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7" r:id="rId3"/>
    <p:sldId id="282" r:id="rId4"/>
    <p:sldId id="336" r:id="rId5"/>
    <p:sldId id="337" r:id="rId6"/>
    <p:sldId id="276" r:id="rId7"/>
    <p:sldId id="345" r:id="rId8"/>
    <p:sldId id="340" r:id="rId9"/>
    <p:sldId id="338" r:id="rId10"/>
    <p:sldId id="346" r:id="rId11"/>
    <p:sldId id="347" r:id="rId12"/>
    <p:sldId id="341" r:id="rId13"/>
    <p:sldId id="352" r:id="rId14"/>
    <p:sldId id="355" r:id="rId15"/>
    <p:sldId id="342" r:id="rId16"/>
    <p:sldId id="350" r:id="rId17"/>
    <p:sldId id="335" r:id="rId18"/>
    <p:sldId id="348" r:id="rId19"/>
    <p:sldId id="357" r:id="rId20"/>
    <p:sldId id="349" r:id="rId21"/>
    <p:sldId id="343" r:id="rId22"/>
    <p:sldId id="353" r:id="rId23"/>
    <p:sldId id="356" r:id="rId24"/>
    <p:sldId id="344" r:id="rId25"/>
    <p:sldId id="35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9" d="100"/>
          <a:sy n="79" d="100"/>
        </p:scale>
        <p:origin x="850" y="10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58CEB-71A5-5389-B6C2-F51AAD49D59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B8B0D3-F484-BD73-EF89-3D242CFA2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7D4D11-DF3B-D7A2-D578-5181652C82B9}"/>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5" name="Footer Placeholder 4">
            <a:extLst>
              <a:ext uri="{FF2B5EF4-FFF2-40B4-BE49-F238E27FC236}">
                <a16:creationId xmlns:a16="http://schemas.microsoft.com/office/drawing/2014/main" id="{E448C889-CC7B-2E5B-3E65-EC30781B0D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2B622C-10CA-2ADB-375F-4E74FEF4FC94}"/>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15939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82059-2389-B9CB-E066-38F721278F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2199807-D197-2765-03F1-C086F6C490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2D05CB-22AC-C1C2-8258-7925A9F1647B}"/>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5" name="Footer Placeholder 4">
            <a:extLst>
              <a:ext uri="{FF2B5EF4-FFF2-40B4-BE49-F238E27FC236}">
                <a16:creationId xmlns:a16="http://schemas.microsoft.com/office/drawing/2014/main" id="{18F32664-DE49-AA31-0F98-45C5EFC21D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2C3C53-12A6-A97F-C79A-C0D088933ED4}"/>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3472355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96B238-2BB2-6118-3D95-AFE74B74DC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E5FBF1-B175-D2EB-D17C-57AB629B21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9C6728-617D-EC31-6E8E-63FFD73BE153}"/>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5" name="Footer Placeholder 4">
            <a:extLst>
              <a:ext uri="{FF2B5EF4-FFF2-40B4-BE49-F238E27FC236}">
                <a16:creationId xmlns:a16="http://schemas.microsoft.com/office/drawing/2014/main" id="{3CBE1B54-42A4-0ED6-017A-A8D90C2FC0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1A0BAC-DAB3-F62A-75C9-50F3F1D11639}"/>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3438575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9BC661-D296-449C-A28F-E0664C45CE2F}"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2287F8-C96C-463B-BE65-AB0E5A55EF9E}"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2512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BC661-D296-449C-A28F-E0664C45CE2F}"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3900534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9BC661-D296-449C-A28F-E0664C45CE2F}"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2287F8-C96C-463B-BE65-AB0E5A55EF9E}"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1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9BC661-D296-449C-A28F-E0664C45CE2F}"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1581396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D9BC661-D296-449C-A28F-E0664C45CE2F}" type="datetimeFigureOut">
              <a:rPr lang="en-GB" smtClean="0"/>
              <a:t>13/01/2025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89368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D9BC661-D296-449C-A28F-E0664C45CE2F}" type="datetimeFigureOut">
              <a:rPr lang="en-GB" smtClean="0"/>
              <a:t>13/01/2025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110599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BD9BC661-D296-449C-A28F-E0664C45CE2F}" type="datetimeFigureOut">
              <a:rPr lang="en-GB" smtClean="0"/>
              <a:t>13/01/2025</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416357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BD9BC661-D296-449C-A28F-E0664C45CE2F}" type="datetimeFigureOut">
              <a:rPr lang="en-GB" smtClean="0"/>
              <a:t>13/01/2025</a:t>
            </a:fld>
            <a:endParaRPr lang="en-GB"/>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GB"/>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02287F8-C96C-463B-BE65-AB0E5A55EF9E}" type="slidenum">
              <a:rPr lang="en-GB" smtClean="0"/>
              <a:t>‹#›</a:t>
            </a:fld>
            <a:endParaRPr lang="en-GB"/>
          </a:p>
        </p:txBody>
      </p:sp>
    </p:spTree>
    <p:extLst>
      <p:ext uri="{BB962C8B-B14F-4D97-AF65-F5344CB8AC3E}">
        <p14:creationId xmlns:p14="http://schemas.microsoft.com/office/powerpoint/2010/main" val="63653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26EF1-939C-7DCC-8E20-C787EDB482D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0E2B44-16BE-BB32-BD35-4A45A1B17A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89321CD-8A76-487F-5D74-07332F0B4252}"/>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5" name="Footer Placeholder 4">
            <a:extLst>
              <a:ext uri="{FF2B5EF4-FFF2-40B4-BE49-F238E27FC236}">
                <a16:creationId xmlns:a16="http://schemas.microsoft.com/office/drawing/2014/main" id="{CD9A773E-EA14-AA89-BC12-335FE21143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BB1A0B-E937-75C8-142C-640A98E111E7}"/>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1043205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D9BC661-D296-449C-A28F-E0664C45CE2F}" type="datetimeFigureOut">
              <a:rPr lang="en-GB" smtClean="0"/>
              <a:t>13/01/2025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8132781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BC661-D296-449C-A28F-E0664C45CE2F}"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172245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D9BC661-D296-449C-A28F-E0664C45CE2F}" type="datetimeFigureOut">
              <a:rPr lang="en-GB" smtClean="0"/>
              <a:t>13/01/2025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02287F8-C96C-463B-BE65-AB0E5A55EF9E}" type="slidenum">
              <a:rPr lang="en-GB" smtClean="0"/>
              <a:t>‹#›</a:t>
            </a:fld>
            <a:endParaRPr lang="en-GB"/>
          </a:p>
        </p:txBody>
      </p:sp>
    </p:spTree>
    <p:extLst>
      <p:ext uri="{BB962C8B-B14F-4D97-AF65-F5344CB8AC3E}">
        <p14:creationId xmlns:p14="http://schemas.microsoft.com/office/powerpoint/2010/main" val="3409621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B9F67-06B6-ECE5-EE5E-D8EE6538F9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B3EE37D-A280-7828-FCA2-793421EAC9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5A00D6-E898-E4B7-1816-39FCC5235EC2}"/>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5" name="Footer Placeholder 4">
            <a:extLst>
              <a:ext uri="{FF2B5EF4-FFF2-40B4-BE49-F238E27FC236}">
                <a16:creationId xmlns:a16="http://schemas.microsoft.com/office/drawing/2014/main" id="{A195BBEE-A82B-CBEF-4201-85552A42C4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91739D0-CEEB-0818-D7BE-F6F4C58BC376}"/>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1737108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442B-EB47-F482-B6CA-D6E7BE4315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B47D7E-D65A-77A1-B69E-68DC06C2A0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892B54-35EA-58E6-D913-A34EC2A9E7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EC70EE9-8370-1C8E-273E-24E9149AB966}"/>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6" name="Footer Placeholder 5">
            <a:extLst>
              <a:ext uri="{FF2B5EF4-FFF2-40B4-BE49-F238E27FC236}">
                <a16:creationId xmlns:a16="http://schemas.microsoft.com/office/drawing/2014/main" id="{23B7CB06-1317-FAC6-7ACA-10C1A990A4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566543E-DE21-150C-487A-C2BA1196EF80}"/>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2160841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03B5C-AD1A-4D28-4E92-6E5B486CFEF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34A4AD-2ED9-A3AA-4281-CC4B72ACC6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3357EE-D568-413D-6C63-8DBE8BE089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CD4705C-BFCE-4E16-9160-229F39F553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F7297C-7127-F274-790B-4B2BFA7E99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9B4233-4E08-34F9-61B3-2AAF005715E1}"/>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8" name="Footer Placeholder 7">
            <a:extLst>
              <a:ext uri="{FF2B5EF4-FFF2-40B4-BE49-F238E27FC236}">
                <a16:creationId xmlns:a16="http://schemas.microsoft.com/office/drawing/2014/main" id="{E152212A-9049-F88A-ED70-D5C1A50B767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575AFA4-BE87-CE45-B6EF-025096DA8138}"/>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1662113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CBCF8-6F49-D861-4744-FECD4DEF888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90CD3C-362B-B3A5-7472-08753D7C24BC}"/>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4" name="Footer Placeholder 3">
            <a:extLst>
              <a:ext uri="{FF2B5EF4-FFF2-40B4-BE49-F238E27FC236}">
                <a16:creationId xmlns:a16="http://schemas.microsoft.com/office/drawing/2014/main" id="{33AE134C-6D42-2E6A-D895-ED66C624380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62FE977-E0A3-2DA6-7B68-D3B2CC405842}"/>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2744354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B574B-E7D9-BC5D-3229-8489F84D71CD}"/>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3" name="Footer Placeholder 2">
            <a:extLst>
              <a:ext uri="{FF2B5EF4-FFF2-40B4-BE49-F238E27FC236}">
                <a16:creationId xmlns:a16="http://schemas.microsoft.com/office/drawing/2014/main" id="{05C94145-EE39-7EDF-3F0B-5D762E7879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3798BC2-7733-34DD-BED5-8A8F86450252}"/>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1297117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B6233-A36F-2907-55E7-A06565EA1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2F2810-77AF-E70E-FE10-95F10DFC8A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4969D2B-2925-F636-3395-21727ED7AC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456AD-3B8B-E0EC-7D5A-B179E8E4B06E}"/>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6" name="Footer Placeholder 5">
            <a:extLst>
              <a:ext uri="{FF2B5EF4-FFF2-40B4-BE49-F238E27FC236}">
                <a16:creationId xmlns:a16="http://schemas.microsoft.com/office/drawing/2014/main" id="{FD53C395-414F-9D0A-F8D2-6DC37D7407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E2B2F2-8294-8615-5E83-FE91CFE2D644}"/>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2221119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ABE56-194C-2CF7-8FD3-10AFD8EB8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BA3BA0E-0616-52A1-B032-02FEC63D02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871B369-891E-EB62-CAFC-87D17532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937C93-25D3-DAED-6DF9-08EC12F5F15D}"/>
              </a:ext>
            </a:extLst>
          </p:cNvPr>
          <p:cNvSpPr>
            <a:spLocks noGrp="1"/>
          </p:cNvSpPr>
          <p:nvPr>
            <p:ph type="dt" sz="half" idx="10"/>
          </p:nvPr>
        </p:nvSpPr>
        <p:spPr/>
        <p:txBody>
          <a:bodyPr/>
          <a:lstStyle/>
          <a:p>
            <a:fld id="{A7069A5F-2DE3-4063-99C5-6D38F3726C7B}" type="datetimeFigureOut">
              <a:rPr lang="en-GB" smtClean="0"/>
              <a:t>13/01/2025</a:t>
            </a:fld>
            <a:endParaRPr lang="en-GB"/>
          </a:p>
        </p:txBody>
      </p:sp>
      <p:sp>
        <p:nvSpPr>
          <p:cNvPr id="6" name="Footer Placeholder 5">
            <a:extLst>
              <a:ext uri="{FF2B5EF4-FFF2-40B4-BE49-F238E27FC236}">
                <a16:creationId xmlns:a16="http://schemas.microsoft.com/office/drawing/2014/main" id="{2116E07B-1EA3-7AFF-4AAE-9E41816860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65859E-4E71-97C4-5F9C-79E94C7A5EF5}"/>
              </a:ext>
            </a:extLst>
          </p:cNvPr>
          <p:cNvSpPr>
            <a:spLocks noGrp="1"/>
          </p:cNvSpPr>
          <p:nvPr>
            <p:ph type="sldNum" sz="quarter" idx="12"/>
          </p:nvPr>
        </p:nvSpPr>
        <p:spPr/>
        <p:txBody>
          <a:bodyPr/>
          <a:lstStyle/>
          <a:p>
            <a:fld id="{64DBDE6D-F95E-4D37-B0FD-3C3BE2DC34D7}" type="slidenum">
              <a:rPr lang="en-GB" smtClean="0"/>
              <a:t>‹#›</a:t>
            </a:fld>
            <a:endParaRPr lang="en-GB"/>
          </a:p>
        </p:txBody>
      </p:sp>
    </p:spTree>
    <p:extLst>
      <p:ext uri="{BB962C8B-B14F-4D97-AF65-F5344CB8AC3E}">
        <p14:creationId xmlns:p14="http://schemas.microsoft.com/office/powerpoint/2010/main" val="2162394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5DB09B-92C5-9D66-0F4A-E94F7101E3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B1027F-09FD-2E65-BAEB-503DB28842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754184-B994-F665-F12C-E5B6CA48C9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069A5F-2DE3-4063-99C5-6D38F3726C7B}" type="datetimeFigureOut">
              <a:rPr lang="en-GB" smtClean="0"/>
              <a:t>13/01/2025</a:t>
            </a:fld>
            <a:endParaRPr lang="en-GB"/>
          </a:p>
        </p:txBody>
      </p:sp>
      <p:sp>
        <p:nvSpPr>
          <p:cNvPr id="5" name="Footer Placeholder 4">
            <a:extLst>
              <a:ext uri="{FF2B5EF4-FFF2-40B4-BE49-F238E27FC236}">
                <a16:creationId xmlns:a16="http://schemas.microsoft.com/office/drawing/2014/main" id="{FFF8DAB3-ED17-27FD-D82E-13603C3497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63D471C-5D9A-3736-23DA-A22CE86CE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4DBDE6D-F95E-4D37-B0FD-3C3BE2DC34D7}" type="slidenum">
              <a:rPr lang="en-GB" smtClean="0"/>
              <a:t>‹#›</a:t>
            </a:fld>
            <a:endParaRPr lang="en-GB"/>
          </a:p>
        </p:txBody>
      </p:sp>
    </p:spTree>
    <p:extLst>
      <p:ext uri="{BB962C8B-B14F-4D97-AF65-F5344CB8AC3E}">
        <p14:creationId xmlns:p14="http://schemas.microsoft.com/office/powerpoint/2010/main" val="3214044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BD9BC661-D296-449C-A28F-E0664C45CE2F}" type="datetimeFigureOut">
              <a:rPr lang="en-GB" smtClean="0"/>
              <a:t>13/01/2025</a:t>
            </a:fld>
            <a:endParaRPr lang="en-GB"/>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GB"/>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02287F8-C96C-463B-BE65-AB0E5A55EF9E}" type="slidenum">
              <a:rPr lang="en-GB" smtClean="0"/>
              <a:t>‹#›</a:t>
            </a:fld>
            <a:endParaRPr lang="en-GB"/>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11775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270.png"/><Relationship Id="rId5" Type="http://schemas.openxmlformats.org/officeDocument/2006/relationships/image" Target="../media/image32.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6000"/>
            <a:lum/>
            <a:extLst>
              <a:ext uri="{BEBA8EAE-BF5A-486C-A8C5-ECC9F3942E4B}">
                <a14:imgProps xmlns:a14="http://schemas.microsoft.com/office/drawing/2010/main">
                  <a14:imgLayer r:embed="rId3">
                    <a14:imgEffect>
                      <a14:saturation sat="114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090A-F956-4469-831C-B52184B947B7}"/>
              </a:ext>
            </a:extLst>
          </p:cNvPr>
          <p:cNvSpPr>
            <a:spLocks noGrp="1"/>
          </p:cNvSpPr>
          <p:nvPr>
            <p:ph type="ctrTitle"/>
          </p:nvPr>
        </p:nvSpPr>
        <p:spPr/>
        <p:txBody>
          <a:bodyPr>
            <a:normAutofit/>
          </a:bodyPr>
          <a:lstStyle/>
          <a:p>
            <a:r>
              <a:rPr lang="en-GB" sz="6000" dirty="0"/>
              <a:t>Mu3e</a:t>
            </a:r>
          </a:p>
        </p:txBody>
      </p:sp>
      <p:sp>
        <p:nvSpPr>
          <p:cNvPr id="3" name="Subtitle 2">
            <a:extLst>
              <a:ext uri="{FF2B5EF4-FFF2-40B4-BE49-F238E27FC236}">
                <a16:creationId xmlns:a16="http://schemas.microsoft.com/office/drawing/2014/main" id="{E5008364-5A7D-4BD3-AED3-1A433B5BCA53}"/>
              </a:ext>
            </a:extLst>
          </p:cNvPr>
          <p:cNvSpPr>
            <a:spLocks noGrp="1"/>
          </p:cNvSpPr>
          <p:nvPr>
            <p:ph type="subTitle" idx="1"/>
          </p:nvPr>
        </p:nvSpPr>
        <p:spPr/>
        <p:txBody>
          <a:bodyPr/>
          <a:lstStyle/>
          <a:p>
            <a:r>
              <a:rPr lang="en-GB" dirty="0"/>
              <a:t>Charlie Kinsman</a:t>
            </a:r>
          </a:p>
        </p:txBody>
      </p:sp>
      <p:pic>
        <p:nvPicPr>
          <p:cNvPr id="4" name="Picture 3">
            <a:extLst>
              <a:ext uri="{FF2B5EF4-FFF2-40B4-BE49-F238E27FC236}">
                <a16:creationId xmlns:a16="http://schemas.microsoft.com/office/drawing/2014/main" id="{080C785A-DC09-4C61-B65A-D3F010B2B5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pic>
        <p:nvPicPr>
          <p:cNvPr id="5" name="Picture 4">
            <a:extLst>
              <a:ext uri="{FF2B5EF4-FFF2-40B4-BE49-F238E27FC236}">
                <a16:creationId xmlns:a16="http://schemas.microsoft.com/office/drawing/2014/main" id="{8220CEF7-F760-48AA-9AC1-E27CB131E1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sp>
        <p:nvSpPr>
          <p:cNvPr id="6" name="Slide Number Placeholder 4">
            <a:extLst>
              <a:ext uri="{FF2B5EF4-FFF2-40B4-BE49-F238E27FC236}">
                <a16:creationId xmlns:a16="http://schemas.microsoft.com/office/drawing/2014/main" id="{814541DD-12EC-4956-86D3-22B227D79F5A}"/>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8318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DD548-8E5E-12DC-B0F0-AFFBC15703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65A0E7-7D05-D5BA-5F9A-E2A34C1D203C}"/>
              </a:ext>
            </a:extLst>
          </p:cNvPr>
          <p:cNvSpPr>
            <a:spLocks noGrp="1"/>
          </p:cNvSpPr>
          <p:nvPr>
            <p:ph type="title"/>
          </p:nvPr>
        </p:nvSpPr>
        <p:spPr/>
        <p:txBody>
          <a:bodyPr/>
          <a:lstStyle/>
          <a:p>
            <a:r>
              <a:rPr lang="en-GB" dirty="0"/>
              <a:t>Magnet</a:t>
            </a:r>
          </a:p>
        </p:txBody>
      </p:sp>
      <p:pic>
        <p:nvPicPr>
          <p:cNvPr id="4" name="Picture 3">
            <a:extLst>
              <a:ext uri="{FF2B5EF4-FFF2-40B4-BE49-F238E27FC236}">
                <a16:creationId xmlns:a16="http://schemas.microsoft.com/office/drawing/2014/main" id="{5FAC21DE-D8E8-9CAB-11A9-74C479A5A9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93AD5819-31A4-F639-B139-84A3C20488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8E39EE2D-1F4D-4C39-14A2-4EE6B97348A9}"/>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7135A2B-7757-F695-E811-E148FDCB1F2E}"/>
              </a:ext>
            </a:extLst>
          </p:cNvPr>
          <p:cNvPicPr>
            <a:picLocks noChangeAspect="1"/>
          </p:cNvPicPr>
          <p:nvPr/>
        </p:nvPicPr>
        <p:blipFill>
          <a:blip r:embed="rId4"/>
          <a:stretch>
            <a:fillRect/>
          </a:stretch>
        </p:blipFill>
        <p:spPr>
          <a:xfrm>
            <a:off x="7029178" y="2480009"/>
            <a:ext cx="4126502" cy="270231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99BDC2B-B05C-0E89-9CF1-1D4AB19FDC0B}"/>
                  </a:ext>
                </a:extLst>
              </p:cNvPr>
              <p:cNvSpPr txBox="1"/>
              <p:nvPr/>
            </p:nvSpPr>
            <p:spPr>
              <a:xfrm>
                <a:off x="758756" y="2200428"/>
                <a:ext cx="6050606" cy="4108882"/>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
                </a:pPr>
                <a:r>
                  <a:rPr lang="en-GB" dirty="0"/>
                  <a:t>To experiment sits in a homogenous, solenoidal 1T magnet. This forces the decay products into characteristic helices.</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Accurate measurements of the momentum </a:t>
                </a:r>
                <a14:m>
                  <m:oMath xmlns:m="http://schemas.openxmlformats.org/officeDocument/2006/math">
                    <m:r>
                      <a:rPr lang="en-GB" b="0" i="0" smtClean="0">
                        <a:latin typeface="Cambria Math" panose="02040503050406030204" pitchFamily="18" charset="0"/>
                        <a:ea typeface="Cambria Math" panose="02040503050406030204" pitchFamily="18" charset="0"/>
                      </a:rPr>
                      <m:t>(</m:t>
                    </m:r>
                    <m:f>
                      <m:fPr>
                        <m:ctrlPr>
                          <a:rPr lang="en-GB" b="0" i="1" smtClean="0">
                            <a:latin typeface="Cambria Math" panose="02040503050406030204" pitchFamily="18" charset="0"/>
                            <a:ea typeface="Cambria Math" panose="02040503050406030204" pitchFamily="18" charset="0"/>
                          </a:rPr>
                        </m:ctrlPr>
                      </m:fPr>
                      <m:num>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𝜎</m:t>
                            </m:r>
                          </m:e>
                          <m:sub>
                            <m:r>
                              <a:rPr lang="en-GB" b="0" i="1" smtClean="0">
                                <a:latin typeface="Cambria Math" panose="02040503050406030204" pitchFamily="18" charset="0"/>
                                <a:ea typeface="Cambria Math" panose="02040503050406030204" pitchFamily="18" charset="0"/>
                              </a:rPr>
                              <m:t>𝑝</m:t>
                            </m:r>
                          </m:sub>
                        </m:sSub>
                      </m:num>
                      <m:den>
                        <m:r>
                          <a:rPr lang="en-GB" b="0" i="1" smtClean="0">
                            <a:latin typeface="Cambria Math" panose="02040503050406030204" pitchFamily="18" charset="0"/>
                            <a:ea typeface="Cambria Math" panose="02040503050406030204" pitchFamily="18" charset="0"/>
                          </a:rPr>
                          <m:t>𝑝</m:t>
                        </m:r>
                      </m:den>
                    </m:f>
                    <m:r>
                      <a:rPr lang="en-GB" b="0" i="1" smtClean="0">
                        <a:latin typeface="Cambria Math" panose="02040503050406030204" pitchFamily="18" charset="0"/>
                        <a:ea typeface="Cambria Math" panose="02040503050406030204" pitchFamily="18" charset="0"/>
                      </a:rPr>
                      <m:t>=0.01</m:t>
                    </m:r>
                  </m:oMath>
                </a14:m>
                <a:r>
                  <a:rPr lang="en-GB" dirty="0"/>
                  <a:t>) of the particles are required to suppress the physical background. A 1T magnet increases the lever arm and drives the decay products into the </a:t>
                </a:r>
                <a:r>
                  <a:rPr lang="en-GB" dirty="0" err="1"/>
                  <a:t>recurl</a:t>
                </a:r>
                <a:r>
                  <a:rPr lang="en-GB" dirty="0"/>
                  <a:t> stations.</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With a 1T magnet, particles with a momentum </a:t>
                </a:r>
                <a14:m>
                  <m:oMath xmlns:m="http://schemas.openxmlformats.org/officeDocument/2006/math">
                    <m:r>
                      <a:rPr lang="en-GB" i="1" smtClean="0">
                        <a:latin typeface="Cambria Math" panose="02040503050406030204" pitchFamily="18" charset="0"/>
                        <a:ea typeface="Cambria Math" panose="02040503050406030204" pitchFamily="18" charset="0"/>
                      </a:rPr>
                      <m:t>&lt;</m:t>
                    </m:r>
                    <m:r>
                      <a:rPr lang="en-GB" b="0" i="1" smtClean="0">
                        <a:latin typeface="Cambria Math" panose="02040503050406030204" pitchFamily="18" charset="0"/>
                        <a:ea typeface="Cambria Math" panose="02040503050406030204" pitchFamily="18" charset="0"/>
                      </a:rPr>
                      <m:t>10</m:t>
                    </m:r>
                    <m:r>
                      <a:rPr lang="en-GB" b="0" i="1" smtClean="0">
                        <a:latin typeface="Cambria Math" panose="02040503050406030204" pitchFamily="18" charset="0"/>
                        <a:ea typeface="Cambria Math" panose="02040503050406030204" pitchFamily="18" charset="0"/>
                      </a:rPr>
                      <m:t>𝑀𝑒𝑉</m:t>
                    </m:r>
                  </m:oMath>
                </a14:m>
                <a:r>
                  <a:rPr lang="en-GB" dirty="0"/>
                  <a:t> are rejected.</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magnet must have a stability </a:t>
                </a:r>
                <a14:m>
                  <m:oMath xmlns:m="http://schemas.openxmlformats.org/officeDocument/2006/math">
                    <m:f>
                      <m:fPr>
                        <m:type m:val="skw"/>
                        <m:ctrlPr>
                          <a:rPr lang="en-GB" i="1" smtClean="0">
                            <a:latin typeface="Cambria Math" panose="02040503050406030204" pitchFamily="18" charset="0"/>
                            <a:ea typeface="Cambria Math" panose="02040503050406030204" pitchFamily="18" charset="0"/>
                          </a:rPr>
                        </m:ctrlPr>
                      </m:fPr>
                      <m:num>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𝐵</m:t>
                        </m:r>
                      </m:num>
                      <m:den>
                        <m:r>
                          <a:rPr lang="en-GB" b="0" i="1" smtClean="0">
                            <a:latin typeface="Cambria Math" panose="02040503050406030204" pitchFamily="18" charset="0"/>
                            <a:ea typeface="Cambria Math" panose="02040503050406030204" pitchFamily="18" charset="0"/>
                          </a:rPr>
                          <m:t>𝐵</m:t>
                        </m:r>
                      </m:den>
                    </m:f>
                    <m:r>
                      <a:rPr lang="en-GB" i="1">
                        <a:latin typeface="Cambria Math" panose="02040503050406030204" pitchFamily="18" charset="0"/>
                        <a:ea typeface="Cambria Math" panose="02040503050406030204" pitchFamily="18" charset="0"/>
                      </a:rPr>
                      <m:t>≤</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−4</m:t>
                        </m:r>
                      </m:sup>
                    </m:sSup>
                  </m:oMath>
                </a14:m>
                <a:r>
                  <a:rPr lang="en-GB" dirty="0"/>
                  <a:t> over 100 data-taking days. Inhomogeneities are required to be </a:t>
                </a: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3</m:t>
                        </m:r>
                      </m:sup>
                    </m:sSup>
                  </m:oMath>
                </a14:m>
                <a:r>
                  <a:rPr lang="en-GB" dirty="0"/>
                  <a:t> in a </a:t>
                </a:r>
                <a14:m>
                  <m:oMath xmlns:m="http://schemas.openxmlformats.org/officeDocument/2006/math">
                    <m:r>
                      <a:rPr lang="en-GB" b="0" i="1" smtClean="0">
                        <a:latin typeface="Cambria Math" panose="02040503050406030204" pitchFamily="18" charset="0"/>
                      </a:rPr>
                      <m:t>60</m:t>
                    </m:r>
                    <m:r>
                      <a:rPr lang="en-GB" b="0" i="1" smtClean="0">
                        <a:latin typeface="Cambria Math" panose="02040503050406030204" pitchFamily="18" charset="0"/>
                      </a:rPr>
                      <m:t>𝑐𝑚</m:t>
                    </m:r>
                  </m:oMath>
                </a14:m>
                <a:r>
                  <a:rPr lang="en-GB" dirty="0"/>
                  <a:t> radius around the magnet centre.</a:t>
                </a:r>
              </a:p>
            </p:txBody>
          </p:sp>
        </mc:Choice>
        <mc:Fallback xmlns="">
          <p:sp>
            <p:nvSpPr>
              <p:cNvPr id="3" name="TextBox 2">
                <a:extLst>
                  <a:ext uri="{FF2B5EF4-FFF2-40B4-BE49-F238E27FC236}">
                    <a16:creationId xmlns:a16="http://schemas.microsoft.com/office/drawing/2014/main" id="{599BDC2B-B05C-0E89-9CF1-1D4AB19FDC0B}"/>
                  </a:ext>
                </a:extLst>
              </p:cNvPr>
              <p:cNvSpPr txBox="1">
                <a:spLocks noRot="1" noChangeAspect="1" noMove="1" noResize="1" noEditPoints="1" noAdjustHandles="1" noChangeArrowheads="1" noChangeShapeType="1" noTextEdit="1"/>
              </p:cNvSpPr>
              <p:nvPr/>
            </p:nvSpPr>
            <p:spPr>
              <a:xfrm>
                <a:off x="758756" y="2200428"/>
                <a:ext cx="6050606" cy="4108882"/>
              </a:xfrm>
              <a:prstGeom prst="rect">
                <a:avLst/>
              </a:prstGeom>
              <a:blipFill>
                <a:blip r:embed="rId5"/>
                <a:stretch>
                  <a:fillRect l="-604" t="-890" r="-906" b="-1780"/>
                </a:stretch>
              </a:blipFill>
            </p:spPr>
            <p:txBody>
              <a:bodyPr/>
              <a:lstStyle/>
              <a:p>
                <a:r>
                  <a:rPr lang="en-GB">
                    <a:noFill/>
                  </a:rPr>
                  <a:t> </a:t>
                </a:r>
              </a:p>
            </p:txBody>
          </p:sp>
        </mc:Fallback>
      </mc:AlternateContent>
    </p:spTree>
    <p:extLst>
      <p:ext uri="{BB962C8B-B14F-4D97-AF65-F5344CB8AC3E}">
        <p14:creationId xmlns:p14="http://schemas.microsoft.com/office/powerpoint/2010/main" val="2320536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12F24-D538-7983-D348-95322EF88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2A20A5-732B-FA3E-384D-2FFD435B982C}"/>
              </a:ext>
            </a:extLst>
          </p:cNvPr>
          <p:cNvSpPr>
            <a:spLocks noGrp="1"/>
          </p:cNvSpPr>
          <p:nvPr>
            <p:ph type="title"/>
          </p:nvPr>
        </p:nvSpPr>
        <p:spPr/>
        <p:txBody>
          <a:bodyPr/>
          <a:lstStyle/>
          <a:p>
            <a:r>
              <a:rPr lang="en-GB" dirty="0"/>
              <a:t>Pixel Detector</a:t>
            </a:r>
          </a:p>
        </p:txBody>
      </p:sp>
      <p:pic>
        <p:nvPicPr>
          <p:cNvPr id="4" name="Picture 3">
            <a:extLst>
              <a:ext uri="{FF2B5EF4-FFF2-40B4-BE49-F238E27FC236}">
                <a16:creationId xmlns:a16="http://schemas.microsoft.com/office/drawing/2014/main" id="{57CDF5AC-C1C6-4421-7C57-DDD7FEE34E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063F106D-493B-D2C6-FA5A-675FF76249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237827BB-F053-F2A6-1D74-D0F8EE1CAC66}"/>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BE41071-7F8C-912E-02A9-78FC41DDDCE6}"/>
              </a:ext>
            </a:extLst>
          </p:cNvPr>
          <p:cNvPicPr>
            <a:picLocks noChangeAspect="1"/>
          </p:cNvPicPr>
          <p:nvPr/>
        </p:nvPicPr>
        <p:blipFill>
          <a:blip r:embed="rId4"/>
          <a:stretch>
            <a:fillRect/>
          </a:stretch>
        </p:blipFill>
        <p:spPr>
          <a:xfrm>
            <a:off x="8451630" y="1982201"/>
            <a:ext cx="3114557" cy="207637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FE1C17C4-E519-4643-A26B-6A8CDF66C2AA}"/>
                  </a:ext>
                </a:extLst>
              </p:cNvPr>
              <p:cNvSpPr txBox="1"/>
              <p:nvPr/>
            </p:nvSpPr>
            <p:spPr>
              <a:xfrm>
                <a:off x="532045" y="1982201"/>
                <a:ext cx="6063308" cy="3719801"/>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dirty="0"/>
                  <a:t>The pixel detectors provide positional information on the tracks as they pass through the detector.</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This is achieved using a HV-CMOS sensor comprising of </a:t>
                </a:r>
                <a14:m>
                  <m:oMath xmlns:m="http://schemas.openxmlformats.org/officeDocument/2006/math">
                    <m:r>
                      <a:rPr lang="en-GB" i="1" dirty="0" smtClean="0">
                        <a:latin typeface="Cambria Math" panose="02040503050406030204" pitchFamily="18" charset="0"/>
                      </a:rPr>
                      <m:t>2</m:t>
                    </m:r>
                    <m:r>
                      <a:rPr lang="en-GB" b="0" i="1" dirty="0" smtClean="0">
                        <a:latin typeface="Cambria Math" panose="02040503050406030204" pitchFamily="18" charset="0"/>
                      </a:rPr>
                      <m:t>56</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20</m:t>
                    </m:r>
                    <m:r>
                      <a:rPr lang="en-GB" i="1">
                        <a:latin typeface="Cambria Math" panose="02040503050406030204" pitchFamily="18" charset="0"/>
                        <a:ea typeface="Cambria Math" panose="02040503050406030204" pitchFamily="18" charset="0"/>
                      </a:rPr>
                      <m:t>0</m:t>
                    </m:r>
                  </m:oMath>
                </a14:m>
                <a:r>
                  <a:rPr lang="en-GB" dirty="0"/>
                  <a:t> pixels of pitch </a:t>
                </a:r>
                <a14:m>
                  <m:oMath xmlns:m="http://schemas.openxmlformats.org/officeDocument/2006/math">
                    <m:r>
                      <a:rPr lang="en-GB" b="0" i="1" smtClean="0">
                        <a:latin typeface="Cambria Math" panose="02040503050406030204" pitchFamily="18" charset="0"/>
                      </a:rPr>
                      <m:t>80</m:t>
                    </m:r>
                    <m:r>
                      <a:rPr lang="en-GB" b="0" i="1" smtClean="0">
                        <a:latin typeface="Cambria Math" panose="02040503050406030204" pitchFamily="18" charset="0"/>
                        <a:ea typeface="Cambria Math" panose="02040503050406030204" pitchFamily="18" charset="0"/>
                      </a:rPr>
                      <m:t>×80</m:t>
                    </m:r>
                    <m:r>
                      <a:rPr lang="en-GB" b="0" i="1" smtClean="0">
                        <a:latin typeface="Cambria Math" panose="02040503050406030204" pitchFamily="18" charset="0"/>
                        <a:ea typeface="Cambria Math" panose="02040503050406030204" pitchFamily="18" charset="0"/>
                      </a:rPr>
                      <m:t>𝜇</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𝑚</m:t>
                        </m:r>
                      </m:e>
                      <m:sup>
                        <m:r>
                          <a:rPr lang="en-GB" b="0" i="1" smtClean="0">
                            <a:latin typeface="Cambria Math" panose="02040503050406030204" pitchFamily="18" charset="0"/>
                            <a:ea typeface="Cambria Math" panose="02040503050406030204" pitchFamily="18" charset="0"/>
                          </a:rPr>
                          <m:t>2</m:t>
                        </m:r>
                      </m:sup>
                    </m:sSup>
                  </m:oMath>
                </a14:m>
                <a:r>
                  <a:rPr lang="en-GB" dirty="0"/>
                  <a:t>.</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To reduce the material budget, the sensors are back-thinned such that the total depth is </a:t>
                </a:r>
                <a14:m>
                  <m:oMath xmlns:m="http://schemas.openxmlformats.org/officeDocument/2006/math">
                    <m:r>
                      <a:rPr lang="en-GB" b="0" i="1" smtClean="0">
                        <a:latin typeface="Cambria Math" panose="02040503050406030204" pitchFamily="18" charset="0"/>
                      </a:rPr>
                      <m:t>50</m:t>
                    </m:r>
                    <m:r>
                      <a:rPr lang="en-GB" b="0" i="1" smtClean="0">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𝑚</m:t>
                    </m:r>
                  </m:oMath>
                </a14:m>
                <a:r>
                  <a:rPr lang="en-GB" dirty="0"/>
                  <a:t>. This results in a radiation length </a:t>
                </a:r>
                <a14:m>
                  <m:oMath xmlns:m="http://schemas.openxmlformats.org/officeDocument/2006/math">
                    <m:f>
                      <m:fPr>
                        <m:type m:val="skw"/>
                        <m:ctrlPr>
                          <a:rPr lang="en-GB" b="0" i="1" smtClean="0">
                            <a:latin typeface="Cambria Math" panose="02040503050406030204" pitchFamily="18" charset="0"/>
                          </a:rPr>
                        </m:ctrlPr>
                      </m:fPr>
                      <m:num>
                        <m:r>
                          <a:rPr lang="en-GB" b="0" i="1" smtClean="0">
                            <a:latin typeface="Cambria Math" panose="02040503050406030204" pitchFamily="18" charset="0"/>
                          </a:rPr>
                          <m:t>𝑋</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0</m:t>
                            </m:r>
                          </m:sub>
                        </m:sSub>
                      </m:den>
                    </m:f>
                    <m:r>
                      <a:rPr lang="en-GB" b="0" i="1" smtClean="0">
                        <a:latin typeface="Cambria Math" panose="02040503050406030204" pitchFamily="18" charset="0"/>
                      </a:rPr>
                      <m:t>=0.115%</m:t>
                    </m:r>
                  </m:oMath>
                </a14:m>
                <a:r>
                  <a:rPr lang="en-GB" dirty="0"/>
                  <a:t> per tracking layer.</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The spatial resolution of these sensors should be </a:t>
                </a:r>
                <a14:m>
                  <m:oMath xmlns:m="http://schemas.openxmlformats.org/officeDocument/2006/math">
                    <m:r>
                      <a:rPr lang="en-GB" b="0" i="1" smtClean="0">
                        <a:latin typeface="Cambria Math" panose="02040503050406030204" pitchFamily="18" charset="0"/>
                        <a:ea typeface="Cambria Math" panose="02040503050406030204" pitchFamily="18" charset="0"/>
                      </a:rPr>
                      <m:t>≤30</m:t>
                    </m:r>
                    <m:r>
                      <a:rPr lang="en-GB" b="0" i="1" smtClean="0">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𝑚</m:t>
                    </m:r>
                    <m:r>
                      <a:rPr lang="en-GB" b="0" i="1" smtClean="0">
                        <a:latin typeface="Cambria Math" panose="02040503050406030204" pitchFamily="18" charset="0"/>
                        <a:ea typeface="Cambria Math" panose="02040503050406030204" pitchFamily="18" charset="0"/>
                      </a:rPr>
                      <m:t>.</m:t>
                    </m:r>
                  </m:oMath>
                </a14:m>
                <a:endParaRPr lang="en-GB" b="0" dirty="0">
                  <a:ea typeface="Cambria Math" panose="02040503050406030204" pitchFamily="18" charset="0"/>
                </a:endParaRP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The hit efficiency of MuPix11 is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99%.</m:t>
                    </m:r>
                  </m:oMath>
                </a14:m>
                <a:r>
                  <a:rPr lang="en-GB" dirty="0"/>
                  <a:t> </a:t>
                </a:r>
              </a:p>
            </p:txBody>
          </p:sp>
        </mc:Choice>
        <mc:Fallback xmlns="">
          <p:sp>
            <p:nvSpPr>
              <p:cNvPr id="3" name="TextBox 2">
                <a:extLst>
                  <a:ext uri="{FF2B5EF4-FFF2-40B4-BE49-F238E27FC236}">
                    <a16:creationId xmlns:a16="http://schemas.microsoft.com/office/drawing/2014/main" id="{FE1C17C4-E519-4643-A26B-6A8CDF66C2AA}"/>
                  </a:ext>
                </a:extLst>
              </p:cNvPr>
              <p:cNvSpPr txBox="1">
                <a:spLocks noRot="1" noChangeAspect="1" noMove="1" noResize="1" noEditPoints="1" noAdjustHandles="1" noChangeArrowheads="1" noChangeShapeType="1" noTextEdit="1"/>
              </p:cNvSpPr>
              <p:nvPr/>
            </p:nvSpPr>
            <p:spPr>
              <a:xfrm>
                <a:off x="532045" y="1982201"/>
                <a:ext cx="6063308" cy="3719801"/>
              </a:xfrm>
              <a:prstGeom prst="rect">
                <a:avLst/>
              </a:prstGeom>
              <a:blipFill>
                <a:blip r:embed="rId5"/>
                <a:stretch>
                  <a:fillRect l="-603" t="-820" b="-1803"/>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FC86EE38-FD1B-5130-6882-F722C7AFB2C8}"/>
              </a:ext>
            </a:extLst>
          </p:cNvPr>
          <p:cNvPicPr>
            <a:picLocks noChangeAspect="1"/>
          </p:cNvPicPr>
          <p:nvPr/>
        </p:nvPicPr>
        <p:blipFill>
          <a:blip r:embed="rId6"/>
          <a:stretch>
            <a:fillRect/>
          </a:stretch>
        </p:blipFill>
        <p:spPr>
          <a:xfrm>
            <a:off x="7316352" y="4158493"/>
            <a:ext cx="3749003" cy="2076371"/>
          </a:xfrm>
          <a:prstGeom prst="rect">
            <a:avLst/>
          </a:prstGeom>
        </p:spPr>
      </p:pic>
    </p:spTree>
    <p:extLst>
      <p:ext uri="{BB962C8B-B14F-4D97-AF65-F5344CB8AC3E}">
        <p14:creationId xmlns:p14="http://schemas.microsoft.com/office/powerpoint/2010/main" val="29962770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85A0C-3109-9374-ED5B-8EFABEC0F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1FACDE-7D6F-563B-F1EC-2A0CC5D51FC4}"/>
              </a:ext>
            </a:extLst>
          </p:cNvPr>
          <p:cNvSpPr>
            <a:spLocks noGrp="1"/>
          </p:cNvSpPr>
          <p:nvPr>
            <p:ph type="title"/>
          </p:nvPr>
        </p:nvSpPr>
        <p:spPr/>
        <p:txBody>
          <a:bodyPr/>
          <a:lstStyle/>
          <a:p>
            <a:r>
              <a:rPr lang="en-GB" dirty="0"/>
              <a:t>HV-MAPS and MuPix11</a:t>
            </a:r>
          </a:p>
        </p:txBody>
      </p:sp>
      <p:pic>
        <p:nvPicPr>
          <p:cNvPr id="4" name="Picture 3">
            <a:extLst>
              <a:ext uri="{FF2B5EF4-FFF2-40B4-BE49-F238E27FC236}">
                <a16:creationId xmlns:a16="http://schemas.microsoft.com/office/drawing/2014/main" id="{A31744B5-9248-1BA5-753A-0C08D00F61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B5124344-2CEA-783C-46E1-D9378A5FB5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B409EC75-DEC9-924F-94DC-CB9384260D8F}"/>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5F51916-B3EB-1907-884F-07E32B9C5C00}"/>
                  </a:ext>
                </a:extLst>
              </p:cNvPr>
              <p:cNvSpPr txBox="1"/>
              <p:nvPr/>
            </p:nvSpPr>
            <p:spPr>
              <a:xfrm>
                <a:off x="526915" y="1668854"/>
                <a:ext cx="5924145" cy="4801314"/>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
                </a:pPr>
                <a:r>
                  <a:rPr lang="en-GB" dirty="0"/>
                  <a:t>This technology should collect charge via drift, with a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 5</m:t>
                    </m:r>
                    <m:r>
                      <a:rPr lang="en-GB" b="0" i="1" smtClean="0">
                        <a:latin typeface="Cambria Math" panose="02040503050406030204" pitchFamily="18" charset="0"/>
                        <a:ea typeface="Cambria Math" panose="02040503050406030204" pitchFamily="18" charset="0"/>
                      </a:rPr>
                      <m:t>𝑛𝑠</m:t>
                    </m:r>
                  </m:oMath>
                </a14:m>
                <a:r>
                  <a:rPr lang="en-GB" dirty="0"/>
                  <a:t> time resolution.</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pixel detectors used are constructed with a CMOS complimentary metal-oxide semiconductor) fabrication process. Described as complimentary due to the use of both P and N-channel transistors, also referred to as ‘floating logic’.</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advantage of using this design allows for an excellent fill-factor, can be very radiation hardened, and a high bias voltage can be applied to increase the size of the depletion zone thus increasing the hit efficiency to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99%.</m:t>
                    </m:r>
                  </m:oMath>
                </a14:m>
                <a:r>
                  <a:rPr lang="en-GB" dirty="0"/>
                  <a:t> </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CMOS devices also allow readout circuitry to be buried in the N-well. The circuitry for </a:t>
                </a:r>
                <a:r>
                  <a:rPr lang="en-GB" dirty="0" err="1"/>
                  <a:t>MuPix</a:t>
                </a:r>
                <a:r>
                  <a:rPr lang="en-GB" dirty="0"/>
                  <a:t> can be seen here.</a:t>
                </a:r>
              </a:p>
            </p:txBody>
          </p:sp>
        </mc:Choice>
        <mc:Fallback xmlns="">
          <p:sp>
            <p:nvSpPr>
              <p:cNvPr id="3" name="TextBox 2">
                <a:extLst>
                  <a:ext uri="{FF2B5EF4-FFF2-40B4-BE49-F238E27FC236}">
                    <a16:creationId xmlns:a16="http://schemas.microsoft.com/office/drawing/2014/main" id="{A5F51916-B3EB-1907-884F-07E32B9C5C00}"/>
                  </a:ext>
                </a:extLst>
              </p:cNvPr>
              <p:cNvSpPr txBox="1">
                <a:spLocks noRot="1" noChangeAspect="1" noMove="1" noResize="1" noEditPoints="1" noAdjustHandles="1" noChangeArrowheads="1" noChangeShapeType="1" noTextEdit="1"/>
              </p:cNvSpPr>
              <p:nvPr/>
            </p:nvSpPr>
            <p:spPr>
              <a:xfrm>
                <a:off x="526915" y="1668854"/>
                <a:ext cx="5924145" cy="4801314"/>
              </a:xfrm>
              <a:prstGeom prst="rect">
                <a:avLst/>
              </a:prstGeom>
              <a:blipFill>
                <a:blip r:embed="rId4"/>
                <a:stretch>
                  <a:fillRect l="-617" t="-762" r="-926" b="-1144"/>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D30FED13-1967-DAAE-D6CA-C34DAADC9C0F}"/>
              </a:ext>
            </a:extLst>
          </p:cNvPr>
          <p:cNvPicPr>
            <a:picLocks noChangeAspect="1"/>
          </p:cNvPicPr>
          <p:nvPr/>
        </p:nvPicPr>
        <p:blipFill>
          <a:blip r:embed="rId5"/>
          <a:stretch>
            <a:fillRect/>
          </a:stretch>
        </p:blipFill>
        <p:spPr>
          <a:xfrm>
            <a:off x="6612579" y="3959447"/>
            <a:ext cx="5579421" cy="1927220"/>
          </a:xfrm>
          <a:prstGeom prst="rect">
            <a:avLst/>
          </a:prstGeom>
        </p:spPr>
      </p:pic>
      <p:cxnSp>
        <p:nvCxnSpPr>
          <p:cNvPr id="11" name="Straight Arrow Connector 10">
            <a:extLst>
              <a:ext uri="{FF2B5EF4-FFF2-40B4-BE49-F238E27FC236}">
                <a16:creationId xmlns:a16="http://schemas.microsoft.com/office/drawing/2014/main" id="{7B8F150E-C89F-6602-CC1A-B8673954E8FF}"/>
              </a:ext>
            </a:extLst>
          </p:cNvPr>
          <p:cNvCxnSpPr>
            <a:cxnSpLocks/>
          </p:cNvCxnSpPr>
          <p:nvPr/>
        </p:nvCxnSpPr>
        <p:spPr>
          <a:xfrm flipV="1">
            <a:off x="6293796" y="5457217"/>
            <a:ext cx="768485" cy="7642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8FE0A60-6556-4459-B76E-5B1943541DE3}"/>
              </a:ext>
            </a:extLst>
          </p:cNvPr>
          <p:cNvPicPr>
            <a:picLocks noChangeAspect="1"/>
          </p:cNvPicPr>
          <p:nvPr/>
        </p:nvPicPr>
        <p:blipFill>
          <a:blip r:embed="rId6"/>
          <a:stretch>
            <a:fillRect/>
          </a:stretch>
        </p:blipFill>
        <p:spPr>
          <a:xfrm>
            <a:off x="7983773" y="1838680"/>
            <a:ext cx="2035101" cy="2019447"/>
          </a:xfrm>
          <a:prstGeom prst="rect">
            <a:avLst/>
          </a:prstGeom>
        </p:spPr>
      </p:pic>
    </p:spTree>
    <p:extLst>
      <p:ext uri="{BB962C8B-B14F-4D97-AF65-F5344CB8AC3E}">
        <p14:creationId xmlns:p14="http://schemas.microsoft.com/office/powerpoint/2010/main" val="3837743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F3A6B-39B4-EF1A-5A4B-48433B6B6C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B8BCC7-8A06-29FF-70B2-1F5BF5173E96}"/>
              </a:ext>
            </a:extLst>
          </p:cNvPr>
          <p:cNvSpPr>
            <a:spLocks noGrp="1"/>
          </p:cNvSpPr>
          <p:nvPr>
            <p:ph type="title"/>
          </p:nvPr>
        </p:nvSpPr>
        <p:spPr/>
        <p:txBody>
          <a:bodyPr/>
          <a:lstStyle/>
          <a:p>
            <a:r>
              <a:rPr lang="en-GB" dirty="0"/>
              <a:t>Ladders and Modules</a:t>
            </a:r>
          </a:p>
        </p:txBody>
      </p:sp>
      <p:pic>
        <p:nvPicPr>
          <p:cNvPr id="4" name="Picture 3">
            <a:extLst>
              <a:ext uri="{FF2B5EF4-FFF2-40B4-BE49-F238E27FC236}">
                <a16:creationId xmlns:a16="http://schemas.microsoft.com/office/drawing/2014/main" id="{6AC889EE-AAA0-48A0-588C-F06EAED66B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616568A2-2C3A-CD7E-CACE-289C88603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093E24AA-183F-FDE9-298F-D8EA76E13EAC}"/>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0C005D6-FA87-BE99-6160-AA15EB8ACB28}"/>
                  </a:ext>
                </a:extLst>
              </p:cNvPr>
              <p:cNvSpPr txBox="1"/>
              <p:nvPr/>
            </p:nvSpPr>
            <p:spPr>
              <a:xfrm>
                <a:off x="544749" y="1916349"/>
                <a:ext cx="5924145" cy="3693319"/>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
                </a:pPr>
                <a:r>
                  <a:rPr lang="en-GB" dirty="0"/>
                  <a:t>The individual sensors are placed next to each other as a ‘ladder’.</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These ladders are then placed in parallel next to each other in groups of 4 as a module.</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A layer is series of modules sat parallel to each other as shown to the right.</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Each layer is cooled with a </a:t>
                </a:r>
                <a14:m>
                  <m:oMath xmlns:m="http://schemas.openxmlformats.org/officeDocument/2006/math">
                    <m:r>
                      <a:rPr lang="en-GB" b="0" i="1" smtClean="0">
                        <a:latin typeface="Cambria Math" panose="02040503050406030204" pitchFamily="18" charset="0"/>
                      </a:rPr>
                      <m:t>50</m:t>
                    </m:r>
                    <m:r>
                      <a:rPr lang="en-GB" b="0" i="1" smtClean="0">
                        <a:latin typeface="Cambria Math" panose="02040503050406030204" pitchFamily="18" charset="0"/>
                      </a:rPr>
                      <m:t>𝑔</m:t>
                    </m:r>
                    <m:r>
                      <a:rPr lang="en-GB" b="0" i="1" smtClean="0">
                        <a:latin typeface="Cambria Math" panose="02040503050406030204" pitchFamily="18" charset="0"/>
                      </a:rPr>
                      <m:t>/</m:t>
                    </m:r>
                    <m:r>
                      <a:rPr lang="en-GB" b="0" i="1" smtClean="0">
                        <a:latin typeface="Cambria Math" panose="02040503050406030204" pitchFamily="18" charset="0"/>
                      </a:rPr>
                      <m:t>𝑠</m:t>
                    </m:r>
                  </m:oMath>
                </a14:m>
                <a:r>
                  <a:rPr lang="en-GB" dirty="0"/>
                  <a:t>, </a:t>
                </a:r>
                <a14:m>
                  <m:oMath xmlns:m="http://schemas.openxmlformats.org/officeDocument/2006/math">
                    <m:r>
                      <a:rPr lang="en-GB" i="1">
                        <a:latin typeface="Cambria Math" panose="02040503050406030204" pitchFamily="18" charset="0"/>
                      </a:rPr>
                      <m:t>5</m:t>
                    </m:r>
                    <m:r>
                      <a:rPr lang="en-GB" b="0" i="1" smtClean="0">
                        <a:latin typeface="Cambria Math" panose="02040503050406030204" pitchFamily="18" charset="0"/>
                      </a:rPr>
                      <m:t>𝑘𝑊</m:t>
                    </m:r>
                  </m:oMath>
                </a14:m>
                <a:r>
                  <a:rPr lang="en-GB" dirty="0"/>
                  <a:t> helium cooling system.</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radiation length of a given layer is </a:t>
                </a:r>
                <a14:m>
                  <m:oMath xmlns:m="http://schemas.openxmlformats.org/officeDocument/2006/math">
                    <m:f>
                      <m:fPr>
                        <m:type m:val="skw"/>
                        <m:ctrlPr>
                          <a:rPr lang="en-GB" b="0" i="1" smtClean="0">
                            <a:latin typeface="Cambria Math" panose="02040503050406030204" pitchFamily="18" charset="0"/>
                          </a:rPr>
                        </m:ctrlPr>
                      </m:fPr>
                      <m:num>
                        <m:r>
                          <a:rPr lang="en-GB" b="0" i="1" smtClean="0">
                            <a:latin typeface="Cambria Math" panose="02040503050406030204" pitchFamily="18" charset="0"/>
                          </a:rPr>
                          <m:t>𝑋</m:t>
                        </m:r>
                      </m:num>
                      <m:den>
                        <m:sSub>
                          <m:sSubPr>
                            <m:ctrlPr>
                              <a:rPr lang="en-GB" b="0" i="1" smtClean="0">
                                <a:latin typeface="Cambria Math" panose="02040503050406030204" pitchFamily="18" charset="0"/>
                              </a:rPr>
                            </m:ctrlPr>
                          </m:sSubPr>
                          <m:e>
                            <m:r>
                              <a:rPr lang="en-GB" b="0" i="1" smtClean="0">
                                <a:latin typeface="Cambria Math" panose="02040503050406030204" pitchFamily="18" charset="0"/>
                              </a:rPr>
                              <m:t>𝑋</m:t>
                            </m:r>
                          </m:e>
                          <m:sub>
                            <m:r>
                              <a:rPr lang="en-GB" b="0" i="1" smtClean="0">
                                <a:latin typeface="Cambria Math" panose="02040503050406030204" pitchFamily="18" charset="0"/>
                              </a:rPr>
                              <m:t>0</m:t>
                            </m:r>
                          </m:sub>
                        </m:sSub>
                      </m:den>
                    </m:f>
                    <m:r>
                      <a:rPr lang="en-GB" b="0" i="1" smtClean="0">
                        <a:latin typeface="Cambria Math" panose="02040503050406030204" pitchFamily="18" charset="0"/>
                        <a:ea typeface="Cambria Math" panose="02040503050406030204" pitchFamily="18" charset="0"/>
                      </a:rPr>
                      <m:t>≈0.</m:t>
                    </m:r>
                    <m:r>
                      <a:rPr lang="en-GB" b="0" i="1" smtClean="0">
                        <a:latin typeface="Cambria Math" panose="02040503050406030204" pitchFamily="18" charset="0"/>
                      </a:rPr>
                      <m:t>1%</m:t>
                    </m:r>
                  </m:oMath>
                </a14:m>
                <a:r>
                  <a:rPr lang="en-GB" dirty="0"/>
                  <a:t> </a:t>
                </a:r>
              </a:p>
            </p:txBody>
          </p:sp>
        </mc:Choice>
        <mc:Fallback>
          <p:sp>
            <p:nvSpPr>
              <p:cNvPr id="3" name="TextBox 2">
                <a:extLst>
                  <a:ext uri="{FF2B5EF4-FFF2-40B4-BE49-F238E27FC236}">
                    <a16:creationId xmlns:a16="http://schemas.microsoft.com/office/drawing/2014/main" id="{E0C005D6-FA87-BE99-6160-AA15EB8ACB28}"/>
                  </a:ext>
                </a:extLst>
              </p:cNvPr>
              <p:cNvSpPr txBox="1">
                <a:spLocks noRot="1" noChangeAspect="1" noMove="1" noResize="1" noEditPoints="1" noAdjustHandles="1" noChangeArrowheads="1" noChangeShapeType="1" noTextEdit="1"/>
              </p:cNvSpPr>
              <p:nvPr/>
            </p:nvSpPr>
            <p:spPr>
              <a:xfrm>
                <a:off x="544749" y="1916349"/>
                <a:ext cx="5924145" cy="3693319"/>
              </a:xfrm>
              <a:prstGeom prst="rect">
                <a:avLst/>
              </a:prstGeom>
              <a:blipFill>
                <a:blip r:embed="rId4"/>
                <a:stretch>
                  <a:fillRect l="-617" t="-825" r="-926" b="-23597"/>
                </a:stretch>
              </a:blipFill>
            </p:spPr>
            <p:txBody>
              <a:bodyPr/>
              <a:lstStyle/>
              <a:p>
                <a:r>
                  <a:rPr lang="en-GB">
                    <a:noFill/>
                  </a:rPr>
                  <a:t> </a:t>
                </a:r>
              </a:p>
            </p:txBody>
          </p:sp>
        </mc:Fallback>
      </mc:AlternateContent>
      <p:pic>
        <p:nvPicPr>
          <p:cNvPr id="8" name="Picture 7">
            <a:extLst>
              <a:ext uri="{FF2B5EF4-FFF2-40B4-BE49-F238E27FC236}">
                <a16:creationId xmlns:a16="http://schemas.microsoft.com/office/drawing/2014/main" id="{20D5D30F-9A0D-D80C-4232-0017DC64D83F}"/>
              </a:ext>
            </a:extLst>
          </p:cNvPr>
          <p:cNvPicPr>
            <a:picLocks noChangeAspect="1"/>
          </p:cNvPicPr>
          <p:nvPr/>
        </p:nvPicPr>
        <p:blipFill>
          <a:blip r:embed="rId5"/>
          <a:stretch>
            <a:fillRect/>
          </a:stretch>
        </p:blipFill>
        <p:spPr>
          <a:xfrm>
            <a:off x="6713301" y="1874881"/>
            <a:ext cx="4933950" cy="1381125"/>
          </a:xfrm>
          <a:prstGeom prst="rect">
            <a:avLst/>
          </a:prstGeom>
        </p:spPr>
      </p:pic>
      <p:pic>
        <p:nvPicPr>
          <p:cNvPr id="12" name="Picture 11">
            <a:extLst>
              <a:ext uri="{FF2B5EF4-FFF2-40B4-BE49-F238E27FC236}">
                <a16:creationId xmlns:a16="http://schemas.microsoft.com/office/drawing/2014/main" id="{56EF1733-246E-9A9F-208C-5DF431A835E4}"/>
              </a:ext>
            </a:extLst>
          </p:cNvPr>
          <p:cNvPicPr>
            <a:picLocks noChangeAspect="1"/>
          </p:cNvPicPr>
          <p:nvPr/>
        </p:nvPicPr>
        <p:blipFill>
          <a:blip r:embed="rId6"/>
          <a:stretch>
            <a:fillRect/>
          </a:stretch>
        </p:blipFill>
        <p:spPr>
          <a:xfrm>
            <a:off x="7755255" y="3484606"/>
            <a:ext cx="3400425" cy="2305050"/>
          </a:xfrm>
          <a:prstGeom prst="rect">
            <a:avLst/>
          </a:prstGeom>
        </p:spPr>
      </p:pic>
    </p:spTree>
    <p:extLst>
      <p:ext uri="{BB962C8B-B14F-4D97-AF65-F5344CB8AC3E}">
        <p14:creationId xmlns:p14="http://schemas.microsoft.com/office/powerpoint/2010/main" val="4127107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517F1-7C1F-22EC-B9ED-0E3B98F027D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CDF351A2-8BBC-13C1-1E28-B169A1C45FF6}"/>
              </a:ext>
            </a:extLst>
          </p:cNvPr>
          <p:cNvPicPr>
            <a:picLocks noChangeAspect="1"/>
          </p:cNvPicPr>
          <p:nvPr/>
        </p:nvPicPr>
        <p:blipFill>
          <a:blip r:embed="rId2"/>
          <a:stretch>
            <a:fillRect/>
          </a:stretch>
        </p:blipFill>
        <p:spPr>
          <a:xfrm>
            <a:off x="8621220" y="3232230"/>
            <a:ext cx="3870500" cy="3054176"/>
          </a:xfrm>
          <a:prstGeom prst="rect">
            <a:avLst/>
          </a:prstGeom>
        </p:spPr>
      </p:pic>
      <p:sp>
        <p:nvSpPr>
          <p:cNvPr id="2" name="Title 1">
            <a:extLst>
              <a:ext uri="{FF2B5EF4-FFF2-40B4-BE49-F238E27FC236}">
                <a16:creationId xmlns:a16="http://schemas.microsoft.com/office/drawing/2014/main" id="{1CD0ADD8-A80E-4CDA-C7DA-625EBCB61508}"/>
              </a:ext>
            </a:extLst>
          </p:cNvPr>
          <p:cNvSpPr>
            <a:spLocks noGrp="1"/>
          </p:cNvSpPr>
          <p:nvPr>
            <p:ph type="title"/>
          </p:nvPr>
        </p:nvSpPr>
        <p:spPr/>
        <p:txBody>
          <a:bodyPr/>
          <a:lstStyle/>
          <a:p>
            <a:r>
              <a:rPr lang="en-GB" dirty="0"/>
              <a:t>Timing Detectors</a:t>
            </a:r>
          </a:p>
        </p:txBody>
      </p:sp>
      <p:pic>
        <p:nvPicPr>
          <p:cNvPr id="4" name="Picture 3">
            <a:extLst>
              <a:ext uri="{FF2B5EF4-FFF2-40B4-BE49-F238E27FC236}">
                <a16:creationId xmlns:a16="http://schemas.microsoft.com/office/drawing/2014/main" id="{9C712135-C2FB-7412-77A4-07C036A242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9B8E70C1-2752-FAD1-3022-986F1F48D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19E466BE-6F03-B98C-AED8-3CA3C89E65D9}"/>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47078D0-F38B-FF77-4F47-447344760532}"/>
              </a:ext>
            </a:extLst>
          </p:cNvPr>
          <p:cNvPicPr>
            <a:picLocks noChangeAspect="1"/>
          </p:cNvPicPr>
          <p:nvPr/>
        </p:nvPicPr>
        <p:blipFill>
          <a:blip r:embed="rId5"/>
          <a:stretch>
            <a:fillRect/>
          </a:stretch>
        </p:blipFill>
        <p:spPr>
          <a:xfrm>
            <a:off x="8321500" y="1737360"/>
            <a:ext cx="2459219" cy="216950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C1BE0E44-27A1-706D-E325-76202546D5C3}"/>
                  </a:ext>
                </a:extLst>
              </p:cNvPr>
              <p:cNvSpPr txBox="1"/>
              <p:nvPr/>
            </p:nvSpPr>
            <p:spPr>
              <a:xfrm>
                <a:off x="208516" y="1779687"/>
                <a:ext cx="6118698" cy="5355312"/>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
                </a:pPr>
                <a:r>
                  <a:rPr lang="en-GB" dirty="0"/>
                  <a:t>Combinatorial background is the coincidence of multiple decays overlapping in the same frame. Suppression of this is achieved with excellent timing resolution and good vertexing. The additional suppression due to timing with different sub-detectors is shown here.</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This timing is achieved with scintillating fibres in the central station and scintillating tiles in the </a:t>
                </a:r>
                <a:r>
                  <a:rPr lang="en-GB" dirty="0" err="1"/>
                  <a:t>recurl</a:t>
                </a:r>
                <a:r>
                  <a:rPr lang="en-GB" dirty="0"/>
                  <a:t> stations. Both are arranged as a cylindrical layer such as the pixel detectors. The efficiency of these detectors is </a:t>
                </a:r>
                <a14:m>
                  <m:oMath xmlns:m="http://schemas.openxmlformats.org/officeDocument/2006/math">
                    <m:r>
                      <a:rPr lang="en-GB" i="1" dirty="0">
                        <a:latin typeface="Cambria Math" panose="02040503050406030204" pitchFamily="18" charset="0"/>
                        <a:ea typeface="Cambria Math" panose="02040503050406030204" pitchFamily="18" charset="0"/>
                      </a:rPr>
                      <m:t>9</m:t>
                    </m:r>
                    <m:r>
                      <a:rPr lang="en-GB" b="0" i="1" dirty="0" smtClean="0">
                        <a:latin typeface="Cambria Math" panose="02040503050406030204" pitchFamily="18" charset="0"/>
                        <a:ea typeface="Cambria Math" panose="02040503050406030204" pitchFamily="18" charset="0"/>
                      </a:rPr>
                      <m:t>5−100%</m:t>
                    </m:r>
                    <m:r>
                      <a:rPr lang="en-GB" b="0" i="0" dirty="0" smtClean="0">
                        <a:latin typeface="Cambria Math" panose="02040503050406030204" pitchFamily="18" charset="0"/>
                        <a:ea typeface="Cambria Math" panose="02040503050406030204" pitchFamily="18" charset="0"/>
                      </a:rPr>
                      <m:t>.</m:t>
                    </m:r>
                  </m:oMath>
                </a14:m>
                <a:endParaRPr lang="en-GB" dirty="0"/>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fibres produce a time resolution of </a:t>
                </a:r>
                <a14:m>
                  <m:oMath xmlns:m="http://schemas.openxmlformats.org/officeDocument/2006/math">
                    <m:r>
                      <a:rPr lang="en-GB" b="0" i="1" smtClean="0">
                        <a:latin typeface="Cambria Math" panose="02040503050406030204" pitchFamily="18" charset="0"/>
                        <a:ea typeface="Cambria Math" panose="02040503050406030204" pitchFamily="18" charset="0"/>
                      </a:rPr>
                      <m:t>&lt;0.5</m:t>
                    </m:r>
                    <m:r>
                      <a:rPr lang="en-GB" b="0" i="1" smtClean="0">
                        <a:latin typeface="Cambria Math" panose="02040503050406030204" pitchFamily="18" charset="0"/>
                        <a:ea typeface="Cambria Math" panose="02040503050406030204" pitchFamily="18" charset="0"/>
                      </a:rPr>
                      <m:t>𝑛𝑠</m:t>
                    </m:r>
                  </m:oMath>
                </a14:m>
                <a:r>
                  <a:rPr lang="en-GB" dirty="0"/>
                  <a:t> and the tiles produce a resolution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100</m:t>
                    </m:r>
                    <m:r>
                      <a:rPr lang="en-GB" b="0" i="1" smtClean="0">
                        <a:latin typeface="Cambria Math" panose="02040503050406030204" pitchFamily="18" charset="0"/>
                        <a:ea typeface="Cambria Math" panose="02040503050406030204" pitchFamily="18" charset="0"/>
                      </a:rPr>
                      <m:t>𝑝𝑠</m:t>
                    </m:r>
                  </m:oMath>
                </a14:m>
                <a:r>
                  <a:rPr lang="en-GB" dirty="0"/>
                  <a:t>. </a:t>
                </a:r>
                <a14:m>
                  <m:oMath xmlns:m="http://schemas.openxmlformats.org/officeDocument/2006/math">
                    <m:r>
                      <a:rPr lang="en-GB" i="1" dirty="0" smtClean="0">
                        <a:latin typeface="Cambria Math" panose="02040503050406030204" pitchFamily="18" charset="0"/>
                        <a:ea typeface="Cambria Math" panose="02040503050406030204" pitchFamily="18" charset="0"/>
                      </a:rPr>
                      <m:t>5</m:t>
                    </m:r>
                    <m:r>
                      <a:rPr lang="en-GB" b="0" i="1" dirty="0" smtClean="0">
                        <a:latin typeface="Cambria Math" panose="02040503050406030204" pitchFamily="18" charset="0"/>
                        <a:ea typeface="Cambria Math" panose="02040503050406030204" pitchFamily="18" charset="0"/>
                      </a:rPr>
                      <m:t>9%</m:t>
                    </m:r>
                  </m:oMath>
                </a14:m>
                <a:r>
                  <a:rPr lang="en-GB" dirty="0"/>
                  <a:t> of the decay products reach the tile detectors.</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radiation length of the fibres is </a:t>
                </a:r>
                <a14:m>
                  <m:oMath xmlns:m="http://schemas.openxmlformats.org/officeDocument/2006/math">
                    <m:r>
                      <a:rPr lang="en-GB" b="0" i="1" smtClean="0">
                        <a:latin typeface="Cambria Math" panose="02040503050406030204" pitchFamily="18" charset="0"/>
                        <a:ea typeface="Cambria Math" panose="02040503050406030204" pitchFamily="18" charset="0"/>
                      </a:rPr>
                      <m:t>&lt;0.3%</m:t>
                    </m:r>
                    <m:r>
                      <a:rPr lang="en-GB" b="0" i="0" smtClean="0">
                        <a:latin typeface="Cambria Math" panose="02040503050406030204" pitchFamily="18" charset="0"/>
                        <a:ea typeface="Cambria Math" panose="02040503050406030204" pitchFamily="18" charset="0"/>
                      </a:rPr>
                      <m:t>.</m:t>
                    </m:r>
                  </m:oMath>
                </a14:m>
                <a:r>
                  <a:rPr lang="en-GB" dirty="0"/>
                  <a:t> </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endParaRPr lang="en-GB" dirty="0"/>
              </a:p>
            </p:txBody>
          </p:sp>
        </mc:Choice>
        <mc:Fallback xmlns="">
          <p:sp>
            <p:nvSpPr>
              <p:cNvPr id="8" name="TextBox 7">
                <a:extLst>
                  <a:ext uri="{FF2B5EF4-FFF2-40B4-BE49-F238E27FC236}">
                    <a16:creationId xmlns:a16="http://schemas.microsoft.com/office/drawing/2014/main" id="{C1BE0E44-27A1-706D-E325-76202546D5C3}"/>
                  </a:ext>
                </a:extLst>
              </p:cNvPr>
              <p:cNvSpPr txBox="1">
                <a:spLocks noRot="1" noChangeAspect="1" noMove="1" noResize="1" noEditPoints="1" noAdjustHandles="1" noChangeArrowheads="1" noChangeShapeType="1" noTextEdit="1"/>
              </p:cNvSpPr>
              <p:nvPr/>
            </p:nvSpPr>
            <p:spPr>
              <a:xfrm>
                <a:off x="208516" y="1779687"/>
                <a:ext cx="6118698" cy="5355312"/>
              </a:xfrm>
              <a:prstGeom prst="rect">
                <a:avLst/>
              </a:prstGeom>
              <a:blipFill>
                <a:blip r:embed="rId6"/>
                <a:stretch>
                  <a:fillRect l="-598" t="-683" r="-896"/>
                </a:stretch>
              </a:blipFill>
            </p:spPr>
            <p:txBody>
              <a:bodyPr/>
              <a:lstStyle/>
              <a:p>
                <a:r>
                  <a:rPr lang="en-GB">
                    <a:noFill/>
                  </a:rPr>
                  <a:t> </a:t>
                </a:r>
              </a:p>
            </p:txBody>
          </p:sp>
        </mc:Fallback>
      </mc:AlternateContent>
      <p:pic>
        <p:nvPicPr>
          <p:cNvPr id="11" name="Picture 10">
            <a:extLst>
              <a:ext uri="{FF2B5EF4-FFF2-40B4-BE49-F238E27FC236}">
                <a16:creationId xmlns:a16="http://schemas.microsoft.com/office/drawing/2014/main" id="{ADA2D2FC-CBE7-FD7A-E220-872B1FAA7DA6}"/>
              </a:ext>
            </a:extLst>
          </p:cNvPr>
          <p:cNvPicPr>
            <a:picLocks noChangeAspect="1"/>
          </p:cNvPicPr>
          <p:nvPr/>
        </p:nvPicPr>
        <p:blipFill>
          <a:blip r:embed="rId7"/>
          <a:stretch>
            <a:fillRect/>
          </a:stretch>
        </p:blipFill>
        <p:spPr>
          <a:xfrm>
            <a:off x="6588720" y="4098572"/>
            <a:ext cx="2676525" cy="1238250"/>
          </a:xfrm>
          <a:prstGeom prst="rect">
            <a:avLst/>
          </a:prstGeom>
        </p:spPr>
      </p:pic>
      <p:cxnSp>
        <p:nvCxnSpPr>
          <p:cNvPr id="13" name="Straight Arrow Connector 12">
            <a:extLst>
              <a:ext uri="{FF2B5EF4-FFF2-40B4-BE49-F238E27FC236}">
                <a16:creationId xmlns:a16="http://schemas.microsoft.com/office/drawing/2014/main" id="{FA7E1880-FB92-9F19-E520-4EC2EE0B5913}"/>
              </a:ext>
            </a:extLst>
          </p:cNvPr>
          <p:cNvCxnSpPr>
            <a:cxnSpLocks/>
          </p:cNvCxnSpPr>
          <p:nvPr/>
        </p:nvCxnSpPr>
        <p:spPr>
          <a:xfrm>
            <a:off x="4134255" y="3307404"/>
            <a:ext cx="2454465" cy="8560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436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37A4D-C868-F1B3-BEC6-A64097A940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AE0F1B-B940-5144-54D0-9FBD52A2B92D}"/>
              </a:ext>
            </a:extLst>
          </p:cNvPr>
          <p:cNvSpPr>
            <a:spLocks noGrp="1"/>
          </p:cNvSpPr>
          <p:nvPr>
            <p:ph type="title"/>
          </p:nvPr>
        </p:nvSpPr>
        <p:spPr/>
        <p:txBody>
          <a:bodyPr/>
          <a:lstStyle/>
          <a:p>
            <a:r>
              <a:rPr lang="en-GB" dirty="0"/>
              <a:t>Data Acquisition</a:t>
            </a:r>
          </a:p>
        </p:txBody>
      </p:sp>
      <p:pic>
        <p:nvPicPr>
          <p:cNvPr id="4" name="Picture 3">
            <a:extLst>
              <a:ext uri="{FF2B5EF4-FFF2-40B4-BE49-F238E27FC236}">
                <a16:creationId xmlns:a16="http://schemas.microsoft.com/office/drawing/2014/main" id="{14A853D4-EC02-B697-8189-E73C5BF00C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8A9A8716-9EDA-7AB6-E19E-1629A79FE6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E042D0D7-4F93-0636-68A8-DD83F813CC15}"/>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848EE8D-624F-DD2E-AF63-E2A2A3D23E96}"/>
              </a:ext>
            </a:extLst>
          </p:cNvPr>
          <p:cNvPicPr>
            <a:picLocks noChangeAspect="1"/>
          </p:cNvPicPr>
          <p:nvPr/>
        </p:nvPicPr>
        <p:blipFill>
          <a:blip r:embed="rId4"/>
          <a:stretch>
            <a:fillRect/>
          </a:stretch>
        </p:blipFill>
        <p:spPr>
          <a:xfrm>
            <a:off x="5653849" y="2200428"/>
            <a:ext cx="6538151" cy="3642684"/>
          </a:xfrm>
          <a:prstGeom prst="rect">
            <a:avLst/>
          </a:prstGeom>
        </p:spPr>
      </p:pic>
      <p:sp>
        <p:nvSpPr>
          <p:cNvPr id="8" name="TextBox 7">
            <a:extLst>
              <a:ext uri="{FF2B5EF4-FFF2-40B4-BE49-F238E27FC236}">
                <a16:creationId xmlns:a16="http://schemas.microsoft.com/office/drawing/2014/main" id="{90FED006-BE80-2CD3-C4D7-C16BDC8AB02B}"/>
              </a:ext>
            </a:extLst>
          </p:cNvPr>
          <p:cNvSpPr txBox="1"/>
          <p:nvPr/>
        </p:nvSpPr>
        <p:spPr>
          <a:xfrm>
            <a:off x="663191" y="1889090"/>
            <a:ext cx="4990658" cy="4247317"/>
          </a:xfrm>
          <a:prstGeom prst="rect">
            <a:avLst/>
          </a:prstGeom>
          <a:noFill/>
        </p:spPr>
        <p:txBody>
          <a:bodyPr wrap="square" rtlCol="0">
            <a:spAutoFit/>
          </a:bodyPr>
          <a:lstStyle/>
          <a:p>
            <a:pPr marL="285750" indent="-285750" algn="just">
              <a:buClr>
                <a:schemeClr val="accent1"/>
              </a:buClr>
              <a:buFont typeface="Wingdings" panose="05000000000000000000" pitchFamily="2" charset="2"/>
              <a:buChar char="§"/>
            </a:pPr>
            <a:r>
              <a:rPr lang="en-GB" dirty="0"/>
              <a:t>The detector has no hardware trigger and therefore sends zero-suppressed hit information continuously.</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Frontend FPGA’s take data from the </a:t>
            </a:r>
            <a:r>
              <a:rPr lang="en-GB" dirty="0" err="1"/>
              <a:t>MuPix</a:t>
            </a:r>
            <a:r>
              <a:rPr lang="en-GB" dirty="0"/>
              <a:t> and </a:t>
            </a:r>
            <a:r>
              <a:rPr lang="en-GB" dirty="0" err="1"/>
              <a:t>MuTrig</a:t>
            </a:r>
            <a:r>
              <a:rPr lang="en-GB" dirty="0"/>
              <a:t> sensors and package it.</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This is passed through to the switching boards which acts as a switch between the FPGAs and filter farm, allowing the latter to see the full detector.</a:t>
            </a:r>
          </a:p>
          <a:p>
            <a:pPr marL="285750" indent="-285750" algn="just">
              <a:buClr>
                <a:schemeClr val="accent1"/>
              </a:buClr>
              <a:buFont typeface="Wingdings" panose="05000000000000000000" pitchFamily="2" charset="2"/>
              <a:buChar char="§"/>
            </a:pPr>
            <a:endParaRPr lang="en-GB" dirty="0"/>
          </a:p>
          <a:p>
            <a:pPr marL="285750" indent="-285750" algn="just">
              <a:buClr>
                <a:schemeClr val="accent1"/>
              </a:buClr>
              <a:buFont typeface="Wingdings" panose="05000000000000000000" pitchFamily="2" charset="2"/>
              <a:buChar char="§"/>
            </a:pPr>
            <a:r>
              <a:rPr lang="en-GB" dirty="0"/>
              <a:t>The switching PCs are equipped with a combination of FPGA’s and GPUs to complete online selection.</a:t>
            </a:r>
          </a:p>
        </p:txBody>
      </p:sp>
    </p:spTree>
    <p:extLst>
      <p:ext uri="{BB962C8B-B14F-4D97-AF65-F5344CB8AC3E}">
        <p14:creationId xmlns:p14="http://schemas.microsoft.com/office/powerpoint/2010/main" val="743729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5E768-FA0F-4B0B-8E1E-9931111A04A7}"/>
              </a:ext>
            </a:extLst>
          </p:cNvPr>
          <p:cNvSpPr>
            <a:spLocks noGrp="1"/>
          </p:cNvSpPr>
          <p:nvPr>
            <p:ph type="title"/>
          </p:nvPr>
        </p:nvSpPr>
        <p:spPr/>
        <p:txBody>
          <a:bodyPr/>
          <a:lstStyle/>
          <a:p>
            <a:r>
              <a:rPr lang="en-GB" dirty="0"/>
              <a:t>Tracking in the </a:t>
            </a:r>
            <a:r>
              <a:rPr lang="en-GB"/>
              <a:t>Mu3e Experiment</a:t>
            </a:r>
            <a:endParaRPr lang="en-GB"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F5F8F0-EDC7-4B32-B87E-EF88BCCD7B54}"/>
                  </a:ext>
                </a:extLst>
              </p:cNvPr>
              <p:cNvSpPr>
                <a:spLocks noGrp="1"/>
              </p:cNvSpPr>
              <p:nvPr>
                <p:ph idx="1"/>
              </p:nvPr>
            </p:nvSpPr>
            <p:spPr/>
            <p:txBody>
              <a:bodyPr>
                <a:normAutofit/>
              </a:bodyPr>
              <a:lstStyle/>
              <a:p>
                <a:pPr>
                  <a:buFont typeface="Wingdings" panose="05000000000000000000" pitchFamily="2" charset="2"/>
                  <a:buChar char="§"/>
                </a:pPr>
                <a:r>
                  <a:rPr lang="en-GB" sz="1800" dirty="0"/>
                  <a:t>The Mu3e experiment is sat in a homogenous magnetic field and therefore the decay products trajectory are described by a helix.</a:t>
                </a:r>
              </a:p>
              <a:p>
                <a:pPr>
                  <a:buFont typeface="Wingdings" panose="05000000000000000000" pitchFamily="2" charset="2"/>
                  <a:buChar char="§"/>
                </a:pPr>
                <a:r>
                  <a:rPr lang="en-GB" sz="1800" dirty="0"/>
                  <a:t>The base unit for the fitting is a triplet of hits. The fitting is factorised into a circle fit in the plane transverse to the magnetic field and a straight line fit in the longitudinal plane. The scattering angles due to multiple scattering are treated as the only source of uncertainty in the fitting.</a:t>
                </a:r>
              </a:p>
              <a:p>
                <a:pPr>
                  <a:buFont typeface="Wingdings" panose="05000000000000000000" pitchFamily="2" charset="2"/>
                  <a:buChar char="§"/>
                </a:pPr>
                <a:r>
                  <a:rPr lang="en-GB" sz="1800" dirty="0"/>
                  <a:t>The task is to find a three-dimensional curvature whereby the below equation is minimised:</a:t>
                </a:r>
              </a:p>
              <a:p>
                <a:pPr lvl="1">
                  <a:buFont typeface="Wingdings" panose="05000000000000000000" pitchFamily="2" charset="2"/>
                  <a:buChar char="§"/>
                </a:pPr>
                <a14:m>
                  <m:oMath xmlns:m="http://schemas.openxmlformats.org/officeDocument/2006/math">
                    <m:sSup>
                      <m:sSupPr>
                        <m:ctrlPr>
                          <a:rPr lang="en-GB" sz="1600" i="1" smtClean="0">
                            <a:latin typeface="Cambria Math" panose="02040503050406030204" pitchFamily="18" charset="0"/>
                          </a:rPr>
                        </m:ctrlPr>
                      </m:sSupPr>
                      <m:e>
                        <m:r>
                          <a:rPr lang="en-GB" sz="1600" i="1" smtClean="0">
                            <a:latin typeface="Cambria Math" panose="02040503050406030204" pitchFamily="18" charset="0"/>
                            <a:ea typeface="Cambria Math" panose="02040503050406030204" pitchFamily="18" charset="0"/>
                          </a:rPr>
                          <m:t>𝜒</m:t>
                        </m:r>
                      </m:e>
                      <m:sup>
                        <m:r>
                          <a:rPr lang="en-GB" sz="1600" b="0" i="1" smtClean="0">
                            <a:latin typeface="Cambria Math" panose="02040503050406030204" pitchFamily="18" charset="0"/>
                          </a:rPr>
                          <m:t>2</m:t>
                        </m:r>
                      </m:sup>
                    </m:sSup>
                    <m:d>
                      <m:dPr>
                        <m:ctrlPr>
                          <a:rPr lang="en-GB" sz="1600" b="0" i="1" smtClean="0">
                            <a:latin typeface="Cambria Math" panose="02040503050406030204" pitchFamily="18" charset="0"/>
                          </a:rPr>
                        </m:ctrlPr>
                      </m:dPr>
                      <m:e>
                        <m:sSub>
                          <m:sSubPr>
                            <m:ctrlPr>
                              <a:rPr lang="en-GB" sz="1600" b="0" i="1" smtClean="0">
                                <a:latin typeface="Cambria Math" panose="02040503050406030204" pitchFamily="18" charset="0"/>
                              </a:rPr>
                            </m:ctrlPr>
                          </m:sSubPr>
                          <m:e>
                            <m:r>
                              <a:rPr lang="en-GB" sz="1600" b="0" i="1" smtClean="0">
                                <a:latin typeface="Cambria Math" panose="02040503050406030204" pitchFamily="18" charset="0"/>
                              </a:rPr>
                              <m:t>𝑅</m:t>
                            </m:r>
                          </m:e>
                          <m:sub>
                            <m:r>
                              <a:rPr lang="en-GB" sz="1600" b="0" i="1" smtClean="0">
                                <a:latin typeface="Cambria Math" panose="02040503050406030204" pitchFamily="18" charset="0"/>
                              </a:rPr>
                              <m:t>3</m:t>
                            </m:r>
                            <m:r>
                              <a:rPr lang="en-GB" sz="1600" b="0" i="1" smtClean="0">
                                <a:latin typeface="Cambria Math" panose="02040503050406030204" pitchFamily="18" charset="0"/>
                              </a:rPr>
                              <m:t>𝐷</m:t>
                            </m:r>
                          </m:sub>
                        </m:sSub>
                      </m:e>
                    </m:d>
                    <m:r>
                      <a:rPr lang="en-GB" sz="1600" b="0" i="1" smtClean="0">
                        <a:latin typeface="Cambria Math" panose="02040503050406030204" pitchFamily="18" charset="0"/>
                      </a:rPr>
                      <m:t>= </m:t>
                    </m:r>
                    <m:f>
                      <m:fPr>
                        <m:ctrlPr>
                          <a:rPr lang="en-GB" sz="1600" b="0" i="1" smtClean="0">
                            <a:latin typeface="Cambria Math" panose="02040503050406030204" pitchFamily="18" charset="0"/>
                          </a:rPr>
                        </m:ctrlPr>
                      </m:fPr>
                      <m:num>
                        <m:sSub>
                          <m:sSubPr>
                            <m:ctrlPr>
                              <a:rPr lang="en-GB" sz="1600" b="0" i="1" smtClean="0">
                                <a:latin typeface="Cambria Math" panose="02040503050406030204" pitchFamily="18" charset="0"/>
                              </a:rPr>
                            </m:ctrlPr>
                          </m:sSubPr>
                          <m:e>
                            <m:r>
                              <m:rPr>
                                <m:sty m:val="p"/>
                              </m:rPr>
                              <a:rPr lang="el-GR" sz="1600" b="0" i="1" smtClean="0">
                                <a:latin typeface="Cambria Math" panose="02040503050406030204" pitchFamily="18" charset="0"/>
                                <a:ea typeface="Cambria Math" panose="02040503050406030204" pitchFamily="18" charset="0"/>
                              </a:rPr>
                              <m:t>Φ</m:t>
                            </m:r>
                          </m:e>
                          <m:sub>
                            <m:r>
                              <a:rPr lang="en-GB" sz="1600" b="0" i="1" smtClean="0">
                                <a:latin typeface="Cambria Math" panose="02040503050406030204" pitchFamily="18" charset="0"/>
                              </a:rPr>
                              <m:t>𝑀𝑆</m:t>
                            </m:r>
                          </m:sub>
                        </m:sSub>
                        <m:sSup>
                          <m:sSupPr>
                            <m:ctrlPr>
                              <a:rPr lang="en-GB" sz="1600" b="0" i="1" smtClean="0">
                                <a:latin typeface="Cambria Math" panose="02040503050406030204" pitchFamily="18" charset="0"/>
                              </a:rPr>
                            </m:ctrlPr>
                          </m:sSupPr>
                          <m:e>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𝑅</m:t>
                                </m:r>
                              </m:e>
                              <m:sub>
                                <m:r>
                                  <a:rPr lang="en-GB" sz="1600" i="1">
                                    <a:latin typeface="Cambria Math" panose="02040503050406030204" pitchFamily="18" charset="0"/>
                                  </a:rPr>
                                  <m:t>3</m:t>
                                </m:r>
                                <m:r>
                                  <a:rPr lang="en-GB" sz="1600" i="1">
                                    <a:latin typeface="Cambria Math" panose="02040503050406030204" pitchFamily="18" charset="0"/>
                                  </a:rPr>
                                  <m:t>𝐷</m:t>
                                </m:r>
                              </m:sub>
                            </m:sSub>
                            <m:r>
                              <a:rPr lang="en-GB" sz="1600" i="1">
                                <a:latin typeface="Cambria Math" panose="02040503050406030204" pitchFamily="18" charset="0"/>
                              </a:rPr>
                              <m:t>)</m:t>
                            </m:r>
                          </m:e>
                          <m:sup>
                            <m:r>
                              <a:rPr lang="en-GB" sz="1600" b="0" i="1" smtClean="0">
                                <a:latin typeface="Cambria Math" panose="02040503050406030204" pitchFamily="18" charset="0"/>
                              </a:rPr>
                              <m:t>2</m:t>
                            </m:r>
                          </m:sup>
                        </m:sSup>
                      </m:num>
                      <m:den>
                        <m:sSubSup>
                          <m:sSubSupPr>
                            <m:ctrlPr>
                              <a:rPr lang="en-GB" sz="1600" b="0" i="1" smtClean="0">
                                <a:latin typeface="Cambria Math" panose="02040503050406030204" pitchFamily="18" charset="0"/>
                              </a:rPr>
                            </m:ctrlPr>
                          </m:sSubSupPr>
                          <m:e>
                            <m:r>
                              <a:rPr lang="en-GB" sz="1600" b="0" i="1" smtClean="0">
                                <a:latin typeface="Cambria Math" panose="02040503050406030204" pitchFamily="18" charset="0"/>
                                <a:ea typeface="Cambria Math" panose="02040503050406030204" pitchFamily="18" charset="0"/>
                              </a:rPr>
                              <m:t>𝜎</m:t>
                            </m:r>
                          </m:e>
                          <m:sub>
                            <m:r>
                              <a:rPr lang="en-GB" sz="1600" b="0" i="1" smtClean="0">
                                <a:latin typeface="Cambria Math" panose="02040503050406030204" pitchFamily="18" charset="0"/>
                                <a:ea typeface="Cambria Math" panose="02040503050406030204" pitchFamily="18" charset="0"/>
                              </a:rPr>
                              <m:t>𝜙</m:t>
                            </m:r>
                          </m:sub>
                          <m:sup>
                            <m:r>
                              <a:rPr lang="en-GB" sz="1600" b="0" i="1" smtClean="0">
                                <a:latin typeface="Cambria Math" panose="02040503050406030204" pitchFamily="18" charset="0"/>
                              </a:rPr>
                              <m:t>2</m:t>
                            </m:r>
                          </m:sup>
                        </m:sSubSup>
                      </m:den>
                    </m:f>
                    <m:r>
                      <a:rPr lang="en-GB" sz="1600" b="0" i="1" smtClean="0">
                        <a:latin typeface="Cambria Math" panose="02040503050406030204" pitchFamily="18" charset="0"/>
                      </a:rPr>
                      <m:t>+</m:t>
                    </m:r>
                    <m:f>
                      <m:fPr>
                        <m:ctrlPr>
                          <a:rPr lang="en-GB" sz="1600" i="1">
                            <a:latin typeface="Cambria Math" panose="02040503050406030204" pitchFamily="18" charset="0"/>
                          </a:rPr>
                        </m:ctrlPr>
                      </m:fPr>
                      <m:num>
                        <m:sSub>
                          <m:sSubPr>
                            <m:ctrlPr>
                              <a:rPr lang="en-GB" sz="1600" i="1">
                                <a:latin typeface="Cambria Math" panose="02040503050406030204" pitchFamily="18" charset="0"/>
                              </a:rPr>
                            </m:ctrlPr>
                          </m:sSubPr>
                          <m:e>
                            <m:r>
                              <m:rPr>
                                <m:sty m:val="p"/>
                              </m:rPr>
                              <a:rPr lang="el-GR" sz="1600" i="1" smtClean="0">
                                <a:latin typeface="Cambria Math" panose="02040503050406030204" pitchFamily="18" charset="0"/>
                                <a:ea typeface="Cambria Math" panose="02040503050406030204" pitchFamily="18" charset="0"/>
                              </a:rPr>
                              <m:t>Θ</m:t>
                            </m:r>
                          </m:e>
                          <m:sub>
                            <m:r>
                              <a:rPr lang="en-GB" sz="1600" i="1">
                                <a:latin typeface="Cambria Math" panose="02040503050406030204" pitchFamily="18" charset="0"/>
                              </a:rPr>
                              <m:t>𝑀𝑆</m:t>
                            </m:r>
                          </m:sub>
                        </m:sSub>
                        <m:sSup>
                          <m:sSupPr>
                            <m:ctrlPr>
                              <a:rPr lang="en-GB" sz="1600" i="1">
                                <a:latin typeface="Cambria Math" panose="02040503050406030204" pitchFamily="18" charset="0"/>
                              </a:rPr>
                            </m:ctrlPr>
                          </m:sSupPr>
                          <m:e>
                            <m:r>
                              <a:rPr lang="en-GB" sz="1600" i="1">
                                <a:latin typeface="Cambria Math" panose="02040503050406030204" pitchFamily="18" charset="0"/>
                              </a:rPr>
                              <m:t>(</m:t>
                            </m:r>
                            <m:sSub>
                              <m:sSubPr>
                                <m:ctrlPr>
                                  <a:rPr lang="en-GB" sz="1600" i="1">
                                    <a:latin typeface="Cambria Math" panose="02040503050406030204" pitchFamily="18" charset="0"/>
                                  </a:rPr>
                                </m:ctrlPr>
                              </m:sSubPr>
                              <m:e>
                                <m:r>
                                  <a:rPr lang="en-GB" sz="1600" i="1">
                                    <a:latin typeface="Cambria Math" panose="02040503050406030204" pitchFamily="18" charset="0"/>
                                  </a:rPr>
                                  <m:t>𝑅</m:t>
                                </m:r>
                              </m:e>
                              <m:sub>
                                <m:r>
                                  <a:rPr lang="en-GB" sz="1600" i="1">
                                    <a:latin typeface="Cambria Math" panose="02040503050406030204" pitchFamily="18" charset="0"/>
                                  </a:rPr>
                                  <m:t>3</m:t>
                                </m:r>
                                <m:r>
                                  <a:rPr lang="en-GB" sz="1600" i="1">
                                    <a:latin typeface="Cambria Math" panose="02040503050406030204" pitchFamily="18" charset="0"/>
                                  </a:rPr>
                                  <m:t>𝐷</m:t>
                                </m:r>
                              </m:sub>
                            </m:sSub>
                            <m:r>
                              <a:rPr lang="en-GB" sz="1600" i="1">
                                <a:latin typeface="Cambria Math" panose="02040503050406030204" pitchFamily="18" charset="0"/>
                              </a:rPr>
                              <m:t>)</m:t>
                            </m:r>
                          </m:e>
                          <m:sup>
                            <m:r>
                              <a:rPr lang="en-GB" sz="1600" i="1">
                                <a:latin typeface="Cambria Math" panose="02040503050406030204" pitchFamily="18" charset="0"/>
                              </a:rPr>
                              <m:t>2</m:t>
                            </m:r>
                          </m:sup>
                        </m:sSup>
                      </m:num>
                      <m:den>
                        <m:sSubSup>
                          <m:sSubSupPr>
                            <m:ctrlPr>
                              <a:rPr lang="en-GB" sz="1600" i="1">
                                <a:latin typeface="Cambria Math" panose="02040503050406030204" pitchFamily="18" charset="0"/>
                              </a:rPr>
                            </m:ctrlPr>
                          </m:sSubSupPr>
                          <m:e>
                            <m:r>
                              <a:rPr lang="en-GB" sz="1600" i="1">
                                <a:latin typeface="Cambria Math" panose="02040503050406030204" pitchFamily="18" charset="0"/>
                                <a:ea typeface="Cambria Math" panose="02040503050406030204" pitchFamily="18" charset="0"/>
                              </a:rPr>
                              <m:t>𝜎</m:t>
                            </m:r>
                          </m:e>
                          <m:sub>
                            <m:r>
                              <a:rPr lang="en-GB" sz="1600" i="1" smtClean="0">
                                <a:latin typeface="Cambria Math" panose="02040503050406030204" pitchFamily="18" charset="0"/>
                                <a:ea typeface="Cambria Math" panose="02040503050406030204" pitchFamily="18" charset="0"/>
                              </a:rPr>
                              <m:t>𝜗</m:t>
                            </m:r>
                          </m:sub>
                          <m:sup>
                            <m:r>
                              <a:rPr lang="en-GB" sz="1600" i="1">
                                <a:latin typeface="Cambria Math" panose="02040503050406030204" pitchFamily="18" charset="0"/>
                              </a:rPr>
                              <m:t>2</m:t>
                            </m:r>
                          </m:sup>
                        </m:sSubSup>
                      </m:den>
                    </m:f>
                  </m:oMath>
                </a14:m>
                <a:endParaRPr lang="en-GB" sz="1600" dirty="0"/>
              </a:p>
            </p:txBody>
          </p:sp>
        </mc:Choice>
        <mc:Fallback xmlns="">
          <p:sp>
            <p:nvSpPr>
              <p:cNvPr id="3" name="Content Placeholder 2">
                <a:extLst>
                  <a:ext uri="{FF2B5EF4-FFF2-40B4-BE49-F238E27FC236}">
                    <a16:creationId xmlns:a16="http://schemas.microsoft.com/office/drawing/2014/main" id="{EBF5F8F0-EDC7-4B32-B87E-EF88BCCD7B54}"/>
                  </a:ext>
                </a:extLst>
              </p:cNvPr>
              <p:cNvSpPr>
                <a:spLocks noGrp="1" noRot="1" noChangeAspect="1" noMove="1" noResize="1" noEditPoints="1" noAdjustHandles="1" noChangeArrowheads="1" noChangeShapeType="1" noTextEdit="1"/>
              </p:cNvSpPr>
              <p:nvPr>
                <p:ph idx="1"/>
              </p:nvPr>
            </p:nvSpPr>
            <p:spPr>
              <a:blipFill>
                <a:blip r:embed="rId2"/>
                <a:stretch>
                  <a:fillRect l="-1273" t="-1515" r="-1576"/>
                </a:stretch>
              </a:blipFill>
            </p:spPr>
            <p:txBody>
              <a:bodyPr/>
              <a:lstStyle/>
              <a:p>
                <a:r>
                  <a:rPr lang="en-GB">
                    <a:noFill/>
                  </a:rPr>
                  <a:t> </a:t>
                </a:r>
              </a:p>
            </p:txBody>
          </p:sp>
        </mc:Fallback>
      </mc:AlternateContent>
      <p:sp>
        <p:nvSpPr>
          <p:cNvPr id="5" name="Slide Number Placeholder 4">
            <a:extLst>
              <a:ext uri="{FF2B5EF4-FFF2-40B4-BE49-F238E27FC236}">
                <a16:creationId xmlns:a16="http://schemas.microsoft.com/office/drawing/2014/main" id="{7B279AFF-9042-4743-BF7A-592D49327D4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66F3F0B-8A86-441E-BD20-D3FD661C3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pic>
        <p:nvPicPr>
          <p:cNvPr id="7" name="Picture 6">
            <a:extLst>
              <a:ext uri="{FF2B5EF4-FFF2-40B4-BE49-F238E27FC236}">
                <a16:creationId xmlns:a16="http://schemas.microsoft.com/office/drawing/2014/main" id="{F4B81B59-BCF7-4901-AF54-4411EAD57E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9" name="Picture 8">
            <a:extLst>
              <a:ext uri="{FF2B5EF4-FFF2-40B4-BE49-F238E27FC236}">
                <a16:creationId xmlns:a16="http://schemas.microsoft.com/office/drawing/2014/main" id="{EA26F6C4-4F37-4A76-8091-20A0D0789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477" y="4056574"/>
            <a:ext cx="7750206" cy="2576504"/>
          </a:xfrm>
          <a:prstGeom prst="rect">
            <a:avLst/>
          </a:prstGeom>
        </p:spPr>
      </p:pic>
      <p:pic>
        <p:nvPicPr>
          <p:cNvPr id="10" name="Picture 9">
            <a:extLst>
              <a:ext uri="{FF2B5EF4-FFF2-40B4-BE49-F238E27FC236}">
                <a16:creationId xmlns:a16="http://schemas.microsoft.com/office/drawing/2014/main" id="{5B3458FC-41B3-F346-22C5-366C8774116A}"/>
              </a:ext>
            </a:extLst>
          </p:cNvPr>
          <p:cNvPicPr>
            <a:picLocks noChangeAspect="1"/>
          </p:cNvPicPr>
          <p:nvPr/>
        </p:nvPicPr>
        <p:blipFill>
          <a:blip r:embed="rId6"/>
          <a:stretch>
            <a:fillRect/>
          </a:stretch>
        </p:blipFill>
        <p:spPr>
          <a:xfrm>
            <a:off x="8965422" y="3804052"/>
            <a:ext cx="2434549" cy="2447034"/>
          </a:xfrm>
          <a:prstGeom prst="rect">
            <a:avLst/>
          </a:prstGeom>
        </p:spPr>
      </p:pic>
    </p:spTree>
    <p:extLst>
      <p:ext uri="{BB962C8B-B14F-4D97-AF65-F5344CB8AC3E}">
        <p14:creationId xmlns:p14="http://schemas.microsoft.com/office/powerpoint/2010/main" val="1071146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EBBDC-D2F7-5B22-AAE1-1239AB3E01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C5CD20-8C49-DE59-EBFE-B9DD89455B44}"/>
              </a:ext>
            </a:extLst>
          </p:cNvPr>
          <p:cNvSpPr>
            <a:spLocks noGrp="1"/>
          </p:cNvSpPr>
          <p:nvPr>
            <p:ph type="title"/>
          </p:nvPr>
        </p:nvSpPr>
        <p:spPr/>
        <p:txBody>
          <a:bodyPr/>
          <a:lstStyle/>
          <a:p>
            <a:r>
              <a:rPr lang="en-GB" dirty="0"/>
              <a:t>Vertexing in Mu3e</a:t>
            </a:r>
          </a:p>
        </p:txBody>
      </p:sp>
      <p:pic>
        <p:nvPicPr>
          <p:cNvPr id="4" name="Picture 3">
            <a:extLst>
              <a:ext uri="{FF2B5EF4-FFF2-40B4-BE49-F238E27FC236}">
                <a16:creationId xmlns:a16="http://schemas.microsoft.com/office/drawing/2014/main" id="{FB0D3F40-6134-F462-D8CF-BC49FF86C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C82352B8-54A9-ED4B-0ACF-C14325D48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146D41A6-B66C-3CAF-F881-907AB23B1ACE}"/>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66D615B-2740-04CA-4061-0A3BD9FA60B6}"/>
                  </a:ext>
                </a:extLst>
              </p:cNvPr>
              <p:cNvSpPr txBox="1"/>
              <p:nvPr/>
            </p:nvSpPr>
            <p:spPr>
              <a:xfrm>
                <a:off x="321013" y="2001359"/>
                <a:ext cx="6371617" cy="4314130"/>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dirty="0"/>
                  <a:t>The purpose of the algorithm is both to find and fit a given vertex.</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Every ++- combination in a 64ns frame is considered. </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The vertex finding is achieved by taking the trajectories of the three tracks and propagating back from a reference surface (the first pixel layer) back to the stopping target.</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The average of these three propagations is the first guess.</a:t>
                </a:r>
              </a:p>
              <a:p>
                <a:pPr marL="285750" indent="-285750">
                  <a:buClr>
                    <a:schemeClr val="accent1"/>
                  </a:buClr>
                  <a:buFont typeface="Wingdings" panose="05000000000000000000" pitchFamily="2" charset="2"/>
                  <a:buChar char="§"/>
                </a:pPr>
                <a:endParaRPr lang="en-GB" dirty="0"/>
              </a:p>
              <a:p>
                <a:pPr marL="285750" indent="-285750">
                  <a:buClr>
                    <a:schemeClr val="accent1"/>
                  </a:buClr>
                  <a:buFont typeface="Wingdings" panose="05000000000000000000" pitchFamily="2" charset="2"/>
                  <a:buChar char="§"/>
                </a:pPr>
                <a:r>
                  <a:rPr lang="en-GB" dirty="0"/>
                  <a:t>By using the errors associated with the tracking (hit resolution, multiple scattering and energy loss), a least squares fitting algorithm can be applied to fit a vertex and further minimise the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𝜒</m:t>
                        </m:r>
                      </m:e>
                      <m:sup>
                        <m:r>
                          <a:rPr lang="en-GB" b="0" i="1" smtClean="0">
                            <a:latin typeface="Cambria Math" panose="02040503050406030204" pitchFamily="18" charset="0"/>
                          </a:rPr>
                          <m:t>2</m:t>
                        </m:r>
                      </m:sup>
                    </m:sSup>
                  </m:oMath>
                </a14:m>
                <a:r>
                  <a:rPr lang="en-GB" dirty="0"/>
                  <a:t> value.</a:t>
                </a:r>
              </a:p>
            </p:txBody>
          </p:sp>
        </mc:Choice>
        <mc:Fallback xmlns="">
          <p:sp>
            <p:nvSpPr>
              <p:cNvPr id="3" name="TextBox 2">
                <a:extLst>
                  <a:ext uri="{FF2B5EF4-FFF2-40B4-BE49-F238E27FC236}">
                    <a16:creationId xmlns:a16="http://schemas.microsoft.com/office/drawing/2014/main" id="{A66D615B-2740-04CA-4061-0A3BD9FA60B6}"/>
                  </a:ext>
                </a:extLst>
              </p:cNvPr>
              <p:cNvSpPr txBox="1">
                <a:spLocks noRot="1" noChangeAspect="1" noMove="1" noResize="1" noEditPoints="1" noAdjustHandles="1" noChangeArrowheads="1" noChangeShapeType="1" noTextEdit="1"/>
              </p:cNvSpPr>
              <p:nvPr/>
            </p:nvSpPr>
            <p:spPr>
              <a:xfrm>
                <a:off x="321013" y="2001359"/>
                <a:ext cx="6371617" cy="4314130"/>
              </a:xfrm>
              <a:prstGeom prst="rect">
                <a:avLst/>
              </a:prstGeom>
              <a:blipFill>
                <a:blip r:embed="rId4"/>
                <a:stretch>
                  <a:fillRect l="-670" t="-706" r="-191"/>
                </a:stretch>
              </a:blipFill>
            </p:spPr>
            <p:txBody>
              <a:bodyPr/>
              <a:lstStyle/>
              <a:p>
                <a:r>
                  <a:rPr lang="en-GB">
                    <a:noFill/>
                  </a:rPr>
                  <a:t> </a:t>
                </a:r>
              </a:p>
            </p:txBody>
          </p:sp>
        </mc:Fallback>
      </mc:AlternateContent>
      <p:pic>
        <p:nvPicPr>
          <p:cNvPr id="7" name="Picture 6">
            <a:extLst>
              <a:ext uri="{FF2B5EF4-FFF2-40B4-BE49-F238E27FC236}">
                <a16:creationId xmlns:a16="http://schemas.microsoft.com/office/drawing/2014/main" id="{6C6DEC28-08AE-82C2-341D-2373D1C3A7B5}"/>
              </a:ext>
            </a:extLst>
          </p:cNvPr>
          <p:cNvPicPr>
            <a:picLocks noChangeAspect="1"/>
          </p:cNvPicPr>
          <p:nvPr/>
        </p:nvPicPr>
        <p:blipFill>
          <a:blip r:embed="rId5"/>
          <a:stretch>
            <a:fillRect/>
          </a:stretch>
        </p:blipFill>
        <p:spPr>
          <a:xfrm>
            <a:off x="7715224" y="2001359"/>
            <a:ext cx="4476776" cy="3782876"/>
          </a:xfrm>
          <a:prstGeom prst="rect">
            <a:avLst/>
          </a:prstGeom>
        </p:spPr>
      </p:pic>
    </p:spTree>
    <p:extLst>
      <p:ext uri="{BB962C8B-B14F-4D97-AF65-F5344CB8AC3E}">
        <p14:creationId xmlns:p14="http://schemas.microsoft.com/office/powerpoint/2010/main" val="27191561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5E451-5612-AB70-8D80-27CEF0CA0D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313D3B-AA47-4B87-DD49-452BFA807E28}"/>
              </a:ext>
            </a:extLst>
          </p:cNvPr>
          <p:cNvSpPr>
            <a:spLocks noGrp="1"/>
          </p:cNvSpPr>
          <p:nvPr>
            <p:ph type="title"/>
          </p:nvPr>
        </p:nvSpPr>
        <p:spPr/>
        <p:txBody>
          <a:bodyPr/>
          <a:lstStyle/>
          <a:p>
            <a:r>
              <a:rPr lang="en-GB" dirty="0"/>
              <a:t>Liverpool Activities</a:t>
            </a:r>
          </a:p>
        </p:txBody>
      </p:sp>
      <p:pic>
        <p:nvPicPr>
          <p:cNvPr id="4" name="Picture 3">
            <a:extLst>
              <a:ext uri="{FF2B5EF4-FFF2-40B4-BE49-F238E27FC236}">
                <a16:creationId xmlns:a16="http://schemas.microsoft.com/office/drawing/2014/main" id="{0A0FCCAF-F439-D546-FD9F-C4FA3DD078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85FA923B-A9F1-7708-12CC-5312B7768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CFD5F7D1-E3D0-011E-7367-5703B0E5F38D}"/>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8EE91AF-7104-C655-AA9C-141945775E63}"/>
              </a:ext>
            </a:extLst>
          </p:cNvPr>
          <p:cNvPicPr>
            <a:picLocks noChangeAspect="1"/>
          </p:cNvPicPr>
          <p:nvPr/>
        </p:nvPicPr>
        <p:blipFill>
          <a:blip r:embed="rId4"/>
          <a:stretch>
            <a:fillRect/>
          </a:stretch>
        </p:blipFill>
        <p:spPr>
          <a:xfrm>
            <a:off x="7961646" y="1896420"/>
            <a:ext cx="4083945" cy="2266805"/>
          </a:xfrm>
          <a:prstGeom prst="rect">
            <a:avLst/>
          </a:prstGeom>
        </p:spPr>
      </p:pic>
      <p:sp>
        <p:nvSpPr>
          <p:cNvPr id="3" name="TextBox 2">
            <a:extLst>
              <a:ext uri="{FF2B5EF4-FFF2-40B4-BE49-F238E27FC236}">
                <a16:creationId xmlns:a16="http://schemas.microsoft.com/office/drawing/2014/main" id="{5E5451C0-8205-A7C2-BE93-90BE89921A4D}"/>
              </a:ext>
            </a:extLst>
          </p:cNvPr>
          <p:cNvSpPr txBox="1"/>
          <p:nvPr/>
        </p:nvSpPr>
        <p:spPr>
          <a:xfrm>
            <a:off x="552658" y="1841033"/>
            <a:ext cx="3677697" cy="4801314"/>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dirty="0"/>
              <a:t>Staff Members:</a:t>
            </a:r>
          </a:p>
          <a:p>
            <a:pPr marL="742950" lvl="1" indent="-285750">
              <a:buClr>
                <a:schemeClr val="accent1"/>
              </a:buClr>
              <a:buFont typeface="Wingdings" panose="05000000000000000000" pitchFamily="2" charset="2"/>
              <a:buChar char="§"/>
            </a:pPr>
            <a:r>
              <a:rPr lang="en-GB" dirty="0"/>
              <a:t>Joost Vossebeld</a:t>
            </a:r>
          </a:p>
          <a:p>
            <a:pPr marL="742950" lvl="1" indent="-285750">
              <a:buClr>
                <a:schemeClr val="accent1"/>
              </a:buClr>
              <a:buFont typeface="Wingdings" panose="05000000000000000000" pitchFamily="2" charset="2"/>
              <a:buChar char="§"/>
            </a:pPr>
            <a:r>
              <a:rPr lang="en-GB" dirty="0"/>
              <a:t>Helen Hayward</a:t>
            </a:r>
          </a:p>
          <a:p>
            <a:pPr marL="742950" lvl="1" indent="-285750">
              <a:buClr>
                <a:schemeClr val="accent1"/>
              </a:buClr>
              <a:buFont typeface="Wingdings" panose="05000000000000000000" pitchFamily="2" charset="2"/>
              <a:buChar char="§"/>
            </a:pPr>
            <a:r>
              <a:rPr lang="en-GB" dirty="0"/>
              <a:t>Nikos Rompotis</a:t>
            </a:r>
          </a:p>
          <a:p>
            <a:pPr marL="742950" lvl="1" indent="-285750">
              <a:buClr>
                <a:schemeClr val="accent1"/>
              </a:buClr>
              <a:buFont typeface="Wingdings" panose="05000000000000000000" pitchFamily="2" charset="2"/>
              <a:buChar char="§"/>
            </a:pPr>
            <a:r>
              <a:rPr lang="en-GB" dirty="0"/>
              <a:t>Paolo Beltrame</a:t>
            </a:r>
          </a:p>
          <a:p>
            <a:pPr marL="742950" lvl="1" indent="-285750">
              <a:buClr>
                <a:schemeClr val="accent1"/>
              </a:buClr>
              <a:buFont typeface="Wingdings" panose="05000000000000000000" pitchFamily="2" charset="2"/>
              <a:buChar char="§"/>
            </a:pPr>
            <a:r>
              <a:rPr lang="en-GB" dirty="0"/>
              <a:t>Mark Wong</a:t>
            </a:r>
          </a:p>
          <a:p>
            <a:pPr marL="742950" lvl="1" indent="-285750">
              <a:buClr>
                <a:schemeClr val="accent1"/>
              </a:buClr>
              <a:buFont typeface="Wingdings" panose="05000000000000000000" pitchFamily="2" charset="2"/>
              <a:buChar char="§"/>
            </a:pPr>
            <a:r>
              <a:rPr lang="en-GB" dirty="0"/>
              <a:t>Matthew Brown</a:t>
            </a:r>
          </a:p>
          <a:p>
            <a:pPr marL="742950" lvl="1" indent="-285750">
              <a:buClr>
                <a:schemeClr val="accent1"/>
              </a:buClr>
              <a:buFont typeface="Wingdings" panose="05000000000000000000" pitchFamily="2" charset="2"/>
              <a:buChar char="§"/>
            </a:pPr>
            <a:r>
              <a:rPr lang="en-GB" dirty="0">
                <a:solidFill>
                  <a:schemeClr val="accent1"/>
                </a:solidFill>
              </a:rPr>
              <a:t>Andrea Loreti</a:t>
            </a:r>
          </a:p>
          <a:p>
            <a:pPr marL="285750" indent="-285750">
              <a:buClr>
                <a:schemeClr val="accent1"/>
              </a:buClr>
              <a:buFont typeface="Wingdings" panose="05000000000000000000" pitchFamily="2" charset="2"/>
              <a:buChar char="§"/>
            </a:pPr>
            <a:r>
              <a:rPr lang="en-GB" dirty="0"/>
              <a:t>PhD Students:</a:t>
            </a:r>
          </a:p>
          <a:p>
            <a:pPr marL="742950" lvl="1" indent="-285750">
              <a:buClr>
                <a:schemeClr val="accent1"/>
              </a:buClr>
              <a:buFont typeface="Wingdings" panose="05000000000000000000" pitchFamily="2" charset="2"/>
              <a:buChar char="§"/>
            </a:pPr>
            <a:r>
              <a:rPr lang="en-GB" dirty="0"/>
              <a:t>Jak Woodford</a:t>
            </a:r>
          </a:p>
          <a:p>
            <a:pPr marL="742950" lvl="1" indent="-285750">
              <a:buClr>
                <a:schemeClr val="accent1"/>
              </a:buClr>
              <a:buFont typeface="Wingdings" panose="05000000000000000000" pitchFamily="2" charset="2"/>
              <a:buChar char="§"/>
            </a:pPr>
            <a:r>
              <a:rPr lang="en-GB" dirty="0"/>
              <a:t>Charlie Kinsman</a:t>
            </a:r>
          </a:p>
          <a:p>
            <a:pPr marL="742950" lvl="1" indent="-285750">
              <a:buClr>
                <a:schemeClr val="accent1"/>
              </a:buClr>
              <a:buFont typeface="Wingdings" panose="05000000000000000000" pitchFamily="2" charset="2"/>
              <a:buChar char="§"/>
            </a:pPr>
            <a:r>
              <a:rPr lang="en-GB" dirty="0">
                <a:solidFill>
                  <a:schemeClr val="accent1"/>
                </a:solidFill>
              </a:rPr>
              <a:t>Sean Hughes</a:t>
            </a:r>
          </a:p>
          <a:p>
            <a:pPr marL="285750" indent="-285750">
              <a:buClr>
                <a:schemeClr val="accent1"/>
              </a:buClr>
              <a:buFont typeface="Wingdings" panose="05000000000000000000" pitchFamily="2" charset="2"/>
              <a:buChar char="§"/>
            </a:pPr>
            <a:r>
              <a:rPr lang="en-GB" dirty="0"/>
              <a:t>Undergraduate Students:</a:t>
            </a:r>
          </a:p>
          <a:p>
            <a:pPr marL="742950" lvl="1" indent="-285750">
              <a:buClr>
                <a:schemeClr val="accent1"/>
              </a:buClr>
              <a:buFont typeface="Wingdings" panose="05000000000000000000" pitchFamily="2" charset="2"/>
              <a:buChar char="§"/>
            </a:pPr>
            <a:r>
              <a:rPr lang="en-GB" dirty="0"/>
              <a:t>Ting Chan</a:t>
            </a:r>
          </a:p>
          <a:p>
            <a:pPr marL="742950" lvl="1" indent="-285750">
              <a:buClr>
                <a:schemeClr val="accent1"/>
              </a:buClr>
              <a:buFont typeface="Wingdings" panose="05000000000000000000" pitchFamily="2" charset="2"/>
              <a:buChar char="§"/>
            </a:pPr>
            <a:r>
              <a:rPr lang="en-GB" dirty="0"/>
              <a:t>Kameron Vickers</a:t>
            </a:r>
          </a:p>
          <a:p>
            <a:pPr marL="742950" lvl="1" indent="-285750">
              <a:buClr>
                <a:schemeClr val="accent1"/>
              </a:buClr>
              <a:buFont typeface="Wingdings" panose="05000000000000000000" pitchFamily="2" charset="2"/>
              <a:buChar char="§"/>
            </a:pPr>
            <a:r>
              <a:rPr lang="en-GB" dirty="0"/>
              <a:t>Dan King</a:t>
            </a:r>
          </a:p>
          <a:p>
            <a:pPr marL="742950" lvl="1" indent="-285750">
              <a:buClr>
                <a:schemeClr val="accent1"/>
              </a:buClr>
              <a:buFont typeface="Wingdings" panose="05000000000000000000" pitchFamily="2" charset="2"/>
              <a:buChar char="§"/>
            </a:pPr>
            <a:endParaRPr lang="en-GB" dirty="0"/>
          </a:p>
        </p:txBody>
      </p:sp>
      <p:pic>
        <p:nvPicPr>
          <p:cNvPr id="8" name="Picture 7">
            <a:extLst>
              <a:ext uri="{FF2B5EF4-FFF2-40B4-BE49-F238E27FC236}">
                <a16:creationId xmlns:a16="http://schemas.microsoft.com/office/drawing/2014/main" id="{1F396B25-22B1-802E-B1AF-B9FF4B0B37E5}"/>
              </a:ext>
            </a:extLst>
          </p:cNvPr>
          <p:cNvPicPr>
            <a:picLocks noChangeAspect="1"/>
          </p:cNvPicPr>
          <p:nvPr/>
        </p:nvPicPr>
        <p:blipFill>
          <a:blip r:embed="rId5"/>
          <a:stretch>
            <a:fillRect/>
          </a:stretch>
        </p:blipFill>
        <p:spPr>
          <a:xfrm>
            <a:off x="7233458" y="4371428"/>
            <a:ext cx="4958542" cy="1867105"/>
          </a:xfrm>
          <a:prstGeom prst="rect">
            <a:avLst/>
          </a:prstGeom>
        </p:spPr>
      </p:pic>
      <p:pic>
        <p:nvPicPr>
          <p:cNvPr id="9" name="Picture 8">
            <a:extLst>
              <a:ext uri="{FF2B5EF4-FFF2-40B4-BE49-F238E27FC236}">
                <a16:creationId xmlns:a16="http://schemas.microsoft.com/office/drawing/2014/main" id="{A04D4321-5B18-BE57-75E9-0F9B327EA445}"/>
              </a:ext>
            </a:extLst>
          </p:cNvPr>
          <p:cNvPicPr>
            <a:picLocks noChangeAspect="1"/>
          </p:cNvPicPr>
          <p:nvPr/>
        </p:nvPicPr>
        <p:blipFill>
          <a:blip r:embed="rId6"/>
          <a:stretch>
            <a:fillRect/>
          </a:stretch>
        </p:blipFill>
        <p:spPr>
          <a:xfrm>
            <a:off x="4711609" y="2136303"/>
            <a:ext cx="2521849" cy="3359666"/>
          </a:xfrm>
          <a:prstGeom prst="rect">
            <a:avLst/>
          </a:prstGeom>
        </p:spPr>
      </p:pic>
    </p:spTree>
    <p:extLst>
      <p:ext uri="{BB962C8B-B14F-4D97-AF65-F5344CB8AC3E}">
        <p14:creationId xmlns:p14="http://schemas.microsoft.com/office/powerpoint/2010/main" val="3901828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71C53-A566-4978-35BF-361F1032D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CDFBFA-CA2A-D95D-03DE-651BBA174DD6}"/>
              </a:ext>
            </a:extLst>
          </p:cNvPr>
          <p:cNvSpPr>
            <a:spLocks noGrp="1"/>
          </p:cNvSpPr>
          <p:nvPr>
            <p:ph type="title"/>
          </p:nvPr>
        </p:nvSpPr>
        <p:spPr/>
        <p:txBody>
          <a:bodyPr/>
          <a:lstStyle/>
          <a:p>
            <a:r>
              <a:rPr lang="en-GB" dirty="0"/>
              <a:t>Pixel and Module QC</a:t>
            </a:r>
          </a:p>
        </p:txBody>
      </p:sp>
      <p:pic>
        <p:nvPicPr>
          <p:cNvPr id="4" name="Picture 3">
            <a:extLst>
              <a:ext uri="{FF2B5EF4-FFF2-40B4-BE49-F238E27FC236}">
                <a16:creationId xmlns:a16="http://schemas.microsoft.com/office/drawing/2014/main" id="{4C6B5045-4369-1585-6918-D4E54E3A1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020F5D36-EB2B-4D9A-45FB-EE1847B96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945D77F5-6CE2-6FB1-7842-DFDBE054E63E}"/>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394505A-B1AB-AC6D-91ED-33E0B5D31BA9}"/>
              </a:ext>
            </a:extLst>
          </p:cNvPr>
          <p:cNvPicPr>
            <a:picLocks noChangeAspect="1"/>
          </p:cNvPicPr>
          <p:nvPr/>
        </p:nvPicPr>
        <p:blipFill>
          <a:blip r:embed="rId4"/>
          <a:stretch>
            <a:fillRect/>
          </a:stretch>
        </p:blipFill>
        <p:spPr>
          <a:xfrm>
            <a:off x="8166986" y="1896420"/>
            <a:ext cx="3220105" cy="4289898"/>
          </a:xfrm>
          <a:prstGeom prst="rect">
            <a:avLst/>
          </a:prstGeom>
        </p:spPr>
      </p:pic>
      <p:pic>
        <p:nvPicPr>
          <p:cNvPr id="7" name="Picture 6">
            <a:extLst>
              <a:ext uri="{FF2B5EF4-FFF2-40B4-BE49-F238E27FC236}">
                <a16:creationId xmlns:a16="http://schemas.microsoft.com/office/drawing/2014/main" id="{FDB74F70-BD8F-A814-8E14-803899748376}"/>
              </a:ext>
            </a:extLst>
          </p:cNvPr>
          <p:cNvPicPr>
            <a:picLocks noChangeAspect="1"/>
          </p:cNvPicPr>
          <p:nvPr/>
        </p:nvPicPr>
        <p:blipFill>
          <a:blip r:embed="rId5"/>
          <a:stretch>
            <a:fillRect/>
          </a:stretch>
        </p:blipFill>
        <p:spPr>
          <a:xfrm>
            <a:off x="0" y="1830306"/>
            <a:ext cx="4268687" cy="2852632"/>
          </a:xfrm>
          <a:prstGeom prst="rect">
            <a:avLst/>
          </a:prstGeom>
        </p:spPr>
      </p:pic>
      <p:pic>
        <p:nvPicPr>
          <p:cNvPr id="8" name="Picture 7">
            <a:extLst>
              <a:ext uri="{FF2B5EF4-FFF2-40B4-BE49-F238E27FC236}">
                <a16:creationId xmlns:a16="http://schemas.microsoft.com/office/drawing/2014/main" id="{98F0BDE4-EC41-5048-30C2-31EDFE5256C3}"/>
              </a:ext>
            </a:extLst>
          </p:cNvPr>
          <p:cNvPicPr>
            <a:picLocks noChangeAspect="1"/>
          </p:cNvPicPr>
          <p:nvPr/>
        </p:nvPicPr>
        <p:blipFill>
          <a:blip r:embed="rId6"/>
          <a:stretch>
            <a:fillRect/>
          </a:stretch>
        </p:blipFill>
        <p:spPr>
          <a:xfrm>
            <a:off x="4799973" y="1753242"/>
            <a:ext cx="3006760" cy="3006760"/>
          </a:xfrm>
          <a:prstGeom prst="rect">
            <a:avLst/>
          </a:prstGeom>
        </p:spPr>
      </p:pic>
      <p:sp>
        <p:nvSpPr>
          <p:cNvPr id="9" name="TextBox 8">
            <a:extLst>
              <a:ext uri="{FF2B5EF4-FFF2-40B4-BE49-F238E27FC236}">
                <a16:creationId xmlns:a16="http://schemas.microsoft.com/office/drawing/2014/main" id="{D1B656C6-FCCA-A1CB-CE43-70A2C0FF9B77}"/>
              </a:ext>
            </a:extLst>
          </p:cNvPr>
          <p:cNvSpPr txBox="1"/>
          <p:nvPr/>
        </p:nvSpPr>
        <p:spPr>
          <a:xfrm>
            <a:off x="241160" y="4817071"/>
            <a:ext cx="7435781" cy="1754326"/>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dirty="0"/>
              <a:t>In the clean room we have a setup that is going to complete pixel and module quality control tests.</a:t>
            </a:r>
          </a:p>
          <a:p>
            <a:pPr marL="285750" indent="-285750">
              <a:buClr>
                <a:schemeClr val="accent1"/>
              </a:buClr>
              <a:buFont typeface="Wingdings" panose="05000000000000000000" pitchFamily="2" charset="2"/>
              <a:buChar char="§"/>
            </a:pPr>
            <a:r>
              <a:rPr lang="en-GB" dirty="0"/>
              <a:t>This consists of a probe station looking for mechanical faults and defects.</a:t>
            </a:r>
          </a:p>
          <a:p>
            <a:pPr marL="285750" indent="-285750">
              <a:buClr>
                <a:schemeClr val="accent1"/>
              </a:buClr>
              <a:buFont typeface="Wingdings" panose="05000000000000000000" pitchFamily="2" charset="2"/>
              <a:buChar char="§"/>
            </a:pPr>
            <a:r>
              <a:rPr lang="en-GB" dirty="0"/>
              <a:t>We currently have a PC that completes electrical QC tests by taking DAQ variables from our pixel probe card.</a:t>
            </a:r>
          </a:p>
          <a:p>
            <a:pPr marL="285750" indent="-285750">
              <a:buClr>
                <a:schemeClr val="accent1"/>
              </a:buClr>
              <a:buFont typeface="Wingdings" panose="05000000000000000000" pitchFamily="2" charset="2"/>
              <a:buChar char="§"/>
            </a:pPr>
            <a:endParaRPr lang="en-GB" dirty="0"/>
          </a:p>
        </p:txBody>
      </p:sp>
    </p:spTree>
    <p:extLst>
      <p:ext uri="{BB962C8B-B14F-4D97-AF65-F5344CB8AC3E}">
        <p14:creationId xmlns:p14="http://schemas.microsoft.com/office/powerpoint/2010/main" val="1147592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B489F2-3B2F-4705-B426-7FD1F8CBF0B5}"/>
              </a:ext>
            </a:extLst>
          </p:cNvPr>
          <p:cNvPicPr>
            <a:picLocks noChangeAspect="1"/>
          </p:cNvPicPr>
          <p:nvPr/>
        </p:nvPicPr>
        <p:blipFill rotWithShape="1">
          <a:blip r:embed="rId2"/>
          <a:srcRect r="48863"/>
          <a:stretch/>
        </p:blipFill>
        <p:spPr>
          <a:xfrm>
            <a:off x="7853379" y="4134729"/>
            <a:ext cx="4338621" cy="2204881"/>
          </a:xfrm>
          <a:prstGeom prst="rect">
            <a:avLst/>
          </a:prstGeom>
        </p:spPr>
      </p:pic>
      <p:sp>
        <p:nvSpPr>
          <p:cNvPr id="2" name="Title 1">
            <a:extLst>
              <a:ext uri="{FF2B5EF4-FFF2-40B4-BE49-F238E27FC236}">
                <a16:creationId xmlns:a16="http://schemas.microsoft.com/office/drawing/2014/main" id="{A357B66F-B190-4BA1-9F4E-3A9889EE819E}"/>
              </a:ext>
            </a:extLst>
          </p:cNvPr>
          <p:cNvSpPr>
            <a:spLocks noGrp="1"/>
          </p:cNvSpPr>
          <p:nvPr>
            <p:ph type="title"/>
          </p:nvPr>
        </p:nvSpPr>
        <p:spPr/>
        <p:txBody>
          <a:bodyPr/>
          <a:lstStyle/>
          <a:p>
            <a:r>
              <a:rPr lang="en-GB" dirty="0"/>
              <a:t>Charged Lepton Flavour Violation</a:t>
            </a:r>
          </a:p>
        </p:txBody>
      </p:sp>
      <p:sp>
        <p:nvSpPr>
          <p:cNvPr id="3" name="Content Placeholder 2">
            <a:extLst>
              <a:ext uri="{FF2B5EF4-FFF2-40B4-BE49-F238E27FC236}">
                <a16:creationId xmlns:a16="http://schemas.microsoft.com/office/drawing/2014/main" id="{589A62DE-EA89-4C65-A0ED-B9334E47301D}"/>
              </a:ext>
            </a:extLst>
          </p:cNvPr>
          <p:cNvSpPr>
            <a:spLocks noGrp="1"/>
          </p:cNvSpPr>
          <p:nvPr>
            <p:ph idx="1"/>
          </p:nvPr>
        </p:nvSpPr>
        <p:spPr>
          <a:xfrm>
            <a:off x="1097280" y="1845734"/>
            <a:ext cx="9067652" cy="4023360"/>
          </a:xfrm>
        </p:spPr>
        <p:txBody>
          <a:bodyPr>
            <a:normAutofit/>
          </a:bodyPr>
          <a:lstStyle/>
          <a:p>
            <a:pPr lvl="0">
              <a:buClr>
                <a:srgbClr val="E48312"/>
              </a:buClr>
              <a:buFont typeface="Wingdings" panose="05000000000000000000" pitchFamily="2" charset="2"/>
              <a:buChar char="§"/>
            </a:pPr>
            <a:r>
              <a:rPr lang="en-GB" dirty="0">
                <a:solidFill>
                  <a:srgbClr val="000000">
                    <a:lumMod val="75000"/>
                    <a:lumOff val="25000"/>
                  </a:srgbClr>
                </a:solidFill>
              </a:rPr>
              <a:t>The Standard Model in its most basic form describes lepton flavour as a conserved quantity and the neutrino as massless.</a:t>
            </a:r>
          </a:p>
          <a:p>
            <a:pPr lvl="0">
              <a:buClr>
                <a:srgbClr val="E48312"/>
              </a:buClr>
              <a:buFont typeface="Wingdings" panose="05000000000000000000" pitchFamily="2" charset="2"/>
              <a:buChar char="§"/>
            </a:pPr>
            <a:r>
              <a:rPr lang="en-GB" dirty="0">
                <a:solidFill>
                  <a:srgbClr val="000000">
                    <a:lumMod val="75000"/>
                    <a:lumOff val="25000"/>
                  </a:srgbClr>
                </a:solidFill>
              </a:rPr>
              <a:t>This has been proven wrong with the evidence of a massive neutrino and lepton flavour violation in the neutral sector (neutrino oscillations).</a:t>
            </a:r>
            <a:endParaRPr lang="en-GB" dirty="0"/>
          </a:p>
        </p:txBody>
      </p:sp>
      <p:pic>
        <p:nvPicPr>
          <p:cNvPr id="4" name="Picture 3">
            <a:extLst>
              <a:ext uri="{FF2B5EF4-FFF2-40B4-BE49-F238E27FC236}">
                <a16:creationId xmlns:a16="http://schemas.microsoft.com/office/drawing/2014/main" id="{931424EA-F71C-4A50-B812-F8FF1616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A0DEFCA5-1BB1-4A77-B81C-0B004CE8A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9FA1FD7D-09C7-4524-8601-B1721C83A70D}"/>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1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1BB03-DED0-ECA4-EFE9-D0EB806C3B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D8A80-ED03-513C-9761-137F2E5EC40A}"/>
              </a:ext>
            </a:extLst>
          </p:cNvPr>
          <p:cNvSpPr>
            <a:spLocks noGrp="1"/>
          </p:cNvSpPr>
          <p:nvPr>
            <p:ph type="title"/>
          </p:nvPr>
        </p:nvSpPr>
        <p:spPr/>
        <p:txBody>
          <a:bodyPr/>
          <a:lstStyle/>
          <a:p>
            <a:r>
              <a:rPr lang="en-GB" dirty="0"/>
              <a:t>Thank You</a:t>
            </a:r>
          </a:p>
        </p:txBody>
      </p:sp>
      <p:pic>
        <p:nvPicPr>
          <p:cNvPr id="4" name="Picture 3">
            <a:extLst>
              <a:ext uri="{FF2B5EF4-FFF2-40B4-BE49-F238E27FC236}">
                <a16:creationId xmlns:a16="http://schemas.microsoft.com/office/drawing/2014/main" id="{FC5138F8-30BD-0E93-4C80-10A870B46F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D311F58D-1A11-0252-C28F-7EDE64F4BA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25628C4A-9AEA-DFA4-86CC-25B7DF0B7B4B}"/>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1BD3802-05BC-3A51-88F1-C7335F33EA17}"/>
              </a:ext>
            </a:extLst>
          </p:cNvPr>
          <p:cNvPicPr>
            <a:picLocks noChangeAspect="1"/>
          </p:cNvPicPr>
          <p:nvPr/>
        </p:nvPicPr>
        <p:blipFill>
          <a:blip r:embed="rId4"/>
          <a:stretch>
            <a:fillRect/>
          </a:stretch>
        </p:blipFill>
        <p:spPr>
          <a:xfrm>
            <a:off x="7924171" y="2029845"/>
            <a:ext cx="2875085" cy="3833446"/>
          </a:xfrm>
          <a:prstGeom prst="rect">
            <a:avLst/>
          </a:prstGeom>
        </p:spPr>
      </p:pic>
      <p:pic>
        <p:nvPicPr>
          <p:cNvPr id="8" name="Picture 7">
            <a:extLst>
              <a:ext uri="{FF2B5EF4-FFF2-40B4-BE49-F238E27FC236}">
                <a16:creationId xmlns:a16="http://schemas.microsoft.com/office/drawing/2014/main" id="{6F05BD68-7270-CEC6-AB8F-D7DE0B4E7CF3}"/>
              </a:ext>
            </a:extLst>
          </p:cNvPr>
          <p:cNvPicPr>
            <a:picLocks noChangeAspect="1"/>
          </p:cNvPicPr>
          <p:nvPr/>
        </p:nvPicPr>
        <p:blipFill>
          <a:blip r:embed="rId5"/>
          <a:stretch>
            <a:fillRect/>
          </a:stretch>
        </p:blipFill>
        <p:spPr>
          <a:xfrm>
            <a:off x="485484" y="2029845"/>
            <a:ext cx="6980896" cy="3560257"/>
          </a:xfrm>
          <a:prstGeom prst="rect">
            <a:avLst/>
          </a:prstGeom>
        </p:spPr>
      </p:pic>
    </p:spTree>
    <p:extLst>
      <p:ext uri="{BB962C8B-B14F-4D97-AF65-F5344CB8AC3E}">
        <p14:creationId xmlns:p14="http://schemas.microsoft.com/office/powerpoint/2010/main" val="13224393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07F9F-15C7-5D9B-5D9E-EF526D8360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FBDD53-3DC5-3347-CB54-22BB69439271}"/>
              </a:ext>
            </a:extLst>
          </p:cNvPr>
          <p:cNvSpPr>
            <a:spLocks noGrp="1"/>
          </p:cNvSpPr>
          <p:nvPr>
            <p:ph type="title"/>
          </p:nvPr>
        </p:nvSpPr>
        <p:spPr/>
        <p:txBody>
          <a:bodyPr/>
          <a:lstStyle/>
          <a:p>
            <a:r>
              <a:rPr lang="en-GB" dirty="0"/>
              <a:t>Background</a:t>
            </a:r>
          </a:p>
        </p:txBody>
      </p:sp>
      <p:pic>
        <p:nvPicPr>
          <p:cNvPr id="4" name="Picture 3">
            <a:extLst>
              <a:ext uri="{FF2B5EF4-FFF2-40B4-BE49-F238E27FC236}">
                <a16:creationId xmlns:a16="http://schemas.microsoft.com/office/drawing/2014/main" id="{A5F68452-027C-7BE6-D95C-E1F081847E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C2101DA3-7A4B-6394-9DB4-BD3C7127AE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9" name="Slide Number Placeholder 4">
            <a:extLst>
              <a:ext uri="{FF2B5EF4-FFF2-40B4-BE49-F238E27FC236}">
                <a16:creationId xmlns:a16="http://schemas.microsoft.com/office/drawing/2014/main" id="{90BAA5E1-642F-A5A5-A2B2-56CBD946C2C4}"/>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07395CA-0EC8-FA6E-FDE9-39B299B5147F}"/>
              </a:ext>
            </a:extLst>
          </p:cNvPr>
          <p:cNvPicPr>
            <a:picLocks noChangeAspect="1"/>
          </p:cNvPicPr>
          <p:nvPr/>
        </p:nvPicPr>
        <p:blipFill>
          <a:blip r:embed="rId4"/>
          <a:stretch>
            <a:fillRect/>
          </a:stretch>
        </p:blipFill>
        <p:spPr>
          <a:xfrm>
            <a:off x="3260589" y="1953421"/>
            <a:ext cx="5962650" cy="4095750"/>
          </a:xfrm>
          <a:prstGeom prst="rect">
            <a:avLst/>
          </a:prstGeom>
        </p:spPr>
      </p:pic>
    </p:spTree>
    <p:extLst>
      <p:ext uri="{BB962C8B-B14F-4D97-AF65-F5344CB8AC3E}">
        <p14:creationId xmlns:p14="http://schemas.microsoft.com/office/powerpoint/2010/main" val="663667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F3D94-E31D-7264-C54C-F8006AA42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BA868B-D3CB-F84C-DAD1-9911D6B21B64}"/>
              </a:ext>
            </a:extLst>
          </p:cNvPr>
          <p:cNvSpPr>
            <a:spLocks noGrp="1"/>
          </p:cNvSpPr>
          <p:nvPr>
            <p:ph type="title"/>
          </p:nvPr>
        </p:nvSpPr>
        <p:spPr/>
        <p:txBody>
          <a:bodyPr/>
          <a:lstStyle/>
          <a:p>
            <a:r>
              <a:rPr lang="en-GB" dirty="0"/>
              <a:t>Background</a:t>
            </a:r>
          </a:p>
        </p:txBody>
      </p:sp>
      <p:pic>
        <p:nvPicPr>
          <p:cNvPr id="4" name="Picture 3">
            <a:extLst>
              <a:ext uri="{FF2B5EF4-FFF2-40B4-BE49-F238E27FC236}">
                <a16:creationId xmlns:a16="http://schemas.microsoft.com/office/drawing/2014/main" id="{A7EF3C95-3FA2-42DE-5CCA-CC0478273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4A27A940-7B5E-C9C9-D175-732DF6FB3E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9" name="Slide Number Placeholder 4">
            <a:extLst>
              <a:ext uri="{FF2B5EF4-FFF2-40B4-BE49-F238E27FC236}">
                <a16:creationId xmlns:a16="http://schemas.microsoft.com/office/drawing/2014/main" id="{F60B1298-1C0C-9650-B6AA-761154978C19}"/>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7EDB8DE-442C-4CC2-9A95-C0377F284F70}"/>
              </a:ext>
            </a:extLst>
          </p:cNvPr>
          <p:cNvPicPr>
            <a:picLocks noChangeAspect="1"/>
          </p:cNvPicPr>
          <p:nvPr/>
        </p:nvPicPr>
        <p:blipFill>
          <a:blip r:embed="rId4"/>
          <a:stretch>
            <a:fillRect/>
          </a:stretch>
        </p:blipFill>
        <p:spPr>
          <a:xfrm>
            <a:off x="3570147" y="2305367"/>
            <a:ext cx="5051706" cy="3687238"/>
          </a:xfrm>
          <a:prstGeom prst="rect">
            <a:avLst/>
          </a:prstGeom>
        </p:spPr>
      </p:pic>
    </p:spTree>
    <p:extLst>
      <p:ext uri="{BB962C8B-B14F-4D97-AF65-F5344CB8AC3E}">
        <p14:creationId xmlns:p14="http://schemas.microsoft.com/office/powerpoint/2010/main" val="35750734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9F855-92A2-4E93-D618-D891D63951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6E517-B33A-2F4E-77DC-CF4473591C27}"/>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067A9618-34D6-851B-C507-DD71ACAF8E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369867C6-2182-7FC6-DACB-4010560517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8B4D93EF-394C-6526-428C-92535C5011B8}"/>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BEBF7A5-6948-DAD5-3EB4-DCB6F62F617D}"/>
              </a:ext>
            </a:extLst>
          </p:cNvPr>
          <p:cNvPicPr>
            <a:picLocks noChangeAspect="1"/>
          </p:cNvPicPr>
          <p:nvPr/>
        </p:nvPicPr>
        <p:blipFill>
          <a:blip r:embed="rId4"/>
          <a:stretch>
            <a:fillRect/>
          </a:stretch>
        </p:blipFill>
        <p:spPr>
          <a:xfrm>
            <a:off x="3082720" y="1848255"/>
            <a:ext cx="6026559" cy="4422640"/>
          </a:xfrm>
          <a:prstGeom prst="rect">
            <a:avLst/>
          </a:prstGeom>
        </p:spPr>
      </p:pic>
    </p:spTree>
    <p:extLst>
      <p:ext uri="{BB962C8B-B14F-4D97-AF65-F5344CB8AC3E}">
        <p14:creationId xmlns:p14="http://schemas.microsoft.com/office/powerpoint/2010/main" val="35850020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C15CF-DFE9-05F9-4F7D-634D1F12A0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4E2EEE-B6ED-A7AB-AC65-9C1335CB54AA}"/>
              </a:ext>
            </a:extLst>
          </p:cNvPr>
          <p:cNvSpPr>
            <a:spLocks noGrp="1"/>
          </p:cNvSpPr>
          <p:nvPr>
            <p:ph type="title"/>
          </p:nvPr>
        </p:nvSpPr>
        <p:spPr/>
        <p:txBody>
          <a:bodyPr/>
          <a:lstStyle/>
          <a:p>
            <a:endParaRPr lang="en-GB" dirty="0"/>
          </a:p>
        </p:txBody>
      </p:sp>
      <p:pic>
        <p:nvPicPr>
          <p:cNvPr id="4" name="Picture 3">
            <a:extLst>
              <a:ext uri="{FF2B5EF4-FFF2-40B4-BE49-F238E27FC236}">
                <a16:creationId xmlns:a16="http://schemas.microsoft.com/office/drawing/2014/main" id="{F5B48139-3E93-4301-DCB1-8194424AB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54249D4E-B879-8C43-1172-FF69D8179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6CB22930-8F99-3E6B-9720-403797C3EA7F}"/>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E897140-BE40-15FB-6E17-AD699F558BDD}"/>
              </a:ext>
            </a:extLst>
          </p:cNvPr>
          <p:cNvPicPr>
            <a:picLocks noChangeAspect="1"/>
          </p:cNvPicPr>
          <p:nvPr/>
        </p:nvPicPr>
        <p:blipFill>
          <a:blip r:embed="rId4"/>
          <a:stretch>
            <a:fillRect/>
          </a:stretch>
        </p:blipFill>
        <p:spPr>
          <a:xfrm>
            <a:off x="3316930" y="2426935"/>
            <a:ext cx="5772150" cy="3343275"/>
          </a:xfrm>
          <a:prstGeom prst="rect">
            <a:avLst/>
          </a:prstGeom>
        </p:spPr>
      </p:pic>
    </p:spTree>
    <p:extLst>
      <p:ext uri="{BB962C8B-B14F-4D97-AF65-F5344CB8AC3E}">
        <p14:creationId xmlns:p14="http://schemas.microsoft.com/office/powerpoint/2010/main" val="4269679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6B489F2-3B2F-4705-B426-7FD1F8CBF0B5}"/>
              </a:ext>
            </a:extLst>
          </p:cNvPr>
          <p:cNvPicPr>
            <a:picLocks noChangeAspect="1"/>
          </p:cNvPicPr>
          <p:nvPr/>
        </p:nvPicPr>
        <p:blipFill rotWithShape="1">
          <a:blip r:embed="rId2"/>
          <a:srcRect r="48863"/>
          <a:stretch/>
        </p:blipFill>
        <p:spPr>
          <a:xfrm>
            <a:off x="7853379" y="4134729"/>
            <a:ext cx="4338621" cy="2204881"/>
          </a:xfrm>
          <a:prstGeom prst="rect">
            <a:avLst/>
          </a:prstGeom>
        </p:spPr>
      </p:pic>
      <p:sp>
        <p:nvSpPr>
          <p:cNvPr id="2" name="Title 1">
            <a:extLst>
              <a:ext uri="{FF2B5EF4-FFF2-40B4-BE49-F238E27FC236}">
                <a16:creationId xmlns:a16="http://schemas.microsoft.com/office/drawing/2014/main" id="{A357B66F-B190-4BA1-9F4E-3A9889EE819E}"/>
              </a:ext>
            </a:extLst>
          </p:cNvPr>
          <p:cNvSpPr>
            <a:spLocks noGrp="1"/>
          </p:cNvSpPr>
          <p:nvPr>
            <p:ph type="title"/>
          </p:nvPr>
        </p:nvSpPr>
        <p:spPr/>
        <p:txBody>
          <a:bodyPr/>
          <a:lstStyle/>
          <a:p>
            <a:r>
              <a:rPr lang="en-GB" dirty="0"/>
              <a:t>Charged Lepton Flavour Violation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9A62DE-EA89-4C65-A0ED-B9334E47301D}"/>
                  </a:ext>
                </a:extLst>
              </p:cNvPr>
              <p:cNvSpPr>
                <a:spLocks noGrp="1"/>
              </p:cNvSpPr>
              <p:nvPr>
                <p:ph idx="1"/>
              </p:nvPr>
            </p:nvSpPr>
            <p:spPr>
              <a:xfrm>
                <a:off x="1097280" y="1845734"/>
                <a:ext cx="9067652" cy="4023360"/>
              </a:xfrm>
            </p:spPr>
            <p:txBody>
              <a:bodyPr>
                <a:normAutofit/>
              </a:bodyPr>
              <a:lstStyle/>
              <a:p>
                <a:pPr lvl="0">
                  <a:buClr>
                    <a:srgbClr val="E48312"/>
                  </a:buClr>
                  <a:buFont typeface="Wingdings" panose="05000000000000000000" pitchFamily="2" charset="2"/>
                  <a:buChar char="§"/>
                </a:pPr>
                <a:r>
                  <a:rPr lang="en-GB" dirty="0">
                    <a:solidFill>
                      <a:srgbClr val="000000">
                        <a:lumMod val="75000"/>
                        <a:lumOff val="25000"/>
                      </a:srgbClr>
                    </a:solidFill>
                  </a:rPr>
                  <a:t>The Standard Model in its most basic form describes lepton flavour as a conserved quantity and the neutrino as massless.</a:t>
                </a:r>
              </a:p>
              <a:p>
                <a:pPr lvl="0">
                  <a:buClr>
                    <a:srgbClr val="E48312"/>
                  </a:buClr>
                  <a:buFont typeface="Wingdings" panose="05000000000000000000" pitchFamily="2" charset="2"/>
                  <a:buChar char="§"/>
                </a:pPr>
                <a:r>
                  <a:rPr lang="en-GB" dirty="0">
                    <a:solidFill>
                      <a:srgbClr val="000000">
                        <a:lumMod val="75000"/>
                        <a:lumOff val="25000"/>
                      </a:srgbClr>
                    </a:solidFill>
                  </a:rPr>
                  <a:t>This has been proven wrong with the evidence of a massive neutrino and lepton flavour violation in the neutral sector (neutrino oscillations).</a:t>
                </a:r>
                <a:endParaRPr lang="en-GB" dirty="0"/>
              </a:p>
              <a:p>
                <a:pPr>
                  <a:buFont typeface="Wingdings" panose="05000000000000000000" pitchFamily="2" charset="2"/>
                  <a:buChar char="§"/>
                </a:pPr>
                <a:r>
                  <a:rPr lang="en-GB" dirty="0"/>
                  <a:t>Charged Lepton Flavour Violation is forbidden at the tree level and is only accessed through neutrino oscillations at higher order diagram or through </a:t>
                </a:r>
                <a:r>
                  <a:rPr lang="en-GB" dirty="0" err="1"/>
                  <a:t>slepton</a:t>
                </a:r>
                <a:r>
                  <a:rPr lang="en-GB" dirty="0"/>
                  <a:t> mixing in SUSY models.</a:t>
                </a:r>
              </a:p>
              <a:p>
                <a:pPr>
                  <a:buFont typeface="Wingdings" panose="05000000000000000000" pitchFamily="2" charset="2"/>
                  <a:buChar char="§"/>
                </a:pPr>
                <a:r>
                  <a:rPr lang="en-GB" dirty="0"/>
                  <a:t>These processes are heavily suppressed, with a branching ratio of </a:t>
                </a:r>
                <a14:m>
                  <m:oMath xmlns:m="http://schemas.openxmlformats.org/officeDocument/2006/math">
                    <m:r>
                      <a:rPr lang="en-GB" i="1" smtClean="0">
                        <a:latin typeface="Cambria Math" panose="02040503050406030204" pitchFamily="18" charset="0"/>
                        <a:ea typeface="Cambria Math" panose="02040503050406030204" pitchFamily="18" charset="0"/>
                      </a:rPr>
                      <m:t>&lt;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−54</m:t>
                        </m:r>
                      </m:sup>
                    </m:sSup>
                  </m:oMath>
                </a14:m>
                <a:r>
                  <a:rPr lang="en-GB" dirty="0"/>
                  <a:t>.</a:t>
                </a:r>
              </a:p>
              <a:p>
                <a:pPr>
                  <a:buFont typeface="Wingdings" panose="05000000000000000000" pitchFamily="2" charset="2"/>
                  <a:buChar char="§"/>
                </a:pPr>
                <a:r>
                  <a:rPr lang="en-GB" dirty="0"/>
                  <a:t>Evidence of a branching ratio higher than this is evidence of physics beyond the Standard Model</a:t>
                </a:r>
              </a:p>
            </p:txBody>
          </p:sp>
        </mc:Choice>
        <mc:Fallback xmlns="">
          <p:sp>
            <p:nvSpPr>
              <p:cNvPr id="3" name="Content Placeholder 2">
                <a:extLst>
                  <a:ext uri="{FF2B5EF4-FFF2-40B4-BE49-F238E27FC236}">
                    <a16:creationId xmlns:a16="http://schemas.microsoft.com/office/drawing/2014/main" id="{589A62DE-EA89-4C65-A0ED-B9334E47301D}"/>
                  </a:ext>
                </a:extLst>
              </p:cNvPr>
              <p:cNvSpPr>
                <a:spLocks noGrp="1" noRot="1" noChangeAspect="1" noMove="1" noResize="1" noEditPoints="1" noAdjustHandles="1" noChangeArrowheads="1" noChangeShapeType="1" noTextEdit="1"/>
              </p:cNvSpPr>
              <p:nvPr>
                <p:ph idx="1"/>
              </p:nvPr>
            </p:nvSpPr>
            <p:spPr>
              <a:xfrm>
                <a:off x="1097280" y="1845734"/>
                <a:ext cx="9067652" cy="4023360"/>
              </a:xfrm>
              <a:blipFill>
                <a:blip r:embed="rId3"/>
                <a:stretch>
                  <a:fillRect l="-1614" t="-1667"/>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931424EA-F71C-4A50-B812-F8FF16166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A0DEFCA5-1BB1-4A77-B81C-0B004CE8A4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9FA1FD7D-09C7-4524-8601-B1721C83A70D}"/>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767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3C475-B3E3-15DE-FB7D-89943068A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3645F5-B4A6-C72D-E15E-A9670F5539AD}"/>
              </a:ext>
            </a:extLst>
          </p:cNvPr>
          <p:cNvSpPr>
            <a:spLocks noGrp="1"/>
          </p:cNvSpPr>
          <p:nvPr>
            <p:ph type="title"/>
          </p:nvPr>
        </p:nvSpPr>
        <p:spPr/>
        <p:txBody>
          <a:bodyPr/>
          <a:lstStyle/>
          <a:p>
            <a:r>
              <a:rPr lang="en-GB" dirty="0"/>
              <a:t>Charged Lepton Flavour Violation</a:t>
            </a:r>
          </a:p>
        </p:txBody>
      </p:sp>
      <p:pic>
        <p:nvPicPr>
          <p:cNvPr id="4" name="Picture 3">
            <a:extLst>
              <a:ext uri="{FF2B5EF4-FFF2-40B4-BE49-F238E27FC236}">
                <a16:creationId xmlns:a16="http://schemas.microsoft.com/office/drawing/2014/main" id="{C42FD7EC-0BEC-83D2-F3C8-F6A1982055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FCBC8905-AEBC-6F90-B616-143FF2B24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B491F540-C66C-27CA-0DCE-14975E321DFC}"/>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D0DB8CB-5727-D694-1A77-4E0579AFA4FB}"/>
              </a:ext>
            </a:extLst>
          </p:cNvPr>
          <p:cNvPicPr>
            <a:picLocks noChangeAspect="1"/>
          </p:cNvPicPr>
          <p:nvPr/>
        </p:nvPicPr>
        <p:blipFill>
          <a:blip r:embed="rId4"/>
          <a:stretch>
            <a:fillRect/>
          </a:stretch>
        </p:blipFill>
        <p:spPr>
          <a:xfrm>
            <a:off x="2704289" y="1885011"/>
            <a:ext cx="6272041" cy="4289128"/>
          </a:xfrm>
          <a:prstGeom prst="rect">
            <a:avLst/>
          </a:prstGeom>
        </p:spPr>
      </p:pic>
      <p:sp>
        <p:nvSpPr>
          <p:cNvPr id="8" name="Oval 7">
            <a:extLst>
              <a:ext uri="{FF2B5EF4-FFF2-40B4-BE49-F238E27FC236}">
                <a16:creationId xmlns:a16="http://schemas.microsoft.com/office/drawing/2014/main" id="{4EE87F2B-43BE-498F-7B0C-8A5AF92026F6}"/>
              </a:ext>
            </a:extLst>
          </p:cNvPr>
          <p:cNvSpPr/>
          <p:nvPr/>
        </p:nvSpPr>
        <p:spPr>
          <a:xfrm>
            <a:off x="8180962" y="5155660"/>
            <a:ext cx="97277" cy="107004"/>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667356BD-D002-AD77-5760-5DD1D70AA753}"/>
              </a:ext>
            </a:extLst>
          </p:cNvPr>
          <p:cNvCxnSpPr>
            <a:cxnSpLocks/>
          </p:cNvCxnSpPr>
          <p:nvPr/>
        </p:nvCxnSpPr>
        <p:spPr>
          <a:xfrm flipH="1">
            <a:off x="8278239" y="3297677"/>
            <a:ext cx="1128408" cy="18579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D4C0476-940E-9C45-A6F6-57F3D4A8477C}"/>
              </a:ext>
            </a:extLst>
          </p:cNvPr>
          <p:cNvSpPr txBox="1"/>
          <p:nvPr/>
        </p:nvSpPr>
        <p:spPr>
          <a:xfrm>
            <a:off x="9344632" y="2993669"/>
            <a:ext cx="2029838" cy="369332"/>
          </a:xfrm>
          <a:prstGeom prst="rect">
            <a:avLst/>
          </a:prstGeom>
          <a:noFill/>
        </p:spPr>
        <p:txBody>
          <a:bodyPr wrap="square" rtlCol="0">
            <a:spAutoFit/>
          </a:bodyPr>
          <a:lstStyle/>
          <a:p>
            <a:r>
              <a:rPr lang="en-GB" dirty="0"/>
              <a:t>MEG-II 2023 Result</a:t>
            </a:r>
          </a:p>
        </p:txBody>
      </p:sp>
      <p:sp>
        <p:nvSpPr>
          <p:cNvPr id="15" name="Isosceles Triangle 14">
            <a:extLst>
              <a:ext uri="{FF2B5EF4-FFF2-40B4-BE49-F238E27FC236}">
                <a16:creationId xmlns:a16="http://schemas.microsoft.com/office/drawing/2014/main" id="{411B8078-2462-FAAF-A3B4-97563A42367D}"/>
              </a:ext>
            </a:extLst>
          </p:cNvPr>
          <p:cNvSpPr/>
          <p:nvPr/>
        </p:nvSpPr>
        <p:spPr>
          <a:xfrm>
            <a:off x="8432799" y="5459668"/>
            <a:ext cx="83765" cy="104552"/>
          </a:xfrm>
          <a:prstGeom prst="triangl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48CB9F6A-2D24-740B-CE55-596E07D36C08}"/>
              </a:ext>
            </a:extLst>
          </p:cNvPr>
          <p:cNvCxnSpPr>
            <a:cxnSpLocks/>
            <a:endCxn id="15" idx="5"/>
          </p:cNvCxnSpPr>
          <p:nvPr/>
        </p:nvCxnSpPr>
        <p:spPr>
          <a:xfrm flipH="1">
            <a:off x="8495623" y="4485637"/>
            <a:ext cx="1135296" cy="10263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415A2A74-6175-F8A7-88D2-479489C5A124}"/>
              </a:ext>
            </a:extLst>
          </p:cNvPr>
          <p:cNvSpPr txBox="1"/>
          <p:nvPr/>
        </p:nvSpPr>
        <p:spPr>
          <a:xfrm>
            <a:off x="9623086" y="4226668"/>
            <a:ext cx="2467988" cy="369332"/>
          </a:xfrm>
          <a:prstGeom prst="rect">
            <a:avLst/>
          </a:prstGeom>
          <a:noFill/>
        </p:spPr>
        <p:txBody>
          <a:bodyPr wrap="square" rtlCol="0">
            <a:spAutoFit/>
          </a:bodyPr>
          <a:lstStyle/>
          <a:p>
            <a:r>
              <a:rPr lang="en-GB" dirty="0"/>
              <a:t>Mu3e Final Sensitivity</a:t>
            </a:r>
          </a:p>
        </p:txBody>
      </p:sp>
    </p:spTree>
    <p:extLst>
      <p:ext uri="{BB962C8B-B14F-4D97-AF65-F5344CB8AC3E}">
        <p14:creationId xmlns:p14="http://schemas.microsoft.com/office/powerpoint/2010/main" val="1015188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B66F-B190-4BA1-9F4E-3A9889EE819E}"/>
              </a:ext>
            </a:extLst>
          </p:cNvPr>
          <p:cNvSpPr>
            <a:spLocks noGrp="1"/>
          </p:cNvSpPr>
          <p:nvPr>
            <p:ph type="title"/>
          </p:nvPr>
        </p:nvSpPr>
        <p:spPr/>
        <p:txBody>
          <a:bodyPr/>
          <a:lstStyle/>
          <a:p>
            <a:r>
              <a:rPr lang="en-GB" dirty="0"/>
              <a:t>Mu3e Physics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9A62DE-EA89-4C65-A0ED-B9334E47301D}"/>
                  </a:ext>
                </a:extLst>
              </p:cNvPr>
              <p:cNvSpPr>
                <a:spLocks noGrp="1"/>
              </p:cNvSpPr>
              <p:nvPr>
                <p:ph idx="1"/>
              </p:nvPr>
            </p:nvSpPr>
            <p:spPr>
              <a:xfrm>
                <a:off x="1097280" y="1845734"/>
                <a:ext cx="5626972" cy="4023360"/>
              </a:xfrm>
            </p:spPr>
            <p:txBody>
              <a:bodyPr>
                <a:normAutofit/>
              </a:bodyPr>
              <a:lstStyle/>
              <a:p>
                <a:pPr>
                  <a:buFont typeface="Wingdings" panose="05000000000000000000" pitchFamily="2" charset="2"/>
                  <a:buChar char="§"/>
                </a:pPr>
                <a:r>
                  <a:rPr lang="en-GB" dirty="0"/>
                  <a:t>Mu3e aims to observe the decay: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𝜇</m:t>
                        </m:r>
                      </m:e>
                      <m:sup>
                        <m:r>
                          <a:rPr lang="en-GB" b="0" i="1" smtClean="0">
                            <a:latin typeface="Cambria Math" panose="02040503050406030204" pitchFamily="18" charset="0"/>
                          </a:rPr>
                          <m:t>+</m:t>
                        </m:r>
                      </m:sup>
                    </m:sSup>
                    <m:r>
                      <a:rPr lang="en-GB" i="1" smtClean="0">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i="1">
                            <a:latin typeface="Cambria Math" panose="02040503050406030204" pitchFamily="18" charset="0"/>
                            <a:ea typeface="Cambria Math" panose="02040503050406030204" pitchFamily="18" charset="0"/>
                          </a:rPr>
                          <m:t>+</m:t>
                        </m:r>
                      </m:sup>
                    </m:sSup>
                  </m:oMath>
                </a14:m>
                <a:r>
                  <a:rPr lang="en-GB" dirty="0">
                    <a:ea typeface="Cambria Math" panose="02040503050406030204" pitchFamily="18" charset="0"/>
                  </a:rPr>
                  <a:t> </a:t>
                </a:r>
                <a14:m>
                  <m:oMath xmlns:m="http://schemas.openxmlformats.org/officeDocument/2006/math">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𝑒</m:t>
                        </m:r>
                      </m:e>
                      <m:sup>
                        <m:r>
                          <a:rPr lang="en-GB" b="0" i="1" smtClean="0">
                            <a:latin typeface="Cambria Math" panose="02040503050406030204" pitchFamily="18" charset="0"/>
                            <a:ea typeface="Cambria Math" panose="02040503050406030204" pitchFamily="18" charset="0"/>
                          </a:rPr>
                          <m:t>−</m:t>
                        </m:r>
                      </m:sup>
                    </m:sSup>
                  </m:oMath>
                </a14:m>
                <a:endParaRPr lang="en-GB" dirty="0">
                  <a:ea typeface="Cambria Math" panose="02040503050406030204" pitchFamily="18" charset="0"/>
                </a:endParaRPr>
              </a:p>
              <a:p>
                <a:pPr>
                  <a:buFont typeface="Wingdings" panose="05000000000000000000" pitchFamily="2" charset="2"/>
                  <a:buChar char="§"/>
                </a:pPr>
                <a:r>
                  <a:rPr lang="en-GB" dirty="0">
                    <a:ea typeface="Cambria Math" panose="02040503050406030204" pitchFamily="18" charset="0"/>
                  </a:rPr>
                  <a:t>If not exclude a branching ratio of </a:t>
                </a:r>
                <a14:m>
                  <m:oMath xmlns:m="http://schemas.openxmlformats.org/officeDocument/2006/math">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&gt;</m:t>
                        </m:r>
                        <m:r>
                          <a:rPr lang="en-GB" b="0" i="1" smtClean="0">
                            <a:latin typeface="Cambria Math" panose="02040503050406030204" pitchFamily="18" charset="0"/>
                            <a:ea typeface="Cambria Math" panose="02040503050406030204" pitchFamily="18" charset="0"/>
                          </a:rPr>
                          <m:t>10</m:t>
                        </m:r>
                      </m:e>
                      <m:sup>
                        <m:r>
                          <a:rPr lang="en-GB" b="0" i="1" smtClean="0">
                            <a:latin typeface="Cambria Math" panose="02040503050406030204" pitchFamily="18" charset="0"/>
                            <a:ea typeface="Cambria Math" panose="02040503050406030204" pitchFamily="18" charset="0"/>
                          </a:rPr>
                          <m:t>−16</m:t>
                        </m:r>
                      </m:sup>
                    </m:sSup>
                  </m:oMath>
                </a14:m>
                <a:r>
                  <a:rPr lang="en-GB" dirty="0">
                    <a:ea typeface="Cambria Math" panose="02040503050406030204" pitchFamily="18" charset="0"/>
                  </a:rPr>
                  <a:t> (Phase II) at a </a:t>
                </a:r>
                <a14:m>
                  <m:oMath xmlns:m="http://schemas.openxmlformats.org/officeDocument/2006/math">
                    <m:r>
                      <a:rPr lang="en-GB" b="0" i="1" smtClean="0">
                        <a:latin typeface="Cambria Math" panose="02040503050406030204" pitchFamily="18" charset="0"/>
                        <a:ea typeface="Cambria Math" panose="02040503050406030204" pitchFamily="18" charset="0"/>
                      </a:rPr>
                      <m:t>90%</m:t>
                    </m:r>
                  </m:oMath>
                </a14:m>
                <a:r>
                  <a:rPr lang="en-GB" dirty="0">
                    <a:ea typeface="Cambria Math" panose="02040503050406030204" pitchFamily="18" charset="0"/>
                  </a:rPr>
                  <a:t> confidence interval.</a:t>
                </a:r>
              </a:p>
              <a:p>
                <a:pPr>
                  <a:buFont typeface="Wingdings" panose="05000000000000000000" pitchFamily="2" charset="2"/>
                  <a:buChar char="§"/>
                </a:pPr>
                <a:r>
                  <a:rPr lang="en-GB" dirty="0">
                    <a:ea typeface="Cambria Math" panose="02040503050406030204" pitchFamily="18" charset="0"/>
                  </a:rPr>
                  <a:t>We exploit the kinematic feature below:</a:t>
                </a:r>
              </a:p>
              <a:p>
                <a:pPr marL="0" indent="0">
                  <a:buNone/>
                </a:pPr>
                <a:r>
                  <a:rPr lang="en-GB" dirty="0">
                    <a:ea typeface="Cambria Math" panose="02040503050406030204" pitchFamily="18" charset="0"/>
                  </a:rPr>
                  <a:t>	</a:t>
                </a:r>
                <a14:m>
                  <m:oMath xmlns:m="http://schemas.openxmlformats.org/officeDocument/2006/math">
                    <m:nary>
                      <m:naryPr>
                        <m:chr m:val="∑"/>
                        <m:subHide m:val="on"/>
                        <m:supHide m:val="on"/>
                        <m:ctrlPr>
                          <a:rPr lang="en-GB"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𝑝</m:t>
                        </m:r>
                      </m:e>
                    </m:nary>
                    <m:r>
                      <a:rPr lang="en-GB" b="0" i="1" smtClean="0">
                        <a:latin typeface="Cambria Math" panose="02040503050406030204" pitchFamily="18" charset="0"/>
                        <a:ea typeface="Cambria Math" panose="02040503050406030204" pitchFamily="18" charset="0"/>
                      </a:rPr>
                      <m:t>=0</m:t>
                    </m:r>
                  </m:oMath>
                </a14:m>
                <a:r>
                  <a:rPr lang="en-GB" dirty="0">
                    <a:ea typeface="Cambria Math" panose="02040503050406030204" pitchFamily="18" charset="0"/>
                  </a:rPr>
                  <a:t>   and   </a:t>
                </a:r>
                <a14:m>
                  <m:oMath xmlns:m="http://schemas.openxmlformats.org/officeDocument/2006/math">
                    <m:nary>
                      <m:naryPr>
                        <m:chr m:val="∑"/>
                        <m:subHide m:val="on"/>
                        <m:supHide m:val="on"/>
                        <m:ctrlPr>
                          <a:rPr lang="en-GB"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𝐸</m:t>
                        </m:r>
                      </m:e>
                    </m:nary>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𝜇</m:t>
                        </m:r>
                      </m:sub>
                    </m:sSub>
                  </m:oMath>
                </a14:m>
                <a:endParaRPr lang="en-GB" dirty="0">
                  <a:ea typeface="Cambria Math" panose="02040503050406030204" pitchFamily="18" charset="0"/>
                </a:endParaRPr>
              </a:p>
              <a:p>
                <a:pPr>
                  <a:buFont typeface="Wingdings" panose="05000000000000000000" pitchFamily="2" charset="2"/>
                  <a:buChar char="§"/>
                </a:pPr>
                <a:r>
                  <a:rPr lang="en-GB" dirty="0">
                    <a:ea typeface="Cambria Math" panose="02040503050406030204" pitchFamily="18" charset="0"/>
                  </a:rPr>
                  <a:t>By reconstructing the tracks and deducing their momenta will be used to identify signal events.</a:t>
                </a:r>
              </a:p>
              <a:p>
                <a:pPr>
                  <a:buFont typeface="Wingdings" panose="05000000000000000000" pitchFamily="2" charset="2"/>
                  <a:buChar char="§"/>
                </a:pPr>
                <a:r>
                  <a:rPr lang="en-GB" dirty="0">
                    <a:ea typeface="Cambria Math" panose="02040503050406030204" pitchFamily="18" charset="0"/>
                  </a:rPr>
                  <a:t>For this an excellent mass (and therefore momentum) resolution is required to discriminate signal events from background.</a:t>
                </a:r>
              </a:p>
            </p:txBody>
          </p:sp>
        </mc:Choice>
        <mc:Fallback xmlns="">
          <p:sp>
            <p:nvSpPr>
              <p:cNvPr id="3" name="Content Placeholder 2">
                <a:extLst>
                  <a:ext uri="{FF2B5EF4-FFF2-40B4-BE49-F238E27FC236}">
                    <a16:creationId xmlns:a16="http://schemas.microsoft.com/office/drawing/2014/main" id="{589A62DE-EA89-4C65-A0ED-B9334E47301D}"/>
                  </a:ext>
                </a:extLst>
              </p:cNvPr>
              <p:cNvSpPr>
                <a:spLocks noGrp="1" noRot="1" noChangeAspect="1" noMove="1" noResize="1" noEditPoints="1" noAdjustHandles="1" noChangeArrowheads="1" noChangeShapeType="1" noTextEdit="1"/>
              </p:cNvSpPr>
              <p:nvPr>
                <p:ph idx="1"/>
              </p:nvPr>
            </p:nvSpPr>
            <p:spPr>
              <a:xfrm>
                <a:off x="1097280" y="1845734"/>
                <a:ext cx="5626972" cy="4023360"/>
              </a:xfrm>
              <a:blipFill>
                <a:blip r:embed="rId2"/>
                <a:stretch>
                  <a:fillRect l="-2600" t="-1667" r="-2384"/>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931424EA-F71C-4A50-B812-F8FF16166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A0DEFCA5-1BB1-4A77-B81C-0B004CE8A4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9" name="Slide Number Placeholder 4">
            <a:extLst>
              <a:ext uri="{FF2B5EF4-FFF2-40B4-BE49-F238E27FC236}">
                <a16:creationId xmlns:a16="http://schemas.microsoft.com/office/drawing/2014/main" id="{F2F191B5-D286-4F16-8BE3-1CF97CE6EC80}"/>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B58806C2-2703-DDFE-C458-3FF76842484E}"/>
              </a:ext>
            </a:extLst>
          </p:cNvPr>
          <p:cNvPicPr>
            <a:picLocks noChangeAspect="1"/>
          </p:cNvPicPr>
          <p:nvPr/>
        </p:nvPicPr>
        <p:blipFill>
          <a:blip r:embed="rId5"/>
          <a:stretch>
            <a:fillRect/>
          </a:stretch>
        </p:blipFill>
        <p:spPr>
          <a:xfrm>
            <a:off x="6862744" y="2185837"/>
            <a:ext cx="5143500" cy="3276600"/>
          </a:xfrm>
          <a:prstGeom prst="rect">
            <a:avLst/>
          </a:prstGeom>
        </p:spPr>
      </p:pic>
    </p:spTree>
    <p:extLst>
      <p:ext uri="{BB962C8B-B14F-4D97-AF65-F5344CB8AC3E}">
        <p14:creationId xmlns:p14="http://schemas.microsoft.com/office/powerpoint/2010/main" val="4163301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BF783-ED7C-20A2-2772-A2FC2B34C8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166AEB-2805-C483-5B0D-704255A78FDB}"/>
              </a:ext>
            </a:extLst>
          </p:cNvPr>
          <p:cNvSpPr>
            <a:spLocks noGrp="1"/>
          </p:cNvSpPr>
          <p:nvPr>
            <p:ph type="title"/>
          </p:nvPr>
        </p:nvSpPr>
        <p:spPr/>
        <p:txBody>
          <a:bodyPr/>
          <a:lstStyle/>
          <a:p>
            <a:r>
              <a:rPr lang="en-GB" dirty="0"/>
              <a:t>Background</a:t>
            </a:r>
          </a:p>
        </p:txBody>
      </p:sp>
      <p:pic>
        <p:nvPicPr>
          <p:cNvPr id="4" name="Picture 3">
            <a:extLst>
              <a:ext uri="{FF2B5EF4-FFF2-40B4-BE49-F238E27FC236}">
                <a16:creationId xmlns:a16="http://schemas.microsoft.com/office/drawing/2014/main" id="{882225AC-CC40-415A-D367-4064FA1165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5A936586-CF72-9398-4AD7-B45C6CE41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9" name="Slide Number Placeholder 4">
            <a:extLst>
              <a:ext uri="{FF2B5EF4-FFF2-40B4-BE49-F238E27FC236}">
                <a16:creationId xmlns:a16="http://schemas.microsoft.com/office/drawing/2014/main" id="{97DCCC60-9852-8CCE-CAE8-000FDF015988}"/>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66E2E4E6-69E7-523A-C5D8-DF95AA39826F}"/>
              </a:ext>
            </a:extLst>
          </p:cNvPr>
          <p:cNvPicPr>
            <a:picLocks noChangeAspect="1"/>
          </p:cNvPicPr>
          <p:nvPr/>
        </p:nvPicPr>
        <p:blipFill>
          <a:blip r:embed="rId4"/>
          <a:stretch>
            <a:fillRect/>
          </a:stretch>
        </p:blipFill>
        <p:spPr>
          <a:xfrm>
            <a:off x="1170752" y="1969459"/>
            <a:ext cx="1945312" cy="2259478"/>
          </a:xfrm>
          <a:prstGeom prst="rect">
            <a:avLst/>
          </a:prstGeom>
        </p:spPr>
      </p:pic>
      <p:pic>
        <p:nvPicPr>
          <p:cNvPr id="16" name="Picture 15">
            <a:extLst>
              <a:ext uri="{FF2B5EF4-FFF2-40B4-BE49-F238E27FC236}">
                <a16:creationId xmlns:a16="http://schemas.microsoft.com/office/drawing/2014/main" id="{5A27EAFD-8E6A-6D61-F408-4E3E58CE4248}"/>
              </a:ext>
            </a:extLst>
          </p:cNvPr>
          <p:cNvPicPr>
            <a:picLocks noChangeAspect="1"/>
          </p:cNvPicPr>
          <p:nvPr/>
        </p:nvPicPr>
        <p:blipFill>
          <a:blip r:embed="rId5"/>
          <a:stretch>
            <a:fillRect/>
          </a:stretch>
        </p:blipFill>
        <p:spPr>
          <a:xfrm>
            <a:off x="4938614" y="1933862"/>
            <a:ext cx="2314772" cy="2259478"/>
          </a:xfrm>
          <a:prstGeom prst="rect">
            <a:avLst/>
          </a:prstGeom>
        </p:spPr>
      </p:pic>
      <p:pic>
        <p:nvPicPr>
          <p:cNvPr id="18" name="Picture 17">
            <a:extLst>
              <a:ext uri="{FF2B5EF4-FFF2-40B4-BE49-F238E27FC236}">
                <a16:creationId xmlns:a16="http://schemas.microsoft.com/office/drawing/2014/main" id="{9D22147E-1897-E66F-2485-31415A2B5530}"/>
              </a:ext>
            </a:extLst>
          </p:cNvPr>
          <p:cNvPicPr>
            <a:picLocks noChangeAspect="1"/>
          </p:cNvPicPr>
          <p:nvPr/>
        </p:nvPicPr>
        <p:blipFill>
          <a:blip r:embed="rId6"/>
          <a:stretch>
            <a:fillRect/>
          </a:stretch>
        </p:blipFill>
        <p:spPr>
          <a:xfrm>
            <a:off x="8743070" y="1933862"/>
            <a:ext cx="2314771" cy="2259478"/>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28E4FB7-F17D-AAA8-9435-140DECF84E01}"/>
                  </a:ext>
                </a:extLst>
              </p:cNvPr>
              <p:cNvSpPr txBox="1"/>
              <p:nvPr/>
            </p:nvSpPr>
            <p:spPr>
              <a:xfrm>
                <a:off x="450426" y="4389842"/>
                <a:ext cx="3385964" cy="1499641"/>
              </a:xfrm>
              <a:prstGeom prst="rect">
                <a:avLst/>
              </a:prstGeom>
              <a:noFill/>
            </p:spPr>
            <p:txBody>
              <a:bodyPr wrap="square" rtlCol="0">
                <a:spAutoFit/>
              </a:bodyPr>
              <a:lstStyle/>
              <a:p>
                <a:pPr algn="ctr"/>
                <a:r>
                  <a:rPr lang="en-GB" dirty="0"/>
                  <a:t>Signal Event:</a:t>
                </a:r>
              </a:p>
              <a:p>
                <a:pPr marL="285750" indent="-285750" algn="ctr">
                  <a:buFont typeface="Arial" panose="020B0604020202020204" pitchFamily="34" charset="0"/>
                  <a:buChar char="•"/>
                </a:pPr>
                <a:r>
                  <a:rPr lang="en-GB" dirty="0"/>
                  <a:t>Three decay products from a single vertex.</a:t>
                </a:r>
              </a:p>
              <a:p>
                <a:pPr marL="285750" indent="-285750" algn="ctr">
                  <a:buFont typeface="Arial" panose="020B0604020202020204" pitchFamily="34" charset="0"/>
                  <a:buChar char="•"/>
                </a:pPr>
                <a14:m>
                  <m:oMath xmlns:m="http://schemas.openxmlformats.org/officeDocument/2006/math">
                    <m:nary>
                      <m:naryPr>
                        <m:chr m:val="∑"/>
                        <m:subHide m:val="on"/>
                        <m:supHide m:val="on"/>
                        <m:ctrlPr>
                          <a:rPr lang="en-GB"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𝑝</m:t>
                        </m:r>
                      </m:e>
                    </m:nary>
                    <m:r>
                      <a:rPr lang="en-GB" b="0" i="1" smtClean="0">
                        <a:latin typeface="Cambria Math" panose="02040503050406030204" pitchFamily="18" charset="0"/>
                        <a:ea typeface="Cambria Math" panose="02040503050406030204" pitchFamily="18" charset="0"/>
                      </a:rPr>
                      <m:t>=0</m:t>
                    </m:r>
                  </m:oMath>
                </a14:m>
                <a:r>
                  <a:rPr lang="en-GB" dirty="0">
                    <a:ea typeface="Cambria Math" panose="02040503050406030204" pitchFamily="18" charset="0"/>
                  </a:rPr>
                  <a:t>   and   </a:t>
                </a:r>
                <a14:m>
                  <m:oMath xmlns:m="http://schemas.openxmlformats.org/officeDocument/2006/math">
                    <m:nary>
                      <m:naryPr>
                        <m:chr m:val="∑"/>
                        <m:subHide m:val="on"/>
                        <m:supHide m:val="on"/>
                        <m:ctrlPr>
                          <a:rPr lang="en-GB"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𝐸</m:t>
                        </m:r>
                      </m:e>
                    </m:nary>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𝜇</m:t>
                        </m:r>
                      </m:sub>
                    </m:sSub>
                  </m:oMath>
                </a14:m>
                <a:endParaRPr lang="en-GB" dirty="0"/>
              </a:p>
              <a:p>
                <a:pPr marL="285750" indent="-285750" algn="ctr">
                  <a:buFont typeface="Arial" panose="020B0604020202020204" pitchFamily="34" charset="0"/>
                  <a:buChar char="•"/>
                </a:pPr>
                <a:endParaRPr lang="en-GB" dirty="0"/>
              </a:p>
            </p:txBody>
          </p:sp>
        </mc:Choice>
        <mc:Fallback xmlns="">
          <p:sp>
            <p:nvSpPr>
              <p:cNvPr id="19" name="TextBox 18">
                <a:extLst>
                  <a:ext uri="{FF2B5EF4-FFF2-40B4-BE49-F238E27FC236}">
                    <a16:creationId xmlns:a16="http://schemas.microsoft.com/office/drawing/2014/main" id="{928E4FB7-F17D-AAA8-9435-140DECF84E01}"/>
                  </a:ext>
                </a:extLst>
              </p:cNvPr>
              <p:cNvSpPr txBox="1">
                <a:spLocks noRot="1" noChangeAspect="1" noMove="1" noResize="1" noEditPoints="1" noAdjustHandles="1" noChangeArrowheads="1" noChangeShapeType="1" noTextEdit="1"/>
              </p:cNvSpPr>
              <p:nvPr/>
            </p:nvSpPr>
            <p:spPr>
              <a:xfrm>
                <a:off x="450426" y="4389842"/>
                <a:ext cx="3385964" cy="1499641"/>
              </a:xfrm>
              <a:prstGeom prst="rect">
                <a:avLst/>
              </a:prstGeom>
              <a:blipFill>
                <a:blip r:embed="rId7"/>
                <a:stretch>
                  <a:fillRect t="-2033" b="-2561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01DB1B2-FF7E-62B8-9978-CD2ACEF33BBF}"/>
                  </a:ext>
                </a:extLst>
              </p:cNvPr>
              <p:cNvSpPr txBox="1"/>
              <p:nvPr/>
            </p:nvSpPr>
            <p:spPr>
              <a:xfrm>
                <a:off x="4419519" y="4423077"/>
                <a:ext cx="3531141" cy="2053639"/>
              </a:xfrm>
              <a:prstGeom prst="rect">
                <a:avLst/>
              </a:prstGeom>
              <a:noFill/>
            </p:spPr>
            <p:txBody>
              <a:bodyPr wrap="square" rtlCol="0">
                <a:spAutoFit/>
              </a:bodyPr>
              <a:lstStyle/>
              <a:p>
                <a:pPr algn="ctr"/>
                <a:r>
                  <a:rPr lang="en-GB" dirty="0"/>
                  <a:t>Internal Conversion:</a:t>
                </a:r>
              </a:p>
              <a:p>
                <a:pPr marL="285750" indent="-285750" algn="ctr">
                  <a:buFont typeface="Arial" panose="020B0604020202020204" pitchFamily="34" charset="0"/>
                  <a:buChar char="•"/>
                </a:pPr>
                <a:r>
                  <a:rPr lang="en-GB" dirty="0"/>
                  <a:t>Physical Background (Standard Model approved decay).</a:t>
                </a:r>
              </a:p>
              <a:p>
                <a:pPr marL="285750" indent="-285750" algn="ctr">
                  <a:buFont typeface="Arial" panose="020B0604020202020204" pitchFamily="34" charset="0"/>
                  <a:buChar char="•"/>
                </a:pPr>
                <a:r>
                  <a:rPr lang="en-GB" dirty="0"/>
                  <a:t>Three decay products from a single vertex.</a:t>
                </a:r>
              </a:p>
              <a:p>
                <a:pPr marL="285750" indent="-285750" algn="ctr">
                  <a:buFont typeface="Arial" panose="020B0604020202020204" pitchFamily="34" charset="0"/>
                  <a:buChar char="•"/>
                </a:pPr>
                <a14:m>
                  <m:oMath xmlns:m="http://schemas.openxmlformats.org/officeDocument/2006/math">
                    <m:nary>
                      <m:naryPr>
                        <m:chr m:val="∑"/>
                        <m:subHide m:val="on"/>
                        <m:supHide m:val="on"/>
                        <m:ctrlPr>
                          <a:rPr lang="en-GB"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𝑝</m:t>
                        </m:r>
                      </m:e>
                    </m:nary>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m:t>
                    </m:r>
                  </m:oMath>
                </a14:m>
                <a:r>
                  <a:rPr lang="en-GB" dirty="0">
                    <a:ea typeface="Cambria Math" panose="02040503050406030204" pitchFamily="18" charset="0"/>
                  </a:rPr>
                  <a:t>   and   </a:t>
                </a:r>
                <a14:m>
                  <m:oMath xmlns:m="http://schemas.openxmlformats.org/officeDocument/2006/math">
                    <m:nary>
                      <m:naryPr>
                        <m:chr m:val="∑"/>
                        <m:subHide m:val="on"/>
                        <m:supHide m:val="on"/>
                        <m:ctrlPr>
                          <a:rPr lang="en-GB" i="1" smtClean="0">
                            <a:latin typeface="Cambria Math" panose="02040503050406030204" pitchFamily="18" charset="0"/>
                            <a:ea typeface="Cambria Math" panose="02040503050406030204" pitchFamily="18" charset="0"/>
                          </a:rPr>
                        </m:ctrlPr>
                      </m:naryPr>
                      <m:sub/>
                      <m:sup/>
                      <m:e>
                        <m:r>
                          <a:rPr lang="en-GB" b="0" i="1" smtClean="0">
                            <a:latin typeface="Cambria Math" panose="02040503050406030204" pitchFamily="18" charset="0"/>
                            <a:ea typeface="Cambria Math" panose="02040503050406030204" pitchFamily="18" charset="0"/>
                          </a:rPr>
                          <m:t>𝐸</m:t>
                        </m:r>
                      </m:e>
                    </m:nary>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𝑚</m:t>
                        </m:r>
                      </m:e>
                      <m:sub>
                        <m:r>
                          <a:rPr lang="en-GB" b="0" i="1" smtClean="0">
                            <a:latin typeface="Cambria Math" panose="02040503050406030204" pitchFamily="18" charset="0"/>
                            <a:ea typeface="Cambria Math" panose="02040503050406030204" pitchFamily="18" charset="0"/>
                          </a:rPr>
                          <m:t>𝜇</m:t>
                        </m:r>
                      </m:sub>
                    </m:sSub>
                  </m:oMath>
                </a14:m>
                <a:endParaRPr lang="en-GB" dirty="0"/>
              </a:p>
              <a:p>
                <a:pPr marL="285750" indent="-285750" algn="ctr">
                  <a:buFont typeface="Arial" panose="020B0604020202020204" pitchFamily="34" charset="0"/>
                  <a:buChar char="•"/>
                </a:pPr>
                <a:endParaRPr lang="en-GB" dirty="0"/>
              </a:p>
            </p:txBody>
          </p:sp>
        </mc:Choice>
        <mc:Fallback xmlns="">
          <p:sp>
            <p:nvSpPr>
              <p:cNvPr id="20" name="TextBox 19">
                <a:extLst>
                  <a:ext uri="{FF2B5EF4-FFF2-40B4-BE49-F238E27FC236}">
                    <a16:creationId xmlns:a16="http://schemas.microsoft.com/office/drawing/2014/main" id="{C01DB1B2-FF7E-62B8-9978-CD2ACEF33BBF}"/>
                  </a:ext>
                </a:extLst>
              </p:cNvPr>
              <p:cNvSpPr txBox="1">
                <a:spLocks noRot="1" noChangeAspect="1" noMove="1" noResize="1" noEditPoints="1" noAdjustHandles="1" noChangeArrowheads="1" noChangeShapeType="1" noTextEdit="1"/>
              </p:cNvSpPr>
              <p:nvPr/>
            </p:nvSpPr>
            <p:spPr>
              <a:xfrm>
                <a:off x="4419519" y="4423077"/>
                <a:ext cx="3531141" cy="2053639"/>
              </a:xfrm>
              <a:prstGeom prst="rect">
                <a:avLst/>
              </a:prstGeom>
              <a:blipFill>
                <a:blip r:embed="rId8"/>
                <a:stretch>
                  <a:fillRect t="-1786" b="-18750"/>
                </a:stretch>
              </a:blipFill>
            </p:spPr>
            <p:txBody>
              <a:bodyPr/>
              <a:lstStyle/>
              <a:p>
                <a:r>
                  <a:rPr lang="en-GB">
                    <a:noFill/>
                  </a:rPr>
                  <a:t> </a:t>
                </a:r>
              </a:p>
            </p:txBody>
          </p:sp>
        </mc:Fallback>
      </mc:AlternateContent>
      <p:sp>
        <p:nvSpPr>
          <p:cNvPr id="21" name="TextBox 20">
            <a:extLst>
              <a:ext uri="{FF2B5EF4-FFF2-40B4-BE49-F238E27FC236}">
                <a16:creationId xmlns:a16="http://schemas.microsoft.com/office/drawing/2014/main" id="{0FA18AD9-D2C3-7FA1-C962-95BA59EC91E1}"/>
              </a:ext>
            </a:extLst>
          </p:cNvPr>
          <p:cNvSpPr txBox="1"/>
          <p:nvPr/>
        </p:nvSpPr>
        <p:spPr>
          <a:xfrm>
            <a:off x="8533789" y="4389842"/>
            <a:ext cx="3417066" cy="2031325"/>
          </a:xfrm>
          <a:prstGeom prst="rect">
            <a:avLst/>
          </a:prstGeom>
          <a:noFill/>
        </p:spPr>
        <p:txBody>
          <a:bodyPr wrap="square" rtlCol="0">
            <a:spAutoFit/>
          </a:bodyPr>
          <a:lstStyle/>
          <a:p>
            <a:pPr algn="ctr"/>
            <a:r>
              <a:rPr lang="en-GB" dirty="0"/>
              <a:t>Combinatorial Background:</a:t>
            </a:r>
          </a:p>
          <a:p>
            <a:pPr marL="285750" indent="-285750" algn="ctr">
              <a:buFont typeface="Arial" panose="020B0604020202020204" pitchFamily="34" charset="0"/>
              <a:buChar char="•"/>
            </a:pPr>
            <a:r>
              <a:rPr lang="en-GB" dirty="0"/>
              <a:t>Background from algorithm.</a:t>
            </a:r>
          </a:p>
          <a:p>
            <a:pPr marL="285750" indent="-285750" algn="ctr">
              <a:buFont typeface="Arial" panose="020B0604020202020204" pitchFamily="34" charset="0"/>
              <a:buChar char="•"/>
            </a:pPr>
            <a:r>
              <a:rPr lang="en-GB" dirty="0"/>
              <a:t>Michel decays that </a:t>
            </a:r>
            <a:r>
              <a:rPr lang="en-GB" dirty="0" err="1"/>
              <a:t>recurl</a:t>
            </a:r>
            <a:r>
              <a:rPr lang="en-GB" dirty="0"/>
              <a:t> multiple times and overlap.</a:t>
            </a:r>
          </a:p>
          <a:p>
            <a:pPr marL="285750" indent="-285750" algn="ctr">
              <a:buFont typeface="Arial" panose="020B0604020202020204" pitchFamily="34" charset="0"/>
              <a:buChar char="•"/>
            </a:pPr>
            <a:r>
              <a:rPr lang="en-GB" dirty="0"/>
              <a:t>Combined with radiative decays or Bhabha.</a:t>
            </a:r>
          </a:p>
          <a:p>
            <a:pPr marL="285750" indent="-285750" algn="ctr">
              <a:buFont typeface="Arial" panose="020B0604020202020204" pitchFamily="34" charset="0"/>
              <a:buChar char="•"/>
            </a:pPr>
            <a:endParaRPr lang="en-GB" dirty="0"/>
          </a:p>
        </p:txBody>
      </p:sp>
    </p:spTree>
    <p:extLst>
      <p:ext uri="{BB962C8B-B14F-4D97-AF65-F5344CB8AC3E}">
        <p14:creationId xmlns:p14="http://schemas.microsoft.com/office/powerpoint/2010/main" val="4291783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014D-7DA3-BB9C-9F77-A9F5BB5502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8F23E-8511-EE6A-6FD2-363D92D918C8}"/>
              </a:ext>
            </a:extLst>
          </p:cNvPr>
          <p:cNvSpPr>
            <a:spLocks noGrp="1"/>
          </p:cNvSpPr>
          <p:nvPr>
            <p:ph type="title"/>
          </p:nvPr>
        </p:nvSpPr>
        <p:spPr/>
        <p:txBody>
          <a:bodyPr/>
          <a:lstStyle/>
          <a:p>
            <a:r>
              <a:rPr lang="en-GB" dirty="0"/>
              <a:t>Other BSM Physics</a:t>
            </a:r>
          </a:p>
        </p:txBody>
      </p:sp>
      <p:pic>
        <p:nvPicPr>
          <p:cNvPr id="4" name="Picture 3">
            <a:extLst>
              <a:ext uri="{FF2B5EF4-FFF2-40B4-BE49-F238E27FC236}">
                <a16:creationId xmlns:a16="http://schemas.microsoft.com/office/drawing/2014/main" id="{12347528-CF9F-42BC-A739-CB7C37E80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7DBA8E82-3C69-80FD-47C5-C9D81CC30A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9" name="Slide Number Placeholder 4">
            <a:extLst>
              <a:ext uri="{FF2B5EF4-FFF2-40B4-BE49-F238E27FC236}">
                <a16:creationId xmlns:a16="http://schemas.microsoft.com/office/drawing/2014/main" id="{8A4FF0D8-8E04-360C-42EF-A215DCBF1268}"/>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0" name="Content Placeholder 9">
                <a:extLst>
                  <a:ext uri="{FF2B5EF4-FFF2-40B4-BE49-F238E27FC236}">
                    <a16:creationId xmlns:a16="http://schemas.microsoft.com/office/drawing/2014/main" id="{7D2C37A5-D98D-E802-C772-528E7C1B23C3}"/>
                  </a:ext>
                </a:extLst>
              </p:cNvPr>
              <p:cNvSpPr>
                <a:spLocks noGrp="1"/>
              </p:cNvSpPr>
              <p:nvPr>
                <p:ph idx="1"/>
              </p:nvPr>
            </p:nvSpPr>
            <p:spPr>
              <a:xfrm>
                <a:off x="1097280" y="1845734"/>
                <a:ext cx="5468890" cy="4023360"/>
              </a:xfrm>
            </p:spPr>
            <p:txBody>
              <a:bodyPr>
                <a:normAutofit fontScale="92500" lnSpcReduction="10000"/>
              </a:bodyPr>
              <a:lstStyle/>
              <a:p>
                <a:pPr>
                  <a:buFont typeface="Arial" panose="020B0604020202020204" pitchFamily="34" charset="0"/>
                  <a:buChar char="•"/>
                </a:pPr>
                <a:r>
                  <a:rPr lang="en-GB" dirty="0"/>
                  <a:t>The Mu3e detector could also be used to detect further beyond the Standard Model decay channels.</a:t>
                </a:r>
              </a:p>
              <a:p>
                <a:pPr>
                  <a:buFont typeface="Arial" panose="020B0604020202020204" pitchFamily="34" charset="0"/>
                  <a:buChar char="•"/>
                </a:pPr>
                <a:r>
                  <a:rPr lang="en-GB" dirty="0"/>
                  <a:t>Examples of this are:</a:t>
                </a:r>
              </a:p>
              <a:p>
                <a:pPr lvl="1">
                  <a:buFont typeface="Arial" panose="020B0604020202020204" pitchFamily="34" charset="0"/>
                  <a:buChar char="•"/>
                </a:pPr>
                <a14:m>
                  <m:oMath xmlns:m="http://schemas.openxmlformats.org/officeDocument/2006/math">
                    <m:r>
                      <a:rPr lang="en-GB" i="1" smtClean="0">
                        <a:latin typeface="Cambria Math" panose="02040503050406030204" pitchFamily="18" charset="0"/>
                        <a:ea typeface="Cambria Math" panose="02040503050406030204" pitchFamily="18" charset="0"/>
                      </a:rPr>
                      <m:t>𝜇</m:t>
                    </m:r>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𝑒𝑋</m:t>
                    </m:r>
                  </m:oMath>
                </a14:m>
                <a:r>
                  <a:rPr lang="en-GB" dirty="0"/>
                  <a:t> which would present as a peak in the Michel spectrum.</a:t>
                </a:r>
              </a:p>
              <a:p>
                <a:pPr lvl="1">
                  <a:buFont typeface="Arial" panose="020B0604020202020204" pitchFamily="34" charset="0"/>
                  <a:buChar char="•"/>
                </a:pPr>
                <a:r>
                  <a:rPr lang="en-GB" dirty="0"/>
                  <a:t>Decay of muon to dark photon and electron, with the dark photon further decaying to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GB" dirty="0"/>
                  <a:t> pair.</a:t>
                </a:r>
              </a:p>
              <a:p>
                <a:pPr lvl="1">
                  <a:buFont typeface="Arial" panose="020B0604020202020204" pitchFamily="34" charset="0"/>
                  <a:buChar char="•"/>
                </a:pPr>
                <a:r>
                  <a:rPr lang="en-GB" dirty="0"/>
                  <a:t>Muon decay to electron and axion-like particle. This would promptly decay to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GB" dirty="0"/>
                  <a:t> pair.</a:t>
                </a:r>
              </a:p>
              <a:p>
                <a:pPr lvl="1">
                  <a:buFont typeface="Arial" panose="020B0604020202020204" pitchFamily="34" charset="0"/>
                  <a:buChar char="•"/>
                </a:pPr>
                <a:r>
                  <a:rPr lang="en-GB" dirty="0"/>
                  <a:t>Muon decay to electron, two neutrinos and axion-like particle. This again would promptly decay to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sSup>
                      <m:sSupPr>
                        <m:ctrlPr>
                          <a:rPr lang="en-GB" i="1" smtClean="0">
                            <a:latin typeface="Cambria Math" panose="02040503050406030204" pitchFamily="18" charset="0"/>
                          </a:rPr>
                        </m:ctrlPr>
                      </m:sSupPr>
                      <m:e>
                        <m:r>
                          <a:rPr lang="en-GB" b="0" i="1" smtClean="0">
                            <a:latin typeface="Cambria Math" panose="02040503050406030204" pitchFamily="18" charset="0"/>
                          </a:rPr>
                          <m:t>𝑒</m:t>
                        </m:r>
                      </m:e>
                      <m:sup>
                        <m:r>
                          <a:rPr lang="en-GB" b="0" i="1" smtClean="0">
                            <a:latin typeface="Cambria Math" panose="02040503050406030204" pitchFamily="18" charset="0"/>
                          </a:rPr>
                          <m:t>−</m:t>
                        </m:r>
                      </m:sup>
                    </m:sSup>
                  </m:oMath>
                </a14:m>
                <a:r>
                  <a:rPr lang="en-GB" dirty="0"/>
                  <a:t> pair.</a:t>
                </a:r>
              </a:p>
              <a:p>
                <a:pPr>
                  <a:buFont typeface="Arial" panose="020B0604020202020204" pitchFamily="34" charset="0"/>
                  <a:buChar char="•"/>
                </a:pPr>
                <a:r>
                  <a:rPr lang="en-GB" dirty="0"/>
                  <a:t>This analysis would be looking for a displaced vertex, but in most cases still be able to exploit the kinematic feature of the muons rest mass. </a:t>
                </a:r>
              </a:p>
            </p:txBody>
          </p:sp>
        </mc:Choice>
        <mc:Fallback xmlns="">
          <p:sp>
            <p:nvSpPr>
              <p:cNvPr id="10" name="Content Placeholder 9">
                <a:extLst>
                  <a:ext uri="{FF2B5EF4-FFF2-40B4-BE49-F238E27FC236}">
                    <a16:creationId xmlns:a16="http://schemas.microsoft.com/office/drawing/2014/main" id="{7D2C37A5-D98D-E802-C772-528E7C1B23C3}"/>
                  </a:ext>
                </a:extLst>
              </p:cNvPr>
              <p:cNvSpPr>
                <a:spLocks noGrp="1" noRot="1" noChangeAspect="1" noMove="1" noResize="1" noEditPoints="1" noAdjustHandles="1" noChangeArrowheads="1" noChangeShapeType="1" noTextEdit="1"/>
              </p:cNvSpPr>
              <p:nvPr>
                <p:ph idx="1"/>
              </p:nvPr>
            </p:nvSpPr>
            <p:spPr>
              <a:xfrm>
                <a:off x="1097280" y="1845734"/>
                <a:ext cx="5468890" cy="4023360"/>
              </a:xfrm>
              <a:blipFill>
                <a:blip r:embed="rId4"/>
                <a:stretch>
                  <a:fillRect l="-2453" t="-1970" r="-1115"/>
                </a:stretch>
              </a:blipFill>
            </p:spPr>
            <p:txBody>
              <a:bodyPr/>
              <a:lstStyle/>
              <a:p>
                <a:r>
                  <a:rPr lang="en-GB">
                    <a:noFill/>
                  </a:rPr>
                  <a:t> </a:t>
                </a:r>
              </a:p>
            </p:txBody>
          </p:sp>
        </mc:Fallback>
      </mc:AlternateContent>
      <p:pic>
        <p:nvPicPr>
          <p:cNvPr id="5" name="Picture 4">
            <a:extLst>
              <a:ext uri="{FF2B5EF4-FFF2-40B4-BE49-F238E27FC236}">
                <a16:creationId xmlns:a16="http://schemas.microsoft.com/office/drawing/2014/main" id="{7D9E3605-AE3A-03E4-4C4E-83C4675E711A}"/>
              </a:ext>
            </a:extLst>
          </p:cNvPr>
          <p:cNvPicPr>
            <a:picLocks noChangeAspect="1"/>
          </p:cNvPicPr>
          <p:nvPr/>
        </p:nvPicPr>
        <p:blipFill>
          <a:blip r:embed="rId5"/>
          <a:stretch>
            <a:fillRect/>
          </a:stretch>
        </p:blipFill>
        <p:spPr>
          <a:xfrm>
            <a:off x="6665429" y="2001359"/>
            <a:ext cx="4621179" cy="3668666"/>
          </a:xfrm>
          <a:prstGeom prst="rect">
            <a:avLst/>
          </a:prstGeom>
        </p:spPr>
      </p:pic>
    </p:spTree>
    <p:extLst>
      <p:ext uri="{BB962C8B-B14F-4D97-AF65-F5344CB8AC3E}">
        <p14:creationId xmlns:p14="http://schemas.microsoft.com/office/powerpoint/2010/main" val="2348908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8F091-D72D-5D68-C820-C9E3DEEA27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4B98C-3948-2202-0BD9-33B759C3CE72}"/>
              </a:ext>
            </a:extLst>
          </p:cNvPr>
          <p:cNvSpPr>
            <a:spLocks noGrp="1"/>
          </p:cNvSpPr>
          <p:nvPr>
            <p:ph type="title"/>
          </p:nvPr>
        </p:nvSpPr>
        <p:spPr/>
        <p:txBody>
          <a:bodyPr/>
          <a:lstStyle/>
          <a:p>
            <a:r>
              <a:rPr lang="en-GB" dirty="0"/>
              <a:t>Experimental Design</a:t>
            </a:r>
          </a:p>
        </p:txBody>
      </p:sp>
      <p:pic>
        <p:nvPicPr>
          <p:cNvPr id="4" name="Picture 3">
            <a:extLst>
              <a:ext uri="{FF2B5EF4-FFF2-40B4-BE49-F238E27FC236}">
                <a16:creationId xmlns:a16="http://schemas.microsoft.com/office/drawing/2014/main" id="{35A379B5-B4CE-BA3B-7594-5D08B2248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4A3792D2-B18A-530C-FDBC-5DC4EB287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61D6BBA0-E6AC-3096-FC6C-7C72E6B89F5E}"/>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805BDD8-BB49-46BB-6E92-1273F25E0846}"/>
              </a:ext>
            </a:extLst>
          </p:cNvPr>
          <p:cNvPicPr>
            <a:picLocks noChangeAspect="1"/>
          </p:cNvPicPr>
          <p:nvPr/>
        </p:nvPicPr>
        <p:blipFill>
          <a:blip r:embed="rId4"/>
          <a:stretch>
            <a:fillRect/>
          </a:stretch>
        </p:blipFill>
        <p:spPr>
          <a:xfrm>
            <a:off x="1557072" y="1846635"/>
            <a:ext cx="9077852" cy="2392952"/>
          </a:xfrm>
          <a:prstGeom prst="rect">
            <a:avLst/>
          </a:prstGeom>
        </p:spPr>
      </p:pic>
      <p:sp>
        <p:nvSpPr>
          <p:cNvPr id="3" name="TextBox 2">
            <a:extLst>
              <a:ext uri="{FF2B5EF4-FFF2-40B4-BE49-F238E27FC236}">
                <a16:creationId xmlns:a16="http://schemas.microsoft.com/office/drawing/2014/main" id="{E776661A-15D6-E9CB-3170-DC899E1F944B}"/>
              </a:ext>
            </a:extLst>
          </p:cNvPr>
          <p:cNvSpPr txBox="1"/>
          <p:nvPr/>
        </p:nvSpPr>
        <p:spPr>
          <a:xfrm>
            <a:off x="629053" y="4065080"/>
            <a:ext cx="10933889" cy="2585323"/>
          </a:xfrm>
          <a:prstGeom prst="rect">
            <a:avLst/>
          </a:prstGeom>
          <a:noFill/>
        </p:spPr>
        <p:txBody>
          <a:bodyPr wrap="square" rtlCol="0">
            <a:spAutoFit/>
          </a:bodyPr>
          <a:lstStyle/>
          <a:p>
            <a:pPr marL="285750" indent="-285750" algn="ctr">
              <a:buClr>
                <a:schemeClr val="accent1"/>
              </a:buClr>
              <a:buFont typeface="Wingdings" panose="05000000000000000000" pitchFamily="2" charset="2"/>
              <a:buChar char="§"/>
            </a:pPr>
            <a:r>
              <a:rPr lang="en-GB" dirty="0"/>
              <a:t>This shows a basic view of the phase-I Mu3e detector.</a:t>
            </a:r>
          </a:p>
          <a:p>
            <a:pPr marL="285750" indent="-285750" algn="ctr">
              <a:buClr>
                <a:schemeClr val="accent1"/>
              </a:buClr>
              <a:buFont typeface="Wingdings" panose="05000000000000000000" pitchFamily="2" charset="2"/>
              <a:buChar char="§"/>
            </a:pPr>
            <a:r>
              <a:rPr lang="en-GB" dirty="0"/>
              <a:t>Muons are deposited on the surface of the stopping target.</a:t>
            </a:r>
          </a:p>
          <a:p>
            <a:pPr marL="285750" indent="-285750" algn="ctr">
              <a:buClr>
                <a:schemeClr val="accent1"/>
              </a:buClr>
              <a:buFont typeface="Wingdings" panose="05000000000000000000" pitchFamily="2" charset="2"/>
              <a:buChar char="§"/>
            </a:pPr>
            <a:r>
              <a:rPr lang="en-GB" dirty="0"/>
              <a:t>After decay, the products are driven into helices by the magnet that sits around the detector.</a:t>
            </a:r>
          </a:p>
          <a:p>
            <a:pPr marL="285750" indent="-285750" algn="ctr">
              <a:buClr>
                <a:schemeClr val="accent1"/>
              </a:buClr>
              <a:buFont typeface="Wingdings" panose="05000000000000000000" pitchFamily="2" charset="2"/>
              <a:buChar char="§"/>
            </a:pPr>
            <a:r>
              <a:rPr lang="en-GB" dirty="0"/>
              <a:t>A series of layers of pixel detectors take measurements of the position of the decay products in flight.</a:t>
            </a:r>
          </a:p>
          <a:p>
            <a:pPr marL="285750" indent="-285750" algn="ctr">
              <a:buClr>
                <a:schemeClr val="accent1"/>
              </a:buClr>
              <a:buFont typeface="Wingdings" panose="05000000000000000000" pitchFamily="2" charset="2"/>
              <a:buChar char="§"/>
            </a:pPr>
            <a:r>
              <a:rPr lang="en-GB" dirty="0"/>
              <a:t>A layer of scintillating fibres in the central station and scintillating tiles in the </a:t>
            </a:r>
            <a:r>
              <a:rPr lang="en-GB" dirty="0" err="1"/>
              <a:t>recurl</a:t>
            </a:r>
            <a:r>
              <a:rPr lang="en-GB" dirty="0"/>
              <a:t> stations provide temporal information on the tracks.</a:t>
            </a:r>
          </a:p>
          <a:p>
            <a:pPr marL="285750" indent="-285750" algn="ctr">
              <a:buClr>
                <a:schemeClr val="accent1"/>
              </a:buClr>
              <a:buFont typeface="Wingdings" panose="05000000000000000000" pitchFamily="2" charset="2"/>
              <a:buChar char="§"/>
            </a:pPr>
            <a:r>
              <a:rPr lang="en-GB" dirty="0"/>
              <a:t>Precise measurements of the track position and momentum are required; therefore the task is to reduce the material budget and therefore the multiple scattering.</a:t>
            </a:r>
          </a:p>
          <a:p>
            <a:pPr marL="285750" indent="-285750" algn="ctr">
              <a:buClr>
                <a:schemeClr val="accent1"/>
              </a:buClr>
              <a:buFont typeface="Wingdings" panose="05000000000000000000" pitchFamily="2" charset="2"/>
              <a:buChar char="§"/>
            </a:pPr>
            <a:endParaRPr lang="en-GB" dirty="0"/>
          </a:p>
        </p:txBody>
      </p:sp>
    </p:spTree>
    <p:extLst>
      <p:ext uri="{BB962C8B-B14F-4D97-AF65-F5344CB8AC3E}">
        <p14:creationId xmlns:p14="http://schemas.microsoft.com/office/powerpoint/2010/main" val="863600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C14C3-8E80-E13A-741A-9C725EB76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35F0D7-49DE-6208-DD18-56FF4624D35D}"/>
              </a:ext>
            </a:extLst>
          </p:cNvPr>
          <p:cNvSpPr>
            <a:spLocks noGrp="1"/>
          </p:cNvSpPr>
          <p:nvPr>
            <p:ph type="title"/>
          </p:nvPr>
        </p:nvSpPr>
        <p:spPr/>
        <p:txBody>
          <a:bodyPr/>
          <a:lstStyle/>
          <a:p>
            <a:r>
              <a:rPr lang="en-GB" dirty="0"/>
              <a:t>Muon Beam and Stopping Target</a:t>
            </a:r>
          </a:p>
        </p:txBody>
      </p:sp>
      <p:pic>
        <p:nvPicPr>
          <p:cNvPr id="4" name="Picture 3">
            <a:extLst>
              <a:ext uri="{FF2B5EF4-FFF2-40B4-BE49-F238E27FC236}">
                <a16:creationId xmlns:a16="http://schemas.microsoft.com/office/drawing/2014/main" id="{B0A2FA7A-84A8-42FE-90ED-DC33E5269F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00" y="-281404"/>
            <a:ext cx="3385964" cy="1382251"/>
          </a:xfrm>
          <a:prstGeom prst="rect">
            <a:avLst/>
          </a:prstGeom>
        </p:spPr>
      </p:pic>
      <p:pic>
        <p:nvPicPr>
          <p:cNvPr id="6" name="Picture 5">
            <a:extLst>
              <a:ext uri="{FF2B5EF4-FFF2-40B4-BE49-F238E27FC236}">
                <a16:creationId xmlns:a16="http://schemas.microsoft.com/office/drawing/2014/main" id="{FCCB56C4-10F0-E953-1F81-B46342B07C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2183" y="-176465"/>
            <a:ext cx="1609817" cy="1609817"/>
          </a:xfrm>
          <a:prstGeom prst="rect">
            <a:avLst/>
          </a:prstGeom>
        </p:spPr>
      </p:pic>
      <p:sp>
        <p:nvSpPr>
          <p:cNvPr id="10" name="Slide Number Placeholder 4">
            <a:extLst>
              <a:ext uri="{FF2B5EF4-FFF2-40B4-BE49-F238E27FC236}">
                <a16:creationId xmlns:a16="http://schemas.microsoft.com/office/drawing/2014/main" id="{45AD9141-A95A-60E6-A0D9-F28B86F487FF}"/>
              </a:ext>
            </a:extLst>
          </p:cNvPr>
          <p:cNvSpPr>
            <a:spLocks noGrp="1"/>
          </p:cNvSpPr>
          <p:nvPr>
            <p:ph type="sldNum" sz="quarter" idx="12"/>
          </p:nvPr>
        </p:nvSpPr>
        <p:spPr>
          <a:xfrm>
            <a:off x="9900458" y="6459785"/>
            <a:ext cx="1312025"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A99595-319F-41C9-BEBA-8AA7432A2940}" type="slidenum">
              <a:rPr kumimoji="0" lang="en-GB"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2B5C0054-05E7-8E53-43F9-9AC2B4357706}"/>
              </a:ext>
            </a:extLst>
          </p:cNvPr>
          <p:cNvPicPr>
            <a:picLocks noChangeAspect="1"/>
          </p:cNvPicPr>
          <p:nvPr/>
        </p:nvPicPr>
        <p:blipFill>
          <a:blip r:embed="rId4"/>
          <a:stretch>
            <a:fillRect/>
          </a:stretch>
        </p:blipFill>
        <p:spPr>
          <a:xfrm>
            <a:off x="6955328" y="2284657"/>
            <a:ext cx="4431763" cy="3323823"/>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D68F3F1-8C49-3828-262B-5D44F4FBED5E}"/>
                  </a:ext>
                </a:extLst>
              </p:cNvPr>
              <p:cNvSpPr txBox="1"/>
              <p:nvPr/>
            </p:nvSpPr>
            <p:spPr>
              <a:xfrm>
                <a:off x="583660" y="2101174"/>
                <a:ext cx="5512340" cy="4253537"/>
              </a:xfrm>
              <a:prstGeom prst="rect">
                <a:avLst/>
              </a:prstGeom>
              <a:noFill/>
            </p:spPr>
            <p:txBody>
              <a:bodyPr wrap="square" rtlCol="0">
                <a:spAutoFit/>
              </a:bodyPr>
              <a:lstStyle/>
              <a:p>
                <a:pPr marL="285750" indent="-285750">
                  <a:buClr>
                    <a:schemeClr val="accent1"/>
                  </a:buClr>
                  <a:buFont typeface="Wingdings" panose="05000000000000000000" pitchFamily="2" charset="2"/>
                  <a:buChar char="§"/>
                </a:pPr>
                <a:r>
                  <a:rPr lang="en-GB" dirty="0"/>
                  <a:t>The experiment is based at PSI using the CMBL.</a:t>
                </a:r>
              </a:p>
              <a:p>
                <a:pPr marL="285750" indent="-285750">
                  <a:buClr>
                    <a:schemeClr val="accent1"/>
                  </a:buClr>
                  <a:buFont typeface="Wingdings" panose="05000000000000000000" pitchFamily="2" charset="2"/>
                  <a:buChar char="§"/>
                </a:pPr>
                <a:r>
                  <a:rPr lang="en-GB" dirty="0"/>
                  <a:t>This will deliver a muon rate </a:t>
                </a: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10</m:t>
                        </m:r>
                      </m:e>
                      <m:sup>
                        <m:r>
                          <a:rPr lang="en-GB" i="1">
                            <a:latin typeface="Cambria Math" panose="02040503050406030204" pitchFamily="18" charset="0"/>
                            <a:ea typeface="Cambria Math" panose="02040503050406030204" pitchFamily="18" charset="0"/>
                          </a:rPr>
                          <m:t>8</m:t>
                        </m:r>
                      </m:sup>
                    </m:sSup>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𝜇</m:t>
                        </m:r>
                      </m:e>
                      <m:sup>
                        <m:r>
                          <a:rPr lang="en-GB" i="1">
                            <a:latin typeface="Cambria Math" panose="02040503050406030204" pitchFamily="18" charset="0"/>
                            <a:ea typeface="Cambria Math" panose="02040503050406030204" pitchFamily="18" charset="0"/>
                          </a:rPr>
                          <m:t>+</m:t>
                        </m:r>
                      </m:sup>
                    </m:sSup>
                  </m:oMath>
                </a14:m>
                <a:r>
                  <a:rPr lang="en-GB" dirty="0"/>
                  <a:t>/s. </a:t>
                </a:r>
              </a:p>
              <a:p>
                <a:pPr marL="285750" indent="-285750">
                  <a:buClr>
                    <a:schemeClr val="accent1"/>
                  </a:buClr>
                  <a:buFont typeface="Wingdings" panose="05000000000000000000" pitchFamily="2" charset="2"/>
                  <a:buChar char="§"/>
                </a:pPr>
                <a:r>
                  <a:rPr lang="en-GB" dirty="0"/>
                  <a:t>These are deposited on the stopping target to bring them to rest.</a:t>
                </a:r>
              </a:p>
              <a:p>
                <a:pPr marL="285750" indent="-285750">
                  <a:buClr>
                    <a:schemeClr val="accent1"/>
                  </a:buClr>
                  <a:buFont typeface="Wingdings" panose="05000000000000000000" pitchFamily="2" charset="2"/>
                  <a:buChar char="§"/>
                </a:pPr>
                <a:r>
                  <a:rPr lang="en-GB" dirty="0"/>
                  <a:t>The target is a double cone with an opening angle of </a:t>
                </a:r>
                <a14:m>
                  <m:oMath xmlns:m="http://schemas.openxmlformats.org/officeDocument/2006/math">
                    <m:sSup>
                      <m:sSupPr>
                        <m:ctrlPr>
                          <a:rPr lang="en-GB" i="1" smtClean="0">
                            <a:latin typeface="Cambria Math" panose="02040503050406030204" pitchFamily="18" charset="0"/>
                          </a:rPr>
                        </m:ctrlPr>
                      </m:sSupPr>
                      <m:e>
                        <m:r>
                          <a:rPr lang="en-GB" b="0" i="1" smtClean="0">
                            <a:latin typeface="Cambria Math" panose="02040503050406030204" pitchFamily="18" charset="0"/>
                          </a:rPr>
                          <m:t>23.8</m:t>
                        </m:r>
                      </m:e>
                      <m:sup>
                        <m:r>
                          <a:rPr lang="en-GB" i="1" smtClean="0">
                            <a:latin typeface="Cambria Math" panose="02040503050406030204" pitchFamily="18" charset="0"/>
                            <a:ea typeface="Cambria Math" panose="02040503050406030204" pitchFamily="18" charset="0"/>
                          </a:rPr>
                          <m:t>°</m:t>
                        </m:r>
                      </m:sup>
                    </m:sSup>
                  </m:oMath>
                </a14:m>
                <a:r>
                  <a:rPr lang="en-GB" dirty="0"/>
                  <a:t>. The material is </a:t>
                </a:r>
                <a14:m>
                  <m:oMath xmlns:m="http://schemas.openxmlformats.org/officeDocument/2006/math">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90</m:t>
                    </m:r>
                    <m:r>
                      <a:rPr lang="en-GB" b="0" i="1" smtClean="0">
                        <a:latin typeface="Cambria Math" panose="02040503050406030204" pitchFamily="18" charset="0"/>
                        <a:ea typeface="Cambria Math" panose="02040503050406030204" pitchFamily="18" charset="0"/>
                      </a:rPr>
                      <m:t>𝜇</m:t>
                    </m:r>
                    <m:r>
                      <a:rPr lang="en-GB" b="0" i="1" smtClean="0">
                        <a:latin typeface="Cambria Math" panose="02040503050406030204" pitchFamily="18" charset="0"/>
                        <a:ea typeface="Cambria Math" panose="02040503050406030204" pitchFamily="18" charset="0"/>
                      </a:rPr>
                      <m:t>𝑚</m:t>
                    </m:r>
                  </m:oMath>
                </a14:m>
                <a:r>
                  <a:rPr lang="en-GB" dirty="0"/>
                  <a:t> Mylar.</a:t>
                </a:r>
              </a:p>
              <a:p>
                <a:pPr marL="285750" indent="-285750">
                  <a:buClr>
                    <a:schemeClr val="accent1"/>
                  </a:buClr>
                  <a:buFont typeface="Wingdings" panose="05000000000000000000" pitchFamily="2" charset="2"/>
                  <a:buChar char="§"/>
                </a:pPr>
                <a:r>
                  <a:rPr lang="en-GB" dirty="0"/>
                  <a:t>The aim is to reduce the material budget and therefore the radiation length. A double cone at a low angle increases the stopping power in the beam direction but not in the decay direction. It also spreads out the decay vertices across itself.</a:t>
                </a:r>
              </a:p>
              <a:p>
                <a:pPr marL="285750" indent="-285750">
                  <a:buClr>
                    <a:schemeClr val="accent1"/>
                  </a:buClr>
                  <a:buFont typeface="Wingdings" panose="05000000000000000000" pitchFamily="2" charset="2"/>
                  <a:buChar char="§"/>
                </a:pPr>
                <a:r>
                  <a:rPr lang="en-GB" dirty="0"/>
                  <a:t>Mylar is a low-Z material, further reducing the multiple scattering.</a:t>
                </a:r>
              </a:p>
              <a:p>
                <a:pPr marL="285750" indent="-285750">
                  <a:buClr>
                    <a:schemeClr val="accent1"/>
                  </a:buClr>
                  <a:buFont typeface="Wingdings" panose="05000000000000000000" pitchFamily="2" charset="2"/>
                  <a:buChar char="§"/>
                </a:pPr>
                <a:r>
                  <a:rPr lang="en-GB" dirty="0"/>
                  <a:t>Approximately </a:t>
                </a:r>
                <a14:m>
                  <m:oMath xmlns:m="http://schemas.openxmlformats.org/officeDocument/2006/math">
                    <m:r>
                      <a:rPr lang="en-GB" b="0" i="1" smtClean="0">
                        <a:latin typeface="Cambria Math" panose="02040503050406030204" pitchFamily="18" charset="0"/>
                      </a:rPr>
                      <m:t>95.5%</m:t>
                    </m:r>
                  </m:oMath>
                </a14:m>
                <a:r>
                  <a:rPr lang="en-GB" dirty="0"/>
                  <a:t> of the muons are stopped on the target.</a:t>
                </a:r>
              </a:p>
            </p:txBody>
          </p:sp>
        </mc:Choice>
        <mc:Fallback xmlns="">
          <p:sp>
            <p:nvSpPr>
              <p:cNvPr id="3" name="TextBox 2">
                <a:extLst>
                  <a:ext uri="{FF2B5EF4-FFF2-40B4-BE49-F238E27FC236}">
                    <a16:creationId xmlns:a16="http://schemas.microsoft.com/office/drawing/2014/main" id="{AD68F3F1-8C49-3828-262B-5D44F4FBED5E}"/>
                  </a:ext>
                </a:extLst>
              </p:cNvPr>
              <p:cNvSpPr txBox="1">
                <a:spLocks noRot="1" noChangeAspect="1" noMove="1" noResize="1" noEditPoints="1" noAdjustHandles="1" noChangeArrowheads="1" noChangeShapeType="1" noTextEdit="1"/>
              </p:cNvSpPr>
              <p:nvPr/>
            </p:nvSpPr>
            <p:spPr>
              <a:xfrm>
                <a:off x="583660" y="2101174"/>
                <a:ext cx="5512340" cy="4253537"/>
              </a:xfrm>
              <a:prstGeom prst="rect">
                <a:avLst/>
              </a:prstGeom>
              <a:blipFill>
                <a:blip r:embed="rId5"/>
                <a:stretch>
                  <a:fillRect l="-774" t="-861" r="-1106" b="-1435"/>
                </a:stretch>
              </a:blipFill>
            </p:spPr>
            <p:txBody>
              <a:bodyPr/>
              <a:lstStyle/>
              <a:p>
                <a:r>
                  <a:rPr lang="en-GB">
                    <a:noFill/>
                  </a:rPr>
                  <a:t> </a:t>
                </a:r>
              </a:p>
            </p:txBody>
          </p:sp>
        </mc:Fallback>
      </mc:AlternateContent>
    </p:spTree>
    <p:extLst>
      <p:ext uri="{BB962C8B-B14F-4D97-AF65-F5344CB8AC3E}">
        <p14:creationId xmlns:p14="http://schemas.microsoft.com/office/powerpoint/2010/main" val="39478601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docProps/app.xml><?xml version="1.0" encoding="utf-8"?>
<Properties xmlns="http://schemas.openxmlformats.org/officeDocument/2006/extended-properties" xmlns:vt="http://schemas.openxmlformats.org/officeDocument/2006/docPropsVTypes">
  <TotalTime>2123</TotalTime>
  <Words>1622</Words>
  <Application>Microsoft Office PowerPoint</Application>
  <PresentationFormat>Widescreen</PresentationFormat>
  <Paragraphs>172</Paragraphs>
  <Slides>24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Aptos</vt:lpstr>
      <vt:lpstr>Aptos Display</vt:lpstr>
      <vt:lpstr>Arial</vt:lpstr>
      <vt:lpstr>Calibri</vt:lpstr>
      <vt:lpstr>Calibri Light</vt:lpstr>
      <vt:lpstr>Cambria Math</vt:lpstr>
      <vt:lpstr>Wingdings</vt:lpstr>
      <vt:lpstr>Office Theme</vt:lpstr>
      <vt:lpstr>Retrospect</vt:lpstr>
      <vt:lpstr>Mu3e</vt:lpstr>
      <vt:lpstr>Charged Lepton Flavour Violation</vt:lpstr>
      <vt:lpstr>Charged Lepton Flavour Violation</vt:lpstr>
      <vt:lpstr>Charged Lepton Flavour Violation</vt:lpstr>
      <vt:lpstr>Mu3e Physics</vt:lpstr>
      <vt:lpstr>Background</vt:lpstr>
      <vt:lpstr>Other BSM Physics</vt:lpstr>
      <vt:lpstr>Experimental Design</vt:lpstr>
      <vt:lpstr>Muon Beam and Stopping Target</vt:lpstr>
      <vt:lpstr>Magnet</vt:lpstr>
      <vt:lpstr>Pixel Detector</vt:lpstr>
      <vt:lpstr>HV-MAPS and MuPix11</vt:lpstr>
      <vt:lpstr>Ladders and Modules</vt:lpstr>
      <vt:lpstr>Timing Detectors</vt:lpstr>
      <vt:lpstr>Data Acquisition</vt:lpstr>
      <vt:lpstr>Tracking in the Mu3e Experiment</vt:lpstr>
      <vt:lpstr>Vertexing in Mu3e</vt:lpstr>
      <vt:lpstr>Liverpool Activities</vt:lpstr>
      <vt:lpstr>Pixel and Module QC</vt:lpstr>
      <vt:lpstr>Thank You</vt:lpstr>
      <vt:lpstr>Background</vt:lpstr>
      <vt:lpstr>Background</vt:lpstr>
      <vt:lpstr>PowerPoint Presentation</vt:lpstr>
      <vt:lpstr>PowerPoint Presentation</vt:lpstr>
    </vt:vector>
  </TitlesOfParts>
  <Company>The University of Liverpool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Kinsman, Charles</dc:creator>
  <cp:lastModifiedBy>Kinsman, Charles</cp:lastModifiedBy>
  <cp:revision>94</cp:revision>
  <dcterms:created xsi:type="dcterms:W3CDTF">2025-01-10T13:28:45Z</dcterms:created>
  <dcterms:modified xsi:type="dcterms:W3CDTF">2025-01-13T10:33:17Z</dcterms:modified>
</cp:coreProperties>
</file>