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9"/>
  </p:notesMasterIdLst>
  <p:sldIdLst>
    <p:sldId id="276" r:id="rId2"/>
    <p:sldId id="299" r:id="rId3"/>
    <p:sldId id="307" r:id="rId4"/>
    <p:sldId id="313" r:id="rId5"/>
    <p:sldId id="311" r:id="rId6"/>
    <p:sldId id="382" r:id="rId7"/>
    <p:sldId id="31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AF17"/>
    <a:srgbClr val="012535"/>
    <a:srgbClr val="437AAB"/>
    <a:srgbClr val="334186"/>
    <a:srgbClr val="2C3981"/>
    <a:srgbClr val="0055A5"/>
    <a:srgbClr val="A6A6A6"/>
    <a:srgbClr val="DDE9F7"/>
    <a:srgbClr val="385273"/>
    <a:srgbClr val="EF3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19" autoAdjust="0"/>
    <p:restoredTop sz="94660"/>
  </p:normalViewPr>
  <p:slideViewPr>
    <p:cSldViewPr snapToGrid="0">
      <p:cViewPr varScale="1">
        <p:scale>
          <a:sx n="78" d="100"/>
          <a:sy n="78" d="100"/>
        </p:scale>
        <p:origin x="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16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40B7A-9A06-42E7-BEE9-7EEA08A63A9F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28567-BDF5-451C-8737-F40313BC9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628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e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black flyer with text&#10;&#10;Description automatically generated">
            <a:extLst>
              <a:ext uri="{FF2B5EF4-FFF2-40B4-BE49-F238E27FC236}">
                <a16:creationId xmlns:a16="http://schemas.microsoft.com/office/drawing/2014/main" id="{FE8B5A2B-49FC-6CA8-3F50-91F387CE92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7" t="18306" r="-2852" b="64025"/>
          <a:stretch/>
        </p:blipFill>
        <p:spPr>
          <a:xfrm rot="5400000">
            <a:off x="2499026" y="-2519578"/>
            <a:ext cx="7173396" cy="12212552"/>
          </a:xfrm>
          <a:prstGeom prst="rect">
            <a:avLst/>
          </a:prstGeom>
        </p:spPr>
      </p:pic>
      <p:pic>
        <p:nvPicPr>
          <p:cNvPr id="4" name="Picture 3" descr="A blue background with white numbers&#10;&#10;Description automatically generated">
            <a:extLst>
              <a:ext uri="{FF2B5EF4-FFF2-40B4-BE49-F238E27FC236}">
                <a16:creationId xmlns:a16="http://schemas.microsoft.com/office/drawing/2014/main" id="{3663A896-1114-B089-AF4F-B8D7E5F75B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0627" y="-2677276"/>
            <a:ext cx="6870200" cy="1221254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2FD8D01-67D9-49D2-8218-908EF6823A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86288" y="4606336"/>
            <a:ext cx="2882759" cy="392041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12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14FC0B7E-D120-892A-D326-983794E50239}"/>
              </a:ext>
            </a:extLst>
          </p:cNvPr>
          <p:cNvSpPr/>
          <p:nvPr userDrawn="1"/>
        </p:nvSpPr>
        <p:spPr>
          <a:xfrm flipV="1">
            <a:off x="-20553" y="-1"/>
            <a:ext cx="12212554" cy="3211034"/>
          </a:xfrm>
          <a:prstGeom prst="triangle">
            <a:avLst>
              <a:gd name="adj" fmla="val 100000"/>
            </a:avLst>
          </a:prstGeom>
          <a:solidFill>
            <a:srgbClr val="01253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A6381C54-8600-44E7-AFB1-5588823CAC4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201" y="384509"/>
            <a:ext cx="1905846" cy="12029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1989BF-77A2-4DBD-8276-D651737434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1693" y="2476500"/>
            <a:ext cx="7160231" cy="2387600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rgbClr val="012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322C4DF-EBE1-48BC-8340-EFC2F49B65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86288" y="5073737"/>
            <a:ext cx="2882759" cy="392113"/>
          </a:xfrm>
        </p:spPr>
        <p:txBody>
          <a:bodyPr>
            <a:normAutofit/>
          </a:bodyPr>
          <a:lstStyle>
            <a:lvl1pPr marL="0" indent="0">
              <a:buNone/>
              <a:defRPr sz="1600" i="1">
                <a:solidFill>
                  <a:srgbClr val="012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Affiliation</a:t>
            </a:r>
            <a:endParaRPr lang="en-GB" dirty="0"/>
          </a:p>
        </p:txBody>
      </p:sp>
      <p:pic>
        <p:nvPicPr>
          <p:cNvPr id="6" name="Picture 5" descr="A white and black logo&#10;&#10;Description automatically generated">
            <a:extLst>
              <a:ext uri="{FF2B5EF4-FFF2-40B4-BE49-F238E27FC236}">
                <a16:creationId xmlns:a16="http://schemas.microsoft.com/office/drawing/2014/main" id="{4ACBA009-FB17-2375-0A80-7256817EBF8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289" y="669970"/>
            <a:ext cx="2670955" cy="63205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5D0CA63-5141-6219-3C61-C3E6EA90279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20554" y="6016718"/>
            <a:ext cx="12219267" cy="941017"/>
            <a:chOff x="792332" y="11806152"/>
            <a:chExt cx="8016536" cy="61736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6629CDE-1819-3165-156D-7243EF6B0B58}"/>
                </a:ext>
              </a:extLst>
            </p:cNvPr>
            <p:cNvSpPr/>
            <p:nvPr/>
          </p:nvSpPr>
          <p:spPr>
            <a:xfrm>
              <a:off x="792332" y="11860408"/>
              <a:ext cx="8016536" cy="514005"/>
            </a:xfrm>
            <a:prstGeom prst="rect">
              <a:avLst/>
            </a:prstGeom>
            <a:solidFill>
              <a:srgbClr val="01253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3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FF6E52A0-0B8C-1F06-8706-0C2663161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0232" y="11972120"/>
              <a:ext cx="926865" cy="285425"/>
            </a:xfrm>
            <a:prstGeom prst="rect">
              <a:avLst/>
            </a:prstGeom>
          </p:spPr>
        </p:pic>
        <p:pic>
          <p:nvPicPr>
            <p:cNvPr id="15" name="Picture 14" descr="A blue and black logo&#10;&#10;Description automatically generated">
              <a:extLst>
                <a:ext uri="{FF2B5EF4-FFF2-40B4-BE49-F238E27FC236}">
                  <a16:creationId xmlns:a16="http://schemas.microsoft.com/office/drawing/2014/main" id="{C9B7163A-5D16-5329-DB1B-0D0E0BB9B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6248" y="11970832"/>
              <a:ext cx="1124829" cy="288000"/>
            </a:xfrm>
            <a:prstGeom prst="rect">
              <a:avLst/>
            </a:prstGeom>
          </p:spPr>
        </p:pic>
        <p:pic>
          <p:nvPicPr>
            <p:cNvPr id="17" name="Picture 16" descr="A black and white logo&#10;&#10;Description automatically generated">
              <a:extLst>
                <a:ext uri="{FF2B5EF4-FFF2-40B4-BE49-F238E27FC236}">
                  <a16:creationId xmlns:a16="http://schemas.microsoft.com/office/drawing/2014/main" id="{E822BF6E-94C5-0525-0E5C-9AD738806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6252" y="11806152"/>
              <a:ext cx="1352772" cy="617361"/>
            </a:xfrm>
            <a:prstGeom prst="rect">
              <a:avLst/>
            </a:prstGeom>
          </p:spPr>
        </p:pic>
        <p:pic>
          <p:nvPicPr>
            <p:cNvPr id="18" name="Picture 17" descr="A black and white sign with white text&#10;&#10;Description automatically generated">
              <a:extLst>
                <a:ext uri="{FF2B5EF4-FFF2-40B4-BE49-F238E27FC236}">
                  <a16:creationId xmlns:a16="http://schemas.microsoft.com/office/drawing/2014/main" id="{BF7CCD0E-009B-6C7F-63E2-4596CFE91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8179" y="11970868"/>
              <a:ext cx="976544" cy="287929"/>
            </a:xfrm>
            <a:prstGeom prst="rect">
              <a:avLst/>
            </a:prstGeom>
          </p:spPr>
        </p:pic>
        <p:pic>
          <p:nvPicPr>
            <p:cNvPr id="19" name="Picture 18" descr="A blue flag with yellow stars&#10;&#10;Description automatically generated">
              <a:extLst>
                <a:ext uri="{FF2B5EF4-FFF2-40B4-BE49-F238E27FC236}">
                  <a16:creationId xmlns:a16="http://schemas.microsoft.com/office/drawing/2014/main" id="{D40ECFF2-770E-557A-311B-2288218B2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3878" y="11963956"/>
              <a:ext cx="457200" cy="3017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9301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04ACCA-4C30-4300-8565-853C252651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9A8793-52C5-42EB-871E-C3E2228DF9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4E82D6-381B-453E-A0EA-5F11C0710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BA0A0-715F-4867-A855-C7DAF351A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Prof Carsten P. Welsch / EuPRAXIA Preparatory Phase kick-off Meeting, INFN-LNS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5B03E-283D-4234-AE05-CE8D1A51C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A6942-0A64-43D8-89D7-6CF6A85B59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338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7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6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41"/>
            <a:ext cx="8144135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12th January 2016</a:t>
            </a:r>
            <a:endParaRPr lang="en-GB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AVA Kick-off Meeting, Liverpool, UK</a:t>
            </a:r>
            <a:endParaRPr lang="en-GB" dirty="0"/>
          </a:p>
        </p:txBody>
      </p:sp>
      <p:pic>
        <p:nvPicPr>
          <p:cNvPr id="14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5267" y="6381750"/>
            <a:ext cx="821267" cy="406400"/>
          </a:xfrm>
          <a:prstGeom prst="rect">
            <a:avLst/>
          </a:prstGeom>
          <a:noFill/>
          <a:ln w="9525">
            <a:solidFill>
              <a:srgbClr val="E7EF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683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FD1F999-1AD0-953A-2D79-11843E87F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43484" cy="6662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D357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CAAAE26-6CD9-41B0-2377-05413C10A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9773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2" descr="EuPRAXIA - Home">
            <a:extLst>
              <a:ext uri="{FF2B5EF4-FFF2-40B4-BE49-F238E27FC236}">
                <a16:creationId xmlns:a16="http://schemas.microsoft.com/office/drawing/2014/main" id="{60B8D82E-9E73-24F3-ADC4-FE95463929A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43"/>
          <a:stretch/>
        </p:blipFill>
        <p:spPr bwMode="auto">
          <a:xfrm>
            <a:off x="10396868" y="383549"/>
            <a:ext cx="1521012" cy="69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D08EA4B-B040-6573-7231-DD462F28891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33917" y="6524774"/>
            <a:ext cx="88788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 P Welsch, University of Liverpool – EuPRAXIA Outreach Workshop 2024</a:t>
            </a:r>
          </a:p>
        </p:txBody>
      </p:sp>
    </p:spTree>
    <p:extLst>
      <p:ext uri="{BB962C8B-B14F-4D97-AF65-F5344CB8AC3E}">
        <p14:creationId xmlns:p14="http://schemas.microsoft.com/office/powerpoint/2010/main" val="2163094098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5E7FD-63EE-4DE4-ADF7-DD3CDB9F8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88ECE-E385-4F61-A206-BD75109BF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BBAE7-3F5A-4381-95DC-D60D1C760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14490-D280-4101-9264-9BE7A0B27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Prof Carsten P. Welsch / EuPRAXIA Preparatory Phase kick-off Meeting, INFN-LNS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286EB-8132-4515-A7B7-82825CC88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A6942-0A64-43D8-89D7-6CF6A85B59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094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6C509-6F70-4ABB-BC13-40891873E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5EA094-62DC-43D8-8AF5-A799F8275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C620A-DE9F-4912-A0AE-A7ED330EB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6FAC0D-716C-4E8A-A560-04A8CAF94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Prof Carsten P. Welsch / EuPRAXIA Preparatory Phase kick-off Meeting, INFN-LNS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D1EA3-015B-4B10-A0F1-E9178B312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A6942-0A64-43D8-89D7-6CF6A85B59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119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DB0E6-DA20-46B7-972D-C3D553ABA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56D2C-2B62-414D-9DCD-C923BA010D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F4EB4D-E1EA-42BC-AF39-9F4F71A057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375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02B58E11-0031-4999-0907-09B6491E3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88" b="18947"/>
          <a:stretch>
            <a:fillRect/>
          </a:stretch>
        </p:blipFill>
        <p:spPr bwMode="auto">
          <a:xfrm>
            <a:off x="4508205" y="-2937"/>
            <a:ext cx="7680620" cy="168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A blue background with white numbers&#10;&#10;Description automatically generated">
            <a:extLst>
              <a:ext uri="{FF2B5EF4-FFF2-40B4-BE49-F238E27FC236}">
                <a16:creationId xmlns:a16="http://schemas.microsoft.com/office/drawing/2014/main" id="{7A424B39-3A2C-E19E-DA93-B6D94084E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371"/>
          <a:stretch>
            <a:fillRect/>
          </a:stretch>
        </p:blipFill>
        <p:spPr bwMode="auto">
          <a:xfrm rot="5400000">
            <a:off x="5237407" y="-5263906"/>
            <a:ext cx="1717190" cy="12192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91B03C-EDB3-4488-97A1-D45C7D841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884360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817D23-B0CC-4B8C-873F-13B254FDA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CAF1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BCCC2D-FC8F-463A-91CA-0D5D5CB36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2400">
                <a:solidFill>
                  <a:srgbClr val="437A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DF9B5C-F52F-4531-B8F3-EBCD74CD8D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CAF1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1F58C5-6CA2-40D5-98E0-9E6C548FC9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z="2400">
                <a:solidFill>
                  <a:srgbClr val="437A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Footer Placeholder 9">
            <a:extLst>
              <a:ext uri="{FF2B5EF4-FFF2-40B4-BE49-F238E27FC236}">
                <a16:creationId xmlns:a16="http://schemas.microsoft.com/office/drawing/2014/main" id="{320BBC16-DC12-4743-8144-0599BA81F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9297" y="6356350"/>
            <a:ext cx="10433407" cy="383497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Prof Carsten P. Welsch / EuPRAXIA Preparatory Phase kick-off Meeting, INFN-LNS</a:t>
            </a:r>
            <a:endParaRPr lang="en-GB" dirty="0"/>
          </a:p>
        </p:txBody>
      </p:sp>
      <p:pic>
        <p:nvPicPr>
          <p:cNvPr id="11" name="Picture 2" descr="Logo&#10;&#10;Description automatically generated">
            <a:extLst>
              <a:ext uri="{FF2B5EF4-FFF2-40B4-BE49-F238E27FC236}">
                <a16:creationId xmlns:a16="http://schemas.microsoft.com/office/drawing/2014/main" id="{2CD37018-0923-695A-2166-7EFA48CBF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2182" y="5876988"/>
            <a:ext cx="1249584" cy="79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A white and black logo&#10;&#10;Description automatically generated">
            <a:extLst>
              <a:ext uri="{FF2B5EF4-FFF2-40B4-BE49-F238E27FC236}">
                <a16:creationId xmlns:a16="http://schemas.microsoft.com/office/drawing/2014/main" id="{621DA5E5-463B-E49F-4D18-402C14490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34" y="6292101"/>
            <a:ext cx="1589827" cy="3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7287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F153BB6-3180-D993-86E1-EE714381417E}"/>
              </a:ext>
            </a:extLst>
          </p:cNvPr>
          <p:cNvGrpSpPr/>
          <p:nvPr userDrawn="1"/>
        </p:nvGrpSpPr>
        <p:grpSpPr>
          <a:xfrm>
            <a:off x="0" y="-26502"/>
            <a:ext cx="12192002" cy="1717190"/>
            <a:chOff x="0" y="-26502"/>
            <a:chExt cx="12192002" cy="1717190"/>
          </a:xfrm>
        </p:grpSpPr>
        <p:pic>
          <p:nvPicPr>
            <p:cNvPr id="7" name="Picture 18" descr="Background pattern&#10;&#10;Description automatically generated">
              <a:extLst>
                <a:ext uri="{FF2B5EF4-FFF2-40B4-BE49-F238E27FC236}">
                  <a16:creationId xmlns:a16="http://schemas.microsoft.com/office/drawing/2014/main" id="{1BF56256-BA27-E74A-283F-257C4B81151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88" b="18947"/>
            <a:stretch>
              <a:fillRect/>
            </a:stretch>
          </p:blipFill>
          <p:spPr bwMode="auto">
            <a:xfrm>
              <a:off x="4511379" y="-12220"/>
              <a:ext cx="7680620" cy="1688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A blue background with white numbers&#10;&#10;Description automatically generated">
              <a:extLst>
                <a:ext uri="{FF2B5EF4-FFF2-40B4-BE49-F238E27FC236}">
                  <a16:creationId xmlns:a16="http://schemas.microsoft.com/office/drawing/2014/main" id="{091EAF53-42D4-4983-E00B-74824BB4CA4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2371"/>
            <a:stretch>
              <a:fillRect/>
            </a:stretch>
          </p:blipFill>
          <p:spPr bwMode="auto">
            <a:xfrm rot="5400000">
              <a:off x="5237406" y="-5263908"/>
              <a:ext cx="1717190" cy="12192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 descr="A blue background with white numbers&#10;&#10;Description automatically generated">
            <a:extLst>
              <a:ext uri="{FF2B5EF4-FFF2-40B4-BE49-F238E27FC236}">
                <a16:creationId xmlns:a16="http://schemas.microsoft.com/office/drawing/2014/main" id="{950D7629-F631-0237-0260-47A72EBF4D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371"/>
          <a:stretch>
            <a:fillRect/>
          </a:stretch>
        </p:blipFill>
        <p:spPr bwMode="auto">
          <a:xfrm rot="5400000">
            <a:off x="5237406" y="-5263907"/>
            <a:ext cx="1717190" cy="12192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Logo&#10;&#10;Description automatically generated">
            <a:extLst>
              <a:ext uri="{FF2B5EF4-FFF2-40B4-BE49-F238E27FC236}">
                <a16:creationId xmlns:a16="http://schemas.microsoft.com/office/drawing/2014/main" id="{4BD4D942-89A4-175D-E45B-F5284F8EF3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2182" y="5876988"/>
            <a:ext cx="1249584" cy="79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A white and black logo&#10;&#10;Description automatically generated">
            <a:extLst>
              <a:ext uri="{FF2B5EF4-FFF2-40B4-BE49-F238E27FC236}">
                <a16:creationId xmlns:a16="http://schemas.microsoft.com/office/drawing/2014/main" id="{3DFFEFD9-86B7-F235-4E33-DE4AD65201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34" y="6292101"/>
            <a:ext cx="1589827" cy="3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8D5204-4514-4A9B-9DF3-ADAD25506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9182"/>
            <a:ext cx="121920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0627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30113-7593-453E-8A0A-FE4540EC1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4794A-BB8E-4535-BADF-4B34AE8DA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77CB5-1786-444F-B3EB-208C4B840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291A49-C06F-44B4-98AB-B60ACD96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1A41E2-335E-4629-98D9-A487EE8D4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Prof Carsten P. Welsch / EuPRAXIA Preparatory Phase kick-off Meeting, INFN-LNS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4C8363-8BA6-40B9-AB7A-101B5704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A6942-0A64-43D8-89D7-6CF6A85B59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672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08A6E-84A6-4D03-B41C-228D19111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225CF4-B01C-47DE-93D0-D682FB3E06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4F9861-3A3D-4508-AEAF-AB6681EE1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123CEE-0BCB-4717-83C3-000A90B9F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57B236-E8DF-4E3C-AC84-150B4B696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Prof Carsten P. Welsch / EuPRAXIA Preparatory Phase kick-off Meeting, INFN-LNS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6582EE-6C82-45EF-89AA-8B43082D8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A6942-0A64-43D8-89D7-6CF6A85B59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055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0A3CA-F630-4195-B65B-8BE472C01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CF52D5-B0C4-49EC-8BA0-9D14BC6356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2633B-6F21-4CB7-A0C9-1E05ECFED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FF823-DEE4-4A72-8E93-65012CF90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Prof Carsten P. Welsch / EuPRAXIA Preparatory Phase kick-off Meeting, INFN-LNS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36912-206B-44DD-9E42-84FEB6551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A6942-0A64-43D8-89D7-6CF6A85B59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080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BA2FD0-C22E-4FAC-AAB5-F1EAA438E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FDA01F-90D6-496C-9965-6B8AA744D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F329E-2887-438A-B000-226A472EA7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7AE28-C9A7-4D2D-BC89-09D72E21B7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Prof Carsten P. Welsch / EuPRAXIA Preparatory Phase kick-off Meeting, INFN-LNS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6E5BF4-0FC3-48A2-9AA7-580EFE85DB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A6942-0A64-43D8-89D7-6CF6A85B59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2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630C9E5-36D1-F917-9A67-7F4F658DE5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3647" y="4802279"/>
            <a:ext cx="2882759" cy="392041"/>
          </a:xfrm>
        </p:spPr>
        <p:txBody>
          <a:bodyPr>
            <a:normAutofit fontScale="85000" lnSpcReduction="10000"/>
          </a:bodyPr>
          <a:lstStyle/>
          <a:p>
            <a:r>
              <a:rPr lang="en-GB" b="1" dirty="0"/>
              <a:t>Prof Dr Carsten P Welsch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FBE596-6A16-0AD0-5ABC-2B00E2C742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1693" y="2476500"/>
            <a:ext cx="8901150" cy="2387600"/>
          </a:xfrm>
        </p:spPr>
        <p:txBody>
          <a:bodyPr>
            <a:normAutofit/>
          </a:bodyPr>
          <a:lstStyle/>
          <a:p>
            <a:r>
              <a:rPr lang="en-GB" sz="4000" b="1" i="0" dirty="0">
                <a:solidFill>
                  <a:srgbClr val="202020"/>
                </a:solidFill>
                <a:effectLst/>
                <a:latin typeface="Liberation Sans"/>
              </a:rPr>
              <a:t>Skills and Competence Framework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007125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Postgraduate Training</a:t>
            </a:r>
          </a:p>
        </p:txBody>
      </p:sp>
      <p:sp>
        <p:nvSpPr>
          <p:cNvPr id="4098" name="Content Placeholder 5"/>
          <p:cNvSpPr>
            <a:spLocks noGrp="1"/>
          </p:cNvSpPr>
          <p:nvPr>
            <p:ph idx="4294967295"/>
          </p:nvPr>
        </p:nvSpPr>
        <p:spPr>
          <a:xfrm>
            <a:off x="947058" y="1910670"/>
            <a:ext cx="2881313" cy="5151437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de-DE" altLang="en-US" dirty="0" err="1">
                <a:solidFill>
                  <a:schemeClr val="bg1"/>
                </a:solidFill>
              </a:rPr>
              <a:t>MSc</a:t>
            </a:r>
            <a:r>
              <a:rPr lang="de-DE" altLang="en-US" dirty="0">
                <a:solidFill>
                  <a:schemeClr val="bg1"/>
                </a:solidFill>
              </a:rPr>
              <a:t> </a:t>
            </a:r>
            <a:r>
              <a:rPr lang="de-DE" altLang="en-US" dirty="0" err="1">
                <a:solidFill>
                  <a:schemeClr val="bg1"/>
                </a:solidFill>
              </a:rPr>
              <a:t>standard</a:t>
            </a:r>
            <a:r>
              <a:rPr lang="de-DE" altLang="en-US" dirty="0">
                <a:solidFill>
                  <a:schemeClr val="bg1"/>
                </a:solidFill>
              </a:rPr>
              <a:t>;</a:t>
            </a:r>
          </a:p>
          <a:p>
            <a:pPr>
              <a:spcAft>
                <a:spcPts val="1000"/>
              </a:spcAft>
            </a:pPr>
            <a:r>
              <a:rPr lang="de-DE" altLang="en-US" dirty="0" err="1">
                <a:solidFill>
                  <a:schemeClr val="bg1"/>
                </a:solidFill>
              </a:rPr>
              <a:t>PhD</a:t>
            </a:r>
            <a:r>
              <a:rPr lang="de-DE" altLang="en-US" dirty="0">
                <a:solidFill>
                  <a:schemeClr val="bg1"/>
                </a:solidFill>
              </a:rPr>
              <a:t> </a:t>
            </a:r>
            <a:r>
              <a:rPr lang="de-DE" altLang="en-US" dirty="0" err="1">
                <a:solidFill>
                  <a:schemeClr val="bg1"/>
                </a:solidFill>
              </a:rPr>
              <a:t>part</a:t>
            </a:r>
            <a:r>
              <a:rPr lang="de-DE" altLang="en-US" dirty="0">
                <a:solidFill>
                  <a:schemeClr val="bg1"/>
                </a:solidFill>
              </a:rPr>
              <a:t> of </a:t>
            </a:r>
            <a:r>
              <a:rPr lang="de-DE" altLang="en-US" dirty="0" err="1">
                <a:solidFill>
                  <a:schemeClr val="bg1"/>
                </a:solidFill>
              </a:rPr>
              <a:t>training</a:t>
            </a:r>
            <a:r>
              <a:rPr lang="de-DE" altLang="en-US" dirty="0">
                <a:solidFill>
                  <a:schemeClr val="bg1"/>
                </a:solidFill>
              </a:rPr>
              <a:t> in </a:t>
            </a:r>
            <a:r>
              <a:rPr lang="de-DE" altLang="en-US" dirty="0" err="1">
                <a:solidFill>
                  <a:schemeClr val="bg1"/>
                </a:solidFill>
              </a:rPr>
              <a:t>most</a:t>
            </a:r>
            <a:r>
              <a:rPr lang="de-DE" altLang="en-US" dirty="0">
                <a:solidFill>
                  <a:schemeClr val="bg1"/>
                </a:solidFill>
              </a:rPr>
              <a:t> countries;</a:t>
            </a:r>
          </a:p>
          <a:p>
            <a:pPr>
              <a:spcAft>
                <a:spcPts val="1000"/>
              </a:spcAft>
            </a:pPr>
            <a:r>
              <a:rPr lang="de-DE" altLang="en-US" dirty="0" err="1">
                <a:solidFill>
                  <a:schemeClr val="bg1"/>
                </a:solidFill>
              </a:rPr>
              <a:t>Broad</a:t>
            </a:r>
            <a:r>
              <a:rPr lang="de-DE" altLang="en-US" dirty="0">
                <a:solidFill>
                  <a:schemeClr val="bg1"/>
                </a:solidFill>
              </a:rPr>
              <a:t> </a:t>
            </a:r>
            <a:r>
              <a:rPr lang="de-DE" altLang="en-US" dirty="0" err="1">
                <a:solidFill>
                  <a:schemeClr val="bg1"/>
                </a:solidFill>
              </a:rPr>
              <a:t>skills</a:t>
            </a:r>
            <a:r>
              <a:rPr lang="de-DE" altLang="en-US" dirty="0">
                <a:solidFill>
                  <a:schemeClr val="bg1"/>
                </a:solidFill>
              </a:rPr>
              <a:t>;</a:t>
            </a:r>
          </a:p>
          <a:p>
            <a:pPr>
              <a:spcAft>
                <a:spcPts val="1000"/>
              </a:spcAft>
            </a:pPr>
            <a:r>
              <a:rPr lang="de-DE" altLang="en-US" dirty="0">
                <a:solidFill>
                  <a:schemeClr val="bg1"/>
                </a:solidFill>
              </a:rPr>
              <a:t>Blue </a:t>
            </a:r>
            <a:r>
              <a:rPr lang="de-DE" altLang="en-US" dirty="0" err="1">
                <a:solidFill>
                  <a:schemeClr val="bg1"/>
                </a:solidFill>
              </a:rPr>
              <a:t>sky</a:t>
            </a:r>
            <a:r>
              <a:rPr lang="de-DE" altLang="en-US" dirty="0">
                <a:solidFill>
                  <a:schemeClr val="bg1"/>
                </a:solidFill>
              </a:rPr>
              <a:t> </a:t>
            </a:r>
            <a:r>
              <a:rPr lang="de-DE" altLang="en-US" dirty="0" err="1">
                <a:solidFill>
                  <a:schemeClr val="bg1"/>
                </a:solidFill>
              </a:rPr>
              <a:t>research</a:t>
            </a:r>
            <a:r>
              <a:rPr lang="de-DE" altLang="en-US" dirty="0">
                <a:solidFill>
                  <a:schemeClr val="bg1"/>
                </a:solidFill>
              </a:rPr>
              <a:t> vs. </a:t>
            </a:r>
            <a:r>
              <a:rPr lang="de-DE" altLang="en-US" dirty="0" err="1">
                <a:solidFill>
                  <a:schemeClr val="bg1"/>
                </a:solidFill>
              </a:rPr>
              <a:t>applied</a:t>
            </a:r>
            <a:r>
              <a:rPr lang="de-DE" altLang="en-US" dirty="0">
                <a:solidFill>
                  <a:schemeClr val="bg1"/>
                </a:solidFill>
              </a:rPr>
              <a:t> </a:t>
            </a:r>
            <a:r>
              <a:rPr lang="de-DE" altLang="en-US" dirty="0" err="1">
                <a:solidFill>
                  <a:schemeClr val="bg1"/>
                </a:solidFill>
              </a:rPr>
              <a:t>physics</a:t>
            </a:r>
            <a:r>
              <a:rPr lang="de-DE" altLang="en-US" dirty="0">
                <a:solidFill>
                  <a:schemeClr val="bg1"/>
                </a:solidFill>
              </a:rPr>
              <a:t>.</a:t>
            </a:r>
            <a:endParaRPr lang="en-GB" alt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Competency framework- UHasselt">
            <a:extLst>
              <a:ext uri="{FF2B5EF4-FFF2-40B4-BE49-F238E27FC236}">
                <a16:creationId xmlns:a16="http://schemas.microsoft.com/office/drawing/2014/main" id="{5B663CD7-BE8E-2DBE-E889-5844BF00B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143" y="1837193"/>
            <a:ext cx="5953503" cy="482233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01423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AB8A1-5A6B-255F-69A6-0D6F4DE4D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European Competence Framework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2AB121-69A5-EE7A-EE2C-AD86157F3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573" y="1844815"/>
            <a:ext cx="4980751" cy="4651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E8A3BF-7205-F8F5-2488-7709CA2D3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6309" y="5611567"/>
            <a:ext cx="876842" cy="88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810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B38FF-40B6-72C6-66CF-EDF5E06BF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Researcher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89F5D-AF3F-8DD5-082A-F1BB406628B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11060" y="1954634"/>
            <a:ext cx="11148969" cy="4276303"/>
          </a:xfrm>
        </p:spPr>
        <p:txBody>
          <a:bodyPr>
            <a:normAutofit lnSpcReduction="10000"/>
          </a:bodyPr>
          <a:lstStyle/>
          <a:p>
            <a:pPr>
              <a:buClr>
                <a:schemeClr val="bg1"/>
              </a:buClr>
            </a:pPr>
            <a:r>
              <a:rPr lang="en-GB" u="sng" dirty="0">
                <a:solidFill>
                  <a:schemeClr val="bg1"/>
                </a:solidFill>
              </a:rPr>
              <a:t>Major challenge</a:t>
            </a:r>
            <a:r>
              <a:rPr lang="en-GB" dirty="0">
                <a:solidFill>
                  <a:schemeClr val="bg1"/>
                </a:solidFill>
              </a:rPr>
              <a:t>: We live in one of the most dynamic times where the required skills for researchers are changing at record speed.</a:t>
            </a:r>
          </a:p>
          <a:p>
            <a:pPr>
              <a:buClr>
                <a:schemeClr val="bg1"/>
              </a:buClr>
            </a:pPr>
            <a:r>
              <a:rPr lang="en-GB" dirty="0">
                <a:solidFill>
                  <a:schemeClr val="bg1"/>
                </a:solidFill>
              </a:rPr>
              <a:t>Key skills now required are </a:t>
            </a:r>
            <a:r>
              <a:rPr lang="en-GB" u="sng" dirty="0">
                <a:solidFill>
                  <a:schemeClr val="bg1"/>
                </a:solidFill>
              </a:rPr>
              <a:t>not even mentioned</a:t>
            </a:r>
            <a:r>
              <a:rPr lang="en-GB" dirty="0">
                <a:solidFill>
                  <a:schemeClr val="bg1"/>
                </a:solidFill>
              </a:rPr>
              <a:t> in any of the major competence frameworks, e.g. digital literacy, prompt engineering, opportunities and challenges related to tools such as ChatGPT, looking after each other.</a:t>
            </a:r>
          </a:p>
          <a:p>
            <a:pPr>
              <a:buClr>
                <a:schemeClr val="bg1"/>
              </a:buClr>
            </a:pPr>
            <a:r>
              <a:rPr lang="en-GB" dirty="0">
                <a:solidFill>
                  <a:schemeClr val="bg1"/>
                </a:solidFill>
              </a:rPr>
              <a:t>Consortia are powerful way to go beyond framework and define future best practice – </a:t>
            </a:r>
            <a:r>
              <a:rPr lang="en-GB" b="1" dirty="0">
                <a:solidFill>
                  <a:schemeClr val="bg1"/>
                </a:solidFill>
              </a:rPr>
              <a:t>your feedback is crucial!</a:t>
            </a:r>
          </a:p>
          <a:p>
            <a:pPr>
              <a:buClr>
                <a:schemeClr val="bg1"/>
              </a:buClr>
            </a:pPr>
            <a:r>
              <a:rPr lang="en-GB" i="1" dirty="0">
                <a:solidFill>
                  <a:schemeClr val="bg1"/>
                </a:solidFill>
              </a:rPr>
              <a:t>Role of industry? </a:t>
            </a:r>
            <a:r>
              <a:rPr lang="en-GB" dirty="0">
                <a:solidFill>
                  <a:schemeClr val="bg1"/>
                </a:solidFill>
              </a:rPr>
              <a:t>We need to re-think researcher training…in particular the opportunities from </a:t>
            </a:r>
            <a:r>
              <a:rPr lang="en-GB" u="sng" dirty="0">
                <a:solidFill>
                  <a:schemeClr val="bg1"/>
                </a:solidFill>
              </a:rPr>
              <a:t>placements</a:t>
            </a:r>
            <a:r>
              <a:rPr lang="en-GB" dirty="0">
                <a:solidFill>
                  <a:schemeClr val="bg1"/>
                </a:solidFill>
              </a:rPr>
              <a:t>, as we do in LIV.INNO </a:t>
            </a:r>
            <a:r>
              <a:rPr lang="en-GB" dirty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627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B8A4-43D6-555A-4C19-76DE14CB9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Researcher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48AE7-9D05-3637-8797-4E4D08B9A01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60727" y="1879133"/>
            <a:ext cx="10515600" cy="39910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Joint organization leads to improved efficiency and better experience.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sz="15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Close links allow to identify best practice and share experiences.</a:t>
            </a:r>
          </a:p>
        </p:txBody>
      </p:sp>
      <p:pic>
        <p:nvPicPr>
          <p:cNvPr id="3074" name="Picture 2" descr="Stories - AVA - University of Liverpool">
            <a:extLst>
              <a:ext uri="{FF2B5EF4-FFF2-40B4-BE49-F238E27FC236}">
                <a16:creationId xmlns:a16="http://schemas.microsoft.com/office/drawing/2014/main" id="{F3A24B84-1CF7-E812-DFB1-DCC05C0DC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24" y="2368177"/>
            <a:ext cx="5257752" cy="3297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41712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90FFB-6AC6-E726-8A84-478B17CC7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Career Development Plan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87CF6C-7E3A-935C-C62A-1D874C3A9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656" y="2100882"/>
            <a:ext cx="5074973" cy="3609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D310D7-18C6-FDB4-1CC9-3DEC87DC5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1806" y="2100882"/>
            <a:ext cx="5717212" cy="3609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42967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85F58-9CAD-AFAA-7A8D-35D9B9D7B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B50A020-200D-7C7F-B74A-CABC4B096044}"/>
              </a:ext>
            </a:extLst>
          </p:cNvPr>
          <p:cNvSpPr txBox="1">
            <a:spLocks/>
          </p:cNvSpPr>
          <p:nvPr/>
        </p:nvSpPr>
        <p:spPr>
          <a:xfrm>
            <a:off x="411060" y="1954634"/>
            <a:ext cx="11148969" cy="42763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/>
              </a:buClr>
            </a:pPr>
            <a:r>
              <a:rPr lang="en-GB" dirty="0">
                <a:solidFill>
                  <a:schemeClr val="bg1"/>
                </a:solidFill>
              </a:rPr>
              <a:t>PhD is a unique opportunity to develop a wide range of skills</a:t>
            </a:r>
          </a:p>
          <a:p>
            <a:pPr>
              <a:buClr>
                <a:schemeClr val="bg1"/>
              </a:buClr>
            </a:pPr>
            <a:endParaRPr lang="en-GB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n-GB" dirty="0">
                <a:solidFill>
                  <a:schemeClr val="bg1"/>
                </a:solidFill>
              </a:rPr>
              <a:t>Self-assess your skills set, refine and develop it with the help of your supervisory team (and fellow students) on a regular basis. Build this into your CDPs.</a:t>
            </a:r>
          </a:p>
          <a:p>
            <a:pPr>
              <a:buClr>
                <a:schemeClr val="bg1"/>
              </a:buClr>
            </a:pPr>
            <a:endParaRPr lang="en-GB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n-GB" dirty="0">
                <a:solidFill>
                  <a:schemeClr val="bg1"/>
                </a:solidFill>
              </a:rPr>
              <a:t>Share good practice, help shape your overall training. You are in the driver’s seat!</a:t>
            </a:r>
          </a:p>
          <a:p>
            <a:pPr>
              <a:buClr>
                <a:schemeClr val="bg1"/>
              </a:buClr>
            </a:pPr>
            <a:endParaRPr lang="en-GB" dirty="0">
              <a:solidFill>
                <a:schemeClr val="bg1"/>
              </a:solidFill>
            </a:endParaRPr>
          </a:p>
          <a:p>
            <a:pPr marL="0" indent="0" algn="ctr">
              <a:buClr>
                <a:schemeClr val="bg1"/>
              </a:buClr>
              <a:buNone/>
            </a:pPr>
            <a:r>
              <a:rPr lang="en-GB" sz="4000" b="1" dirty="0">
                <a:solidFill>
                  <a:srgbClr val="FCAF17"/>
                </a:solidFill>
              </a:rPr>
              <a:t>Enjoy!</a:t>
            </a:r>
          </a:p>
        </p:txBody>
      </p:sp>
    </p:spTree>
    <p:extLst>
      <p:ext uri="{BB962C8B-B14F-4D97-AF65-F5344CB8AC3E}">
        <p14:creationId xmlns:p14="http://schemas.microsoft.com/office/powerpoint/2010/main" val="368571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238</Words>
  <Application>Microsoft Office PowerPoint</Application>
  <PresentationFormat>Widescreen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Liberation Sans</vt:lpstr>
      <vt:lpstr>Wingdings</vt:lpstr>
      <vt:lpstr>1_Office Theme</vt:lpstr>
      <vt:lpstr>Skills and Competence Framework</vt:lpstr>
      <vt:lpstr>Postgraduate Training</vt:lpstr>
      <vt:lpstr>European Competence Framework</vt:lpstr>
      <vt:lpstr>Researcher Training</vt:lpstr>
      <vt:lpstr>Researcher Training</vt:lpstr>
      <vt:lpstr>Career Development Plan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Welsch, Alexandra (Cockcroft Inst,DL,-)</dc:creator>
  <cp:lastModifiedBy>Welsch, Carsten</cp:lastModifiedBy>
  <cp:revision>62</cp:revision>
  <dcterms:created xsi:type="dcterms:W3CDTF">2018-02-09T13:41:45Z</dcterms:created>
  <dcterms:modified xsi:type="dcterms:W3CDTF">2025-01-23T12:39:03Z</dcterms:modified>
</cp:coreProperties>
</file>