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  <p:sldMasterId id="2147483674" r:id="rId2"/>
    <p:sldMasterId id="2147483687" r:id="rId3"/>
  </p:sldMasterIdLst>
  <p:notesMasterIdLst>
    <p:notesMasterId r:id="rId26"/>
  </p:notesMasterIdLst>
  <p:sldIdLst>
    <p:sldId id="276" r:id="rId4"/>
    <p:sldId id="315" r:id="rId5"/>
    <p:sldId id="299" r:id="rId6"/>
    <p:sldId id="301" r:id="rId7"/>
    <p:sldId id="302" r:id="rId8"/>
    <p:sldId id="377" r:id="rId9"/>
    <p:sldId id="381" r:id="rId10"/>
    <p:sldId id="264" r:id="rId11"/>
    <p:sldId id="265" r:id="rId12"/>
    <p:sldId id="266" r:id="rId13"/>
    <p:sldId id="267" r:id="rId14"/>
    <p:sldId id="268" r:id="rId15"/>
    <p:sldId id="294" r:id="rId16"/>
    <p:sldId id="378" r:id="rId17"/>
    <p:sldId id="275" r:id="rId18"/>
    <p:sldId id="382" r:id="rId19"/>
    <p:sldId id="306" r:id="rId20"/>
    <p:sldId id="356" r:id="rId21"/>
    <p:sldId id="347" r:id="rId22"/>
    <p:sldId id="289" r:id="rId23"/>
    <p:sldId id="360" r:id="rId24"/>
    <p:sldId id="357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2535"/>
    <a:srgbClr val="437AAB"/>
    <a:srgbClr val="FCAF17"/>
    <a:srgbClr val="334186"/>
    <a:srgbClr val="2C3981"/>
    <a:srgbClr val="0055A5"/>
    <a:srgbClr val="A6A6A6"/>
    <a:srgbClr val="DDE9F7"/>
    <a:srgbClr val="385273"/>
    <a:srgbClr val="EF372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54F253E-B63A-43D2-852F-5DEEC659AEE0}" v="1" dt="2025-01-19T22:13:07.41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319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49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-167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microsoft.com/office/2015/10/relationships/revisionInfo" Target="revisionInfo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microsoft.com/office/2016/11/relationships/changesInfo" Target="changesInfos/changesInfo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Wolfenden, Joseph" userId="a46a1382-713a-4240-87fc-6e87f784931e" providerId="ADAL" clId="{754F253E-B63A-43D2-852F-5DEEC659AEE0}"/>
    <pc:docChg chg="custSel delSld modSld sldOrd">
      <pc:chgData name="Wolfenden, Joseph" userId="a46a1382-713a-4240-87fc-6e87f784931e" providerId="ADAL" clId="{754F253E-B63A-43D2-852F-5DEEC659AEE0}" dt="2025-01-19T22:59:36.916" v="118" actId="47"/>
      <pc:docMkLst>
        <pc:docMk/>
      </pc:docMkLst>
      <pc:sldChg chg="del ord">
        <pc:chgData name="Wolfenden, Joseph" userId="a46a1382-713a-4240-87fc-6e87f784931e" providerId="ADAL" clId="{754F253E-B63A-43D2-852F-5DEEC659AEE0}" dt="2025-01-19T22:59:36.916" v="118" actId="47"/>
        <pc:sldMkLst>
          <pc:docMk/>
          <pc:sldMk cId="0" sldId="257"/>
        </pc:sldMkLst>
      </pc:sldChg>
      <pc:sldChg chg="ord">
        <pc:chgData name="Wolfenden, Joseph" userId="a46a1382-713a-4240-87fc-6e87f784931e" providerId="ADAL" clId="{754F253E-B63A-43D2-852F-5DEEC659AEE0}" dt="2025-01-19T22:37:13.344" v="93"/>
        <pc:sldMkLst>
          <pc:docMk/>
          <pc:sldMk cId="3096245343" sldId="275"/>
        </pc:sldMkLst>
      </pc:sldChg>
      <pc:sldChg chg="modSp mod">
        <pc:chgData name="Wolfenden, Joseph" userId="a46a1382-713a-4240-87fc-6e87f784931e" providerId="ADAL" clId="{754F253E-B63A-43D2-852F-5DEEC659AEE0}" dt="2025-01-19T22:11:26.308" v="24" actId="20577"/>
        <pc:sldMkLst>
          <pc:docMk/>
          <pc:sldMk cId="1007125074" sldId="276"/>
        </pc:sldMkLst>
        <pc:spChg chg="mod">
          <ac:chgData name="Wolfenden, Joseph" userId="a46a1382-713a-4240-87fc-6e87f784931e" providerId="ADAL" clId="{754F253E-B63A-43D2-852F-5DEEC659AEE0}" dt="2025-01-19T22:11:22.610" v="17" actId="20577"/>
          <ac:spMkLst>
            <pc:docMk/>
            <pc:sldMk cId="1007125074" sldId="276"/>
            <ac:spMk id="2" creationId="{B630C9E5-36D1-F917-9A67-7F4F658DE53E}"/>
          </ac:spMkLst>
        </pc:spChg>
        <pc:spChg chg="mod">
          <ac:chgData name="Wolfenden, Joseph" userId="a46a1382-713a-4240-87fc-6e87f784931e" providerId="ADAL" clId="{754F253E-B63A-43D2-852F-5DEEC659AEE0}" dt="2025-01-19T22:11:26.308" v="24" actId="20577"/>
          <ac:spMkLst>
            <pc:docMk/>
            <pc:sldMk cId="1007125074" sldId="276"/>
            <ac:spMk id="4" creationId="{6519B565-D6F7-6BB6-7CD0-336892664A11}"/>
          </ac:spMkLst>
        </pc:spChg>
      </pc:sldChg>
      <pc:sldChg chg="del">
        <pc:chgData name="Wolfenden, Joseph" userId="a46a1382-713a-4240-87fc-6e87f784931e" providerId="ADAL" clId="{754F253E-B63A-43D2-852F-5DEEC659AEE0}" dt="2025-01-19T22:20:27.726" v="66" actId="47"/>
        <pc:sldMkLst>
          <pc:docMk/>
          <pc:sldMk cId="3483518162" sldId="300"/>
        </pc:sldMkLst>
      </pc:sldChg>
      <pc:sldChg chg="modSp mod">
        <pc:chgData name="Wolfenden, Joseph" userId="a46a1382-713a-4240-87fc-6e87f784931e" providerId="ADAL" clId="{754F253E-B63A-43D2-852F-5DEEC659AEE0}" dt="2025-01-19T22:21:07.499" v="89" actId="20577"/>
        <pc:sldMkLst>
          <pc:docMk/>
          <pc:sldMk cId="593279466" sldId="301"/>
        </pc:sldMkLst>
        <pc:spChg chg="mod">
          <ac:chgData name="Wolfenden, Joseph" userId="a46a1382-713a-4240-87fc-6e87f784931e" providerId="ADAL" clId="{754F253E-B63A-43D2-852F-5DEEC659AEE0}" dt="2025-01-19T22:21:07.499" v="89" actId="20577"/>
          <ac:spMkLst>
            <pc:docMk/>
            <pc:sldMk cId="593279466" sldId="301"/>
            <ac:spMk id="6146" creationId="{00000000-0000-0000-0000-000000000000}"/>
          </ac:spMkLst>
        </pc:spChg>
      </pc:sldChg>
      <pc:sldChg chg="del">
        <pc:chgData name="Wolfenden, Joseph" userId="a46a1382-713a-4240-87fc-6e87f784931e" providerId="ADAL" clId="{754F253E-B63A-43D2-852F-5DEEC659AEE0}" dt="2025-01-19T22:31:54.433" v="90" actId="47"/>
        <pc:sldMkLst>
          <pc:docMk/>
          <pc:sldMk cId="2139065889" sldId="303"/>
        </pc:sldMkLst>
      </pc:sldChg>
      <pc:sldChg chg="del">
        <pc:chgData name="Wolfenden, Joseph" userId="a46a1382-713a-4240-87fc-6e87f784931e" providerId="ADAL" clId="{754F253E-B63A-43D2-852F-5DEEC659AEE0}" dt="2025-01-19T22:43:59.674" v="111" actId="47"/>
        <pc:sldMkLst>
          <pc:docMk/>
          <pc:sldMk cId="1773693707" sldId="308"/>
        </pc:sldMkLst>
      </pc:sldChg>
      <pc:sldChg chg="del">
        <pc:chgData name="Wolfenden, Joseph" userId="a46a1382-713a-4240-87fc-6e87f784931e" providerId="ADAL" clId="{754F253E-B63A-43D2-852F-5DEEC659AEE0}" dt="2025-01-19T22:44:07.163" v="112" actId="47"/>
        <pc:sldMkLst>
          <pc:docMk/>
          <pc:sldMk cId="3484293102" sldId="309"/>
        </pc:sldMkLst>
      </pc:sldChg>
      <pc:sldChg chg="del">
        <pc:chgData name="Wolfenden, Joseph" userId="a46a1382-713a-4240-87fc-6e87f784931e" providerId="ADAL" clId="{754F253E-B63A-43D2-852F-5DEEC659AEE0}" dt="2025-01-19T22:44:15.853" v="113" actId="47"/>
        <pc:sldMkLst>
          <pc:docMk/>
          <pc:sldMk cId="3193104223" sldId="310"/>
        </pc:sldMkLst>
      </pc:sldChg>
      <pc:sldChg chg="del">
        <pc:chgData name="Wolfenden, Joseph" userId="a46a1382-713a-4240-87fc-6e87f784931e" providerId="ADAL" clId="{754F253E-B63A-43D2-852F-5DEEC659AEE0}" dt="2025-01-19T22:51:41.938" v="117" actId="47"/>
        <pc:sldMkLst>
          <pc:docMk/>
          <pc:sldMk cId="2338658854" sldId="313"/>
        </pc:sldMkLst>
      </pc:sldChg>
      <pc:sldChg chg="addSp modSp mod">
        <pc:chgData name="Wolfenden, Joseph" userId="a46a1382-713a-4240-87fc-6e87f784931e" providerId="ADAL" clId="{754F253E-B63A-43D2-852F-5DEEC659AEE0}" dt="2025-01-19T22:13:43.935" v="65" actId="1076"/>
        <pc:sldMkLst>
          <pc:docMk/>
          <pc:sldMk cId="1688824130" sldId="315"/>
        </pc:sldMkLst>
        <pc:spChg chg="add mod">
          <ac:chgData name="Wolfenden, Joseph" userId="a46a1382-713a-4240-87fc-6e87f784931e" providerId="ADAL" clId="{754F253E-B63A-43D2-852F-5DEEC659AEE0}" dt="2025-01-19T22:13:43.935" v="65" actId="1076"/>
          <ac:spMkLst>
            <pc:docMk/>
            <pc:sldMk cId="1688824130" sldId="315"/>
            <ac:spMk id="8" creationId="{E8C5D2CD-9882-604C-5701-C5CF34F4CDED}"/>
          </ac:spMkLst>
        </pc:spChg>
      </pc:sldChg>
      <pc:sldChg chg="del">
        <pc:chgData name="Wolfenden, Joseph" userId="a46a1382-713a-4240-87fc-6e87f784931e" providerId="ADAL" clId="{754F253E-B63A-43D2-852F-5DEEC659AEE0}" dt="2025-01-19T22:33:41.738" v="91" actId="47"/>
        <pc:sldMkLst>
          <pc:docMk/>
          <pc:sldMk cId="2473763963" sldId="362"/>
        </pc:sldMkLst>
      </pc:sldChg>
      <pc:sldChg chg="del">
        <pc:chgData name="Wolfenden, Joseph" userId="a46a1382-713a-4240-87fc-6e87f784931e" providerId="ADAL" clId="{754F253E-B63A-43D2-852F-5DEEC659AEE0}" dt="2025-01-19T22:46:15.350" v="114" actId="47"/>
        <pc:sldMkLst>
          <pc:docMk/>
          <pc:sldMk cId="228110240" sldId="370"/>
        </pc:sldMkLst>
      </pc:sldChg>
      <pc:sldChg chg="modSp mod">
        <pc:chgData name="Wolfenden, Joseph" userId="a46a1382-713a-4240-87fc-6e87f784931e" providerId="ADAL" clId="{754F253E-B63A-43D2-852F-5DEEC659AEE0}" dt="2025-01-19T22:37:34.107" v="110" actId="20577"/>
        <pc:sldMkLst>
          <pc:docMk/>
          <pc:sldMk cId="1814091521" sldId="378"/>
        </pc:sldMkLst>
        <pc:spChg chg="mod">
          <ac:chgData name="Wolfenden, Joseph" userId="a46a1382-713a-4240-87fc-6e87f784931e" providerId="ADAL" clId="{754F253E-B63A-43D2-852F-5DEEC659AEE0}" dt="2025-01-19T22:37:34.107" v="110" actId="20577"/>
          <ac:spMkLst>
            <pc:docMk/>
            <pc:sldMk cId="1814091521" sldId="378"/>
            <ac:spMk id="2" creationId="{334027B4-BA6C-F14F-BDA2-4EFD6A9BE4DE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4">
  <dgm:title val=""/>
  <dgm:desc val=""/>
  <dgm:catLst>
    <dgm:cat type="accent5" pri="11400"/>
  </dgm:catLst>
  <dgm:styleLbl name="node0">
    <dgm:fillClrLst meth="cycle">
      <a:schemeClr val="accent5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5">
        <a:shade val="50000"/>
      </a:schemeClr>
      <a:schemeClr val="accent5">
        <a:tint val="55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5">
        <a:shade val="80000"/>
        <a:alpha val="50000"/>
      </a:schemeClr>
      <a:schemeClr val="accent5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55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3D9F858-A93D-4293-88CE-BBDB7465E364}" type="doc">
      <dgm:prSet loTypeId="urn:microsoft.com/office/officeart/2005/8/layout/hChevron3" loCatId="process" qsTypeId="urn:microsoft.com/office/officeart/2005/8/quickstyle/3d4" qsCatId="3D" csTypeId="urn:microsoft.com/office/officeart/2005/8/colors/accent5_4" csCatId="accent5" phldr="1"/>
      <dgm:spPr/>
    </dgm:pt>
    <dgm:pt modelId="{41DAAA78-240F-4F53-A061-E29792540FFE}">
      <dgm:prSet phldrT="[Text]"/>
      <dgm:spPr/>
      <dgm:t>
        <a:bodyPr/>
        <a:lstStyle/>
        <a:p>
          <a:r>
            <a:rPr lang="en-GB" dirty="0"/>
            <a:t>Year 1</a:t>
          </a:r>
        </a:p>
      </dgm:t>
    </dgm:pt>
    <dgm:pt modelId="{8EADFD50-76AC-41C7-BC2C-2EE95A846752}" type="parTrans" cxnId="{600D1EE7-B8FB-4194-857E-DE35DBDF126D}">
      <dgm:prSet/>
      <dgm:spPr/>
      <dgm:t>
        <a:bodyPr/>
        <a:lstStyle/>
        <a:p>
          <a:endParaRPr lang="en-GB"/>
        </a:p>
      </dgm:t>
    </dgm:pt>
    <dgm:pt modelId="{63753213-098C-4643-9A7A-C651721FE787}" type="sibTrans" cxnId="{600D1EE7-B8FB-4194-857E-DE35DBDF126D}">
      <dgm:prSet/>
      <dgm:spPr/>
      <dgm:t>
        <a:bodyPr/>
        <a:lstStyle/>
        <a:p>
          <a:endParaRPr lang="en-GB"/>
        </a:p>
      </dgm:t>
    </dgm:pt>
    <dgm:pt modelId="{B31166E6-7FA6-4215-AEAF-3B90E7D99C76}">
      <dgm:prSet phldrT="[Text]"/>
      <dgm:spPr/>
      <dgm:t>
        <a:bodyPr/>
        <a:lstStyle/>
        <a:p>
          <a:r>
            <a:rPr lang="en-GB" dirty="0"/>
            <a:t>Year 2</a:t>
          </a:r>
        </a:p>
      </dgm:t>
    </dgm:pt>
    <dgm:pt modelId="{30EC64A3-C347-4ECC-8C9F-1B6CBEBB10DE}" type="parTrans" cxnId="{7C366CFB-E571-4435-9B5E-4C181F33DF8A}">
      <dgm:prSet/>
      <dgm:spPr/>
      <dgm:t>
        <a:bodyPr/>
        <a:lstStyle/>
        <a:p>
          <a:endParaRPr lang="en-GB"/>
        </a:p>
      </dgm:t>
    </dgm:pt>
    <dgm:pt modelId="{B984229C-5995-4F6B-AF61-B53B65A9EE69}" type="sibTrans" cxnId="{7C366CFB-E571-4435-9B5E-4C181F33DF8A}">
      <dgm:prSet/>
      <dgm:spPr/>
      <dgm:t>
        <a:bodyPr/>
        <a:lstStyle/>
        <a:p>
          <a:endParaRPr lang="en-GB"/>
        </a:p>
      </dgm:t>
    </dgm:pt>
    <dgm:pt modelId="{F66D02C3-D21B-4BB4-A8DF-7BC4893D483A}">
      <dgm:prSet phldrT="[Text]"/>
      <dgm:spPr/>
      <dgm:t>
        <a:bodyPr/>
        <a:lstStyle/>
        <a:p>
          <a:r>
            <a:rPr lang="en-GB" dirty="0"/>
            <a:t>Year 3</a:t>
          </a:r>
        </a:p>
      </dgm:t>
    </dgm:pt>
    <dgm:pt modelId="{29A4AFA2-6F90-4630-BD7D-A3F76348CF26}" type="parTrans" cxnId="{69A0037E-4E75-4AC1-A61E-588025E3D95E}">
      <dgm:prSet/>
      <dgm:spPr/>
      <dgm:t>
        <a:bodyPr/>
        <a:lstStyle/>
        <a:p>
          <a:endParaRPr lang="en-GB"/>
        </a:p>
      </dgm:t>
    </dgm:pt>
    <dgm:pt modelId="{225A92D1-2D47-4A77-9C04-135CCF30E7EB}" type="sibTrans" cxnId="{69A0037E-4E75-4AC1-A61E-588025E3D95E}">
      <dgm:prSet/>
      <dgm:spPr/>
      <dgm:t>
        <a:bodyPr/>
        <a:lstStyle/>
        <a:p>
          <a:endParaRPr lang="en-GB"/>
        </a:p>
      </dgm:t>
    </dgm:pt>
    <dgm:pt modelId="{FFE2E487-C428-4A9E-B121-28693DA18AD7}">
      <dgm:prSet phldrT="[Text]"/>
      <dgm:spPr/>
      <dgm:t>
        <a:bodyPr/>
        <a:lstStyle/>
        <a:p>
          <a:r>
            <a:rPr lang="en-GB" dirty="0"/>
            <a:t>Year 4</a:t>
          </a:r>
        </a:p>
      </dgm:t>
    </dgm:pt>
    <dgm:pt modelId="{06989F36-12C4-4591-85D6-86BF4ECCD2ED}" type="parTrans" cxnId="{1920A910-2165-4609-AB33-DD07F2E2770D}">
      <dgm:prSet/>
      <dgm:spPr/>
      <dgm:t>
        <a:bodyPr/>
        <a:lstStyle/>
        <a:p>
          <a:endParaRPr lang="en-GB"/>
        </a:p>
      </dgm:t>
    </dgm:pt>
    <dgm:pt modelId="{28472CCD-B357-4860-9966-B25354FD11DD}" type="sibTrans" cxnId="{1920A910-2165-4609-AB33-DD07F2E2770D}">
      <dgm:prSet/>
      <dgm:spPr/>
      <dgm:t>
        <a:bodyPr/>
        <a:lstStyle/>
        <a:p>
          <a:endParaRPr lang="en-GB"/>
        </a:p>
      </dgm:t>
    </dgm:pt>
    <dgm:pt modelId="{917EE8F0-E16D-4E8D-81D6-2A02F79484F1}" type="pres">
      <dgm:prSet presAssocID="{73D9F858-A93D-4293-88CE-BBDB7465E364}" presName="Name0" presStyleCnt="0">
        <dgm:presLayoutVars>
          <dgm:dir/>
          <dgm:resizeHandles val="exact"/>
        </dgm:presLayoutVars>
      </dgm:prSet>
      <dgm:spPr/>
    </dgm:pt>
    <dgm:pt modelId="{2A0BF1EA-8A91-41F2-A72B-8FE16F3AE1FC}" type="pres">
      <dgm:prSet presAssocID="{41DAAA78-240F-4F53-A061-E29792540FFE}" presName="parTxOnly" presStyleLbl="node1" presStyleIdx="0" presStyleCnt="4" custScaleY="66131" custLinFactY="-26678" custLinFactNeighborX="-498" custLinFactNeighborY="-100000">
        <dgm:presLayoutVars>
          <dgm:bulletEnabled val="1"/>
        </dgm:presLayoutVars>
      </dgm:prSet>
      <dgm:spPr/>
    </dgm:pt>
    <dgm:pt modelId="{E6D01B38-4430-4F9D-8255-0353C2C4899C}" type="pres">
      <dgm:prSet presAssocID="{63753213-098C-4643-9A7A-C651721FE787}" presName="parSpace" presStyleCnt="0"/>
      <dgm:spPr/>
    </dgm:pt>
    <dgm:pt modelId="{1B55F7AB-A300-4CA0-B3CD-73D1F5B61A8B}" type="pres">
      <dgm:prSet presAssocID="{B31166E6-7FA6-4215-AEAF-3B90E7D99C76}" presName="parTxOnly" presStyleLbl="node1" presStyleIdx="1" presStyleCnt="4" custScaleY="66131" custLinFactY="-26678" custLinFactNeighborX="-498" custLinFactNeighborY="-100000">
        <dgm:presLayoutVars>
          <dgm:bulletEnabled val="1"/>
        </dgm:presLayoutVars>
      </dgm:prSet>
      <dgm:spPr/>
    </dgm:pt>
    <dgm:pt modelId="{6E05940B-F78F-421E-9297-6B422B1BF74B}" type="pres">
      <dgm:prSet presAssocID="{B984229C-5995-4F6B-AF61-B53B65A9EE69}" presName="parSpace" presStyleCnt="0"/>
      <dgm:spPr/>
    </dgm:pt>
    <dgm:pt modelId="{10171295-9C89-45A3-A994-C251F1D8010A}" type="pres">
      <dgm:prSet presAssocID="{F66D02C3-D21B-4BB4-A8DF-7BC4893D483A}" presName="parTxOnly" presStyleLbl="node1" presStyleIdx="2" presStyleCnt="4" custScaleY="66131" custLinFactY="-26678" custLinFactNeighborX="-498" custLinFactNeighborY="-100000">
        <dgm:presLayoutVars>
          <dgm:bulletEnabled val="1"/>
        </dgm:presLayoutVars>
      </dgm:prSet>
      <dgm:spPr/>
    </dgm:pt>
    <dgm:pt modelId="{6A5F385C-6903-4F34-8267-EE882F4F8EBB}" type="pres">
      <dgm:prSet presAssocID="{225A92D1-2D47-4A77-9C04-135CCF30E7EB}" presName="parSpace" presStyleCnt="0"/>
      <dgm:spPr/>
    </dgm:pt>
    <dgm:pt modelId="{80F6B479-8B64-4715-B826-79DFA958701F}" type="pres">
      <dgm:prSet presAssocID="{FFE2E487-C428-4A9E-B121-28693DA18AD7}" presName="parTxOnly" presStyleLbl="node1" presStyleIdx="3" presStyleCnt="4" custScaleY="66131" custLinFactY="-26678" custLinFactNeighborX="498" custLinFactNeighborY="-100000">
        <dgm:presLayoutVars>
          <dgm:bulletEnabled val="1"/>
        </dgm:presLayoutVars>
      </dgm:prSet>
      <dgm:spPr/>
    </dgm:pt>
  </dgm:ptLst>
  <dgm:cxnLst>
    <dgm:cxn modelId="{1920A910-2165-4609-AB33-DD07F2E2770D}" srcId="{73D9F858-A93D-4293-88CE-BBDB7465E364}" destId="{FFE2E487-C428-4A9E-B121-28693DA18AD7}" srcOrd="3" destOrd="0" parTransId="{06989F36-12C4-4591-85D6-86BF4ECCD2ED}" sibTransId="{28472CCD-B357-4860-9966-B25354FD11DD}"/>
    <dgm:cxn modelId="{D4A8BB4E-257C-4943-8BF5-57852AF4CC3E}" type="presOf" srcId="{F66D02C3-D21B-4BB4-A8DF-7BC4893D483A}" destId="{10171295-9C89-45A3-A994-C251F1D8010A}" srcOrd="0" destOrd="0" presId="urn:microsoft.com/office/officeart/2005/8/layout/hChevron3"/>
    <dgm:cxn modelId="{69A0037E-4E75-4AC1-A61E-588025E3D95E}" srcId="{73D9F858-A93D-4293-88CE-BBDB7465E364}" destId="{F66D02C3-D21B-4BB4-A8DF-7BC4893D483A}" srcOrd="2" destOrd="0" parTransId="{29A4AFA2-6F90-4630-BD7D-A3F76348CF26}" sibTransId="{225A92D1-2D47-4A77-9C04-135CCF30E7EB}"/>
    <dgm:cxn modelId="{DB72CBAD-1374-4BF0-B022-6D63760460B9}" type="presOf" srcId="{B31166E6-7FA6-4215-AEAF-3B90E7D99C76}" destId="{1B55F7AB-A300-4CA0-B3CD-73D1F5B61A8B}" srcOrd="0" destOrd="0" presId="urn:microsoft.com/office/officeart/2005/8/layout/hChevron3"/>
    <dgm:cxn modelId="{CF71CEC2-A7B1-4AE6-BFEB-92C95AC923FB}" type="presOf" srcId="{41DAAA78-240F-4F53-A061-E29792540FFE}" destId="{2A0BF1EA-8A91-41F2-A72B-8FE16F3AE1FC}" srcOrd="0" destOrd="0" presId="urn:microsoft.com/office/officeart/2005/8/layout/hChevron3"/>
    <dgm:cxn modelId="{94E6E7DA-FED6-4792-A700-7838DBDA4737}" type="presOf" srcId="{73D9F858-A93D-4293-88CE-BBDB7465E364}" destId="{917EE8F0-E16D-4E8D-81D6-2A02F79484F1}" srcOrd="0" destOrd="0" presId="urn:microsoft.com/office/officeart/2005/8/layout/hChevron3"/>
    <dgm:cxn modelId="{600D1EE7-B8FB-4194-857E-DE35DBDF126D}" srcId="{73D9F858-A93D-4293-88CE-BBDB7465E364}" destId="{41DAAA78-240F-4F53-A061-E29792540FFE}" srcOrd="0" destOrd="0" parTransId="{8EADFD50-76AC-41C7-BC2C-2EE95A846752}" sibTransId="{63753213-098C-4643-9A7A-C651721FE787}"/>
    <dgm:cxn modelId="{A324C6EE-2DB8-478C-A216-4E4A122930AA}" type="presOf" srcId="{FFE2E487-C428-4A9E-B121-28693DA18AD7}" destId="{80F6B479-8B64-4715-B826-79DFA958701F}" srcOrd="0" destOrd="0" presId="urn:microsoft.com/office/officeart/2005/8/layout/hChevron3"/>
    <dgm:cxn modelId="{7C366CFB-E571-4435-9B5E-4C181F33DF8A}" srcId="{73D9F858-A93D-4293-88CE-BBDB7465E364}" destId="{B31166E6-7FA6-4215-AEAF-3B90E7D99C76}" srcOrd="1" destOrd="0" parTransId="{30EC64A3-C347-4ECC-8C9F-1B6CBEBB10DE}" sibTransId="{B984229C-5995-4F6B-AF61-B53B65A9EE69}"/>
    <dgm:cxn modelId="{11AC4807-22BF-4237-A2F8-41AFF0EACE14}" type="presParOf" srcId="{917EE8F0-E16D-4E8D-81D6-2A02F79484F1}" destId="{2A0BF1EA-8A91-41F2-A72B-8FE16F3AE1FC}" srcOrd="0" destOrd="0" presId="urn:microsoft.com/office/officeart/2005/8/layout/hChevron3"/>
    <dgm:cxn modelId="{AF7236FD-0999-469D-B18C-3D5807E78185}" type="presParOf" srcId="{917EE8F0-E16D-4E8D-81D6-2A02F79484F1}" destId="{E6D01B38-4430-4F9D-8255-0353C2C4899C}" srcOrd="1" destOrd="0" presId="urn:microsoft.com/office/officeart/2005/8/layout/hChevron3"/>
    <dgm:cxn modelId="{A49C96DF-BE61-4028-A55D-A01A95E4AF2D}" type="presParOf" srcId="{917EE8F0-E16D-4E8D-81D6-2A02F79484F1}" destId="{1B55F7AB-A300-4CA0-B3CD-73D1F5B61A8B}" srcOrd="2" destOrd="0" presId="urn:microsoft.com/office/officeart/2005/8/layout/hChevron3"/>
    <dgm:cxn modelId="{B3D4CE69-89C0-4560-A2F6-E72059F5348C}" type="presParOf" srcId="{917EE8F0-E16D-4E8D-81D6-2A02F79484F1}" destId="{6E05940B-F78F-421E-9297-6B422B1BF74B}" srcOrd="3" destOrd="0" presId="urn:microsoft.com/office/officeart/2005/8/layout/hChevron3"/>
    <dgm:cxn modelId="{94657423-5108-447C-BAB3-B9C7A2A06F2D}" type="presParOf" srcId="{917EE8F0-E16D-4E8D-81D6-2A02F79484F1}" destId="{10171295-9C89-45A3-A994-C251F1D8010A}" srcOrd="4" destOrd="0" presId="urn:microsoft.com/office/officeart/2005/8/layout/hChevron3"/>
    <dgm:cxn modelId="{E09C0A97-4447-4657-94AE-FD860BFDA65E}" type="presParOf" srcId="{917EE8F0-E16D-4E8D-81D6-2A02F79484F1}" destId="{6A5F385C-6903-4F34-8267-EE882F4F8EBB}" srcOrd="5" destOrd="0" presId="urn:microsoft.com/office/officeart/2005/8/layout/hChevron3"/>
    <dgm:cxn modelId="{F65D98D2-196E-4CE5-B399-D6560F2B43FE}" type="presParOf" srcId="{917EE8F0-E16D-4E8D-81D6-2A02F79484F1}" destId="{80F6B479-8B64-4715-B826-79DFA958701F}" srcOrd="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A0BF1EA-8A91-41F2-A72B-8FE16F3AE1FC}">
      <dsp:nvSpPr>
        <dsp:cNvPr id="0" name=""/>
        <dsp:cNvSpPr/>
      </dsp:nvSpPr>
      <dsp:spPr>
        <a:xfrm>
          <a:off x="2" y="715877"/>
          <a:ext cx="3175396" cy="839968"/>
        </a:xfrm>
        <a:prstGeom prst="homePlate">
          <a:avLst/>
        </a:prstGeom>
        <a:solidFill>
          <a:schemeClr val="accent5">
            <a:shade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9362" tIns="114681" rIns="57341" bIns="114681" numCol="1" spcCol="1270" anchor="ctr" anchorCtr="0">
          <a:noAutofit/>
        </a:bodyPr>
        <a:lstStyle/>
        <a:p>
          <a:pPr marL="0" lvl="0" indent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4300" kern="1200" dirty="0"/>
            <a:t>Year 1</a:t>
          </a:r>
        </a:p>
      </dsp:txBody>
      <dsp:txXfrm>
        <a:off x="2" y="715877"/>
        <a:ext cx="2965404" cy="839968"/>
      </dsp:txXfrm>
    </dsp:sp>
    <dsp:sp modelId="{1B55F7AB-A300-4CA0-B3CD-73D1F5B61A8B}">
      <dsp:nvSpPr>
        <dsp:cNvPr id="0" name=""/>
        <dsp:cNvSpPr/>
      </dsp:nvSpPr>
      <dsp:spPr>
        <a:xfrm>
          <a:off x="2540319" y="715877"/>
          <a:ext cx="3175396" cy="839968"/>
        </a:xfrm>
        <a:prstGeom prst="chevron">
          <a:avLst/>
        </a:prstGeom>
        <a:solidFill>
          <a:schemeClr val="accent5">
            <a:shade val="50000"/>
            <a:hueOff val="167129"/>
            <a:satOff val="4478"/>
            <a:lumOff val="19726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2022" tIns="114681" rIns="57341" bIns="114681" numCol="1" spcCol="1270" anchor="ctr" anchorCtr="0">
          <a:noAutofit/>
        </a:bodyPr>
        <a:lstStyle/>
        <a:p>
          <a:pPr marL="0" lvl="0" indent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4300" kern="1200" dirty="0"/>
            <a:t>Year 2</a:t>
          </a:r>
        </a:p>
      </dsp:txBody>
      <dsp:txXfrm>
        <a:off x="2960303" y="715877"/>
        <a:ext cx="2335428" cy="839968"/>
      </dsp:txXfrm>
    </dsp:sp>
    <dsp:sp modelId="{10171295-9C89-45A3-A994-C251F1D8010A}">
      <dsp:nvSpPr>
        <dsp:cNvPr id="0" name=""/>
        <dsp:cNvSpPr/>
      </dsp:nvSpPr>
      <dsp:spPr>
        <a:xfrm>
          <a:off x="5080637" y="715877"/>
          <a:ext cx="3175396" cy="839968"/>
        </a:xfrm>
        <a:prstGeom prst="chevron">
          <a:avLst/>
        </a:prstGeom>
        <a:solidFill>
          <a:schemeClr val="accent5">
            <a:shade val="50000"/>
            <a:hueOff val="334258"/>
            <a:satOff val="8955"/>
            <a:lumOff val="39453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2022" tIns="114681" rIns="57341" bIns="114681" numCol="1" spcCol="1270" anchor="ctr" anchorCtr="0">
          <a:noAutofit/>
        </a:bodyPr>
        <a:lstStyle/>
        <a:p>
          <a:pPr marL="0" lvl="0" indent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4300" kern="1200" dirty="0"/>
            <a:t>Year 3</a:t>
          </a:r>
        </a:p>
      </dsp:txBody>
      <dsp:txXfrm>
        <a:off x="5500621" y="715877"/>
        <a:ext cx="2335428" cy="839968"/>
      </dsp:txXfrm>
    </dsp:sp>
    <dsp:sp modelId="{80F6B479-8B64-4715-B826-79DFA958701F}">
      <dsp:nvSpPr>
        <dsp:cNvPr id="0" name=""/>
        <dsp:cNvSpPr/>
      </dsp:nvSpPr>
      <dsp:spPr>
        <a:xfrm>
          <a:off x="7627279" y="715877"/>
          <a:ext cx="3175396" cy="839968"/>
        </a:xfrm>
        <a:prstGeom prst="chevron">
          <a:avLst/>
        </a:prstGeom>
        <a:solidFill>
          <a:schemeClr val="accent5">
            <a:shade val="50000"/>
            <a:hueOff val="167129"/>
            <a:satOff val="4478"/>
            <a:lumOff val="19726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2022" tIns="114681" rIns="57341" bIns="114681" numCol="1" spcCol="1270" anchor="ctr" anchorCtr="0">
          <a:noAutofit/>
        </a:bodyPr>
        <a:lstStyle/>
        <a:p>
          <a:pPr marL="0" lvl="0" indent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4300" kern="1200" dirty="0"/>
            <a:t>Year 4</a:t>
          </a:r>
        </a:p>
      </dsp:txBody>
      <dsp:txXfrm>
        <a:off x="8047263" y="715877"/>
        <a:ext cx="2335428" cy="83996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940B7A-9A06-42E7-BEE9-7EEA08A63A9F}" type="datetimeFigureOut">
              <a:rPr lang="en-GB" smtClean="0"/>
              <a:t>19/01/2025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428567-BDF5-451C-8737-F40313BC91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86286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84658B-E4AB-4713-A81F-7765FF9C94F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9459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sz="1200" dirty="0"/>
              <a:t>the quality and diversity in the scientific areas to be addressed by the </a:t>
            </a:r>
            <a:r>
              <a:rPr lang="en-US" sz="1200" dirty="0" err="1"/>
              <a:t>centre</a:t>
            </a:r>
            <a:r>
              <a:rPr lang="en-US" sz="1200" dirty="0"/>
              <a:t>, including appropriateness with regards to data intensive science</a:t>
            </a:r>
          </a:p>
          <a:p>
            <a:pPr marL="171450" indent="-171450">
              <a:buFontTx/>
              <a:buChar char="-"/>
            </a:pPr>
            <a:r>
              <a:rPr lang="en-US" sz="1200" dirty="0"/>
              <a:t>the alignment of the </a:t>
            </a:r>
            <a:r>
              <a:rPr lang="en-US" sz="1200" dirty="0" err="1"/>
              <a:t>centre</a:t>
            </a:r>
            <a:r>
              <a:rPr lang="en-US" sz="1200" dirty="0"/>
              <a:t> to wider host institution strategies</a:t>
            </a:r>
          </a:p>
          <a:p>
            <a:pPr marL="171450" indent="-171450">
              <a:buFontTx/>
              <a:buChar char="-"/>
            </a:pPr>
            <a:r>
              <a:rPr lang="en-US" sz="1200" dirty="0"/>
              <a:t>the potential impact which could arise as a result of the </a:t>
            </a:r>
            <a:r>
              <a:rPr lang="en-US" sz="1200" dirty="0" err="1"/>
              <a:t>centre’s</a:t>
            </a:r>
            <a:r>
              <a:rPr lang="en-US" sz="1200" dirty="0"/>
              <a:t> success, both in terms of academic and scientific benefit, and wider economic and societal benefit</a:t>
            </a:r>
          </a:p>
          <a:p>
            <a:pPr marL="171450" indent="-171450">
              <a:buFontTx/>
              <a:buChar char="-"/>
            </a:pPr>
            <a:r>
              <a:rPr lang="en-US" sz="1200" dirty="0"/>
              <a:t>the extent to which responsible research and innovation will be supported and delivered in the </a:t>
            </a:r>
            <a:r>
              <a:rPr lang="en-US" sz="1200" dirty="0" err="1"/>
              <a:t>centre’s</a:t>
            </a:r>
            <a:r>
              <a:rPr lang="en-US" sz="1200" dirty="0"/>
              <a:t> research activities.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84658B-E4AB-4713-A81F-7765FF9C94F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05777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84658B-E4AB-4713-A81F-7765FF9C94F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23741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F16188C3-A0FF-48E9-B389-CA1418D3F367}" type="slidenum">
              <a:rPr lang="en-US" altLang="en-US" sz="1200"/>
              <a:pPr/>
              <a:t>17</a:t>
            </a:fld>
            <a:endParaRPr lang="en-US" altLang="en-US" sz="1200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27104437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News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E3D212-47F2-4E0A-8537-7F6D0DD3AA5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72328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jp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jpeg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jp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3.jpe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6.emf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6.emf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8.emf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8.emf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8.emf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8.emf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8.emf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8.emf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8.emf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8.emf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8.emf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e and black flyer with text&#10;&#10;Description automatically generated">
            <a:extLst>
              <a:ext uri="{FF2B5EF4-FFF2-40B4-BE49-F238E27FC236}">
                <a16:creationId xmlns:a16="http://schemas.microsoft.com/office/drawing/2014/main" id="{FE8B5A2B-49FC-6CA8-3F50-91F387CE923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77" t="18306" r="-2852" b="64025"/>
          <a:stretch/>
        </p:blipFill>
        <p:spPr>
          <a:xfrm rot="5400000">
            <a:off x="2499026" y="-2519578"/>
            <a:ext cx="7173396" cy="12212552"/>
          </a:xfrm>
          <a:prstGeom prst="rect">
            <a:avLst/>
          </a:prstGeom>
        </p:spPr>
      </p:pic>
      <p:pic>
        <p:nvPicPr>
          <p:cNvPr id="4" name="Picture 3" descr="A blue background with white numbers&#10;&#10;Description automatically generated">
            <a:extLst>
              <a:ext uri="{FF2B5EF4-FFF2-40B4-BE49-F238E27FC236}">
                <a16:creationId xmlns:a16="http://schemas.microsoft.com/office/drawing/2014/main" id="{3663A896-1114-B089-AF4F-B8D7E5F75B2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50627" y="-2677276"/>
            <a:ext cx="6870200" cy="12212549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92FD8D01-67D9-49D2-8218-908EF6823A5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886288" y="4606336"/>
            <a:ext cx="2882759" cy="392041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rgbClr val="01253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Name of Speaker</a:t>
            </a:r>
            <a:endParaRPr lang="en-GB" dirty="0"/>
          </a:p>
        </p:txBody>
      </p:sp>
      <p:sp>
        <p:nvSpPr>
          <p:cNvPr id="25" name="Isosceles Triangle 24">
            <a:extLst>
              <a:ext uri="{FF2B5EF4-FFF2-40B4-BE49-F238E27FC236}">
                <a16:creationId xmlns:a16="http://schemas.microsoft.com/office/drawing/2014/main" id="{14FC0B7E-D120-892A-D326-983794E50239}"/>
              </a:ext>
            </a:extLst>
          </p:cNvPr>
          <p:cNvSpPr/>
          <p:nvPr userDrawn="1"/>
        </p:nvSpPr>
        <p:spPr>
          <a:xfrm flipV="1">
            <a:off x="-20553" y="-1"/>
            <a:ext cx="12212554" cy="3211034"/>
          </a:xfrm>
          <a:prstGeom prst="triangle">
            <a:avLst>
              <a:gd name="adj" fmla="val 100000"/>
            </a:avLst>
          </a:prstGeom>
          <a:solidFill>
            <a:srgbClr val="01253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A6381C54-8600-44E7-AFB1-5588823CAC4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3201" y="384509"/>
            <a:ext cx="1905846" cy="12029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81989BF-77A2-4DBD-8276-D651737434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1693" y="2476500"/>
            <a:ext cx="7160231" cy="2387600"/>
          </a:xfrm>
        </p:spPr>
        <p:txBody>
          <a:bodyPr anchor="b">
            <a:normAutofit/>
          </a:bodyPr>
          <a:lstStyle>
            <a:lvl1pPr algn="l">
              <a:defRPr sz="5400" b="1">
                <a:solidFill>
                  <a:srgbClr val="01253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F322C4DF-EBE1-48BC-8340-EFC2F49B65A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886288" y="5073737"/>
            <a:ext cx="2882759" cy="392113"/>
          </a:xfrm>
        </p:spPr>
        <p:txBody>
          <a:bodyPr>
            <a:normAutofit/>
          </a:bodyPr>
          <a:lstStyle>
            <a:lvl1pPr marL="0" indent="0">
              <a:buNone/>
              <a:defRPr sz="1600" i="1">
                <a:solidFill>
                  <a:srgbClr val="01253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Affiliation</a:t>
            </a:r>
            <a:endParaRPr lang="en-GB" dirty="0"/>
          </a:p>
        </p:txBody>
      </p:sp>
      <p:pic>
        <p:nvPicPr>
          <p:cNvPr id="6" name="Picture 5" descr="A white and black logo&#10;&#10;Description automatically generated">
            <a:extLst>
              <a:ext uri="{FF2B5EF4-FFF2-40B4-BE49-F238E27FC236}">
                <a16:creationId xmlns:a16="http://schemas.microsoft.com/office/drawing/2014/main" id="{4ACBA009-FB17-2375-0A80-7256817EBF8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0289" y="669970"/>
            <a:ext cx="2670955" cy="632059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15D0CA63-5141-6219-3C61-C3E6EA902797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-20554" y="6016718"/>
            <a:ext cx="12219267" cy="941017"/>
            <a:chOff x="792332" y="11806152"/>
            <a:chExt cx="8016536" cy="617361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6629CDE-1819-3165-156D-7243EF6B0B58}"/>
                </a:ext>
              </a:extLst>
            </p:cNvPr>
            <p:cNvSpPr/>
            <p:nvPr/>
          </p:nvSpPr>
          <p:spPr>
            <a:xfrm>
              <a:off x="792332" y="11860408"/>
              <a:ext cx="8016536" cy="514005"/>
            </a:xfrm>
            <a:prstGeom prst="rect">
              <a:avLst/>
            </a:prstGeom>
            <a:solidFill>
              <a:srgbClr val="01253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4" name="Picture 13" descr="A black background with white text&#10;&#10;Description automatically generated">
              <a:extLst>
                <a:ext uri="{FF2B5EF4-FFF2-40B4-BE49-F238E27FC236}">
                  <a16:creationId xmlns:a16="http://schemas.microsoft.com/office/drawing/2014/main" id="{FF6E52A0-0B8C-1F06-8706-0C26631611B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20232" y="11972120"/>
              <a:ext cx="926865" cy="285425"/>
            </a:xfrm>
            <a:prstGeom prst="rect">
              <a:avLst/>
            </a:prstGeom>
          </p:spPr>
        </p:pic>
        <p:pic>
          <p:nvPicPr>
            <p:cNvPr id="15" name="Picture 14" descr="A blue and black logo&#10;&#10;Description automatically generated">
              <a:extLst>
                <a:ext uri="{FF2B5EF4-FFF2-40B4-BE49-F238E27FC236}">
                  <a16:creationId xmlns:a16="http://schemas.microsoft.com/office/drawing/2014/main" id="{C9B7163A-5D16-5329-DB1B-0D0E0BB9B13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6248" y="11970832"/>
              <a:ext cx="1124829" cy="288000"/>
            </a:xfrm>
            <a:prstGeom prst="rect">
              <a:avLst/>
            </a:prstGeom>
          </p:spPr>
        </p:pic>
        <p:pic>
          <p:nvPicPr>
            <p:cNvPr id="17" name="Picture 16" descr="A black and white logo&#10;&#10;Description automatically generated">
              <a:extLst>
                <a:ext uri="{FF2B5EF4-FFF2-40B4-BE49-F238E27FC236}">
                  <a16:creationId xmlns:a16="http://schemas.microsoft.com/office/drawing/2014/main" id="{E822BF6E-94C5-0525-0E5C-9AD738806CA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6252" y="11806152"/>
              <a:ext cx="1352772" cy="617361"/>
            </a:xfrm>
            <a:prstGeom prst="rect">
              <a:avLst/>
            </a:prstGeom>
          </p:spPr>
        </p:pic>
        <p:pic>
          <p:nvPicPr>
            <p:cNvPr id="18" name="Picture 17" descr="A black and white sign with white text&#10;&#10;Description automatically generated">
              <a:extLst>
                <a:ext uri="{FF2B5EF4-FFF2-40B4-BE49-F238E27FC236}">
                  <a16:creationId xmlns:a16="http://schemas.microsoft.com/office/drawing/2014/main" id="{BF7CCD0E-009B-6C7F-63E2-4596CFE9145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58179" y="11970868"/>
              <a:ext cx="976544" cy="287929"/>
            </a:xfrm>
            <a:prstGeom prst="rect">
              <a:avLst/>
            </a:prstGeom>
          </p:spPr>
        </p:pic>
        <p:pic>
          <p:nvPicPr>
            <p:cNvPr id="19" name="Picture 18" descr="A blue flag with yellow stars&#10;&#10;Description automatically generated">
              <a:extLst>
                <a:ext uri="{FF2B5EF4-FFF2-40B4-BE49-F238E27FC236}">
                  <a16:creationId xmlns:a16="http://schemas.microsoft.com/office/drawing/2014/main" id="{D40ECFF2-770E-557A-311B-2288218B283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63878" y="11963956"/>
              <a:ext cx="457200" cy="30175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693018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204ACCA-4C30-4300-8565-853C252651A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49A8793-52C5-42EB-871E-C3E2228DF9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4E82D6-381B-453E-A0EA-5F11C07109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CBA0A0-715F-4867-A855-C7DAF351AD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Prof Carsten P. Welsch / EuPRAXIA Preparatory Phase kick-off Meeting, INFN-LNS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15B03E-283D-4234-AE05-CE8D1A51C1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A6942-0A64-43D8-89D7-6CF6A85B590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03385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7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6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41"/>
            <a:ext cx="8144135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12th January 2016</a:t>
            </a:r>
            <a:endParaRPr lang="en-GB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AVA Kick-off Meeting, Liverpool, UK</a:t>
            </a:r>
            <a:endParaRPr lang="en-GB" dirty="0"/>
          </a:p>
        </p:txBody>
      </p:sp>
      <p:pic>
        <p:nvPicPr>
          <p:cNvPr id="14" name="Pictur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5267" y="6381750"/>
            <a:ext cx="821267" cy="406400"/>
          </a:xfrm>
          <a:prstGeom prst="rect">
            <a:avLst/>
          </a:prstGeom>
          <a:noFill/>
          <a:ln w="9525">
            <a:solidFill>
              <a:srgbClr val="E7EFF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36838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e and black flyer with text&#10;&#10;Description automatically generated">
            <a:extLst>
              <a:ext uri="{FF2B5EF4-FFF2-40B4-BE49-F238E27FC236}">
                <a16:creationId xmlns:a16="http://schemas.microsoft.com/office/drawing/2014/main" id="{FE8B5A2B-49FC-6CA8-3F50-91F387CE923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77" t="18306" r="-2852" b="64025"/>
          <a:stretch/>
        </p:blipFill>
        <p:spPr>
          <a:xfrm rot="5400000">
            <a:off x="2499026" y="-2519578"/>
            <a:ext cx="7173396" cy="12212552"/>
          </a:xfrm>
          <a:prstGeom prst="rect">
            <a:avLst/>
          </a:prstGeom>
        </p:spPr>
      </p:pic>
      <p:pic>
        <p:nvPicPr>
          <p:cNvPr id="4" name="Picture 3" descr="A blue background with white numbers&#10;&#10;Description automatically generated">
            <a:extLst>
              <a:ext uri="{FF2B5EF4-FFF2-40B4-BE49-F238E27FC236}">
                <a16:creationId xmlns:a16="http://schemas.microsoft.com/office/drawing/2014/main" id="{3663A896-1114-B089-AF4F-B8D7E5F75B2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50627" y="-2677276"/>
            <a:ext cx="6870200" cy="12212549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92FD8D01-67D9-49D2-8218-908EF6823A5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886288" y="4606336"/>
            <a:ext cx="2882759" cy="392041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rgbClr val="01253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Name of Speaker</a:t>
            </a:r>
            <a:endParaRPr lang="en-GB" dirty="0"/>
          </a:p>
        </p:txBody>
      </p:sp>
      <p:sp>
        <p:nvSpPr>
          <p:cNvPr id="25" name="Isosceles Triangle 24">
            <a:extLst>
              <a:ext uri="{FF2B5EF4-FFF2-40B4-BE49-F238E27FC236}">
                <a16:creationId xmlns:a16="http://schemas.microsoft.com/office/drawing/2014/main" id="{14FC0B7E-D120-892A-D326-983794E50239}"/>
              </a:ext>
            </a:extLst>
          </p:cNvPr>
          <p:cNvSpPr/>
          <p:nvPr userDrawn="1"/>
        </p:nvSpPr>
        <p:spPr>
          <a:xfrm flipV="1">
            <a:off x="-20553" y="-1"/>
            <a:ext cx="12212554" cy="3211034"/>
          </a:xfrm>
          <a:prstGeom prst="triangle">
            <a:avLst>
              <a:gd name="adj" fmla="val 100000"/>
            </a:avLst>
          </a:prstGeom>
          <a:solidFill>
            <a:srgbClr val="01253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A6381C54-8600-44E7-AFB1-5588823CAC4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3201" y="384509"/>
            <a:ext cx="1905846" cy="12029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81989BF-77A2-4DBD-8276-D651737434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1693" y="2476500"/>
            <a:ext cx="7160231" cy="2387600"/>
          </a:xfrm>
        </p:spPr>
        <p:txBody>
          <a:bodyPr anchor="b">
            <a:normAutofit/>
          </a:bodyPr>
          <a:lstStyle>
            <a:lvl1pPr algn="l">
              <a:defRPr sz="5400" b="1">
                <a:solidFill>
                  <a:srgbClr val="01253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F322C4DF-EBE1-48BC-8340-EFC2F49B65A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886288" y="5073737"/>
            <a:ext cx="2882759" cy="392113"/>
          </a:xfrm>
        </p:spPr>
        <p:txBody>
          <a:bodyPr>
            <a:normAutofit/>
          </a:bodyPr>
          <a:lstStyle>
            <a:lvl1pPr marL="0" indent="0">
              <a:buNone/>
              <a:defRPr sz="1600" i="1">
                <a:solidFill>
                  <a:srgbClr val="01253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Affiliation</a:t>
            </a:r>
            <a:endParaRPr lang="en-GB" dirty="0"/>
          </a:p>
        </p:txBody>
      </p:sp>
      <p:pic>
        <p:nvPicPr>
          <p:cNvPr id="6" name="Picture 5" descr="A white and black logo&#10;&#10;Description automatically generated">
            <a:extLst>
              <a:ext uri="{FF2B5EF4-FFF2-40B4-BE49-F238E27FC236}">
                <a16:creationId xmlns:a16="http://schemas.microsoft.com/office/drawing/2014/main" id="{4ACBA009-FB17-2375-0A80-7256817EBF8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0289" y="669970"/>
            <a:ext cx="2670955" cy="632059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15D0CA63-5141-6219-3C61-C3E6EA902797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-20554" y="6016718"/>
            <a:ext cx="12219267" cy="941017"/>
            <a:chOff x="792332" y="11806152"/>
            <a:chExt cx="8016536" cy="617361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6629CDE-1819-3165-156D-7243EF6B0B58}"/>
                </a:ext>
              </a:extLst>
            </p:cNvPr>
            <p:cNvSpPr/>
            <p:nvPr/>
          </p:nvSpPr>
          <p:spPr>
            <a:xfrm>
              <a:off x="792332" y="11860408"/>
              <a:ext cx="8016536" cy="514005"/>
            </a:xfrm>
            <a:prstGeom prst="rect">
              <a:avLst/>
            </a:prstGeom>
            <a:solidFill>
              <a:srgbClr val="01253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4" name="Picture 13" descr="A black background with white text&#10;&#10;Description automatically generated">
              <a:extLst>
                <a:ext uri="{FF2B5EF4-FFF2-40B4-BE49-F238E27FC236}">
                  <a16:creationId xmlns:a16="http://schemas.microsoft.com/office/drawing/2014/main" id="{FF6E52A0-0B8C-1F06-8706-0C26631611B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20232" y="11972120"/>
              <a:ext cx="926865" cy="285425"/>
            </a:xfrm>
            <a:prstGeom prst="rect">
              <a:avLst/>
            </a:prstGeom>
          </p:spPr>
        </p:pic>
        <p:pic>
          <p:nvPicPr>
            <p:cNvPr id="15" name="Picture 14" descr="A blue and black logo&#10;&#10;Description automatically generated">
              <a:extLst>
                <a:ext uri="{FF2B5EF4-FFF2-40B4-BE49-F238E27FC236}">
                  <a16:creationId xmlns:a16="http://schemas.microsoft.com/office/drawing/2014/main" id="{C9B7163A-5D16-5329-DB1B-0D0E0BB9B13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6248" y="11970832"/>
              <a:ext cx="1124829" cy="288000"/>
            </a:xfrm>
            <a:prstGeom prst="rect">
              <a:avLst/>
            </a:prstGeom>
          </p:spPr>
        </p:pic>
        <p:pic>
          <p:nvPicPr>
            <p:cNvPr id="17" name="Picture 16" descr="A black and white logo&#10;&#10;Description automatically generated">
              <a:extLst>
                <a:ext uri="{FF2B5EF4-FFF2-40B4-BE49-F238E27FC236}">
                  <a16:creationId xmlns:a16="http://schemas.microsoft.com/office/drawing/2014/main" id="{E822BF6E-94C5-0525-0E5C-9AD738806CA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6252" y="11806152"/>
              <a:ext cx="1352772" cy="617361"/>
            </a:xfrm>
            <a:prstGeom prst="rect">
              <a:avLst/>
            </a:prstGeom>
          </p:spPr>
        </p:pic>
        <p:pic>
          <p:nvPicPr>
            <p:cNvPr id="18" name="Picture 17" descr="A black and white sign with white text&#10;&#10;Description automatically generated">
              <a:extLst>
                <a:ext uri="{FF2B5EF4-FFF2-40B4-BE49-F238E27FC236}">
                  <a16:creationId xmlns:a16="http://schemas.microsoft.com/office/drawing/2014/main" id="{BF7CCD0E-009B-6C7F-63E2-4596CFE9145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58179" y="11970868"/>
              <a:ext cx="976544" cy="287929"/>
            </a:xfrm>
            <a:prstGeom prst="rect">
              <a:avLst/>
            </a:prstGeom>
          </p:spPr>
        </p:pic>
        <p:pic>
          <p:nvPicPr>
            <p:cNvPr id="19" name="Picture 18" descr="A blue flag with yellow stars&#10;&#10;Description automatically generated">
              <a:extLst>
                <a:ext uri="{FF2B5EF4-FFF2-40B4-BE49-F238E27FC236}">
                  <a16:creationId xmlns:a16="http://schemas.microsoft.com/office/drawing/2014/main" id="{D40ECFF2-770E-557A-311B-2288218B283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63878" y="11963956"/>
              <a:ext cx="457200" cy="30175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488354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A5E7FD-63EE-4DE4-ADF7-DD3CDB9F82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688ECE-E385-4F61-A206-BD75109BFB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CBBAE7-3F5A-4381-95DC-D60D1C7609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514490-D280-4101-9264-9BE7A0B271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Prof Carsten P. Welsch / EuPRAXIA Preparatory Phase kick-off Meeting, INFN-LNS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9286EB-8132-4515-A7B7-82825CC88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A6942-0A64-43D8-89D7-6CF6A85B590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80825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26C509-6F70-4ABB-BC13-40891873ED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5EA094-62DC-43D8-8AF5-A799F8275D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0C620A-DE9F-4912-A0AE-A7ED330EBD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6FAC0D-716C-4E8A-A560-04A8CAF94D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Prof Carsten P. Welsch / EuPRAXIA Preparatory Phase kick-off Meeting, INFN-LNS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8D1EA3-015B-4B10-A0F1-E9178B312E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A6942-0A64-43D8-89D7-6CF6A85B590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67725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EDB0E6-DA20-46B7-972D-C3D553ABAC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D56D2C-2B62-414D-9DCD-C923BA010D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DF4EB4D-E1EA-42BC-AF39-9F4F71A057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81051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8" descr="Background pattern&#10;&#10;Description automatically generated">
            <a:extLst>
              <a:ext uri="{FF2B5EF4-FFF2-40B4-BE49-F238E27FC236}">
                <a16:creationId xmlns:a16="http://schemas.microsoft.com/office/drawing/2014/main" id="{02B58E11-0031-4999-0907-09B6491E3B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988" b="18947"/>
          <a:stretch>
            <a:fillRect/>
          </a:stretch>
        </p:blipFill>
        <p:spPr bwMode="auto">
          <a:xfrm>
            <a:off x="4508205" y="-2937"/>
            <a:ext cx="7680620" cy="16886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 descr="A blue background with white numbers&#10;&#10;Description automatically generated">
            <a:extLst>
              <a:ext uri="{FF2B5EF4-FFF2-40B4-BE49-F238E27FC236}">
                <a16:creationId xmlns:a16="http://schemas.microsoft.com/office/drawing/2014/main" id="{7A424B39-3A2C-E19E-DA93-B6D94084ED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2371"/>
          <a:stretch>
            <a:fillRect/>
          </a:stretch>
        </p:blipFill>
        <p:spPr bwMode="auto">
          <a:xfrm rot="5400000">
            <a:off x="5237407" y="-5263906"/>
            <a:ext cx="1717190" cy="121920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D91B03C-EDB3-4488-97A1-D45C7D8415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8843605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817D23-B0CC-4B8C-873F-13B254FDA4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solidFill>
                  <a:srgbClr val="FCAF1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BCCC2D-FC8F-463A-91CA-0D5D5CB36B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 sz="2400">
                <a:solidFill>
                  <a:srgbClr val="437AA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7DF9B5C-F52F-4531-B8F3-EBCD74CD8D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solidFill>
                  <a:srgbClr val="FCAF1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21F58C5-6CA2-40D5-98E0-9E6C548FC97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 sz="2400">
                <a:solidFill>
                  <a:srgbClr val="437AA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0" name="Footer Placeholder 9">
            <a:extLst>
              <a:ext uri="{FF2B5EF4-FFF2-40B4-BE49-F238E27FC236}">
                <a16:creationId xmlns:a16="http://schemas.microsoft.com/office/drawing/2014/main" id="{320BBC16-DC12-4743-8144-0599BA81FB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79297" y="6356350"/>
            <a:ext cx="10433407" cy="383497"/>
          </a:xfrm>
        </p:spPr>
        <p:txBody>
          <a:bodyPr/>
          <a:lstStyle>
            <a:lvl1pPr>
              <a:defRPr sz="11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Prof Carsten P. Welsch / EuPRAXIA Preparatory Phase kick-off Meeting, INFN-LNS</a:t>
            </a:r>
            <a:endParaRPr lang="en-GB" dirty="0"/>
          </a:p>
        </p:txBody>
      </p:sp>
      <p:pic>
        <p:nvPicPr>
          <p:cNvPr id="11" name="Picture 2" descr="Logo&#10;&#10;Description automatically generated">
            <a:extLst>
              <a:ext uri="{FF2B5EF4-FFF2-40B4-BE49-F238E27FC236}">
                <a16:creationId xmlns:a16="http://schemas.microsoft.com/office/drawing/2014/main" id="{2CD37018-0923-695A-2166-7EFA48CBF7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2182" y="5876988"/>
            <a:ext cx="1249584" cy="792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" descr="A white and black logo&#10;&#10;Description automatically generated">
            <a:extLst>
              <a:ext uri="{FF2B5EF4-FFF2-40B4-BE49-F238E27FC236}">
                <a16:creationId xmlns:a16="http://schemas.microsoft.com/office/drawing/2014/main" id="{621DA5E5-463B-E49F-4D18-402C144908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234" y="6292101"/>
            <a:ext cx="1589827" cy="37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965571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2F153BB6-3180-D993-86E1-EE714381417E}"/>
              </a:ext>
            </a:extLst>
          </p:cNvPr>
          <p:cNvGrpSpPr/>
          <p:nvPr userDrawn="1"/>
        </p:nvGrpSpPr>
        <p:grpSpPr>
          <a:xfrm>
            <a:off x="0" y="-26502"/>
            <a:ext cx="12192002" cy="1717190"/>
            <a:chOff x="0" y="-26502"/>
            <a:chExt cx="12192002" cy="1717190"/>
          </a:xfrm>
        </p:grpSpPr>
        <p:pic>
          <p:nvPicPr>
            <p:cNvPr id="7" name="Picture 18" descr="Background pattern&#10;&#10;Description automatically generated">
              <a:extLst>
                <a:ext uri="{FF2B5EF4-FFF2-40B4-BE49-F238E27FC236}">
                  <a16:creationId xmlns:a16="http://schemas.microsoft.com/office/drawing/2014/main" id="{1BF56256-BA27-E74A-283F-257C4B811514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988" b="18947"/>
            <a:stretch>
              <a:fillRect/>
            </a:stretch>
          </p:blipFill>
          <p:spPr bwMode="auto">
            <a:xfrm>
              <a:off x="4511379" y="-12220"/>
              <a:ext cx="7680620" cy="16886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8" descr="A blue background with white numbers&#10;&#10;Description automatically generated">
              <a:extLst>
                <a:ext uri="{FF2B5EF4-FFF2-40B4-BE49-F238E27FC236}">
                  <a16:creationId xmlns:a16="http://schemas.microsoft.com/office/drawing/2014/main" id="{091EAF53-42D4-4983-E00B-74824BB4CA48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3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2371"/>
            <a:stretch>
              <a:fillRect/>
            </a:stretch>
          </p:blipFill>
          <p:spPr bwMode="auto">
            <a:xfrm rot="5400000">
              <a:off x="5237406" y="-5263908"/>
              <a:ext cx="1717190" cy="121920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" name="Picture 2" descr="A blue background with white numbers&#10;&#10;Description automatically generated">
            <a:extLst>
              <a:ext uri="{FF2B5EF4-FFF2-40B4-BE49-F238E27FC236}">
                <a16:creationId xmlns:a16="http://schemas.microsoft.com/office/drawing/2014/main" id="{950D7629-F631-0237-0260-47A72EBF4D8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2371"/>
          <a:stretch>
            <a:fillRect/>
          </a:stretch>
        </p:blipFill>
        <p:spPr bwMode="auto">
          <a:xfrm rot="5400000">
            <a:off x="5237406" y="-5263907"/>
            <a:ext cx="1717190" cy="121920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Logo&#10;&#10;Description automatically generated">
            <a:extLst>
              <a:ext uri="{FF2B5EF4-FFF2-40B4-BE49-F238E27FC236}">
                <a16:creationId xmlns:a16="http://schemas.microsoft.com/office/drawing/2014/main" id="{4BD4D942-89A4-175D-E45B-F5284F8EF3C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2182" y="5876988"/>
            <a:ext cx="1249584" cy="792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A white and black logo&#10;&#10;Description automatically generated">
            <a:extLst>
              <a:ext uri="{FF2B5EF4-FFF2-40B4-BE49-F238E27FC236}">
                <a16:creationId xmlns:a16="http://schemas.microsoft.com/office/drawing/2014/main" id="{3DFFEFD9-86B7-F235-4E33-DE4AD65201A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234" y="6292101"/>
            <a:ext cx="1589827" cy="37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28D5204-4514-4A9B-9DF3-ADAD255064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69182"/>
            <a:ext cx="12192000" cy="1325563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278219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C30113-7593-453E-8A0A-FE4540EC1A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84794A-BB8E-4535-BADF-4B34AE8DAD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77CB5-1786-444F-B3EB-208C4B8403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291A49-C06F-44B4-98AB-B60ACD9637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1A41E2-335E-4629-98D9-A487EE8D41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Prof Carsten P. Welsch / EuPRAXIA Preparatory Phase kick-off Meeting, INFN-LNS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4C8363-8BA6-40B9-AB7A-101B570471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A6942-0A64-43D8-89D7-6CF6A85B590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33981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208A6E-84A6-4D03-B41C-228D19111D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E225CF4-B01C-47DE-93D0-D682FB3E06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44F9861-3A3D-4508-AEAF-AB6681EE1F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123CEE-0BCB-4717-83C3-000A90B9FB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57B236-E8DF-4E3C-AC84-150B4B696F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Prof Carsten P. Welsch / EuPRAXIA Preparatory Phase kick-off Meeting, INFN-LNS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6582EE-6C82-45EF-89AA-8B43082D8F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A6942-0A64-43D8-89D7-6CF6A85B590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37519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A5E7FD-63EE-4DE4-ADF7-DD3CDB9F82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688ECE-E385-4F61-A206-BD75109BFB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CBBAE7-3F5A-4381-95DC-D60D1C7609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514490-D280-4101-9264-9BE7A0B271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Prof Carsten P. Welsch / EuPRAXIA Preparatory Phase kick-off Meeting, INFN-LNS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9286EB-8132-4515-A7B7-82825CC88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A6942-0A64-43D8-89D7-6CF6A85B590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909420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70A3CA-F630-4195-B65B-8BE472C017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7CF52D5-B0C4-49EC-8BA0-9D14BC6356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22633B-6F21-4CB7-A0C9-1E05ECFED7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6FF823-DEE4-4A72-8E93-65012CF903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Prof Carsten P. Welsch / EuPRAXIA Preparatory Phase kick-off Meeting, INFN-LNS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A36912-206B-44DD-9E42-84FEB65515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A6942-0A64-43D8-89D7-6CF6A85B590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29365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204ACCA-4C30-4300-8565-853C252651A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49A8793-52C5-42EB-871E-C3E2228DF9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4E82D6-381B-453E-A0EA-5F11C07109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CBA0A0-715F-4867-A855-C7DAF351AD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Prof Carsten P. Welsch / EuPRAXIA Preparatory Phase kick-off Meeting, INFN-LNS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15B03E-283D-4234-AE05-CE8D1A51C1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A6942-0A64-43D8-89D7-6CF6A85B590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960199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7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6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41"/>
            <a:ext cx="8144135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12th January 2016</a:t>
            </a:r>
            <a:endParaRPr lang="en-GB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AVA Kick-off Meeting, Liverpool, UK</a:t>
            </a:r>
            <a:endParaRPr lang="en-GB" dirty="0"/>
          </a:p>
        </p:txBody>
      </p:sp>
      <p:pic>
        <p:nvPicPr>
          <p:cNvPr id="14" name="Pictur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5267" y="6381750"/>
            <a:ext cx="821267" cy="406400"/>
          </a:xfrm>
          <a:prstGeom prst="rect">
            <a:avLst/>
          </a:prstGeom>
          <a:noFill/>
          <a:ln w="9525">
            <a:solidFill>
              <a:srgbClr val="E7EFF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078490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old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ctenophore&#10;&#10;Description automatically generated">
            <a:extLst>
              <a:ext uri="{FF2B5EF4-FFF2-40B4-BE49-F238E27FC236}">
                <a16:creationId xmlns:a16="http://schemas.microsoft.com/office/drawing/2014/main" id="{23841EDC-C62A-8E48-BED8-042AC2B8E3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3478" b="56769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AE25C7A-204A-C543-B1C1-D381D9C29B9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445469" y="1186277"/>
            <a:ext cx="3251666" cy="443638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C449486-CF18-D849-A458-8277D52228A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953430" y="2563424"/>
            <a:ext cx="7360905" cy="1731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64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ld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ctenophore&#10;&#10;Description automatically generated">
            <a:extLst>
              <a:ext uri="{FF2B5EF4-FFF2-40B4-BE49-F238E27FC236}">
                <a16:creationId xmlns:a16="http://schemas.microsoft.com/office/drawing/2014/main" id="{23841EDC-C62A-8E48-BED8-042AC2B8E3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3478" b="56769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AE25C7A-204A-C543-B1C1-D381D9C29B9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445469" y="1186277"/>
            <a:ext cx="3251666" cy="443638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C449486-CF18-D849-A458-8277D52228A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953430" y="2563424"/>
            <a:ext cx="7360905" cy="1731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83363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ctenophore&#10;&#10;Description automatically generated">
            <a:extLst>
              <a:ext uri="{FF2B5EF4-FFF2-40B4-BE49-F238E27FC236}">
                <a16:creationId xmlns:a16="http://schemas.microsoft.com/office/drawing/2014/main" id="{871B2545-08E0-0641-A7C6-0B1FB38BC2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3478" b="56769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BD3FE05-9582-D742-88C0-1E41C0D4569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9150" y="1122363"/>
            <a:ext cx="9144000" cy="2387600"/>
          </a:xfrm>
        </p:spPr>
        <p:txBody>
          <a:bodyPr anchor="b"/>
          <a:lstStyle>
            <a:lvl1pPr algn="l">
              <a:defRPr sz="6000"/>
            </a:lvl1pPr>
          </a:lstStyle>
          <a:p>
            <a:r>
              <a:rPr lang="en-GB" dirty="0"/>
              <a:t>Click to add title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21902D4-0C3E-E845-8228-73BA204A4F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9150" y="3602038"/>
            <a:ext cx="9144000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F39C901-35DD-5544-B6DD-7AD5E065F35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9514653" y="6128813"/>
            <a:ext cx="2548561" cy="599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48261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ection break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ctenophore&#10;&#10;Description automatically generated">
            <a:extLst>
              <a:ext uri="{FF2B5EF4-FFF2-40B4-BE49-F238E27FC236}">
                <a16:creationId xmlns:a16="http://schemas.microsoft.com/office/drawing/2014/main" id="{871B2545-08E0-0641-A7C6-0B1FB38BC2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9492" t="29849" r="4258" b="48623"/>
          <a:stretch/>
        </p:blipFill>
        <p:spPr>
          <a:xfrm rot="-5400000">
            <a:off x="7014753" y="1572034"/>
            <a:ext cx="6857998" cy="3713928"/>
          </a:xfrm>
          <a:prstGeom prst="rect">
            <a:avLst/>
          </a:prstGeom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BEF52A00-6431-C749-98A3-6AB4F8E6D9CF}"/>
              </a:ext>
            </a:extLst>
          </p:cNvPr>
          <p:cNvSpPr/>
          <p:nvPr userDrawn="1"/>
        </p:nvSpPr>
        <p:spPr>
          <a:xfrm>
            <a:off x="0" y="-1"/>
            <a:ext cx="9385867" cy="6857999"/>
          </a:xfrm>
          <a:prstGeom prst="roundRect">
            <a:avLst>
              <a:gd name="adj" fmla="val 0"/>
            </a:avLst>
          </a:prstGeom>
          <a:solidFill>
            <a:srgbClr val="1646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BD3FE05-9582-D742-88C0-1E41C0D4569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9150" y="1122363"/>
            <a:ext cx="8181975" cy="2387600"/>
          </a:xfrm>
        </p:spPr>
        <p:txBody>
          <a:bodyPr anchor="b"/>
          <a:lstStyle>
            <a:lvl1pPr algn="l">
              <a:defRPr sz="6000">
                <a:solidFill>
                  <a:srgbClr val="86CCE8"/>
                </a:solidFill>
              </a:defRPr>
            </a:lvl1pPr>
          </a:lstStyle>
          <a:p>
            <a:r>
              <a:rPr lang="en-GB" dirty="0"/>
              <a:t>Click to add section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21902D4-0C3E-E845-8228-73BA204A4F0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19150" y="3602038"/>
            <a:ext cx="8181975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section subtitle style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E6B179D-E48F-544E-870E-F34FB919F23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9514653" y="6128813"/>
            <a:ext cx="2548561" cy="599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83654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7D2CDC-EF05-3649-A627-92D3252D65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9ED7A7-334F-B64C-B3D5-9AFD431D4D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02697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7" name="Picture 6" descr="A picture containing ctenophore&#10;&#10;Description automatically generated">
            <a:extLst>
              <a:ext uri="{FF2B5EF4-FFF2-40B4-BE49-F238E27FC236}">
                <a16:creationId xmlns:a16="http://schemas.microsoft.com/office/drawing/2014/main" id="{746A22C4-FD7D-A848-A02C-675D168044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1866" t="36230" r="-9026" b="60605"/>
          <a:stretch/>
        </p:blipFill>
        <p:spPr>
          <a:xfrm rot="10800000">
            <a:off x="-2" y="6214541"/>
            <a:ext cx="9407047" cy="643459"/>
          </a:xfrm>
          <a:prstGeom prst="rect">
            <a:avLst/>
          </a:prstGeom>
          <a:solidFill>
            <a:srgbClr val="002060"/>
          </a:solidFill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6DB56F7-104C-3947-AE3B-DFB664C7BA3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514652" y="6100238"/>
            <a:ext cx="2548563" cy="59937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4F88084-F81A-5A46-86BF-579CC6CFC7D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6214541"/>
            <a:ext cx="1603332" cy="643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92120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CDD1CFD-310A-6F4E-9EB7-2C5D6A6D6237}"/>
              </a:ext>
            </a:extLst>
          </p:cNvPr>
          <p:cNvSpPr/>
          <p:nvPr userDrawn="1"/>
        </p:nvSpPr>
        <p:spPr>
          <a:xfrm>
            <a:off x="9407042" y="5986461"/>
            <a:ext cx="2784958" cy="871540"/>
          </a:xfrm>
          <a:prstGeom prst="rect">
            <a:avLst/>
          </a:prstGeom>
          <a:solidFill>
            <a:srgbClr val="16466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icture containing ctenophore&#10;&#10;Description automatically generated">
            <a:extLst>
              <a:ext uri="{FF2B5EF4-FFF2-40B4-BE49-F238E27FC236}">
                <a16:creationId xmlns:a16="http://schemas.microsoft.com/office/drawing/2014/main" id="{746A22C4-FD7D-A848-A02C-675D168044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7647" t="32083" r="-4807" b="63630"/>
          <a:stretch/>
        </p:blipFill>
        <p:spPr>
          <a:xfrm rot="10800000">
            <a:off x="-4" y="5986459"/>
            <a:ext cx="9407043" cy="8715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6DB56F7-104C-3947-AE3B-DFB664C7BA3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9514653" y="6128813"/>
            <a:ext cx="2548561" cy="59937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4F88084-F81A-5A46-86BF-579CC6CFC7D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7" y="5981025"/>
            <a:ext cx="1603332" cy="91626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7B4EF98-CCC4-B54D-8C38-DBBF79FF4A23}"/>
              </a:ext>
            </a:extLst>
          </p:cNvPr>
          <p:cNvSpPr/>
          <p:nvPr userDrawn="1"/>
        </p:nvSpPr>
        <p:spPr>
          <a:xfrm>
            <a:off x="0" y="0"/>
            <a:ext cx="12192000" cy="6243638"/>
          </a:xfrm>
          <a:prstGeom prst="rect">
            <a:avLst/>
          </a:prstGeom>
          <a:solidFill>
            <a:srgbClr val="1646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17D2CDC-EF05-3649-A627-92D3252D65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9ED7A7-334F-B64C-B3D5-9AFD431D4D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02697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529825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CDD1CFD-310A-6F4E-9EB7-2C5D6A6D6237}"/>
              </a:ext>
            </a:extLst>
          </p:cNvPr>
          <p:cNvSpPr/>
          <p:nvPr userDrawn="1"/>
        </p:nvSpPr>
        <p:spPr>
          <a:xfrm>
            <a:off x="9407042" y="5986461"/>
            <a:ext cx="2784958" cy="871540"/>
          </a:xfrm>
          <a:prstGeom prst="rect">
            <a:avLst/>
          </a:prstGeom>
          <a:solidFill>
            <a:srgbClr val="16466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icture containing ctenophore&#10;&#10;Description automatically generated">
            <a:extLst>
              <a:ext uri="{FF2B5EF4-FFF2-40B4-BE49-F238E27FC236}">
                <a16:creationId xmlns:a16="http://schemas.microsoft.com/office/drawing/2014/main" id="{746A22C4-FD7D-A848-A02C-675D168044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7647" t="32083" r="-4807" b="63630"/>
          <a:stretch/>
        </p:blipFill>
        <p:spPr>
          <a:xfrm rot="10800000">
            <a:off x="-4" y="5986459"/>
            <a:ext cx="9407043" cy="8715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6DB56F7-104C-3947-AE3B-DFB664C7BA3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9514653" y="6128813"/>
            <a:ext cx="2548561" cy="59937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4F88084-F81A-5A46-86BF-579CC6CFC7D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7" y="5981025"/>
            <a:ext cx="1603332" cy="91626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7B4EF98-CCC4-B54D-8C38-DBBF79FF4A23}"/>
              </a:ext>
            </a:extLst>
          </p:cNvPr>
          <p:cNvSpPr/>
          <p:nvPr userDrawn="1"/>
        </p:nvSpPr>
        <p:spPr>
          <a:xfrm>
            <a:off x="0" y="0"/>
            <a:ext cx="12192000" cy="6243638"/>
          </a:xfrm>
          <a:prstGeom prst="rect">
            <a:avLst/>
          </a:prstGeom>
          <a:solidFill>
            <a:srgbClr val="1646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4409684A-F47C-4643-85D4-9CD4725F36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0A421F9F-8362-4EB9-BAEE-10A2E23DCA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CC779533-BB54-4EF4-8F43-EA2F7BA09F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5951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A85E01FE-4A89-43F6-9AA4-C4E0F12F518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4" name="Content Placeholder 5">
            <a:extLst>
              <a:ext uri="{FF2B5EF4-FFF2-40B4-BE49-F238E27FC236}">
                <a16:creationId xmlns:a16="http://schemas.microsoft.com/office/drawing/2014/main" id="{C7F7AD93-0199-40E1-9F2D-CCF1B0A335F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5951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5178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26C509-6F70-4ABB-BC13-40891873ED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5EA094-62DC-43D8-8AF5-A799F8275D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0C620A-DE9F-4912-A0AE-A7ED330EBD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6FAC0D-716C-4E8A-A560-04A8CAF94D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Prof Carsten P. Welsch / EuPRAXIA Preparatory Phase kick-off Meeting, INFN-LNS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8D1EA3-015B-4B10-A0F1-E9178B312E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A6942-0A64-43D8-89D7-6CF6A85B590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011915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B89BC4-195A-2141-AA6B-55B2D4FD85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5BAF01-27A6-224A-ADCA-F3DCEA22100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14655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658CC0C-7637-0A4E-B925-E53DA4E01C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14655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9" name="Picture 8" descr="A picture containing ctenophore&#10;&#10;Description automatically generated">
            <a:extLst>
              <a:ext uri="{FF2B5EF4-FFF2-40B4-BE49-F238E27FC236}">
                <a16:creationId xmlns:a16="http://schemas.microsoft.com/office/drawing/2014/main" id="{D5D98F08-2DF6-904F-AC9C-F98596085A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1866" t="36230" r="-9026" b="60605"/>
          <a:stretch/>
        </p:blipFill>
        <p:spPr>
          <a:xfrm rot="10800000">
            <a:off x="-2" y="6214541"/>
            <a:ext cx="9407047" cy="643459"/>
          </a:xfrm>
          <a:prstGeom prst="rect">
            <a:avLst/>
          </a:prstGeom>
          <a:solidFill>
            <a:srgbClr val="002060"/>
          </a:solidFill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78F1849-1898-B64C-A281-3A926B568D3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514652" y="6100238"/>
            <a:ext cx="2548563" cy="5993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FE9F21C-77DD-2641-AF54-06FCB75D623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6214541"/>
            <a:ext cx="1603332" cy="643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63940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EB3BAC-2C80-E740-90BC-6D96B90F42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2A540E-E0AA-6346-B729-9D509E408B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3649F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7014CF-D34D-BB4A-A19B-308AB1B7B6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59516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756920F-35EE-CF43-9239-05B391F69D7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3649F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44CACDD-F9B3-B242-9A9C-28F73780AA8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59516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8" name="Picture 7" descr="A picture containing ctenophore&#10;&#10;Description automatically generated">
            <a:extLst>
              <a:ext uri="{FF2B5EF4-FFF2-40B4-BE49-F238E27FC236}">
                <a16:creationId xmlns:a16="http://schemas.microsoft.com/office/drawing/2014/main" id="{2237B383-B0B3-5B47-92CD-FD22BED97F5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1866" t="36230" r="-9026" b="60605"/>
          <a:stretch/>
        </p:blipFill>
        <p:spPr>
          <a:xfrm rot="10800000">
            <a:off x="-2" y="6214541"/>
            <a:ext cx="9407047" cy="643459"/>
          </a:xfrm>
          <a:prstGeom prst="rect">
            <a:avLst/>
          </a:prstGeom>
          <a:solidFill>
            <a:srgbClr val="002060"/>
          </a:solidFill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D5FD8FD-DD4B-6945-B80D-9B5F10FBC25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514652" y="6100238"/>
            <a:ext cx="2548563" cy="5993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1ED0298-3E4E-D64B-9CA4-12985D1E49E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6214541"/>
            <a:ext cx="1603332" cy="643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43634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5AD8E9-800C-E04A-A1EF-E0591AAC8C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4" name="Picture 3" descr="A picture containing ctenophore&#10;&#10;Description automatically generated">
            <a:extLst>
              <a:ext uri="{FF2B5EF4-FFF2-40B4-BE49-F238E27FC236}">
                <a16:creationId xmlns:a16="http://schemas.microsoft.com/office/drawing/2014/main" id="{359D7018-C2F9-E646-B32D-1AEA616F6D9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1866" t="36230" r="-9026" b="60605"/>
          <a:stretch/>
        </p:blipFill>
        <p:spPr>
          <a:xfrm rot="10800000">
            <a:off x="-2" y="6214541"/>
            <a:ext cx="9407047" cy="643459"/>
          </a:xfrm>
          <a:prstGeom prst="rect">
            <a:avLst/>
          </a:prstGeom>
          <a:solidFill>
            <a:srgbClr val="002060"/>
          </a:solidFill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756C12D-4B40-8145-AD19-89A2989A05E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514652" y="6100238"/>
            <a:ext cx="2548563" cy="5993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1760136-B2E8-DE44-84E6-F9A6EE9A298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6214541"/>
            <a:ext cx="1603332" cy="643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23695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CDD1CFD-310A-6F4E-9EB7-2C5D6A6D6237}"/>
              </a:ext>
            </a:extLst>
          </p:cNvPr>
          <p:cNvSpPr/>
          <p:nvPr userDrawn="1"/>
        </p:nvSpPr>
        <p:spPr>
          <a:xfrm>
            <a:off x="9407042" y="5986461"/>
            <a:ext cx="2784958" cy="871540"/>
          </a:xfrm>
          <a:prstGeom prst="rect">
            <a:avLst/>
          </a:prstGeom>
          <a:solidFill>
            <a:srgbClr val="03649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icture containing ctenophore&#10;&#10;Description automatically generated">
            <a:extLst>
              <a:ext uri="{FF2B5EF4-FFF2-40B4-BE49-F238E27FC236}">
                <a16:creationId xmlns:a16="http://schemas.microsoft.com/office/drawing/2014/main" id="{746A22C4-FD7D-A848-A02C-675D168044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7647" t="32083" r="-4807" b="63630"/>
          <a:stretch/>
        </p:blipFill>
        <p:spPr>
          <a:xfrm rot="10800000">
            <a:off x="-4" y="5986459"/>
            <a:ext cx="9407043" cy="8715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6DB56F7-104C-3947-AE3B-DFB664C7BA3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9514653" y="6128813"/>
            <a:ext cx="2548561" cy="59937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4F88084-F81A-5A46-86BF-579CC6CFC7D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5986461"/>
            <a:ext cx="1603332" cy="87154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7B4EF98-CCC4-B54D-8C38-DBBF79FF4A23}"/>
              </a:ext>
            </a:extLst>
          </p:cNvPr>
          <p:cNvSpPr/>
          <p:nvPr userDrawn="1"/>
        </p:nvSpPr>
        <p:spPr>
          <a:xfrm>
            <a:off x="0" y="0"/>
            <a:ext cx="12192000" cy="6243638"/>
          </a:xfrm>
          <a:prstGeom prst="rect">
            <a:avLst/>
          </a:prstGeom>
          <a:solidFill>
            <a:srgbClr val="0364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17D2CDC-EF05-3649-A627-92D3252D65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705908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FA9D76-FC7E-094A-9850-7FC9522CDF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AC1F7AE-C748-BF4B-BBB2-2B26DCDB98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0"/>
            <a:ext cx="7008812" cy="6857999"/>
          </a:xfrm>
        </p:spPr>
        <p:txBody>
          <a:bodyPr anchor="ctr"/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Click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1807D0-311F-BF47-87FD-EC147AA232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9636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6" name="Picture 5" descr="A picture containing ctenophore&#10;&#10;Description automatically generated">
            <a:extLst>
              <a:ext uri="{FF2B5EF4-FFF2-40B4-BE49-F238E27FC236}">
                <a16:creationId xmlns:a16="http://schemas.microsoft.com/office/drawing/2014/main" id="{504E2128-A80A-F64F-B1FD-1BBE4B85F09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1866" t="36230" r="-9026" b="60605"/>
          <a:stretch/>
        </p:blipFill>
        <p:spPr>
          <a:xfrm rot="10800000">
            <a:off x="-2" y="6214541"/>
            <a:ext cx="9407047" cy="643459"/>
          </a:xfrm>
          <a:prstGeom prst="rect">
            <a:avLst/>
          </a:prstGeom>
          <a:solidFill>
            <a:srgbClr val="002060"/>
          </a:solidFill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4394F5C-E39F-0C44-B68C-B4FBC4122A6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514652" y="6100238"/>
            <a:ext cx="2548563" cy="5993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C26ABC4-BFE3-0340-A9CB-16ADBE65354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6214541"/>
            <a:ext cx="1603332" cy="643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21361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7D2CDC-EF05-3649-A627-92D3252D65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9ED7A7-334F-B64C-B3D5-9AFD431D4D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27461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6" name="Picture 5" descr="A picture containing ctenophore&#10;&#10;Description automatically generated">
            <a:extLst>
              <a:ext uri="{FF2B5EF4-FFF2-40B4-BE49-F238E27FC236}">
                <a16:creationId xmlns:a16="http://schemas.microsoft.com/office/drawing/2014/main" id="{8C370B8B-9943-0B4F-8AB8-B66DDAA5065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1866" t="36230" r="-9026" b="60605"/>
          <a:stretch/>
        </p:blipFill>
        <p:spPr>
          <a:xfrm rot="10800000">
            <a:off x="-2" y="6214541"/>
            <a:ext cx="9407047" cy="643459"/>
          </a:xfrm>
          <a:prstGeom prst="rect">
            <a:avLst/>
          </a:prstGeom>
          <a:solidFill>
            <a:srgbClr val="002060"/>
          </a:solidFill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F29F4D2-227E-A448-BF76-01126B7EF08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514652" y="6100238"/>
            <a:ext cx="2548563" cy="5993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D2ADCB9-90B4-5648-847E-42D12EE4A59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6214541"/>
            <a:ext cx="1603332" cy="643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6324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EDB0E6-DA20-46B7-972D-C3D553ABAC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D56D2C-2B62-414D-9DCD-C923BA010D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DF4EB4D-E1EA-42BC-AF39-9F4F71A057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83751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8" descr="Background pattern&#10;&#10;Description automatically generated">
            <a:extLst>
              <a:ext uri="{FF2B5EF4-FFF2-40B4-BE49-F238E27FC236}">
                <a16:creationId xmlns:a16="http://schemas.microsoft.com/office/drawing/2014/main" id="{02B58E11-0031-4999-0907-09B6491E3B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988" b="18947"/>
          <a:stretch>
            <a:fillRect/>
          </a:stretch>
        </p:blipFill>
        <p:spPr bwMode="auto">
          <a:xfrm>
            <a:off x="4508205" y="-2937"/>
            <a:ext cx="7680620" cy="16886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 descr="A blue background with white numbers&#10;&#10;Description automatically generated">
            <a:extLst>
              <a:ext uri="{FF2B5EF4-FFF2-40B4-BE49-F238E27FC236}">
                <a16:creationId xmlns:a16="http://schemas.microsoft.com/office/drawing/2014/main" id="{7A424B39-3A2C-E19E-DA93-B6D94084ED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2371"/>
          <a:stretch>
            <a:fillRect/>
          </a:stretch>
        </p:blipFill>
        <p:spPr bwMode="auto">
          <a:xfrm rot="5400000">
            <a:off x="5237407" y="-5263906"/>
            <a:ext cx="1717190" cy="121920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D91B03C-EDB3-4488-97A1-D45C7D8415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8843605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817D23-B0CC-4B8C-873F-13B254FDA4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solidFill>
                  <a:srgbClr val="FCAF1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BCCC2D-FC8F-463A-91CA-0D5D5CB36B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 sz="2400">
                <a:solidFill>
                  <a:srgbClr val="437AA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7DF9B5C-F52F-4531-B8F3-EBCD74CD8D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solidFill>
                  <a:srgbClr val="FCAF1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21F58C5-6CA2-40D5-98E0-9E6C548FC97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 sz="2400">
                <a:solidFill>
                  <a:srgbClr val="437AA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0" name="Footer Placeholder 9">
            <a:extLst>
              <a:ext uri="{FF2B5EF4-FFF2-40B4-BE49-F238E27FC236}">
                <a16:creationId xmlns:a16="http://schemas.microsoft.com/office/drawing/2014/main" id="{320BBC16-DC12-4743-8144-0599BA81FB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79297" y="6356350"/>
            <a:ext cx="10433407" cy="383497"/>
          </a:xfrm>
        </p:spPr>
        <p:txBody>
          <a:bodyPr/>
          <a:lstStyle>
            <a:lvl1pPr>
              <a:defRPr sz="11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Prof Carsten P. Welsch / EuPRAXIA Preparatory Phase kick-off Meeting, INFN-LNS</a:t>
            </a:r>
            <a:endParaRPr lang="en-GB" dirty="0"/>
          </a:p>
        </p:txBody>
      </p:sp>
      <p:pic>
        <p:nvPicPr>
          <p:cNvPr id="11" name="Picture 2" descr="Logo&#10;&#10;Description automatically generated">
            <a:extLst>
              <a:ext uri="{FF2B5EF4-FFF2-40B4-BE49-F238E27FC236}">
                <a16:creationId xmlns:a16="http://schemas.microsoft.com/office/drawing/2014/main" id="{2CD37018-0923-695A-2166-7EFA48CBF7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2182" y="5876988"/>
            <a:ext cx="1249584" cy="792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" descr="A white and black logo&#10;&#10;Description automatically generated">
            <a:extLst>
              <a:ext uri="{FF2B5EF4-FFF2-40B4-BE49-F238E27FC236}">
                <a16:creationId xmlns:a16="http://schemas.microsoft.com/office/drawing/2014/main" id="{621DA5E5-463B-E49F-4D18-402C144908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234" y="6292101"/>
            <a:ext cx="1589827" cy="37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872877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2F153BB6-3180-D993-86E1-EE714381417E}"/>
              </a:ext>
            </a:extLst>
          </p:cNvPr>
          <p:cNvGrpSpPr/>
          <p:nvPr userDrawn="1"/>
        </p:nvGrpSpPr>
        <p:grpSpPr>
          <a:xfrm>
            <a:off x="0" y="-26502"/>
            <a:ext cx="12192002" cy="1717190"/>
            <a:chOff x="0" y="-26502"/>
            <a:chExt cx="12192002" cy="1717190"/>
          </a:xfrm>
        </p:grpSpPr>
        <p:pic>
          <p:nvPicPr>
            <p:cNvPr id="7" name="Picture 18" descr="Background pattern&#10;&#10;Description automatically generated">
              <a:extLst>
                <a:ext uri="{FF2B5EF4-FFF2-40B4-BE49-F238E27FC236}">
                  <a16:creationId xmlns:a16="http://schemas.microsoft.com/office/drawing/2014/main" id="{1BF56256-BA27-E74A-283F-257C4B811514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988" b="18947"/>
            <a:stretch>
              <a:fillRect/>
            </a:stretch>
          </p:blipFill>
          <p:spPr bwMode="auto">
            <a:xfrm>
              <a:off x="4511379" y="-12220"/>
              <a:ext cx="7680620" cy="16886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8" descr="A blue background with white numbers&#10;&#10;Description automatically generated">
              <a:extLst>
                <a:ext uri="{FF2B5EF4-FFF2-40B4-BE49-F238E27FC236}">
                  <a16:creationId xmlns:a16="http://schemas.microsoft.com/office/drawing/2014/main" id="{091EAF53-42D4-4983-E00B-74824BB4CA48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3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2371"/>
            <a:stretch>
              <a:fillRect/>
            </a:stretch>
          </p:blipFill>
          <p:spPr bwMode="auto">
            <a:xfrm rot="5400000">
              <a:off x="5237406" y="-5263908"/>
              <a:ext cx="1717190" cy="121920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" name="Picture 2" descr="A blue background with white numbers&#10;&#10;Description automatically generated">
            <a:extLst>
              <a:ext uri="{FF2B5EF4-FFF2-40B4-BE49-F238E27FC236}">
                <a16:creationId xmlns:a16="http://schemas.microsoft.com/office/drawing/2014/main" id="{950D7629-F631-0237-0260-47A72EBF4D8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2371"/>
          <a:stretch>
            <a:fillRect/>
          </a:stretch>
        </p:blipFill>
        <p:spPr bwMode="auto">
          <a:xfrm rot="5400000">
            <a:off x="5237406" y="-5263907"/>
            <a:ext cx="1717190" cy="121920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Logo&#10;&#10;Description automatically generated">
            <a:extLst>
              <a:ext uri="{FF2B5EF4-FFF2-40B4-BE49-F238E27FC236}">
                <a16:creationId xmlns:a16="http://schemas.microsoft.com/office/drawing/2014/main" id="{4BD4D942-89A4-175D-E45B-F5284F8EF3C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2182" y="5876988"/>
            <a:ext cx="1249584" cy="792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A white and black logo&#10;&#10;Description automatically generated">
            <a:extLst>
              <a:ext uri="{FF2B5EF4-FFF2-40B4-BE49-F238E27FC236}">
                <a16:creationId xmlns:a16="http://schemas.microsoft.com/office/drawing/2014/main" id="{3DFFEFD9-86B7-F235-4E33-DE4AD65201A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234" y="6292101"/>
            <a:ext cx="1589827" cy="37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28D5204-4514-4A9B-9DF3-ADAD255064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69182"/>
            <a:ext cx="12192000" cy="1325563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306276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C30113-7593-453E-8A0A-FE4540EC1A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84794A-BB8E-4535-BADF-4B34AE8DAD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77CB5-1786-444F-B3EB-208C4B8403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291A49-C06F-44B4-98AB-B60ACD9637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1A41E2-335E-4629-98D9-A487EE8D41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Prof Carsten P. Welsch / EuPRAXIA Preparatory Phase kick-off Meeting, INFN-LNS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4C8363-8BA6-40B9-AB7A-101B570471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A6942-0A64-43D8-89D7-6CF6A85B590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66725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208A6E-84A6-4D03-B41C-228D19111D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E225CF4-B01C-47DE-93D0-D682FB3E06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44F9861-3A3D-4508-AEAF-AB6681EE1F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123CEE-0BCB-4717-83C3-000A90B9FB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57B236-E8DF-4E3C-AC84-150B4B696F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Prof Carsten P. Welsch / EuPRAXIA Preparatory Phase kick-off Meeting, INFN-LNS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6582EE-6C82-45EF-89AA-8B43082D8F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A6942-0A64-43D8-89D7-6CF6A85B590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30551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70A3CA-F630-4195-B65B-8BE472C017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7CF52D5-B0C4-49EC-8BA0-9D14BC6356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22633B-6F21-4CB7-A0C9-1E05ECFED7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6FF823-DEE4-4A72-8E93-65012CF903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Prof Carsten P. Welsch / EuPRAXIA Preparatory Phase kick-off Meeting, INFN-LNS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A36912-206B-44DD-9E42-84FEB65515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A6942-0A64-43D8-89D7-6CF6A85B590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30804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BA2FD0-C22E-4FAC-AAB5-F1EAA438ED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FDA01F-90D6-496C-9965-6B8AA744DD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AF329E-2887-438A-B000-226A472EA7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17AE28-C9A7-4D2D-BC89-09D72E21B7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/>
              <a:t>Prof Carsten P. Welsch / EuPRAXIA Preparatory Phase kick-off Meeting, INFN-LNS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6E5BF4-0FC3-48A2-9AA7-580EFE85DB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CA6942-0A64-43D8-89D7-6CF6A85B590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722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BA2FD0-C22E-4FAC-AAB5-F1EAA438ED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FDA01F-90D6-496C-9965-6B8AA744DD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AF329E-2887-438A-B000-226A472EA7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17AE28-C9A7-4D2D-BC89-09D72E21B7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/>
              <a:t>Prof Carsten P. Welsch / EuPRAXIA Preparatory Phase kick-off Meeting, INFN-LNS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6E5BF4-0FC3-48A2-9AA7-580EFE85DB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CA6942-0A64-43D8-89D7-6CF6A85B590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37841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06D1F40-D397-FA4D-A30A-EEFE5106AD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C03D98-6843-B54E-95F3-2490E2D99B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D351E6-50B1-3547-90E7-B648C6D7E07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1BDB27-38EE-E548-841E-63EAE1B10133}" type="datetimeFigureOut">
              <a:rPr lang="en-US" smtClean="0"/>
              <a:t>1/19/2025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2F18C5-5AE0-A443-A871-3FF5173DAF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31E91F-409A-FE4B-99E3-B699629AA7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E886D2-1DAF-234A-8261-929501AE6A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951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rgbClr val="03649F"/>
          </a:solidFill>
          <a:latin typeface="Montserrat" pitchFamily="2" charset="77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defRPr sz="2000" b="0" i="0" kern="1200">
          <a:solidFill>
            <a:schemeClr val="tx1">
              <a:lumMod val="75000"/>
              <a:lumOff val="25000"/>
            </a:schemeClr>
          </a:solidFill>
          <a:latin typeface="Montserrat Medium" pitchFamily="2" charset="77"/>
          <a:ea typeface="+mn-ea"/>
          <a:cs typeface="+mn-cs"/>
        </a:defRPr>
      </a:lvl1pPr>
      <a:lvl2pPr marL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defRPr sz="2000" b="0" i="0" kern="1200">
          <a:solidFill>
            <a:schemeClr val="tx1">
              <a:lumMod val="75000"/>
              <a:lumOff val="25000"/>
            </a:schemeClr>
          </a:solidFill>
          <a:latin typeface="Montserrat Medium" pitchFamily="2" charset="77"/>
          <a:ea typeface="+mn-ea"/>
          <a:cs typeface="+mn-cs"/>
        </a:defRPr>
      </a:lvl2pPr>
      <a:lvl3pPr marL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defRPr sz="2000" b="0" i="0" kern="1200">
          <a:solidFill>
            <a:schemeClr val="tx1">
              <a:lumMod val="75000"/>
              <a:lumOff val="25000"/>
            </a:schemeClr>
          </a:solidFill>
          <a:latin typeface="Montserrat Medium" pitchFamily="2" charset="77"/>
          <a:ea typeface="+mn-ea"/>
          <a:cs typeface="+mn-cs"/>
        </a:defRPr>
      </a:lvl3pPr>
      <a:lvl4pPr marL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defRPr sz="2000" b="0" i="0" kern="1200">
          <a:solidFill>
            <a:schemeClr val="tx1">
              <a:lumMod val="75000"/>
              <a:lumOff val="25000"/>
            </a:schemeClr>
          </a:solidFill>
          <a:latin typeface="Montserrat Medium" pitchFamily="2" charset="77"/>
          <a:ea typeface="+mn-ea"/>
          <a:cs typeface="+mn-cs"/>
        </a:defRPr>
      </a:lvl4pPr>
      <a:lvl5pPr marL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defRPr sz="2000" b="0" i="0" kern="1200">
          <a:solidFill>
            <a:schemeClr val="tx1">
              <a:lumMod val="75000"/>
              <a:lumOff val="25000"/>
            </a:schemeClr>
          </a:solidFill>
          <a:latin typeface="Montserrat Medium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g"/><Relationship Id="rId13" Type="http://schemas.openxmlformats.org/officeDocument/2006/relationships/image" Target="../media/image51.png"/><Relationship Id="rId3" Type="http://schemas.openxmlformats.org/officeDocument/2006/relationships/image" Target="../media/image41.jpeg"/><Relationship Id="rId7" Type="http://schemas.openxmlformats.org/officeDocument/2006/relationships/image" Target="../media/image45.jpg"/><Relationship Id="rId12" Type="http://schemas.openxmlformats.org/officeDocument/2006/relationships/image" Target="../media/image50.png"/><Relationship Id="rId2" Type="http://schemas.openxmlformats.org/officeDocument/2006/relationships/image" Target="../media/image40.jpg"/><Relationship Id="rId16" Type="http://schemas.openxmlformats.org/officeDocument/2006/relationships/image" Target="../media/image54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4.png"/><Relationship Id="rId11" Type="http://schemas.openxmlformats.org/officeDocument/2006/relationships/image" Target="../media/image49.tif"/><Relationship Id="rId5" Type="http://schemas.openxmlformats.org/officeDocument/2006/relationships/image" Target="../media/image43.jpeg"/><Relationship Id="rId15" Type="http://schemas.openxmlformats.org/officeDocument/2006/relationships/image" Target="../media/image53.jpg"/><Relationship Id="rId10" Type="http://schemas.openxmlformats.org/officeDocument/2006/relationships/image" Target="../media/image48.png"/><Relationship Id="rId4" Type="http://schemas.openxmlformats.org/officeDocument/2006/relationships/image" Target="../media/image42.png"/><Relationship Id="rId9" Type="http://schemas.openxmlformats.org/officeDocument/2006/relationships/image" Target="../media/image47.jpeg"/><Relationship Id="rId14" Type="http://schemas.openxmlformats.org/officeDocument/2006/relationships/image" Target="../media/image5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6.png"/><Relationship Id="rId4" Type="http://schemas.openxmlformats.org/officeDocument/2006/relationships/image" Target="../media/image59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8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7" Type="http://schemas.openxmlformats.org/officeDocument/2006/relationships/image" Target="../media/image7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://www.oma-project.eu/" TargetMode="External"/><Relationship Id="rId13" Type="http://schemas.openxmlformats.org/officeDocument/2006/relationships/image" Target="../media/image28.png"/><Relationship Id="rId3" Type="http://schemas.openxmlformats.org/officeDocument/2006/relationships/hyperlink" Target="http://www.livinno.org/" TargetMode="External"/><Relationship Id="rId7" Type="http://schemas.openxmlformats.org/officeDocument/2006/relationships/hyperlink" Target="http://www.opac-project.eu/" TargetMode="External"/><Relationship Id="rId12" Type="http://schemas.openxmlformats.org/officeDocument/2006/relationships/image" Target="../media/image27.jpeg"/><Relationship Id="rId2" Type="http://schemas.openxmlformats.org/officeDocument/2006/relationships/hyperlink" Target="http://www.livdat.org/" TargetMode="External"/><Relationship Id="rId16" Type="http://schemas.openxmlformats.org/officeDocument/2006/relationships/image" Target="../media/image31.jpeg"/><Relationship Id="rId1" Type="http://schemas.openxmlformats.org/officeDocument/2006/relationships/slideLayout" Target="../slideLayouts/slideLayout6.xml"/><Relationship Id="rId6" Type="http://schemas.openxmlformats.org/officeDocument/2006/relationships/hyperlink" Target="http://www.la3net.nu/" TargetMode="External"/><Relationship Id="rId11" Type="http://schemas.openxmlformats.org/officeDocument/2006/relationships/image" Target="../media/image26.jpeg"/><Relationship Id="rId5" Type="http://schemas.openxmlformats.org/officeDocument/2006/relationships/hyperlink" Target="http://www.liv.ac.uk/ditanet" TargetMode="External"/><Relationship Id="rId15" Type="http://schemas.openxmlformats.org/officeDocument/2006/relationships/image" Target="../media/image30.jpeg"/><Relationship Id="rId10" Type="http://schemas.openxmlformats.org/officeDocument/2006/relationships/hyperlink" Target="http://www.eupraxia-dn.org/" TargetMode="External"/><Relationship Id="rId4" Type="http://schemas.openxmlformats.org/officeDocument/2006/relationships/image" Target="../media/image25.png"/><Relationship Id="rId9" Type="http://schemas.openxmlformats.org/officeDocument/2006/relationships/hyperlink" Target="http://www.ava-project.eu/" TargetMode="External"/><Relationship Id="rId1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6.png"/><Relationship Id="rId5" Type="http://schemas.openxmlformats.org/officeDocument/2006/relationships/image" Target="../media/image35.jpg"/><Relationship Id="rId4" Type="http://schemas.openxmlformats.org/officeDocument/2006/relationships/image" Target="../media/image34.jpg"/><Relationship Id="rId9" Type="http://schemas.openxmlformats.org/officeDocument/2006/relationships/image" Target="../media/image3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B630C9E5-36D1-F917-9A67-7F4F658DE53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GB" b="1" dirty="0"/>
              <a:t>Dr Joseph Wolfenden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2FBE596-6A16-0AD0-5ABC-2B00E2C742F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Welcome!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519B565-D6F7-6BB6-7CD0-336892664A1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University of Liverpool</a:t>
            </a:r>
          </a:p>
        </p:txBody>
      </p:sp>
    </p:spTree>
    <p:extLst>
      <p:ext uri="{BB962C8B-B14F-4D97-AF65-F5344CB8AC3E}">
        <p14:creationId xmlns:p14="http://schemas.microsoft.com/office/powerpoint/2010/main" val="10071250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740161-2DB4-48DD-922D-CF7B10D988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dirty="0"/>
              <a:t>Partner Organizations</a:t>
            </a:r>
            <a:endParaRPr lang="en-GB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1471318-3FB5-4932-B823-4500C86DB709}"/>
              </a:ext>
            </a:extLst>
          </p:cNvPr>
          <p:cNvSpPr/>
          <p:nvPr/>
        </p:nvSpPr>
        <p:spPr>
          <a:xfrm>
            <a:off x="0" y="1642731"/>
            <a:ext cx="12192000" cy="4114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BE60D43A-D8E4-46AF-B880-EAB2749AC8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95" y="2054679"/>
            <a:ext cx="696002" cy="978779"/>
          </a:xfrm>
          <a:prstGeom prst="rect">
            <a:avLst/>
          </a:prstGeom>
        </p:spPr>
      </p:pic>
      <p:pic>
        <p:nvPicPr>
          <p:cNvPr id="18434" name="Picture 2" descr="České vysoké učení technické v Praze – Wikipedie">
            <a:extLst>
              <a:ext uri="{FF2B5EF4-FFF2-40B4-BE49-F238E27FC236}">
                <a16:creationId xmlns:a16="http://schemas.microsoft.com/office/drawing/2014/main" id="{47ADD55E-1DBC-4979-AF62-46F2561312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9813" y="2171738"/>
            <a:ext cx="1339743" cy="653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A picture containing text, tableware, dark, dishware&#10;&#10;Description automatically generated">
            <a:extLst>
              <a:ext uri="{FF2B5EF4-FFF2-40B4-BE49-F238E27FC236}">
                <a16:creationId xmlns:a16="http://schemas.microsoft.com/office/drawing/2014/main" id="{344A36CE-0183-49BD-AB0D-B6A2AFDEA3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2669" y="2357826"/>
            <a:ext cx="2490484" cy="430498"/>
          </a:xfrm>
          <a:prstGeom prst="rect">
            <a:avLst/>
          </a:prstGeom>
        </p:spPr>
      </p:pic>
      <p:pic>
        <p:nvPicPr>
          <p:cNvPr id="18436" name="Picture 4" descr="Header ELI-NP">
            <a:extLst>
              <a:ext uri="{FF2B5EF4-FFF2-40B4-BE49-F238E27FC236}">
                <a16:creationId xmlns:a16="http://schemas.microsoft.com/office/drawing/2014/main" id="{CCC91D69-4E76-42AA-9E5A-B83497B207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6123" y="2075166"/>
            <a:ext cx="114300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Logo, company name&#10;&#10;Description automatically generated">
            <a:extLst>
              <a:ext uri="{FF2B5EF4-FFF2-40B4-BE49-F238E27FC236}">
                <a16:creationId xmlns:a16="http://schemas.microsoft.com/office/drawing/2014/main" id="{70BAA5DA-7F6D-43A2-9FB3-E6667E1B846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2439" y="2097838"/>
            <a:ext cx="1523697" cy="616062"/>
          </a:xfrm>
          <a:prstGeom prst="rect">
            <a:avLst/>
          </a:prstGeom>
        </p:spPr>
      </p:pic>
      <p:pic>
        <p:nvPicPr>
          <p:cNvPr id="12" name="Picture 11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DA2FCAE7-C8BC-4267-82FD-92EA10621AE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2055" y="2174734"/>
            <a:ext cx="1785321" cy="647833"/>
          </a:xfrm>
          <a:prstGeom prst="rect">
            <a:avLst/>
          </a:prstGeom>
        </p:spPr>
      </p:pic>
      <p:pic>
        <p:nvPicPr>
          <p:cNvPr id="14" name="Picture 13" descr="A picture containing logo&#10;&#10;Description automatically generated">
            <a:extLst>
              <a:ext uri="{FF2B5EF4-FFF2-40B4-BE49-F238E27FC236}">
                <a16:creationId xmlns:a16="http://schemas.microsoft.com/office/drawing/2014/main" id="{1E5FE210-891F-4A10-892C-D22304707ED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793" y="3583641"/>
            <a:ext cx="1635539" cy="604562"/>
          </a:xfrm>
          <a:prstGeom prst="rect">
            <a:avLst/>
          </a:prstGeom>
        </p:spPr>
      </p:pic>
      <p:pic>
        <p:nvPicPr>
          <p:cNvPr id="18438" name="Picture 6" descr="Consorzio di ricerca Hypatia">
            <a:extLst>
              <a:ext uri="{FF2B5EF4-FFF2-40B4-BE49-F238E27FC236}">
                <a16:creationId xmlns:a16="http://schemas.microsoft.com/office/drawing/2014/main" id="{A52D91EC-CD9C-4D02-9D30-595CF8697E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5632" y="3363743"/>
            <a:ext cx="1114369" cy="892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0" name="Picture 8" descr="The Racah Institute of Physics">
            <a:extLst>
              <a:ext uri="{FF2B5EF4-FFF2-40B4-BE49-F238E27FC236}">
                <a16:creationId xmlns:a16="http://schemas.microsoft.com/office/drawing/2014/main" id="{3819F984-887B-4000-835E-0D0D24444E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4568" y="3353731"/>
            <a:ext cx="2563813" cy="850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A picture containing icon&#10;&#10;Description automatically generated">
            <a:extLst>
              <a:ext uri="{FF2B5EF4-FFF2-40B4-BE49-F238E27FC236}">
                <a16:creationId xmlns:a16="http://schemas.microsoft.com/office/drawing/2014/main" id="{7E583219-72CC-4E09-B481-F9CA8D2789A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3748" y="3557032"/>
            <a:ext cx="1785321" cy="458925"/>
          </a:xfrm>
          <a:prstGeom prst="rect">
            <a:avLst/>
          </a:prstGeom>
        </p:spPr>
      </p:pic>
      <p:pic>
        <p:nvPicPr>
          <p:cNvPr id="18442" name="Picture 10" descr="TU Wien, Austria | Study.eu">
            <a:extLst>
              <a:ext uri="{FF2B5EF4-FFF2-40B4-BE49-F238E27FC236}">
                <a16:creationId xmlns:a16="http://schemas.microsoft.com/office/drawing/2014/main" id="{F0567E98-D3DE-43B4-B4FB-C6FB44AE2A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5503" y="3476152"/>
            <a:ext cx="1375834" cy="605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 descr="Text&#10;&#10;Description automatically generated">
            <a:extLst>
              <a:ext uri="{FF2B5EF4-FFF2-40B4-BE49-F238E27FC236}">
                <a16:creationId xmlns:a16="http://schemas.microsoft.com/office/drawing/2014/main" id="{A14C194C-4AA5-4543-824D-89B7CD3A744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094" y="4957948"/>
            <a:ext cx="2044558" cy="470495"/>
          </a:xfrm>
          <a:prstGeom prst="rect">
            <a:avLst/>
          </a:prstGeom>
        </p:spPr>
      </p:pic>
      <p:pic>
        <p:nvPicPr>
          <p:cNvPr id="18444" name="Picture 12" descr="Università di Pisa - Campus Orienta Digital">
            <a:extLst>
              <a:ext uri="{FF2B5EF4-FFF2-40B4-BE49-F238E27FC236}">
                <a16:creationId xmlns:a16="http://schemas.microsoft.com/office/drawing/2014/main" id="{D1872FEE-320A-43E3-86E8-722B1795C1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6311" y="4636957"/>
            <a:ext cx="1579377" cy="822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 descr="Logo, company name&#10;&#10;Description automatically generated">
            <a:extLst>
              <a:ext uri="{FF2B5EF4-FFF2-40B4-BE49-F238E27FC236}">
                <a16:creationId xmlns:a16="http://schemas.microsoft.com/office/drawing/2014/main" id="{D29CECB8-D861-42CD-B9E8-5F6481EB95B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1579" y="4810248"/>
            <a:ext cx="1896289" cy="590414"/>
          </a:xfrm>
          <a:prstGeom prst="rect">
            <a:avLst/>
          </a:prstGeom>
        </p:spPr>
      </p:pic>
      <p:pic>
        <p:nvPicPr>
          <p:cNvPr id="22" name="Picture 21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E60F9D32-8496-4AD3-8D03-EE8C01B9C97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8527" y="4813543"/>
            <a:ext cx="1672889" cy="61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2984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AEE183-F427-42D2-A0D4-A61DFC94FA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Research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FE0B8E1-7D6A-462A-9B3A-D51C8CB2CB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988" y="1877238"/>
            <a:ext cx="2160000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498F1ACF-C546-4A7A-87ED-57CF7074FD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000" y="1877238"/>
            <a:ext cx="2160000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C6384C39-FBF9-46E9-9327-F7D039477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8574" y="1877238"/>
            <a:ext cx="2160000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9EEB643-FE85-413B-A4C7-568092816030}"/>
              </a:ext>
            </a:extLst>
          </p:cNvPr>
          <p:cNvSpPr txBox="1"/>
          <p:nvPr/>
        </p:nvSpPr>
        <p:spPr>
          <a:xfrm>
            <a:off x="930988" y="4339122"/>
            <a:ext cx="2160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Laser &amp; Plasma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9BCE2C7-79D5-44F9-9810-5B72E286F0AA}"/>
              </a:ext>
            </a:extLst>
          </p:cNvPr>
          <p:cNvSpPr txBox="1"/>
          <p:nvPr/>
        </p:nvSpPr>
        <p:spPr>
          <a:xfrm>
            <a:off x="5016000" y="4344259"/>
            <a:ext cx="2160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Facility Design &amp; Optimization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53DDDC8-DAB0-4AC1-A50A-347759E86EC2}"/>
              </a:ext>
            </a:extLst>
          </p:cNvPr>
          <p:cNvSpPr txBox="1"/>
          <p:nvPr/>
        </p:nvSpPr>
        <p:spPr>
          <a:xfrm>
            <a:off x="9101011" y="4339122"/>
            <a:ext cx="2160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Applications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09D6FF0-4AA2-40DF-BD82-E26F3D12F81E}"/>
              </a:ext>
            </a:extLst>
          </p:cNvPr>
          <p:cNvSpPr txBox="1"/>
          <p:nvPr/>
        </p:nvSpPr>
        <p:spPr>
          <a:xfrm>
            <a:off x="1952679" y="5292280"/>
            <a:ext cx="82866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DB9B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network's main scientific and technological objectives are split into three closely interlinked work packages.</a:t>
            </a:r>
          </a:p>
        </p:txBody>
      </p:sp>
    </p:spTree>
    <p:extLst>
      <p:ext uri="{BB962C8B-B14F-4D97-AF65-F5344CB8AC3E}">
        <p14:creationId xmlns:p14="http://schemas.microsoft.com/office/powerpoint/2010/main" val="32049739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A2A927-34C9-4720-918F-0D1BED1FE6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Training &amp; Events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C700440-6B04-4276-86AF-D7FD1F19ACB8}"/>
              </a:ext>
            </a:extLst>
          </p:cNvPr>
          <p:cNvSpPr txBox="1"/>
          <p:nvPr/>
        </p:nvSpPr>
        <p:spPr>
          <a:xfrm>
            <a:off x="1017142" y="1818530"/>
            <a:ext cx="10527158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International 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DB9B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school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on plasma accelerators;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EuPRAXIA 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DB9B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camps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on focused research topics – always across the different project work packages;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Researcher 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DB9B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skills training 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designed to prepare all Fellows for their future careers and make them attractive for employers in academia and industry;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Final 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DB9B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conference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and 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DB9B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outreach symposium 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 present project results.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351E8E4-2404-4C45-9A30-3F93676A3BBB}"/>
              </a:ext>
            </a:extLst>
          </p:cNvPr>
          <p:cNvSpPr txBox="1"/>
          <p:nvPr/>
        </p:nvSpPr>
        <p:spPr>
          <a:xfrm>
            <a:off x="1952679" y="5477212"/>
            <a:ext cx="82866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DB9B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Events are open to all fellows and wider community !</a:t>
            </a:r>
          </a:p>
        </p:txBody>
      </p:sp>
    </p:spTree>
    <p:extLst>
      <p:ext uri="{BB962C8B-B14F-4D97-AF65-F5344CB8AC3E}">
        <p14:creationId xmlns:p14="http://schemas.microsoft.com/office/powerpoint/2010/main" val="25148071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jm logo.eps">
            <a:extLst>
              <a:ext uri="{FF2B5EF4-FFF2-40B4-BE49-F238E27FC236}">
                <a16:creationId xmlns:a16="http://schemas.microsoft.com/office/drawing/2014/main" id="{A037A3BF-2DAA-4E9A-B9C8-82B921C8C29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5697" y="6303044"/>
            <a:ext cx="1197197" cy="368130"/>
          </a:xfrm>
          <a:prstGeom prst="rect">
            <a:avLst/>
          </a:prstGeom>
        </p:spPr>
      </p:pic>
      <p:pic>
        <p:nvPicPr>
          <p:cNvPr id="4" name="Picture 3" descr="UoL - Logo - Reversed.eps">
            <a:extLst>
              <a:ext uri="{FF2B5EF4-FFF2-40B4-BE49-F238E27FC236}">
                <a16:creationId xmlns:a16="http://schemas.microsoft.com/office/drawing/2014/main" id="{2BBBFF0A-9E3D-4BAC-932B-7521BDC34D7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2111" y="6282065"/>
            <a:ext cx="1640441" cy="419513"/>
          </a:xfrm>
          <a:prstGeom prst="rect">
            <a:avLst/>
          </a:prstGeom>
        </p:spPr>
      </p:pic>
      <p:pic>
        <p:nvPicPr>
          <p:cNvPr id="6" name="Picture 5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27224465-E53E-4420-AF7F-CC6FF6E1B9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5171" y="6230553"/>
            <a:ext cx="1482679" cy="379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751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800000">
        <p:fade/>
      </p:transition>
    </mc:Choice>
    <mc:Fallback xmlns="">
      <p:transition spd="med" advTm="1800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4027B4-BA6C-F14F-BDA2-4EFD6A9BE4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LIV.INNO?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9AFAEA-2E99-DA43-A75F-054B41D8DD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 descr="AWAKE achieves first ever acceleration of electrons in a proton-driven  plasma wave - News - University of Liverpool">
            <a:extLst>
              <a:ext uri="{FF2B5EF4-FFF2-40B4-BE49-F238E27FC236}">
                <a16:creationId xmlns:a16="http://schemas.microsoft.com/office/drawing/2014/main" id="{F7CF7F51-04F9-4CF7-BA7E-561F33CD50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54" b="19691"/>
          <a:stretch/>
        </p:blipFill>
        <p:spPr bwMode="auto">
          <a:xfrm>
            <a:off x="7763257" y="1564796"/>
            <a:ext cx="3450874" cy="132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Research - QUASAR Group - University of Liverpool">
            <a:extLst>
              <a:ext uri="{FF2B5EF4-FFF2-40B4-BE49-F238E27FC236}">
                <a16:creationId xmlns:a16="http://schemas.microsoft.com/office/drawing/2014/main" id="{310F1682-360E-4ACB-9B2D-DCBD94F7DE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555521"/>
            <a:ext cx="3733980" cy="132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Facilities - Astrophysics Research Institute | Liverpool John Moores  University">
            <a:extLst>
              <a:ext uri="{FF2B5EF4-FFF2-40B4-BE49-F238E27FC236}">
                <a16:creationId xmlns:a16="http://schemas.microsoft.com/office/drawing/2014/main" id="{BBA688E3-04FA-4A58-9A29-9058D75261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11" b="8133"/>
          <a:stretch/>
        </p:blipFill>
        <p:spPr bwMode="auto">
          <a:xfrm>
            <a:off x="4572181" y="1555521"/>
            <a:ext cx="3191076" cy="1334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147CB3D-B975-494D-9F8B-A45099B04CA2}"/>
              </a:ext>
            </a:extLst>
          </p:cNvPr>
          <p:cNvSpPr txBox="1">
            <a:spLocks/>
          </p:cNvSpPr>
          <p:nvPr/>
        </p:nvSpPr>
        <p:spPr>
          <a:xfrm>
            <a:off x="838200" y="3299459"/>
            <a:ext cx="11132820" cy="27127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0" i="0" kern="1200">
                <a:solidFill>
                  <a:schemeClr val="bg1"/>
                </a:solidFill>
                <a:latin typeface="Montserrat Medium" pitchFamily="2" charset="77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0" i="0" kern="1200">
                <a:solidFill>
                  <a:schemeClr val="bg1"/>
                </a:solidFill>
                <a:latin typeface="Montserrat Medium" pitchFamily="2" charset="77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0" i="0" kern="1200">
                <a:solidFill>
                  <a:schemeClr val="bg1"/>
                </a:solidFill>
                <a:latin typeface="Montserrat Medium" pitchFamily="2" charset="77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0" i="0" kern="1200">
                <a:solidFill>
                  <a:schemeClr val="bg1"/>
                </a:solidFill>
                <a:latin typeface="Montserrat Medium" pitchFamily="2" charset="77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0" i="0" kern="1200">
                <a:solidFill>
                  <a:schemeClr val="bg1"/>
                </a:solidFill>
                <a:latin typeface="Montserrat Med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Medium" panose="00000600000000000000" pitchFamily="2" charset="0"/>
                <a:ea typeface="+mn-ea"/>
                <a:cs typeface="+mn-cs"/>
              </a:rPr>
              <a:t>LIV.INNO will focus on innovation in STFC science and industry applications.</a:t>
            </a:r>
          </a:p>
          <a:p>
            <a:pPr marL="342900" marR="0" lvl="0" indent="-3429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Medium" panose="00000600000000000000" pitchFamily="2" charset="0"/>
                <a:ea typeface="+mn-ea"/>
                <a:cs typeface="+mn-cs"/>
              </a:rPr>
              <a:t>Perfectly aligned with </a:t>
            </a:r>
            <a:r>
              <a:rPr kumimoji="0" lang="en-GB" sz="1800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Medium" panose="00000600000000000000" pitchFamily="2" charset="0"/>
                <a:ea typeface="+mn-ea"/>
                <a:cs typeface="+mn-cs"/>
              </a:rPr>
              <a:t>institutional DIGITAL research themes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Medium" panose="00000600000000000000" pitchFamily="2" charset="0"/>
                <a:ea typeface="+mn-ea"/>
                <a:cs typeface="+mn-cs"/>
              </a:rPr>
              <a:t>, benefiting from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Medium" panose="00000600000000000000" pitchFamily="2" charset="0"/>
                <a:ea typeface="+mn-ea"/>
                <a:cs typeface="+mn-cs"/>
              </a:rPr>
              <a:t>Virtual Engineering Centre, new £12M Digital Innovation Facility, and LJMU’s robotic telescope.</a:t>
            </a:r>
          </a:p>
          <a:p>
            <a:pPr marL="342900" marR="0" lvl="0" indent="-3429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Medium" panose="00000600000000000000" pitchFamily="2" charset="0"/>
                <a:ea typeface="+mn-ea"/>
                <a:cs typeface="+mn-cs"/>
              </a:rPr>
              <a:t>Wider impact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Medium" panose="00000600000000000000" pitchFamily="2" charset="0"/>
                <a:ea typeface="+mn-ea"/>
                <a:cs typeface="+mn-cs"/>
              </a:rPr>
              <a:t> through placements, outreach symposium, and </a:t>
            </a:r>
            <a:r>
              <a:rPr kumimoji="0" lang="en-GB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Medium" panose="00000600000000000000" pitchFamily="2" charset="0"/>
                <a:ea typeface="+mn-ea"/>
                <a:cs typeface="+mn-cs"/>
              </a:rPr>
              <a:t>“</a:t>
            </a:r>
            <a:r>
              <a:rPr kumimoji="0" lang="en-GB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Medium" panose="00000600000000000000" pitchFamily="2" charset="0"/>
                <a:ea typeface="+mn-ea"/>
                <a:cs typeface="+mn-cs"/>
              </a:rPr>
              <a:t>DataAid</a:t>
            </a:r>
            <a:r>
              <a:rPr kumimoji="0" lang="en-GB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Medium" panose="00000600000000000000" pitchFamily="2" charset="0"/>
                <a:ea typeface="+mn-ea"/>
                <a:cs typeface="+mn-cs"/>
              </a:rPr>
              <a:t>”.</a:t>
            </a:r>
          </a:p>
          <a:p>
            <a:pPr marL="342900" marR="0" lvl="0" indent="-3429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Medium" panose="00000600000000000000" pitchFamily="2" charset="0"/>
                <a:ea typeface="+mn-ea"/>
                <a:cs typeface="+mn-cs"/>
              </a:rPr>
              <a:t>LIV.INNO Research &amp; Impact Board will support responsible research and translation.</a:t>
            </a:r>
          </a:p>
        </p:txBody>
      </p:sp>
    </p:spTree>
    <p:extLst>
      <p:ext uri="{BB962C8B-B14F-4D97-AF65-F5344CB8AC3E}">
        <p14:creationId xmlns:p14="http://schemas.microsoft.com/office/powerpoint/2010/main" val="1814091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00000"/>
    </mc:Choice>
    <mc:Fallback xmlns="">
      <p:transition spd="slow" advTm="1800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6D84CFD3-238F-4630-A79D-262EF0618240}"/>
              </a:ext>
            </a:extLst>
          </p:cNvPr>
          <p:cNvGraphicFramePr/>
          <p:nvPr/>
        </p:nvGraphicFramePr>
        <p:xfrm>
          <a:off x="694660" y="684126"/>
          <a:ext cx="10802679" cy="54897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EA605DFC-9954-48E7-A9BD-8A0A339E8B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Your training timeline</a:t>
            </a:r>
            <a:endParaRPr lang="en-GB" sz="2500" b="0" dirty="0"/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11A333C1-0481-4595-A10B-91443672C8CA}"/>
              </a:ext>
            </a:extLst>
          </p:cNvPr>
          <p:cNvGraphicFramePr>
            <a:graphicFrameLocks noGrp="1"/>
          </p:cNvGraphicFramePr>
          <p:nvPr/>
        </p:nvGraphicFramePr>
        <p:xfrm>
          <a:off x="694660" y="2500780"/>
          <a:ext cx="10679693" cy="3504343"/>
        </p:xfrm>
        <a:graphic>
          <a:graphicData uri="http://schemas.openxmlformats.org/drawingml/2006/table">
            <a:tbl>
              <a:tblPr firstRow="1" bandRow="1">
                <a:tableStyleId>{327F97BB-C833-4FB7-BDE5-3F7075034690}</a:tableStyleId>
              </a:tblPr>
              <a:tblGrid>
                <a:gridCol w="2785434">
                  <a:extLst>
                    <a:ext uri="{9D8B030D-6E8A-4147-A177-3AD203B41FA5}">
                      <a16:colId xmlns:a16="http://schemas.microsoft.com/office/drawing/2014/main" val="2762203520"/>
                    </a:ext>
                  </a:extLst>
                </a:gridCol>
                <a:gridCol w="2748250">
                  <a:extLst>
                    <a:ext uri="{9D8B030D-6E8A-4147-A177-3AD203B41FA5}">
                      <a16:colId xmlns:a16="http://schemas.microsoft.com/office/drawing/2014/main" val="3929418668"/>
                    </a:ext>
                  </a:extLst>
                </a:gridCol>
                <a:gridCol w="2636726">
                  <a:extLst>
                    <a:ext uri="{9D8B030D-6E8A-4147-A177-3AD203B41FA5}">
                      <a16:colId xmlns:a16="http://schemas.microsoft.com/office/drawing/2014/main" val="3456627167"/>
                    </a:ext>
                  </a:extLst>
                </a:gridCol>
                <a:gridCol w="2509283">
                  <a:extLst>
                    <a:ext uri="{9D8B030D-6E8A-4147-A177-3AD203B41FA5}">
                      <a16:colId xmlns:a16="http://schemas.microsoft.com/office/drawing/2014/main" val="834777671"/>
                    </a:ext>
                  </a:extLst>
                </a:gridCol>
              </a:tblGrid>
              <a:tr h="293307">
                <a:tc>
                  <a:txBody>
                    <a:bodyPr/>
                    <a:lstStyle/>
                    <a:p>
                      <a:pPr algn="ctr"/>
                      <a:endParaRPr lang="en-GB" sz="16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0" dirty="0"/>
                        <a:t>Taster placements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1600" b="0" dirty="0"/>
                        <a:t>Industry placements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08192179"/>
                  </a:ext>
                </a:extLst>
              </a:tr>
              <a:tr h="506257">
                <a:tc>
                  <a:txBody>
                    <a:bodyPr/>
                    <a:lstStyle/>
                    <a:p>
                      <a:pPr algn="ctr"/>
                      <a:r>
                        <a:rPr lang="en-GB" sz="1600" b="0" dirty="0"/>
                        <a:t>Complementary Skills School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0" dirty="0"/>
                        <a:t>Canvas course Data Science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6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School on Data Science and Applications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0" dirty="0"/>
                        <a:t>Advanced Skills School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65060856"/>
                  </a:ext>
                </a:extLst>
              </a:tr>
              <a:tr h="293307">
                <a:tc>
                  <a:txBody>
                    <a:bodyPr/>
                    <a:lstStyle/>
                    <a:p>
                      <a:pPr algn="ctr"/>
                      <a:r>
                        <a:rPr lang="en-GB" sz="1600" b="0" dirty="0"/>
                        <a:t>Data Science School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6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0" dirty="0"/>
                        <a:t>Outreach Symposium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0" dirty="0"/>
                        <a:t>Careers Workshop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41405912"/>
                  </a:ext>
                </a:extLst>
              </a:tr>
              <a:tr h="293307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0" dirty="0"/>
                        <a:t>PGCert in Big Data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0" dirty="0"/>
                        <a:t>Data Science in Healthcare Workshop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6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84111742"/>
                  </a:ext>
                </a:extLst>
              </a:tr>
              <a:tr h="425863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Cohort visit to the                 STFC Hartree Centre</a:t>
                      </a:r>
                      <a:endParaRPr lang="en-GB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LIV.INNO Student Seminars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00911137"/>
                  </a:ext>
                </a:extLst>
              </a:tr>
              <a:tr h="293307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/>
                        <a:t>PGR training courses by clusters and LIV.INNO Virtual Seminars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64050457"/>
                  </a:ext>
                </a:extLst>
              </a:tr>
              <a:tr h="425863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/>
                        <a:t>Specialist courses by Hartree and Nvidia</a:t>
                      </a:r>
                      <a:endParaRPr lang="en-GB" sz="1600" i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0" i="1" dirty="0" err="1"/>
                        <a:t>DataAid</a:t>
                      </a:r>
                      <a:endParaRPr lang="en-GB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36641306"/>
                  </a:ext>
                </a:extLst>
              </a:tr>
              <a:tr h="293307"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/>
                        <a:t>Development Needs Analysis/CDP, </a:t>
                      </a:r>
                      <a:r>
                        <a:rPr lang="en-GB" sz="1600" i="1" dirty="0"/>
                        <a:t>updated quarterly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813869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96245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00000"/>
    </mc:Choice>
    <mc:Fallback xmlns="">
      <p:transition spd="slow" advTm="1800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A90FFB-6AC6-E726-8A84-478B17CC7C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Career Development Plan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187CF6C-7E3A-935C-C62A-1D874C3A98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656" y="2100882"/>
            <a:ext cx="5074973" cy="36091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FD310D7-18C6-FDB4-1CC9-3DEC87DC58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1806" y="2100882"/>
            <a:ext cx="5717212" cy="36091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0429674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Training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869022" y="1990045"/>
            <a:ext cx="8455025" cy="4941887"/>
          </a:xfrm>
        </p:spPr>
        <p:txBody>
          <a:bodyPr/>
          <a:lstStyle/>
          <a:p>
            <a:pPr>
              <a:spcAft>
                <a:spcPts val="2000"/>
              </a:spcAft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US" altLang="en-US" dirty="0">
                <a:solidFill>
                  <a:schemeClr val="bg1"/>
                </a:solidFill>
              </a:rPr>
              <a:t>Local training by host:</a:t>
            </a:r>
          </a:p>
          <a:p>
            <a:pPr>
              <a:spcAft>
                <a:spcPts val="2000"/>
              </a:spcAft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US" altLang="en-US" dirty="0">
                <a:solidFill>
                  <a:schemeClr val="bg1"/>
                </a:solidFill>
              </a:rPr>
              <a:t>CDT and network-based schools;</a:t>
            </a:r>
          </a:p>
          <a:p>
            <a:pPr>
              <a:spcAft>
                <a:spcPts val="2000"/>
              </a:spcAft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US" altLang="en-US" dirty="0">
                <a:solidFill>
                  <a:schemeClr val="bg1"/>
                </a:solidFill>
              </a:rPr>
              <a:t>Researcher secondments to partner organizations;</a:t>
            </a:r>
          </a:p>
          <a:p>
            <a:pPr>
              <a:spcAft>
                <a:spcPts val="2000"/>
              </a:spcAft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US" altLang="en-US" dirty="0" err="1">
                <a:solidFill>
                  <a:schemeClr val="bg1"/>
                </a:solidFill>
              </a:rPr>
              <a:t>Secondments</a:t>
            </a:r>
            <a:r>
              <a:rPr lang="en-US" altLang="en-US" dirty="0">
                <a:solidFill>
                  <a:schemeClr val="bg1"/>
                </a:solidFill>
              </a:rPr>
              <a:t> to partners from industry;</a:t>
            </a:r>
          </a:p>
          <a:p>
            <a:pPr>
              <a:spcAft>
                <a:spcPts val="2000"/>
              </a:spcAft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US" altLang="en-US" dirty="0">
                <a:solidFill>
                  <a:schemeClr val="bg1"/>
                </a:solidFill>
              </a:rPr>
              <a:t>Training in career skills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3436386" y="5760142"/>
            <a:ext cx="5062538" cy="523874"/>
            <a:chOff x="620" y="2401"/>
            <a:chExt cx="3189" cy="330"/>
          </a:xfrm>
        </p:grpSpPr>
        <p:sp>
          <p:nvSpPr>
            <p:cNvPr id="11269" name="AutoShape 5"/>
            <p:cNvSpPr>
              <a:spLocks noChangeArrowheads="1"/>
            </p:cNvSpPr>
            <p:nvPr/>
          </p:nvSpPr>
          <p:spPr bwMode="auto">
            <a:xfrm>
              <a:off x="620" y="2465"/>
              <a:ext cx="272" cy="227"/>
            </a:xfrm>
            <a:prstGeom prst="rightArrow">
              <a:avLst>
                <a:gd name="adj1" fmla="val 50000"/>
                <a:gd name="adj2" fmla="val 29956"/>
              </a:avLst>
            </a:prstGeom>
            <a:solidFill>
              <a:schemeClr val="tx1"/>
            </a:solidFill>
            <a:ln w="19050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defTabSz="957263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defTabSz="957263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defTabSz="957263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defTabSz="957263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defTabSz="957263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algn="ctr" defTabSz="9572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algn="ctr" defTabSz="9572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algn="ctr" defTabSz="9572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algn="ctr" defTabSz="9572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457200" indent="-457200">
                <a:buClr>
                  <a:schemeClr val="bg1"/>
                </a:buClr>
                <a:buFont typeface="Wingdings" panose="05000000000000000000" pitchFamily="2" charset="2"/>
                <a:buChar char="§"/>
              </a:pPr>
              <a:endParaRPr lang="de-DE" altLang="en-US">
                <a:solidFill>
                  <a:schemeClr val="bg1"/>
                </a:solidFill>
              </a:endParaRPr>
            </a:p>
          </p:txBody>
        </p:sp>
        <p:sp>
          <p:nvSpPr>
            <p:cNvPr id="11270" name="Text Box 6"/>
            <p:cNvSpPr txBox="1">
              <a:spLocks noChangeArrowheads="1"/>
            </p:cNvSpPr>
            <p:nvPr/>
          </p:nvSpPr>
          <p:spPr bwMode="auto">
            <a:xfrm>
              <a:off x="1110" y="2401"/>
              <a:ext cx="2699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957263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defTabSz="957263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defTabSz="957263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defTabSz="957263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defTabSz="957263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algn="ctr" defTabSz="9572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algn="ctr" defTabSz="9572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algn="ctr" defTabSz="9572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algn="ctr" defTabSz="9572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buClr>
                  <a:schemeClr val="bg1"/>
                </a:buClr>
              </a:pPr>
              <a:r>
                <a:rPr lang="en-US" altLang="en-US" sz="2800" dirty="0">
                  <a:solidFill>
                    <a:schemeClr val="bg1"/>
                  </a:solidFill>
                </a:rPr>
                <a:t>Motivation: </a:t>
              </a:r>
              <a:r>
                <a:rPr lang="en-US" altLang="en-US" sz="2800" i="1" dirty="0">
                  <a:solidFill>
                    <a:schemeClr val="bg1"/>
                  </a:solidFill>
                </a:rPr>
                <a:t>Ideal</a:t>
              </a:r>
              <a:r>
                <a:rPr lang="en-US" altLang="en-US" sz="2800" dirty="0">
                  <a:solidFill>
                    <a:schemeClr val="bg1"/>
                  </a:solidFill>
                </a:rPr>
                <a:t> Training.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43211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en-US"/>
              <a:t>Course Structure</a:t>
            </a:r>
            <a:endParaRPr lang="en-US" altLang="en-US"/>
          </a:p>
        </p:txBody>
      </p:sp>
      <p:sp>
        <p:nvSpPr>
          <p:cNvPr id="17411" name="Content Placeholder 2"/>
          <p:cNvSpPr>
            <a:spLocks noGrp="1"/>
          </p:cNvSpPr>
          <p:nvPr>
            <p:ph idx="4294967295"/>
          </p:nvPr>
        </p:nvSpPr>
        <p:spPr>
          <a:xfrm>
            <a:off x="950236" y="1951037"/>
            <a:ext cx="8229600" cy="4906963"/>
          </a:xfrm>
        </p:spPr>
        <p:txBody>
          <a:bodyPr/>
          <a:lstStyle/>
          <a:p>
            <a:r>
              <a:rPr lang="de-DE" altLang="en-US" dirty="0">
                <a:solidFill>
                  <a:schemeClr val="bg1"/>
                </a:solidFill>
              </a:rPr>
              <a:t>Project-</a:t>
            </a:r>
            <a:r>
              <a:rPr lang="de-DE" altLang="en-US" dirty="0" err="1">
                <a:solidFill>
                  <a:schemeClr val="bg1"/>
                </a:solidFill>
              </a:rPr>
              <a:t>specific</a:t>
            </a:r>
            <a:r>
              <a:rPr lang="de-DE" altLang="en-US" dirty="0">
                <a:solidFill>
                  <a:schemeClr val="bg1"/>
                </a:solidFill>
              </a:rPr>
              <a:t> </a:t>
            </a:r>
            <a:r>
              <a:rPr lang="de-DE" altLang="en-US" dirty="0" err="1">
                <a:solidFill>
                  <a:schemeClr val="bg1"/>
                </a:solidFill>
              </a:rPr>
              <a:t>part</a:t>
            </a:r>
            <a:endParaRPr lang="de-DE" altLang="en-US" dirty="0">
              <a:solidFill>
                <a:schemeClr val="bg1"/>
              </a:solidFill>
            </a:endParaRPr>
          </a:p>
          <a:p>
            <a:pPr lvl="1"/>
            <a:r>
              <a:rPr lang="de-DE" altLang="en-US" sz="2000" dirty="0" err="1">
                <a:solidFill>
                  <a:schemeClr val="bg1"/>
                </a:solidFill>
              </a:rPr>
              <a:t>Presentation</a:t>
            </a:r>
            <a:r>
              <a:rPr lang="de-DE" altLang="en-US" sz="2000" dirty="0">
                <a:solidFill>
                  <a:schemeClr val="bg1"/>
                </a:solidFill>
              </a:rPr>
              <a:t> </a:t>
            </a:r>
            <a:r>
              <a:rPr lang="de-DE" altLang="en-US" sz="2000" dirty="0" err="1">
                <a:solidFill>
                  <a:schemeClr val="bg1"/>
                </a:solidFill>
              </a:rPr>
              <a:t>skills</a:t>
            </a:r>
            <a:endParaRPr lang="de-DE" altLang="en-US" sz="2000" dirty="0">
              <a:solidFill>
                <a:schemeClr val="bg1"/>
              </a:solidFill>
            </a:endParaRPr>
          </a:p>
          <a:p>
            <a:pPr lvl="1"/>
            <a:r>
              <a:rPr lang="de-DE" altLang="en-US" sz="2000" dirty="0">
                <a:solidFill>
                  <a:schemeClr val="bg1"/>
                </a:solidFill>
              </a:rPr>
              <a:t>Scientific </a:t>
            </a:r>
            <a:r>
              <a:rPr lang="de-DE" altLang="en-US" sz="2000" dirty="0" err="1">
                <a:solidFill>
                  <a:schemeClr val="bg1"/>
                </a:solidFill>
              </a:rPr>
              <a:t>writing</a:t>
            </a:r>
            <a:endParaRPr lang="de-DE" altLang="en-US" sz="2000" dirty="0">
              <a:solidFill>
                <a:schemeClr val="bg1"/>
              </a:solidFill>
            </a:endParaRPr>
          </a:p>
          <a:p>
            <a:pPr lvl="1"/>
            <a:r>
              <a:rPr lang="de-DE" altLang="en-US" sz="2000" dirty="0">
                <a:solidFill>
                  <a:schemeClr val="bg1"/>
                </a:solidFill>
              </a:rPr>
              <a:t>Project </a:t>
            </a:r>
            <a:r>
              <a:rPr lang="de-DE" altLang="en-US" sz="2000" dirty="0" err="1">
                <a:solidFill>
                  <a:schemeClr val="bg1"/>
                </a:solidFill>
              </a:rPr>
              <a:t>management</a:t>
            </a:r>
            <a:endParaRPr lang="de-DE" altLang="en-US" sz="2000" dirty="0">
              <a:solidFill>
                <a:schemeClr val="bg1"/>
              </a:solidFill>
            </a:endParaRPr>
          </a:p>
          <a:p>
            <a:pPr lvl="1"/>
            <a:endParaRPr lang="de-DE" altLang="en-US" sz="1500" dirty="0">
              <a:solidFill>
                <a:schemeClr val="bg1"/>
              </a:solidFill>
            </a:endParaRPr>
          </a:p>
          <a:p>
            <a:r>
              <a:rPr lang="de-DE" altLang="en-US" dirty="0" err="1">
                <a:solidFill>
                  <a:schemeClr val="bg1"/>
                </a:solidFill>
              </a:rPr>
              <a:t>Generic</a:t>
            </a:r>
            <a:r>
              <a:rPr lang="de-DE" altLang="en-US" dirty="0">
                <a:solidFill>
                  <a:schemeClr val="bg1"/>
                </a:solidFill>
              </a:rPr>
              <a:t> </a:t>
            </a:r>
            <a:r>
              <a:rPr lang="de-DE" altLang="en-US" dirty="0" err="1">
                <a:solidFill>
                  <a:schemeClr val="bg1"/>
                </a:solidFill>
              </a:rPr>
              <a:t>skills</a:t>
            </a:r>
            <a:r>
              <a:rPr lang="de-DE" altLang="en-US" dirty="0">
                <a:solidFill>
                  <a:schemeClr val="bg1"/>
                </a:solidFill>
              </a:rPr>
              <a:t> </a:t>
            </a:r>
            <a:r>
              <a:rPr lang="de-DE" altLang="en-US" dirty="0" err="1">
                <a:solidFill>
                  <a:schemeClr val="bg1"/>
                </a:solidFill>
              </a:rPr>
              <a:t>through</a:t>
            </a:r>
            <a:r>
              <a:rPr lang="de-DE" altLang="en-US" dirty="0">
                <a:solidFill>
                  <a:schemeClr val="bg1"/>
                </a:solidFill>
              </a:rPr>
              <a:t> </a:t>
            </a:r>
            <a:r>
              <a:rPr lang="de-DE" altLang="en-US" dirty="0" err="1">
                <a:solidFill>
                  <a:schemeClr val="bg1"/>
                </a:solidFill>
              </a:rPr>
              <a:t>outreach</a:t>
            </a:r>
            <a:r>
              <a:rPr lang="de-DE" altLang="en-US" dirty="0">
                <a:solidFill>
                  <a:schemeClr val="bg1"/>
                </a:solidFill>
              </a:rPr>
              <a:t> </a:t>
            </a:r>
            <a:r>
              <a:rPr lang="de-DE" altLang="en-US" dirty="0" err="1">
                <a:solidFill>
                  <a:schemeClr val="bg1"/>
                </a:solidFill>
              </a:rPr>
              <a:t>project</a:t>
            </a:r>
            <a:endParaRPr lang="de-DE" altLang="en-US" dirty="0">
              <a:solidFill>
                <a:schemeClr val="bg1"/>
              </a:solidFill>
            </a:endParaRPr>
          </a:p>
          <a:p>
            <a:pPr lvl="1"/>
            <a:r>
              <a:rPr lang="de-DE" altLang="en-US" sz="2000" dirty="0">
                <a:solidFill>
                  <a:schemeClr val="bg1"/>
                </a:solidFill>
              </a:rPr>
              <a:t>Team </a:t>
            </a:r>
            <a:r>
              <a:rPr lang="de-DE" altLang="en-US" sz="2000" dirty="0" err="1">
                <a:solidFill>
                  <a:schemeClr val="bg1"/>
                </a:solidFill>
              </a:rPr>
              <a:t>working</a:t>
            </a:r>
            <a:endParaRPr lang="de-DE" altLang="en-US" sz="2000" dirty="0">
              <a:solidFill>
                <a:schemeClr val="bg1"/>
              </a:solidFill>
            </a:endParaRPr>
          </a:p>
          <a:p>
            <a:pPr lvl="1"/>
            <a:r>
              <a:rPr lang="de-DE" altLang="en-US" sz="2000" dirty="0" err="1">
                <a:solidFill>
                  <a:schemeClr val="bg1"/>
                </a:solidFill>
              </a:rPr>
              <a:t>Proposal</a:t>
            </a:r>
            <a:r>
              <a:rPr lang="de-DE" altLang="en-US" sz="2000" dirty="0">
                <a:solidFill>
                  <a:schemeClr val="bg1"/>
                </a:solidFill>
              </a:rPr>
              <a:t> </a:t>
            </a:r>
            <a:r>
              <a:rPr lang="de-DE" altLang="en-US" sz="2000" dirty="0" err="1">
                <a:solidFill>
                  <a:schemeClr val="bg1"/>
                </a:solidFill>
              </a:rPr>
              <a:t>writing</a:t>
            </a:r>
            <a:r>
              <a:rPr lang="de-DE" altLang="en-US" sz="2000" dirty="0">
                <a:solidFill>
                  <a:schemeClr val="bg1"/>
                </a:solidFill>
              </a:rPr>
              <a:t> </a:t>
            </a:r>
          </a:p>
          <a:p>
            <a:pPr lvl="1"/>
            <a:r>
              <a:rPr lang="de-DE" altLang="en-US" sz="2000" dirty="0">
                <a:solidFill>
                  <a:schemeClr val="bg1"/>
                </a:solidFill>
              </a:rPr>
              <a:t>Peer </a:t>
            </a:r>
            <a:r>
              <a:rPr lang="de-DE" altLang="en-US" sz="2000" dirty="0" err="1">
                <a:solidFill>
                  <a:schemeClr val="bg1"/>
                </a:solidFill>
              </a:rPr>
              <a:t>review</a:t>
            </a:r>
            <a:endParaRPr lang="de-DE" altLang="en-US" sz="2000" dirty="0">
              <a:solidFill>
                <a:schemeClr val="bg1"/>
              </a:solidFill>
            </a:endParaRPr>
          </a:p>
          <a:p>
            <a:pPr lvl="1"/>
            <a:r>
              <a:rPr lang="de-DE" altLang="en-US" sz="2000" dirty="0">
                <a:solidFill>
                  <a:schemeClr val="bg1"/>
                </a:solidFill>
              </a:rPr>
              <a:t>Working </a:t>
            </a:r>
            <a:r>
              <a:rPr lang="de-DE" altLang="en-US" sz="2000" dirty="0" err="1">
                <a:solidFill>
                  <a:schemeClr val="bg1"/>
                </a:solidFill>
              </a:rPr>
              <a:t>under</a:t>
            </a:r>
            <a:r>
              <a:rPr lang="de-DE" altLang="en-US" sz="2000" dirty="0">
                <a:solidFill>
                  <a:schemeClr val="bg1"/>
                </a:solidFill>
              </a:rPr>
              <a:t> (time) </a:t>
            </a:r>
            <a:r>
              <a:rPr lang="de-DE" altLang="en-US" sz="2000" dirty="0" err="1">
                <a:solidFill>
                  <a:schemeClr val="bg1"/>
                </a:solidFill>
              </a:rPr>
              <a:t>pressure</a:t>
            </a:r>
            <a:endParaRPr lang="en-GB" altLang="en-US" sz="2000" dirty="0">
              <a:solidFill>
                <a:schemeClr val="bg1"/>
              </a:solidFill>
            </a:endParaRPr>
          </a:p>
        </p:txBody>
      </p:sp>
      <p:sp>
        <p:nvSpPr>
          <p:cNvPr id="17412" name="TextBox 4"/>
          <p:cNvSpPr txBox="1">
            <a:spLocks noChangeArrowheads="1"/>
          </p:cNvSpPr>
          <p:nvPr/>
        </p:nvSpPr>
        <p:spPr bwMode="auto">
          <a:xfrm>
            <a:off x="5079691" y="5964120"/>
            <a:ext cx="28384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770D29"/>
              </a:buClr>
              <a:buFont typeface="Wingdings" panose="05000000000000000000" pitchFamily="2" charset="2"/>
              <a:buChar char="§"/>
              <a:defRPr sz="2600">
                <a:solidFill>
                  <a:srgbClr val="00649D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70D29"/>
              </a:buClr>
              <a:buChar char="–"/>
              <a:defRPr sz="2600">
                <a:solidFill>
                  <a:srgbClr val="00649D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770D29"/>
              </a:buClr>
              <a:buChar char="•"/>
              <a:defRPr sz="2600">
                <a:solidFill>
                  <a:srgbClr val="00649D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70D29"/>
              </a:buClr>
              <a:buChar char="–"/>
              <a:defRPr sz="2600">
                <a:solidFill>
                  <a:srgbClr val="00649D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770D29"/>
              </a:buClr>
              <a:buChar char="»"/>
              <a:defRPr sz="2600">
                <a:solidFill>
                  <a:srgbClr val="00649D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70D29"/>
              </a:buClr>
              <a:buChar char="»"/>
              <a:defRPr sz="2600">
                <a:solidFill>
                  <a:srgbClr val="00649D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70D29"/>
              </a:buClr>
              <a:buChar char="»"/>
              <a:defRPr sz="2600">
                <a:solidFill>
                  <a:srgbClr val="00649D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70D29"/>
              </a:buClr>
              <a:buChar char="»"/>
              <a:defRPr sz="2600">
                <a:solidFill>
                  <a:srgbClr val="00649D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70D29"/>
              </a:buClr>
              <a:buChar char="»"/>
              <a:defRPr sz="2600">
                <a:solidFill>
                  <a:srgbClr val="00649D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GB" altLang="en-US" sz="1400" i="1" dirty="0">
                <a:solidFill>
                  <a:schemeClr val="tx1"/>
                </a:solidFill>
                <a:ea typeface="ＭＳ Ｐゴシック" panose="020B0600070205080204" pitchFamily="34" charset="-128"/>
                <a:cs typeface="Arial" panose="020B0604020202020204" pitchFamily="34" charset="0"/>
              </a:rPr>
              <a:t>“I hadn’t really thought of myself 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GB" altLang="en-US" sz="1400" i="1" dirty="0">
                <a:solidFill>
                  <a:schemeClr val="tx1"/>
                </a:solidFill>
                <a:ea typeface="ＭＳ Ｐゴシック" panose="020B0600070205080204" pitchFamily="34" charset="-128"/>
                <a:cs typeface="Arial" panose="020B0604020202020204" pitchFamily="34" charset="0"/>
              </a:rPr>
              <a:t>as a project manager until today!”</a:t>
            </a:r>
          </a:p>
        </p:txBody>
      </p:sp>
      <p:pic>
        <p:nvPicPr>
          <p:cNvPr id="8" name="Picture 7" descr="IMG_453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7392545" y="1878912"/>
            <a:ext cx="2688298" cy="2016224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</p:spPr>
      </p:pic>
      <p:pic>
        <p:nvPicPr>
          <p:cNvPr id="9" name="Picture 8" descr="12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7435665" y="3936993"/>
            <a:ext cx="2602059" cy="1943412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</p:spPr>
      </p:pic>
      <p:pic>
        <p:nvPicPr>
          <p:cNvPr id="23560" name="Picture 8" descr="http://www.yorksj.ac.uk/images/hea%20generic%20logo%20version%20jpe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5357" y="5797432"/>
            <a:ext cx="869950" cy="857250"/>
          </a:xfrm>
          <a:prstGeom prst="rect">
            <a:avLst/>
          </a:prstGeom>
          <a:noFill/>
          <a:ln w="38100">
            <a:solidFill>
              <a:srgbClr val="770D2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93040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11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1544" y="6144608"/>
            <a:ext cx="956796" cy="611383"/>
          </a:xfrm>
        </p:spPr>
      </p:pic>
      <p:sp>
        <p:nvSpPr>
          <p:cNvPr id="6" name="Rectangle 5"/>
          <p:cNvSpPr/>
          <p:nvPr/>
        </p:nvSpPr>
        <p:spPr>
          <a:xfrm rot="5400000">
            <a:off x="5651355" y="-4154736"/>
            <a:ext cx="889291" cy="9144000"/>
          </a:xfrm>
          <a:prstGeom prst="rect">
            <a:avLst/>
          </a:prstGeom>
          <a:solidFill>
            <a:srgbClr val="363547"/>
          </a:solidFill>
          <a:ln>
            <a:solidFill>
              <a:srgbClr val="3635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 descr="OMA Logo (white).eps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881158" y="164894"/>
            <a:ext cx="1656184" cy="504741"/>
          </a:xfrm>
          <a:prstGeom prst="rect">
            <a:avLst/>
          </a:prstGeom>
        </p:spPr>
      </p:pic>
      <p:pic>
        <p:nvPicPr>
          <p:cNvPr id="8" name="Picture 7" descr="poster-top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925301" y="0"/>
            <a:ext cx="1742699" cy="165618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9636" y="6177935"/>
            <a:ext cx="832798" cy="551303"/>
          </a:xfrm>
          <a:prstGeom prst="rect">
            <a:avLst/>
          </a:prstGeom>
          <a:ln>
            <a:solidFill>
              <a:srgbClr val="E7EFF9"/>
            </a:solidFill>
          </a:ln>
        </p:spPr>
      </p:pic>
      <p:cxnSp>
        <p:nvCxnSpPr>
          <p:cNvPr id="11" name="Straight Connector 10"/>
          <p:cNvCxnSpPr/>
          <p:nvPr/>
        </p:nvCxnSpPr>
        <p:spPr>
          <a:xfrm>
            <a:off x="1523999" y="6021288"/>
            <a:ext cx="9215412" cy="0"/>
          </a:xfrm>
          <a:prstGeom prst="line">
            <a:avLst/>
          </a:prstGeom>
          <a:ln>
            <a:solidFill>
              <a:srgbClr val="3635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7688" y="6169507"/>
            <a:ext cx="792088" cy="559730"/>
          </a:xfrm>
          <a:prstGeom prst="rect">
            <a:avLst/>
          </a:prstGeom>
        </p:spPr>
      </p:pic>
      <p:sp>
        <p:nvSpPr>
          <p:cNvPr id="15" name="Tytuł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graphicFrame>
        <p:nvGraphicFramePr>
          <p:cNvPr id="16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2934454"/>
              </p:ext>
            </p:extLst>
          </p:nvPr>
        </p:nvGraphicFramePr>
        <p:xfrm>
          <a:off x="0" y="-29979"/>
          <a:ext cx="12191999" cy="700795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151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480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322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3220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03220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03220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7871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200" dirty="0">
                          <a:effectLst/>
                        </a:rPr>
                        <a:t>Time</a:t>
                      </a:r>
                      <a:endParaRPr lang="en-GB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833" marR="45833" marT="0" marB="0">
                    <a:solidFill>
                      <a:srgbClr val="00649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200" dirty="0">
                          <a:effectLst/>
                        </a:rPr>
                        <a:t>Monday</a:t>
                      </a:r>
                      <a:endParaRPr lang="en-GB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833" marR="45833" marT="0" marB="0">
                    <a:solidFill>
                      <a:srgbClr val="00649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200" dirty="0">
                          <a:effectLst/>
                        </a:rPr>
                        <a:t>Tuesday</a:t>
                      </a:r>
                      <a:endParaRPr lang="en-GB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833" marR="45833" marT="0" marB="0">
                    <a:solidFill>
                      <a:srgbClr val="00649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200" dirty="0">
                          <a:effectLst/>
                        </a:rPr>
                        <a:t>Wednesday</a:t>
                      </a:r>
                      <a:endParaRPr lang="en-GB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833" marR="45833" marT="0" marB="0">
                    <a:solidFill>
                      <a:srgbClr val="00649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200" dirty="0">
                          <a:effectLst/>
                        </a:rPr>
                        <a:t>Thursday</a:t>
                      </a:r>
                      <a:endParaRPr lang="en-GB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833" marR="45833" marT="0" marB="0">
                    <a:solidFill>
                      <a:srgbClr val="00649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200" dirty="0">
                          <a:effectLst/>
                        </a:rPr>
                        <a:t>Friday</a:t>
                      </a:r>
                      <a:endParaRPr lang="en-GB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833" marR="45833" marT="0" marB="0">
                    <a:solidFill>
                      <a:srgbClr val="00649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14876"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200" dirty="0">
                          <a:effectLst/>
                        </a:rPr>
                        <a:t>9.00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endParaRPr lang="de-DE" sz="120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200" dirty="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endParaRPr lang="de-DE" sz="120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en-GB" sz="120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200" dirty="0">
                          <a:effectLst/>
                        </a:rPr>
                        <a:t> </a:t>
                      </a:r>
                      <a:endParaRPr lang="en-GB" sz="120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200" b="0" dirty="0">
                          <a:effectLst/>
                        </a:rPr>
                        <a:t>10.00 – Break</a:t>
                      </a:r>
                      <a:endParaRPr lang="en-GB" sz="1200" b="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833" marR="45833" marT="0" marB="0">
                    <a:solidFill>
                      <a:srgbClr val="00649D"/>
                    </a:solidFill>
                  </a:tcPr>
                </a:tc>
                <a:tc rowSpan="4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 b="1" dirty="0">
                          <a:effectLst/>
                        </a:rPr>
                        <a:t>Introduction</a:t>
                      </a:r>
                      <a:endParaRPr lang="pl-PL" sz="1200" b="1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en-GB" sz="1200" i="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 i="0" dirty="0">
                          <a:effectLst/>
                        </a:rPr>
                        <a:t>Paired Introductions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endParaRPr lang="en-GB" sz="1200" i="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en-GB" sz="1200" i="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en-GB" sz="1200" i="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en-GB" sz="1200" i="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en-GB" sz="1200" i="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 b="1" i="0" dirty="0">
                          <a:effectLst/>
                        </a:rPr>
                        <a:t>Presentation skills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 i="0" dirty="0">
                          <a:effectLst/>
                        </a:rPr>
                        <a:t>Basics of research presentations – an introduction to the Do’s and Don’ts of research presentations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endParaRPr lang="en-GB" sz="1200" b="1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200" b="1" dirty="0">
                          <a:effectLst/>
                        </a:rPr>
                        <a:t>Science</a:t>
                      </a:r>
                      <a:r>
                        <a:rPr lang="pl-PL" sz="1200" b="1" baseline="0" dirty="0">
                          <a:effectLst/>
                        </a:rPr>
                        <a:t> Communication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endParaRPr lang="en-GB" sz="1000" b="0" i="1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Focus on writing for the general public </a:t>
                      </a:r>
                      <a:endParaRPr lang="pl-PL" sz="12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171450" lvl="0" indent="-171450">
                        <a:buFont typeface="Arial" panose="020B0604020202020204" pitchFamily="34" charset="0"/>
                        <a:buChar char="•"/>
                      </a:pPr>
                      <a:r>
                        <a:rPr lang="de-DE" sz="12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The writing process and structure</a:t>
                      </a:r>
                      <a:endParaRPr lang="pl-PL" sz="12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171450" lvl="0" indent="-171450">
                        <a:buFont typeface="Arial" panose="020B0604020202020204" pitchFamily="34" charset="0"/>
                        <a:buChar char="•"/>
                      </a:pPr>
                      <a:r>
                        <a:rPr lang="de-DE" sz="12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Thinking about the audience</a:t>
                      </a:r>
                      <a:endParaRPr lang="pl-PL" sz="12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171450" lvl="0" indent="-171450">
                        <a:buFont typeface="Arial" panose="020B0604020202020204" pitchFamily="34" charset="0"/>
                        <a:buChar char="•"/>
                      </a:pPr>
                      <a:r>
                        <a:rPr lang="de-DE" sz="12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Tips</a:t>
                      </a:r>
                      <a:endParaRPr lang="pl-PL" sz="12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en-GB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833" marR="45833" marT="0" marB="0">
                    <a:solidFill>
                      <a:srgbClr val="99CCFF"/>
                    </a:solidFill>
                  </a:tcPr>
                </a:tc>
                <a:tc rowSpan="4">
                  <a:txBody>
                    <a:bodyPr/>
                    <a:lstStyle/>
                    <a:p>
                      <a:r>
                        <a:rPr lang="en-GB" sz="12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Introduction to Project Management:</a:t>
                      </a:r>
                      <a:r>
                        <a:rPr lang="en-GB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pl-PL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GB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endParaRPr lang="pl-PL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GB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Stakeholder analysis</a:t>
                      </a:r>
                      <a:endParaRPr lang="pl-PL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GB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Milestones</a:t>
                      </a:r>
                      <a:endParaRPr lang="pl-PL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GB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Deliverables</a:t>
                      </a:r>
                      <a:r>
                        <a:rPr lang="en-GB" sz="12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pl-PL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GB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Task schedule</a:t>
                      </a:r>
                      <a:endParaRPr lang="pl-PL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GB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Risk assessment</a:t>
                      </a:r>
                      <a:endParaRPr lang="pl-PL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pl-PL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GB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Breakdown structure/network diagrams/Gantt chart</a:t>
                      </a:r>
                      <a:endParaRPr lang="pl-PL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de-DE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endParaRPr lang="pl-PL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de-DE" sz="12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Applying</a:t>
                      </a:r>
                      <a:r>
                        <a:rPr lang="de-DE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de-DE" sz="12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these</a:t>
                      </a:r>
                      <a:r>
                        <a:rPr lang="de-DE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de-DE" sz="12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to</a:t>
                      </a:r>
                      <a:endParaRPr lang="pl-PL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de-DE" sz="12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your</a:t>
                      </a:r>
                      <a:r>
                        <a:rPr lang="de-DE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de-DE" sz="12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PhD</a:t>
                      </a:r>
                      <a:r>
                        <a:rPr lang="de-DE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lang="de-DE" sz="12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research</a:t>
                      </a:r>
                      <a:r>
                        <a:rPr lang="de-DE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de-DE" sz="12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project</a:t>
                      </a:r>
                      <a:r>
                        <a:rPr lang="de-DE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pl-PL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833" marR="45833" marT="0" marB="0">
                    <a:solidFill>
                      <a:srgbClr val="99CCFF"/>
                    </a:solidFill>
                  </a:tcPr>
                </a:tc>
                <a:tc rowSpan="4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 b="1" dirty="0">
                          <a:effectLst/>
                        </a:rPr>
                        <a:t>8.00 Transport to Daresbury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endParaRPr lang="en-GB" sz="1200" b="1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 b="1" dirty="0">
                          <a:effectLst/>
                        </a:rPr>
                        <a:t>Presentation skills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endParaRPr lang="en-GB" sz="1200" i="1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en-GB" sz="1200" i="1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 i="0" dirty="0">
                          <a:effectLst/>
                        </a:rPr>
                        <a:t>Participants give 10-minute presentation in small groups about their PhD project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 i="0" dirty="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 i="0" dirty="0">
                          <a:effectLst/>
                        </a:rPr>
                        <a:t>All presentations will be video recorded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 i="0" dirty="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 i="0" dirty="0">
                          <a:effectLst/>
                        </a:rPr>
                        <a:t>Feedback by: </a:t>
                      </a:r>
                    </a:p>
                    <a:p>
                      <a:pPr marL="228600" indent="-228600">
                        <a:spcAft>
                          <a:spcPts val="0"/>
                        </a:spcAft>
                        <a:buAutoNum type="arabicParenBoth"/>
                      </a:pPr>
                      <a:r>
                        <a:rPr lang="en-GB" sz="1200" i="0" dirty="0">
                          <a:effectLst/>
                        </a:rPr>
                        <a:t>presenter, </a:t>
                      </a:r>
                    </a:p>
                    <a:p>
                      <a:pPr marL="228600" indent="-228600">
                        <a:spcAft>
                          <a:spcPts val="0"/>
                        </a:spcAft>
                        <a:buAutoNum type="arabicParenBoth"/>
                      </a:pPr>
                      <a:r>
                        <a:rPr lang="en-GB" sz="1200" i="0" dirty="0">
                          <a:effectLst/>
                        </a:rPr>
                        <a:t>fellow students,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200" i="0" dirty="0">
                          <a:effectLst/>
                        </a:rPr>
                        <a:t>(3) </a:t>
                      </a:r>
                      <a:r>
                        <a:rPr lang="pl-PL" sz="1200" i="0" dirty="0">
                          <a:effectLst/>
                        </a:rPr>
                        <a:t>T</a:t>
                      </a:r>
                      <a:r>
                        <a:rPr lang="de-DE" sz="1200" i="0" dirty="0" err="1">
                          <a:effectLst/>
                        </a:rPr>
                        <a:t>utor</a:t>
                      </a:r>
                      <a:endParaRPr lang="en-GB" sz="1200" i="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833" marR="45833" marT="0" marB="0"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 b="1" dirty="0">
                          <a:effectLst/>
                          <a:latin typeface="+mj-lt"/>
                        </a:rPr>
                        <a:t>Independent team work: Outreach project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endParaRPr lang="pl-PL" sz="1200" b="0" dirty="0">
                        <a:effectLst/>
                        <a:latin typeface="+mj-lt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en-GB" sz="1200" b="1" i="1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5833" marR="45833" marT="0" marB="0">
                    <a:solidFill>
                      <a:srgbClr val="99CCFF"/>
                    </a:solidFill>
                  </a:tcPr>
                </a:tc>
                <a:tc rowSpan="4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 </a:t>
                      </a:r>
                      <a:r>
                        <a:rPr lang="en-GB" sz="1200" b="1" dirty="0">
                          <a:effectLst/>
                        </a:rPr>
                        <a:t>The Presentations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 i="1" dirty="0">
                          <a:effectLst/>
                        </a:rPr>
                        <a:t>(Followed by Questions)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   </a:t>
                      </a:r>
                    </a:p>
                  </a:txBody>
                  <a:tcPr marL="45833" marR="45833" marT="0" marB="0">
                    <a:solidFill>
                      <a:srgbClr val="99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80591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 b="1" dirty="0">
                          <a:effectLst/>
                        </a:rPr>
                        <a:t>Mental health awareness</a:t>
                      </a:r>
                    </a:p>
                    <a:p>
                      <a:endParaRPr lang="en-GB" sz="12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GB" sz="12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GB" sz="12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GB" sz="12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GB" sz="12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GB" sz="18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GB" sz="12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Managing your PhD</a:t>
                      </a:r>
                      <a:endParaRPr lang="pl-PL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GB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endParaRPr lang="pl-PL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833" marR="45833" marT="0" marB="0">
                    <a:solidFill>
                      <a:srgbClr val="99CC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3977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200" dirty="0">
                          <a:effectLst/>
                        </a:rPr>
                        <a:t>10.30 – 11.30</a:t>
                      </a:r>
                      <a:endParaRPr lang="en-GB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833" marR="45833" marT="0" marB="0">
                    <a:solidFill>
                      <a:srgbClr val="00649D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GB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835" marR="45835" marT="0" marB="0"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8806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effectLst/>
                        </a:rPr>
                        <a:t>11.30 – 12.30</a:t>
                      </a:r>
                      <a:endParaRPr lang="en-GB" sz="12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en-GB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833" marR="45833" marT="0" marB="0">
                    <a:solidFill>
                      <a:srgbClr val="00649D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63451008"/>
                  </a:ext>
                </a:extLst>
              </a:tr>
              <a:tr h="17871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200" dirty="0">
                          <a:effectLst/>
                        </a:rPr>
                        <a:t>12.30 – 13.30</a:t>
                      </a:r>
                      <a:endParaRPr lang="en-GB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833" marR="45833" marT="0" marB="0">
                    <a:solidFill>
                      <a:srgbClr val="00649D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200" dirty="0">
                          <a:effectLst/>
                        </a:rPr>
                        <a:t>Lunch</a:t>
                      </a:r>
                      <a:endParaRPr lang="en-GB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833" marR="45833" marT="0" marB="0"/>
                </a:tc>
                <a:tc hMerge="1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GB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835" marR="45835" marT="0" marB="0"/>
                </a:tc>
                <a:tc hMerge="1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GB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835" marR="45835" marT="0" marB="0"/>
                </a:tc>
                <a:tc hMerge="1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GB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835" marR="45835" marT="0" marB="0"/>
                </a:tc>
                <a:tc hMerge="1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GB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835" marR="45835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7231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de-DE" sz="1200" b="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de-DE" sz="1200" b="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de-DE" sz="1200" b="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200" b="0" dirty="0">
                          <a:effectLst/>
                        </a:rPr>
                        <a:t> </a:t>
                      </a:r>
                      <a:endParaRPr lang="en-GB" sz="1200" b="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200" b="0" dirty="0">
                          <a:effectLst/>
                        </a:rPr>
                        <a:t> </a:t>
                      </a:r>
                      <a:endParaRPr lang="en-GB" sz="1200" b="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200" b="0" dirty="0">
                          <a:effectLst/>
                        </a:rPr>
                        <a:t>14.30 – Break</a:t>
                      </a:r>
                      <a:endParaRPr lang="en-GB" sz="1200" b="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833" marR="45833" marT="0" marB="0">
                    <a:solidFill>
                      <a:srgbClr val="00649D"/>
                    </a:solidFill>
                  </a:tcPr>
                </a:tc>
                <a:tc rowSpan="2">
                  <a:txBody>
                    <a:bodyPr/>
                    <a:lstStyle/>
                    <a:p>
                      <a:r>
                        <a:rPr lang="de-DE" sz="12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r>
                        <a:rPr lang="de-DE" sz="12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Outreach project – introduction</a:t>
                      </a:r>
                    </a:p>
                    <a:p>
                      <a:endParaRPr lang="de-DE" sz="12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de-DE" sz="12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de-DE" sz="12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de-DE" sz="12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de-DE" sz="12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de-DE" sz="12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Outreach project – planning</a:t>
                      </a:r>
                    </a:p>
                  </a:txBody>
                  <a:tcPr marL="45833" marR="45833" marT="0" marB="0">
                    <a:solidFill>
                      <a:srgbClr val="99CCFF"/>
                    </a:solidFill>
                  </a:tcPr>
                </a:tc>
                <a:tc rowSpan="2">
                  <a:txBody>
                    <a:bodyPr/>
                    <a:lstStyle/>
                    <a:p>
                      <a:r>
                        <a:rPr lang="en-GB" sz="12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Independent Teamwork : Outreach project</a:t>
                      </a:r>
                      <a:endParaRPr lang="pl-PL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pl-PL" sz="1200" i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GB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Teams to work on their outreach projects applying project management </a:t>
                      </a:r>
                      <a:r>
                        <a:rPr lang="pl-PL" sz="12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methodologies</a:t>
                      </a:r>
                      <a:r>
                        <a:rPr lang="pl-PL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</a:p>
                    <a:p>
                      <a:r>
                        <a:rPr lang="de-DE" sz="12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endParaRPr lang="pl-PL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GB" sz="12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 b="1" dirty="0">
                          <a:effectLst/>
                        </a:rPr>
                        <a:t>Introduction to Peer Review </a:t>
                      </a:r>
                    </a:p>
                  </a:txBody>
                  <a:tcPr marL="45833" marR="45833" marT="0" marB="0">
                    <a:solidFill>
                      <a:srgbClr val="99CCFF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 b="0" dirty="0">
                          <a:effectLst/>
                        </a:rPr>
                        <a:t>Visit to Cockcroft Institute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 b="0" dirty="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endParaRPr lang="en-GB" sz="1200" b="0" i="1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 b="0" i="1" dirty="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 b="0" i="1" dirty="0">
                          <a:effectLst/>
                        </a:rPr>
                        <a:t>Tour of facilities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 b="0" dirty="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endParaRPr lang="en-GB" sz="1200" b="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en-GB" sz="1200" b="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en-GB" sz="1200" b="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en-GB" sz="1200" b="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en-GB" sz="1200" b="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 b="1" dirty="0">
                          <a:effectLst/>
                        </a:rPr>
                        <a:t>16.30 Transport to Liverpool</a:t>
                      </a:r>
                      <a:endParaRPr lang="en-GB" sz="1200" b="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en-GB" sz="1200" b="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 b="0" i="1" dirty="0">
                          <a:effectLst/>
                        </a:rPr>
                        <a:t>Social activity</a:t>
                      </a:r>
                      <a:endParaRPr lang="en-GB" sz="1200" b="0" i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833" marR="45833" marT="0" marB="0">
                    <a:solidFill>
                      <a:srgbClr val="C0C0C0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 b="1" dirty="0">
                          <a:effectLst/>
                        </a:rPr>
                        <a:t>Independent team work: Outreach project  </a:t>
                      </a:r>
                      <a:endParaRPr lang="de-DE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lvl="0"/>
                      <a:r>
                        <a:rPr lang="de-DE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Produce proposal</a:t>
                      </a:r>
                      <a:endParaRPr lang="pl-PL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lvl="0"/>
                      <a:r>
                        <a:rPr lang="de-DE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Prepare presentation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endParaRPr lang="en-GB" sz="1200" b="0" dirty="0">
                        <a:effectLst/>
                        <a:latin typeface="Calibri 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 b="1" dirty="0">
                          <a:effectLst/>
                          <a:latin typeface="Calibri "/>
                        </a:rPr>
                        <a:t>Skills and Competence Framework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endParaRPr lang="en-GB" sz="1200" b="0" dirty="0">
                        <a:effectLst/>
                        <a:latin typeface="Calibri 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 b="1" dirty="0">
                          <a:effectLst/>
                        </a:rPr>
                        <a:t>Independent team work</a:t>
                      </a:r>
                      <a:endParaRPr lang="en-GB" sz="1200" b="0" dirty="0">
                        <a:effectLst/>
                        <a:latin typeface="Calibri 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en-GB" sz="1200" b="0" dirty="0">
                        <a:effectLst/>
                        <a:latin typeface="Calibri 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200" b="0" dirty="0">
                          <a:effectLst/>
                          <a:latin typeface="Calibri "/>
                        </a:rPr>
                        <a:t>By 17:00 – </a:t>
                      </a:r>
                      <a:r>
                        <a:rPr lang="en-GB" sz="1200" b="0" dirty="0">
                          <a:effectLst/>
                          <a:latin typeface="Calibri "/>
                        </a:rPr>
                        <a:t>submit</a:t>
                      </a:r>
                      <a:r>
                        <a:rPr lang="pl-PL" sz="1200" b="0" dirty="0">
                          <a:effectLst/>
                          <a:latin typeface="Calibri "/>
                        </a:rPr>
                        <a:t> outreach project proposal</a:t>
                      </a:r>
                      <a:endParaRPr lang="en-GB" sz="1200" b="0" dirty="0">
                        <a:effectLst/>
                        <a:latin typeface="Calibri 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en-GB" sz="1200" b="0" dirty="0">
                        <a:effectLst/>
                        <a:latin typeface="Calibri 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 b="0" i="1" dirty="0">
                          <a:effectLst/>
                          <a:latin typeface="Calibri "/>
                        </a:rPr>
                        <a:t>Special dinner </a:t>
                      </a:r>
                    </a:p>
                  </a:txBody>
                  <a:tcPr marL="45833" marR="45833" marT="0" marB="0">
                    <a:solidFill>
                      <a:srgbClr val="99CCFF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GB" sz="1000" i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833" marR="45833" marT="0" marB="0">
                    <a:solidFill>
                      <a:srgbClr val="99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73491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200" dirty="0">
                          <a:effectLst/>
                        </a:rPr>
                        <a:t>15.00 – 17.00</a:t>
                      </a:r>
                    </a:p>
                  </a:txBody>
                  <a:tcPr marL="45833" marR="45833" marT="0" marB="0">
                    <a:solidFill>
                      <a:srgbClr val="00649D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883600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QUASAR Group Research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825625"/>
            <a:ext cx="10515600" cy="4351338"/>
          </a:xfrm>
        </p:spPr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Frontier Accelerators</a:t>
            </a:r>
          </a:p>
          <a:p>
            <a:pPr lvl="1"/>
            <a:r>
              <a:rPr lang="en-GB" sz="2000" dirty="0">
                <a:solidFill>
                  <a:schemeClr val="bg1"/>
                </a:solidFill>
              </a:rPr>
              <a:t>Particle Colliders (e.g. LHC and its upgrades); Antimatter R&amp;D – in particular: </a:t>
            </a:r>
            <a:r>
              <a:rPr lang="en-GB" sz="2000" dirty="0" err="1">
                <a:solidFill>
                  <a:schemeClr val="bg1"/>
                </a:solidFill>
              </a:rPr>
              <a:t>AEgIS</a:t>
            </a:r>
            <a:r>
              <a:rPr lang="en-GB" sz="2000" dirty="0">
                <a:solidFill>
                  <a:schemeClr val="bg1"/>
                </a:solidFill>
              </a:rPr>
              <a:t>; PERLE, CLARA and RUEDI: Design, optimization and R&amp;D into underpinning technologies</a:t>
            </a:r>
            <a:endParaRPr lang="en-GB" sz="1000" dirty="0">
              <a:solidFill>
                <a:schemeClr val="bg1"/>
              </a:solidFill>
            </a:endParaRPr>
          </a:p>
          <a:p>
            <a:r>
              <a:rPr lang="en-GB" dirty="0">
                <a:solidFill>
                  <a:schemeClr val="bg1"/>
                </a:solidFill>
              </a:rPr>
              <a:t>Novel Accelerators</a:t>
            </a:r>
          </a:p>
          <a:p>
            <a:pPr lvl="1"/>
            <a:r>
              <a:rPr lang="en-GB" sz="2000" dirty="0">
                <a:solidFill>
                  <a:schemeClr val="bg1"/>
                </a:solidFill>
              </a:rPr>
              <a:t>Plasma wakefield accelerators (AWAKE and EuPRAXIA), ultra-compact dielectric laser and carbon nanotube accelerators: Numerical studies and advanced diagnostics R&amp;D</a:t>
            </a:r>
            <a:endParaRPr lang="en-GB" sz="1000" dirty="0">
              <a:solidFill>
                <a:schemeClr val="bg1"/>
              </a:solidFill>
            </a:endParaRPr>
          </a:p>
          <a:p>
            <a:r>
              <a:rPr lang="en-GB" dirty="0">
                <a:solidFill>
                  <a:schemeClr val="bg1"/>
                </a:solidFill>
              </a:rPr>
              <a:t>Accelerator Applications</a:t>
            </a:r>
          </a:p>
          <a:p>
            <a:pPr lvl="1"/>
            <a:r>
              <a:rPr lang="en-GB" sz="2000" dirty="0">
                <a:solidFill>
                  <a:schemeClr val="bg1"/>
                </a:solidFill>
              </a:rPr>
              <a:t>Medical Applications, commercialization of our R&amp;D: Imaging, treatment, sensors</a:t>
            </a:r>
          </a:p>
          <a:p>
            <a:pPr marL="0" indent="0" algn="ctr">
              <a:buNone/>
            </a:pPr>
            <a:r>
              <a:rPr lang="en-GB" dirty="0">
                <a:solidFill>
                  <a:schemeClr val="bg1"/>
                </a:solidFill>
              </a:rPr>
              <a:t>Underpinning everything: Data Science</a:t>
            </a:r>
          </a:p>
        </p:txBody>
      </p:sp>
      <p:pic>
        <p:nvPicPr>
          <p:cNvPr id="4" name="Picture 2" descr="http://www.liv.ac.uk/media/livacuk/quasargroup/research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5575" y="5590523"/>
            <a:ext cx="928335" cy="928336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0" descr="http://www.liv.ac.uk/media/livacuk/quasargroup/images/projects/Gas_Jet_Monitor-280x21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5804" y="5590523"/>
            <a:ext cx="1141999" cy="856499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Electric ﬁeld Z-component peak distribution on the XZ plane, colors represent ﬁeld intensity and directions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3257" y="5669135"/>
            <a:ext cx="1532399" cy="719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6" descr="Faraday Cup and VEL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4659" y="5590523"/>
            <a:ext cx="1408120" cy="934992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0" descr="QUASAR">
            <a:extLst>
              <a:ext uri="{FF2B5EF4-FFF2-40B4-BE49-F238E27FC236}">
                <a16:creationId xmlns:a16="http://schemas.microsoft.com/office/drawing/2014/main" id="{4DA768A1-AE9C-C271-77B2-9EDEEF22A8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4388" y="177154"/>
            <a:ext cx="1661345" cy="130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0" descr="QUASAR">
            <a:extLst>
              <a:ext uri="{FF2B5EF4-FFF2-40B4-BE49-F238E27FC236}">
                <a16:creationId xmlns:a16="http://schemas.microsoft.com/office/drawing/2014/main" id="{FE3102B4-D37E-6118-1496-E410729659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131" y="169182"/>
            <a:ext cx="1661345" cy="130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E8C5D2CD-9882-604C-5701-C5CF34F4CDED}"/>
              </a:ext>
            </a:extLst>
          </p:cNvPr>
          <p:cNvSpPr txBox="1">
            <a:spLocks/>
          </p:cNvSpPr>
          <p:nvPr/>
        </p:nvSpPr>
        <p:spPr>
          <a:xfrm>
            <a:off x="8527741" y="1711695"/>
            <a:ext cx="3975717" cy="6231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dirty="0">
                <a:solidFill>
                  <a:schemeClr val="bg1"/>
                </a:solidFill>
              </a:rPr>
              <a:t>PI: Prof. Carsten Welsch</a:t>
            </a:r>
          </a:p>
        </p:txBody>
      </p:sp>
    </p:spTree>
    <p:extLst>
      <p:ext uri="{BB962C8B-B14F-4D97-AF65-F5344CB8AC3E}">
        <p14:creationId xmlns:p14="http://schemas.microsoft.com/office/powerpoint/2010/main" val="16888241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C03DF0-B04C-E3A4-C2C1-9B89E4A1E0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en-US" dirty="0"/>
              <a:t>Start and end </a:t>
            </a:r>
            <a:r>
              <a:rPr lang="de-DE" altLang="en-US" dirty="0" err="1"/>
              <a:t>of</a:t>
            </a:r>
            <a:r>
              <a:rPr lang="de-DE" altLang="en-US" dirty="0"/>
              <a:t> Appointment</a:t>
            </a:r>
            <a:endParaRPr lang="en-GB" dirty="0"/>
          </a:p>
        </p:txBody>
      </p:sp>
      <p:sp>
        <p:nvSpPr>
          <p:cNvPr id="21507" name="Content Placeholder 2"/>
          <p:cNvSpPr>
            <a:spLocks noGrp="1"/>
          </p:cNvSpPr>
          <p:nvPr>
            <p:ph idx="4294967295"/>
          </p:nvPr>
        </p:nvSpPr>
        <p:spPr>
          <a:xfrm>
            <a:off x="599600" y="1825625"/>
            <a:ext cx="10687576" cy="435133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de-DE" altLang="en-US" sz="2400" dirty="0">
                <a:solidFill>
                  <a:schemeClr val="bg1"/>
                </a:solidFill>
              </a:rPr>
              <a:t>Project </a:t>
            </a:r>
            <a:r>
              <a:rPr lang="de-DE" altLang="en-US" sz="2400" dirty="0" err="1">
                <a:solidFill>
                  <a:schemeClr val="bg1"/>
                </a:solidFill>
              </a:rPr>
              <a:t>info</a:t>
            </a:r>
            <a:r>
              <a:rPr lang="de-DE" altLang="en-US" sz="2400" dirty="0">
                <a:solidFill>
                  <a:schemeClr val="bg1"/>
                </a:solidFill>
              </a:rPr>
              <a:t>, </a:t>
            </a:r>
            <a:r>
              <a:rPr lang="de-DE" altLang="en-US" sz="2400" dirty="0" err="1">
                <a:solidFill>
                  <a:schemeClr val="bg1"/>
                </a:solidFill>
              </a:rPr>
              <a:t>grant</a:t>
            </a:r>
            <a:r>
              <a:rPr lang="de-DE" altLang="en-US" sz="2400" dirty="0">
                <a:solidFill>
                  <a:schemeClr val="bg1"/>
                </a:solidFill>
              </a:rPr>
              <a:t> </a:t>
            </a:r>
            <a:r>
              <a:rPr lang="de-DE" altLang="en-US" sz="2400" dirty="0" err="1">
                <a:solidFill>
                  <a:schemeClr val="bg1"/>
                </a:solidFill>
              </a:rPr>
              <a:t>agreement</a:t>
            </a:r>
            <a:r>
              <a:rPr lang="de-DE" altLang="en-US" sz="2400" dirty="0">
                <a:solidFill>
                  <a:schemeClr val="bg1"/>
                </a:solidFill>
              </a:rPr>
              <a:t>, </a:t>
            </a:r>
            <a:r>
              <a:rPr lang="de-DE" altLang="en-US" sz="2400" dirty="0" err="1">
                <a:solidFill>
                  <a:schemeClr val="bg1"/>
                </a:solidFill>
              </a:rPr>
              <a:t>rules</a:t>
            </a:r>
            <a:r>
              <a:rPr lang="de-DE" altLang="en-US" sz="2400" dirty="0">
                <a:solidFill>
                  <a:schemeClr val="bg1"/>
                </a:solidFill>
              </a:rPr>
              <a:t> and </a:t>
            </a:r>
            <a:r>
              <a:rPr lang="de-DE" altLang="en-US" sz="2400" dirty="0" err="1">
                <a:solidFill>
                  <a:schemeClr val="bg1"/>
                </a:solidFill>
              </a:rPr>
              <a:t>regulations</a:t>
            </a:r>
            <a:r>
              <a:rPr lang="de-DE" altLang="en-US" sz="2400" dirty="0">
                <a:solidFill>
                  <a:schemeClr val="bg1"/>
                </a:solidFill>
              </a:rPr>
              <a:t> –SharePoint</a:t>
            </a:r>
          </a:p>
          <a:p>
            <a:pPr>
              <a:lnSpc>
                <a:spcPct val="100000"/>
              </a:lnSpc>
            </a:pPr>
            <a:r>
              <a:rPr lang="de-DE" altLang="en-US" sz="2400" dirty="0">
                <a:solidFill>
                  <a:schemeClr val="bg1"/>
                </a:solidFill>
              </a:rPr>
              <a:t>First Career Development Plan </a:t>
            </a:r>
            <a:r>
              <a:rPr lang="de-DE" altLang="en-US" sz="2400" dirty="0" err="1">
                <a:solidFill>
                  <a:schemeClr val="bg1"/>
                </a:solidFill>
              </a:rPr>
              <a:t>to</a:t>
            </a:r>
            <a:r>
              <a:rPr lang="de-DE" altLang="en-US" sz="2400" dirty="0">
                <a:solidFill>
                  <a:schemeClr val="bg1"/>
                </a:solidFill>
              </a:rPr>
              <a:t> </a:t>
            </a:r>
            <a:r>
              <a:rPr lang="de-DE" altLang="en-US" sz="2400" dirty="0" err="1">
                <a:solidFill>
                  <a:schemeClr val="bg1"/>
                </a:solidFill>
              </a:rPr>
              <a:t>project</a:t>
            </a:r>
            <a:r>
              <a:rPr lang="de-DE" altLang="en-US" sz="2400" dirty="0">
                <a:solidFill>
                  <a:schemeClr val="bg1"/>
                </a:solidFill>
              </a:rPr>
              <a:t> </a:t>
            </a:r>
            <a:r>
              <a:rPr lang="de-DE" altLang="en-US" sz="2400" dirty="0" err="1">
                <a:solidFill>
                  <a:schemeClr val="bg1"/>
                </a:solidFill>
              </a:rPr>
              <a:t>manager</a:t>
            </a:r>
            <a:endParaRPr lang="de-DE" altLang="en-US" sz="2400" dirty="0">
              <a:solidFill>
                <a:schemeClr val="bg1"/>
              </a:solidFill>
            </a:endParaRPr>
          </a:p>
          <a:p>
            <a:pPr>
              <a:lnSpc>
                <a:spcPct val="100000"/>
              </a:lnSpc>
            </a:pPr>
            <a:r>
              <a:rPr lang="de-DE" altLang="en-US" sz="2400" dirty="0">
                <a:solidFill>
                  <a:schemeClr val="bg1"/>
                </a:solidFill>
              </a:rPr>
              <a:t>CV type </a:t>
            </a:r>
            <a:r>
              <a:rPr lang="de-DE" altLang="en-US" sz="2400" dirty="0" err="1">
                <a:solidFill>
                  <a:schemeClr val="bg1"/>
                </a:solidFill>
              </a:rPr>
              <a:t>photo</a:t>
            </a:r>
            <a:r>
              <a:rPr lang="de-DE" altLang="en-US" sz="2400" dirty="0">
                <a:solidFill>
                  <a:schemeClr val="bg1"/>
                </a:solidFill>
              </a:rPr>
              <a:t>, </a:t>
            </a:r>
            <a:r>
              <a:rPr lang="de-DE" altLang="en-US" sz="2400" dirty="0" err="1">
                <a:solidFill>
                  <a:schemeClr val="bg1"/>
                </a:solidFill>
              </a:rPr>
              <a:t>project</a:t>
            </a:r>
            <a:r>
              <a:rPr lang="de-DE" altLang="en-US" sz="2400" dirty="0">
                <a:solidFill>
                  <a:schemeClr val="bg1"/>
                </a:solidFill>
              </a:rPr>
              <a:t> </a:t>
            </a:r>
            <a:r>
              <a:rPr lang="de-DE" altLang="en-US" sz="2400" dirty="0" err="1">
                <a:solidFill>
                  <a:schemeClr val="bg1"/>
                </a:solidFill>
              </a:rPr>
              <a:t>description</a:t>
            </a:r>
            <a:r>
              <a:rPr lang="de-DE" altLang="en-US" sz="2400" dirty="0">
                <a:solidFill>
                  <a:schemeClr val="bg1"/>
                </a:solidFill>
              </a:rPr>
              <a:t> and </a:t>
            </a:r>
            <a:r>
              <a:rPr lang="de-DE" altLang="en-US" sz="2400" dirty="0" err="1">
                <a:solidFill>
                  <a:schemeClr val="bg1"/>
                </a:solidFill>
              </a:rPr>
              <a:t>info</a:t>
            </a:r>
            <a:r>
              <a:rPr lang="de-DE" altLang="en-US" sz="2400" dirty="0">
                <a:solidFill>
                  <a:schemeClr val="bg1"/>
                </a:solidFill>
              </a:rPr>
              <a:t> </a:t>
            </a:r>
            <a:r>
              <a:rPr lang="de-DE" altLang="en-US" sz="2400" dirty="0" err="1">
                <a:solidFill>
                  <a:schemeClr val="bg1"/>
                </a:solidFill>
              </a:rPr>
              <a:t>to</a:t>
            </a:r>
            <a:r>
              <a:rPr lang="de-DE" altLang="en-US" sz="2400" dirty="0">
                <a:solidFill>
                  <a:schemeClr val="bg1"/>
                </a:solidFill>
              </a:rPr>
              <a:t> </a:t>
            </a:r>
            <a:r>
              <a:rPr lang="de-DE" altLang="en-US" sz="2400" dirty="0" err="1">
                <a:solidFill>
                  <a:schemeClr val="bg1"/>
                </a:solidFill>
              </a:rPr>
              <a:t>comms</a:t>
            </a:r>
            <a:r>
              <a:rPr lang="de-DE" altLang="en-US" sz="2400" dirty="0">
                <a:solidFill>
                  <a:schemeClr val="bg1"/>
                </a:solidFill>
              </a:rPr>
              <a:t> </a:t>
            </a:r>
            <a:r>
              <a:rPr lang="de-DE" altLang="en-US" sz="2400" dirty="0" err="1">
                <a:solidFill>
                  <a:schemeClr val="bg1"/>
                </a:solidFill>
              </a:rPr>
              <a:t>officer</a:t>
            </a:r>
            <a:r>
              <a:rPr lang="de-DE" altLang="en-US" sz="2400" dirty="0">
                <a:solidFill>
                  <a:schemeClr val="bg1"/>
                </a:solidFill>
              </a:rPr>
              <a:t> </a:t>
            </a:r>
            <a:r>
              <a:rPr lang="de-DE" altLang="en-US" sz="2400" dirty="0" err="1">
                <a:solidFill>
                  <a:schemeClr val="bg1"/>
                </a:solidFill>
              </a:rPr>
              <a:t>for</a:t>
            </a:r>
            <a:r>
              <a:rPr lang="de-DE" altLang="en-US" sz="2400" dirty="0">
                <a:solidFill>
                  <a:schemeClr val="bg1"/>
                </a:solidFill>
              </a:rPr>
              <a:t> </a:t>
            </a:r>
            <a:r>
              <a:rPr lang="de-DE" altLang="en-US" sz="2400" dirty="0" err="1">
                <a:solidFill>
                  <a:schemeClr val="bg1"/>
                </a:solidFill>
              </a:rPr>
              <a:t>website</a:t>
            </a:r>
            <a:endParaRPr lang="de-DE" altLang="en-US" sz="2400" dirty="0">
              <a:solidFill>
                <a:schemeClr val="bg1"/>
              </a:solidFill>
            </a:endParaRP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38E991FD-F852-5003-8473-DFB71165AE91}"/>
              </a:ext>
            </a:extLst>
          </p:cNvPr>
          <p:cNvSpPr txBox="1">
            <a:spLocks noChangeArrowheads="1"/>
          </p:cNvSpPr>
          <p:nvPr/>
        </p:nvSpPr>
        <p:spPr>
          <a:xfrm>
            <a:off x="599600" y="4148250"/>
            <a:ext cx="1019358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en-US" sz="2400" dirty="0">
                <a:solidFill>
                  <a:schemeClr val="bg1"/>
                </a:solidFill>
              </a:rPr>
              <a:t>You will also need to complete a confidential questionnaire at the end with:</a:t>
            </a:r>
          </a:p>
          <a:p>
            <a:pPr marL="728663" lvl="1" indent="-271463"/>
            <a:r>
              <a:rPr lang="en-US" altLang="en-US" dirty="0">
                <a:solidFill>
                  <a:schemeClr val="bg1"/>
                </a:solidFill>
              </a:rPr>
              <a:t>Background, career plans, </a:t>
            </a:r>
            <a:r>
              <a:rPr lang="en-US" altLang="en-US" dirty="0" err="1">
                <a:solidFill>
                  <a:schemeClr val="bg1"/>
                </a:solidFill>
              </a:rPr>
              <a:t>etc</a:t>
            </a:r>
            <a:endParaRPr lang="en-US" altLang="en-US" dirty="0">
              <a:solidFill>
                <a:schemeClr val="bg1"/>
              </a:solidFill>
            </a:endParaRPr>
          </a:p>
          <a:p>
            <a:pPr marL="728663" lvl="1" indent="-271463"/>
            <a:r>
              <a:rPr lang="en-US" altLang="en-US" dirty="0">
                <a:solidFill>
                  <a:schemeClr val="bg1"/>
                </a:solidFill>
              </a:rPr>
              <a:t>Nationality, age, gender, discipline</a:t>
            </a:r>
          </a:p>
          <a:p>
            <a:pPr marL="728663" lvl="1" indent="-271463"/>
            <a:r>
              <a:rPr lang="en-US" altLang="en-US" dirty="0">
                <a:solidFill>
                  <a:schemeClr val="bg1"/>
                </a:solidFill>
              </a:rPr>
              <a:t>Assessment of the time spent in the network and of training received</a:t>
            </a:r>
            <a:endParaRPr lang="de-DE" alt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AutoShape 2" descr="data:image/jpeg;base64,/9j/4AAQSkZJRgABAQAAAQABAAD/2wCEAAkGBhQSERQUEhQUFRUUFBcVFRUVFRUUFRQYFxQVFRYWFBQXHCYeFxkjGRUUHy8gIycpLCwsFR4xNTAqNSYrLCkBCQoKDgwOGg8PGiklHyUqLC8sLCk0LCwsKSksKiwsLSwvLCwsLCwtLCksLCwsLCwqLCosLCwsLCwsLCwsLCwsKf/AABEIAKQBNAMBIgACEQEDEQH/xAAcAAAABwEBAAAAAAAAAAAAAAAAAQIDBAUGBwj/xABAEAACAQIEBAQEBAUCBQMFAAABAhEAAwQSITEFIkFRBhNhcTKBkbEHFEKhI1JiwdGS8DNygqLhJLLSFRZVc4P/xAAaAQACAwEBAAAAAAAAAAAAAAADBAABAgUG/8QAMhEAAQQBAgMFBwUAAwAAAAAAAQACAxEhEjEEQVETImFx8AUygZGhwdEzQrHh8SNDUv/aAAwDAQACEQMRAD8A4fQoAUsVSIkxSgKUBSgtZJURBaUFowKWorNq0nLRGzTyrRyO4+tTKlKGyEUUVOzKdyv1FIbCg/CQfSRV2q09FFo6UyEb0UVaqkVHRxQq1aFCjijAqKIUdGBRxUUSaFLy0IqKJEUQpwikRUURgUdNG5G9OK9RRKBp1L5FNClZhWCAtAlSVxXcUrzAaiTR1ildqULdK8qoqt606uJNVRCu0spSSlL88GlAipalJg26SbdSSlJyValKMbdINuphWitWpNUXKaVDKUkrU69Z1imns1YcqLVCKUKkeTQq9SlKEBShRqtLArZKykililAUoCsEq6SclXfg/wAMPj8UmHQ5QQWuPE+XbX4mg+pAHqwqoy1s/wAOca9g4i6oYjIls5YnmYmI+R+lVqrJV1yXV+C/hPwuxGa157xBa8xcf6BCD6VrMJwTCJpbw+HTQDls2xoBAGgrC8L4m7lSBe5th5bmYidQIMTWpwuFvfyP89PvW2SB2yw+Mt3V5+UszJt2ge4RZ+1MXuE4VwyvYsOG+INatkN7iNajjD3OqH7/AGpq4GH6H+kfuYoloa55+J34TWbdpsVhEyqgLXrQMhV3Ny1OwHVdoEiIg8axfCWXUaivVOIutcHkwoW4pW4W1ZgRBUDYSCda4OvCiHZDplZkPrlYqftS8j+zNjZMxN7QUVgCpoZTXSb3g2zdtx8NyZD9N9v7VlON+Er+G1ZCyfzrqPnG1Ejla/3VT4nN3VFlpQFLAqbwzhly/cS1aUvcchUUdSdhJ29+lGAtBOFCAqTg+HXLv/Ct3Ln/AOu29z/2g16M8HfhBg8LbU4i3bxOIgF2uAPbVu1q22gA7kSYreW7KqIUBQNgAAB7AVMLNleSE8HY47YLGH2w17/41Fx3A8RZE3sPftDvcs3LYHuWUCvYInr+1EV9fkRNS1LK8XlqRNepvF/4W4HHgs1sWbx2v2gFedPjERcGgHMJjYivN3inw5dwOKuYa78VsiGAIW4jCVdZ6EfQgjpUUtVTmklAfSjK02alK7SiCPWki73oBqUH7iqLVepLV5pwNTHlg7GgFYUPSt2pa0tUqKl/vUq1dFUtBOi3RG1TgalA1mlpMwRR+b3qTkpBwwNZLVE0WmnsK2UzUf8ALmlJZJ2rJYVYKejMSaJ1przStLS/UBAUSvJoUs3hQrVhSlSgUoClAUcVdrACIUtRQUU4tZJWkWWuy/hD4MjDm/iVDpiCjWrR0GVMwFx++bMYG0AHWYHH6714NxjWsLYt30b+HbVA6S4IUZVzAaqYHt61QeAcqy0kYXRMO6KMqhVA6KAB+1K8tZn+5rOLxKw3w3Un/mE/OnRxFVH/ABBH/MKYDwgFhV/EbH96D343qis8UQn4wfQGftU+zczbK3zEfetA2sUpNzBq5VxAZSD7+9cnxXhp7uNxK21LReY8vTOc2p2G/WusNZdhlBCgjWNW+R/8U5atokhQATEmBLECJY9TAAk0OSISVaLHIY7IWC4f+HV4Dma2PQsSf2EfvVyng9wsEow6jWP3FatQOlCqbCxuwVune7dcn4/+B9q/L2psXDrygMhP9S/4g1nfAPgLGYPi9o37TqlsXWF5QTachCqjN+mc0wYPL1rvRcUCaPaCcqvF5iSchidCpB+o3+lOLiY3JHuCPvUlbQG21FcaqUTP5r+ofWn0YkUiyJNP1FFGu2m6AfMwK5j+Jv4V4rH37V6w1nMENt/Mdl5QwZMsIZibn1FdXNJJioMKLzJxT8GOKWdfy63RrrZuK239LZWPyFYbFYZrblHVkddGR1KsvXVTqK9pF9apPEfhPC8QQpirKvoQlyMtxNtUuDUagabGNQa1apeQqUqzVz4w8MPw/GXcNc1yGUb+e2dUf5jcdCCOldW/B38KlCJj8aoYmHw9k6qo3W7cGzMdCo2G51+GK1z7gv4T8RxShreGZUYSHvFbII9A3MZ/5avrP4AcS05sKvobrmPeLZr0WLs0RnuKq1F59b8AuID9eDb/APrdH3tVneOfhjjsKC1zDuUGpuWovJ78nMB7gV6jA9aJgB2qqC0HFeN5K6zI704mK716E/EP8M8PjUa5ZCWcVuH+FL39N4Dqf54kabjSuHYnhhtu1q8hS5bJV0bdSOh6eoI0III0NZ0rYdajLiAacV6aucM6qajQ49ayQQtgqW7UhTUf8x3p22woZK0ET2iaYNhhtU0Ua1SulXm446UKsGAo6lDoqoqrFLUUaijUVRKpGFpYWgFpaihkrYCSbcg+1ejPCsNZtnuin/tFeekWu3/hpxJbmFtqGBa2oRh1GXQT8orAd3gtOb3VtmwyncA0lcIg2UfQUsPRhqbFJZOJaFSbdRkankaiBDKhcdxl1MvlKGmcwLQYHRZEEk9DA9apsPx5QYctaPa6Ch+Rblb5E1obrhm6GND6dde1K8kdqGQdRoogqshMYbigI0IPsQanJjO9RfyNv+Rf9IpxMGn8q/QUQWhmuSXd4oonUA+/9qhtxJ2PKrt8sg+rRPympgsgbUoJVqkzhVfMGc7E8o+ESImSJJ1P1qTiLtReIk+VcymGyNlPY5TB+tcfv+Kb1sMTiOYLMQyLPYkmD7x9KV4jihBQIu0eGEy7Fdgu8U8mM6nKdQ4EhdP1jce+3t1Xa4qGEqVYdwZH1FJwzZraE9VU/UCm34ZbJzZRP8w0b6jWmcoOFL/PUQxtRDw8dC3+on7zQGBP8zft/irVKUcb601c4oE1YgD1MfSo54eDuW/1MPtFKtcNRTIUT3iT8ydarKi5Z+N/A/zH5LEKMr3b35QkjVg+ttj7EPp/VXXWseWoVByKAAswQAIGXp8qyX4jYPzDwpB/+VsN8kS65H0Wts9WoqtscEMEkerAgfU6T86V+bzbMPkZqU60xcwiHdV+gqZVoef60xexXrSzw5d9vaR9qZfhds7op9wD96rKmFU4viyzElydMqczfQbe5gVyL8Vjc/OpdcQ1yyoIHa3ABJ6scxnpsOk13QYRVGgAHYCPtXGPxwb/ANXhwOllz9XA/tVNvUM+qWrGnCxNi/O9SLNuSY1qBh201q14esAsTTbYw9Y7SlDvYVTuINQrmAI+E1JxV7U+9NJiopJ7SEw1wKjZnXenreMHWpK3lbekvgVbahWt10TfmihTLYA9DQqWplNKKWFoKPSnVFDJVgIkFPi3SAtSLWlCcUZrUdpK0Xhy4VYZWKs0KI3O526wPtVQLVWvDGtlWRiRcIJt6wGAiVH9WxA2Ma7UnM620mmNoroPCOLX3AIuyNIUxmEyIaS0nTWF61NxPiK4g+KTptlO/bQSKzuBxjWlglShmQ0BrZGuUKAN9YAEydPWZ+X8wB4UkHvIkbyOnfvtrXEdPMx96zXmjiJh3CkHxPiijEFU3Ks4CKdoyg6v12PSstxTxNjWIU4lmnUrbJQCD1yBZ6aSfWrLjuF5hGUmTMdNRyZ+k66/eaqMRZyEEgQ4LDSSIOvMAJgDUiNiKeg4qR4vUVkxMGwC2X4Y40ol5bpC5rgZNgDmWCBHUsre+tdBV65p4cwQvJiFYwGS26kdCDcXNl9iu/b2p/B8bxGGGV3LgMVEkGYA/UeYTIOoPam4faIj7snwpIyQa3HSujZqUrVhsL44uNqLWZddVzdN50ifnVjY8X5gCE37n67TT49pcPzdSXdwsnILWLS4rI4rxk6jkta+pB7yIXWdqpsdxbF3lbPcFpY1W2VRyJG2Zpmat3tKAGgbPl+VkcLJucK78Z+K0sobNsh79wZVQQcs6Fm7b9a57jfDtjzGzWjpo6lmUg6zynbQjSm8SwQyi6Fsgc8zEsp5iTqfn8tqY4ZcZ3HKWglCIObUBlKk7iDHy9K4/FzumqQEir+S6PCxtYaItdj4DjUe0oUg5VAidRAiKtIrl64q5h7mcNEiVA0zS0ag76yYGo1+V+n4gKig3AGGmqGSD6jfvt21iulwvtKN7QH4KTk4R12zIWwyUoLWcwXj/DXBIJH0/wA1P/8AurD5S2cQu5kD6Sda6ImjOzgljE8bgqyyUUVSnxthz8BNw9kBY/IKDNVOI8cXHLLbslAJl7hjpsqiZPvFAfxsDMas+C0IJDyT3ja6PzHDVM6Yq5d0Oo8vC3yG9YJBjrEdav8AB8dt3AAWVXOmUsOY/wBE7/euY8TxjHH4R3ZmIW7cM9jhrygAdOlSvEuNtec3lyDoGA+E6azOhPfpQX8aWgPrBNVzW2wXhdPahlrklnxbibAkOSo1gmR7HNIHTRY1q7wn4nXIGe0DOxClQdv1ZiOvaiN4+P8AcCFDwr+WVvmFNsazg8fKbeY2bisSAARlUk9BcaFn0JntVVi/HVxmC2/JWSI5i7n0A5RO/WtS8bDHuVlvDSHkthfugAk6RXn78XONh+ICNVWyqj/U5JHvp9K2fEsVfvOPMe4VBjKQQhJYbjKqg6bHMY1rlvE8XbvYi6G6OVUnUwpyj7T86FBxnbSWwYCI+DQ2iclRrOIVtBVo7BbdVl7gB+K2Z9qg3LtxdGmuqycJV0JClX7lRmakedNETWHG1YFJa3TUlMVUQUtRWNIK3qIU9cVQqHFCs9kFfaFSUNKiKj4dpH7j2qUgpRwopluU8qyJpywATB2pq2KkW1igOTDVNwyIFMsc/wCkASCPU0eIRFVXfYMBMkRJ01GoEgU0h2gf+KXxEF8O4jUANHXlIM0uL1jPNHwGmxeFquFY3zP4ZCNFsw5ZUZ1LDeDzES3TqDsavbeGm1byloVQOUwZACzA0Bj7H5c/4JxV7dzB5AhFzEJbbMNwwCfENQP4jHr0rq+FwgtPeRjazKwaFkrzy0r9TvXH4+J0PeAx98go2sNcWXtXyIBH8qBcvgWyoEEn9aI4jrmLAyx0177k1luL87M+ZtRlmekDkSNFQaaDue5rU8QwwcMVYAgkhd+WCdddswED0ql4ojIqeZbhSMx0UFpmAZOmsjQTE6dxcNO4UAfhalNVX4M4n5eJcNypcssoJluYMMpzHbd9a0uGtC8tydcrA+sEzA11nKPpWSs4WL6lgoIdVKAjQNyxodPiHWeulavDebZtjmQh2yuST5jAfoJ+EZgD3Ou9H4oNc7UDmkICincRexFuFtsQNSYUFNIBB06gbAjvUvCYlboknI4GoIKAbDmnSSfvSLWHAtueZyOW2xaYUCC2Xr0qrwF85mtqQS5AYDSJMzAGhMfWlGxmUU0ZHREwBatm4v8AlZJXzCVGVjGh3LAkkRBUyBt+9RiMYQksCZMhhzTJ1mNiBSii3lR7Th1urcdNboz+W623YZ0AADsJkjcd6rcPIi1MNBldSG0LZj02g6Eg670/2DowC5pHmghzXE0QomKaSjKWiQddRE79oBgH3q18PkFgS/NmzZSwEEgAncTIA+tQbgChSvXNEfqOXb2EgRtrViUBCgfEQS4mP1cuXvpHzmscS6211tFhFWFK49hxfuIC0G1JJ0gLbZgCGGxzTB396r7FgXHygnmABbQQdeYhWgex19NqlYy6c3mBjDgeYVOUhggYtyjUj7DpVVikJu6Mo5XuEMjfCphmMAxlYiZjua1DDLKy2gmudXXVD1sYaJAV7g7FhSUCqxUam4zDZozM3Qf5pq7xIpdKIgVTCxM5tcpIJHMD27A+gNdhOLGy6sRmUMPh0MHVgytABgadvWCDb4kqzvezjISj5YXl2gQumdmUkjvr7Wxro7eLv6+vRrF7dnC1mH4gcPhbSqQDeSdoyAj4iRsTBA9ay2C40wvKJUgzMAZdObToDpvpTnEeKeYti6kBcotuCYURnIHz06daqFsy/mEg6NB1AzdZHpOu+4rWNWDgbff65QtAAzzVjxd4cusFrdvKgA/mhmA/qyKyx61lb3E2/ik/qIMn5kR9Sf8AYq84lfFvD2mXU57e8awWMGNRABqmxGFh9lNsZSp33QNl9xr0pjWHjOyGG6dloMDh1f8Aisq/w1tjKRmEtrqp0PXSO1Rr/iK4wkLmX4lgBRpBBy8sqYB0Ox6TFR7HF7ieagynzoQ6AxlYEa9DGcf9QpvCOxxC5BPKEIBksWLFQF9Auw0AAmKCYwc1fnyWh4qbac3Dm8ogMSBodDAOojXoNNPen8WVtIiICLrgZ3KclpZ0AJIkkanWTTOPxV23ndriMUKkope4w+ADMllSsnzLegMw4MdaK5xu4txhfAUljbl9LBbKrBJaQJDrqSQSY3rEvDTDvBh0165K2yRnGoWk4E3LbXLVxgycrgyRmZnGpUjSckxJ965Hj7Wa7dPe4/YfrboNBXWjbNy6PMULqRCkkMDMM5B+EakCf1elcre5nZn/AJ2Z/wDUxb+9P+znZcfL7pfiQBSYsYy5b2OnY0/c4uG+NaSUpm5hxXZBB3SmQhcwubVPpTL2mXcGlW7jJ8J+VWWH4uraXFA9ahLhtlWADuqpblPW3q8bw+l0TbYTVPi+FXLR1HzFaZKDhU+IgWkm5R1F880KNqCDpKLB3oMdtR/irm04IkdazwNW/D7/AE6N+zf+aWmbi0eF2aVhlp/ypG9JtHoaft2461znOXRa1PrxcvktPlVQQCyiDE9T1rVnw9h2t/wizPBymZBEdZ007Vj7mCB1q0weMuWLTEMAqiTO+gpSZoLR2eDaK0OvvbKTwLwy2IazcW2PLw91WNwGQzfGqi2pGUMYYk66ASd66T+XLCFAW4cpaIIaJglTqCNPoK5t4bxpRtGuEtBZkZkgvcgZh8JEGRAEZgARqK3ww99JICqH0tgTmMA5ixJ11PQDvvXJ9o63PycAY+efqVTAK80ji3DWyNLO87hO8abACPl/mspe4RdBOWw9tSMxZswnJBA/iajqd9ZrS2mxVy0bbPFwZpGcAFQxCkw07EaAGKzXGeBXlCszDRuY5ydI6swgEzsJO3zrhGuy3UPXhaIXUMoWsGAF5v4gKFky8wkzoF0EEAbfqFScZxdH1CEFm/UOZYAWCp7hoPqBVV5flvbfPB822WzTKw6NJH6tp1jUD5TcYpd3urc5lbmUSAVYtkaBpptJIMNFNFguyfX4WLyn+I8bTD2ZJcDOolYzw05yoaAGKlokxIWhd4lbXy1w+USou+e4YlVItlLmTpdYJYdlUBSQpKk6iL4l4P8AmbeRA2coTbkghmUqxEwNTzKPf0NP+F+Hq+EHmC01xrFpIDEMgtl7a65gVYqgVk3zWjoYMdHgGsbEXNObz1rl8N0KR7WvJeP293pqvn5DKfx2IvWU8xb4xNssyNltraAJAV+dDBJMLBkbSDFM4Di9u9jlQBibam49xiMrm8mmS2BCKEe3A6a9ZZpuN8Pt5JAfIHIbyWAaMqiTZGUPIVScusyZIEmqPhPD8mIxNxysMVFsoxyi0iQpDaE8sKTGpQkSCDTUshHCvJOOV9b+XXbCxbJSzA12boV3a519EGuQdNQeZgx1U5i3KBoBIbc9Nu20wC2XtWy1tmKgEMFCnsM4MgkEESDrFZl1XM8KZFtjoBLDK2s66fF6iOlb3wdxSyUzXMiTasoEOk5FIYkEnf8AzvXAmYJQ0WG+J8iiyOLLrK5/xfiD2b6iCJv3iykEGPLNxQGGx5VgiCJI705wc3L1s/xbZfI5uYe5aVUZD8S5lAYaGNZEmCDMVaeLRau3s5QpF1Li5TzABGVgybMrbECO0605w/CMPLu4drbOsAsdyRnQpeKDXUwSNdJ5q7XCyaeGbpOxOR1u78iEsXU4jSLNb5xWyqnZMTZ8zMqB2AYu6rDsVAtqoALEtzEzrnkACEqJh+FjyrhA1Rl6kAEgiT682nzql41gHD2cNDLduY0uASCbarCyzd+bMfRAToRWywWPVUvB4Vb10NKCSQrEqWVgdZKr9NjoK9oNprHjd24HPx+KYYWtkexmWjbwvl8Evwvfw5R7dxczKZbKCSAeu8fzdv2ocbxxIQOdADlkfpLEicvUggfIU9w65YthiFZiwKoJyRGaeUb6dwfi36FprDOEkyynMo2EyJBBmV0+8aVx3sDH6r35ZsefL14LWq0riOTyLZuIzBG+GSIZlYR0kwT8/aqnD4cmAwbmJMgE6QoIgDoAPpV5xhSllhA0uQSOYBnS8zEeoP2qlwONsEg2zcRVcgq0l7LEOVYNJlGCNOp1K7TTEhc0Y/yrHr/FlhBGUjCYJGxeGQkwbjZ0I2C2Xg5p6MI+frTHDMYLLLYcfxXs/mLl1VDItpHLZHttq6vbQ5tdTcUa7jRflTe8si6rQXFtgCuYsrI2bMZ2J2HTrVPxLw41vGKzXECthjh3GuZi0oqpOhchkIBIk2yBvox7MmY6ctce9pNA/wDoE/n6LHEAaQTtYuunNFw/FrdYBnNlSAlq3bRCcuYKoZ2UhV25VhQFEAVB4jxQWExIvg3VtiMoItlwxVcrMg2LNbJjcKQZgAaPFYO3fusc9gKQoz2yqXAVYZebNysCNisk71meIcGOJvLbW55itcW9iGysC1sJNsjTKVbMRMyzGQCEJrpsk0OMjyQBk3659FkyMka5tDPugDY318BueateJceyYcXGXUW1znUF2NtmRZnWNTp313rldgQAOwiugfiDfVrBcKSXdEzgaDIFYgD9IysNRvOtYJNRpSXAN/4i6tyhz+9XRKKU2UpygaeBQKUZkpp7NSitIK0QOWaUezfe2ZRiPt9KtcP4mnS6J9armWmnt0TB3UBI2Wh8jDvzaa0KzBtUKvSOqvV4BMxT2GeDHQ/emYoiKKReEHbK0+EvZlnqNG/z8/8ANS7bx6/2qh4di4IPyYdx396v/KPyOxrlzM0ldOF2oKww17tEddKo/FHED/wR7sR9qnXcX5KFvlHf0/32rKO5Zix3Jmq4aEF+s7D+VriZaboG5/hdf8AcLTEYWySdgQwBBAnrvynMs69q1nDcFeF/ynPLbRIfOIbNmGVdzIgVgPwyv2ns5MwS/aZtOY+dbLB1LICCQrErp39a1fEsVeuQ1mA6EgG2SwbUEhwxBGqjcd681xjSOJex2188V/vX6LURLmCuitOIcFYOTCnUQH5SsbEPE/t8jUO3wQXLme4Acssq5nYBoIEAn1n+1N3eNYpkAe0Qw0ckjYAR5YhpknrERVM/H7ighlyPA1ViSwiCWJUBT7dqVZFMbDT8iNvgjCyMp7EcBS6vlzzk8pGaUneVmOh1PrUP/wCmNbxLoGU5CyNqpJg6iR6Aa7SO9Ulji7238wXiriYkFonWToBpJ1IkdydanKLn/pikv5yeYSIBIJZoI6COYe9dgQuZGQTfnsMIWqn2VPw2KJuMGYKUfMp/pIltP5ddxsa1GI8O2ni9bZ7N7MG5GVlunLGZrbApckaTEmFnYQeB4Ig5xbtnMsHzF1kzvAlNdNAdHOlaRrKpajylTUKqKZYbaSGMgfKlM/qRuLaHL115Hc/FVJI11Ai1l8FwAgOsnLCk6KAxUAAhFAg6CRMHtrTK4Yc0EsTvqJmIKiAIHtvPYVpMJgjBHMNtWGupnQGoeKtXhbuQ2VVBLZVVLj6EgKx6EiNADA6Vb+IkmA7RxPn+FluiMnSAsI+DWwC7gvBKGZK5NdCCe5LTpuPUVd4DxrhWs27cIptIEHmWyF5RHLcylWX3j2qHxvhTLg3NwuWZkVAMoVyzoqxrJ+JyY0hR86bheFFu/ft5hyNGUksAw+IDUDeaKWiWIvcTvyx0/K20B7w0KyxuIzZriwwzAtlAKgMNGEaZZUnQdKrb+Mu23VkXRYgETbEh9BEGCXmJiQCBvOhGDugrcSbWhCso31G4/l17HX5UeE4VkBBUsTqZUAHXt+8etSDjDCdTDn1vyVOjDhpd1VCeIqqqSLpYpIOi21zBQxC6wxgSSdebuak2yRbZ3QKSeUnUsuT4mXosjr3naDVzxDhaOQ9s5WIMrlNzKe6BjG40kSIqt4hwlrVtl8yQwJZrpAcMwggFSRmjUSeusRrt3EDiHWTnF39v6+Sto7MaQEMFxBFW3mBJYacotjUKTKr1htY077VdXeI2/Jtlj8NzmQAwLYMnUaknNp7Vn+HcMZkt3ChKyeZTEgnLykSImDHpVn4ruAW7dtFyM5AMrLKAw1O2pG3YD1ihua3tKHrKwTe6nYvDzaIysPNa9fCuBnAtstwA7gEqWX/qrPm1nhy4JmSQoBIAnXqD30rV8HsRasXWblS3iFOaWksykTI05bbDtr6Cs/ieE3bVlXKkNO67NGmkbjrt29KY4jAZ5fj7rUDwLBT/AAkG3aFy2AFDNEAtqZ+LeRE/M/WXxG0btxnbRTB0lx35Y+snt6VF4LxFllX1FzbMApB6CBEdYMdtOtWV8K5ygHKAokHKwI5ipbQmeUR8q5sl9pY36/FGLwDVf4sriuEXFyFLt8KgARQRoOYHnIL7O253b2ia2axhjktFASNAea6dFnMeZvU9hA9L+CWWIhTp1JEQCR1NX9/AtetA5mDxMLK6TBO2nXUzG4o54qTiHBjyXVn1n+0I6Iu80AWuV4vG3rttzd+DzTlMD4nhioP8oCrHtWaxnAQea3yt6DlPuOnuK1HjTAHDXAGks4kKoO41MkTHxCJ3k+9Q8HhiVEkZuoESPcV0g58LQ/a+X9KMayUELG3rbIYuLlPQ7qfY0TLWvxWHUgqwnuCJBqgxXBCsm0Z/oJ/9pP2P1pyPiWv3wfolpIS3bKqyKSaX5kmDoexomWmtkumiKbYU6RRVsFZTGWhTpSirVqlWTQFClotMoaVZuZTP1rWeHsVm/hncAlJ6ruVn039vasoQKlYDEEHQwV1U0txEetqPBJocpviDEBrmVdl396rUWjuLDGeutLUVGgMaAFHuL3ElTOH2cx3IK8wIMFSNZB6fKuicA4/jcxztZviN7isjHbd7Yj6qfesNwR1V+YTodOhkRXVuBW1tqLpypmUADaQNNV71wvakjQKc2+nrcfBdXhIWubZUTjHEsQQA2EQHSDbxZ1Bnp5PpWb4hjLy6jD2rZ1Eu967MH/oBieoNdBvXFMmNO21ZzimOSTMFA0Fdn1HKdttNxXK4WYbBn1P3JTnYCtyueYt7jk+Y5b0gKv8ApUAfWt/4HxObBoLaA37DgK5lmyi81xkKzzJkZvUSYzDSsvxjBBIAOZiuYhdcvoSKgcM4pcw7Z7R1MAjWGAMiY+eo217mu+XGSPuV9lzZog05XbU/ElCqC/ZZDcLLMaH1zxlhQVkkjp10qEPGXmOAuQwxhgOaJGUGYrP4Xx1hrtjymRbOuYC6shWjVrdwGADBnUfKatuC8FS7Bt3ySonRUYgzrzeUSROmpO3zrlyuc7EmoH1z/sobI2izS1dlLjrKrqWBnb56mKzvGfFbh7lt7eYh8ihAbjNIA3B130HTrUJvC1iyS5uOgD5mJuuozTOYFyAvyboNBUS94jsWmLWme+/VrKecd+t95Rdf6z7UsGRjDA49dvQPiVYHWlWXsLiCTexSucmdwp+G2oAgNczFBAXMWG2YgSSIz/CMR5mKe6dA7ExECJAHKdtI9pq74pxTE4tDdxAixaYFMOGLhn3V8VcPxwQCEEAxsAJMHhV8ZgzDSTJA7neK6F0x2Be2Nh4efVGgjN2V02zibU3M6MQVGVl1CZZaMvu0+unaptzH2xrso0BOgbs0HaRGlcxv+JbuGxBZSGtuqyh+IQACydjtvvHTrcLxG3iUz2bjZ5lvLfKfZ7ZGkj0B7HrXGfwr2tbe3Ws/H19FvSNRU3E8RTzLi5TEEzllZ+HMJGUmDsfSOtFxuzbDsILaabEfFmHLrGw2jYVVmweuUA/1s0/9h/c1X4xrmblNxCABmIVrZA6HQwY017CmI4QSKNYUIoLe+ErR8slrYjNCxqxI5oA1LGAd/Wm3xx/Nrcu2Gs2woUZgBGVSP+GRmO4jLpoZ6TQ+HrtxFzeZmCggxMIDBMHQKJAJPUgTMCrDinjaLbWsHb8zFOuVr5BiypAAIYiGcnYLpPcginIi3WGjlkk+H97ZSjo3EmlHvfiBaHleWcpXE3LDWyIJVRDZT+l1PlnpMxs1XtvxF5lkq7sxSWzIhm6g05lXUkEDUD+9cP8AIDJctNsruRO4JygnNudVFLwniq9bMXWZ+bNm0JnuQev9Qg+80/Nw5lPdN4ojqFmg0C107FscRctXGGdbZVgTaKeXluBpk65pXp86tjjEvhmInoDDIZMfpgHZVHrJArF8C8TuwlMU5MfCGtPGvW3cIcdtjQxuLxF2ZciTvAggCSR/CEGY0E7b1xXcM8O0mhW3qgmQGOFj6LUYjG28HauKLc3JlCwe0FD5VBJLSRHpGnalcC8R3fKZbBzXLhAS6qEgQcmdlOyTmIkico11ms3wvw42cXL13y0RcvmPyIqjuzMu+uo11qx41+IVu3lw3Dwt4pEOoy4cHcs76eYNem8b607FBp77bNc9vr90s+j3ear/ABzjrZxgw2abqJndi+cs7mXUnYMAq6Dp7VWviysQBtrpP3rAY285um4WJuFs5fqWJmdNI9BpGlbPhN1b9kP1+FlnZh/br7GneLh0gPOfymuEksdn0Tz3M3SmGsilOhUkiiRwff8A3pSwFbIzwouK4cjiGHsdiPY9KpMXwy5b251/7h7jr7j6CtG411pDe5pmOZzMckq+IFZMMDtREVeY3hS3NRyt3HX/AJh1+/rVNiLD2/jGn8w2+vQ+9Pska/b5JN7C3dM0KVpQoqGqmjBpJo1NNoVp1aMOQZFJQ0omslRTnUOsjekWVpvh2Ig5T1296m3lymR1pd1tOlNNpw1fNP4PQ10Hw7cGIsvbuzKqfLK7j3j32965vbu1f8A41cs3Fe3uDqvRvQjrXN42AyM7u/JdHhpQ3C1PFuKWxaVNVdBBBmZG+9U17Fm5LKpOVQCd5q64hdXiLrlQJcjn7QNvfU0jj+OS3hfKtwsGCBEtG5JHr9jXKipulunvE58F0C41Z2WRxXEHLOfhzCDAG3b02qTwTgxvrdy6m2gfLEyMwU/eqq45M1aeGeJvZuhkMHb3HYjqNB9K60jXNjOjdc3VqdlO4bhhViGX4TDKw26QRWw4Z4Jw8KXRefUMBseoGlVOGxxuYhrrQSTJ00MzIjqNq2nBWAY7AbhexJ2HauJx3EStbg1jNJtjAG3ShXfBFhVuMiKpZgQdeUb7wDUS7wS2iEM7Mf5RoPnG9aDE8Z5yoEBTHv61B8RXle0DADL9SK50c87nAPJyVACN1j+N8TVotKAqAzkXQHfUzuddzUHA4nlj3imMeJJMdYp/hSDMM8gA9BM+ld8MayOlVkOSOIYViddwk+4/39qgW8IS07HowOVh/wBQrTYzGo+LsMElVAUg7MYIAPzI+lJv4F3Lrl1VJYjoBP00+xqmTloAOMKwwONlVtvEYgbXmI7OiXPqzAt+9PJYxD6+eo3iLKf3SmMEWBIJ2Okae1aaxg1UjMQWMZgJgUOaQR8h8h+EwyJhF/lL8JeFDdJfEXHurIIRiVQEHRskxPsNK0vEsSllwmUZiYkaATA266VPsXEW0MgjT/elYvxNxWWUxqGM/IVxGvfxc/e26bJVrAScUFi+IBRiLwAEB3j5NA161WYzCZGO3toRUzEAHWdf/M60u5hC1kPvBKt9x+1esa/TSC5l4UKz5ZEXLc9yMpI+on96k4Dh2HzDMsqdwQR8xE1BSQZq+wloQCB01HWRPw/SrlcWjBKzC0E5C1XCPCmFVky2SSIYXDIMHvJ/errG8Htobrsii35TsBlHxRlEKNCYk/Id6V4WLmyC2usDoY6Ck+KnJsyp0AOnyP8Av5V5R80j59LneG6b0i6auOeJL1t8TcNlBbt5oRBJCgADQnuQT86RwHixsXNfgfRuwPQ0XE05ie5M+9VrivcUJGU7muO4ujfY5LfuQ230/wAGozrEyP8Az71VeHeKBh5bmCPhJ7dqurt7QhumxrkuY6J2krqNeJW6goq4joaDNRHSYgg0wwitaQUF1hPM1Ntrv/v/ADSFuUretVSCVXXeCoTILKOykR+4MUKnEUKP2z+qF2beixFChQrsrnpS0bGhQqlaCVdA5k17T+1FQoM3JHh3PkmEOtT7L5dRQoUu9MRK+4deYljJHL0+tVuMvkmT70KFIsA1ldGQnQExaWQx7D/FS+G2gXHuKKhRJD3SlhuFqlwwt3mC7ab/AFq+4Cs3STOik/tP3oUK87xJJjJ8F0W+6msYYYn2+9LxpzoS2sD0G8DpQoUIbBWVmcbZGnv/AIqJduFZA2oUK60Wd0Byct3SbR9GH3396mcN4m6C9B+MAMTuRMf3NChUe0EEEc/wtt2Cb4UnmXXLdx/c/wBhU3AYskkGNxr13o6FClHeI8AixnC1JukYVH/UXKzrtI0jbv8AWqji+HXl0nkLa9zm/wAUKFKvAa9tdB/CGw7+ZWExi6mrbwuMy37Z+E280eo7fWhQrqT/AKJ9c0L96oHWD7H+9XPAxzAdDP2NHQok/wCmVmL3l0jgYm1H9RH70PEFlQqgAQ4Ib2g0KFeQ/wC/4lFHvhcZ4ksMaqLy0KFe+h2C5fE+8UwGIMjcHStnhcQWtAneBQoVnjANIKvgz3iPBIRtaO4g+tChSSdKiClqxFChRClCiY0KFCosr//Z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GB" altLang="en-US"/>
          </a:p>
        </p:txBody>
      </p:sp>
      <p:sp>
        <p:nvSpPr>
          <p:cNvPr id="6149" name="AutoShape 4" descr="data:image/jpeg;base64,/9j/4AAQSkZJRgABAQAAAQABAAD/2wCEAAkGBhQSERQUEhQUFRUUFBcVFRUVFRUUFRQYFxQVFRYWFBQXHCYeFxkjGRUUHy8gIycpLCwsFR4xNTAqNSYrLCkBCQoKDgwOGg8PGiklHyUqLC8sLCk0LCwsKSksKiwsLSwvLCwsLCwtLCksLCwsLCwqLCosLCwsLCwsLCwsLCwsKf/AABEIAKQBNAMBIgACEQEDEQH/xAAcAAAABwEBAAAAAAAAAAAAAAAAAQIDBAUGBwj/xABAEAACAQIEBAQEBAUCBQMFAAABAhEAAwQSITEFIkFRBhNhcTKBkbEHFEKhI1JiwdGS8DNygqLhJLLSFRZVc4P/xAAaAQACAwEBAAAAAAAAAAAAAAADBAABAgUG/8QAMhEAAQQBAgMFBwUAAwAAAAAAAQACAxEhEjEEQVETImFx8AUygZGhwdEzQrHh8SNDUv/aAAwDAQACEQMRAD8A4fQoAUsVSIkxSgKUBSgtZJURBaUFowKWorNq0nLRGzTyrRyO4+tTKlKGyEUUVOzKdyv1FIbCg/CQfSRV2q09FFo6UyEb0UVaqkVHRxQq1aFCjijAqKIUdGBRxUUSaFLy0IqKJEUQpwikRUURgUdNG5G9OK9RRKBp1L5FNClZhWCAtAlSVxXcUrzAaiTR1ildqULdK8qoqt606uJNVRCu0spSSlL88GlAipalJg26SbdSSlJyValKMbdINuphWitWpNUXKaVDKUkrU69Z1imns1YcqLVCKUKkeTQq9SlKEBShRqtLArZKykililAUoCsEq6SclXfg/wAMPj8UmHQ5QQWuPE+XbX4mg+pAHqwqoy1s/wAOca9g4i6oYjIls5YnmYmI+R+lVqrJV1yXV+C/hPwuxGa157xBa8xcf6BCD6VrMJwTCJpbw+HTQDls2xoBAGgrC8L4m7lSBe5th5bmYidQIMTWpwuFvfyP89PvW2SB2yw+Mt3V5+UszJt2ge4RZ+1MXuE4VwyvYsOG+INatkN7iNajjD3OqH7/AGpq4GH6H+kfuYoloa55+J34TWbdpsVhEyqgLXrQMhV3Ny1OwHVdoEiIg8axfCWXUaivVOIutcHkwoW4pW4W1ZgRBUDYSCda4OvCiHZDplZkPrlYqftS8j+zNjZMxN7QUVgCpoZTXSb3g2zdtx8NyZD9N9v7VlON+Er+G1ZCyfzrqPnG1Ejla/3VT4nN3VFlpQFLAqbwzhly/cS1aUvcchUUdSdhJ29+lGAtBOFCAqTg+HXLv/Ct3Ln/AOu29z/2g16M8HfhBg8LbU4i3bxOIgF2uAPbVu1q22gA7kSYreW7KqIUBQNgAAB7AVMLNleSE8HY47YLGH2w17/41Fx3A8RZE3sPftDvcs3LYHuWUCvYInr+1EV9fkRNS1LK8XlqRNepvF/4W4HHgs1sWbx2v2gFedPjERcGgHMJjYivN3inw5dwOKuYa78VsiGAIW4jCVdZ6EfQgjpUUtVTmklAfSjK02alK7SiCPWki73oBqUH7iqLVepLV5pwNTHlg7GgFYUPSt2pa0tUqKl/vUq1dFUtBOi3RG1TgalA1mlpMwRR+b3qTkpBwwNZLVE0WmnsK2UzUf8ALmlJZJ2rJYVYKejMSaJ1przStLS/UBAUSvJoUs3hQrVhSlSgUoClAUcVdrACIUtRQUU4tZJWkWWuy/hD4MjDm/iVDpiCjWrR0GVMwFx++bMYG0AHWYHH6714NxjWsLYt30b+HbVA6S4IUZVzAaqYHt61QeAcqy0kYXRMO6KMqhVA6KAB+1K8tZn+5rOLxKw3w3Un/mE/OnRxFVH/ABBH/MKYDwgFhV/EbH96D343qis8UQn4wfQGftU+zczbK3zEfetA2sUpNzBq5VxAZSD7+9cnxXhp7uNxK21LReY8vTOc2p2G/WusNZdhlBCgjWNW+R/8U5atokhQATEmBLECJY9TAAk0OSISVaLHIY7IWC4f+HV4Dma2PQsSf2EfvVyng9wsEow6jWP3FatQOlCqbCxuwVune7dcn4/+B9q/L2psXDrygMhP9S/4g1nfAPgLGYPi9o37TqlsXWF5QTachCqjN+mc0wYPL1rvRcUCaPaCcqvF5iSchidCpB+o3+lOLiY3JHuCPvUlbQG21FcaqUTP5r+ofWn0YkUiyJNP1FFGu2m6AfMwK5j+Jv4V4rH37V6w1nMENt/Mdl5QwZMsIZibn1FdXNJJioMKLzJxT8GOKWdfy63RrrZuK239LZWPyFYbFYZrblHVkddGR1KsvXVTqK9pF9apPEfhPC8QQpirKvoQlyMtxNtUuDUagabGNQa1apeQqUqzVz4w8MPw/GXcNc1yGUb+e2dUf5jcdCCOldW/B38KlCJj8aoYmHw9k6qo3W7cGzMdCo2G51+GK1z7gv4T8RxShreGZUYSHvFbII9A3MZ/5avrP4AcS05sKvobrmPeLZr0WLs0RnuKq1F59b8AuID9eDb/APrdH3tVneOfhjjsKC1zDuUGpuWovJ78nMB7gV6jA9aJgB2qqC0HFeN5K6zI704mK716E/EP8M8PjUa5ZCWcVuH+FL39N4Dqf54kabjSuHYnhhtu1q8hS5bJV0bdSOh6eoI0III0NZ0rYdajLiAacV6aucM6qajQ49ayQQtgqW7UhTUf8x3p22woZK0ET2iaYNhhtU0Ua1SulXm446UKsGAo6lDoqoqrFLUUaijUVRKpGFpYWgFpaihkrYCSbcg+1ejPCsNZtnuin/tFeekWu3/hpxJbmFtqGBa2oRh1GXQT8orAd3gtOb3VtmwyncA0lcIg2UfQUsPRhqbFJZOJaFSbdRkankaiBDKhcdxl1MvlKGmcwLQYHRZEEk9DA9apsPx5QYctaPa6Ch+Rblb5E1obrhm6GND6dde1K8kdqGQdRoogqshMYbigI0IPsQanJjO9RfyNv+Rf9IpxMGn8q/QUQWhmuSXd4oonUA+/9qhtxJ2PKrt8sg+rRPympgsgbUoJVqkzhVfMGc7E8o+ESImSJJ1P1qTiLtReIk+VcymGyNlPY5TB+tcfv+Kb1sMTiOYLMQyLPYkmD7x9KV4jihBQIu0eGEy7Fdgu8U8mM6nKdQ4EhdP1jce+3t1Xa4qGEqVYdwZH1FJwzZraE9VU/UCm34ZbJzZRP8w0b6jWmcoOFL/PUQxtRDw8dC3+on7zQGBP8zft/irVKUcb601c4oE1YgD1MfSo54eDuW/1MPtFKtcNRTIUT3iT8ydarKi5Z+N/A/zH5LEKMr3b35QkjVg+ttj7EPp/VXXWseWoVByKAAswQAIGXp8qyX4jYPzDwpB/+VsN8kS65H0Wts9WoqtscEMEkerAgfU6T86V+bzbMPkZqU60xcwiHdV+gqZVoef60xexXrSzw5d9vaR9qZfhds7op9wD96rKmFU4viyzElydMqczfQbe5gVyL8Vjc/OpdcQ1yyoIHa3ABJ6scxnpsOk13QYRVGgAHYCPtXGPxwb/ANXhwOllz9XA/tVNvUM+qWrGnCxNi/O9SLNuSY1qBh201q14esAsTTbYw9Y7SlDvYVTuINQrmAI+E1JxV7U+9NJiopJ7SEw1wKjZnXenreMHWpK3lbekvgVbahWt10TfmihTLYA9DQqWplNKKWFoKPSnVFDJVgIkFPi3SAtSLWlCcUZrUdpK0Xhy4VYZWKs0KI3O526wPtVQLVWvDGtlWRiRcIJt6wGAiVH9WxA2Ma7UnM620mmNoroPCOLX3AIuyNIUxmEyIaS0nTWF61NxPiK4g+KTptlO/bQSKzuBxjWlglShmQ0BrZGuUKAN9YAEydPWZ+X8wB4UkHvIkbyOnfvtrXEdPMx96zXmjiJh3CkHxPiijEFU3Ks4CKdoyg6v12PSstxTxNjWIU4lmnUrbJQCD1yBZ6aSfWrLjuF5hGUmTMdNRyZ+k66/eaqMRZyEEgQ4LDSSIOvMAJgDUiNiKeg4qR4vUVkxMGwC2X4Y40ol5bpC5rgZNgDmWCBHUsre+tdBV65p4cwQvJiFYwGS26kdCDcXNl9iu/b2p/B8bxGGGV3LgMVEkGYA/UeYTIOoPam4faIj7snwpIyQa3HSujZqUrVhsL44uNqLWZddVzdN50ifnVjY8X5gCE37n67TT49pcPzdSXdwsnILWLS4rI4rxk6jkta+pB7yIXWdqpsdxbF3lbPcFpY1W2VRyJG2Zpmat3tKAGgbPl+VkcLJucK78Z+K0sobNsh79wZVQQcs6Fm7b9a57jfDtjzGzWjpo6lmUg6zynbQjSm8SwQyi6Fsgc8zEsp5iTqfn8tqY4ZcZ3HKWglCIObUBlKk7iDHy9K4/FzumqQEir+S6PCxtYaItdj4DjUe0oUg5VAidRAiKtIrl64q5h7mcNEiVA0zS0ag76yYGo1+V+n4gKig3AGGmqGSD6jfvt21iulwvtKN7QH4KTk4R12zIWwyUoLWcwXj/DXBIJH0/wA1P/8AurD5S2cQu5kD6Sda6ImjOzgljE8bgqyyUUVSnxthz8BNw9kBY/IKDNVOI8cXHLLbslAJl7hjpsqiZPvFAfxsDMas+C0IJDyT3ja6PzHDVM6Yq5d0Oo8vC3yG9YJBjrEdav8AB8dt3AAWVXOmUsOY/wBE7/euY8TxjHH4R3ZmIW7cM9jhrygAdOlSvEuNtec3lyDoGA+E6azOhPfpQX8aWgPrBNVzW2wXhdPahlrklnxbibAkOSo1gmR7HNIHTRY1q7wn4nXIGe0DOxClQdv1ZiOvaiN4+P8AcCFDwr+WVvmFNsazg8fKbeY2bisSAARlUk9BcaFn0JntVVi/HVxmC2/JWSI5i7n0A5RO/WtS8bDHuVlvDSHkthfugAk6RXn78XONh+ICNVWyqj/U5JHvp9K2fEsVfvOPMe4VBjKQQhJYbjKqg6bHMY1rlvE8XbvYi6G6OVUnUwpyj7T86FBxnbSWwYCI+DQ2iclRrOIVtBVo7BbdVl7gB+K2Z9qg3LtxdGmuqycJV0JClX7lRmakedNETWHG1YFJa3TUlMVUQUtRWNIK3qIU9cVQqHFCs9kFfaFSUNKiKj4dpH7j2qUgpRwopluU8qyJpywATB2pq2KkW1igOTDVNwyIFMsc/wCkASCPU0eIRFVXfYMBMkRJ01GoEgU0h2gf+KXxEF8O4jUANHXlIM0uL1jPNHwGmxeFquFY3zP4ZCNFsw5ZUZ1LDeDzES3TqDsavbeGm1byloVQOUwZACzA0Bj7H5c/4JxV7dzB5AhFzEJbbMNwwCfENQP4jHr0rq+FwgtPeRjazKwaFkrzy0r9TvXH4+J0PeAx98go2sNcWXtXyIBH8qBcvgWyoEEn9aI4jrmLAyx0177k1luL87M+ZtRlmekDkSNFQaaDue5rU8QwwcMVYAgkhd+WCdddswED0ql4ojIqeZbhSMx0UFpmAZOmsjQTE6dxcNO4UAfhalNVX4M4n5eJcNypcssoJluYMMpzHbd9a0uGtC8tydcrA+sEzA11nKPpWSs4WL6lgoIdVKAjQNyxodPiHWeulavDebZtjmQh2yuST5jAfoJ+EZgD3Ou9H4oNc7UDmkICincRexFuFtsQNSYUFNIBB06gbAjvUvCYlboknI4GoIKAbDmnSSfvSLWHAtueZyOW2xaYUCC2Xr0qrwF85mtqQS5AYDSJMzAGhMfWlGxmUU0ZHREwBatm4v8AlZJXzCVGVjGh3LAkkRBUyBt+9RiMYQksCZMhhzTJ1mNiBSii3lR7Th1urcdNboz+W623YZ0AADsJkjcd6rcPIi1MNBldSG0LZj02g6Eg670/2DowC5pHmghzXE0QomKaSjKWiQddRE79oBgH3q18PkFgS/NmzZSwEEgAncTIA+tQbgChSvXNEfqOXb2EgRtrViUBCgfEQS4mP1cuXvpHzmscS6211tFhFWFK49hxfuIC0G1JJ0gLbZgCGGxzTB396r7FgXHygnmABbQQdeYhWgex19NqlYy6c3mBjDgeYVOUhggYtyjUj7DpVVikJu6Mo5XuEMjfCphmMAxlYiZjua1DDLKy2gmudXXVD1sYaJAV7g7FhSUCqxUam4zDZozM3Qf5pq7xIpdKIgVTCxM5tcpIJHMD27A+gNdhOLGy6sRmUMPh0MHVgytABgadvWCDb4kqzvezjISj5YXl2gQumdmUkjvr7Wxro7eLv6+vRrF7dnC1mH4gcPhbSqQDeSdoyAj4iRsTBA9ay2C40wvKJUgzMAZdObToDpvpTnEeKeYti6kBcotuCYURnIHz06daqFsy/mEg6NB1AzdZHpOu+4rWNWDgbff65QtAAzzVjxd4cusFrdvKgA/mhmA/qyKyx61lb3E2/ik/qIMn5kR9Sf8AYq84lfFvD2mXU57e8awWMGNRABqmxGFh9lNsZSp33QNl9xr0pjWHjOyGG6dloMDh1f8Aisq/w1tjKRmEtrqp0PXSO1Rr/iK4wkLmX4lgBRpBBy8sqYB0Ox6TFR7HF7ieagynzoQ6AxlYEa9DGcf9QpvCOxxC5BPKEIBksWLFQF9Auw0AAmKCYwc1fnyWh4qbac3Dm8ogMSBodDAOojXoNNPen8WVtIiICLrgZ3KclpZ0AJIkkanWTTOPxV23ndriMUKkope4w+ADMllSsnzLegMw4MdaK5xu4txhfAUljbl9LBbKrBJaQJDrqSQSY3rEvDTDvBh0165K2yRnGoWk4E3LbXLVxgycrgyRmZnGpUjSckxJ965Hj7Wa7dPe4/YfrboNBXWjbNy6PMULqRCkkMDMM5B+EakCf1elcre5nZn/AJ2Z/wDUxb+9P+znZcfL7pfiQBSYsYy5b2OnY0/c4uG+NaSUpm5hxXZBB3SmQhcwubVPpTL2mXcGlW7jJ8J+VWWH4uraXFA9ahLhtlWADuqpblPW3q8bw+l0TbYTVPi+FXLR1HzFaZKDhU+IgWkm5R1F880KNqCDpKLB3oMdtR/irm04IkdazwNW/D7/AE6N+zf+aWmbi0eF2aVhlp/ypG9JtHoaft2461znOXRa1PrxcvktPlVQQCyiDE9T1rVnw9h2t/wizPBymZBEdZ007Vj7mCB1q0weMuWLTEMAqiTO+gpSZoLR2eDaK0OvvbKTwLwy2IazcW2PLw91WNwGQzfGqi2pGUMYYk66ASd66T+XLCFAW4cpaIIaJglTqCNPoK5t4bxpRtGuEtBZkZkgvcgZh8JEGRAEZgARqK3ww99JICqH0tgTmMA5ixJ11PQDvvXJ9o63PycAY+efqVTAK80ji3DWyNLO87hO8abACPl/mspe4RdBOWw9tSMxZswnJBA/iajqd9ZrS2mxVy0bbPFwZpGcAFQxCkw07EaAGKzXGeBXlCszDRuY5ydI6swgEzsJO3zrhGuy3UPXhaIXUMoWsGAF5v4gKFky8wkzoF0EEAbfqFScZxdH1CEFm/UOZYAWCp7hoPqBVV5flvbfPB822WzTKw6NJH6tp1jUD5TcYpd3urc5lbmUSAVYtkaBpptJIMNFNFguyfX4WLyn+I8bTD2ZJcDOolYzw05yoaAGKlokxIWhd4lbXy1w+USou+e4YlVItlLmTpdYJYdlUBSQpKk6iL4l4P8AmbeRA2coTbkghmUqxEwNTzKPf0NP+F+Hq+EHmC01xrFpIDEMgtl7a65gVYqgVk3zWjoYMdHgGsbEXNObz1rl8N0KR7WvJeP293pqvn5DKfx2IvWU8xb4xNssyNltraAJAV+dDBJMLBkbSDFM4Di9u9jlQBibam49xiMrm8mmS2BCKEe3A6a9ZZpuN8Pt5JAfIHIbyWAaMqiTZGUPIVScusyZIEmqPhPD8mIxNxysMVFsoxyi0iQpDaE8sKTGpQkSCDTUshHCvJOOV9b+XXbCxbJSzA12boV3a519EGuQdNQeZgx1U5i3KBoBIbc9Nu20wC2XtWy1tmKgEMFCnsM4MgkEESDrFZl1XM8KZFtjoBLDK2s66fF6iOlb3wdxSyUzXMiTasoEOk5FIYkEnf8AzvXAmYJQ0WG+J8iiyOLLrK5/xfiD2b6iCJv3iykEGPLNxQGGx5VgiCJI705wc3L1s/xbZfI5uYe5aVUZD8S5lAYaGNZEmCDMVaeLRau3s5QpF1Li5TzABGVgybMrbECO0605w/CMPLu4drbOsAsdyRnQpeKDXUwSNdJ5q7XCyaeGbpOxOR1u78iEsXU4jSLNb5xWyqnZMTZ8zMqB2AYu6rDsVAtqoALEtzEzrnkACEqJh+FjyrhA1Rl6kAEgiT682nzql41gHD2cNDLduY0uASCbarCyzd+bMfRAToRWywWPVUvB4Vb10NKCSQrEqWVgdZKr9NjoK9oNprHjd24HPx+KYYWtkexmWjbwvl8Evwvfw5R7dxczKZbKCSAeu8fzdv2ocbxxIQOdADlkfpLEicvUggfIU9w65YthiFZiwKoJyRGaeUb6dwfi36FprDOEkyynMo2EyJBBmV0+8aVx3sDH6r35ZsefL14LWq0riOTyLZuIzBG+GSIZlYR0kwT8/aqnD4cmAwbmJMgE6QoIgDoAPpV5xhSllhA0uQSOYBnS8zEeoP2qlwONsEg2zcRVcgq0l7LEOVYNJlGCNOp1K7TTEhc0Y/yrHr/FlhBGUjCYJGxeGQkwbjZ0I2C2Xg5p6MI+frTHDMYLLLYcfxXs/mLl1VDItpHLZHttq6vbQ5tdTcUa7jRflTe8si6rQXFtgCuYsrI2bMZ2J2HTrVPxLw41vGKzXECthjh3GuZi0oqpOhchkIBIk2yBvox7MmY6ctce9pNA/wDoE/n6LHEAaQTtYuunNFw/FrdYBnNlSAlq3bRCcuYKoZ2UhV25VhQFEAVB4jxQWExIvg3VtiMoItlwxVcrMg2LNbJjcKQZgAaPFYO3fusc9gKQoz2yqXAVYZebNysCNisk71meIcGOJvLbW55itcW9iGysC1sJNsjTKVbMRMyzGQCEJrpsk0OMjyQBk3659FkyMka5tDPugDY318BueateJceyYcXGXUW1znUF2NtmRZnWNTp313rldgQAOwiugfiDfVrBcKSXdEzgaDIFYgD9IysNRvOtYJNRpSXAN/4i6tyhz+9XRKKU2UpygaeBQKUZkpp7NSitIK0QOWaUezfe2ZRiPt9KtcP4mnS6J9armWmnt0TB3UBI2Wh8jDvzaa0KzBtUKvSOqvV4BMxT2GeDHQ/emYoiKKReEHbK0+EvZlnqNG/z8/8ANS7bx6/2qh4di4IPyYdx396v/KPyOxrlzM0ldOF2oKww17tEddKo/FHED/wR7sR9qnXcX5KFvlHf0/32rKO5Zix3Jmq4aEF+s7D+VriZaboG5/hdf8AcLTEYWySdgQwBBAnrvynMs69q1nDcFeF/ynPLbRIfOIbNmGVdzIgVgPwyv2ns5MwS/aZtOY+dbLB1LICCQrErp39a1fEsVeuQ1mA6EgG2SwbUEhwxBGqjcd681xjSOJex2188V/vX6LURLmCuitOIcFYOTCnUQH5SsbEPE/t8jUO3wQXLme4Acssq5nYBoIEAn1n+1N3eNYpkAe0Qw0ckjYAR5YhpknrERVM/H7ighlyPA1ViSwiCWJUBT7dqVZFMbDT8iNvgjCyMp7EcBS6vlzzk8pGaUneVmOh1PrUP/wCmNbxLoGU5CyNqpJg6iR6Aa7SO9Ulji7238wXiriYkFonWToBpJ1IkdydanKLn/pikv5yeYSIBIJZoI6COYe9dgQuZGQTfnsMIWqn2VPw2KJuMGYKUfMp/pIltP5ddxsa1GI8O2ni9bZ7N7MG5GVlunLGZrbApckaTEmFnYQeB4Ig5xbtnMsHzF1kzvAlNdNAdHOlaRrKpajylTUKqKZYbaSGMgfKlM/qRuLaHL115Hc/FVJI11Ai1l8FwAgOsnLCk6KAxUAAhFAg6CRMHtrTK4Yc0EsTvqJmIKiAIHtvPYVpMJgjBHMNtWGupnQGoeKtXhbuQ2VVBLZVVLj6EgKx6EiNADA6Vb+IkmA7RxPn+FluiMnSAsI+DWwC7gvBKGZK5NdCCe5LTpuPUVd4DxrhWs27cIptIEHmWyF5RHLcylWX3j2qHxvhTLg3NwuWZkVAMoVyzoqxrJ+JyY0hR86bheFFu/ft5hyNGUksAw+IDUDeaKWiWIvcTvyx0/K20B7w0KyxuIzZriwwzAtlAKgMNGEaZZUnQdKrb+Mu23VkXRYgETbEh9BEGCXmJiQCBvOhGDugrcSbWhCso31G4/l17HX5UeE4VkBBUsTqZUAHXt+8etSDjDCdTDn1vyVOjDhpd1VCeIqqqSLpYpIOi21zBQxC6wxgSSdebuak2yRbZ3QKSeUnUsuT4mXosjr3naDVzxDhaOQ9s5WIMrlNzKe6BjG40kSIqt4hwlrVtl8yQwJZrpAcMwggFSRmjUSeusRrt3EDiHWTnF39v6+Sto7MaQEMFxBFW3mBJYacotjUKTKr1htY077VdXeI2/Jtlj8NzmQAwLYMnUaknNp7Vn+HcMZkt3ChKyeZTEgnLykSImDHpVn4ruAW7dtFyM5AMrLKAw1O2pG3YD1ihua3tKHrKwTe6nYvDzaIysPNa9fCuBnAtstwA7gEqWX/qrPm1nhy4JmSQoBIAnXqD30rV8HsRasXWblS3iFOaWksykTI05bbDtr6Cs/ieE3bVlXKkNO67NGmkbjrt29KY4jAZ5fj7rUDwLBT/AAkG3aFy2AFDNEAtqZ+LeRE/M/WXxG0btxnbRTB0lx35Y+snt6VF4LxFllX1FzbMApB6CBEdYMdtOtWV8K5ygHKAokHKwI5ipbQmeUR8q5sl9pY36/FGLwDVf4sriuEXFyFLt8KgARQRoOYHnIL7O253b2ia2axhjktFASNAea6dFnMeZvU9hA9L+CWWIhTp1JEQCR1NX9/AtetA5mDxMLK6TBO2nXUzG4o54qTiHBjyXVn1n+0I6Iu80AWuV4vG3rttzd+DzTlMD4nhioP8oCrHtWaxnAQea3yt6DlPuOnuK1HjTAHDXAGks4kKoO41MkTHxCJ3k+9Q8HhiVEkZuoESPcV0g58LQ/a+X9KMayUELG3rbIYuLlPQ7qfY0TLWvxWHUgqwnuCJBqgxXBCsm0Z/oJ/9pP2P1pyPiWv3wfolpIS3bKqyKSaX5kmDoexomWmtkumiKbYU6RRVsFZTGWhTpSirVqlWTQFClotMoaVZuZTP1rWeHsVm/hncAlJ6ruVn039vasoQKlYDEEHQwV1U0txEetqPBJocpviDEBrmVdl396rUWjuLDGeutLUVGgMaAFHuL3ElTOH2cx3IK8wIMFSNZB6fKuicA4/jcxztZviN7isjHbd7Yj6qfesNwR1V+YTodOhkRXVuBW1tqLpypmUADaQNNV71wvakjQKc2+nrcfBdXhIWubZUTjHEsQQA2EQHSDbxZ1Bnp5PpWb4hjLy6jD2rZ1Eu967MH/oBieoNdBvXFMmNO21ZzimOSTMFA0Fdn1HKdttNxXK4WYbBn1P3JTnYCtyueYt7jk+Y5b0gKv8ApUAfWt/4HxObBoLaA37DgK5lmyi81xkKzzJkZvUSYzDSsvxjBBIAOZiuYhdcvoSKgcM4pcw7Z7R1MAjWGAMiY+eo217mu+XGSPuV9lzZog05XbU/ElCqC/ZZDcLLMaH1zxlhQVkkjp10qEPGXmOAuQwxhgOaJGUGYrP4Xx1hrtjymRbOuYC6shWjVrdwGADBnUfKatuC8FS7Bt3ySonRUYgzrzeUSROmpO3zrlyuc7EmoH1z/sobI2izS1dlLjrKrqWBnb56mKzvGfFbh7lt7eYh8ihAbjNIA3B130HTrUJvC1iyS5uOgD5mJuuozTOYFyAvyboNBUS94jsWmLWme+/VrKecd+t95Rdf6z7UsGRjDA49dvQPiVYHWlWXsLiCTexSucmdwp+G2oAgNczFBAXMWG2YgSSIz/CMR5mKe6dA7ExECJAHKdtI9pq74pxTE4tDdxAixaYFMOGLhn3V8VcPxwQCEEAxsAJMHhV8ZgzDSTJA7neK6F0x2Be2Nh4efVGgjN2V02zibU3M6MQVGVl1CZZaMvu0+unaptzH2xrso0BOgbs0HaRGlcxv+JbuGxBZSGtuqyh+IQACydjtvvHTrcLxG3iUz2bjZ5lvLfKfZ7ZGkj0B7HrXGfwr2tbe3Ws/H19FvSNRU3E8RTzLi5TEEzllZ+HMJGUmDsfSOtFxuzbDsILaabEfFmHLrGw2jYVVmweuUA/1s0/9h/c1X4xrmblNxCABmIVrZA6HQwY017CmI4QSKNYUIoLe+ErR8slrYjNCxqxI5oA1LGAd/Wm3xx/Nrcu2Gs2woUZgBGVSP+GRmO4jLpoZ6TQ+HrtxFzeZmCggxMIDBMHQKJAJPUgTMCrDinjaLbWsHb8zFOuVr5BiypAAIYiGcnYLpPcginIi3WGjlkk+H97ZSjo3EmlHvfiBaHleWcpXE3LDWyIJVRDZT+l1PlnpMxs1XtvxF5lkq7sxSWzIhm6g05lXUkEDUD+9cP8AIDJctNsruRO4JygnNudVFLwniq9bMXWZ+bNm0JnuQev9Qg+80/Nw5lPdN4ojqFmg0C107FscRctXGGdbZVgTaKeXluBpk65pXp86tjjEvhmInoDDIZMfpgHZVHrJArF8C8TuwlMU5MfCGtPGvW3cIcdtjQxuLxF2ZciTvAggCSR/CEGY0E7b1xXcM8O0mhW3qgmQGOFj6LUYjG28HauKLc3JlCwe0FD5VBJLSRHpGnalcC8R3fKZbBzXLhAS6qEgQcmdlOyTmIkico11ms3wvw42cXL13y0RcvmPyIqjuzMu+uo11qx41+IVu3lw3Dwt4pEOoy4cHcs76eYNem8b607FBp77bNc9vr90s+j3ear/ABzjrZxgw2abqJndi+cs7mXUnYMAq6Dp7VWviysQBtrpP3rAY285um4WJuFs5fqWJmdNI9BpGlbPhN1b9kP1+FlnZh/br7GneLh0gPOfymuEksdn0Tz3M3SmGsilOhUkiiRwff8A3pSwFbIzwouK4cjiGHsdiPY9KpMXwy5b251/7h7jr7j6CtG411pDe5pmOZzMckq+IFZMMDtREVeY3hS3NRyt3HX/AJh1+/rVNiLD2/jGn8w2+vQ+9Pska/b5JN7C3dM0KVpQoqGqmjBpJo1NNoVp1aMOQZFJQ0omslRTnUOsjekWVpvh2Ig5T1296m3lymR1pd1tOlNNpw1fNP4PQ10Hw7cGIsvbuzKqfLK7j3j32965vbu1f8A41cs3Fe3uDqvRvQjrXN42AyM7u/JdHhpQ3C1PFuKWxaVNVdBBBmZG+9U17Fm5LKpOVQCd5q64hdXiLrlQJcjn7QNvfU0jj+OS3hfKtwsGCBEtG5JHr9jXKipulunvE58F0C41Z2WRxXEHLOfhzCDAG3b02qTwTgxvrdy6m2gfLEyMwU/eqq45M1aeGeJvZuhkMHb3HYjqNB9K60jXNjOjdc3VqdlO4bhhViGX4TDKw26QRWw4Z4Jw8KXRefUMBseoGlVOGxxuYhrrQSTJ00MzIjqNq2nBWAY7AbhexJ2HauJx3EStbg1jNJtjAG3ShXfBFhVuMiKpZgQdeUb7wDUS7wS2iEM7Mf5RoPnG9aDE8Z5yoEBTHv61B8RXle0DADL9SK50c87nAPJyVACN1j+N8TVotKAqAzkXQHfUzuddzUHA4nlj3imMeJJMdYp/hSDMM8gA9BM+ld8MayOlVkOSOIYViddwk+4/39qgW8IS07HowOVh/wBQrTYzGo+LsMElVAUg7MYIAPzI+lJv4F3Lrl1VJYjoBP00+xqmTloAOMKwwONlVtvEYgbXmI7OiXPqzAt+9PJYxD6+eo3iLKf3SmMEWBIJ2Okae1aaxg1UjMQWMZgJgUOaQR8h8h+EwyJhF/lL8JeFDdJfEXHurIIRiVQEHRskxPsNK0vEsSllwmUZiYkaATA266VPsXEW0MgjT/elYvxNxWWUxqGM/IVxGvfxc/e26bJVrAScUFi+IBRiLwAEB3j5NA161WYzCZGO3toRUzEAHWdf/M60u5hC1kPvBKt9x+1esa/TSC5l4UKz5ZEXLc9yMpI+on96k4Dh2HzDMsqdwQR8xE1BSQZq+wloQCB01HWRPw/SrlcWjBKzC0E5C1XCPCmFVky2SSIYXDIMHvJ/errG8Htobrsii35TsBlHxRlEKNCYk/Id6V4WLmyC2usDoY6Ck+KnJsyp0AOnyP8Av5V5R80j59LneG6b0i6auOeJL1t8TcNlBbt5oRBJCgADQnuQT86RwHixsXNfgfRuwPQ0XE05ie5M+9VrivcUJGU7muO4ujfY5LfuQ230/wAGozrEyP8Az71VeHeKBh5bmCPhJ7dqurt7QhumxrkuY6J2krqNeJW6goq4joaDNRHSYgg0wwitaQUF1hPM1Ntrv/v/ADSFuUretVSCVXXeCoTILKOykR+4MUKnEUKP2z+qF2beixFChQrsrnpS0bGhQqlaCVdA5k17T+1FQoM3JHh3PkmEOtT7L5dRQoUu9MRK+4deYljJHL0+tVuMvkmT70KFIsA1ldGQnQExaWQx7D/FS+G2gXHuKKhRJD3SlhuFqlwwt3mC7ab/AFq+4Cs3STOik/tP3oUK87xJJjJ8F0W+6msYYYn2+9LxpzoS2sD0G8DpQoUIbBWVmcbZGnv/AIqJduFZA2oUK60Wd0Byct3SbR9GH3396mcN4m6C9B+MAMTuRMf3NChUe0EEEc/wtt2Cb4UnmXXLdx/c/wBhU3AYskkGNxr13o6FClHeI8AixnC1JukYVH/UXKzrtI0jbv8AWqji+HXl0nkLa9zm/wAUKFKvAa9tdB/CGw7+ZWExi6mrbwuMy37Z+E280eo7fWhQrqT/AKJ9c0L96oHWD7H+9XPAxzAdDP2NHQok/wCmVmL3l0jgYm1H9RH70PEFlQqgAQ4Ib2g0KFeQ/wC/4lFHvhcZ4ksMaqLy0KFe+h2C5fE+8UwGIMjcHStnhcQWtAneBQoVnjANIKvgz3iPBIRtaO4g+tChSSdKiClqxFChRClCiY0KFCosr//Z"/>
          <p:cNvSpPr>
            <a:spLocks noChangeAspect="1" noChangeArrowheads="1"/>
          </p:cNvSpPr>
          <p:nvPr/>
        </p:nvSpPr>
        <p:spPr bwMode="auto">
          <a:xfrm>
            <a:off x="1831975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GB" altLang="en-US"/>
          </a:p>
        </p:txBody>
      </p:sp>
      <p:sp>
        <p:nvSpPr>
          <p:cNvPr id="6150" name="AutoShape 6" descr="data:image/jpeg;base64,/9j/4AAQSkZJRgABAQAAAQABAAD/2wCEAAkGBhQSERQUEhQUFRUUFBcVFRUVFRUUFRQYFxQVFRYWFBQXHCYeFxkjGRUUHy8gIycpLCwsFR4xNTAqNSYrLCkBCQoKDgwOGg8PGiklHyUqLC8sLCk0LCwsKSksKiwsLSwvLCwsLCwtLCksLCwsLCwqLCosLCwsLCwsLCwsLCwsKf/AABEIAKQBNAMBIgACEQEDEQH/xAAcAAAABwEBAAAAAAAAAAAAAAAAAQIDBAUGBwj/xABAEAACAQIEBAQEBAUCBQMFAAABAhEAAwQSITEFIkFRBhNhcTKBkbEHFEKhI1JiwdGS8DNygqLhJLLSFRZVc4P/xAAaAQACAwEBAAAAAAAAAAAAAAADBAABAgUG/8QAMhEAAQQBAgMFBwUAAwAAAAAAAQACAxEhEjEEQVETImFx8AUygZGhwdEzQrHh8SNDUv/aAAwDAQACEQMRAD8A4fQoAUsVSIkxSgKUBSgtZJURBaUFowKWorNq0nLRGzTyrRyO4+tTKlKGyEUUVOzKdyv1FIbCg/CQfSRV2q09FFo6UyEb0UVaqkVHRxQq1aFCjijAqKIUdGBRxUUSaFLy0IqKJEUQpwikRUURgUdNG5G9OK9RRKBp1L5FNClZhWCAtAlSVxXcUrzAaiTR1ildqULdK8qoqt606uJNVRCu0spSSlL88GlAipalJg26SbdSSlJyValKMbdINuphWitWpNUXKaVDKUkrU69Z1imns1YcqLVCKUKkeTQq9SlKEBShRqtLArZKykililAUoCsEq6SclXfg/wAMPj8UmHQ5QQWuPE+XbX4mg+pAHqwqoy1s/wAOca9g4i6oYjIls5YnmYmI+R+lVqrJV1yXV+C/hPwuxGa157xBa8xcf6BCD6VrMJwTCJpbw+HTQDls2xoBAGgrC8L4m7lSBe5th5bmYidQIMTWpwuFvfyP89PvW2SB2yw+Mt3V5+UszJt2ge4RZ+1MXuE4VwyvYsOG+INatkN7iNajjD3OqH7/AGpq4GH6H+kfuYoloa55+J34TWbdpsVhEyqgLXrQMhV3Ny1OwHVdoEiIg8axfCWXUaivVOIutcHkwoW4pW4W1ZgRBUDYSCda4OvCiHZDplZkPrlYqftS8j+zNjZMxN7QUVgCpoZTXSb3g2zdtx8NyZD9N9v7VlON+Er+G1ZCyfzrqPnG1Ejla/3VT4nN3VFlpQFLAqbwzhly/cS1aUvcchUUdSdhJ29+lGAtBOFCAqTg+HXLv/Ct3Ln/AOu29z/2g16M8HfhBg8LbU4i3bxOIgF2uAPbVu1q22gA7kSYreW7KqIUBQNgAAB7AVMLNleSE8HY47YLGH2w17/41Fx3A8RZE3sPftDvcs3LYHuWUCvYInr+1EV9fkRNS1LK8XlqRNepvF/4W4HHgs1sWbx2v2gFedPjERcGgHMJjYivN3inw5dwOKuYa78VsiGAIW4jCVdZ6EfQgjpUUtVTmklAfSjK02alK7SiCPWki73oBqUH7iqLVepLV5pwNTHlg7GgFYUPSt2pa0tUqKl/vUq1dFUtBOi3RG1TgalA1mlpMwRR+b3qTkpBwwNZLVE0WmnsK2UzUf8ALmlJZJ2rJYVYKejMSaJ1przStLS/UBAUSvJoUs3hQrVhSlSgUoClAUcVdrACIUtRQUU4tZJWkWWuy/hD4MjDm/iVDpiCjWrR0GVMwFx++bMYG0AHWYHH6714NxjWsLYt30b+HbVA6S4IUZVzAaqYHt61QeAcqy0kYXRMO6KMqhVA6KAB+1K8tZn+5rOLxKw3w3Un/mE/OnRxFVH/ABBH/MKYDwgFhV/EbH96D343qis8UQn4wfQGftU+zczbK3zEfetA2sUpNzBq5VxAZSD7+9cnxXhp7uNxK21LReY8vTOc2p2G/WusNZdhlBCgjWNW+R/8U5atokhQATEmBLECJY9TAAk0OSISVaLHIY7IWC4f+HV4Dma2PQsSf2EfvVyng9wsEow6jWP3FatQOlCqbCxuwVune7dcn4/+B9q/L2psXDrygMhP9S/4g1nfAPgLGYPi9o37TqlsXWF5QTachCqjN+mc0wYPL1rvRcUCaPaCcqvF5iSchidCpB+o3+lOLiY3JHuCPvUlbQG21FcaqUTP5r+ofWn0YkUiyJNP1FFGu2m6AfMwK5j+Jv4V4rH37V6w1nMENt/Mdl5QwZMsIZibn1FdXNJJioMKLzJxT8GOKWdfy63RrrZuK239LZWPyFYbFYZrblHVkddGR1KsvXVTqK9pF9apPEfhPC8QQpirKvoQlyMtxNtUuDUagabGNQa1apeQqUqzVz4w8MPw/GXcNc1yGUb+e2dUf5jcdCCOldW/B38KlCJj8aoYmHw9k6qo3W7cGzMdCo2G51+GK1z7gv4T8RxShreGZUYSHvFbII9A3MZ/5avrP4AcS05sKvobrmPeLZr0WLs0RnuKq1F59b8AuID9eDb/APrdH3tVneOfhjjsKC1zDuUGpuWovJ78nMB7gV6jA9aJgB2qqC0HFeN5K6zI704mK716E/EP8M8PjUa5ZCWcVuH+FL39N4Dqf54kabjSuHYnhhtu1q8hS5bJV0bdSOh6eoI0III0NZ0rYdajLiAacV6aucM6qajQ49ayQQtgqW7UhTUf8x3p22woZK0ET2iaYNhhtU0Ua1SulXm446UKsGAo6lDoqoqrFLUUaijUVRKpGFpYWgFpaihkrYCSbcg+1ejPCsNZtnuin/tFeekWu3/hpxJbmFtqGBa2oRh1GXQT8orAd3gtOb3VtmwyncA0lcIg2UfQUsPRhqbFJZOJaFSbdRkankaiBDKhcdxl1MvlKGmcwLQYHRZEEk9DA9apsPx5QYctaPa6Ch+Rblb5E1obrhm6GND6dde1K8kdqGQdRoogqshMYbigI0IPsQanJjO9RfyNv+Rf9IpxMGn8q/QUQWhmuSXd4oonUA+/9qhtxJ2PKrt8sg+rRPympgsgbUoJVqkzhVfMGc7E8o+ESImSJJ1P1qTiLtReIk+VcymGyNlPY5TB+tcfv+Kb1sMTiOYLMQyLPYkmD7x9KV4jihBQIu0eGEy7Fdgu8U8mM6nKdQ4EhdP1jce+3t1Xa4qGEqVYdwZH1FJwzZraE9VU/UCm34ZbJzZRP8w0b6jWmcoOFL/PUQxtRDw8dC3+on7zQGBP8zft/irVKUcb601c4oE1YgD1MfSo54eDuW/1MPtFKtcNRTIUT3iT8ydarKi5Z+N/A/zH5LEKMr3b35QkjVg+ttj7EPp/VXXWseWoVByKAAswQAIGXp8qyX4jYPzDwpB/+VsN8kS65H0Wts9WoqtscEMEkerAgfU6T86V+bzbMPkZqU60xcwiHdV+gqZVoef60xexXrSzw5d9vaR9qZfhds7op9wD96rKmFU4viyzElydMqczfQbe5gVyL8Vjc/OpdcQ1yyoIHa3ABJ6scxnpsOk13QYRVGgAHYCPtXGPxwb/ANXhwOllz9XA/tVNvUM+qWrGnCxNi/O9SLNuSY1qBh201q14esAsTTbYw9Y7SlDvYVTuINQrmAI+E1JxV7U+9NJiopJ7SEw1wKjZnXenreMHWpK3lbekvgVbahWt10TfmihTLYA9DQqWplNKKWFoKPSnVFDJVgIkFPi3SAtSLWlCcUZrUdpK0Xhy4VYZWKs0KI3O526wPtVQLVWvDGtlWRiRcIJt6wGAiVH9WxA2Ma7UnM620mmNoroPCOLX3AIuyNIUxmEyIaS0nTWF61NxPiK4g+KTptlO/bQSKzuBxjWlglShmQ0BrZGuUKAN9YAEydPWZ+X8wB4UkHvIkbyOnfvtrXEdPMx96zXmjiJh3CkHxPiijEFU3Ks4CKdoyg6v12PSstxTxNjWIU4lmnUrbJQCD1yBZ6aSfWrLjuF5hGUmTMdNRyZ+k66/eaqMRZyEEgQ4LDSSIOvMAJgDUiNiKeg4qR4vUVkxMGwC2X4Y40ol5bpC5rgZNgDmWCBHUsre+tdBV65p4cwQvJiFYwGS26kdCDcXNl9iu/b2p/B8bxGGGV3LgMVEkGYA/UeYTIOoPam4faIj7snwpIyQa3HSujZqUrVhsL44uNqLWZddVzdN50ifnVjY8X5gCE37n67TT49pcPzdSXdwsnILWLS4rI4rxk6jkta+pB7yIXWdqpsdxbF3lbPcFpY1W2VRyJG2Zpmat3tKAGgbPl+VkcLJucK78Z+K0sobNsh79wZVQQcs6Fm7b9a57jfDtjzGzWjpo6lmUg6zynbQjSm8SwQyi6Fsgc8zEsp5iTqfn8tqY4ZcZ3HKWglCIObUBlKk7iDHy9K4/FzumqQEir+S6PCxtYaItdj4DjUe0oUg5VAidRAiKtIrl64q5h7mcNEiVA0zS0ag76yYGo1+V+n4gKig3AGGmqGSD6jfvt21iulwvtKN7QH4KTk4R12zIWwyUoLWcwXj/DXBIJH0/wA1P/8AurD5S2cQu5kD6Sda6ImjOzgljE8bgqyyUUVSnxthz8BNw9kBY/IKDNVOI8cXHLLbslAJl7hjpsqiZPvFAfxsDMas+C0IJDyT3ja6PzHDVM6Yq5d0Oo8vC3yG9YJBjrEdav8AB8dt3AAWVXOmUsOY/wBE7/euY8TxjHH4R3ZmIW7cM9jhrygAdOlSvEuNtec3lyDoGA+E6azOhPfpQX8aWgPrBNVzW2wXhdPahlrklnxbibAkOSo1gmR7HNIHTRY1q7wn4nXIGe0DOxClQdv1ZiOvaiN4+P8AcCFDwr+WVvmFNsazg8fKbeY2bisSAARlUk9BcaFn0JntVVi/HVxmC2/JWSI5i7n0A5RO/WtS8bDHuVlvDSHkthfugAk6RXn78XONh+ICNVWyqj/U5JHvp9K2fEsVfvOPMe4VBjKQQhJYbjKqg6bHMY1rlvE8XbvYi6G6OVUnUwpyj7T86FBxnbSWwYCI+DQ2iclRrOIVtBVo7BbdVl7gB+K2Z9qg3LtxdGmuqycJV0JClX7lRmakedNETWHG1YFJa3TUlMVUQUtRWNIK3qIU9cVQqHFCs9kFfaFSUNKiKj4dpH7j2qUgpRwopluU8qyJpywATB2pq2KkW1igOTDVNwyIFMsc/wCkASCPU0eIRFVXfYMBMkRJ01GoEgU0h2gf+KXxEF8O4jUANHXlIM0uL1jPNHwGmxeFquFY3zP4ZCNFsw5ZUZ1LDeDzES3TqDsavbeGm1byloVQOUwZACzA0Bj7H5c/4JxV7dzB5AhFzEJbbMNwwCfENQP4jHr0rq+FwgtPeRjazKwaFkrzy0r9TvXH4+J0PeAx98go2sNcWXtXyIBH8qBcvgWyoEEn9aI4jrmLAyx0177k1luL87M+ZtRlmekDkSNFQaaDue5rU8QwwcMVYAgkhd+WCdddswED0ql4ojIqeZbhSMx0UFpmAZOmsjQTE6dxcNO4UAfhalNVX4M4n5eJcNypcssoJluYMMpzHbd9a0uGtC8tydcrA+sEzA11nKPpWSs4WL6lgoIdVKAjQNyxodPiHWeulavDebZtjmQh2yuST5jAfoJ+EZgD3Ou9H4oNc7UDmkICincRexFuFtsQNSYUFNIBB06gbAjvUvCYlboknI4GoIKAbDmnSSfvSLWHAtueZyOW2xaYUCC2Xr0qrwF85mtqQS5AYDSJMzAGhMfWlGxmUU0ZHREwBatm4v8AlZJXzCVGVjGh3LAkkRBUyBt+9RiMYQksCZMhhzTJ1mNiBSii3lR7Th1urcdNboz+W623YZ0AADsJkjcd6rcPIi1MNBldSG0LZj02g6Eg670/2DowC5pHmghzXE0QomKaSjKWiQddRE79oBgH3q18PkFgS/NmzZSwEEgAncTIA+tQbgChSvXNEfqOXb2EgRtrViUBCgfEQS4mP1cuXvpHzmscS6211tFhFWFK49hxfuIC0G1JJ0gLbZgCGGxzTB396r7FgXHygnmABbQQdeYhWgex19NqlYy6c3mBjDgeYVOUhggYtyjUj7DpVVikJu6Mo5XuEMjfCphmMAxlYiZjua1DDLKy2gmudXXVD1sYaJAV7g7FhSUCqxUam4zDZozM3Qf5pq7xIpdKIgVTCxM5tcpIJHMD27A+gNdhOLGy6sRmUMPh0MHVgytABgadvWCDb4kqzvezjISj5YXl2gQumdmUkjvr7Wxro7eLv6+vRrF7dnC1mH4gcPhbSqQDeSdoyAj4iRsTBA9ay2C40wvKJUgzMAZdObToDpvpTnEeKeYti6kBcotuCYURnIHz06daqFsy/mEg6NB1AzdZHpOu+4rWNWDgbff65QtAAzzVjxd4cusFrdvKgA/mhmA/qyKyx61lb3E2/ik/qIMn5kR9Sf8AYq84lfFvD2mXU57e8awWMGNRABqmxGFh9lNsZSp33QNl9xr0pjWHjOyGG6dloMDh1f8Aisq/w1tjKRmEtrqp0PXSO1Rr/iK4wkLmX4lgBRpBBy8sqYB0Ox6TFR7HF7ieagynzoQ6AxlYEa9DGcf9QpvCOxxC5BPKEIBksWLFQF9Auw0AAmKCYwc1fnyWh4qbac3Dm8ogMSBodDAOojXoNNPen8WVtIiICLrgZ3KclpZ0AJIkkanWTTOPxV23ndriMUKkope4w+ADMllSsnzLegMw4MdaK5xu4txhfAUljbl9LBbKrBJaQJDrqSQSY3rEvDTDvBh0165K2yRnGoWk4E3LbXLVxgycrgyRmZnGpUjSckxJ965Hj7Wa7dPe4/YfrboNBXWjbNy6PMULqRCkkMDMM5B+EakCf1elcre5nZn/AJ2Z/wDUxb+9P+znZcfL7pfiQBSYsYy5b2OnY0/c4uG+NaSUpm5hxXZBB3SmQhcwubVPpTL2mXcGlW7jJ8J+VWWH4uraXFA9ahLhtlWADuqpblPW3q8bw+l0TbYTVPi+FXLR1HzFaZKDhU+IgWkm5R1F880KNqCDpKLB3oMdtR/irm04IkdazwNW/D7/AE6N+zf+aWmbi0eF2aVhlp/ypG9JtHoaft2461znOXRa1PrxcvktPlVQQCyiDE9T1rVnw9h2t/wizPBymZBEdZ007Vj7mCB1q0weMuWLTEMAqiTO+gpSZoLR2eDaK0OvvbKTwLwy2IazcW2PLw91WNwGQzfGqi2pGUMYYk66ASd66T+XLCFAW4cpaIIaJglTqCNPoK5t4bxpRtGuEtBZkZkgvcgZh8JEGRAEZgARqK3ww99JICqH0tgTmMA5ixJ11PQDvvXJ9o63PycAY+efqVTAK80ji3DWyNLO87hO8abACPl/mspe4RdBOWw9tSMxZswnJBA/iajqd9ZrS2mxVy0bbPFwZpGcAFQxCkw07EaAGKzXGeBXlCszDRuY5ydI6swgEzsJO3zrhGuy3UPXhaIXUMoWsGAF5v4gKFky8wkzoF0EEAbfqFScZxdH1CEFm/UOZYAWCp7hoPqBVV5flvbfPB822WzTKw6NJH6tp1jUD5TcYpd3urc5lbmUSAVYtkaBpptJIMNFNFguyfX4WLyn+I8bTD2ZJcDOolYzw05yoaAGKlokxIWhd4lbXy1w+USou+e4YlVItlLmTpdYJYdlUBSQpKk6iL4l4P8AmbeRA2coTbkghmUqxEwNTzKPf0NP+F+Hq+EHmC01xrFpIDEMgtl7a65gVYqgVk3zWjoYMdHgGsbEXNObz1rl8N0KR7WvJeP293pqvn5DKfx2IvWU8xb4xNssyNltraAJAV+dDBJMLBkbSDFM4Di9u9jlQBibam49xiMrm8mmS2BCKEe3A6a9ZZpuN8Pt5JAfIHIbyWAaMqiTZGUPIVScusyZIEmqPhPD8mIxNxysMVFsoxyi0iQpDaE8sKTGpQkSCDTUshHCvJOOV9b+XXbCxbJSzA12boV3a519EGuQdNQeZgx1U5i3KBoBIbc9Nu20wC2XtWy1tmKgEMFCnsM4MgkEESDrFZl1XM8KZFtjoBLDK2s66fF6iOlb3wdxSyUzXMiTasoEOk5FIYkEnf8AzvXAmYJQ0WG+J8iiyOLLrK5/xfiD2b6iCJv3iykEGPLNxQGGx5VgiCJI705wc3L1s/xbZfI5uYe5aVUZD8S5lAYaGNZEmCDMVaeLRau3s5QpF1Li5TzABGVgybMrbECO0605w/CMPLu4drbOsAsdyRnQpeKDXUwSNdJ5q7XCyaeGbpOxOR1u78iEsXU4jSLNb5xWyqnZMTZ8zMqB2AYu6rDsVAtqoALEtzEzrnkACEqJh+FjyrhA1Rl6kAEgiT682nzql41gHD2cNDLduY0uASCbarCyzd+bMfRAToRWywWPVUvB4Vb10NKCSQrEqWVgdZKr9NjoK9oNprHjd24HPx+KYYWtkexmWjbwvl8Evwvfw5R7dxczKZbKCSAeu8fzdv2ocbxxIQOdADlkfpLEicvUggfIU9w65YthiFZiwKoJyRGaeUb6dwfi36FprDOEkyynMo2EyJBBmV0+8aVx3sDH6r35ZsefL14LWq0riOTyLZuIzBG+GSIZlYR0kwT8/aqnD4cmAwbmJMgE6QoIgDoAPpV5xhSllhA0uQSOYBnS8zEeoP2qlwONsEg2zcRVcgq0l7LEOVYNJlGCNOp1K7TTEhc0Y/yrHr/FlhBGUjCYJGxeGQkwbjZ0I2C2Xg5p6MI+frTHDMYLLLYcfxXs/mLl1VDItpHLZHttq6vbQ5tdTcUa7jRflTe8si6rQXFtgCuYsrI2bMZ2J2HTrVPxLw41vGKzXECthjh3GuZi0oqpOhchkIBIk2yBvox7MmY6ctce9pNA/wDoE/n6LHEAaQTtYuunNFw/FrdYBnNlSAlq3bRCcuYKoZ2UhV25VhQFEAVB4jxQWExIvg3VtiMoItlwxVcrMg2LNbJjcKQZgAaPFYO3fusc9gKQoz2yqXAVYZebNysCNisk71meIcGOJvLbW55itcW9iGysC1sJNsjTKVbMRMyzGQCEJrpsk0OMjyQBk3659FkyMka5tDPugDY318BueateJceyYcXGXUW1znUF2NtmRZnWNTp313rldgQAOwiugfiDfVrBcKSXdEzgaDIFYgD9IysNRvOtYJNRpSXAN/4i6tyhz+9XRKKU2UpygaeBQKUZkpp7NSitIK0QOWaUezfe2ZRiPt9KtcP4mnS6J9armWmnt0TB3UBI2Wh8jDvzaa0KzBtUKvSOqvV4BMxT2GeDHQ/emYoiKKReEHbK0+EvZlnqNG/z8/8ANS7bx6/2qh4di4IPyYdx396v/KPyOxrlzM0ldOF2oKww17tEddKo/FHED/wR7sR9qnXcX5KFvlHf0/32rKO5Zix3Jmq4aEF+s7D+VriZaboG5/hdf8AcLTEYWySdgQwBBAnrvynMs69q1nDcFeF/ynPLbRIfOIbNmGVdzIgVgPwyv2ns5MwS/aZtOY+dbLB1LICCQrErp39a1fEsVeuQ1mA6EgG2SwbUEhwxBGqjcd681xjSOJex2188V/vX6LURLmCuitOIcFYOTCnUQH5SsbEPE/t8jUO3wQXLme4Acssq5nYBoIEAn1n+1N3eNYpkAe0Qw0ckjYAR5YhpknrERVM/H7ighlyPA1ViSwiCWJUBT7dqVZFMbDT8iNvgjCyMp7EcBS6vlzzk8pGaUneVmOh1PrUP/wCmNbxLoGU5CyNqpJg6iR6Aa7SO9Ulji7238wXiriYkFonWToBpJ1IkdydanKLn/pikv5yeYSIBIJZoI6COYe9dgQuZGQTfnsMIWqn2VPw2KJuMGYKUfMp/pIltP5ddxsa1GI8O2ni9bZ7N7MG5GVlunLGZrbApckaTEmFnYQeB4Ig5xbtnMsHzF1kzvAlNdNAdHOlaRrKpajylTUKqKZYbaSGMgfKlM/qRuLaHL115Hc/FVJI11Ai1l8FwAgOsnLCk6KAxUAAhFAg6CRMHtrTK4Yc0EsTvqJmIKiAIHtvPYVpMJgjBHMNtWGupnQGoeKtXhbuQ2VVBLZVVLj6EgKx6EiNADA6Vb+IkmA7RxPn+FluiMnSAsI+DWwC7gvBKGZK5NdCCe5LTpuPUVd4DxrhWs27cIptIEHmWyF5RHLcylWX3j2qHxvhTLg3NwuWZkVAMoVyzoqxrJ+JyY0hR86bheFFu/ft5hyNGUksAw+IDUDeaKWiWIvcTvyx0/K20B7w0KyxuIzZriwwzAtlAKgMNGEaZZUnQdKrb+Mu23VkXRYgETbEh9BEGCXmJiQCBvOhGDugrcSbWhCso31G4/l17HX5UeE4VkBBUsTqZUAHXt+8etSDjDCdTDn1vyVOjDhpd1VCeIqqqSLpYpIOi21zBQxC6wxgSSdebuak2yRbZ3QKSeUnUsuT4mXosjr3naDVzxDhaOQ9s5WIMrlNzKe6BjG40kSIqt4hwlrVtl8yQwJZrpAcMwggFSRmjUSeusRrt3EDiHWTnF39v6+Sto7MaQEMFxBFW3mBJYacotjUKTKr1htY077VdXeI2/Jtlj8NzmQAwLYMnUaknNp7Vn+HcMZkt3ChKyeZTEgnLykSImDHpVn4ruAW7dtFyM5AMrLKAw1O2pG3YD1ihua3tKHrKwTe6nYvDzaIysPNa9fCuBnAtstwA7gEqWX/qrPm1nhy4JmSQoBIAnXqD30rV8HsRasXWblS3iFOaWksykTI05bbDtr6Cs/ieE3bVlXKkNO67NGmkbjrt29KY4jAZ5fj7rUDwLBT/AAkG3aFy2AFDNEAtqZ+LeRE/M/WXxG0btxnbRTB0lx35Y+snt6VF4LxFllX1FzbMApB6CBEdYMdtOtWV8K5ygHKAokHKwI5ipbQmeUR8q5sl9pY36/FGLwDVf4sriuEXFyFLt8KgARQRoOYHnIL7O253b2ia2axhjktFASNAea6dFnMeZvU9hA9L+CWWIhTp1JEQCR1NX9/AtetA5mDxMLK6TBO2nXUzG4o54qTiHBjyXVn1n+0I6Iu80AWuV4vG3rttzd+DzTlMD4nhioP8oCrHtWaxnAQea3yt6DlPuOnuK1HjTAHDXAGks4kKoO41MkTHxCJ3k+9Q8HhiVEkZuoESPcV0g58LQ/a+X9KMayUELG3rbIYuLlPQ7qfY0TLWvxWHUgqwnuCJBqgxXBCsm0Z/oJ/9pP2P1pyPiWv3wfolpIS3bKqyKSaX5kmDoexomWmtkumiKbYU6RRVsFZTGWhTpSirVqlWTQFClotMoaVZuZTP1rWeHsVm/hncAlJ6ruVn039vasoQKlYDEEHQwV1U0txEetqPBJocpviDEBrmVdl396rUWjuLDGeutLUVGgMaAFHuL3ElTOH2cx3IK8wIMFSNZB6fKuicA4/jcxztZviN7isjHbd7Yj6qfesNwR1V+YTodOhkRXVuBW1tqLpypmUADaQNNV71wvakjQKc2+nrcfBdXhIWubZUTjHEsQQA2EQHSDbxZ1Bnp5PpWb4hjLy6jD2rZ1Eu967MH/oBieoNdBvXFMmNO21ZzimOSTMFA0Fdn1HKdttNxXK4WYbBn1P3JTnYCtyueYt7jk+Y5b0gKv8ApUAfWt/4HxObBoLaA37DgK5lmyi81xkKzzJkZvUSYzDSsvxjBBIAOZiuYhdcvoSKgcM4pcw7Z7R1MAjWGAMiY+eo217mu+XGSPuV9lzZog05XbU/ElCqC/ZZDcLLMaH1zxlhQVkkjp10qEPGXmOAuQwxhgOaJGUGYrP4Xx1hrtjymRbOuYC6shWjVrdwGADBnUfKatuC8FS7Bt3ySonRUYgzrzeUSROmpO3zrlyuc7EmoH1z/sobI2izS1dlLjrKrqWBnb56mKzvGfFbh7lt7eYh8ihAbjNIA3B130HTrUJvC1iyS5uOgD5mJuuozTOYFyAvyboNBUS94jsWmLWme+/VrKecd+t95Rdf6z7UsGRjDA49dvQPiVYHWlWXsLiCTexSucmdwp+G2oAgNczFBAXMWG2YgSSIz/CMR5mKe6dA7ExECJAHKdtI9pq74pxTE4tDdxAixaYFMOGLhn3V8VcPxwQCEEAxsAJMHhV8ZgzDSTJA7neK6F0x2Be2Nh4efVGgjN2V02zibU3M6MQVGVl1CZZaMvu0+unaptzH2xrso0BOgbs0HaRGlcxv+JbuGxBZSGtuqyh+IQACydjtvvHTrcLxG3iUz2bjZ5lvLfKfZ7ZGkj0B7HrXGfwr2tbe3Ws/H19FvSNRU3E8RTzLi5TEEzllZ+HMJGUmDsfSOtFxuzbDsILaabEfFmHLrGw2jYVVmweuUA/1s0/9h/c1X4xrmblNxCABmIVrZA6HQwY017CmI4QSKNYUIoLe+ErR8slrYjNCxqxI5oA1LGAd/Wm3xx/Nrcu2Gs2woUZgBGVSP+GRmO4jLpoZ6TQ+HrtxFzeZmCggxMIDBMHQKJAJPUgTMCrDinjaLbWsHb8zFOuVr5BiypAAIYiGcnYLpPcginIi3WGjlkk+H97ZSjo3EmlHvfiBaHleWcpXE3LDWyIJVRDZT+l1PlnpMxs1XtvxF5lkq7sxSWzIhm6g05lXUkEDUD+9cP8AIDJctNsruRO4JygnNudVFLwniq9bMXWZ+bNm0JnuQev9Qg+80/Nw5lPdN4ojqFmg0C107FscRctXGGdbZVgTaKeXluBpk65pXp86tjjEvhmInoDDIZMfpgHZVHrJArF8C8TuwlMU5MfCGtPGvW3cIcdtjQxuLxF2ZciTvAggCSR/CEGY0E7b1xXcM8O0mhW3qgmQGOFj6LUYjG28HauKLc3JlCwe0FD5VBJLSRHpGnalcC8R3fKZbBzXLhAS6qEgQcmdlOyTmIkico11ms3wvw42cXL13y0RcvmPyIqjuzMu+uo11qx41+IVu3lw3Dwt4pEOoy4cHcs76eYNem8b607FBp77bNc9vr90s+j3ear/ABzjrZxgw2abqJndi+cs7mXUnYMAq6Dp7VWviysQBtrpP3rAY285um4WJuFs5fqWJmdNI9BpGlbPhN1b9kP1+FlnZh/br7GneLh0gPOfymuEksdn0Tz3M3SmGsilOhUkiiRwff8A3pSwFbIzwouK4cjiGHsdiPY9KpMXwy5b251/7h7jr7j6CtG411pDe5pmOZzMckq+IFZMMDtREVeY3hS3NRyt3HX/AJh1+/rVNiLD2/jGn8w2+vQ+9Pska/b5JN7C3dM0KVpQoqGqmjBpJo1NNoVp1aMOQZFJQ0omslRTnUOsjekWVpvh2Ig5T1296m3lymR1pd1tOlNNpw1fNP4PQ10Hw7cGIsvbuzKqfLK7j3j32965vbu1f8A41cs3Fe3uDqvRvQjrXN42AyM7u/JdHhpQ3C1PFuKWxaVNVdBBBmZG+9U17Fm5LKpOVQCd5q64hdXiLrlQJcjn7QNvfU0jj+OS3hfKtwsGCBEtG5JHr9jXKipulunvE58F0C41Z2WRxXEHLOfhzCDAG3b02qTwTgxvrdy6m2gfLEyMwU/eqq45M1aeGeJvZuhkMHb3HYjqNB9K60jXNjOjdc3VqdlO4bhhViGX4TDKw26QRWw4Z4Jw8KXRefUMBseoGlVOGxxuYhrrQSTJ00MzIjqNq2nBWAY7AbhexJ2HauJx3EStbg1jNJtjAG3ShXfBFhVuMiKpZgQdeUb7wDUS7wS2iEM7Mf5RoPnG9aDE8Z5yoEBTHv61B8RXle0DADL9SK50c87nAPJyVACN1j+N8TVotKAqAzkXQHfUzuddzUHA4nlj3imMeJJMdYp/hSDMM8gA9BM+ld8MayOlVkOSOIYViddwk+4/39qgW8IS07HowOVh/wBQrTYzGo+LsMElVAUg7MYIAPzI+lJv4F3Lrl1VJYjoBP00+xqmTloAOMKwwONlVtvEYgbXmI7OiXPqzAt+9PJYxD6+eo3iLKf3SmMEWBIJ2Okae1aaxg1UjMQWMZgJgUOaQR8h8h+EwyJhF/lL8JeFDdJfEXHurIIRiVQEHRskxPsNK0vEsSllwmUZiYkaATA266VPsXEW0MgjT/elYvxNxWWUxqGM/IVxGvfxc/e26bJVrAScUFi+IBRiLwAEB3j5NA161WYzCZGO3toRUzEAHWdf/M60u5hC1kPvBKt9x+1esa/TSC5l4UKz5ZEXLc9yMpI+on96k4Dh2HzDMsqdwQR8xE1BSQZq+wloQCB01HWRPw/SrlcWjBKzC0E5C1XCPCmFVky2SSIYXDIMHvJ/errG8Htobrsii35TsBlHxRlEKNCYk/Id6V4WLmyC2usDoY6Ck+KnJsyp0AOnyP8Av5V5R80j59LneG6b0i6auOeJL1t8TcNlBbt5oRBJCgADQnuQT86RwHixsXNfgfRuwPQ0XE05ie5M+9VrivcUJGU7muO4ujfY5LfuQ230/wAGozrEyP8Az71VeHeKBh5bmCPhJ7dqurt7QhumxrkuY6J2krqNeJW6goq4joaDNRHSYgg0wwitaQUF1hPM1Ntrv/v/ADSFuUretVSCVXXeCoTILKOykR+4MUKnEUKP2z+qF2beixFChQrsrnpS0bGhQqlaCVdA5k17T+1FQoM3JHh3PkmEOtT7L5dRQoUu9MRK+4deYljJHL0+tVuMvkmT70KFIsA1ldGQnQExaWQx7D/FS+G2gXHuKKhRJD3SlhuFqlwwt3mC7ab/AFq+4Cs3STOik/tP3oUK87xJJjJ8F0W+6msYYYn2+9LxpzoS2sD0G8DpQoUIbBWVmcbZGnv/AIqJduFZA2oUK60Wd0Byct3SbR9GH3396mcN4m6C9B+MAMTuRMf3NChUe0EEEc/wtt2Cb4UnmXXLdx/c/wBhU3AYskkGNxr13o6FClHeI8AixnC1JukYVH/UXKzrtI0jbv8AWqji+HXl0nkLa9zm/wAUKFKvAa9tdB/CGw7+ZWExi6mrbwuMy37Z+E280eo7fWhQrqT/AKJ9c0L96oHWD7H+9XPAxzAdDP2NHQok/wCmVmL3l0jgYm1H9RH70PEFlQqgAQ4Ib2g0KFeQ/wC/4lFHvhcZ4ksMaqLy0KFe+h2C5fE+8UwGIMjcHStnhcQWtAneBQoVnjANIKvgz3iPBIRtaO4g+tChSSdKiClqxFChRClCiY0KFCosr//Z"/>
          <p:cNvSpPr>
            <a:spLocks noChangeAspect="1" noChangeArrowheads="1"/>
          </p:cNvSpPr>
          <p:nvPr/>
        </p:nvSpPr>
        <p:spPr bwMode="auto">
          <a:xfrm>
            <a:off x="1984375" y="1603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GB" altLang="en-US"/>
          </a:p>
        </p:txBody>
      </p:sp>
      <p:sp>
        <p:nvSpPr>
          <p:cNvPr id="6151" name="AutoShape 8" descr="data:image/jpeg;base64,/9j/4AAQSkZJRgABAQAAAQABAAD/2wCEAAkGBhQSERQUEhQUFRUUFBcVFRUVFRUUFRQYFxQVFRYWFBQXHCYeFxkjGRUUHy8gIycpLCwsFR4xNTAqNSYrLCkBCQoKDgwOGg8PGiklHyUqLC8sLCk0LCwsKSksKiwsLSwvLCwsLCwtLCksLCwsLCwqLCosLCwsLCwsLCwsLCwsKf/AABEIAKQBNAMBIgACEQEDEQH/xAAcAAAABwEBAAAAAAAAAAAAAAAAAQIDBAUGBwj/xABAEAACAQIEBAQEBAUCBQMFAAABAhEAAwQSITEFIkFRBhNhcTKBkbEHFEKhI1JiwdGS8DNygqLhJLLSFRZVc4P/xAAaAQACAwEBAAAAAAAAAAAAAAADBAABAgUG/8QAMhEAAQQBAgMFBwUAAwAAAAAAAQACAxEhEjEEQVETImFx8AUygZGhwdEzQrHh8SNDUv/aAAwDAQACEQMRAD8A4fQoAUsVSIkxSgKUBSgtZJURBaUFowKWorNq0nLRGzTyrRyO4+tTKlKGyEUUVOzKdyv1FIbCg/CQfSRV2q09FFo6UyEb0UVaqkVHRxQq1aFCjijAqKIUdGBRxUUSaFLy0IqKJEUQpwikRUURgUdNG5G9OK9RRKBp1L5FNClZhWCAtAlSVxXcUrzAaiTR1ildqULdK8qoqt606uJNVRCu0spSSlL88GlAipalJg26SbdSSlJyValKMbdINuphWitWpNUXKaVDKUkrU69Z1imns1YcqLVCKUKkeTQq9SlKEBShRqtLArZKykililAUoCsEq6SclXfg/wAMPj8UmHQ5QQWuPE+XbX4mg+pAHqwqoy1s/wAOca9g4i6oYjIls5YnmYmI+R+lVqrJV1yXV+C/hPwuxGa157xBa8xcf6BCD6VrMJwTCJpbw+HTQDls2xoBAGgrC8L4m7lSBe5th5bmYidQIMTWpwuFvfyP89PvW2SB2yw+Mt3V5+UszJt2ge4RZ+1MXuE4VwyvYsOG+INatkN7iNajjD3OqH7/AGpq4GH6H+kfuYoloa55+J34TWbdpsVhEyqgLXrQMhV3Ny1OwHVdoEiIg8axfCWXUaivVOIutcHkwoW4pW4W1ZgRBUDYSCda4OvCiHZDplZkPrlYqftS8j+zNjZMxN7QUVgCpoZTXSb3g2zdtx8NyZD9N9v7VlON+Er+G1ZCyfzrqPnG1Ejla/3VT4nN3VFlpQFLAqbwzhly/cS1aUvcchUUdSdhJ29+lGAtBOFCAqTg+HXLv/Ct3Ln/AOu29z/2g16M8HfhBg8LbU4i3bxOIgF2uAPbVu1q22gA7kSYreW7KqIUBQNgAAB7AVMLNleSE8HY47YLGH2w17/41Fx3A8RZE3sPftDvcs3LYHuWUCvYInr+1EV9fkRNS1LK8XlqRNepvF/4W4HHgs1sWbx2v2gFedPjERcGgHMJjYivN3inw5dwOKuYa78VsiGAIW4jCVdZ6EfQgjpUUtVTmklAfSjK02alK7SiCPWki73oBqUH7iqLVepLV5pwNTHlg7GgFYUPSt2pa0tUqKl/vUq1dFUtBOi3RG1TgalA1mlpMwRR+b3qTkpBwwNZLVE0WmnsK2UzUf8ALmlJZJ2rJYVYKejMSaJ1przStLS/UBAUSvJoUs3hQrVhSlSgUoClAUcVdrACIUtRQUU4tZJWkWWuy/hD4MjDm/iVDpiCjWrR0GVMwFx++bMYG0AHWYHH6714NxjWsLYt30b+HbVA6S4IUZVzAaqYHt61QeAcqy0kYXRMO6KMqhVA6KAB+1K8tZn+5rOLxKw3w3Un/mE/OnRxFVH/ABBH/MKYDwgFhV/EbH96D343qis8UQn4wfQGftU+zczbK3zEfetA2sUpNzBq5VxAZSD7+9cnxXhp7uNxK21LReY8vTOc2p2G/WusNZdhlBCgjWNW+R/8U5atokhQATEmBLECJY9TAAk0OSISVaLHIY7IWC4f+HV4Dma2PQsSf2EfvVyng9wsEow6jWP3FatQOlCqbCxuwVune7dcn4/+B9q/L2psXDrygMhP9S/4g1nfAPgLGYPi9o37TqlsXWF5QTachCqjN+mc0wYPL1rvRcUCaPaCcqvF5iSchidCpB+o3+lOLiY3JHuCPvUlbQG21FcaqUTP5r+ofWn0YkUiyJNP1FFGu2m6AfMwK5j+Jv4V4rH37V6w1nMENt/Mdl5QwZMsIZibn1FdXNJJioMKLzJxT8GOKWdfy63RrrZuK239LZWPyFYbFYZrblHVkddGR1KsvXVTqK9pF9apPEfhPC8QQpirKvoQlyMtxNtUuDUagabGNQa1apeQqUqzVz4w8MPw/GXcNc1yGUb+e2dUf5jcdCCOldW/B38KlCJj8aoYmHw9k6qo3W7cGzMdCo2G51+GK1z7gv4T8RxShreGZUYSHvFbII9A3MZ/5avrP4AcS05sKvobrmPeLZr0WLs0RnuKq1F59b8AuID9eDb/APrdH3tVneOfhjjsKC1zDuUGpuWovJ78nMB7gV6jA9aJgB2qqC0HFeN5K6zI704mK716E/EP8M8PjUa5ZCWcVuH+FL39N4Dqf54kabjSuHYnhhtu1q8hS5bJV0bdSOh6eoI0III0NZ0rYdajLiAacV6aucM6qajQ49ayQQtgqW7UhTUf8x3p22woZK0ET2iaYNhhtU0Ua1SulXm446UKsGAo6lDoqoqrFLUUaijUVRKpGFpYWgFpaihkrYCSbcg+1ejPCsNZtnuin/tFeekWu3/hpxJbmFtqGBa2oRh1GXQT8orAd3gtOb3VtmwyncA0lcIg2UfQUsPRhqbFJZOJaFSbdRkankaiBDKhcdxl1MvlKGmcwLQYHRZEEk9DA9apsPx5QYctaPa6Ch+Rblb5E1obrhm6GND6dde1K8kdqGQdRoogqshMYbigI0IPsQanJjO9RfyNv+Rf9IpxMGn8q/QUQWhmuSXd4oonUA+/9qhtxJ2PKrt8sg+rRPympgsgbUoJVqkzhVfMGc7E8o+ESImSJJ1P1qTiLtReIk+VcymGyNlPY5TB+tcfv+Kb1sMTiOYLMQyLPYkmD7x9KV4jihBQIu0eGEy7Fdgu8U8mM6nKdQ4EhdP1jce+3t1Xa4qGEqVYdwZH1FJwzZraE9VU/UCm34ZbJzZRP8w0b6jWmcoOFL/PUQxtRDw8dC3+on7zQGBP8zft/irVKUcb601c4oE1YgD1MfSo54eDuW/1MPtFKtcNRTIUT3iT8ydarKi5Z+N/A/zH5LEKMr3b35QkjVg+ttj7EPp/VXXWseWoVByKAAswQAIGXp8qyX4jYPzDwpB/+VsN8kS65H0Wts9WoqtscEMEkerAgfU6T86V+bzbMPkZqU60xcwiHdV+gqZVoef60xexXrSzw5d9vaR9qZfhds7op9wD96rKmFU4viyzElydMqczfQbe5gVyL8Vjc/OpdcQ1yyoIHa3ABJ6scxnpsOk13QYRVGgAHYCPtXGPxwb/ANXhwOllz9XA/tVNvUM+qWrGnCxNi/O9SLNuSY1qBh201q14esAsTTbYw9Y7SlDvYVTuINQrmAI+E1JxV7U+9NJiopJ7SEw1wKjZnXenreMHWpK3lbekvgVbahWt10TfmihTLYA9DQqWplNKKWFoKPSnVFDJVgIkFPi3SAtSLWlCcUZrUdpK0Xhy4VYZWKs0KI3O526wPtVQLVWvDGtlWRiRcIJt6wGAiVH9WxA2Ma7UnM620mmNoroPCOLX3AIuyNIUxmEyIaS0nTWF61NxPiK4g+KTptlO/bQSKzuBxjWlglShmQ0BrZGuUKAN9YAEydPWZ+X8wB4UkHvIkbyOnfvtrXEdPMx96zXmjiJh3CkHxPiijEFU3Ks4CKdoyg6v12PSstxTxNjWIU4lmnUrbJQCD1yBZ6aSfWrLjuF5hGUmTMdNRyZ+k66/eaqMRZyEEgQ4LDSSIOvMAJgDUiNiKeg4qR4vUVkxMGwC2X4Y40ol5bpC5rgZNgDmWCBHUsre+tdBV65p4cwQvJiFYwGS26kdCDcXNl9iu/b2p/B8bxGGGV3LgMVEkGYA/UeYTIOoPam4faIj7snwpIyQa3HSujZqUrVhsL44uNqLWZddVzdN50ifnVjY8X5gCE37n67TT49pcPzdSXdwsnILWLS4rI4rxk6jkta+pB7yIXWdqpsdxbF3lbPcFpY1W2VRyJG2Zpmat3tKAGgbPl+VkcLJucK78Z+K0sobNsh79wZVQQcs6Fm7b9a57jfDtjzGzWjpo6lmUg6zynbQjSm8SwQyi6Fsgc8zEsp5iTqfn8tqY4ZcZ3HKWglCIObUBlKk7iDHy9K4/FzumqQEir+S6PCxtYaItdj4DjUe0oUg5VAidRAiKtIrl64q5h7mcNEiVA0zS0ag76yYGo1+V+n4gKig3AGGmqGSD6jfvt21iulwvtKN7QH4KTk4R12zIWwyUoLWcwXj/DXBIJH0/wA1P/8AurD5S2cQu5kD6Sda6ImjOzgljE8bgqyyUUVSnxthz8BNw9kBY/IKDNVOI8cXHLLbslAJl7hjpsqiZPvFAfxsDMas+C0IJDyT3ja6PzHDVM6Yq5d0Oo8vC3yG9YJBjrEdav8AB8dt3AAWVXOmUsOY/wBE7/euY8TxjHH4R3ZmIW7cM9jhrygAdOlSvEuNtec3lyDoGA+E6azOhPfpQX8aWgPrBNVzW2wXhdPahlrklnxbibAkOSo1gmR7HNIHTRY1q7wn4nXIGe0DOxClQdv1ZiOvaiN4+P8AcCFDwr+WVvmFNsazg8fKbeY2bisSAARlUk9BcaFn0JntVVi/HVxmC2/JWSI5i7n0A5RO/WtS8bDHuVlvDSHkthfugAk6RXn78XONh+ICNVWyqj/U5JHvp9K2fEsVfvOPMe4VBjKQQhJYbjKqg6bHMY1rlvE8XbvYi6G6OVUnUwpyj7T86FBxnbSWwYCI+DQ2iclRrOIVtBVo7BbdVl7gB+K2Z9qg3LtxdGmuqycJV0JClX7lRmakedNETWHG1YFJa3TUlMVUQUtRWNIK3qIU9cVQqHFCs9kFfaFSUNKiKj4dpH7j2qUgpRwopluU8qyJpywATB2pq2KkW1igOTDVNwyIFMsc/wCkASCPU0eIRFVXfYMBMkRJ01GoEgU0h2gf+KXxEF8O4jUANHXlIM0uL1jPNHwGmxeFquFY3zP4ZCNFsw5ZUZ1LDeDzES3TqDsavbeGm1byloVQOUwZACzA0Bj7H5c/4JxV7dzB5AhFzEJbbMNwwCfENQP4jHr0rq+FwgtPeRjazKwaFkrzy0r9TvXH4+J0PeAx98go2sNcWXtXyIBH8qBcvgWyoEEn9aI4jrmLAyx0177k1luL87M+ZtRlmekDkSNFQaaDue5rU8QwwcMVYAgkhd+WCdddswED0ql4ojIqeZbhSMx0UFpmAZOmsjQTE6dxcNO4UAfhalNVX4M4n5eJcNypcssoJluYMMpzHbd9a0uGtC8tydcrA+sEzA11nKPpWSs4WL6lgoIdVKAjQNyxodPiHWeulavDebZtjmQh2yuST5jAfoJ+EZgD3Ou9H4oNc7UDmkICincRexFuFtsQNSYUFNIBB06gbAjvUvCYlboknI4GoIKAbDmnSSfvSLWHAtueZyOW2xaYUCC2Xr0qrwF85mtqQS5AYDSJMzAGhMfWlGxmUU0ZHREwBatm4v8AlZJXzCVGVjGh3LAkkRBUyBt+9RiMYQksCZMhhzTJ1mNiBSii3lR7Th1urcdNboz+W623YZ0AADsJkjcd6rcPIi1MNBldSG0LZj02g6Eg670/2DowC5pHmghzXE0QomKaSjKWiQddRE79oBgH3q18PkFgS/NmzZSwEEgAncTIA+tQbgChSvXNEfqOXb2EgRtrViUBCgfEQS4mP1cuXvpHzmscS6211tFhFWFK49hxfuIC0G1JJ0gLbZgCGGxzTB396r7FgXHygnmABbQQdeYhWgex19NqlYy6c3mBjDgeYVOUhggYtyjUj7DpVVikJu6Mo5XuEMjfCphmMAxlYiZjua1DDLKy2gmudXXVD1sYaJAV7g7FhSUCqxUam4zDZozM3Qf5pq7xIpdKIgVTCxM5tcpIJHMD27A+gNdhOLGy6sRmUMPh0MHVgytABgadvWCDb4kqzvezjISj5YXl2gQumdmUkjvr7Wxro7eLv6+vRrF7dnC1mH4gcPhbSqQDeSdoyAj4iRsTBA9ay2C40wvKJUgzMAZdObToDpvpTnEeKeYti6kBcotuCYURnIHz06daqFsy/mEg6NB1AzdZHpOu+4rWNWDgbff65QtAAzzVjxd4cusFrdvKgA/mhmA/qyKyx61lb3E2/ik/qIMn5kR9Sf8AYq84lfFvD2mXU57e8awWMGNRABqmxGFh9lNsZSp33QNl9xr0pjWHjOyGG6dloMDh1f8Aisq/w1tjKRmEtrqp0PXSO1Rr/iK4wkLmX4lgBRpBBy8sqYB0Ox6TFR7HF7ieagynzoQ6AxlYEa9DGcf9QpvCOxxC5BPKEIBksWLFQF9Auw0AAmKCYwc1fnyWh4qbac3Dm8ogMSBodDAOojXoNNPen8WVtIiICLrgZ3KclpZ0AJIkkanWTTOPxV23ndriMUKkope4w+ADMllSsnzLegMw4MdaK5xu4txhfAUljbl9LBbKrBJaQJDrqSQSY3rEvDTDvBh0165K2yRnGoWk4E3LbXLVxgycrgyRmZnGpUjSckxJ965Hj7Wa7dPe4/YfrboNBXWjbNy6PMULqRCkkMDMM5B+EakCf1elcre5nZn/AJ2Z/wDUxb+9P+znZcfL7pfiQBSYsYy5b2OnY0/c4uG+NaSUpm5hxXZBB3SmQhcwubVPpTL2mXcGlW7jJ8J+VWWH4uraXFA9ahLhtlWADuqpblPW3q8bw+l0TbYTVPi+FXLR1HzFaZKDhU+IgWkm5R1F880KNqCDpKLB3oMdtR/irm04IkdazwNW/D7/AE6N+zf+aWmbi0eF2aVhlp/ypG9JtHoaft2461znOXRa1PrxcvktPlVQQCyiDE9T1rVnw9h2t/wizPBymZBEdZ007Vj7mCB1q0weMuWLTEMAqiTO+gpSZoLR2eDaK0OvvbKTwLwy2IazcW2PLw91WNwGQzfGqi2pGUMYYk66ASd66T+XLCFAW4cpaIIaJglTqCNPoK5t4bxpRtGuEtBZkZkgvcgZh8JEGRAEZgARqK3ww99JICqH0tgTmMA5ixJ11PQDvvXJ9o63PycAY+efqVTAK80ji3DWyNLO87hO8abACPl/mspe4RdBOWw9tSMxZswnJBA/iajqd9ZrS2mxVy0bbPFwZpGcAFQxCkw07EaAGKzXGeBXlCszDRuY5ydI6swgEzsJO3zrhGuy3UPXhaIXUMoWsGAF5v4gKFky8wkzoF0EEAbfqFScZxdH1CEFm/UOZYAWCp7hoPqBVV5flvbfPB822WzTKw6NJH6tp1jUD5TcYpd3urc5lbmUSAVYtkaBpptJIMNFNFguyfX4WLyn+I8bTD2ZJcDOolYzw05yoaAGKlokxIWhd4lbXy1w+USou+e4YlVItlLmTpdYJYdlUBSQpKk6iL4l4P8AmbeRA2coTbkghmUqxEwNTzKPf0NP+F+Hq+EHmC01xrFpIDEMgtl7a65gVYqgVk3zWjoYMdHgGsbEXNObz1rl8N0KR7WvJeP293pqvn5DKfx2IvWU8xb4xNssyNltraAJAV+dDBJMLBkbSDFM4Di9u9jlQBibam49xiMrm8mmS2BCKEe3A6a9ZZpuN8Pt5JAfIHIbyWAaMqiTZGUPIVScusyZIEmqPhPD8mIxNxysMVFsoxyi0iQpDaE8sKTGpQkSCDTUshHCvJOOV9b+XXbCxbJSzA12boV3a519EGuQdNQeZgx1U5i3KBoBIbc9Nu20wC2XtWy1tmKgEMFCnsM4MgkEESDrFZl1XM8KZFtjoBLDK2s66fF6iOlb3wdxSyUzXMiTasoEOk5FIYkEnf8AzvXAmYJQ0WG+J8iiyOLLrK5/xfiD2b6iCJv3iykEGPLNxQGGx5VgiCJI705wc3L1s/xbZfI5uYe5aVUZD8S5lAYaGNZEmCDMVaeLRau3s5QpF1Li5TzABGVgybMrbECO0605w/CMPLu4drbOsAsdyRnQpeKDXUwSNdJ5q7XCyaeGbpOxOR1u78iEsXU4jSLNb5xWyqnZMTZ8zMqB2AYu6rDsVAtqoALEtzEzrnkACEqJh+FjyrhA1Rl6kAEgiT682nzql41gHD2cNDLduY0uASCbarCyzd+bMfRAToRWywWPVUvB4Vb10NKCSQrEqWVgdZKr9NjoK9oNprHjd24HPx+KYYWtkexmWjbwvl8Evwvfw5R7dxczKZbKCSAeu8fzdv2ocbxxIQOdADlkfpLEicvUggfIU9w65YthiFZiwKoJyRGaeUb6dwfi36FprDOEkyynMo2EyJBBmV0+8aVx3sDH6r35ZsefL14LWq0riOTyLZuIzBG+GSIZlYR0kwT8/aqnD4cmAwbmJMgE6QoIgDoAPpV5xhSllhA0uQSOYBnS8zEeoP2qlwONsEg2zcRVcgq0l7LEOVYNJlGCNOp1K7TTEhc0Y/yrHr/FlhBGUjCYJGxeGQkwbjZ0I2C2Xg5p6MI+frTHDMYLLLYcfxXs/mLl1VDItpHLZHttq6vbQ5tdTcUa7jRflTe8si6rQXFtgCuYsrI2bMZ2J2HTrVPxLw41vGKzXECthjh3GuZi0oqpOhchkIBIk2yBvox7MmY6ctce9pNA/wDoE/n6LHEAaQTtYuunNFw/FrdYBnNlSAlq3bRCcuYKoZ2UhV25VhQFEAVB4jxQWExIvg3VtiMoItlwxVcrMg2LNbJjcKQZgAaPFYO3fusc9gKQoz2yqXAVYZebNysCNisk71meIcGOJvLbW55itcW9iGysC1sJNsjTKVbMRMyzGQCEJrpsk0OMjyQBk3659FkyMka5tDPugDY318BueateJceyYcXGXUW1znUF2NtmRZnWNTp313rldgQAOwiugfiDfVrBcKSXdEzgaDIFYgD9IysNRvOtYJNRpSXAN/4i6tyhz+9XRKKU2UpygaeBQKUZkpp7NSitIK0QOWaUezfe2ZRiPt9KtcP4mnS6J9armWmnt0TB3UBI2Wh8jDvzaa0KzBtUKvSOqvV4BMxT2GeDHQ/emYoiKKReEHbK0+EvZlnqNG/z8/8ANS7bx6/2qh4di4IPyYdx396v/KPyOxrlzM0ldOF2oKww17tEddKo/FHED/wR7sR9qnXcX5KFvlHf0/32rKO5Zix3Jmq4aEF+s7D+VriZaboG5/hdf8AcLTEYWySdgQwBBAnrvynMs69q1nDcFeF/ynPLbRIfOIbNmGVdzIgVgPwyv2ns5MwS/aZtOY+dbLB1LICCQrErp39a1fEsVeuQ1mA6EgG2SwbUEhwxBGqjcd681xjSOJex2188V/vX6LURLmCuitOIcFYOTCnUQH5SsbEPE/t8jUO3wQXLme4Acssq5nYBoIEAn1n+1N3eNYpkAe0Qw0ckjYAR5YhpknrERVM/H7ighlyPA1ViSwiCWJUBT7dqVZFMbDT8iNvgjCyMp7EcBS6vlzzk8pGaUneVmOh1PrUP/wCmNbxLoGU5CyNqpJg6iR6Aa7SO9Ulji7238wXiriYkFonWToBpJ1IkdydanKLn/pikv5yeYSIBIJZoI6COYe9dgQuZGQTfnsMIWqn2VPw2KJuMGYKUfMp/pIltP5ddxsa1GI8O2ni9bZ7N7MG5GVlunLGZrbApckaTEmFnYQeB4Ig5xbtnMsHzF1kzvAlNdNAdHOlaRrKpajylTUKqKZYbaSGMgfKlM/qRuLaHL115Hc/FVJI11Ai1l8FwAgOsnLCk6KAxUAAhFAg6CRMHtrTK4Yc0EsTvqJmIKiAIHtvPYVpMJgjBHMNtWGupnQGoeKtXhbuQ2VVBLZVVLj6EgKx6EiNADA6Vb+IkmA7RxPn+FluiMnSAsI+DWwC7gvBKGZK5NdCCe5LTpuPUVd4DxrhWs27cIptIEHmWyF5RHLcylWX3j2qHxvhTLg3NwuWZkVAMoVyzoqxrJ+JyY0hR86bheFFu/ft5hyNGUksAw+IDUDeaKWiWIvcTvyx0/K20B7w0KyxuIzZriwwzAtlAKgMNGEaZZUnQdKrb+Mu23VkXRYgETbEh9BEGCXmJiQCBvOhGDugrcSbWhCso31G4/l17HX5UeE4VkBBUsTqZUAHXt+8etSDjDCdTDn1vyVOjDhpd1VCeIqqqSLpYpIOi21zBQxC6wxgSSdebuak2yRbZ3QKSeUnUsuT4mXosjr3naDVzxDhaOQ9s5WIMrlNzKe6BjG40kSIqt4hwlrVtl8yQwJZrpAcMwggFSRmjUSeusRrt3EDiHWTnF39v6+Sto7MaQEMFxBFW3mBJYacotjUKTKr1htY077VdXeI2/Jtlj8NzmQAwLYMnUaknNp7Vn+HcMZkt3ChKyeZTEgnLykSImDHpVn4ruAW7dtFyM5AMrLKAw1O2pG3YD1ihua3tKHrKwTe6nYvDzaIysPNa9fCuBnAtstwA7gEqWX/qrPm1nhy4JmSQoBIAnXqD30rV8HsRasXWblS3iFOaWksykTI05bbDtr6Cs/ieE3bVlXKkNO67NGmkbjrt29KY4jAZ5fj7rUDwLBT/AAkG3aFy2AFDNEAtqZ+LeRE/M/WXxG0btxnbRTB0lx35Y+snt6VF4LxFllX1FzbMApB6CBEdYMdtOtWV8K5ygHKAokHKwI5ipbQmeUR8q5sl9pY36/FGLwDVf4sriuEXFyFLt8KgARQRoOYHnIL7O253b2ia2axhjktFASNAea6dFnMeZvU9hA9L+CWWIhTp1JEQCR1NX9/AtetA5mDxMLK6TBO2nXUzG4o54qTiHBjyXVn1n+0I6Iu80AWuV4vG3rttzd+DzTlMD4nhioP8oCrHtWaxnAQea3yt6DlPuOnuK1HjTAHDXAGks4kKoO41MkTHxCJ3k+9Q8HhiVEkZuoESPcV0g58LQ/a+X9KMayUELG3rbIYuLlPQ7qfY0TLWvxWHUgqwnuCJBqgxXBCsm0Z/oJ/9pP2P1pyPiWv3wfolpIS3bKqyKSaX5kmDoexomWmtkumiKbYU6RRVsFZTGWhTpSirVqlWTQFClotMoaVZuZTP1rWeHsVm/hncAlJ6ruVn039vasoQKlYDEEHQwV1U0txEetqPBJocpviDEBrmVdl396rUWjuLDGeutLUVGgMaAFHuL3ElTOH2cx3IK8wIMFSNZB6fKuicA4/jcxztZviN7isjHbd7Yj6qfesNwR1V+YTodOhkRXVuBW1tqLpypmUADaQNNV71wvakjQKc2+nrcfBdXhIWubZUTjHEsQQA2EQHSDbxZ1Bnp5PpWb4hjLy6jD2rZ1Eu967MH/oBieoNdBvXFMmNO21ZzimOSTMFA0Fdn1HKdttNxXK4WYbBn1P3JTnYCtyueYt7jk+Y5b0gKv8ApUAfWt/4HxObBoLaA37DgK5lmyi81xkKzzJkZvUSYzDSsvxjBBIAOZiuYhdcvoSKgcM4pcw7Z7R1MAjWGAMiY+eo217mu+XGSPuV9lzZog05XbU/ElCqC/ZZDcLLMaH1zxlhQVkkjp10qEPGXmOAuQwxhgOaJGUGYrP4Xx1hrtjymRbOuYC6shWjVrdwGADBnUfKatuC8FS7Bt3ySonRUYgzrzeUSROmpO3zrlyuc7EmoH1z/sobI2izS1dlLjrKrqWBnb56mKzvGfFbh7lt7eYh8ihAbjNIA3B130HTrUJvC1iyS5uOgD5mJuuozTOYFyAvyboNBUS94jsWmLWme+/VrKecd+t95Rdf6z7UsGRjDA49dvQPiVYHWlWXsLiCTexSucmdwp+G2oAgNczFBAXMWG2YgSSIz/CMR5mKe6dA7ExECJAHKdtI9pq74pxTE4tDdxAixaYFMOGLhn3V8VcPxwQCEEAxsAJMHhV8ZgzDSTJA7neK6F0x2Be2Nh4efVGgjN2V02zibU3M6MQVGVl1CZZaMvu0+unaptzH2xrso0BOgbs0HaRGlcxv+JbuGxBZSGtuqyh+IQACydjtvvHTrcLxG3iUz2bjZ5lvLfKfZ7ZGkj0B7HrXGfwr2tbe3Ws/H19FvSNRU3E8RTzLi5TEEzllZ+HMJGUmDsfSOtFxuzbDsILaabEfFmHLrGw2jYVVmweuUA/1s0/9h/c1X4xrmblNxCABmIVrZA6HQwY017CmI4QSKNYUIoLe+ErR8slrYjNCxqxI5oA1LGAd/Wm3xx/Nrcu2Gs2woUZgBGVSP+GRmO4jLpoZ6TQ+HrtxFzeZmCggxMIDBMHQKJAJPUgTMCrDinjaLbWsHb8zFOuVr5BiypAAIYiGcnYLpPcginIi3WGjlkk+H97ZSjo3EmlHvfiBaHleWcpXE3LDWyIJVRDZT+l1PlnpMxs1XtvxF5lkq7sxSWzIhm6g05lXUkEDUD+9cP8AIDJctNsruRO4JygnNudVFLwniq9bMXWZ+bNm0JnuQev9Qg+80/Nw5lPdN4ojqFmg0C107FscRctXGGdbZVgTaKeXluBpk65pXp86tjjEvhmInoDDIZMfpgHZVHrJArF8C8TuwlMU5MfCGtPGvW3cIcdtjQxuLxF2ZciTvAggCSR/CEGY0E7b1xXcM8O0mhW3qgmQGOFj6LUYjG28HauKLc3JlCwe0FD5VBJLSRHpGnalcC8R3fKZbBzXLhAS6qEgQcmdlOyTmIkico11ms3wvw42cXL13y0RcvmPyIqjuzMu+uo11qx41+IVu3lw3Dwt4pEOoy4cHcs76eYNem8b607FBp77bNc9vr90s+j3ear/ABzjrZxgw2abqJndi+cs7mXUnYMAq6Dp7VWviysQBtrpP3rAY285um4WJuFs5fqWJmdNI9BpGlbPhN1b9kP1+FlnZh/br7GneLh0gPOfymuEksdn0Tz3M3SmGsilOhUkiiRwff8A3pSwFbIzwouK4cjiGHsdiPY9KpMXwy5b251/7h7jr7j6CtG411pDe5pmOZzMckq+IFZMMDtREVeY3hS3NRyt3HX/AJh1+/rVNiLD2/jGn8w2+vQ+9Pska/b5JN7C3dM0KVpQoqGqmjBpJo1NNoVp1aMOQZFJQ0omslRTnUOsjekWVpvh2Ig5T1296m3lymR1pd1tOlNNpw1fNP4PQ10Hw7cGIsvbuzKqfLK7j3j32965vbu1f8A41cs3Fe3uDqvRvQjrXN42AyM7u/JdHhpQ3C1PFuKWxaVNVdBBBmZG+9U17Fm5LKpOVQCd5q64hdXiLrlQJcjn7QNvfU0jj+OS3hfKtwsGCBEtG5JHr9jXKipulunvE58F0C41Z2WRxXEHLOfhzCDAG3b02qTwTgxvrdy6m2gfLEyMwU/eqq45M1aeGeJvZuhkMHb3HYjqNB9K60jXNjOjdc3VqdlO4bhhViGX4TDKw26QRWw4Z4Jw8KXRefUMBseoGlVOGxxuYhrrQSTJ00MzIjqNq2nBWAY7AbhexJ2HauJx3EStbg1jNJtjAG3ShXfBFhVuMiKpZgQdeUb7wDUS7wS2iEM7Mf5RoPnG9aDE8Z5yoEBTHv61B8RXle0DADL9SK50c87nAPJyVACN1j+N8TVotKAqAzkXQHfUzuddzUHA4nlj3imMeJJMdYp/hSDMM8gA9BM+ld8MayOlVkOSOIYViddwk+4/39qgW8IS07HowOVh/wBQrTYzGo+LsMElVAUg7MYIAPzI+lJv4F3Lrl1VJYjoBP00+xqmTloAOMKwwONlVtvEYgbXmI7OiXPqzAt+9PJYxD6+eo3iLKf3SmMEWBIJ2Okae1aaxg1UjMQWMZgJgUOaQR8h8h+EwyJhF/lL8JeFDdJfEXHurIIRiVQEHRskxPsNK0vEsSllwmUZiYkaATA266VPsXEW0MgjT/elYvxNxWWUxqGM/IVxGvfxc/e26bJVrAScUFi+IBRiLwAEB3j5NA161WYzCZGO3toRUzEAHWdf/M60u5hC1kPvBKt9x+1esa/TSC5l4UKz5ZEXLc9yMpI+on96k4Dh2HzDMsqdwQR8xE1BSQZq+wloQCB01HWRPw/SrlcWjBKzC0E5C1XCPCmFVky2SSIYXDIMHvJ/errG8Htobrsii35TsBlHxRlEKNCYk/Id6V4WLmyC2usDoY6Ck+KnJsyp0AOnyP8Av5V5R80j59LneG6b0i6auOeJL1t8TcNlBbt5oRBJCgADQnuQT86RwHixsXNfgfRuwPQ0XE05ie5M+9VrivcUJGU7muO4ujfY5LfuQ230/wAGozrEyP8Az71VeHeKBh5bmCPhJ7dqurt7QhumxrkuY6J2krqNeJW6goq4joaDNRHSYgg0wwitaQUF1hPM1Ntrv/v/ADSFuUretVSCVXXeCoTILKOykR+4MUKnEUKP2z+qF2beixFChQrsrnpS0bGhQqlaCVdA5k17T+1FQoM3JHh3PkmEOtT7L5dRQoUu9MRK+4deYljJHL0+tVuMvkmT70KFIsA1ldGQnQExaWQx7D/FS+G2gXHuKKhRJD3SlhuFqlwwt3mC7ab/AFq+4Cs3STOik/tP3oUK87xJJjJ8F0W+6msYYYn2+9LxpzoS2sD0G8DpQoUIbBWVmcbZGnv/AIqJduFZA2oUK60Wd0Byct3SbR9GH3396mcN4m6C9B+MAMTuRMf3NChUe0EEEc/wtt2Cb4UnmXXLdx/c/wBhU3AYskkGNxr13o6FClHeI8AixnC1JukYVH/UXKzrtI0jbv8AWqji+HXl0nkLa9zm/wAUKFKvAa9tdB/CGw7+ZWExi6mrbwuMy37Z+E280eo7fWhQrqT/AKJ9c0L96oHWD7H+9XPAxzAdDP2NHQok/wCmVmL3l0jgYm1H9RH70PEFlQqgAQ4Ib2g0KFeQ/wC/4lFHvhcZ4ksMaqLy0KFe+h2C5fE+8UwGIMjcHStnhcQWtAneBQoVnjANIKvgz3iPBIRtaO4g+tChSSdKiClqxFChRClCiY0KFCosr//Z"/>
          <p:cNvSpPr>
            <a:spLocks noChangeAspect="1" noChangeArrowheads="1"/>
          </p:cNvSpPr>
          <p:nvPr/>
        </p:nvSpPr>
        <p:spPr bwMode="auto">
          <a:xfrm>
            <a:off x="2136775" y="3127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GB" altLang="en-US"/>
          </a:p>
        </p:txBody>
      </p:sp>
      <p:sp>
        <p:nvSpPr>
          <p:cNvPr id="6146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altLang="en-US" dirty="0"/>
              <a:t>Wednesday</a:t>
            </a:r>
            <a:endParaRPr lang="en-GB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80138" y="1780979"/>
            <a:ext cx="6109847" cy="4208463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de-DE" altLang="en-US" sz="2000" dirty="0">
                <a:solidFill>
                  <a:schemeClr val="bg1"/>
                </a:solidFill>
              </a:rPr>
              <a:t>Whole day at </a:t>
            </a:r>
            <a:r>
              <a:rPr lang="de-DE" altLang="en-US" sz="2000" dirty="0" err="1">
                <a:solidFill>
                  <a:schemeClr val="bg1"/>
                </a:solidFill>
              </a:rPr>
              <a:t>Daresbury</a:t>
            </a:r>
            <a:r>
              <a:rPr lang="de-DE" altLang="en-US" sz="2000" dirty="0">
                <a:solidFill>
                  <a:schemeClr val="bg1"/>
                </a:solidFill>
              </a:rPr>
              <a:t> Laboratory</a:t>
            </a:r>
          </a:p>
          <a:p>
            <a:pPr>
              <a:lnSpc>
                <a:spcPct val="100000"/>
              </a:lnSpc>
            </a:pPr>
            <a:r>
              <a:rPr lang="de-DE" altLang="en-US" sz="2000" dirty="0">
                <a:solidFill>
                  <a:schemeClr val="bg1"/>
                </a:solidFill>
              </a:rPr>
              <a:t>Minibus will leave from the Foundation Building in Liverpool at 8am</a:t>
            </a:r>
          </a:p>
          <a:p>
            <a:pPr>
              <a:lnSpc>
                <a:spcPct val="100000"/>
              </a:lnSpc>
            </a:pPr>
            <a:r>
              <a:rPr lang="de-DE" altLang="en-US" sz="2000" dirty="0">
                <a:solidFill>
                  <a:schemeClr val="bg1"/>
                </a:solidFill>
              </a:rPr>
              <a:t>Presentation skills training</a:t>
            </a:r>
          </a:p>
          <a:p>
            <a:pPr lvl="1">
              <a:lnSpc>
                <a:spcPct val="100000"/>
              </a:lnSpc>
            </a:pPr>
            <a:r>
              <a:rPr lang="de-DE" altLang="en-US" sz="1400" dirty="0">
                <a:solidFill>
                  <a:schemeClr val="bg1"/>
                </a:solidFill>
              </a:rPr>
              <a:t>Bring your talk</a:t>
            </a:r>
          </a:p>
          <a:p>
            <a:pPr lvl="1">
              <a:lnSpc>
                <a:spcPct val="100000"/>
              </a:lnSpc>
            </a:pPr>
            <a:r>
              <a:rPr lang="de-DE" altLang="en-US" sz="1400" dirty="0">
                <a:solidFill>
                  <a:schemeClr val="bg1"/>
                </a:solidFill>
              </a:rPr>
              <a:t>Meeting in 3 break-out rooms</a:t>
            </a:r>
          </a:p>
          <a:p>
            <a:pPr lvl="1">
              <a:lnSpc>
                <a:spcPct val="100000"/>
              </a:lnSpc>
            </a:pPr>
            <a:r>
              <a:rPr lang="de-DE" altLang="en-US" sz="1400" dirty="0">
                <a:solidFill>
                  <a:schemeClr val="bg1"/>
                </a:solidFill>
              </a:rPr>
              <a:t>10 minutes per talk; </a:t>
            </a:r>
            <a:r>
              <a:rPr lang="de-DE" altLang="en-US" sz="1400" dirty="0" err="1">
                <a:solidFill>
                  <a:schemeClr val="bg1"/>
                </a:solidFill>
              </a:rPr>
              <a:t>strict</a:t>
            </a:r>
            <a:r>
              <a:rPr lang="de-DE" altLang="en-US" sz="1400" dirty="0">
                <a:solidFill>
                  <a:schemeClr val="bg1"/>
                </a:solidFill>
              </a:rPr>
              <a:t> </a:t>
            </a:r>
            <a:r>
              <a:rPr lang="de-DE" altLang="en-US" sz="1400" dirty="0" err="1">
                <a:solidFill>
                  <a:schemeClr val="bg1"/>
                </a:solidFill>
              </a:rPr>
              <a:t>limit</a:t>
            </a:r>
            <a:r>
              <a:rPr lang="de-DE" altLang="en-US" sz="1400" dirty="0">
                <a:solidFill>
                  <a:schemeClr val="bg1"/>
                </a:solidFill>
              </a:rPr>
              <a:t>!</a:t>
            </a:r>
          </a:p>
          <a:p>
            <a:pPr lvl="1">
              <a:lnSpc>
                <a:spcPct val="100000"/>
              </a:lnSpc>
            </a:pPr>
            <a:r>
              <a:rPr lang="de-DE" altLang="en-US" sz="1400" dirty="0">
                <a:solidFill>
                  <a:schemeClr val="bg1"/>
                </a:solidFill>
              </a:rPr>
              <a:t>Review video and feedback: </a:t>
            </a:r>
          </a:p>
          <a:p>
            <a:pPr lvl="2">
              <a:lnSpc>
                <a:spcPct val="100000"/>
              </a:lnSpc>
            </a:pPr>
            <a:r>
              <a:rPr lang="de-DE" altLang="en-US" sz="1400" dirty="0">
                <a:solidFill>
                  <a:schemeClr val="bg1"/>
                </a:solidFill>
              </a:rPr>
              <a:t>Speaker</a:t>
            </a:r>
          </a:p>
          <a:p>
            <a:pPr lvl="2">
              <a:lnSpc>
                <a:spcPct val="100000"/>
              </a:lnSpc>
            </a:pPr>
            <a:r>
              <a:rPr lang="de-DE" altLang="en-US" sz="1400" dirty="0">
                <a:solidFill>
                  <a:schemeClr val="bg1"/>
                </a:solidFill>
              </a:rPr>
              <a:t>Group</a:t>
            </a:r>
          </a:p>
          <a:p>
            <a:pPr lvl="2">
              <a:lnSpc>
                <a:spcPct val="100000"/>
              </a:lnSpc>
            </a:pPr>
            <a:r>
              <a:rPr lang="de-DE" altLang="en-US" sz="1400" dirty="0">
                <a:solidFill>
                  <a:schemeClr val="bg1"/>
                </a:solidFill>
              </a:rPr>
              <a:t>Tutor</a:t>
            </a:r>
          </a:p>
          <a:p>
            <a:pPr lvl="1">
              <a:lnSpc>
                <a:spcPct val="100000"/>
              </a:lnSpc>
            </a:pPr>
            <a:r>
              <a:rPr lang="de-DE" altLang="en-US" sz="2000" dirty="0">
                <a:solidFill>
                  <a:schemeClr val="bg1"/>
                </a:solidFill>
              </a:rPr>
              <a:t>More details later today</a:t>
            </a:r>
          </a:p>
          <a:p>
            <a:pPr>
              <a:lnSpc>
                <a:spcPct val="100000"/>
              </a:lnSpc>
            </a:pPr>
            <a:r>
              <a:rPr lang="de-DE" altLang="en-US" sz="2000" dirty="0">
                <a:solidFill>
                  <a:schemeClr val="bg1"/>
                </a:solidFill>
              </a:rPr>
              <a:t>Site </a:t>
            </a:r>
            <a:r>
              <a:rPr lang="de-DE" altLang="en-US" sz="2000" dirty="0" err="1">
                <a:solidFill>
                  <a:schemeClr val="bg1"/>
                </a:solidFill>
              </a:rPr>
              <a:t>visit</a:t>
            </a:r>
            <a:r>
              <a:rPr lang="de-DE" altLang="en-US" sz="2000" dirty="0">
                <a:solidFill>
                  <a:schemeClr val="bg1"/>
                </a:solidFill>
              </a:rPr>
              <a:t>, </a:t>
            </a:r>
            <a:r>
              <a:rPr lang="de-DE" altLang="en-US" sz="2000" dirty="0" err="1">
                <a:solidFill>
                  <a:schemeClr val="bg1"/>
                </a:solidFill>
              </a:rPr>
              <a:t>followed</a:t>
            </a:r>
            <a:r>
              <a:rPr lang="de-DE" altLang="en-US" sz="2000" dirty="0">
                <a:solidFill>
                  <a:schemeClr val="bg1"/>
                </a:solidFill>
              </a:rPr>
              <a:t> </a:t>
            </a:r>
            <a:r>
              <a:rPr lang="de-DE" altLang="en-US" sz="2000" dirty="0" err="1">
                <a:solidFill>
                  <a:schemeClr val="bg1"/>
                </a:solidFill>
              </a:rPr>
              <a:t>by</a:t>
            </a:r>
            <a:r>
              <a:rPr lang="de-DE" altLang="en-US" sz="2000" dirty="0">
                <a:solidFill>
                  <a:schemeClr val="bg1"/>
                </a:solidFill>
              </a:rPr>
              <a:t> social </a:t>
            </a:r>
            <a:r>
              <a:rPr lang="de-DE" altLang="en-US" sz="2000" dirty="0" err="1">
                <a:solidFill>
                  <a:schemeClr val="bg1"/>
                </a:solidFill>
              </a:rPr>
              <a:t>round</a:t>
            </a:r>
            <a:r>
              <a:rPr lang="de-DE" altLang="en-US" sz="2000" dirty="0">
                <a:solidFill>
                  <a:schemeClr val="bg1"/>
                </a:solidFill>
              </a:rPr>
              <a:t> </a:t>
            </a:r>
            <a:r>
              <a:rPr lang="de-DE" altLang="en-US" sz="2000" dirty="0" err="1">
                <a:solidFill>
                  <a:schemeClr val="bg1"/>
                </a:solidFill>
              </a:rPr>
              <a:t>of</a:t>
            </a:r>
            <a:r>
              <a:rPr lang="de-DE" altLang="en-US" sz="2000" dirty="0">
                <a:solidFill>
                  <a:schemeClr val="bg1"/>
                </a:solidFill>
              </a:rPr>
              <a:t> </a:t>
            </a:r>
            <a:r>
              <a:rPr lang="de-DE" altLang="en-US" sz="2000" dirty="0" err="1">
                <a:solidFill>
                  <a:schemeClr val="bg1"/>
                </a:solidFill>
              </a:rPr>
              <a:t>darts</a:t>
            </a:r>
            <a:r>
              <a:rPr lang="de-DE" altLang="en-US" sz="2000" dirty="0">
                <a:solidFill>
                  <a:schemeClr val="bg1"/>
                </a:solidFill>
              </a:rPr>
              <a:t> in Liverpool.</a:t>
            </a:r>
            <a:endParaRPr lang="en-GB" altLang="en-US" sz="2000" dirty="0">
              <a:solidFill>
                <a:schemeClr val="bg1"/>
              </a:solidFill>
            </a:endParaRPr>
          </a:p>
        </p:txBody>
      </p:sp>
      <p:pic>
        <p:nvPicPr>
          <p:cNvPr id="3074" name="Picture 2" descr="Daresbury Laboratory - Wikipedia">
            <a:extLst>
              <a:ext uri="{FF2B5EF4-FFF2-40B4-BE49-F238E27FC236}">
                <a16:creationId xmlns:a16="http://schemas.microsoft.com/office/drawing/2014/main" id="{E6638BB2-3321-9008-0479-764CB1A7E5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1103" y="2025312"/>
            <a:ext cx="4430232" cy="33226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285118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altLang="en-US" u="sng" dirty="0"/>
              <a:t>Formal</a:t>
            </a:r>
            <a:r>
              <a:rPr lang="de-DE" altLang="en-US" dirty="0"/>
              <a:t> dinner @ San Carlo</a:t>
            </a:r>
            <a:endParaRPr lang="en-GB" altLang="en-US" dirty="0"/>
          </a:p>
        </p:txBody>
      </p:sp>
      <p:sp>
        <p:nvSpPr>
          <p:cNvPr id="18436" name="Content Placeholder 5"/>
          <p:cNvSpPr>
            <a:spLocks noGrp="1"/>
          </p:cNvSpPr>
          <p:nvPr>
            <p:ph idx="4294967295"/>
          </p:nvPr>
        </p:nvSpPr>
        <p:spPr>
          <a:xfrm>
            <a:off x="424543" y="1892527"/>
            <a:ext cx="8137525" cy="421005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de-DE" altLang="en-US" dirty="0">
                <a:solidFill>
                  <a:schemeClr val="bg1"/>
                </a:solidFill>
              </a:rPr>
              <a:t>Starts at 19:30</a:t>
            </a:r>
            <a:endParaRPr lang="de-DE" altLang="en-US" sz="1600" i="1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de-DE" altLang="en-US" dirty="0">
                <a:solidFill>
                  <a:schemeClr val="bg1"/>
                </a:solidFill>
              </a:rPr>
              <a:t>Dress code: smart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6BA6E07B-D3FD-5333-0BD5-EDB97AE2A6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780314" y="2135415"/>
            <a:ext cx="5197927" cy="34652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E36E869-78A0-7D21-9F0A-2CF80D01F8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3759" y="3599577"/>
            <a:ext cx="3081787" cy="250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1631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Postgraduate Training</a:t>
            </a:r>
          </a:p>
        </p:txBody>
      </p:sp>
      <p:sp>
        <p:nvSpPr>
          <p:cNvPr id="4098" name="Content Placeholder 5"/>
          <p:cNvSpPr>
            <a:spLocks noGrp="1"/>
          </p:cNvSpPr>
          <p:nvPr>
            <p:ph idx="4294967295"/>
          </p:nvPr>
        </p:nvSpPr>
        <p:spPr>
          <a:xfrm>
            <a:off x="947058" y="1910670"/>
            <a:ext cx="2881313" cy="5151437"/>
          </a:xfrm>
        </p:spPr>
        <p:txBody>
          <a:bodyPr/>
          <a:lstStyle/>
          <a:p>
            <a:pPr>
              <a:spcAft>
                <a:spcPts val="1000"/>
              </a:spcAft>
            </a:pPr>
            <a:r>
              <a:rPr lang="de-DE" altLang="en-US" dirty="0" err="1">
                <a:solidFill>
                  <a:schemeClr val="bg1"/>
                </a:solidFill>
              </a:rPr>
              <a:t>MSc</a:t>
            </a:r>
            <a:r>
              <a:rPr lang="de-DE" altLang="en-US" dirty="0">
                <a:solidFill>
                  <a:schemeClr val="bg1"/>
                </a:solidFill>
              </a:rPr>
              <a:t> </a:t>
            </a:r>
            <a:r>
              <a:rPr lang="de-DE" altLang="en-US" dirty="0" err="1">
                <a:solidFill>
                  <a:schemeClr val="bg1"/>
                </a:solidFill>
              </a:rPr>
              <a:t>standard</a:t>
            </a:r>
            <a:r>
              <a:rPr lang="de-DE" altLang="en-US" dirty="0">
                <a:solidFill>
                  <a:schemeClr val="bg1"/>
                </a:solidFill>
              </a:rPr>
              <a:t>;</a:t>
            </a:r>
          </a:p>
          <a:p>
            <a:pPr>
              <a:spcAft>
                <a:spcPts val="1000"/>
              </a:spcAft>
            </a:pPr>
            <a:r>
              <a:rPr lang="de-DE" altLang="en-US" dirty="0" err="1">
                <a:solidFill>
                  <a:schemeClr val="bg1"/>
                </a:solidFill>
              </a:rPr>
              <a:t>PhD</a:t>
            </a:r>
            <a:r>
              <a:rPr lang="de-DE" altLang="en-US" dirty="0">
                <a:solidFill>
                  <a:schemeClr val="bg1"/>
                </a:solidFill>
              </a:rPr>
              <a:t> </a:t>
            </a:r>
            <a:r>
              <a:rPr lang="de-DE" altLang="en-US" dirty="0" err="1">
                <a:solidFill>
                  <a:schemeClr val="bg1"/>
                </a:solidFill>
              </a:rPr>
              <a:t>part</a:t>
            </a:r>
            <a:r>
              <a:rPr lang="de-DE" altLang="en-US" dirty="0">
                <a:solidFill>
                  <a:schemeClr val="bg1"/>
                </a:solidFill>
              </a:rPr>
              <a:t> of </a:t>
            </a:r>
            <a:r>
              <a:rPr lang="de-DE" altLang="en-US" dirty="0" err="1">
                <a:solidFill>
                  <a:schemeClr val="bg1"/>
                </a:solidFill>
              </a:rPr>
              <a:t>training</a:t>
            </a:r>
            <a:r>
              <a:rPr lang="de-DE" altLang="en-US" dirty="0">
                <a:solidFill>
                  <a:schemeClr val="bg1"/>
                </a:solidFill>
              </a:rPr>
              <a:t> in </a:t>
            </a:r>
            <a:r>
              <a:rPr lang="de-DE" altLang="en-US" dirty="0" err="1">
                <a:solidFill>
                  <a:schemeClr val="bg1"/>
                </a:solidFill>
              </a:rPr>
              <a:t>most</a:t>
            </a:r>
            <a:r>
              <a:rPr lang="de-DE" altLang="en-US" dirty="0">
                <a:solidFill>
                  <a:schemeClr val="bg1"/>
                </a:solidFill>
              </a:rPr>
              <a:t> countries;</a:t>
            </a:r>
          </a:p>
          <a:p>
            <a:pPr>
              <a:spcAft>
                <a:spcPts val="1000"/>
              </a:spcAft>
            </a:pPr>
            <a:r>
              <a:rPr lang="de-DE" altLang="en-US" dirty="0" err="1">
                <a:solidFill>
                  <a:schemeClr val="bg1"/>
                </a:solidFill>
              </a:rPr>
              <a:t>Broad</a:t>
            </a:r>
            <a:r>
              <a:rPr lang="de-DE" altLang="en-US" dirty="0">
                <a:solidFill>
                  <a:schemeClr val="bg1"/>
                </a:solidFill>
              </a:rPr>
              <a:t> </a:t>
            </a:r>
            <a:r>
              <a:rPr lang="de-DE" altLang="en-US" dirty="0" err="1">
                <a:solidFill>
                  <a:schemeClr val="bg1"/>
                </a:solidFill>
              </a:rPr>
              <a:t>skills</a:t>
            </a:r>
            <a:r>
              <a:rPr lang="de-DE" altLang="en-US" dirty="0">
                <a:solidFill>
                  <a:schemeClr val="bg1"/>
                </a:solidFill>
              </a:rPr>
              <a:t>;</a:t>
            </a:r>
          </a:p>
          <a:p>
            <a:pPr>
              <a:spcAft>
                <a:spcPts val="1000"/>
              </a:spcAft>
            </a:pPr>
            <a:r>
              <a:rPr lang="de-DE" altLang="en-US" dirty="0">
                <a:solidFill>
                  <a:schemeClr val="bg1"/>
                </a:solidFill>
              </a:rPr>
              <a:t>Blue </a:t>
            </a:r>
            <a:r>
              <a:rPr lang="de-DE" altLang="en-US" dirty="0" err="1">
                <a:solidFill>
                  <a:schemeClr val="bg1"/>
                </a:solidFill>
              </a:rPr>
              <a:t>sky</a:t>
            </a:r>
            <a:r>
              <a:rPr lang="de-DE" altLang="en-US" dirty="0">
                <a:solidFill>
                  <a:schemeClr val="bg1"/>
                </a:solidFill>
              </a:rPr>
              <a:t> </a:t>
            </a:r>
            <a:r>
              <a:rPr lang="de-DE" altLang="en-US" dirty="0" err="1">
                <a:solidFill>
                  <a:schemeClr val="bg1"/>
                </a:solidFill>
              </a:rPr>
              <a:t>research</a:t>
            </a:r>
            <a:r>
              <a:rPr lang="de-DE" altLang="en-US" dirty="0">
                <a:solidFill>
                  <a:schemeClr val="bg1"/>
                </a:solidFill>
              </a:rPr>
              <a:t> vs. </a:t>
            </a:r>
            <a:r>
              <a:rPr lang="de-DE" altLang="en-US" dirty="0" err="1">
                <a:solidFill>
                  <a:schemeClr val="bg1"/>
                </a:solidFill>
              </a:rPr>
              <a:t>applied</a:t>
            </a:r>
            <a:r>
              <a:rPr lang="de-DE" altLang="en-US" dirty="0">
                <a:solidFill>
                  <a:schemeClr val="bg1"/>
                </a:solidFill>
              </a:rPr>
              <a:t> </a:t>
            </a:r>
            <a:r>
              <a:rPr lang="de-DE" altLang="en-US" dirty="0" err="1">
                <a:solidFill>
                  <a:schemeClr val="bg1"/>
                </a:solidFill>
              </a:rPr>
              <a:t>physics</a:t>
            </a:r>
            <a:r>
              <a:rPr lang="de-DE" altLang="en-US" dirty="0">
                <a:solidFill>
                  <a:schemeClr val="bg1"/>
                </a:solidFill>
              </a:rPr>
              <a:t>.</a:t>
            </a:r>
            <a:endParaRPr lang="en-GB" altLang="en-US" dirty="0">
              <a:solidFill>
                <a:schemeClr val="bg1"/>
              </a:solidFill>
            </a:endParaRPr>
          </a:p>
        </p:txBody>
      </p:sp>
      <p:pic>
        <p:nvPicPr>
          <p:cNvPr id="2050" name="Picture 2" descr="Competency framework- UHasselt">
            <a:extLst>
              <a:ext uri="{FF2B5EF4-FFF2-40B4-BE49-F238E27FC236}">
                <a16:creationId xmlns:a16="http://schemas.microsoft.com/office/drawing/2014/main" id="{5B663CD7-BE8E-2DBE-E889-5844BF00BA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2143" y="1837193"/>
            <a:ext cx="5953503" cy="4822338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4014232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de-DE" altLang="en-US" dirty="0"/>
              <a:t>“Classic“ PhD training</a:t>
            </a:r>
            <a:endParaRPr lang="en-GB" altLang="en-US" dirty="0"/>
          </a:p>
        </p:txBody>
      </p:sp>
      <p:sp>
        <p:nvSpPr>
          <p:cNvPr id="10243" name="Content Placeholder 2"/>
          <p:cNvSpPr>
            <a:spLocks noGrp="1"/>
          </p:cNvSpPr>
          <p:nvPr>
            <p:ph idx="4294967295"/>
          </p:nvPr>
        </p:nvSpPr>
        <p:spPr>
          <a:xfrm>
            <a:off x="869022" y="1825625"/>
            <a:ext cx="9646578" cy="4351338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de-DE" dirty="0">
                <a:solidFill>
                  <a:schemeClr val="bg1"/>
                </a:solidFill>
              </a:rPr>
              <a:t>Focus on academic career path;</a:t>
            </a:r>
          </a:p>
          <a:p>
            <a:pPr>
              <a:spcAft>
                <a:spcPts val="600"/>
              </a:spcAft>
              <a:defRPr/>
            </a:pPr>
            <a:r>
              <a:rPr lang="de-DE" dirty="0">
                <a:solidFill>
                  <a:schemeClr val="bg1"/>
                </a:solidFill>
              </a:rPr>
              <a:t>Scientific papers as key quality indicator;</a:t>
            </a:r>
          </a:p>
          <a:p>
            <a:pPr>
              <a:spcAft>
                <a:spcPts val="600"/>
              </a:spcAft>
              <a:defRPr/>
            </a:pPr>
            <a:r>
              <a:rPr lang="de-DE" dirty="0">
                <a:solidFill>
                  <a:schemeClr val="bg1"/>
                </a:solidFill>
              </a:rPr>
              <a:t>Training through (often blue sky) research;</a:t>
            </a:r>
          </a:p>
          <a:p>
            <a:pPr>
              <a:spcAft>
                <a:spcPts val="600"/>
              </a:spcAft>
              <a:defRPr/>
            </a:pPr>
            <a:r>
              <a:rPr lang="de-DE" dirty="0">
                <a:solidFill>
                  <a:schemeClr val="bg1"/>
                </a:solidFill>
              </a:rPr>
              <a:t>Very little training in complementary skills – researchers often need to be (re)trained on the job;</a:t>
            </a:r>
          </a:p>
          <a:p>
            <a:pPr>
              <a:spcAft>
                <a:spcPts val="600"/>
              </a:spcAft>
              <a:defRPr/>
            </a:pPr>
            <a:r>
              <a:rPr lang="de-DE" dirty="0" err="1">
                <a:solidFill>
                  <a:schemeClr val="bg1"/>
                </a:solidFill>
              </a:rPr>
              <a:t>Students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or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researchers</a:t>
            </a:r>
            <a:r>
              <a:rPr lang="de-DE" dirty="0">
                <a:solidFill>
                  <a:schemeClr val="bg1"/>
                </a:solidFill>
              </a:rPr>
              <a:t>?</a:t>
            </a:r>
          </a:p>
          <a:p>
            <a:pPr>
              <a:spcAft>
                <a:spcPts val="600"/>
              </a:spcAft>
              <a:defRPr/>
            </a:pPr>
            <a:endParaRPr lang="de-DE" sz="200" dirty="0">
              <a:solidFill>
                <a:schemeClr val="bg1"/>
              </a:solidFill>
            </a:endParaRPr>
          </a:p>
          <a:p>
            <a:pPr marL="0" indent="0">
              <a:spcAft>
                <a:spcPts val="600"/>
              </a:spcAft>
              <a:buNone/>
              <a:defRPr/>
            </a:pPr>
            <a:r>
              <a:rPr lang="de-DE" b="1" u="sng" dirty="0">
                <a:solidFill>
                  <a:schemeClr val="bg1"/>
                </a:solidFill>
              </a:rPr>
              <a:t>Evolution:</a:t>
            </a:r>
            <a:r>
              <a:rPr lang="de-DE" b="1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Doctoral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networks</a:t>
            </a:r>
            <a:r>
              <a:rPr lang="de-DE" dirty="0">
                <a:solidFill>
                  <a:schemeClr val="bg1"/>
                </a:solidFill>
              </a:rPr>
              <a:t> and Centers </a:t>
            </a:r>
            <a:r>
              <a:rPr lang="de-DE" dirty="0" err="1">
                <a:solidFill>
                  <a:schemeClr val="bg1"/>
                </a:solidFill>
              </a:rPr>
              <a:t>for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Doctoral</a:t>
            </a:r>
            <a:r>
              <a:rPr lang="de-DE" dirty="0">
                <a:solidFill>
                  <a:schemeClr val="bg1"/>
                </a:solidFill>
              </a:rPr>
              <a:t> Training</a:t>
            </a:r>
          </a:p>
          <a:p>
            <a:pPr>
              <a:spcAft>
                <a:spcPts val="600"/>
              </a:spcAft>
              <a:defRPr/>
            </a:pP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32794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altLang="en-US" dirty="0"/>
              <a:t>Marie Curie </a:t>
            </a:r>
            <a:r>
              <a:rPr lang="de-DE" altLang="en-US" dirty="0" err="1"/>
              <a:t>networks</a:t>
            </a:r>
            <a:endParaRPr lang="en-GB" altLang="en-US" dirty="0"/>
          </a:p>
        </p:txBody>
      </p:sp>
      <p:sp>
        <p:nvSpPr>
          <p:cNvPr id="7171" name="Content Placeholder 2"/>
          <p:cNvSpPr>
            <a:spLocks noGrp="1"/>
          </p:cNvSpPr>
          <p:nvPr>
            <p:ph idx="4294967295"/>
          </p:nvPr>
        </p:nvSpPr>
        <p:spPr>
          <a:xfrm>
            <a:off x="869022" y="1825625"/>
            <a:ext cx="9646578" cy="4351338"/>
          </a:xfrm>
        </p:spPr>
        <p:txBody>
          <a:bodyPr>
            <a:normAutofit fontScale="92500" lnSpcReduction="10000"/>
          </a:bodyPr>
          <a:lstStyle/>
          <a:p>
            <a:pPr eaLnBrk="1" hangingPunct="1"/>
            <a:r>
              <a:rPr lang="de-DE" altLang="en-US" dirty="0" err="1">
                <a:solidFill>
                  <a:schemeClr val="bg1"/>
                </a:solidFill>
              </a:rPr>
              <a:t>Introduced</a:t>
            </a:r>
            <a:r>
              <a:rPr lang="de-DE" altLang="en-US" dirty="0">
                <a:solidFill>
                  <a:schemeClr val="bg1"/>
                </a:solidFill>
              </a:rPr>
              <a:t> in EU Framework Programme</a:t>
            </a:r>
          </a:p>
          <a:p>
            <a:pPr eaLnBrk="1" hangingPunct="1"/>
            <a:r>
              <a:rPr lang="de-DE" altLang="en-US" dirty="0">
                <a:solidFill>
                  <a:schemeClr val="bg1"/>
                </a:solidFill>
              </a:rPr>
              <a:t>2016: 100,000 Marie Curie </a:t>
            </a:r>
            <a:r>
              <a:rPr lang="de-DE" altLang="en-US" dirty="0" err="1">
                <a:solidFill>
                  <a:schemeClr val="bg1"/>
                </a:solidFill>
              </a:rPr>
              <a:t>researchers</a:t>
            </a:r>
            <a:r>
              <a:rPr lang="de-DE" altLang="en-US" dirty="0">
                <a:solidFill>
                  <a:schemeClr val="bg1"/>
                </a:solidFill>
              </a:rPr>
              <a:t> (!)</a:t>
            </a:r>
          </a:p>
          <a:p>
            <a:pPr eaLnBrk="1" hangingPunct="1"/>
            <a:r>
              <a:rPr lang="de-DE" altLang="en-US" dirty="0" err="1">
                <a:solidFill>
                  <a:schemeClr val="bg1"/>
                </a:solidFill>
              </a:rPr>
              <a:t>Currently</a:t>
            </a:r>
            <a:r>
              <a:rPr lang="de-DE" altLang="en-US" dirty="0">
                <a:solidFill>
                  <a:schemeClr val="bg1"/>
                </a:solidFill>
              </a:rPr>
              <a:t> </a:t>
            </a:r>
            <a:r>
              <a:rPr lang="de-DE" altLang="en-US" dirty="0" err="1">
                <a:solidFill>
                  <a:schemeClr val="bg1"/>
                </a:solidFill>
              </a:rPr>
              <a:t>around</a:t>
            </a:r>
            <a:r>
              <a:rPr lang="de-DE" altLang="en-US" dirty="0">
                <a:solidFill>
                  <a:schemeClr val="bg1"/>
                </a:solidFill>
              </a:rPr>
              <a:t> 15,000 </a:t>
            </a:r>
            <a:r>
              <a:rPr lang="de-DE" altLang="en-US" dirty="0" err="1">
                <a:solidFill>
                  <a:schemeClr val="bg1"/>
                </a:solidFill>
              </a:rPr>
              <a:t>active</a:t>
            </a:r>
            <a:r>
              <a:rPr lang="de-DE" altLang="en-US" dirty="0">
                <a:solidFill>
                  <a:schemeClr val="bg1"/>
                </a:solidFill>
              </a:rPr>
              <a:t> Fellows</a:t>
            </a:r>
          </a:p>
          <a:p>
            <a:pPr eaLnBrk="1" hangingPunct="1"/>
            <a:r>
              <a:rPr lang="de-DE" altLang="en-US" dirty="0" err="1">
                <a:solidFill>
                  <a:schemeClr val="bg1"/>
                </a:solidFill>
              </a:rPr>
              <a:t>Provides</a:t>
            </a:r>
            <a:r>
              <a:rPr lang="de-DE" altLang="en-US" dirty="0">
                <a:solidFill>
                  <a:schemeClr val="bg1"/>
                </a:solidFill>
              </a:rPr>
              <a:t> </a:t>
            </a:r>
            <a:r>
              <a:rPr lang="de-DE" altLang="en-US" dirty="0" err="1">
                <a:solidFill>
                  <a:schemeClr val="bg1"/>
                </a:solidFill>
              </a:rPr>
              <a:t>support</a:t>
            </a:r>
            <a:r>
              <a:rPr lang="de-DE" altLang="en-US" dirty="0">
                <a:solidFill>
                  <a:schemeClr val="bg1"/>
                </a:solidFill>
              </a:rPr>
              <a:t> </a:t>
            </a:r>
            <a:r>
              <a:rPr lang="de-DE" altLang="en-US" dirty="0" err="1">
                <a:solidFill>
                  <a:schemeClr val="bg1"/>
                </a:solidFill>
              </a:rPr>
              <a:t>for</a:t>
            </a:r>
            <a:r>
              <a:rPr lang="de-DE" altLang="en-US" dirty="0">
                <a:solidFill>
                  <a:schemeClr val="bg1"/>
                </a:solidFill>
              </a:rPr>
              <a:t> </a:t>
            </a:r>
            <a:r>
              <a:rPr lang="de-DE" altLang="en-US" dirty="0" err="1">
                <a:solidFill>
                  <a:schemeClr val="bg1"/>
                </a:solidFill>
              </a:rPr>
              <a:t>early</a:t>
            </a:r>
            <a:r>
              <a:rPr lang="de-DE" altLang="en-US" dirty="0">
                <a:solidFill>
                  <a:schemeClr val="bg1"/>
                </a:solidFill>
              </a:rPr>
              <a:t> </a:t>
            </a:r>
            <a:r>
              <a:rPr lang="de-DE" altLang="en-US" dirty="0" err="1">
                <a:solidFill>
                  <a:schemeClr val="bg1"/>
                </a:solidFill>
              </a:rPr>
              <a:t>career</a:t>
            </a:r>
            <a:r>
              <a:rPr lang="de-DE" altLang="en-US" dirty="0">
                <a:solidFill>
                  <a:schemeClr val="bg1"/>
                </a:solidFill>
              </a:rPr>
              <a:t> </a:t>
            </a:r>
            <a:r>
              <a:rPr lang="de-DE" altLang="en-US" dirty="0" err="1">
                <a:solidFill>
                  <a:schemeClr val="bg1"/>
                </a:solidFill>
              </a:rPr>
              <a:t>and</a:t>
            </a:r>
            <a:r>
              <a:rPr lang="de-DE" altLang="en-US" dirty="0">
                <a:solidFill>
                  <a:schemeClr val="bg1"/>
                </a:solidFill>
              </a:rPr>
              <a:t> </a:t>
            </a:r>
            <a:r>
              <a:rPr lang="de-DE" altLang="en-US" dirty="0" err="1">
                <a:solidFill>
                  <a:schemeClr val="bg1"/>
                </a:solidFill>
              </a:rPr>
              <a:t>experienced</a:t>
            </a:r>
            <a:r>
              <a:rPr lang="de-DE" altLang="en-US" dirty="0">
                <a:solidFill>
                  <a:schemeClr val="bg1"/>
                </a:solidFill>
              </a:rPr>
              <a:t> </a:t>
            </a:r>
            <a:r>
              <a:rPr lang="de-DE" altLang="en-US" dirty="0" err="1">
                <a:solidFill>
                  <a:schemeClr val="bg1"/>
                </a:solidFill>
              </a:rPr>
              <a:t>researchers</a:t>
            </a:r>
            <a:r>
              <a:rPr lang="de-DE" altLang="en-US" dirty="0">
                <a:solidFill>
                  <a:schemeClr val="bg1"/>
                </a:solidFill>
              </a:rPr>
              <a:t> (</a:t>
            </a:r>
            <a:r>
              <a:rPr lang="de-DE" altLang="en-US" dirty="0" err="1">
                <a:solidFill>
                  <a:schemeClr val="bg1"/>
                </a:solidFill>
              </a:rPr>
              <a:t>young</a:t>
            </a:r>
            <a:r>
              <a:rPr lang="de-DE" altLang="en-US" dirty="0">
                <a:solidFill>
                  <a:schemeClr val="bg1"/>
                </a:solidFill>
              </a:rPr>
              <a:t> </a:t>
            </a:r>
            <a:r>
              <a:rPr lang="de-DE" altLang="en-US" dirty="0" err="1">
                <a:solidFill>
                  <a:schemeClr val="bg1"/>
                </a:solidFill>
              </a:rPr>
              <a:t>Postdocs</a:t>
            </a:r>
            <a:r>
              <a:rPr lang="de-DE" altLang="en-US" dirty="0">
                <a:solidFill>
                  <a:schemeClr val="bg1"/>
                </a:solidFill>
              </a:rPr>
              <a:t>).</a:t>
            </a:r>
          </a:p>
          <a:p>
            <a:pPr eaLnBrk="1" hangingPunct="1"/>
            <a:endParaRPr lang="de-DE" altLang="en-US" sz="1300" dirty="0">
              <a:solidFill>
                <a:schemeClr val="bg1"/>
              </a:solidFill>
            </a:endParaRP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de-DE" altLang="en-US" u="sng" dirty="0">
                <a:solidFill>
                  <a:schemeClr val="bg1"/>
                </a:solidFill>
              </a:rPr>
              <a:t>Goals:</a:t>
            </a:r>
          </a:p>
          <a:p>
            <a:pPr eaLnBrk="1" hangingPunct="1"/>
            <a:r>
              <a:rPr lang="de-DE" altLang="en-US" dirty="0" err="1">
                <a:solidFill>
                  <a:schemeClr val="bg1"/>
                </a:solidFill>
              </a:rPr>
              <a:t>Improve</a:t>
            </a:r>
            <a:r>
              <a:rPr lang="de-DE" altLang="en-US" dirty="0">
                <a:solidFill>
                  <a:schemeClr val="bg1"/>
                </a:solidFill>
              </a:rPr>
              <a:t> </a:t>
            </a:r>
            <a:r>
              <a:rPr lang="de-DE" altLang="en-US" dirty="0" err="1">
                <a:solidFill>
                  <a:schemeClr val="bg1"/>
                </a:solidFill>
              </a:rPr>
              <a:t>employability</a:t>
            </a:r>
            <a:r>
              <a:rPr lang="de-DE" altLang="en-US" dirty="0">
                <a:solidFill>
                  <a:schemeClr val="bg1"/>
                </a:solidFill>
              </a:rPr>
              <a:t> of </a:t>
            </a:r>
            <a:r>
              <a:rPr lang="de-DE" altLang="en-US" dirty="0" err="1">
                <a:solidFill>
                  <a:schemeClr val="bg1"/>
                </a:solidFill>
              </a:rPr>
              <a:t>researchers</a:t>
            </a:r>
            <a:r>
              <a:rPr lang="de-DE" altLang="en-US" dirty="0">
                <a:solidFill>
                  <a:schemeClr val="bg1"/>
                </a:solidFill>
              </a:rPr>
              <a:t>;</a:t>
            </a:r>
          </a:p>
          <a:p>
            <a:pPr eaLnBrk="1" hangingPunct="1"/>
            <a:r>
              <a:rPr lang="de-DE" altLang="en-US" dirty="0" err="1">
                <a:solidFill>
                  <a:schemeClr val="bg1"/>
                </a:solidFill>
              </a:rPr>
              <a:t>Better</a:t>
            </a:r>
            <a:r>
              <a:rPr lang="de-DE" altLang="en-US" dirty="0">
                <a:solidFill>
                  <a:schemeClr val="bg1"/>
                </a:solidFill>
              </a:rPr>
              <a:t> </a:t>
            </a:r>
            <a:r>
              <a:rPr lang="de-DE" altLang="en-US" dirty="0" err="1">
                <a:solidFill>
                  <a:schemeClr val="bg1"/>
                </a:solidFill>
              </a:rPr>
              <a:t>training</a:t>
            </a:r>
            <a:r>
              <a:rPr lang="de-DE" altLang="en-US" dirty="0">
                <a:solidFill>
                  <a:schemeClr val="bg1"/>
                </a:solidFill>
              </a:rPr>
              <a:t> </a:t>
            </a:r>
            <a:r>
              <a:rPr lang="de-DE" altLang="en-US" dirty="0" err="1">
                <a:solidFill>
                  <a:schemeClr val="bg1"/>
                </a:solidFill>
              </a:rPr>
              <a:t>through</a:t>
            </a:r>
            <a:r>
              <a:rPr lang="de-DE" altLang="en-US" dirty="0">
                <a:solidFill>
                  <a:schemeClr val="bg1"/>
                </a:solidFill>
              </a:rPr>
              <a:t> </a:t>
            </a:r>
            <a:r>
              <a:rPr lang="de-DE" altLang="en-US" dirty="0" err="1">
                <a:solidFill>
                  <a:schemeClr val="bg1"/>
                </a:solidFill>
              </a:rPr>
              <a:t>demonstrated</a:t>
            </a:r>
            <a:r>
              <a:rPr lang="de-DE" altLang="en-US" dirty="0">
                <a:solidFill>
                  <a:schemeClr val="bg1"/>
                </a:solidFill>
              </a:rPr>
              <a:t> international </a:t>
            </a:r>
            <a:r>
              <a:rPr lang="de-DE" altLang="en-US" dirty="0" err="1">
                <a:solidFill>
                  <a:schemeClr val="bg1"/>
                </a:solidFill>
              </a:rPr>
              <a:t>mobility</a:t>
            </a:r>
            <a:r>
              <a:rPr lang="de-DE" altLang="en-US" dirty="0">
                <a:solidFill>
                  <a:schemeClr val="bg1"/>
                </a:solidFill>
              </a:rPr>
              <a:t>;</a:t>
            </a:r>
          </a:p>
          <a:p>
            <a:pPr eaLnBrk="1" hangingPunct="1"/>
            <a:r>
              <a:rPr lang="de-DE" altLang="en-US" dirty="0" err="1">
                <a:solidFill>
                  <a:schemeClr val="bg1"/>
                </a:solidFill>
              </a:rPr>
              <a:t>Maintain</a:t>
            </a:r>
            <a:r>
              <a:rPr lang="de-DE" altLang="en-US" dirty="0">
                <a:solidFill>
                  <a:schemeClr val="bg1"/>
                </a:solidFill>
              </a:rPr>
              <a:t> </a:t>
            </a:r>
            <a:r>
              <a:rPr lang="de-DE" altLang="en-US" dirty="0" err="1">
                <a:solidFill>
                  <a:schemeClr val="bg1"/>
                </a:solidFill>
              </a:rPr>
              <a:t>Europe‘s</a:t>
            </a:r>
            <a:r>
              <a:rPr lang="de-DE" altLang="en-US" dirty="0">
                <a:solidFill>
                  <a:schemeClr val="bg1"/>
                </a:solidFill>
              </a:rPr>
              <a:t> </a:t>
            </a:r>
            <a:r>
              <a:rPr lang="de-DE" altLang="en-US" dirty="0" err="1">
                <a:solidFill>
                  <a:schemeClr val="bg1"/>
                </a:solidFill>
              </a:rPr>
              <a:t>leadership</a:t>
            </a:r>
            <a:r>
              <a:rPr lang="de-DE" altLang="en-US" dirty="0">
                <a:solidFill>
                  <a:schemeClr val="bg1"/>
                </a:solidFill>
              </a:rPr>
              <a:t> </a:t>
            </a:r>
            <a:r>
              <a:rPr lang="de-DE" altLang="en-US" dirty="0" err="1">
                <a:solidFill>
                  <a:schemeClr val="bg1"/>
                </a:solidFill>
              </a:rPr>
              <a:t>position</a:t>
            </a:r>
            <a:r>
              <a:rPr lang="de-DE" altLang="en-US" dirty="0">
                <a:solidFill>
                  <a:schemeClr val="bg1"/>
                </a:solidFill>
              </a:rPr>
              <a:t> in R&amp;D.</a:t>
            </a:r>
          </a:p>
          <a:p>
            <a:pPr eaLnBrk="1" hangingPunct="1"/>
            <a:endParaRPr lang="en-GB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48024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581552-9066-5DF2-4EF6-20698FC2F9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Centers</a:t>
            </a:r>
            <a:r>
              <a:rPr lang="en-GB" dirty="0"/>
              <a:t> for Doctoral Training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A9A338C-91AF-74B8-1748-748DA474A0F4}"/>
              </a:ext>
            </a:extLst>
          </p:cNvPr>
          <p:cNvSpPr txBox="1">
            <a:spLocks/>
          </p:cNvSpPr>
          <p:nvPr/>
        </p:nvSpPr>
        <p:spPr>
          <a:xfrm>
            <a:off x="869022" y="1825625"/>
            <a:ext cx="964657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altLang="en-US" sz="2400" dirty="0" err="1">
                <a:solidFill>
                  <a:schemeClr val="bg1"/>
                </a:solidFill>
              </a:rPr>
              <a:t>Funded</a:t>
            </a:r>
            <a:r>
              <a:rPr lang="de-DE" altLang="en-US" sz="2400" dirty="0">
                <a:solidFill>
                  <a:schemeClr val="bg1"/>
                </a:solidFill>
              </a:rPr>
              <a:t> </a:t>
            </a:r>
            <a:r>
              <a:rPr lang="de-DE" altLang="en-US" sz="2400" dirty="0" err="1">
                <a:solidFill>
                  <a:schemeClr val="bg1"/>
                </a:solidFill>
              </a:rPr>
              <a:t>by</a:t>
            </a:r>
            <a:r>
              <a:rPr lang="de-DE" altLang="en-US" sz="2400" dirty="0">
                <a:solidFill>
                  <a:schemeClr val="bg1"/>
                </a:solidFill>
              </a:rPr>
              <a:t> STFC </a:t>
            </a:r>
            <a:r>
              <a:rPr lang="de-DE" altLang="en-US" sz="2400" dirty="0" err="1">
                <a:solidFill>
                  <a:schemeClr val="bg1"/>
                </a:solidFill>
              </a:rPr>
              <a:t>through</a:t>
            </a:r>
            <a:r>
              <a:rPr lang="de-DE" altLang="en-US" sz="2400" dirty="0">
                <a:solidFill>
                  <a:schemeClr val="bg1"/>
                </a:solidFill>
              </a:rPr>
              <a:t> </a:t>
            </a:r>
            <a:r>
              <a:rPr lang="de-DE" altLang="en-US" sz="2400" dirty="0" err="1">
                <a:solidFill>
                  <a:schemeClr val="bg1"/>
                </a:solidFill>
              </a:rPr>
              <a:t>bespoke</a:t>
            </a:r>
            <a:r>
              <a:rPr lang="de-DE" altLang="en-US" sz="2400" dirty="0">
                <a:solidFill>
                  <a:schemeClr val="bg1"/>
                </a:solidFill>
              </a:rPr>
              <a:t> </a:t>
            </a:r>
            <a:r>
              <a:rPr lang="de-DE" altLang="en-US" sz="2400" dirty="0" err="1">
                <a:solidFill>
                  <a:schemeClr val="bg1"/>
                </a:solidFill>
              </a:rPr>
              <a:t>calls</a:t>
            </a:r>
            <a:endParaRPr lang="de-DE" altLang="en-US" sz="2400" dirty="0">
              <a:solidFill>
                <a:schemeClr val="bg1"/>
              </a:solidFill>
            </a:endParaRPr>
          </a:p>
          <a:p>
            <a:r>
              <a:rPr lang="de-DE" altLang="en-US" sz="2400" dirty="0">
                <a:solidFill>
                  <a:schemeClr val="bg1"/>
                </a:solidFill>
              </a:rPr>
              <a:t>Liverpool </a:t>
            </a:r>
            <a:r>
              <a:rPr lang="de-DE" altLang="en-US" sz="2400" dirty="0" err="1">
                <a:solidFill>
                  <a:schemeClr val="bg1"/>
                </a:solidFill>
              </a:rPr>
              <a:t>one</a:t>
            </a:r>
            <a:r>
              <a:rPr lang="de-DE" altLang="en-US" sz="2400" dirty="0">
                <a:solidFill>
                  <a:schemeClr val="bg1"/>
                </a:solidFill>
              </a:rPr>
              <a:t> </a:t>
            </a:r>
            <a:r>
              <a:rPr lang="de-DE" altLang="en-US" sz="2400" dirty="0" err="1">
                <a:solidFill>
                  <a:schemeClr val="bg1"/>
                </a:solidFill>
              </a:rPr>
              <a:t>of</a:t>
            </a:r>
            <a:r>
              <a:rPr lang="de-DE" altLang="en-US" sz="2400" dirty="0">
                <a:solidFill>
                  <a:schemeClr val="bg1"/>
                </a:solidFill>
              </a:rPr>
              <a:t> </a:t>
            </a:r>
            <a:r>
              <a:rPr lang="de-DE" altLang="en-US" sz="2400" dirty="0" err="1">
                <a:solidFill>
                  <a:schemeClr val="bg1"/>
                </a:solidFill>
              </a:rPr>
              <a:t>the</a:t>
            </a:r>
            <a:r>
              <a:rPr lang="de-DE" altLang="en-US" sz="2400" dirty="0">
                <a:solidFill>
                  <a:schemeClr val="bg1"/>
                </a:solidFill>
              </a:rPr>
              <a:t> </a:t>
            </a:r>
            <a:r>
              <a:rPr lang="de-DE" altLang="en-US" sz="2400" dirty="0" err="1">
                <a:solidFill>
                  <a:schemeClr val="bg1"/>
                </a:solidFill>
              </a:rPr>
              <a:t>few</a:t>
            </a:r>
            <a:r>
              <a:rPr lang="de-DE" altLang="en-US" sz="2400" dirty="0">
                <a:solidFill>
                  <a:schemeClr val="bg1"/>
                </a:solidFill>
              </a:rPr>
              <a:t> </a:t>
            </a:r>
            <a:r>
              <a:rPr lang="de-DE" altLang="en-US" sz="2400" dirty="0" err="1">
                <a:solidFill>
                  <a:schemeClr val="bg1"/>
                </a:solidFill>
              </a:rPr>
              <a:t>universities</a:t>
            </a:r>
            <a:r>
              <a:rPr lang="de-DE" altLang="en-US" sz="2400" dirty="0">
                <a:solidFill>
                  <a:schemeClr val="bg1"/>
                </a:solidFill>
              </a:rPr>
              <a:t> </a:t>
            </a:r>
            <a:r>
              <a:rPr lang="de-DE" altLang="en-US" sz="2400" dirty="0" err="1">
                <a:solidFill>
                  <a:schemeClr val="bg1"/>
                </a:solidFill>
              </a:rPr>
              <a:t>that</a:t>
            </a:r>
            <a:r>
              <a:rPr lang="de-DE" altLang="en-US" sz="2400" dirty="0">
                <a:solidFill>
                  <a:schemeClr val="bg1"/>
                </a:solidFill>
              </a:rPr>
              <a:t> </a:t>
            </a:r>
            <a:r>
              <a:rPr lang="de-DE" altLang="en-US" sz="2400" dirty="0" err="1">
                <a:solidFill>
                  <a:schemeClr val="bg1"/>
                </a:solidFill>
              </a:rPr>
              <a:t>were</a:t>
            </a:r>
            <a:r>
              <a:rPr lang="de-DE" altLang="en-US" sz="2400" dirty="0">
                <a:solidFill>
                  <a:schemeClr val="bg1"/>
                </a:solidFill>
              </a:rPr>
              <a:t> </a:t>
            </a:r>
            <a:r>
              <a:rPr lang="de-DE" altLang="en-US" sz="2400" dirty="0" err="1">
                <a:solidFill>
                  <a:schemeClr val="bg1"/>
                </a:solidFill>
              </a:rPr>
              <a:t>successful</a:t>
            </a:r>
            <a:r>
              <a:rPr lang="de-DE" altLang="en-US" sz="2400" dirty="0">
                <a:solidFill>
                  <a:schemeClr val="bg1"/>
                </a:solidFill>
              </a:rPr>
              <a:t> in </a:t>
            </a:r>
            <a:r>
              <a:rPr lang="de-DE" altLang="en-US" sz="2400" dirty="0" err="1">
                <a:solidFill>
                  <a:schemeClr val="bg1"/>
                </a:solidFill>
              </a:rPr>
              <a:t>getting</a:t>
            </a:r>
            <a:r>
              <a:rPr lang="de-DE" altLang="en-US" sz="2400" dirty="0">
                <a:solidFill>
                  <a:schemeClr val="bg1"/>
                </a:solidFill>
              </a:rPr>
              <a:t> a </a:t>
            </a:r>
            <a:r>
              <a:rPr lang="de-DE" altLang="en-US" sz="2400" dirty="0" err="1">
                <a:solidFill>
                  <a:schemeClr val="bg1"/>
                </a:solidFill>
              </a:rPr>
              <a:t>data</a:t>
            </a:r>
            <a:r>
              <a:rPr lang="de-DE" altLang="en-US" sz="2400" dirty="0">
                <a:solidFill>
                  <a:schemeClr val="bg1"/>
                </a:solidFill>
              </a:rPr>
              <a:t> </a:t>
            </a:r>
            <a:r>
              <a:rPr lang="de-DE" altLang="en-US" sz="2400" dirty="0" err="1">
                <a:solidFill>
                  <a:schemeClr val="bg1"/>
                </a:solidFill>
              </a:rPr>
              <a:t>science</a:t>
            </a:r>
            <a:r>
              <a:rPr lang="de-DE" altLang="en-US" sz="2400" dirty="0">
                <a:solidFill>
                  <a:schemeClr val="bg1"/>
                </a:solidFill>
              </a:rPr>
              <a:t> CDT </a:t>
            </a:r>
            <a:r>
              <a:rPr lang="de-DE" altLang="en-US" sz="2400" dirty="0" err="1">
                <a:solidFill>
                  <a:schemeClr val="bg1"/>
                </a:solidFill>
              </a:rPr>
              <a:t>awarded</a:t>
            </a:r>
            <a:r>
              <a:rPr lang="de-DE" altLang="en-US" sz="2400" dirty="0">
                <a:solidFill>
                  <a:schemeClr val="bg1"/>
                </a:solidFill>
              </a:rPr>
              <a:t> – </a:t>
            </a:r>
            <a:r>
              <a:rPr lang="de-DE" altLang="en-US" sz="2400" dirty="0" err="1">
                <a:solidFill>
                  <a:schemeClr val="bg1"/>
                </a:solidFill>
              </a:rPr>
              <a:t>twice</a:t>
            </a:r>
            <a:r>
              <a:rPr lang="de-DE" altLang="en-US" sz="2400" dirty="0">
                <a:solidFill>
                  <a:schemeClr val="bg1"/>
                </a:solidFill>
              </a:rPr>
              <a:t> (!)</a:t>
            </a:r>
          </a:p>
          <a:p>
            <a:r>
              <a:rPr lang="de-DE" altLang="en-US" sz="2400" dirty="0" err="1">
                <a:solidFill>
                  <a:schemeClr val="bg1"/>
                </a:solidFill>
              </a:rPr>
              <a:t>We</a:t>
            </a:r>
            <a:r>
              <a:rPr lang="de-DE" altLang="en-US" sz="2400" dirty="0">
                <a:solidFill>
                  <a:schemeClr val="bg1"/>
                </a:solidFill>
              </a:rPr>
              <a:t> </a:t>
            </a:r>
            <a:r>
              <a:rPr lang="de-DE" altLang="en-US" sz="2400" dirty="0" err="1">
                <a:solidFill>
                  <a:schemeClr val="bg1"/>
                </a:solidFill>
              </a:rPr>
              <a:t>are</a:t>
            </a:r>
            <a:r>
              <a:rPr lang="de-DE" altLang="en-US" sz="2400" dirty="0">
                <a:solidFill>
                  <a:schemeClr val="bg1"/>
                </a:solidFill>
              </a:rPr>
              <a:t> </a:t>
            </a:r>
            <a:r>
              <a:rPr lang="de-DE" altLang="en-US" sz="2400" dirty="0" err="1">
                <a:solidFill>
                  <a:schemeClr val="bg1"/>
                </a:solidFill>
              </a:rPr>
              <a:t>training</a:t>
            </a:r>
            <a:r>
              <a:rPr lang="de-DE" altLang="en-US" sz="2400" dirty="0">
                <a:solidFill>
                  <a:schemeClr val="bg1"/>
                </a:solidFill>
              </a:rPr>
              <a:t> ~80 PhD </a:t>
            </a:r>
            <a:r>
              <a:rPr lang="de-DE" altLang="en-US" sz="2400" dirty="0" err="1">
                <a:solidFill>
                  <a:schemeClr val="bg1"/>
                </a:solidFill>
              </a:rPr>
              <a:t>students</a:t>
            </a:r>
            <a:r>
              <a:rPr lang="de-DE" altLang="en-US" sz="2400" dirty="0">
                <a:solidFill>
                  <a:schemeClr val="bg1"/>
                </a:solidFill>
              </a:rPr>
              <a:t> in total</a:t>
            </a:r>
          </a:p>
          <a:p>
            <a:r>
              <a:rPr lang="de-DE" altLang="en-US" sz="2400" dirty="0" err="1">
                <a:solidFill>
                  <a:schemeClr val="bg1"/>
                </a:solidFill>
              </a:rPr>
              <a:t>Mandatory</a:t>
            </a:r>
            <a:r>
              <a:rPr lang="de-DE" altLang="en-US" sz="2400" dirty="0">
                <a:solidFill>
                  <a:schemeClr val="bg1"/>
                </a:solidFill>
              </a:rPr>
              <a:t> 6-month </a:t>
            </a:r>
            <a:r>
              <a:rPr lang="de-DE" altLang="en-US" sz="2400" dirty="0" err="1">
                <a:solidFill>
                  <a:schemeClr val="bg1"/>
                </a:solidFill>
              </a:rPr>
              <a:t>industry</a:t>
            </a:r>
            <a:r>
              <a:rPr lang="de-DE" altLang="en-US" sz="2400" dirty="0">
                <a:solidFill>
                  <a:schemeClr val="bg1"/>
                </a:solidFill>
              </a:rPr>
              <a:t> </a:t>
            </a:r>
            <a:r>
              <a:rPr lang="de-DE" altLang="en-US" sz="2400" dirty="0" err="1">
                <a:solidFill>
                  <a:schemeClr val="bg1"/>
                </a:solidFill>
              </a:rPr>
              <a:t>placement</a:t>
            </a:r>
            <a:r>
              <a:rPr lang="de-DE" altLang="en-US" sz="2400" dirty="0">
                <a:solidFill>
                  <a:schemeClr val="bg1"/>
                </a:solidFill>
              </a:rPr>
              <a:t> </a:t>
            </a:r>
            <a:r>
              <a:rPr lang="de-DE" altLang="en-US" sz="2400" dirty="0" err="1">
                <a:solidFill>
                  <a:schemeClr val="bg1"/>
                </a:solidFill>
              </a:rPr>
              <a:t>part</a:t>
            </a:r>
            <a:r>
              <a:rPr lang="de-DE" altLang="en-US" sz="2400" dirty="0">
                <a:solidFill>
                  <a:schemeClr val="bg1"/>
                </a:solidFill>
              </a:rPr>
              <a:t> </a:t>
            </a:r>
            <a:r>
              <a:rPr lang="de-DE" altLang="en-US" sz="2400" dirty="0" err="1">
                <a:solidFill>
                  <a:schemeClr val="bg1"/>
                </a:solidFill>
              </a:rPr>
              <a:t>of</a:t>
            </a:r>
            <a:r>
              <a:rPr lang="de-DE" altLang="en-US" sz="2400" dirty="0">
                <a:solidFill>
                  <a:schemeClr val="bg1"/>
                </a:solidFill>
              </a:rPr>
              <a:t> </a:t>
            </a:r>
            <a:r>
              <a:rPr lang="de-DE" altLang="en-US" sz="2400" dirty="0" err="1">
                <a:solidFill>
                  <a:schemeClr val="bg1"/>
                </a:solidFill>
              </a:rPr>
              <a:t>every</a:t>
            </a:r>
            <a:r>
              <a:rPr lang="de-DE" altLang="en-US" sz="2400" dirty="0">
                <a:solidFill>
                  <a:schemeClr val="bg1"/>
                </a:solidFill>
              </a:rPr>
              <a:t> </a:t>
            </a:r>
            <a:r>
              <a:rPr lang="de-DE" altLang="en-US" sz="2400" dirty="0" err="1">
                <a:solidFill>
                  <a:schemeClr val="bg1"/>
                </a:solidFill>
              </a:rPr>
              <a:t>project</a:t>
            </a:r>
            <a:endParaRPr lang="de-DE" altLang="en-US" sz="2400" dirty="0">
              <a:solidFill>
                <a:schemeClr val="bg1"/>
              </a:solidFill>
            </a:endParaRPr>
          </a:p>
          <a:p>
            <a:endParaRPr lang="de-DE" altLang="en-US" sz="1200" dirty="0">
              <a:solidFill>
                <a:schemeClr val="bg1"/>
              </a:solidFill>
            </a:endParaRPr>
          </a:p>
          <a:p>
            <a:pPr>
              <a:buFont typeface="Wingdings" panose="05000000000000000000" pitchFamily="2" charset="2"/>
              <a:buNone/>
            </a:pPr>
            <a:r>
              <a:rPr lang="de-DE" altLang="en-US" sz="2400" u="sng" dirty="0">
                <a:solidFill>
                  <a:schemeClr val="bg1"/>
                </a:solidFill>
              </a:rPr>
              <a:t>Goals:</a:t>
            </a:r>
          </a:p>
          <a:p>
            <a:r>
              <a:rPr lang="de-DE" altLang="en-US" sz="2400" dirty="0" err="1">
                <a:solidFill>
                  <a:schemeClr val="bg1"/>
                </a:solidFill>
              </a:rPr>
              <a:t>Improve</a:t>
            </a:r>
            <a:r>
              <a:rPr lang="de-DE" altLang="en-US" sz="2400" dirty="0">
                <a:solidFill>
                  <a:schemeClr val="bg1"/>
                </a:solidFill>
              </a:rPr>
              <a:t> </a:t>
            </a:r>
            <a:r>
              <a:rPr lang="de-DE" altLang="en-US" sz="2400" dirty="0" err="1">
                <a:solidFill>
                  <a:schemeClr val="bg1"/>
                </a:solidFill>
              </a:rPr>
              <a:t>cross-sector</a:t>
            </a:r>
            <a:r>
              <a:rPr lang="de-DE" altLang="en-US" sz="2400" dirty="0">
                <a:solidFill>
                  <a:schemeClr val="bg1"/>
                </a:solidFill>
              </a:rPr>
              <a:t> </a:t>
            </a:r>
            <a:r>
              <a:rPr lang="de-DE" altLang="en-US" sz="2400" dirty="0" err="1">
                <a:solidFill>
                  <a:schemeClr val="bg1"/>
                </a:solidFill>
              </a:rPr>
              <a:t>mobility</a:t>
            </a:r>
            <a:endParaRPr lang="de-DE" altLang="en-US" sz="2400" dirty="0">
              <a:solidFill>
                <a:schemeClr val="bg1"/>
              </a:solidFill>
            </a:endParaRPr>
          </a:p>
          <a:p>
            <a:r>
              <a:rPr lang="de-DE" altLang="en-US" sz="2400" dirty="0" err="1">
                <a:solidFill>
                  <a:schemeClr val="bg1"/>
                </a:solidFill>
              </a:rPr>
              <a:t>Prepare</a:t>
            </a:r>
            <a:r>
              <a:rPr lang="de-DE" altLang="en-US" sz="2400" dirty="0">
                <a:solidFill>
                  <a:schemeClr val="bg1"/>
                </a:solidFill>
              </a:rPr>
              <a:t> </a:t>
            </a:r>
            <a:r>
              <a:rPr lang="de-DE" altLang="en-US" sz="2400" dirty="0" err="1">
                <a:solidFill>
                  <a:schemeClr val="bg1"/>
                </a:solidFill>
              </a:rPr>
              <a:t>for</a:t>
            </a:r>
            <a:r>
              <a:rPr lang="de-DE" altLang="en-US" sz="2400" dirty="0">
                <a:solidFill>
                  <a:schemeClr val="bg1"/>
                </a:solidFill>
              </a:rPr>
              <a:t> </a:t>
            </a:r>
            <a:r>
              <a:rPr lang="de-DE" altLang="en-US" sz="2400" dirty="0" err="1">
                <a:solidFill>
                  <a:schemeClr val="bg1"/>
                </a:solidFill>
              </a:rPr>
              <a:t>current</a:t>
            </a:r>
            <a:r>
              <a:rPr lang="de-DE" altLang="en-US" sz="2400" dirty="0">
                <a:solidFill>
                  <a:schemeClr val="bg1"/>
                </a:solidFill>
              </a:rPr>
              <a:t> </a:t>
            </a:r>
            <a:r>
              <a:rPr lang="de-DE" altLang="en-US" sz="2400" dirty="0" err="1">
                <a:solidFill>
                  <a:schemeClr val="bg1"/>
                </a:solidFill>
              </a:rPr>
              <a:t>career</a:t>
            </a:r>
            <a:r>
              <a:rPr lang="de-DE" altLang="en-US" sz="2400" dirty="0">
                <a:solidFill>
                  <a:schemeClr val="bg1"/>
                </a:solidFill>
              </a:rPr>
              <a:t> </a:t>
            </a:r>
            <a:r>
              <a:rPr lang="de-DE" altLang="en-US" sz="2400" dirty="0" err="1">
                <a:solidFill>
                  <a:schemeClr val="bg1"/>
                </a:solidFill>
              </a:rPr>
              <a:t>challenges</a:t>
            </a:r>
            <a:r>
              <a:rPr lang="de-DE" altLang="en-US" sz="2400" dirty="0">
                <a:solidFill>
                  <a:schemeClr val="bg1"/>
                </a:solidFill>
              </a:rPr>
              <a:t> – „</a:t>
            </a:r>
            <a:r>
              <a:rPr lang="de-DE" altLang="en-US" sz="2400" dirty="0" err="1">
                <a:solidFill>
                  <a:schemeClr val="bg1"/>
                </a:solidFill>
              </a:rPr>
              <a:t>the</a:t>
            </a:r>
            <a:r>
              <a:rPr lang="de-DE" altLang="en-US" sz="2400" dirty="0">
                <a:solidFill>
                  <a:schemeClr val="bg1"/>
                </a:solidFill>
              </a:rPr>
              <a:t> 100-year </a:t>
            </a:r>
            <a:r>
              <a:rPr lang="de-DE" altLang="en-US" sz="2400" dirty="0" err="1">
                <a:solidFill>
                  <a:schemeClr val="bg1"/>
                </a:solidFill>
              </a:rPr>
              <a:t>life</a:t>
            </a:r>
            <a:r>
              <a:rPr lang="de-DE" altLang="en-US" sz="2400" dirty="0">
                <a:solidFill>
                  <a:schemeClr val="bg1"/>
                </a:solidFill>
              </a:rPr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33949296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0ECC63-251E-FDE9-CB6A-351A9A79EA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Unique track record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2D42913-702D-B3B3-8F28-39CDA5770406}"/>
              </a:ext>
            </a:extLst>
          </p:cNvPr>
          <p:cNvSpPr txBox="1"/>
          <p:nvPr/>
        </p:nvSpPr>
        <p:spPr>
          <a:xfrm>
            <a:off x="2067476" y="3348669"/>
            <a:ext cx="1324310" cy="646331"/>
          </a:xfrm>
          <a:prstGeom prst="rect">
            <a:avLst/>
          </a:prstGeom>
          <a:noFill/>
        </p:spPr>
        <p:txBody>
          <a:bodyPr vert="horz" wrap="square" rtlCol="0" anchor="ctr">
            <a:spAutoFit/>
          </a:bodyPr>
          <a:lstStyle/>
          <a:p>
            <a:pPr algn="ctr"/>
            <a:r>
              <a:rPr lang="en-GB" b="1" dirty="0">
                <a:solidFill>
                  <a:schemeClr val="bg1"/>
                </a:solidFill>
              </a:rPr>
              <a:t>MSCA Networks 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D016992-68F1-4501-35FE-9FCAD41E627F}"/>
              </a:ext>
            </a:extLst>
          </p:cNvPr>
          <p:cNvCxnSpPr/>
          <p:nvPr/>
        </p:nvCxnSpPr>
        <p:spPr>
          <a:xfrm>
            <a:off x="2067477" y="5743442"/>
            <a:ext cx="8469151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659878D8-46F3-BC9F-16F3-35282EEA39B4}"/>
              </a:ext>
            </a:extLst>
          </p:cNvPr>
          <p:cNvSpPr txBox="1"/>
          <p:nvPr/>
        </p:nvSpPr>
        <p:spPr>
          <a:xfrm>
            <a:off x="2049803" y="5810463"/>
            <a:ext cx="1324310" cy="923330"/>
          </a:xfrm>
          <a:prstGeom prst="rect">
            <a:avLst/>
          </a:prstGeom>
          <a:noFill/>
        </p:spPr>
        <p:txBody>
          <a:bodyPr vert="horz" wrap="square" rtlCol="0" anchor="ctr">
            <a:spAutoFit/>
          </a:bodyPr>
          <a:lstStyle/>
          <a:p>
            <a:pPr algn="ctr"/>
            <a:r>
              <a:rPr lang="en-GB" b="1" dirty="0">
                <a:solidFill>
                  <a:schemeClr val="bg1"/>
                </a:solidFill>
              </a:rPr>
              <a:t>Centres for Doctoral Training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0A104AE-1792-BAE4-A08F-EBCD817063F9}"/>
              </a:ext>
            </a:extLst>
          </p:cNvPr>
          <p:cNvSpPr txBox="1">
            <a:spLocks/>
          </p:cNvSpPr>
          <p:nvPr/>
        </p:nvSpPr>
        <p:spPr>
          <a:xfrm>
            <a:off x="5566064" y="5624492"/>
            <a:ext cx="5216236" cy="117763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Futura Bk BT" panose="020B0502020204020303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Futura Bk BT" panose="020B0502020204020303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Futura Bk BT" panose="020B05020202040203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Futura Bk BT" panose="020B0502020204020303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Futura Bk BT" panose="020B05020202040203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None/>
            </a:pPr>
            <a:endParaRPr lang="en-GB" sz="1400" dirty="0">
              <a:solidFill>
                <a:schemeClr val="bg1"/>
              </a:solidFill>
            </a:endParaRPr>
          </a:p>
          <a:p>
            <a:r>
              <a:rPr lang="en-GB" sz="2200" dirty="0">
                <a:solidFill>
                  <a:schemeClr val="bg1"/>
                </a:solidFill>
              </a:rPr>
              <a:t>Data Intensive Science </a:t>
            </a:r>
            <a:r>
              <a:rPr lang="en-GB" sz="1900" i="1" dirty="0">
                <a:solidFill>
                  <a:schemeClr val="bg1"/>
                </a:solidFill>
              </a:rPr>
              <a:t>2017 - present</a:t>
            </a:r>
          </a:p>
          <a:p>
            <a:pPr lvl="1"/>
            <a:r>
              <a:rPr lang="en-GB" sz="1600" b="1" dirty="0">
                <a:solidFill>
                  <a:schemeClr val="bg1"/>
                </a:solidFill>
              </a:rPr>
              <a:t>~80 PhD students</a:t>
            </a:r>
            <a:r>
              <a:rPr lang="en-GB" sz="1600" dirty="0">
                <a:solidFill>
                  <a:schemeClr val="bg1"/>
                </a:solidFill>
              </a:rPr>
              <a:t>, 2 universities + industry</a:t>
            </a:r>
            <a:endParaRPr lang="en-GB" sz="1600" b="1" dirty="0">
              <a:solidFill>
                <a:schemeClr val="bg1"/>
              </a:solidFill>
            </a:endParaRPr>
          </a:p>
          <a:p>
            <a:pPr lvl="1"/>
            <a:r>
              <a:rPr lang="en-GB" sz="1600" b="1" dirty="0">
                <a:solidFill>
                  <a:schemeClr val="bg1"/>
                </a:solidFill>
              </a:rPr>
              <a:t> </a:t>
            </a:r>
            <a:r>
              <a:rPr lang="en-GB" sz="1600" dirty="0">
                <a:solidFill>
                  <a:schemeClr val="bg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www.livdat.org</a:t>
            </a:r>
            <a:r>
              <a:rPr lang="en-GB" sz="1600" dirty="0">
                <a:solidFill>
                  <a:schemeClr val="bg1"/>
                </a:solidFill>
              </a:rPr>
              <a:t> and </a:t>
            </a:r>
            <a:r>
              <a:rPr lang="en-GB" sz="1600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www.livinno.org</a:t>
            </a:r>
            <a:r>
              <a:rPr lang="en-GB" sz="1600" dirty="0">
                <a:solidFill>
                  <a:schemeClr val="bg1"/>
                </a:solidFill>
              </a:rPr>
              <a:t> </a:t>
            </a:r>
          </a:p>
          <a:p>
            <a:pPr lvl="1"/>
            <a:endParaRPr lang="en-GB" sz="1800" dirty="0">
              <a:solidFill>
                <a:schemeClr val="bg1"/>
              </a:solidFill>
            </a:endParaRPr>
          </a:p>
        </p:txBody>
      </p:sp>
      <p:pic>
        <p:nvPicPr>
          <p:cNvPr id="8" name="Picture 2" descr="Data Science · Liverpool HEP Indico (Indico)">
            <a:extLst>
              <a:ext uri="{FF2B5EF4-FFF2-40B4-BE49-F238E27FC236}">
                <a16:creationId xmlns:a16="http://schemas.microsoft.com/office/drawing/2014/main" id="{2A3CB8CF-944A-394D-915E-84384DF277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59" b="33855"/>
          <a:stretch/>
        </p:blipFill>
        <p:spPr bwMode="auto">
          <a:xfrm>
            <a:off x="3837367" y="5938145"/>
            <a:ext cx="1369471" cy="766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EF4030A-B94C-0357-DDC6-B7D4C9956310}"/>
              </a:ext>
            </a:extLst>
          </p:cNvPr>
          <p:cNvSpPr txBox="1">
            <a:spLocks/>
          </p:cNvSpPr>
          <p:nvPr/>
        </p:nvSpPr>
        <p:spPr>
          <a:xfrm>
            <a:off x="5590555" y="1874610"/>
            <a:ext cx="5216236" cy="3986547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100">
                <a:solidFill>
                  <a:schemeClr val="bg1"/>
                </a:solidFill>
              </a:rPr>
              <a:t>Beam Diagnostics </a:t>
            </a:r>
            <a:r>
              <a:rPr lang="en-GB" sz="1800" i="1">
                <a:solidFill>
                  <a:schemeClr val="bg1"/>
                </a:solidFill>
              </a:rPr>
              <a:t>2008 - 2012</a:t>
            </a:r>
          </a:p>
          <a:p>
            <a:pPr lvl="1"/>
            <a:r>
              <a:rPr lang="en-GB" sz="1600" b="1">
                <a:solidFill>
                  <a:schemeClr val="bg1"/>
                </a:solidFill>
              </a:rPr>
              <a:t>21 Fellows</a:t>
            </a:r>
            <a:r>
              <a:rPr lang="en-GB" sz="1600">
                <a:solidFill>
                  <a:schemeClr val="bg1"/>
                </a:solidFill>
              </a:rPr>
              <a:t>, 32 partners </a:t>
            </a:r>
            <a:r>
              <a:rPr lang="en-GB" sz="1600">
                <a:solidFill>
                  <a:schemeClr val="bg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www.liv.ac.uk/ditanet</a:t>
            </a:r>
            <a:endParaRPr lang="en-GB" sz="1600">
              <a:solidFill>
                <a:schemeClr val="bg1"/>
              </a:solidFill>
            </a:endParaRPr>
          </a:p>
          <a:p>
            <a:r>
              <a:rPr lang="en-GB" sz="2000">
                <a:solidFill>
                  <a:schemeClr val="bg1"/>
                </a:solidFill>
              </a:rPr>
              <a:t>Laser Applications </a:t>
            </a:r>
            <a:r>
              <a:rPr lang="en-GB" sz="1800" i="1">
                <a:solidFill>
                  <a:schemeClr val="bg1"/>
                </a:solidFill>
              </a:rPr>
              <a:t>2011 - 2015</a:t>
            </a:r>
          </a:p>
          <a:p>
            <a:pPr lvl="1"/>
            <a:r>
              <a:rPr lang="en-GB" sz="1600" b="1">
                <a:solidFill>
                  <a:schemeClr val="bg1"/>
                </a:solidFill>
              </a:rPr>
              <a:t>19 Fellows</a:t>
            </a:r>
            <a:r>
              <a:rPr lang="en-GB" sz="1600">
                <a:solidFill>
                  <a:schemeClr val="bg1"/>
                </a:solidFill>
              </a:rPr>
              <a:t>, 38 Partners </a:t>
            </a:r>
            <a:r>
              <a:rPr lang="en-GB" sz="1600">
                <a:solidFill>
                  <a:schemeClr val="bg1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www.la3net.nu</a:t>
            </a:r>
            <a:endParaRPr lang="en-GB" sz="1600">
              <a:solidFill>
                <a:schemeClr val="bg1"/>
              </a:solidFill>
            </a:endParaRPr>
          </a:p>
          <a:p>
            <a:r>
              <a:rPr lang="en-GB" sz="2100">
                <a:solidFill>
                  <a:schemeClr val="bg1"/>
                </a:solidFill>
              </a:rPr>
              <a:t>Accelerator Optimization </a:t>
            </a:r>
            <a:r>
              <a:rPr lang="en-GB" sz="1800" i="1">
                <a:solidFill>
                  <a:schemeClr val="bg1"/>
                </a:solidFill>
              </a:rPr>
              <a:t>2011 - 2015</a:t>
            </a:r>
          </a:p>
          <a:p>
            <a:pPr lvl="1"/>
            <a:r>
              <a:rPr lang="en-GB" sz="1600" b="1">
                <a:solidFill>
                  <a:schemeClr val="bg1"/>
                </a:solidFill>
              </a:rPr>
              <a:t>23 Fellows</a:t>
            </a:r>
            <a:r>
              <a:rPr lang="en-GB" sz="1600">
                <a:solidFill>
                  <a:schemeClr val="bg1"/>
                </a:solidFill>
              </a:rPr>
              <a:t>, 35 Partners </a:t>
            </a:r>
            <a:r>
              <a:rPr lang="en-GB" sz="1600">
                <a:solidFill>
                  <a:schemeClr val="bg1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www.opac-project.eu</a:t>
            </a:r>
            <a:endParaRPr lang="en-GB" sz="1600">
              <a:solidFill>
                <a:schemeClr val="bg1"/>
              </a:solidFill>
            </a:endParaRPr>
          </a:p>
          <a:p>
            <a:r>
              <a:rPr lang="en-GB" sz="2000">
                <a:solidFill>
                  <a:schemeClr val="bg1"/>
                </a:solidFill>
              </a:rPr>
              <a:t>Medical Applications </a:t>
            </a:r>
            <a:r>
              <a:rPr lang="en-GB" sz="1800" i="1">
                <a:solidFill>
                  <a:schemeClr val="bg1"/>
                </a:solidFill>
              </a:rPr>
              <a:t>2016 - 2020</a:t>
            </a:r>
          </a:p>
          <a:p>
            <a:pPr lvl="1"/>
            <a:r>
              <a:rPr lang="en-GB" sz="1500" b="1">
                <a:solidFill>
                  <a:schemeClr val="bg1"/>
                </a:solidFill>
              </a:rPr>
              <a:t>15 Fellows</a:t>
            </a:r>
            <a:r>
              <a:rPr lang="en-GB" sz="1500">
                <a:solidFill>
                  <a:schemeClr val="bg1"/>
                </a:solidFill>
              </a:rPr>
              <a:t>, 33 Partners </a:t>
            </a:r>
            <a:r>
              <a:rPr lang="en-GB" sz="1500">
                <a:solidFill>
                  <a:schemeClr val="bg1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www.oma-project.eu</a:t>
            </a:r>
            <a:endParaRPr lang="en-GB" sz="1500">
              <a:solidFill>
                <a:schemeClr val="bg1"/>
              </a:solidFill>
            </a:endParaRPr>
          </a:p>
          <a:p>
            <a:r>
              <a:rPr lang="en-GB" sz="2000">
                <a:solidFill>
                  <a:schemeClr val="bg1"/>
                </a:solidFill>
              </a:rPr>
              <a:t>Antimatter R&amp;D </a:t>
            </a:r>
            <a:r>
              <a:rPr lang="en-GB" sz="1800" i="1">
                <a:solidFill>
                  <a:schemeClr val="bg1"/>
                </a:solidFill>
              </a:rPr>
              <a:t>2017 - 2021</a:t>
            </a:r>
          </a:p>
          <a:p>
            <a:pPr lvl="1"/>
            <a:r>
              <a:rPr lang="en-GB" sz="1500" b="1">
                <a:solidFill>
                  <a:schemeClr val="bg1"/>
                </a:solidFill>
              </a:rPr>
              <a:t>16 Fellows</a:t>
            </a:r>
            <a:r>
              <a:rPr lang="en-GB" sz="1500">
                <a:solidFill>
                  <a:schemeClr val="bg1"/>
                </a:solidFill>
              </a:rPr>
              <a:t>, 35 Partners </a:t>
            </a:r>
            <a:r>
              <a:rPr lang="en-GB" sz="1500">
                <a:solidFill>
                  <a:schemeClr val="bg1"/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www.ava-project.eu</a:t>
            </a:r>
            <a:endParaRPr lang="en-GB" sz="1500">
              <a:solidFill>
                <a:schemeClr val="bg1"/>
              </a:solidFill>
            </a:endParaRPr>
          </a:p>
          <a:p>
            <a:r>
              <a:rPr lang="en-GB" sz="2000">
                <a:solidFill>
                  <a:schemeClr val="bg1"/>
                </a:solidFill>
              </a:rPr>
              <a:t>EuPRAXIA-DN </a:t>
            </a:r>
            <a:r>
              <a:rPr lang="en-GB" sz="1800" i="1">
                <a:solidFill>
                  <a:schemeClr val="bg1"/>
                </a:solidFill>
              </a:rPr>
              <a:t>2023 - 2026</a:t>
            </a:r>
          </a:p>
          <a:p>
            <a:pPr lvl="1"/>
            <a:r>
              <a:rPr lang="en-GB" sz="1500" b="1">
                <a:solidFill>
                  <a:schemeClr val="bg1"/>
                </a:solidFill>
              </a:rPr>
              <a:t>12 Fellows</a:t>
            </a:r>
            <a:r>
              <a:rPr lang="en-GB" sz="1500">
                <a:solidFill>
                  <a:schemeClr val="bg1"/>
                </a:solidFill>
              </a:rPr>
              <a:t>, 23 Partners </a:t>
            </a:r>
            <a:r>
              <a:rPr lang="en-GB" sz="1500">
                <a:solidFill>
                  <a:schemeClr val="bg1"/>
                </a:solidFill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www.eupraxia-dn.org</a:t>
            </a:r>
            <a:r>
              <a:rPr lang="en-GB" sz="1500">
                <a:solidFill>
                  <a:schemeClr val="bg1"/>
                </a:solidFill>
              </a:rPr>
              <a:t> </a:t>
            </a:r>
            <a:endParaRPr lang="en-GB" sz="1500" dirty="0">
              <a:solidFill>
                <a:schemeClr val="bg1"/>
              </a:solidFill>
            </a:endParaRPr>
          </a:p>
        </p:txBody>
      </p:sp>
      <p:pic>
        <p:nvPicPr>
          <p:cNvPr id="10" name="Picture 3" descr="C:\Cockcroft\Proposal\Marie Curie ITN\oPAC\Logo\oPAC-logo-cmyk.jpg">
            <a:extLst>
              <a:ext uri="{FF2B5EF4-FFF2-40B4-BE49-F238E27FC236}">
                <a16:creationId xmlns:a16="http://schemas.microsoft.com/office/drawing/2014/main" id="{8A2110BE-F0D9-5B94-52EE-90F6957465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46516" y="3120944"/>
            <a:ext cx="1145257" cy="3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Group 9">
            <a:extLst>
              <a:ext uri="{FF2B5EF4-FFF2-40B4-BE49-F238E27FC236}">
                <a16:creationId xmlns:a16="http://schemas.microsoft.com/office/drawing/2014/main" id="{336C15D9-1B2A-E611-7488-F589F122FA12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856989" y="2390780"/>
            <a:ext cx="1324310" cy="540000"/>
            <a:chOff x="7296729" y="93482"/>
            <a:chExt cx="1656184" cy="764704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4B6800F-2893-C43E-81D6-43A324F2CF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96729" y="93482"/>
              <a:ext cx="1656184" cy="764704"/>
            </a:xfrm>
            <a:prstGeom prst="rect">
              <a:avLst/>
            </a:prstGeom>
            <a:solidFill>
              <a:schemeClr val="bg1"/>
            </a:solidFill>
            <a:ln w="12700" algn="ctr">
              <a:solidFill>
                <a:schemeClr val="bg1"/>
              </a:solidFill>
              <a:round/>
              <a:headEnd type="none" w="sm" len="sm"/>
              <a:tailEnd type="none" w="sm" len="sm"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en-GB" altLang="en-US" sz="2400">
                <a:solidFill>
                  <a:schemeClr val="bg1"/>
                </a:solidFill>
              </a:endParaRPr>
            </a:p>
          </p:txBody>
        </p:sp>
        <p:pic>
          <p:nvPicPr>
            <p:cNvPr id="13" name="Picture 12" descr="la3net-logo-cmyk.jpg">
              <a:extLst>
                <a:ext uri="{FF2B5EF4-FFF2-40B4-BE49-F238E27FC236}">
                  <a16:creationId xmlns:a16="http://schemas.microsoft.com/office/drawing/2014/main" id="{62B2ED80-E34F-2910-1201-A9B4A307C6A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0312" y="188640"/>
              <a:ext cx="1504735" cy="5298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4" name="Picture 12" descr="http://www.liv.ac.uk/media/livacuk/omaproject/logos/OMA,Logo,(CMYK-print).png">
            <a:extLst>
              <a:ext uri="{FF2B5EF4-FFF2-40B4-BE49-F238E27FC236}">
                <a16:creationId xmlns:a16="http://schemas.microsoft.com/office/drawing/2014/main" id="{C8FB4947-DA72-0D51-B916-FB95940624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13029" y="3857427"/>
            <a:ext cx="958539" cy="292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ABCA0A0-1728-AA8C-EC52-A08C23B96EF6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10067" y="4438808"/>
            <a:ext cx="874656" cy="468000"/>
          </a:xfrm>
          <a:prstGeom prst="rect">
            <a:avLst/>
          </a:prstGeom>
        </p:spPr>
      </p:pic>
      <p:pic>
        <p:nvPicPr>
          <p:cNvPr id="16" name="Picture 4" descr="Logo_ditanet_final_colour">
            <a:extLst>
              <a:ext uri="{FF2B5EF4-FFF2-40B4-BE49-F238E27FC236}">
                <a16:creationId xmlns:a16="http://schemas.microsoft.com/office/drawing/2014/main" id="{A01B27FA-FA86-726D-C01D-E2177F5A38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55196" y="1824185"/>
            <a:ext cx="1927896" cy="3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C3DAF195-03ED-8661-BAD6-BC4B52CDC1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9454" y="5012309"/>
            <a:ext cx="1145257" cy="704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30055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7D0198-B91F-462F-BD92-B9905C1477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is EuPRAXIA-DN?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4E68BC5-5D99-415E-9033-34CD7910B5C3}"/>
              </a:ext>
            </a:extLst>
          </p:cNvPr>
          <p:cNvSpPr txBox="1"/>
          <p:nvPr/>
        </p:nvSpPr>
        <p:spPr>
          <a:xfrm>
            <a:off x="1017142" y="1818530"/>
            <a:ext cx="10295562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MSCA Doctoral Network with a budget of 3.2M €;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 high-level Fellowships </a:t>
            </a:r>
            <a:r>
              <a:rPr kumimoji="0" lang="en-GB" sz="26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(10 Fellows will be funded by the EU, another two by the UKRI guarantee funds)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;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Interdisciplinary and cross-sector plasma accelerator research and training program carried out between universities, research centres and industry;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Allows for organizing (large) number of events;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Recognized importance of plasma accelerator R&amp;D at European level!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15457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740161-2DB4-48DD-922D-CF7B10D988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dirty="0"/>
              <a:t>Beneficiaries</a:t>
            </a:r>
            <a:endParaRPr lang="en-GB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1471318-3FB5-4932-B823-4500C86DB709}"/>
              </a:ext>
            </a:extLst>
          </p:cNvPr>
          <p:cNvSpPr/>
          <p:nvPr/>
        </p:nvSpPr>
        <p:spPr>
          <a:xfrm>
            <a:off x="0" y="1676439"/>
            <a:ext cx="12192000" cy="3996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 descr="A picture containing diagram&#10;&#10;Description automatically generated">
            <a:extLst>
              <a:ext uri="{FF2B5EF4-FFF2-40B4-BE49-F238E27FC236}">
                <a16:creationId xmlns:a16="http://schemas.microsoft.com/office/drawing/2014/main" id="{C436EB8E-6E71-4CB7-A02A-DD03EBB525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8355" y="3865115"/>
            <a:ext cx="1344657" cy="1344657"/>
          </a:xfrm>
          <a:prstGeom prst="rect">
            <a:avLst/>
          </a:prstGeom>
        </p:spPr>
      </p:pic>
      <p:pic>
        <p:nvPicPr>
          <p:cNvPr id="10" name="Picture 9" descr="Text&#10;&#10;Description automatically generated">
            <a:extLst>
              <a:ext uri="{FF2B5EF4-FFF2-40B4-BE49-F238E27FC236}">
                <a16:creationId xmlns:a16="http://schemas.microsoft.com/office/drawing/2014/main" id="{DF3922FB-A785-4AB2-9325-43BCF31980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6835" y="2141545"/>
            <a:ext cx="2270798" cy="926354"/>
          </a:xfrm>
          <a:prstGeom prst="rect">
            <a:avLst/>
          </a:prstGeom>
        </p:spPr>
      </p:pic>
      <p:pic>
        <p:nvPicPr>
          <p:cNvPr id="12" name="Picture 11" descr="Logo, company name&#10;&#10;Description automatically generated">
            <a:extLst>
              <a:ext uri="{FF2B5EF4-FFF2-40B4-BE49-F238E27FC236}">
                <a16:creationId xmlns:a16="http://schemas.microsoft.com/office/drawing/2014/main" id="{C20EF54D-60FF-462C-AFEA-5775BF1C8D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6538" y="2094949"/>
            <a:ext cx="1405515" cy="882016"/>
          </a:xfrm>
          <a:prstGeom prst="rect">
            <a:avLst/>
          </a:prstGeom>
        </p:spPr>
      </p:pic>
      <p:pic>
        <p:nvPicPr>
          <p:cNvPr id="14" name="Picture 13" descr="A picture containing diagram&#10;&#10;Description automatically generated">
            <a:extLst>
              <a:ext uri="{FF2B5EF4-FFF2-40B4-BE49-F238E27FC236}">
                <a16:creationId xmlns:a16="http://schemas.microsoft.com/office/drawing/2014/main" id="{13EC4D8D-CBC6-49A4-867A-1F0F6BC379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6196" y="2042078"/>
            <a:ext cx="2101805" cy="1063413"/>
          </a:xfrm>
          <a:prstGeom prst="rect">
            <a:avLst/>
          </a:prstGeom>
        </p:spPr>
      </p:pic>
      <p:pic>
        <p:nvPicPr>
          <p:cNvPr id="16" name="Picture 15" descr="Logo, company name&#10;&#10;Description automatically generated">
            <a:extLst>
              <a:ext uri="{FF2B5EF4-FFF2-40B4-BE49-F238E27FC236}">
                <a16:creationId xmlns:a16="http://schemas.microsoft.com/office/drawing/2014/main" id="{C5A4C9D1-9874-4491-908C-01131705999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84" t="12916" r="10802" b="20706"/>
          <a:stretch/>
        </p:blipFill>
        <p:spPr>
          <a:xfrm>
            <a:off x="661611" y="3786377"/>
            <a:ext cx="2433002" cy="1450827"/>
          </a:xfrm>
          <a:prstGeom prst="rect">
            <a:avLst/>
          </a:prstGeom>
        </p:spPr>
      </p:pic>
      <p:pic>
        <p:nvPicPr>
          <p:cNvPr id="4098" name="Picture 2" descr="Lund University - Wikipedia">
            <a:extLst>
              <a:ext uri="{FF2B5EF4-FFF2-40B4-BE49-F238E27FC236}">
                <a16:creationId xmlns:a16="http://schemas.microsoft.com/office/drawing/2014/main" id="{F0E07B3D-7F6C-4476-98FA-467C4DFE73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7396" y="3715110"/>
            <a:ext cx="1344657" cy="1621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University of Pécs - Wikipedia">
            <a:extLst>
              <a:ext uri="{FF2B5EF4-FFF2-40B4-BE49-F238E27FC236}">
                <a16:creationId xmlns:a16="http://schemas.microsoft.com/office/drawing/2014/main" id="{E987F5DE-DEDB-4E6C-961B-3A78CF311E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5795" y="3786377"/>
            <a:ext cx="1320761" cy="1320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IVIDEC Instrumentation - CVD Diamond Technology applications">
            <a:extLst>
              <a:ext uri="{FF2B5EF4-FFF2-40B4-BE49-F238E27FC236}">
                <a16:creationId xmlns:a16="http://schemas.microsoft.com/office/drawing/2014/main" id="{3E9CD8F8-78C3-42E3-91B2-6F8CEA938F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585" y="2294056"/>
            <a:ext cx="2391881" cy="693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8235369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2940</TotalTime>
  <Words>1311</Words>
  <Application>Microsoft Office PowerPoint</Application>
  <PresentationFormat>Widescreen</PresentationFormat>
  <Paragraphs>288</Paragraphs>
  <Slides>22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22</vt:i4>
      </vt:variant>
    </vt:vector>
  </HeadingPairs>
  <TitlesOfParts>
    <vt:vector size="34" baseType="lpstr">
      <vt:lpstr>ＭＳ Ｐゴシック</vt:lpstr>
      <vt:lpstr>Arial</vt:lpstr>
      <vt:lpstr>Calibri</vt:lpstr>
      <vt:lpstr>Calibri </vt:lpstr>
      <vt:lpstr>Calibri Light</vt:lpstr>
      <vt:lpstr>Montserrat</vt:lpstr>
      <vt:lpstr>Montserrat Medium</vt:lpstr>
      <vt:lpstr>Times New Roman</vt:lpstr>
      <vt:lpstr>Wingdings</vt:lpstr>
      <vt:lpstr>1_Office Theme</vt:lpstr>
      <vt:lpstr>2_Office Theme</vt:lpstr>
      <vt:lpstr>Office Theme</vt:lpstr>
      <vt:lpstr>Welcome!</vt:lpstr>
      <vt:lpstr>QUASAR Group Research</vt:lpstr>
      <vt:lpstr>Postgraduate Training</vt:lpstr>
      <vt:lpstr>“Classic“ PhD training</vt:lpstr>
      <vt:lpstr>Marie Curie networks</vt:lpstr>
      <vt:lpstr>Centers for Doctoral Training</vt:lpstr>
      <vt:lpstr>Unique track record</vt:lpstr>
      <vt:lpstr>What is EuPRAXIA-DN?</vt:lpstr>
      <vt:lpstr>Beneficiaries</vt:lpstr>
      <vt:lpstr>Partner Organizations</vt:lpstr>
      <vt:lpstr>Research</vt:lpstr>
      <vt:lpstr>Training &amp; Events</vt:lpstr>
      <vt:lpstr>PowerPoint Presentation</vt:lpstr>
      <vt:lpstr>What is LIV.INNO?</vt:lpstr>
      <vt:lpstr>Your training timeline</vt:lpstr>
      <vt:lpstr>Career Development Plan</vt:lpstr>
      <vt:lpstr>Training</vt:lpstr>
      <vt:lpstr>Course Structure</vt:lpstr>
      <vt:lpstr>PowerPoint Presentation</vt:lpstr>
      <vt:lpstr>Start and end of Appointment</vt:lpstr>
      <vt:lpstr>Wednesday</vt:lpstr>
      <vt:lpstr>Formal dinner @ San Carlo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Welsch, Alexandra (Cockcroft Inst,DL,-)</dc:creator>
  <cp:lastModifiedBy>Wolfenden, Joseph</cp:lastModifiedBy>
  <cp:revision>60</cp:revision>
  <dcterms:created xsi:type="dcterms:W3CDTF">2018-02-09T13:41:45Z</dcterms:created>
  <dcterms:modified xsi:type="dcterms:W3CDTF">2025-01-19T22:59:46Z</dcterms:modified>
</cp:coreProperties>
</file>