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6" r:id="rId2"/>
    <p:sldId id="265" r:id="rId3"/>
    <p:sldId id="283" r:id="rId4"/>
    <p:sldId id="267" r:id="rId5"/>
    <p:sldId id="268" r:id="rId6"/>
    <p:sldId id="270" r:id="rId7"/>
    <p:sldId id="266" r:id="rId8"/>
    <p:sldId id="269" r:id="rId9"/>
    <p:sldId id="271" r:id="rId10"/>
    <p:sldId id="272" r:id="rId11"/>
    <p:sldId id="273" r:id="rId12"/>
    <p:sldId id="274" r:id="rId13"/>
    <p:sldId id="275" r:id="rId14"/>
    <p:sldId id="284" r:id="rId15"/>
    <p:sldId id="278" r:id="rId16"/>
    <p:sldId id="285" r:id="rId17"/>
    <p:sldId id="28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9F7"/>
    <a:srgbClr val="437AAB"/>
    <a:srgbClr val="012535"/>
    <a:srgbClr val="FCAF17"/>
    <a:srgbClr val="334186"/>
    <a:srgbClr val="2C3981"/>
    <a:srgbClr val="0055A5"/>
    <a:srgbClr val="A6A6A6"/>
    <a:srgbClr val="385273"/>
    <a:srgbClr val="EF3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Naomi [naomis]" userId="0d1c9504-020c-4025-acf9-e016febe3849" providerId="ADAL" clId="{51BA0ACC-2F27-44C7-B2B2-AD0E9D647E63}"/>
    <pc:docChg chg="custSel modSld">
      <pc:chgData name="Smith, Naomi [naomis]" userId="0d1c9504-020c-4025-acf9-e016febe3849" providerId="ADAL" clId="{51BA0ACC-2F27-44C7-B2B2-AD0E9D647E63}" dt="2025-01-07T10:08:49.278" v="260" actId="1076"/>
      <pc:docMkLst>
        <pc:docMk/>
      </pc:docMkLst>
      <pc:sldChg chg="modSp mod">
        <pc:chgData name="Smith, Naomi [naomis]" userId="0d1c9504-020c-4025-acf9-e016febe3849" providerId="ADAL" clId="{51BA0ACC-2F27-44C7-B2B2-AD0E9D647E63}" dt="2025-01-07T09:54:24.657" v="0" actId="20577"/>
        <pc:sldMkLst>
          <pc:docMk/>
          <pc:sldMk cId="304279935" sldId="267"/>
        </pc:sldMkLst>
        <pc:spChg chg="mod">
          <ac:chgData name="Smith, Naomi [naomis]" userId="0d1c9504-020c-4025-acf9-e016febe3849" providerId="ADAL" clId="{51BA0ACC-2F27-44C7-B2B2-AD0E9D647E63}" dt="2025-01-07T09:54:24.657" v="0" actId="20577"/>
          <ac:spMkLst>
            <pc:docMk/>
            <pc:sldMk cId="304279935" sldId="267"/>
            <ac:spMk id="3" creationId="{00000000-0000-0000-0000-000000000000}"/>
          </ac:spMkLst>
        </pc:spChg>
      </pc:sldChg>
      <pc:sldChg chg="modSp mod">
        <pc:chgData name="Smith, Naomi [naomis]" userId="0d1c9504-020c-4025-acf9-e016febe3849" providerId="ADAL" clId="{51BA0ACC-2F27-44C7-B2B2-AD0E9D647E63}" dt="2025-01-07T09:59:06.071" v="1" actId="20577"/>
        <pc:sldMkLst>
          <pc:docMk/>
          <pc:sldMk cId="4010133197" sldId="274"/>
        </pc:sldMkLst>
        <pc:spChg chg="mod">
          <ac:chgData name="Smith, Naomi [naomis]" userId="0d1c9504-020c-4025-acf9-e016febe3849" providerId="ADAL" clId="{51BA0ACC-2F27-44C7-B2B2-AD0E9D647E63}" dt="2025-01-07T09:59:06.071" v="1" actId="20577"/>
          <ac:spMkLst>
            <pc:docMk/>
            <pc:sldMk cId="4010133197" sldId="274"/>
            <ac:spMk id="3" creationId="{00000000-0000-0000-0000-000000000000}"/>
          </ac:spMkLst>
        </pc:spChg>
      </pc:sldChg>
      <pc:sldChg chg="modSp mod">
        <pc:chgData name="Smith, Naomi [naomis]" userId="0d1c9504-020c-4025-acf9-e016febe3849" providerId="ADAL" clId="{51BA0ACC-2F27-44C7-B2B2-AD0E9D647E63}" dt="2025-01-07T09:59:20.847" v="3" actId="20577"/>
        <pc:sldMkLst>
          <pc:docMk/>
          <pc:sldMk cId="3536020451" sldId="275"/>
        </pc:sldMkLst>
        <pc:spChg chg="mod">
          <ac:chgData name="Smith, Naomi [naomis]" userId="0d1c9504-020c-4025-acf9-e016febe3849" providerId="ADAL" clId="{51BA0ACC-2F27-44C7-B2B2-AD0E9D647E63}" dt="2025-01-07T09:59:20.847" v="3" actId="20577"/>
          <ac:spMkLst>
            <pc:docMk/>
            <pc:sldMk cId="3536020451" sldId="275"/>
            <ac:spMk id="3" creationId="{00000000-0000-0000-0000-000000000000}"/>
          </ac:spMkLst>
        </pc:spChg>
      </pc:sldChg>
      <pc:sldChg chg="delSp modSp mod">
        <pc:chgData name="Smith, Naomi [naomis]" userId="0d1c9504-020c-4025-acf9-e016febe3849" providerId="ADAL" clId="{51BA0ACC-2F27-44C7-B2B2-AD0E9D647E63}" dt="2025-01-07T10:08:49.278" v="260" actId="1076"/>
        <pc:sldMkLst>
          <pc:docMk/>
          <pc:sldMk cId="3577621882" sldId="285"/>
        </pc:sldMkLst>
        <pc:spChg chg="mod">
          <ac:chgData name="Smith, Naomi [naomis]" userId="0d1c9504-020c-4025-acf9-e016febe3849" providerId="ADAL" clId="{51BA0ACC-2F27-44C7-B2B2-AD0E9D647E63}" dt="2025-01-07T10:08:41.830" v="258" actId="1076"/>
          <ac:spMkLst>
            <pc:docMk/>
            <pc:sldMk cId="3577621882" sldId="285"/>
            <ac:spMk id="3" creationId="{00000000-0000-0000-0000-000000000000}"/>
          </ac:spMkLst>
        </pc:spChg>
        <pc:spChg chg="mod">
          <ac:chgData name="Smith, Naomi [naomis]" userId="0d1c9504-020c-4025-acf9-e016febe3849" providerId="ADAL" clId="{51BA0ACC-2F27-44C7-B2B2-AD0E9D647E63}" dt="2025-01-07T10:08:45.527" v="259" actId="1076"/>
          <ac:spMkLst>
            <pc:docMk/>
            <pc:sldMk cId="3577621882" sldId="285"/>
            <ac:spMk id="4" creationId="{00000000-0000-0000-0000-000000000000}"/>
          </ac:spMkLst>
        </pc:spChg>
        <pc:spChg chg="mod">
          <ac:chgData name="Smith, Naomi [naomis]" userId="0d1c9504-020c-4025-acf9-e016febe3849" providerId="ADAL" clId="{51BA0ACC-2F27-44C7-B2B2-AD0E9D647E63}" dt="2025-01-07T10:08:49.278" v="260" actId="1076"/>
          <ac:spMkLst>
            <pc:docMk/>
            <pc:sldMk cId="3577621882" sldId="285"/>
            <ac:spMk id="5" creationId="{00000000-0000-0000-0000-000000000000}"/>
          </ac:spMkLst>
        </pc:spChg>
        <pc:spChg chg="del mod">
          <ac:chgData name="Smith, Naomi [naomis]" userId="0d1c9504-020c-4025-acf9-e016febe3849" providerId="ADAL" clId="{51BA0ACC-2F27-44C7-B2B2-AD0E9D647E63}" dt="2025-01-07T10:03:22.375" v="7" actId="478"/>
          <ac:spMkLst>
            <pc:docMk/>
            <pc:sldMk cId="3577621882" sldId="28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14/01/2025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flyer with text&#10;&#10;Description automatically generated">
            <a:extLst>
              <a:ext uri="{FF2B5EF4-FFF2-40B4-BE49-F238E27FC236}">
                <a16:creationId xmlns:a16="http://schemas.microsoft.com/office/drawing/2014/main" id="{FE8B5A2B-49FC-6CA8-3F50-91F387CE9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18306" r="-2852" b="64025"/>
          <a:stretch/>
        </p:blipFill>
        <p:spPr>
          <a:xfrm rot="5400000">
            <a:off x="2499026" y="-2519578"/>
            <a:ext cx="7173396" cy="12212552"/>
          </a:xfrm>
          <a:prstGeom prst="rect">
            <a:avLst/>
          </a:prstGeom>
        </p:spPr>
      </p:pic>
      <p:pic>
        <p:nvPicPr>
          <p:cNvPr id="4" name="Picture 3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3663A896-1114-B089-AF4F-B8D7E5F75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627" y="-2677276"/>
            <a:ext cx="6870200" cy="122125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FD8D01-67D9-49D2-8218-908EF6823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6288" y="4606336"/>
            <a:ext cx="2882759" cy="3920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FC0B7E-D120-892A-D326-983794E50239}"/>
              </a:ext>
            </a:extLst>
          </p:cNvPr>
          <p:cNvSpPr/>
          <p:nvPr userDrawn="1"/>
        </p:nvSpPr>
        <p:spPr>
          <a:xfrm flipV="1">
            <a:off x="-20553" y="-1"/>
            <a:ext cx="12212554" cy="3211034"/>
          </a:xfrm>
          <a:prstGeom prst="triangle">
            <a:avLst>
              <a:gd name="adj" fmla="val 100000"/>
            </a:avLst>
          </a:prstGeom>
          <a:solidFill>
            <a:srgbClr val="0125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381C54-8600-44E7-AFB1-5588823CAC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1" y="384509"/>
            <a:ext cx="1905846" cy="12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989BF-77A2-4DBD-8276-D6517374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93" y="2476500"/>
            <a:ext cx="7160231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22C4DF-EBE1-48BC-8340-EFC2F49B6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6288" y="5073737"/>
            <a:ext cx="2882759" cy="39211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  <a:endParaRPr lang="en-GB" dirty="0"/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4ACBA009-FB17-2375-0A80-7256817EBF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89" y="669970"/>
            <a:ext cx="2670955" cy="632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D0CA63-5141-6219-3C61-C3E6EA9027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0554" y="6016718"/>
            <a:ext cx="12219267" cy="941017"/>
            <a:chOff x="792332" y="11806152"/>
            <a:chExt cx="8016536" cy="6173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629CDE-1819-3165-156D-7243EF6B0B58}"/>
                </a:ext>
              </a:extLst>
            </p:cNvPr>
            <p:cNvSpPr/>
            <p:nvPr/>
          </p:nvSpPr>
          <p:spPr>
            <a:xfrm>
              <a:off x="792332" y="11860408"/>
              <a:ext cx="8016536" cy="514005"/>
            </a:xfrm>
            <a:prstGeom prst="rect">
              <a:avLst/>
            </a:prstGeom>
            <a:solidFill>
              <a:srgbClr val="012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F6E52A0-0B8C-1F06-8706-0C266316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32" y="11972120"/>
              <a:ext cx="926865" cy="285425"/>
            </a:xfrm>
            <a:prstGeom prst="rect">
              <a:avLst/>
            </a:prstGeom>
          </p:spPr>
        </p:pic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C9B7163A-5D16-5329-DB1B-0D0E0BB9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48" y="11970832"/>
              <a:ext cx="1124829" cy="288000"/>
            </a:xfrm>
            <a:prstGeom prst="rect">
              <a:avLst/>
            </a:prstGeom>
          </p:spPr>
        </p:pic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E822BF6E-94C5-0525-0E5C-9AD73880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52" y="11806152"/>
              <a:ext cx="1352772" cy="617361"/>
            </a:xfrm>
            <a:prstGeom prst="rect">
              <a:avLst/>
            </a:prstGeom>
          </p:spPr>
        </p:pic>
        <p:pic>
          <p:nvPicPr>
            <p:cNvPr id="18" name="Picture 1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F7CCD0E-009B-6C7F-63E2-4596CFE9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9" y="11970868"/>
              <a:ext cx="976544" cy="287929"/>
            </a:xfrm>
            <a:prstGeom prst="rect">
              <a:avLst/>
            </a:prstGeom>
          </p:spPr>
        </p:pic>
        <p:pic>
          <p:nvPicPr>
            <p:cNvPr id="19" name="Picture 18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40ECFF2-770E-557A-311B-2288218B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878" y="11963956"/>
              <a:ext cx="457200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0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ACCA-4C30-4300-8565-853C25265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A8793-52C5-42EB-871E-C3E2228D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82D6-381B-453E-A0EA-5F11C071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A0A0-715F-4867-A855-C7DAF351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B03E-283D-4234-AE05-CE8D1A51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E7FD-63EE-4DE4-ADF7-DD3CDB9F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8ECE-E385-4F61-A206-BD75109B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BAE7-3F5A-4381-95DC-D60D1C76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4490-D280-4101-9264-9BE7A0B2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86EB-8132-4515-A7B7-82825CC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509-6F70-4ABB-BC13-4089187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A094-62DC-43D8-8AF5-A799F827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620A-DE9F-4912-A0AE-A7ED330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AC0D-716C-4E8A-A560-04A8CAF9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EA3-015B-4B10-A0F1-E9178B31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B0E6-DA20-46B7-972D-C3D553A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D2C-2B62-414D-9DCD-C923BA01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4EB4D-E1EA-42BC-AF39-9F4F71A0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2B58E11-0031-4999-0907-09B6491E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8" b="18947"/>
          <a:stretch>
            <a:fillRect/>
          </a:stretch>
        </p:blipFill>
        <p:spPr bwMode="auto">
          <a:xfrm>
            <a:off x="4508205" y="-2937"/>
            <a:ext cx="7680620" cy="1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7A424B39-3A2C-E19E-DA93-B6D94084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7" y="-5263906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1B03C-EDB3-4488-97A1-D45C7D84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360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7D23-B0CC-4B8C-873F-13B254FD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CC2D-FC8F-463A-91CA-0D5D5CB3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F9B5C-F52F-4531-B8F3-EBCD74CD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F58C5-6CA2-40D5-98E0-9E6C548FC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320BBC16-DC12-4743-8144-0599BA8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  <a:endParaRPr lang="en-GB" dirty="0"/>
          </a:p>
        </p:txBody>
      </p:sp>
      <p:pic>
        <p:nvPicPr>
          <p:cNvPr id="11" name="Picture 2" descr="Logo&#10;&#10;Description automatically generated">
            <a:extLst>
              <a:ext uri="{FF2B5EF4-FFF2-40B4-BE49-F238E27FC236}">
                <a16:creationId xmlns:a16="http://schemas.microsoft.com/office/drawing/2014/main" id="{2CD37018-0923-695A-2166-7EFA48CB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621DA5E5-463B-E49F-4D18-402C144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53BB6-3180-D993-86E1-EE714381417E}"/>
              </a:ext>
            </a:extLst>
          </p:cNvPr>
          <p:cNvGrpSpPr/>
          <p:nvPr userDrawn="1"/>
        </p:nvGrpSpPr>
        <p:grpSpPr>
          <a:xfrm>
            <a:off x="0" y="-26502"/>
            <a:ext cx="12192002" cy="1717190"/>
            <a:chOff x="0" y="-26502"/>
            <a:chExt cx="12192002" cy="1717190"/>
          </a:xfrm>
        </p:grpSpPr>
        <p:pic>
          <p:nvPicPr>
            <p:cNvPr id="7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1BF56256-BA27-E74A-283F-257C4B8115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8" b="18947"/>
            <a:stretch>
              <a:fillRect/>
            </a:stretch>
          </p:blipFill>
          <p:spPr bwMode="auto">
            <a:xfrm>
              <a:off x="4511379" y="-12220"/>
              <a:ext cx="7680620" cy="168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blue background with white numbers&#10;&#10;Description automatically generated">
              <a:extLst>
                <a:ext uri="{FF2B5EF4-FFF2-40B4-BE49-F238E27FC236}">
                  <a16:creationId xmlns:a16="http://schemas.microsoft.com/office/drawing/2014/main" id="{091EAF53-42D4-4983-E00B-74824BB4CA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71"/>
            <a:stretch>
              <a:fillRect/>
            </a:stretch>
          </p:blipFill>
          <p:spPr bwMode="auto">
            <a:xfrm rot="5400000">
              <a:off x="5237406" y="-5263908"/>
              <a:ext cx="1717190" cy="121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950D7629-F631-0237-0260-47A72EBF4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6" y="-5263907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BD4D942-89A4-175D-E45B-F5284F8EF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3DFFEFD9-86B7-F235-4E33-DE4AD6520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D5204-4514-4A9B-9DF3-ADAD2550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F67815-1D71-406A-9687-2946740E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EuPRAXIA / LIV.INNO Researcher Skills School 2023</a:t>
            </a:r>
          </a:p>
        </p:txBody>
      </p:sp>
    </p:spTree>
    <p:extLst>
      <p:ext uri="{BB962C8B-B14F-4D97-AF65-F5344CB8AC3E}">
        <p14:creationId xmlns:p14="http://schemas.microsoft.com/office/powerpoint/2010/main" val="26306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0113-7593-453E-8A0A-FE4540EC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794A-BB8E-4535-BADF-4B34AE8D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7CB5-1786-444F-B3EB-208C4B84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91A49-C06F-44B4-98AB-B60ACD96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41E2-335E-4629-98D9-A487EE8D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8363-8BA6-40B9-AB7A-101B5704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8A6E-84A6-4D03-B41C-228D191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25CF4-B01C-47DE-93D0-D682FB3E0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9861-3A3D-4508-AEAF-AB6681EE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3CEE-0BCB-4717-83C3-000A90B9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7B236-E8DF-4E3C-AC84-150B4B69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82EE-6C82-45EF-89AA-8B43082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3CA-F630-4195-B65B-8BE472C0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F52D5-B0C4-49EC-8BA0-9D14BC63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633B-6F21-4CB7-A0C9-1E05ECFE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F823-DEE4-4A72-8E93-65012CF9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6912-206B-44DD-9E42-84FEB655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2FD0-C22E-4FAC-AAB5-F1EAA43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A01F-90D6-496C-9965-6B8AA744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329E-2887-438A-B000-226A472EA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E28-C9A7-4D2D-BC89-09D72E21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5BF4-0FC3-48A2-9AA7-580EFE85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search?q=superconducting+magnet+demos&amp;&amp;view=detail&amp;mid=4843B59864F87B05EABA4843B59864F87B05EABA&amp;&amp;FORM=VRDGAR&amp;ru=%2Fvideos%2Fsearch%3Fq%3Dsuperconducting%2520magnet%2520demos%26qs%3Dn%26form%3DQBVR%26%3D%2525eManage%2520Your%2520Search%2520History%2525E%26sp%3D-1%26ghc%3D1%26lq%3D0%26pq%3Dsuperconducting%2520magnet%2520demos%26sc%3D0-28%26sk%3D%26cvid%3DE36F5C0EEE2E4F5EB836CC34BE95AA35%26ghsh%3D0%26ghacc%3D0%26ghpl%3D" TargetMode="External"/><Relationship Id="rId2" Type="http://schemas.openxmlformats.org/officeDocument/2006/relationships/hyperlink" Target="https://www.bing.com/videos/search?q=hydrogen+balloon&amp;&amp;view=detail&amp;mid=6E481D875C368FEE517F6E481D875C368FEE517F&amp;&amp;FORM=VRDGAR&amp;ru=%2Fvideos%2Fsearch%3Fq%3Dhydrogen%2Bballoon%26FORM%3DHDRSC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welsch@liverpool.ac.uk" TargetMode="External"/><Relationship Id="rId2" Type="http://schemas.openxmlformats.org/officeDocument/2006/relationships/hyperlink" Target="mailto:naomi.smith@liverpool.ac.uk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Outreach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100712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Capturing your audience’s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379" y="1940606"/>
            <a:ext cx="11438164" cy="42767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Good demos:</a:t>
            </a:r>
          </a:p>
          <a:p>
            <a:pPr lvl="1"/>
            <a:r>
              <a:rPr lang="en-GB" dirty="0">
                <a:solidFill>
                  <a:srgbClr val="DDE9F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Hydrogen balloon</a:t>
            </a:r>
            <a:endParaRPr lang="en-GB" dirty="0">
              <a:solidFill>
                <a:srgbClr val="DDE9F7"/>
              </a:solidFill>
            </a:endParaRPr>
          </a:p>
          <a:p>
            <a:pPr lvl="1"/>
            <a:r>
              <a:rPr lang="en-GB" dirty="0">
                <a:solidFill>
                  <a:schemeClr val="bg1"/>
                </a:solidFill>
              </a:rPr>
              <a:t>Plasma ball</a:t>
            </a:r>
          </a:p>
          <a:p>
            <a:pPr lvl="1"/>
            <a:r>
              <a:rPr lang="en-GB" dirty="0">
                <a:solidFill>
                  <a:srgbClr val="DDE9F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Magnets</a:t>
            </a:r>
            <a:endParaRPr lang="en-GB" dirty="0">
              <a:solidFill>
                <a:srgbClr val="DDE9F7"/>
              </a:solidFill>
            </a:endParaRPr>
          </a:p>
          <a:p>
            <a:pPr lvl="1"/>
            <a:endParaRPr lang="en-GB" sz="10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Fascinating/unbelievable facts: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The CERN Data Centre stores more than 30 petabytes of data per year from the LHC experiments, enough to fill about 1.2 million Blu-ray discs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Everything that you are made of was once part of a star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Time slows down and objects become heavier when you travel at very high speeds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Do you need a PowerPoint 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064" y="2050806"/>
            <a:ext cx="7886700" cy="427672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No, not always. But it can be helpful. Often hands-on activities will be more engaging.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The most important point is to interact with the participants, rather than just talking to them.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 combination of a talk and other activities can work very well (e.g. </a:t>
            </a:r>
            <a:r>
              <a:rPr lang="en-GB" i="1" dirty="0">
                <a:solidFill>
                  <a:schemeClr val="bg1"/>
                </a:solidFill>
              </a:rPr>
              <a:t>Physics of Star Wars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250" y="2967874"/>
            <a:ext cx="3298565" cy="21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Outreach symposium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7392" y="1945142"/>
            <a:ext cx="11936187" cy="4275137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Will take place at The Spine on 10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July 2026</a:t>
            </a:r>
          </a:p>
          <a:p>
            <a:r>
              <a:rPr lang="en-GB" dirty="0">
                <a:solidFill>
                  <a:schemeClr val="bg1"/>
                </a:solidFill>
              </a:rPr>
              <a:t>The audience will be industry</a:t>
            </a:r>
          </a:p>
          <a:p>
            <a:r>
              <a:rPr lang="en-GB" dirty="0">
                <a:solidFill>
                  <a:schemeClr val="bg1"/>
                </a:solidFill>
              </a:rPr>
              <a:t>There will be talks and an exhibition where you engage with industrial partners</a:t>
            </a:r>
          </a:p>
          <a:p>
            <a:r>
              <a:rPr lang="en-GB" dirty="0">
                <a:solidFill>
                  <a:schemeClr val="bg1"/>
                </a:solidFill>
              </a:rPr>
              <a:t>All of you are expected to take part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727" y="4157573"/>
            <a:ext cx="4571833" cy="1984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907" y="4161471"/>
            <a:ext cx="2970805" cy="1980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133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0589" y="2282599"/>
            <a:ext cx="11470821" cy="42751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During this week, you will work in groups and develop different outreach proposals, seeking (up to) £15k funding 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All outreach ideas should be connected to LIV.INNO or EuPRAXIA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You will need to submit a written proposal and talk by COP Thursday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You will present your ideas in teams to each other on Friday</a:t>
            </a: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There will be sessions throughout the week to develop these ideas</a:t>
            </a:r>
          </a:p>
        </p:txBody>
      </p:sp>
    </p:spTree>
    <p:extLst>
      <p:ext uri="{BB962C8B-B14F-4D97-AF65-F5344CB8AC3E}">
        <p14:creationId xmlns:p14="http://schemas.microsoft.com/office/powerpoint/2010/main" val="353602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outreach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7585" y="1817461"/>
            <a:ext cx="1187903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300" dirty="0">
                <a:solidFill>
                  <a:schemeClr val="bg1"/>
                </a:solidFill>
              </a:rPr>
              <a:t>Needs to follow the format of an STFC SPARK award:</a:t>
            </a:r>
          </a:p>
          <a:p>
            <a:pPr marL="342900" indent="-342900"/>
            <a:r>
              <a:rPr lang="en-GB" sz="2300" b="1" dirty="0">
                <a:solidFill>
                  <a:schemeClr val="bg1"/>
                </a:solidFill>
              </a:rPr>
              <a:t>Rationale </a:t>
            </a:r>
            <a:r>
              <a:rPr lang="en-GB" sz="2300" dirty="0">
                <a:solidFill>
                  <a:schemeClr val="bg1"/>
                </a:solidFill>
              </a:rPr>
              <a:t>– includes overall aims and anticipated outcomes and how the activities will contribute to strategic communication of our research</a:t>
            </a:r>
            <a:endParaRPr lang="en-GB" sz="2300" dirty="0">
              <a:solidFill>
                <a:srgbClr val="DDE9F7"/>
              </a:solidFill>
            </a:endParaRP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Engagement activity plan </a:t>
            </a:r>
            <a:r>
              <a:rPr lang="en-GB" sz="2300" dirty="0">
                <a:solidFill>
                  <a:schemeClr val="bg1"/>
                </a:solidFill>
              </a:rPr>
              <a:t>- details of your plans to deliver these activities, including how you will effectively engage your target audiences, how the activities link to the R&amp;D in the project/s and identification of potential risks and appropriate mitigation strategies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Evaluation plan </a:t>
            </a:r>
            <a:r>
              <a:rPr lang="en-GB" sz="2300" dirty="0">
                <a:solidFill>
                  <a:schemeClr val="bg1"/>
                </a:solidFill>
              </a:rPr>
              <a:t>- showing details of how the outputs, outcomes, and impacts will be captured and evaluated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Dissemination plan </a:t>
            </a:r>
            <a:r>
              <a:rPr lang="en-GB" sz="2300" dirty="0">
                <a:solidFill>
                  <a:schemeClr val="bg1"/>
                </a:solidFill>
              </a:rPr>
              <a:t>- detailing how resources, learning outcomes and outputs will be made available to wider audiences</a:t>
            </a:r>
          </a:p>
          <a:p>
            <a:pPr marL="342900" lvl="1" indent="-342900"/>
            <a:r>
              <a:rPr lang="en-GB" sz="2300" b="1" dirty="0">
                <a:solidFill>
                  <a:schemeClr val="bg1"/>
                </a:solidFill>
              </a:rPr>
              <a:t>Justification of resources </a:t>
            </a:r>
            <a:r>
              <a:rPr lang="en-GB" sz="2300" dirty="0">
                <a:solidFill>
                  <a:schemeClr val="bg1"/>
                </a:solidFill>
              </a:rPr>
              <a:t>– explaining what you seek funding for</a:t>
            </a:r>
          </a:p>
          <a:p>
            <a:pPr marL="0" lvl="1" indent="0">
              <a:buNone/>
            </a:pPr>
            <a:r>
              <a:rPr lang="en-GB" sz="2300" dirty="0">
                <a:solidFill>
                  <a:schemeClr val="bg1"/>
                </a:solidFill>
              </a:rPr>
              <a:t>More details will be in the document which you will be sent to fill in.</a:t>
            </a:r>
          </a:p>
          <a:p>
            <a:pPr marL="342900" lvl="1" indent="-342900"/>
            <a:endParaRPr lang="en-GB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Tight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231" y="2397125"/>
            <a:ext cx="11307537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Each group must submit a written proposal by the end of Thursday (17:00) to </a:t>
            </a:r>
            <a:r>
              <a:rPr lang="en-GB" dirty="0">
                <a:solidFill>
                  <a:srgbClr val="DDE9F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naomi.smith@liverpool.ac.uk</a:t>
            </a:r>
            <a:r>
              <a:rPr lang="en-GB" dirty="0">
                <a:solidFill>
                  <a:srgbClr val="DDE9F7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and </a:t>
            </a:r>
            <a:r>
              <a:rPr lang="en-GB" dirty="0">
                <a:solidFill>
                  <a:srgbClr val="DDE9F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c.p.welsch@liverpool.ac.uk</a:t>
            </a:r>
            <a:endParaRPr lang="en-GB" dirty="0">
              <a:solidFill>
                <a:srgbClr val="DDE9F7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Each group will also give a 15-minute presentation to everyone else about their idea on Friday morning; this also needs to be ready by Thursday 17:00.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You will need to split tasks in your teams and coordinate activities!</a:t>
            </a:r>
          </a:p>
        </p:txBody>
      </p:sp>
    </p:spTree>
    <p:extLst>
      <p:ext uri="{BB962C8B-B14F-4D97-AF65-F5344CB8AC3E}">
        <p14:creationId xmlns:p14="http://schemas.microsoft.com/office/powerpoint/2010/main" val="2483674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2559" y="3044427"/>
            <a:ext cx="3398194" cy="2095091"/>
          </a:xfrm>
          <a:ln w="38100">
            <a:solidFill>
              <a:srgbClr val="86CCE8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200" b="1" dirty="0">
                <a:solidFill>
                  <a:schemeClr val="bg1"/>
                </a:solidFill>
              </a:rPr>
              <a:t>Group 1</a:t>
            </a:r>
          </a:p>
          <a:p>
            <a:r>
              <a:rPr lang="en-GB" sz="2200" dirty="0" err="1">
                <a:solidFill>
                  <a:schemeClr val="bg1"/>
                </a:solidFill>
              </a:rPr>
              <a:t>Flanish</a:t>
            </a:r>
            <a:r>
              <a:rPr lang="en-GB" sz="2200" dirty="0">
                <a:solidFill>
                  <a:schemeClr val="bg1"/>
                </a:solidFill>
              </a:rPr>
              <a:t> Ashley D’Souza</a:t>
            </a:r>
          </a:p>
          <a:p>
            <a:r>
              <a:rPr lang="en-GB" sz="2200" dirty="0">
                <a:solidFill>
                  <a:schemeClr val="bg1"/>
                </a:solidFill>
              </a:rPr>
              <a:t>Rosie Bartlett</a:t>
            </a:r>
          </a:p>
          <a:p>
            <a:r>
              <a:rPr lang="en-GB" sz="2200" dirty="0">
                <a:solidFill>
                  <a:schemeClr val="bg1"/>
                </a:solidFill>
              </a:rPr>
              <a:t>Archie Hanlon</a:t>
            </a:r>
          </a:p>
          <a:p>
            <a:r>
              <a:rPr lang="en-GB" sz="2200" dirty="0">
                <a:solidFill>
                  <a:schemeClr val="bg1"/>
                </a:solidFill>
              </a:rPr>
              <a:t>Saransh Malhotra</a:t>
            </a:r>
          </a:p>
          <a:p>
            <a:r>
              <a:rPr lang="en-GB" sz="2200" dirty="0">
                <a:solidFill>
                  <a:schemeClr val="bg1"/>
                </a:solidFill>
              </a:rPr>
              <a:t>Jak Woodford</a:t>
            </a:r>
          </a:p>
          <a:p>
            <a:endParaRPr lang="en-GB" sz="2000" b="1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endParaRPr lang="en-GB" sz="2000" b="1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334" y="3044427"/>
            <a:ext cx="3398194" cy="2091461"/>
          </a:xfrm>
          <a:prstGeom prst="rect">
            <a:avLst/>
          </a:prstGeom>
          <a:ln w="38100">
            <a:solidFill>
              <a:srgbClr val="FCCD76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+mn-lt"/>
              </a:rPr>
              <a:t>Group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Farhana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Thesni</a:t>
            </a:r>
            <a:r>
              <a:rPr lang="en-GB" dirty="0">
                <a:solidFill>
                  <a:schemeClr val="bg1"/>
                </a:solidFill>
                <a:latin typeface="+mn-lt"/>
              </a:rPr>
              <a:t> Mada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Parambil</a:t>
            </a:r>
            <a:endParaRPr lang="en-GB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Bhushan Thakur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John Kerfoot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Stephen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Randles</a:t>
            </a:r>
            <a:endParaRPr lang="en-GB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02109" y="3044426"/>
            <a:ext cx="3398194" cy="2091461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bg1"/>
                </a:solidFill>
                <a:latin typeface="+mn-lt"/>
              </a:rPr>
              <a:t>Group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Mihail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Miceski</a:t>
            </a:r>
            <a:endParaRPr lang="en-GB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Salma Louhaichy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Benjamin Hind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+mn-lt"/>
              </a:rPr>
              <a:t>Matthew </a:t>
            </a:r>
            <a:r>
              <a:rPr lang="en-GB" dirty="0" err="1">
                <a:solidFill>
                  <a:schemeClr val="bg1"/>
                </a:solidFill>
                <a:latin typeface="+mn-lt"/>
              </a:rPr>
              <a:t>Ockleton</a:t>
            </a:r>
            <a:endParaRPr lang="en-GB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2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1500" y="2013403"/>
            <a:ext cx="10923814" cy="4351338"/>
          </a:xfrm>
        </p:spPr>
        <p:txBody>
          <a:bodyPr>
            <a:normAutofit/>
          </a:bodyPr>
          <a:lstStyle/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Following the group presentations, each group will review and discuss the merits and challenges of the other proposals and presentations on Friday morning. </a:t>
            </a:r>
          </a:p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All groups will give feedback saying what they liked and where they found challenges and how they think a proposal could be further improved. Groups will also decide which idea they liked best and why. </a:t>
            </a:r>
          </a:p>
          <a:p>
            <a:pPr>
              <a:spcAft>
                <a:spcPts val="1500"/>
              </a:spcAft>
            </a:pPr>
            <a:r>
              <a:rPr lang="en-GB" dirty="0">
                <a:solidFill>
                  <a:schemeClr val="bg1"/>
                </a:solidFill>
              </a:rPr>
              <a:t>You will have ~30 minutes to discuss the other groups’ proposals and presentations and then 5-10 minutes to provide feedback.</a:t>
            </a:r>
          </a:p>
        </p:txBody>
      </p:sp>
    </p:spTree>
    <p:extLst>
      <p:ext uri="{BB962C8B-B14F-4D97-AF65-F5344CB8AC3E}">
        <p14:creationId xmlns:p14="http://schemas.microsoft.com/office/powerpoint/2010/main" val="20571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Outreach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39369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E9ACC-835B-B64A-BD62-64914E0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outreach?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39857-CA23-B84D-91D1-3CDB0AF379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Engaging others with your research, specifically those who would not otherwise be engaged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Can be friends/family, but more often people who you engage with at an organised event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Engaging people who know about or want to know about your work anyway doesn’t count!</a:t>
            </a:r>
          </a:p>
          <a:p>
            <a:r>
              <a:rPr lang="en-US" sz="2400" dirty="0">
                <a:solidFill>
                  <a:schemeClr val="bg1"/>
                </a:solidFill>
              </a:rPr>
              <a:t>Outreach can take many different forms (more about that later)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922" y="4077650"/>
            <a:ext cx="7703602" cy="18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343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do outreach?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158" y="1992086"/>
            <a:ext cx="11029950" cy="40333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be transparent about what we are doing and why</a:t>
            </a:r>
          </a:p>
          <a:p>
            <a:r>
              <a:rPr lang="en-GB" dirty="0">
                <a:solidFill>
                  <a:schemeClr val="bg1"/>
                </a:solidFill>
              </a:rPr>
              <a:t>To help us better understand the public and the public understand us</a:t>
            </a:r>
          </a:p>
          <a:p>
            <a:r>
              <a:rPr lang="en-GB" dirty="0">
                <a:solidFill>
                  <a:schemeClr val="bg1"/>
                </a:solidFill>
              </a:rPr>
              <a:t>To show a commitment to our work having a wider societal benefit</a:t>
            </a:r>
          </a:p>
          <a:p>
            <a:r>
              <a:rPr lang="en-GB" dirty="0">
                <a:solidFill>
                  <a:schemeClr val="bg1"/>
                </a:solidFill>
              </a:rPr>
              <a:t>To allow the public to take part in informed debate about what we do </a:t>
            </a:r>
          </a:p>
          <a:p>
            <a:r>
              <a:rPr lang="en-GB" dirty="0">
                <a:solidFill>
                  <a:schemeClr val="bg1"/>
                </a:solidFill>
              </a:rPr>
              <a:t>To show the relevance of research to people’s every day lives</a:t>
            </a:r>
          </a:p>
          <a:p>
            <a:r>
              <a:rPr lang="en-GB" dirty="0">
                <a:solidFill>
                  <a:schemeClr val="bg1"/>
                </a:solidFill>
              </a:rPr>
              <a:t>Public engagement/outreach is usually a requirement of any funding. It should be seen as an integral part of the project and not just as a small add on which is required to satisfy funders.</a:t>
            </a:r>
          </a:p>
        </p:txBody>
      </p:sp>
    </p:spTree>
    <p:extLst>
      <p:ext uri="{BB962C8B-B14F-4D97-AF65-F5344CB8AC3E}">
        <p14:creationId xmlns:p14="http://schemas.microsoft.com/office/powerpoint/2010/main" val="141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 for outreach in LIV.INNO/</a:t>
            </a:r>
            <a:r>
              <a:rPr lang="en-GB" dirty="0" err="1"/>
              <a:t>EuPRAXIA</a:t>
            </a:r>
            <a:r>
              <a:rPr lang="en-GB" dirty="0"/>
              <a:t>-DN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9022" y="1787980"/>
            <a:ext cx="6095112" cy="438082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Our Symposium on 10 July 2026 !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School visits 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Open weeks at your institution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In UK: </a:t>
            </a:r>
          </a:p>
          <a:p>
            <a:pPr lvl="1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STEM ambassador opportunities</a:t>
            </a:r>
          </a:p>
        </p:txBody>
      </p:sp>
      <p:pic>
        <p:nvPicPr>
          <p:cNvPr id="1026" name="Picture 2" descr="Daresbury Laboratory Tower | Now disused, but still iconic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22" y="2000753"/>
            <a:ext cx="2829116" cy="353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27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a professional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4043" y="1858055"/>
            <a:ext cx="11723914" cy="464661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We would like all UK-based students/Fellows to train as STEM ambassadors</a:t>
            </a:r>
          </a:p>
          <a:p>
            <a:r>
              <a:rPr lang="en-GB" dirty="0">
                <a:solidFill>
                  <a:schemeClr val="bg1"/>
                </a:solidFill>
              </a:rPr>
              <a:t>Opportunities to go into schools etc</a:t>
            </a:r>
          </a:p>
          <a:p>
            <a:r>
              <a:rPr lang="en-GB" dirty="0">
                <a:solidFill>
                  <a:schemeClr val="bg1"/>
                </a:solidFill>
              </a:rPr>
              <a:t>How many are already STEM Ambassadors?</a:t>
            </a:r>
          </a:p>
          <a:p>
            <a:r>
              <a:rPr lang="en-GB" dirty="0">
                <a:solidFill>
                  <a:schemeClr val="bg1"/>
                </a:solidFill>
              </a:rPr>
              <a:t>Those based in other countries should try to join an equivalent scheme where they are – most institutions do outreach!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 descr="DBS Renewal Drop-in Session for Existing STEM Ambassadors in Liverp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90" y="4686501"/>
            <a:ext cx="2355653" cy="10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736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Types of outreach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815" y="1895730"/>
            <a:ext cx="7886700" cy="42767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Talk/lecture/presentation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Lesson in school/workshop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Science Fair</a:t>
            </a:r>
          </a:p>
          <a:p>
            <a:pPr marL="342900" indent="-342900">
              <a:lnSpc>
                <a:spcPct val="100000"/>
              </a:lnSpc>
            </a:pPr>
            <a:r>
              <a:rPr lang="en-GB" sz="2400" dirty="0">
                <a:solidFill>
                  <a:schemeClr val="bg1"/>
                </a:solidFill>
              </a:rPr>
              <a:t>Busking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34" y="4024035"/>
            <a:ext cx="3459187" cy="1945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Image result for science bus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0" y="4034092"/>
            <a:ext cx="2872485" cy="1921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0C230-1574-1703-2E7C-BACA7F1FE0C9}"/>
              </a:ext>
            </a:extLst>
          </p:cNvPr>
          <p:cNvSpPr txBox="1"/>
          <p:nvPr/>
        </p:nvSpPr>
        <p:spPr>
          <a:xfrm>
            <a:off x="6676345" y="1772969"/>
            <a:ext cx="6135460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Pint of Science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Science Show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Online (blogs, citizen science etc)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Audiences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0242" y="1863044"/>
            <a:ext cx="6621236" cy="427672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Most common audiences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School children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Families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Adults</a:t>
            </a:r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Outreach can be targeted at people with a particular characteristic such as: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Gender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Age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Science Capital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Socio-economic status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Where they live</a:t>
            </a:r>
          </a:p>
          <a:p>
            <a:r>
              <a:rPr lang="en-GB" sz="2400" dirty="0">
                <a:solidFill>
                  <a:schemeClr val="bg1"/>
                </a:solidFill>
              </a:rPr>
              <a:t>Target audience is rarely the ‘general public’!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869" y="2589070"/>
            <a:ext cx="3824073" cy="2482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63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6379" y="1974430"/>
            <a:ext cx="5584371" cy="42751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What are you trying to achieve with your outreach?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Learning?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Enjoyment?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Change in attitude or behaviour?</a:t>
            </a:r>
          </a:p>
          <a:p>
            <a:pPr lvl="1"/>
            <a:r>
              <a:rPr lang="en-GB" u="sng" dirty="0">
                <a:solidFill>
                  <a:schemeClr val="bg1"/>
                </a:solidFill>
              </a:rPr>
              <a:t>Never</a:t>
            </a:r>
            <a:r>
              <a:rPr lang="en-GB" dirty="0">
                <a:solidFill>
                  <a:schemeClr val="bg1"/>
                </a:solidFill>
              </a:rPr>
              <a:t>: Ticking a box for a project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Generic Learning Outcomes are a good way to think about this</a:t>
            </a:r>
          </a:p>
          <a:p>
            <a:r>
              <a:rPr lang="en-GB" dirty="0">
                <a:solidFill>
                  <a:schemeClr val="bg1"/>
                </a:solidFill>
              </a:rPr>
              <a:t>Your objectives should always include some these</a:t>
            </a: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  <a:p>
            <a:pPr marL="342900" indent="-342900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30" name="Picture 6" descr="Generic Learning Outcomes | Arts Council En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91" y="1974430"/>
            <a:ext cx="4267274" cy="4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3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Learning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1450" y="1919514"/>
            <a:ext cx="11544300" cy="4276725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bg1"/>
                </a:solidFill>
              </a:rPr>
              <a:t>Many different theories of learning style, but all break down roughly into three categories: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Hearing/Listening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Reading/Seeing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Doing</a:t>
            </a:r>
          </a:p>
          <a:p>
            <a:r>
              <a:rPr lang="en-GB" dirty="0">
                <a:solidFill>
                  <a:schemeClr val="bg1"/>
                </a:solidFill>
              </a:rPr>
              <a:t>There is no right or wrong learning style, just remember other people may learn differently to you!</a:t>
            </a:r>
          </a:p>
          <a:p>
            <a:r>
              <a:rPr lang="en-GB" dirty="0">
                <a:solidFill>
                  <a:schemeClr val="bg1"/>
                </a:solidFill>
              </a:rPr>
              <a:t>Not everything can be taught (efficiently and effectively) using every learning style</a:t>
            </a:r>
          </a:p>
          <a:p>
            <a:r>
              <a:rPr lang="en-GB" dirty="0">
                <a:solidFill>
                  <a:schemeClr val="bg1"/>
                </a:solidFill>
              </a:rPr>
              <a:t>Try to incorporate as many styles as you can into your outreach</a:t>
            </a:r>
          </a:p>
        </p:txBody>
      </p:sp>
    </p:spTree>
    <p:extLst>
      <p:ext uri="{BB962C8B-B14F-4D97-AF65-F5344CB8AC3E}">
        <p14:creationId xmlns:p14="http://schemas.microsoft.com/office/powerpoint/2010/main" val="1909493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990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 Medium</vt:lpstr>
      <vt:lpstr>1_Office Theme</vt:lpstr>
      <vt:lpstr>Outreach </vt:lpstr>
      <vt:lpstr>What is outreach?</vt:lpstr>
      <vt:lpstr>Why do we do outreach?</vt:lpstr>
      <vt:lpstr>Opportunities for outreach in LIV.INNO/EuPRAXIA-DN</vt:lpstr>
      <vt:lpstr>Taking a professional approach</vt:lpstr>
      <vt:lpstr>Types of outreach</vt:lpstr>
      <vt:lpstr>Audiences</vt:lpstr>
      <vt:lpstr>Objectives</vt:lpstr>
      <vt:lpstr>Learning Styles</vt:lpstr>
      <vt:lpstr>Capturing your audience’s attention</vt:lpstr>
      <vt:lpstr>Do you need a PowerPoint presentation?</vt:lpstr>
      <vt:lpstr>Outreach symposium</vt:lpstr>
      <vt:lpstr>The challenge</vt:lpstr>
      <vt:lpstr>Your outreach proposal</vt:lpstr>
      <vt:lpstr>Tight deadline</vt:lpstr>
      <vt:lpstr>Groups</vt:lpstr>
      <vt:lpstr>Peer review</vt:lpstr>
      <vt:lpstr>Outreach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Naomi Smith</cp:lastModifiedBy>
  <cp:revision>58</cp:revision>
  <dcterms:created xsi:type="dcterms:W3CDTF">2018-02-09T13:41:45Z</dcterms:created>
  <dcterms:modified xsi:type="dcterms:W3CDTF">2025-01-14T14:58:40Z</dcterms:modified>
</cp:coreProperties>
</file>