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1230" r:id="rId4"/>
    <p:sldId id="260" r:id="rId5"/>
    <p:sldId id="1228" r:id="rId6"/>
    <p:sldId id="258" r:id="rId7"/>
    <p:sldId id="259" r:id="rId8"/>
    <p:sldId id="12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660"/>
  </p:normalViewPr>
  <p:slideViewPr>
    <p:cSldViewPr snapToGrid="0">
      <p:cViewPr>
        <p:scale>
          <a:sx n="64" d="100"/>
          <a:sy n="64" d="100"/>
        </p:scale>
        <p:origin x="165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5E1E4-67CB-43C4-B2C9-21B1660BE1C8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EE682-E1C6-4414-ACDE-B6C579047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9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EE682-E1C6-4414-ACDE-B6C5790477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6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D402-AE6C-947C-4A95-2F666B87B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6BD59-000C-469D-0E83-12F0A44AB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C028-A96C-FDA7-E3AE-7B65955D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69452-58BD-7349-4946-4BEC83F5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DF05-E15A-A3C4-B870-739652D6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1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D465-1E3D-0A1B-8B66-FD6C2A6E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B9511-D509-D195-4C21-DC958AD0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EBE0-C51F-77DE-2E2F-F8350AE0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F84C-4C1C-CFFF-50B5-5E591DAA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C49-77F8-9F68-F6AB-0A9B5585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3234B-DB5A-6FB1-3022-E3A05BF08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D13C7-3A3D-AB73-7CB3-6425FC217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E66C9-092A-208F-7BCD-027DD295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BBE67-4919-3279-AEBA-1911BDA5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8946-7ADD-1B92-0770-728C35A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1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469900" y="457200"/>
            <a:ext cx="0" cy="51663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14"/>
          <p:cNvCxnSpPr/>
          <p:nvPr/>
        </p:nvCxnSpPr>
        <p:spPr>
          <a:xfrm>
            <a:off x="11163300" y="6124657"/>
            <a:ext cx="0" cy="370332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584200" y="380941"/>
            <a:ext cx="11049000" cy="66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225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1277600" y="6048458"/>
            <a:ext cx="914400" cy="4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it-IT"/>
              <a:t>page</a:t>
            </a:r>
            <a:endParaRPr lang="it-IT" sz="700" b="0">
              <a:latin typeface="Arial"/>
              <a:ea typeface="Arial"/>
              <a:cs typeface="Arial"/>
              <a:sym typeface="Arial"/>
            </a:endParaRPr>
          </a:p>
          <a:p>
            <a:r>
              <a:rPr lang="it-IT"/>
              <a:t>0</a:t>
            </a:r>
            <a:fld id="{00000000-1234-1234-1234-123412341234}" type="slidenum">
              <a:rPr lang="it-IT" smtClean="0"/>
              <a:pPr/>
              <a:t>‹#›</a:t>
            </a:fld>
            <a:endParaRPr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3" y="6048457"/>
            <a:ext cx="1368417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C578-6DFC-75A2-7ED8-87AE28B9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9235-2473-F207-B476-CA84E69D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61417-B8DE-19C2-F006-4BA998D9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F1D00-A6ED-253C-B3CE-A6CB677A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AABBE-47EE-1E08-A731-FB6FA372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79A9-55B8-7150-3164-F2DE9288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E5EE5-EB31-0EE6-FA8F-A3EF7374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93416-420F-A469-68A9-5832F7A5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EE05C-FA37-791B-783E-F08513DA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3EDA-E0A7-BF49-0C8E-9EDC7C5A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9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DCED-01AE-5793-358A-FF3069CB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650C-7153-B93D-F508-22B2F5ADC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DF3F-2FF9-28C9-6210-0DF098FF0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76849-B555-58A0-A02E-B2CC15AF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93B6-8A65-2F6F-6C21-7634AFB6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9E62-E3BF-AB0B-E311-865E9431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626B-37DC-662E-1E5D-2DF6FFE6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9E285-E5E7-D2CB-8EB6-F963E0C09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5288B-B6AD-E141-67F1-14C35966A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001BB-4861-9E81-9ADD-06588104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54D0F-263C-9095-2948-EDE655AF6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DF844-4E30-7B6C-D772-1F1BAEC0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A17D9-9193-8851-0377-92D05DE0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87EAB-9C4C-3974-CEF7-1CDC7B9A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FDC5-3C29-BD47-259D-E0427D59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CB88E-CBA8-1DAD-4378-CB739D77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20740-4F7F-EC97-F7E9-761E3C09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99258-0170-FF58-41E5-EDB28F9D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7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B4F32-7228-1D49-7AB6-73ABE6C8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D86BF-8176-F80B-F468-F3F284BC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00B1B-D507-363F-3307-1D36433A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3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D76D-1C93-9790-C5D1-A5698BD4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BD9A-21F2-DB33-CEC1-7E88AB2E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19A47-E5AC-E806-E54E-E8B438E6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B1785-45BE-1A45-0B83-78D840B1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C949D-048D-D105-640A-974CA4CD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9BC0D-5CA2-4A70-7114-2E2BA613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82C5-E919-C6DE-4F12-12EADB4A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5AE97-0C44-6F10-60AA-E26C526C1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7E7C0-94BA-8E71-609C-9DFF93290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DFCE-0649-A7FB-CE7F-82E5E3DE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764F8-8A0E-1448-FFE7-CC0D739E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B4D6A-FD2D-5696-6CB4-15FCB1B3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6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46DEE-FE96-F3CA-3B95-EF86B6CA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C8AE-44FB-E99B-2241-3EA5E3930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DA99-718C-DD43-D45D-D169D0E46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F2988-D31C-40FE-98D0-2E6D0F777373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5FB92-DB44-BC29-077D-8CDFA9B3E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86111-E719-A17E-679E-493A535B2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E984D-24AB-4FD0-890A-29DD3832E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31C6D-7C7D-432D-DA6C-7A8BC771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1" y="270356"/>
            <a:ext cx="5671949" cy="5317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CFE9B-7680-A86F-1E54-2E0A2F04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356"/>
            <a:ext cx="5600700" cy="2505075"/>
          </a:xfrm>
          <a:prstGeom prst="rect">
            <a:avLst/>
          </a:prstGeom>
        </p:spPr>
      </p:pic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8AF52901-3501-227D-1B9A-51718E0C3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7" r="2" b="2"/>
          <a:stretch/>
        </p:blipFill>
        <p:spPr>
          <a:xfrm>
            <a:off x="6221839" y="3216965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AA66C7B8-F8A3-DE84-9B0E-F034203B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4058"/>
          <a:stretch/>
        </p:blipFill>
        <p:spPr>
          <a:xfrm>
            <a:off x="291895" y="183606"/>
            <a:ext cx="4359619" cy="2379139"/>
          </a:xfrm>
          <a:prstGeom prst="rect">
            <a:avLst/>
          </a:prstGeom>
        </p:spPr>
      </p:pic>
      <p:pic>
        <p:nvPicPr>
          <p:cNvPr id="5" name="Picture 4" descr="A page of a newspaper&#10;&#10;Description automatically generated">
            <a:extLst>
              <a:ext uri="{FF2B5EF4-FFF2-40B4-BE49-F238E27FC236}">
                <a16:creationId xmlns:a16="http://schemas.microsoft.com/office/drawing/2014/main" id="{D7655B33-8307-B192-B945-6B602B24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64" r="2" b="5644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C5F944-CA26-2A74-8A11-86E96535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83" y="2969587"/>
            <a:ext cx="4359618" cy="2049020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043EC782-E6ED-C686-032F-DA2E787EAA76}"/>
              </a:ext>
            </a:extLst>
          </p:cNvPr>
          <p:cNvSpPr txBox="1">
            <a:spLocks/>
          </p:cNvSpPr>
          <p:nvPr/>
        </p:nvSpPr>
        <p:spPr>
          <a:xfrm>
            <a:off x="7245977" y="3751221"/>
            <a:ext cx="4747279" cy="1933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267"/>
              </a:spcBef>
            </a:pPr>
            <a:r>
              <a:rPr lang="en-US" sz="2200" b="1" spc="-105" dirty="0"/>
              <a:t>Virtual atoms in semiconductors</a:t>
            </a:r>
          </a:p>
          <a:p>
            <a:pPr>
              <a:spcBef>
                <a:spcPts val="267"/>
              </a:spcBef>
            </a:pPr>
            <a:r>
              <a:rPr lang="en-US" sz="2200" dirty="0"/>
              <a:t>Understanding </a:t>
            </a:r>
            <a:r>
              <a:rPr lang="en-US" sz="2200" dirty="0" err="1"/>
              <a:t>behaviours</a:t>
            </a:r>
            <a:r>
              <a:rPr lang="en-US" sz="2200" dirty="0"/>
              <a:t> of defects in wide bandgap semiconductors for using as virtual atoms.</a:t>
            </a:r>
          </a:p>
          <a:p>
            <a:pPr>
              <a:spcBef>
                <a:spcPts val="267"/>
              </a:spcBef>
            </a:pPr>
            <a:r>
              <a:rPr lang="en-US" sz="2200" dirty="0"/>
              <a:t>Deterministic implantation and defect electro-optical handling</a:t>
            </a:r>
          </a:p>
          <a:p>
            <a:pPr marL="0">
              <a:spcBef>
                <a:spcPts val="267"/>
              </a:spcBef>
            </a:pPr>
            <a:endParaRPr lang="en-US" sz="2200" dirty="0"/>
          </a:p>
          <a:p>
            <a:pPr>
              <a:spcBef>
                <a:spcPts val="267"/>
              </a:spcBef>
            </a:pPr>
            <a:endParaRPr lang="en-US" sz="2200" dirty="0"/>
          </a:p>
        </p:txBody>
      </p:sp>
      <p:pic>
        <p:nvPicPr>
          <p:cNvPr id="18" name="Picture 17" descr="A graph of energy with red lines&#10;&#10;Description automatically generated">
            <a:extLst>
              <a:ext uri="{FF2B5EF4-FFF2-40B4-BE49-F238E27FC236}">
                <a16:creationId xmlns:a16="http://schemas.microsoft.com/office/drawing/2014/main" id="{6CBDAF5D-5DE4-8880-76D2-451316415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215" y="3640124"/>
            <a:ext cx="4413617" cy="22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81360-CDA4-F823-F15A-F2153B977F54}"/>
              </a:ext>
            </a:extLst>
          </p:cNvPr>
          <p:cNvSpPr txBox="1"/>
          <p:nvPr/>
        </p:nvSpPr>
        <p:spPr>
          <a:xfrm>
            <a:off x="515815" y="305866"/>
            <a:ext cx="54288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NV-spin state can be initialized optically by laser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NV-spin state can be coherently manipulated with resonant microwave (MW)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NV-spin state can be read out optically by its spin-state-dependent fluorescence, enabling optically detected magnetic resonance experiments. </a:t>
            </a:r>
          </a:p>
          <a:p>
            <a:r>
              <a:rPr lang="en-GB" dirty="0"/>
              <a:t>The system enables the realization of a fully functional qubit which interacts with its environment and results in an optically readable signal.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7E3EA-7D28-8932-9314-059CC517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11" y="203554"/>
            <a:ext cx="5020775" cy="2208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AF87A-98C8-9FB1-AB4E-93B032D2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6" y="2782366"/>
            <a:ext cx="2626206" cy="3769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360B2-613A-F561-1974-80059023C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572" y="3337413"/>
            <a:ext cx="3981582" cy="22896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3430C82-92DC-BB89-8623-4A5520F1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3152775"/>
            <a:ext cx="4343399" cy="21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">
            <a:extLst>
              <a:ext uri="{FF2B5EF4-FFF2-40B4-BE49-F238E27FC236}">
                <a16:creationId xmlns:a16="http://schemas.microsoft.com/office/drawing/2014/main" id="{15E4A1F5-D8E3-161A-6E35-4A78E9C5455C}"/>
              </a:ext>
            </a:extLst>
          </p:cNvPr>
          <p:cNvSpPr/>
          <p:nvPr/>
        </p:nvSpPr>
        <p:spPr>
          <a:xfrm>
            <a:off x="861100" y="797510"/>
            <a:ext cx="6580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2"/>
            </a:endParaRPr>
          </a:p>
          <a:p>
            <a:r>
              <a:rPr lang="en-US" sz="1400" b="1" dirty="0">
                <a:latin typeface="Arial" charset="0"/>
              </a:rPr>
              <a:t>FIB COLUMN</a:t>
            </a:r>
          </a:p>
          <a:p>
            <a:endParaRPr lang="en-US" sz="1400" b="1" dirty="0">
              <a:latin typeface="Arial" charset="0"/>
            </a:endParaRPr>
          </a:p>
          <a:p>
            <a:r>
              <a:rPr lang="en-US" sz="1400" b="1" dirty="0">
                <a:latin typeface="Arial" charset="0"/>
              </a:rPr>
              <a:t>LIQUID METAL ALLOY ION SOURCE</a:t>
            </a:r>
          </a:p>
          <a:p>
            <a:r>
              <a:rPr lang="en-US" sz="1400" b="1" dirty="0">
                <a:latin typeface="Arial" charset="0"/>
              </a:rPr>
              <a:t>Si</a:t>
            </a:r>
            <a:r>
              <a:rPr lang="en-US" sz="1400" b="1" baseline="30000" dirty="0">
                <a:latin typeface="Arial" charset="0"/>
              </a:rPr>
              <a:t>++</a:t>
            </a:r>
            <a:r>
              <a:rPr lang="en-US" sz="1400" b="1" dirty="0">
                <a:latin typeface="Arial" charset="0"/>
              </a:rPr>
              <a:t>; Au</a:t>
            </a:r>
            <a:r>
              <a:rPr lang="en-US" sz="1400" b="1" baseline="30000" dirty="0">
                <a:latin typeface="Arial" charset="0"/>
              </a:rPr>
              <a:t>++</a:t>
            </a:r>
            <a:r>
              <a:rPr lang="en-US" sz="1400" b="1" dirty="0">
                <a:latin typeface="Arial" charset="0"/>
              </a:rPr>
              <a:t>; Au</a:t>
            </a:r>
            <a:r>
              <a:rPr lang="en-US" sz="1400" b="1" baseline="30000" dirty="0">
                <a:latin typeface="Arial" charset="0"/>
              </a:rPr>
              <a:t>+</a:t>
            </a:r>
          </a:p>
          <a:p>
            <a:r>
              <a:rPr lang="en-US" sz="1400" b="1" dirty="0">
                <a:latin typeface="Arial" charset="0"/>
              </a:rPr>
              <a:t>Ge</a:t>
            </a:r>
            <a:r>
              <a:rPr lang="en-US" sz="1400" b="1" baseline="30000" dirty="0">
                <a:latin typeface="Arial" charset="0"/>
              </a:rPr>
              <a:t>+</a:t>
            </a:r>
            <a:r>
              <a:rPr lang="en-US" sz="1400" b="1" dirty="0">
                <a:latin typeface="Arial" charset="0"/>
              </a:rPr>
              <a:t> or Ge</a:t>
            </a:r>
            <a:r>
              <a:rPr lang="en-US" sz="1400" b="1" baseline="30000" dirty="0">
                <a:latin typeface="Arial" charset="0"/>
              </a:rPr>
              <a:t>++</a:t>
            </a:r>
          </a:p>
          <a:p>
            <a:endParaRPr lang="en-US" sz="1400" b="1" dirty="0">
              <a:latin typeface="Arial" charset="0"/>
            </a:endParaRPr>
          </a:p>
          <a:p>
            <a:r>
              <a:rPr lang="da-DK" sz="1400" b="1" dirty="0">
                <a:latin typeface="Arial" charset="0"/>
              </a:rPr>
              <a:t>ION ENERGY (ACC. VOLTAGE: 2 -35 kV):</a:t>
            </a:r>
          </a:p>
          <a:p>
            <a:r>
              <a:rPr lang="en-US" sz="1400" b="1" dirty="0">
                <a:latin typeface="Arial" charset="0"/>
              </a:rPr>
              <a:t>2 -35 keV for SINGLE CHARGED ions; </a:t>
            </a:r>
          </a:p>
          <a:p>
            <a:r>
              <a:rPr lang="en-US" sz="1400" b="1" dirty="0">
                <a:latin typeface="Arial" charset="0"/>
              </a:rPr>
              <a:t>4 –70 keV for DOUBLE CHARGED ions.</a:t>
            </a:r>
          </a:p>
          <a:p>
            <a:r>
              <a:rPr lang="en-US" sz="1400" b="1" dirty="0">
                <a:latin typeface="Arial" charset="0"/>
              </a:rPr>
              <a:t>LMAIS ION BEAM INTENSITY:</a:t>
            </a:r>
          </a:p>
          <a:p>
            <a:r>
              <a:rPr lang="sv-SE" sz="1400" b="1" dirty="0">
                <a:latin typeface="Arial" charset="0"/>
              </a:rPr>
              <a:t>Si</a:t>
            </a:r>
            <a:r>
              <a:rPr lang="sv-SE" sz="1400" b="1" baseline="30000" dirty="0">
                <a:latin typeface="Arial" charset="0"/>
              </a:rPr>
              <a:t>++</a:t>
            </a:r>
            <a:r>
              <a:rPr lang="sv-SE" sz="1400" b="1" dirty="0">
                <a:latin typeface="Arial" charset="0"/>
              </a:rPr>
              <a:t>: min. 1.5 pA; max. 475 pA</a:t>
            </a:r>
          </a:p>
          <a:p>
            <a:r>
              <a:rPr lang="sv-SE" sz="1400" b="1" dirty="0">
                <a:latin typeface="Arial" charset="0"/>
              </a:rPr>
              <a:t>Ge</a:t>
            </a:r>
            <a:r>
              <a:rPr lang="sv-SE" sz="1400" b="1" baseline="30000" dirty="0">
                <a:latin typeface="Arial" charset="0"/>
              </a:rPr>
              <a:t>+</a:t>
            </a:r>
            <a:r>
              <a:rPr lang="sv-SE" sz="1400" b="1" dirty="0">
                <a:latin typeface="Arial" charset="0"/>
              </a:rPr>
              <a:t>: min. 1.3 pA; max. …</a:t>
            </a:r>
          </a:p>
          <a:p>
            <a:r>
              <a:rPr lang="sv-SE" sz="1400" b="1" dirty="0">
                <a:latin typeface="Arial" charset="0"/>
              </a:rPr>
              <a:t>Ge: min. 1.9 pA; max. 420 pA</a:t>
            </a:r>
          </a:p>
          <a:p>
            <a:r>
              <a:rPr lang="sv-SE" sz="1400" b="1" dirty="0">
                <a:latin typeface="Arial" charset="0"/>
              </a:rPr>
              <a:t>Au</a:t>
            </a:r>
            <a:r>
              <a:rPr lang="sv-SE" sz="1400" b="1" baseline="30000" dirty="0">
                <a:latin typeface="Arial" charset="0"/>
              </a:rPr>
              <a:t>+</a:t>
            </a:r>
            <a:r>
              <a:rPr lang="sv-SE" sz="1400" b="1" dirty="0">
                <a:latin typeface="Arial" charset="0"/>
              </a:rPr>
              <a:t>: min. 4.1 pA; max. 2,000 pA</a:t>
            </a:r>
          </a:p>
          <a:p>
            <a:r>
              <a:rPr lang="sv-SE" sz="1400" b="1" dirty="0">
                <a:latin typeface="Arial" charset="0"/>
              </a:rPr>
              <a:t>Au</a:t>
            </a:r>
            <a:r>
              <a:rPr lang="sv-SE" sz="1400" b="1" baseline="30000" dirty="0">
                <a:latin typeface="Arial" charset="0"/>
              </a:rPr>
              <a:t>++</a:t>
            </a:r>
            <a:r>
              <a:rPr lang="sv-SE" sz="1400" b="1" dirty="0">
                <a:latin typeface="Arial" charset="0"/>
              </a:rPr>
              <a:t>: min. 1.7 pA; max. 420 pA</a:t>
            </a:r>
          </a:p>
          <a:p>
            <a:r>
              <a:rPr lang="en-US" sz="1400" b="1" dirty="0">
                <a:latin typeface="Arial" charset="0"/>
              </a:rPr>
              <a:t>PATTERN GENERATOR: 20 bit/ 50 MHz</a:t>
            </a:r>
          </a:p>
          <a:p>
            <a:r>
              <a:rPr lang="en-US" sz="1400" b="1" dirty="0">
                <a:latin typeface="Arial" charset="0"/>
              </a:rPr>
              <a:t>MINIMUM DWELL TIME: 20 ns</a:t>
            </a:r>
          </a:p>
          <a:p>
            <a:r>
              <a:rPr lang="en-US" sz="1400" b="1" dirty="0">
                <a:latin typeface="Arial" charset="0"/>
              </a:rPr>
              <a:t>MINIMUM STEP SIZE: 0.2 nm on 200 µm WF</a:t>
            </a:r>
          </a:p>
          <a:p>
            <a:endParaRPr lang="en-US" sz="1400" b="1" dirty="0">
              <a:latin typeface="Arial" charset="0"/>
            </a:endParaRPr>
          </a:p>
          <a:p>
            <a:r>
              <a:rPr lang="en-US" sz="1400" b="1" dirty="0">
                <a:latin typeface="Arial" charset="0"/>
              </a:rPr>
              <a:t>LASER INTERFEROMETER TABLE</a:t>
            </a:r>
          </a:p>
          <a:p>
            <a:r>
              <a:rPr lang="en-US" sz="1400" b="1" dirty="0">
                <a:latin typeface="Arial" charset="0"/>
              </a:rPr>
              <a:t>EXCELLENT STITCHING AND BLIND NAVIGATION</a:t>
            </a:r>
          </a:p>
          <a:p>
            <a:r>
              <a:rPr lang="en-US" sz="1400" b="1" dirty="0">
                <a:latin typeface="Arial" charset="0"/>
              </a:rPr>
              <a:t>SMALL SAMPLES preferred</a:t>
            </a:r>
          </a:p>
          <a:p>
            <a:r>
              <a:rPr lang="fi-FI" sz="1400" b="1" dirty="0">
                <a:latin typeface="Arial" charset="0"/>
              </a:rPr>
              <a:t>TILT 0-90°ON 1.5x1.5 cm2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7EE3A-DD66-1E85-CB22-F8F527680C1D}"/>
              </a:ext>
            </a:extLst>
          </p:cNvPr>
          <p:cNvGrpSpPr/>
          <p:nvPr/>
        </p:nvGrpSpPr>
        <p:grpSpPr>
          <a:xfrm>
            <a:off x="6367163" y="1003287"/>
            <a:ext cx="4478637" cy="4851424"/>
            <a:chOff x="10012808" y="576943"/>
            <a:chExt cx="7077566" cy="8801100"/>
          </a:xfrm>
        </p:grpSpPr>
        <p:pic>
          <p:nvPicPr>
            <p:cNvPr id="4" name="Immagine 1">
              <a:extLst>
                <a:ext uri="{FF2B5EF4-FFF2-40B4-BE49-F238E27FC236}">
                  <a16:creationId xmlns:a16="http://schemas.microsoft.com/office/drawing/2014/main" id="{38728B38-D0D8-E3F7-10F7-57E32C018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400" y="576943"/>
              <a:ext cx="5848343" cy="8801100"/>
            </a:xfrm>
            <a:prstGeom prst="rect">
              <a:avLst/>
            </a:prstGeom>
          </p:spPr>
        </p:pic>
        <p:sp>
          <p:nvSpPr>
            <p:cNvPr id="5" name="TextBox 67">
              <a:extLst>
                <a:ext uri="{FF2B5EF4-FFF2-40B4-BE49-F238E27FC236}">
                  <a16:creationId xmlns:a16="http://schemas.microsoft.com/office/drawing/2014/main" id="{EC5F8338-7403-71EF-CF3C-9F38FA909082}"/>
                </a:ext>
              </a:extLst>
            </p:cNvPr>
            <p:cNvSpPr txBox="1"/>
            <p:nvPr/>
          </p:nvSpPr>
          <p:spPr>
            <a:xfrm rot="19781126">
              <a:off x="10012808" y="4366506"/>
              <a:ext cx="7077566" cy="17029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000" b="1" dirty="0">
                  <a:latin typeface="Roboto Condensed" panose="020B0604020202020204" charset="0"/>
                  <a:ea typeface="Roboto Condensed" panose="020B0604020202020204" charset="0"/>
                </a:rPr>
                <a:t>A NANOFABRICATION </a:t>
              </a:r>
              <a:r>
                <a:rPr lang="it-IT" sz="2500" b="1" dirty="0">
                  <a:latin typeface="Roboto Condensed" panose="020B0604020202020204" charset="0"/>
                  <a:ea typeface="Roboto Condensed" panose="020B0604020202020204" charset="0"/>
                </a:rPr>
                <a:t>MACHINE</a:t>
              </a:r>
            </a:p>
          </p:txBody>
        </p:sp>
      </p:grp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C7C53C8-873B-409D-9B0C-820A9F4EFE12}"/>
              </a:ext>
            </a:extLst>
          </p:cNvPr>
          <p:cNvSpPr txBox="1">
            <a:spLocks/>
          </p:cNvSpPr>
          <p:nvPr/>
        </p:nvSpPr>
        <p:spPr>
          <a:xfrm>
            <a:off x="1634069" y="292883"/>
            <a:ext cx="9518023" cy="504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7"/>
              </a:spcBef>
              <a:buNone/>
            </a:pPr>
            <a:r>
              <a:rPr lang="en-US" sz="2900" b="1" spc="-105" dirty="0"/>
              <a:t>Deterministic implantation</a:t>
            </a:r>
            <a:endParaRPr lang="en-US" sz="2900" dirty="0"/>
          </a:p>
          <a:p>
            <a:pPr marL="0">
              <a:spcBef>
                <a:spcPts val="267"/>
              </a:spcBef>
            </a:pPr>
            <a:endParaRPr lang="en-US" sz="2900" dirty="0"/>
          </a:p>
          <a:p>
            <a:pPr>
              <a:spcBef>
                <a:spcPts val="267"/>
              </a:spcBef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9934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>
                <a:solidFill>
                  <a:schemeClr val="accent3">
                    <a:lumMod val="75000"/>
                  </a:schemeClr>
                </a:solidFill>
              </a:rPr>
              <a:t>Ion Dose makes the </a:t>
            </a:r>
            <a:r>
              <a:rPr lang="it-IT" sz="2200" dirty="0" err="1">
                <a:solidFill>
                  <a:schemeClr val="accent3">
                    <a:lumMod val="75000"/>
                  </a:schemeClr>
                </a:solidFill>
              </a:rPr>
              <a:t>difference</a:t>
            </a:r>
            <a:r>
              <a:rPr lang="it-IT" sz="2200" dirty="0">
                <a:solidFill>
                  <a:schemeClr val="accent3">
                    <a:lumMod val="75000"/>
                  </a:schemeClr>
                </a:solidFill>
              </a:rPr>
              <a:t> for </a:t>
            </a:r>
            <a:r>
              <a:rPr lang="it-IT" sz="2200" dirty="0" err="1">
                <a:solidFill>
                  <a:schemeClr val="accent3">
                    <a:lumMod val="75000"/>
                  </a:schemeClr>
                </a:solidFill>
              </a:rPr>
              <a:t>applications</a:t>
            </a:r>
            <a:r>
              <a:rPr lang="it-IT" sz="22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err="1"/>
              <a:t>sputtering</a:t>
            </a:r>
            <a:r>
              <a:rPr lang="it-IT" sz="2200" dirty="0"/>
              <a:t> yield and </a:t>
            </a:r>
            <a:r>
              <a:rPr lang="it-IT" sz="2200" dirty="0" err="1"/>
              <a:t>milled</a:t>
            </a:r>
            <a:r>
              <a:rPr lang="it-IT" sz="2200" dirty="0"/>
              <a:t> </a:t>
            </a:r>
            <a:r>
              <a:rPr lang="it-IT" sz="2200" dirty="0" err="1"/>
              <a:t>depth</a:t>
            </a:r>
            <a:br>
              <a:rPr lang="it-IT" sz="2200" dirty="0">
                <a:solidFill>
                  <a:srgbClr val="FF0000"/>
                </a:solidFill>
              </a:rPr>
            </a:br>
            <a:r>
              <a:rPr lang="it-IT" sz="2200" b="0" dirty="0">
                <a:solidFill>
                  <a:schemeClr val="tx1"/>
                </a:solidFill>
              </a:rPr>
              <a:t>70 keV </a:t>
            </a:r>
            <a:r>
              <a:rPr lang="it-IT" sz="2200" b="0" dirty="0" err="1">
                <a:solidFill>
                  <a:schemeClr val="tx1"/>
                </a:solidFill>
              </a:rPr>
              <a:t>Ge</a:t>
            </a:r>
            <a:r>
              <a:rPr lang="it-IT" sz="2200" b="0" baseline="30000" dirty="0">
                <a:solidFill>
                  <a:schemeClr val="tx1"/>
                </a:solidFill>
              </a:rPr>
              <a:t>+</a:t>
            </a:r>
            <a:r>
              <a:rPr lang="it-IT" sz="2200" b="0" dirty="0">
                <a:solidFill>
                  <a:schemeClr val="tx1"/>
                </a:solidFill>
              </a:rPr>
              <a:t> on Si - </a:t>
            </a:r>
            <a:r>
              <a:rPr lang="it-IT" sz="2200" b="0" dirty="0" err="1">
                <a:solidFill>
                  <a:schemeClr val="tx1"/>
                </a:solidFill>
              </a:rPr>
              <a:t>collision</a:t>
            </a:r>
            <a:r>
              <a:rPr lang="it-IT" sz="2200" b="0" dirty="0">
                <a:solidFill>
                  <a:schemeClr val="tx1"/>
                </a:solidFill>
              </a:rPr>
              <a:t> </a:t>
            </a:r>
            <a:r>
              <a:rPr lang="it-IT" sz="2200" b="0" dirty="0" err="1">
                <a:solidFill>
                  <a:schemeClr val="tx1"/>
                </a:solidFill>
              </a:rPr>
              <a:t>cascade</a:t>
            </a:r>
            <a:r>
              <a:rPr lang="it-IT" sz="2200" b="0" dirty="0">
                <a:solidFill>
                  <a:schemeClr val="tx1"/>
                </a:solidFill>
              </a:rPr>
              <a:t> (SRIM </a:t>
            </a:r>
            <a:r>
              <a:rPr lang="it-IT" sz="2200" b="0" dirty="0" err="1">
                <a:solidFill>
                  <a:schemeClr val="tx1"/>
                </a:solidFill>
              </a:rPr>
              <a:t>simulations</a:t>
            </a:r>
            <a:r>
              <a:rPr lang="it-IT" sz="22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Shape 2054"/>
          <p:cNvSpPr txBox="1">
            <a:spLocks noGrp="1"/>
          </p:cNvSpPr>
          <p:nvPr>
            <p:ph type="sldNum" idx="12"/>
          </p:nvPr>
        </p:nvSpPr>
        <p:spPr>
          <a:xfrm>
            <a:off x="11379200" y="6084644"/>
            <a:ext cx="685800" cy="477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22850" rIns="45713" bIns="22850" rtlCol="0" anchor="t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page</a:t>
            </a:r>
            <a:endParaRPr dirty="0"/>
          </a:p>
          <a:p>
            <a:r>
              <a:rPr lang="en-US" dirty="0">
                <a:solidFill>
                  <a:schemeClr val="accent2"/>
                </a:solidFill>
              </a:rPr>
              <a:t>0</a:t>
            </a:r>
            <a:fld id="{00000000-1234-1234-1234-123412341234}" type="slidenum">
              <a:rPr lang="en-US">
                <a:solidFill>
                  <a:schemeClr val="accent2"/>
                </a:solidFill>
              </a:rPr>
              <a:pPr/>
              <a:t>5</a:t>
            </a:fld>
            <a:endParaRPr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769907" y="1494500"/>
            <a:ext cx="1383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Si SURFACE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03F20-7888-406D-921A-1B94ADCA9EDA}"/>
              </a:ext>
            </a:extLst>
          </p:cNvPr>
          <p:cNvGrpSpPr/>
          <p:nvPr/>
        </p:nvGrpSpPr>
        <p:grpSpPr>
          <a:xfrm>
            <a:off x="1875606" y="1315693"/>
            <a:ext cx="7366773" cy="2113307"/>
            <a:chOff x="2742041" y="1973539"/>
            <a:chExt cx="12744450" cy="4434821"/>
          </a:xfrm>
        </p:grpSpPr>
        <p:cxnSp>
          <p:nvCxnSpPr>
            <p:cNvPr id="14" name="Connettore diritto 13"/>
            <p:cNvCxnSpPr/>
            <p:nvPr/>
          </p:nvCxnSpPr>
          <p:spPr>
            <a:xfrm>
              <a:off x="2742041" y="3086100"/>
              <a:ext cx="12744450" cy="0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07506" y="3121819"/>
              <a:ext cx="3293269" cy="322183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91135" y="3121819"/>
              <a:ext cx="3293269" cy="3221831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370954" y="3150810"/>
              <a:ext cx="3293269" cy="3221831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3378" y="1973539"/>
              <a:ext cx="158455" cy="1175372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0460" y="2002182"/>
              <a:ext cx="158455" cy="1175372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7610" y="2002182"/>
              <a:ext cx="158455" cy="1175372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4760" y="2002182"/>
              <a:ext cx="158455" cy="1175372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1910" y="2002182"/>
              <a:ext cx="158455" cy="1175372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9060" y="2002182"/>
              <a:ext cx="158455" cy="1175372"/>
            </a:xfrm>
            <a:prstGeom prst="rect">
              <a:avLst/>
            </a:prstGeom>
          </p:spPr>
        </p:pic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4185" y="1994371"/>
              <a:ext cx="158455" cy="1175372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61335" y="1994371"/>
              <a:ext cx="158455" cy="1175372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18485" y="1994371"/>
              <a:ext cx="158455" cy="1175372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75635" y="1994371"/>
              <a:ext cx="158455" cy="1175372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32785" y="1994371"/>
              <a:ext cx="158455" cy="1175372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83412" y="1994371"/>
              <a:ext cx="158455" cy="1175372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0562" y="1994371"/>
              <a:ext cx="158455" cy="1175372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97712" y="1994371"/>
              <a:ext cx="158455" cy="1175372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54862" y="1994371"/>
              <a:ext cx="158455" cy="1175372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12012" y="1994371"/>
              <a:ext cx="158455" cy="117537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sellaDiTesto 42"/>
              <p:cNvSpPr txBox="1"/>
              <p:nvPr/>
            </p:nvSpPr>
            <p:spPr>
              <a:xfrm>
                <a:off x="259400" y="3415186"/>
                <a:ext cx="1750219" cy="853730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it-IT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sSub>
                            <m:sSubPr>
                              <m:ctrlPr>
                                <a:rPr lang="it-IT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it-IT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𝒊𝒐𝒏</m:t>
                              </m:r>
                            </m:sub>
                          </m:sSub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it-IT" sz="1200" b="1" dirty="0"/>
              </a:p>
            </p:txBody>
          </p:sp>
        </mc:Choice>
        <mc:Fallback>
          <p:sp>
            <p:nvSpPr>
              <p:cNvPr id="43" name="CasellaDiTes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00" y="3415186"/>
                <a:ext cx="1750219" cy="8537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sellaDiTesto 43"/>
              <p:cNvSpPr txBox="1"/>
              <p:nvPr/>
            </p:nvSpPr>
            <p:spPr>
              <a:xfrm>
                <a:off x="2119874" y="3448731"/>
                <a:ext cx="1751337" cy="811301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d>
                        <m:dPr>
                          <m:ctrlP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it-IT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f>
                            <m:f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lang="it-IT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𝒊𝒐𝒏</m:t>
                                  </m:r>
                                </m:sub>
                              </m:sSub>
                              <m:r>
                                <a:rPr lang="it-IT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it-IT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den>
                          </m:f>
                          <m:r>
                            <a:rPr lang="it-IT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it-IT" sz="1600" b="1" dirty="0"/>
              </a:p>
            </p:txBody>
          </p:sp>
        </mc:Choice>
        <mc:Fallback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74" y="3448731"/>
                <a:ext cx="1751337" cy="8113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sellaDiTesto 44"/>
              <p:cNvSpPr txBox="1"/>
              <p:nvPr/>
            </p:nvSpPr>
            <p:spPr>
              <a:xfrm>
                <a:off x="4051901" y="3502898"/>
                <a:ext cx="1497720" cy="714197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d>
                        <m:dPr>
                          <m:ctrlP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it-IT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num>
                        <m:den>
                          <m:r>
                            <a:rPr lang="it-IT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it-IT" sz="1200" b="1" dirty="0"/>
              </a:p>
            </p:txBody>
          </p:sp>
        </mc:Choice>
        <mc:Fallback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01" y="3502898"/>
                <a:ext cx="1497720" cy="7141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oogle Shape;884;p41"/>
          <p:cNvSpPr txBox="1"/>
          <p:nvPr/>
        </p:nvSpPr>
        <p:spPr>
          <a:xfrm>
            <a:off x="6096000" y="3536889"/>
            <a:ext cx="4775200" cy="669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el-GR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ρ 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=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Atomic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Density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</a:p>
          <a:p>
            <a:pPr algn="ctr">
              <a:buClr>
                <a:srgbClr val="000000"/>
              </a:buClr>
              <a:buSzPts val="2400"/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 = Ion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Species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Energy and Angle 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-6296" y="2921000"/>
            <a:ext cx="1750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latin typeface="Roboto Condensed" panose="020B0604020202020204" charset="0"/>
                <a:ea typeface="Roboto Condensed" panose="020B0604020202020204" charset="0"/>
              </a:rPr>
              <a:t>ION DOSE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658773" y="4230297"/>
            <a:ext cx="214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latin typeface="Roboto Condensed" panose="020B0604020202020204" charset="0"/>
                <a:ea typeface="Roboto Condensed" panose="020B0604020202020204" charset="0"/>
              </a:rPr>
              <a:t>MILLED DEPTH</a:t>
            </a:r>
          </a:p>
        </p:txBody>
      </p:sp>
      <p:sp>
        <p:nvSpPr>
          <p:cNvPr id="34" name="CasellaDiTesto 1">
            <a:extLst>
              <a:ext uri="{FF2B5EF4-FFF2-40B4-BE49-F238E27FC236}">
                <a16:creationId xmlns:a16="http://schemas.microsoft.com/office/drawing/2014/main" id="{58C19FA7-6BC5-4B22-8538-3EFE19BAE43F}"/>
              </a:ext>
            </a:extLst>
          </p:cNvPr>
          <p:cNvSpPr txBox="1"/>
          <p:nvPr/>
        </p:nvSpPr>
        <p:spPr>
          <a:xfrm>
            <a:off x="1859859" y="5199165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SINGLE ION IMPLANTATION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;</a:t>
            </a:r>
          </a:p>
          <a:p>
            <a:pPr marL="133357" indent="-133357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single vacancy-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complexes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</a:p>
        </p:txBody>
      </p:sp>
      <p:sp>
        <p:nvSpPr>
          <p:cNvPr id="35" name="CasellaDiTesto 5">
            <a:extLst>
              <a:ext uri="{FF2B5EF4-FFF2-40B4-BE49-F238E27FC236}">
                <a16:creationId xmlns:a16="http://schemas.microsoft.com/office/drawing/2014/main" id="{56BA2D10-5308-40E7-88F1-EFFB4199C477}"/>
              </a:ext>
            </a:extLst>
          </p:cNvPr>
          <p:cNvSpPr txBox="1"/>
          <p:nvPr/>
        </p:nvSpPr>
        <p:spPr>
          <a:xfrm>
            <a:off x="4887253" y="5140598"/>
            <a:ext cx="265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ION IMPLANTATION:</a:t>
            </a: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composition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change</a:t>
            </a:r>
            <a:endParaRPr lang="it-IT" sz="1600" dirty="0">
              <a:solidFill>
                <a:schemeClr val="accent4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defect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creation</a:t>
            </a:r>
            <a:endParaRPr lang="it-IT" sz="1600" dirty="0">
              <a:solidFill>
                <a:schemeClr val="accent4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amorphization</a:t>
            </a:r>
            <a:endParaRPr lang="it-IT" sz="1600" dirty="0">
              <a:solidFill>
                <a:schemeClr val="accent4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6" name="CasellaDiTesto 10">
            <a:extLst>
              <a:ext uri="{FF2B5EF4-FFF2-40B4-BE49-F238E27FC236}">
                <a16:creationId xmlns:a16="http://schemas.microsoft.com/office/drawing/2014/main" id="{8737F8FB-95A5-4C0C-80BF-D11FEE99E862}"/>
              </a:ext>
            </a:extLst>
          </p:cNvPr>
          <p:cNvSpPr txBox="1"/>
          <p:nvPr/>
        </p:nvSpPr>
        <p:spPr>
          <a:xfrm>
            <a:off x="8202941" y="5215963"/>
            <a:ext cx="145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ION MILLING:</a:t>
            </a: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sputtering</a:t>
            </a:r>
            <a:endParaRPr lang="it-IT" sz="1600" dirty="0">
              <a:solidFill>
                <a:schemeClr val="accent4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patterning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</a:p>
        </p:txBody>
      </p:sp>
      <p:sp>
        <p:nvSpPr>
          <p:cNvPr id="37" name="CasellaDiTesto 12">
            <a:extLst>
              <a:ext uri="{FF2B5EF4-FFF2-40B4-BE49-F238E27FC236}">
                <a16:creationId xmlns:a16="http://schemas.microsoft.com/office/drawing/2014/main" id="{670E137A-16C8-4988-A541-65D231FCAB58}"/>
              </a:ext>
            </a:extLst>
          </p:cNvPr>
          <p:cNvSpPr txBox="1"/>
          <p:nvPr/>
        </p:nvSpPr>
        <p:spPr>
          <a:xfrm>
            <a:off x="1723324" y="6253121"/>
            <a:ext cx="264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1-100 </a:t>
            </a:r>
            <a:r>
              <a:rPr lang="it-IT" sz="1600" b="1" dirty="0" err="1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ions</a:t>
            </a:r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 per spot</a:t>
            </a:r>
            <a:endParaRPr lang="it-IT" sz="1600" dirty="0">
              <a:solidFill>
                <a:srgbClr val="00B05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8" name="CasellaDiTesto 13">
            <a:extLst>
              <a:ext uri="{FF2B5EF4-FFF2-40B4-BE49-F238E27FC236}">
                <a16:creationId xmlns:a16="http://schemas.microsoft.com/office/drawing/2014/main" id="{836EDA68-51D3-4144-9985-209DB93678BB}"/>
              </a:ext>
            </a:extLst>
          </p:cNvPr>
          <p:cNvSpPr txBox="1"/>
          <p:nvPr/>
        </p:nvSpPr>
        <p:spPr>
          <a:xfrm>
            <a:off x="4381495" y="6253121"/>
            <a:ext cx="328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1E13-1E16 </a:t>
            </a:r>
            <a:r>
              <a:rPr lang="it-IT" sz="1600" b="1" dirty="0" err="1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ions</a:t>
            </a:r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/ cm</a:t>
            </a:r>
            <a:r>
              <a:rPr lang="it-IT" sz="1600" b="1" baseline="30000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2</a:t>
            </a:r>
          </a:p>
        </p:txBody>
      </p:sp>
      <p:sp>
        <p:nvSpPr>
          <p:cNvPr id="50" name="CasellaDiTesto 15">
            <a:extLst>
              <a:ext uri="{FF2B5EF4-FFF2-40B4-BE49-F238E27FC236}">
                <a16:creationId xmlns:a16="http://schemas.microsoft.com/office/drawing/2014/main" id="{D613F8AC-E1C0-4B8E-B371-9F3EE3BDF27E}"/>
              </a:ext>
            </a:extLst>
          </p:cNvPr>
          <p:cNvSpPr txBox="1"/>
          <p:nvPr/>
        </p:nvSpPr>
        <p:spPr>
          <a:xfrm>
            <a:off x="8202941" y="6187037"/>
            <a:ext cx="2085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6E15 - … </a:t>
            </a:r>
            <a:r>
              <a:rPr lang="it-IT" sz="1600" b="1" dirty="0" err="1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ions</a:t>
            </a:r>
            <a:r>
              <a:rPr lang="it-IT" sz="1600" b="1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/ cm</a:t>
            </a:r>
            <a:r>
              <a:rPr lang="it-IT" sz="1600" b="1" baseline="30000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CAB19A-025D-4A1B-B3A2-71994299D998}"/>
              </a:ext>
            </a:extLst>
          </p:cNvPr>
          <p:cNvGrpSpPr/>
          <p:nvPr/>
        </p:nvGrpSpPr>
        <p:grpSpPr>
          <a:xfrm>
            <a:off x="2009619" y="4663921"/>
            <a:ext cx="8229600" cy="428625"/>
            <a:chOff x="2843213" y="5033962"/>
            <a:chExt cx="12344400" cy="642938"/>
          </a:xfrm>
        </p:grpSpPr>
        <p:sp>
          <p:nvSpPr>
            <p:cNvPr id="53" name="Rettangolo 2">
              <a:extLst>
                <a:ext uri="{FF2B5EF4-FFF2-40B4-BE49-F238E27FC236}">
                  <a16:creationId xmlns:a16="http://schemas.microsoft.com/office/drawing/2014/main" id="{0B6E5BBB-2188-4E37-8DD5-37FF655D8BE7}"/>
                </a:ext>
              </a:extLst>
            </p:cNvPr>
            <p:cNvSpPr/>
            <p:nvPr/>
          </p:nvSpPr>
          <p:spPr>
            <a:xfrm>
              <a:off x="2843213" y="5033962"/>
              <a:ext cx="12344400" cy="642938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20000">
                  <a:schemeClr val="accent6">
                    <a:lumMod val="20000"/>
                    <a:lumOff val="80000"/>
                  </a:schemeClr>
                </a:gs>
                <a:gs pos="60000">
                  <a:srgbClr val="C9E828"/>
                </a:gs>
                <a:gs pos="40000">
                  <a:srgbClr val="92D050"/>
                </a:gs>
                <a:gs pos="100000">
                  <a:srgbClr val="FF0000"/>
                </a:gs>
                <a:gs pos="80000">
                  <a:srgbClr val="FFFF00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54" name="CasellaDiTesto 3">
              <a:extLst>
                <a:ext uri="{FF2B5EF4-FFF2-40B4-BE49-F238E27FC236}">
                  <a16:creationId xmlns:a16="http://schemas.microsoft.com/office/drawing/2014/main" id="{D9F57590-4F1B-4E2F-A7C9-31493287357D}"/>
                </a:ext>
              </a:extLst>
            </p:cNvPr>
            <p:cNvSpPr txBox="1"/>
            <p:nvPr/>
          </p:nvSpPr>
          <p:spPr>
            <a:xfrm>
              <a:off x="4229100" y="5093307"/>
              <a:ext cx="337185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INCREASING ION DOSE</a:t>
              </a:r>
            </a:p>
          </p:txBody>
        </p:sp>
        <p:cxnSp>
          <p:nvCxnSpPr>
            <p:cNvPr id="55" name="Connettore 2 17">
              <a:extLst>
                <a:ext uri="{FF2B5EF4-FFF2-40B4-BE49-F238E27FC236}">
                  <a16:creationId xmlns:a16="http://schemas.microsoft.com/office/drawing/2014/main" id="{8E818A44-30D9-4323-B3B3-B893182BF651}"/>
                </a:ext>
              </a:extLst>
            </p:cNvPr>
            <p:cNvCxnSpPr/>
            <p:nvPr/>
          </p:nvCxnSpPr>
          <p:spPr>
            <a:xfrm>
              <a:off x="4214813" y="5500009"/>
              <a:ext cx="689907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sellaDiTesto 8">
            <a:extLst>
              <a:ext uri="{FF2B5EF4-FFF2-40B4-BE49-F238E27FC236}">
                <a16:creationId xmlns:a16="http://schemas.microsoft.com/office/drawing/2014/main" id="{98CB7C9D-7BD9-4CBC-AF48-2B95140B77E6}"/>
              </a:ext>
            </a:extLst>
          </p:cNvPr>
          <p:cNvSpPr txBox="1"/>
          <p:nvPr/>
        </p:nvSpPr>
        <p:spPr>
          <a:xfrm>
            <a:off x="9194800" y="2036212"/>
            <a:ext cx="2903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Roboto" panose="020B0604020202020204" charset="0"/>
                <a:ea typeface="Roboto" panose="020B0604020202020204" charset="0"/>
              </a:rPr>
              <a:t>ION INDUCED (NANO-) STRUCTURES:</a:t>
            </a: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 err="1">
                <a:latin typeface="Roboto" panose="020B0604020202020204" charset="0"/>
                <a:ea typeface="Roboto" panose="020B0604020202020204" charset="0"/>
              </a:rPr>
              <a:t>ripples</a:t>
            </a: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it-IT" sz="1600" dirty="0" err="1">
                <a:latin typeface="Roboto" panose="020B0604020202020204" charset="0"/>
                <a:ea typeface="Roboto" panose="020B0604020202020204" charset="0"/>
              </a:rPr>
              <a:t>hillocks</a:t>
            </a: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it-IT" sz="1600" dirty="0" err="1">
                <a:latin typeface="Roboto" panose="020B0604020202020204" charset="0"/>
                <a:ea typeface="Roboto" panose="020B0604020202020204" charset="0"/>
              </a:rPr>
              <a:t>terraces</a:t>
            </a: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…</a:t>
            </a: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nanovoid</a:t>
            </a:r>
          </a:p>
          <a:p>
            <a:pPr marL="133357" lvl="1" indent="-133357">
              <a:buFont typeface="Arial" panose="020B0604020202020204" pitchFamily="34" charset="0"/>
              <a:buChar char="•"/>
            </a:pP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self-</a:t>
            </a:r>
            <a:r>
              <a:rPr lang="it-IT" sz="1600" dirty="0" err="1">
                <a:latin typeface="Roboto" panose="020B0604020202020204" charset="0"/>
                <a:ea typeface="Roboto" panose="020B0604020202020204" charset="0"/>
              </a:rPr>
              <a:t>assembly</a:t>
            </a:r>
            <a:r>
              <a:rPr lang="it-IT" sz="1600" dirty="0"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5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F5C3E4F-985C-908D-0307-5FFAF44E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09" y="1372980"/>
            <a:ext cx="3532036" cy="1509945"/>
          </a:xfrm>
          <a:prstGeom prst="rect">
            <a:avLst/>
          </a:prstGeom>
        </p:spPr>
      </p:pic>
      <p:grpSp>
        <p:nvGrpSpPr>
          <p:cNvPr id="5" name="Gruppo 12">
            <a:extLst>
              <a:ext uri="{FF2B5EF4-FFF2-40B4-BE49-F238E27FC236}">
                <a16:creationId xmlns:a16="http://schemas.microsoft.com/office/drawing/2014/main" id="{ADF1B466-5490-2352-0B15-383335C538A6}"/>
              </a:ext>
            </a:extLst>
          </p:cNvPr>
          <p:cNvGrpSpPr/>
          <p:nvPr/>
        </p:nvGrpSpPr>
        <p:grpSpPr>
          <a:xfrm>
            <a:off x="5880261" y="3205537"/>
            <a:ext cx="2739132" cy="1890217"/>
            <a:chOff x="0" y="1896612"/>
            <a:chExt cx="10586906" cy="9837201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1CED701E-2998-07F8-86C9-4C2520CB313D}"/>
                </a:ext>
              </a:extLst>
            </p:cNvPr>
            <p:cNvSpPr txBox="1"/>
            <p:nvPr/>
          </p:nvSpPr>
          <p:spPr>
            <a:xfrm>
              <a:off x="750295" y="1896612"/>
              <a:ext cx="9836573" cy="95165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noAutofit/>
            </a:bodyPr>
            <a:lstStyle/>
            <a:p>
              <a:pPr algn="r" defTabSz="832104">
                <a:lnSpc>
                  <a:spcPct val="115000"/>
                </a:lnSpc>
                <a:spcAft>
                  <a:spcPts val="910"/>
                </a:spcAft>
              </a:pPr>
              <a:r>
                <a:rPr lang="es-ES" sz="1911" i="1" kern="12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Confocal fluorescence scans of a SiC surface impl. with Si</a:t>
              </a:r>
              <a:r>
                <a:rPr lang="es-ES" sz="1911" i="1" kern="1200" baseline="3000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++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uppo 19">
              <a:extLst>
                <a:ext uri="{FF2B5EF4-FFF2-40B4-BE49-F238E27FC236}">
                  <a16:creationId xmlns:a16="http://schemas.microsoft.com/office/drawing/2014/main" id="{54685A53-1FD2-B929-DCA4-D2F6ED8961CA}"/>
                </a:ext>
              </a:extLst>
            </p:cNvPr>
            <p:cNvGrpSpPr/>
            <p:nvPr/>
          </p:nvGrpSpPr>
          <p:grpSpPr>
            <a:xfrm>
              <a:off x="0" y="2353497"/>
              <a:ext cx="10586906" cy="9380316"/>
              <a:chOff x="0" y="2353497"/>
              <a:chExt cx="10586906" cy="938031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CAF11D5-CC3B-B25D-0D4B-DCA4A8B30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353497"/>
                <a:ext cx="10586906" cy="9380316"/>
              </a:xfrm>
              <a:prstGeom prst="rect">
                <a:avLst/>
              </a:prstGeom>
            </p:spPr>
          </p:pic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AE1349FB-4800-8E52-E01B-1779B922B516}"/>
                  </a:ext>
                </a:extLst>
              </p:cNvPr>
              <p:cNvSpPr txBox="1"/>
              <p:nvPr/>
            </p:nvSpPr>
            <p:spPr>
              <a:xfrm>
                <a:off x="872683" y="3109612"/>
                <a:ext cx="2762673" cy="91270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 defTabSz="832104">
                  <a:lnSpc>
                    <a:spcPct val="115000"/>
                  </a:lnSpc>
                  <a:spcAft>
                    <a:spcPts val="910"/>
                  </a:spcAft>
                </a:pPr>
                <a:r>
                  <a:rPr lang="es-ES" sz="2184" b="1" i="1" kern="1200">
                    <a:solidFill>
                      <a:srgbClr val="FFFFFF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100 ions/spot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A4A1BD24-D92F-8415-0A79-6DFDECA83C27}"/>
                  </a:ext>
                </a:extLst>
              </p:cNvPr>
              <p:cNvSpPr txBox="1"/>
              <p:nvPr/>
            </p:nvSpPr>
            <p:spPr>
              <a:xfrm>
                <a:off x="6327532" y="3109612"/>
                <a:ext cx="2763520" cy="91270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 defTabSz="832104">
                  <a:lnSpc>
                    <a:spcPct val="115000"/>
                  </a:lnSpc>
                  <a:spcAft>
                    <a:spcPts val="910"/>
                  </a:spcAft>
                </a:pPr>
                <a:r>
                  <a:rPr lang="es-ES" sz="2184" b="1" i="1" kern="1200">
                    <a:solidFill>
                      <a:srgbClr val="FFFFFF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400 ions/spot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CC472E7-F3B9-21EB-EB66-7814B8CE9F80}"/>
              </a:ext>
            </a:extLst>
          </p:cNvPr>
          <p:cNvSpPr txBox="1">
            <a:spLocks/>
          </p:cNvSpPr>
          <p:nvPr/>
        </p:nvSpPr>
        <p:spPr>
          <a:xfrm>
            <a:off x="881405" y="783888"/>
            <a:ext cx="4350996" cy="117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7"/>
              </a:spcBef>
              <a:buNone/>
            </a:pPr>
            <a:r>
              <a:rPr lang="en-US" sz="2900" b="1" spc="-105" dirty="0"/>
              <a:t>Deterministic implantation: scattering implantation</a:t>
            </a:r>
            <a:endParaRPr lang="en-US" sz="2900" dirty="0"/>
          </a:p>
          <a:p>
            <a:pPr marL="0">
              <a:spcBef>
                <a:spcPts val="267"/>
              </a:spcBef>
            </a:pPr>
            <a:endParaRPr lang="en-US" sz="2900" dirty="0"/>
          </a:p>
          <a:p>
            <a:pPr>
              <a:spcBef>
                <a:spcPts val="267"/>
              </a:spcBef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29776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591F5-3F7B-EB3E-1340-6974ECCD3CEA}"/>
              </a:ext>
            </a:extLst>
          </p:cNvPr>
          <p:cNvGrpSpPr/>
          <p:nvPr/>
        </p:nvGrpSpPr>
        <p:grpSpPr>
          <a:xfrm>
            <a:off x="2046515" y="1378856"/>
            <a:ext cx="239480" cy="1596572"/>
            <a:chOff x="1524000" y="682171"/>
            <a:chExt cx="239480" cy="159657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C14EC6C-84C8-9C8C-2F21-1939BD20606E}"/>
                </a:ext>
              </a:extLst>
            </p:cNvPr>
            <p:cNvSpPr/>
            <p:nvPr/>
          </p:nvSpPr>
          <p:spPr>
            <a:xfrm>
              <a:off x="1524000" y="682171"/>
              <a:ext cx="116114" cy="159657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5038AF5-C41E-2710-57FB-3D7A9757E551}"/>
                </a:ext>
              </a:extLst>
            </p:cNvPr>
            <p:cNvSpPr/>
            <p:nvPr/>
          </p:nvSpPr>
          <p:spPr>
            <a:xfrm flipH="1">
              <a:off x="1629226" y="682171"/>
              <a:ext cx="134254" cy="15965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BFA39-7C27-A3AD-29C3-A82944BA9D4E}"/>
                </a:ext>
              </a:extLst>
            </p:cNvPr>
            <p:cNvSpPr/>
            <p:nvPr/>
          </p:nvSpPr>
          <p:spPr>
            <a:xfrm>
              <a:off x="1640113" y="859971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7DAB47-3BA6-1BB3-C089-0F59713F0544}"/>
                </a:ext>
              </a:extLst>
            </p:cNvPr>
            <p:cNvSpPr/>
            <p:nvPr/>
          </p:nvSpPr>
          <p:spPr>
            <a:xfrm>
              <a:off x="1640112" y="1055915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9F6929-36F3-AA35-BF4D-5DC8CB01321B}"/>
                </a:ext>
              </a:extLst>
            </p:cNvPr>
            <p:cNvSpPr/>
            <p:nvPr/>
          </p:nvSpPr>
          <p:spPr>
            <a:xfrm>
              <a:off x="1632856" y="1288143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43C245-6E7C-4208-39CB-3D04B9CB0F4A}"/>
                </a:ext>
              </a:extLst>
            </p:cNvPr>
            <p:cNvSpPr/>
            <p:nvPr/>
          </p:nvSpPr>
          <p:spPr>
            <a:xfrm>
              <a:off x="1637391" y="1484087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95A219-4796-3FF7-0D77-83FB3DC59659}"/>
                </a:ext>
              </a:extLst>
            </p:cNvPr>
            <p:cNvSpPr/>
            <p:nvPr/>
          </p:nvSpPr>
          <p:spPr>
            <a:xfrm>
              <a:off x="1641018" y="1661887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45A357-A208-ED0D-5F5D-664D65E0FBBC}"/>
                </a:ext>
              </a:extLst>
            </p:cNvPr>
            <p:cNvSpPr/>
            <p:nvPr/>
          </p:nvSpPr>
          <p:spPr>
            <a:xfrm>
              <a:off x="1641017" y="1857831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BE618F-DB5A-46BF-9572-AE5F5C3ADE21}"/>
                </a:ext>
              </a:extLst>
            </p:cNvPr>
            <p:cNvSpPr/>
            <p:nvPr/>
          </p:nvSpPr>
          <p:spPr>
            <a:xfrm>
              <a:off x="1641015" y="2059221"/>
              <a:ext cx="116113" cy="76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E5F7EA-B9DE-51B1-169D-E15D9481EF74}"/>
              </a:ext>
            </a:extLst>
          </p:cNvPr>
          <p:cNvGrpSpPr/>
          <p:nvPr/>
        </p:nvGrpSpPr>
        <p:grpSpPr>
          <a:xfrm>
            <a:off x="2514601" y="1596576"/>
            <a:ext cx="1175653" cy="1197430"/>
            <a:chOff x="2264229" y="859971"/>
            <a:chExt cx="1175653" cy="11974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04A8A0-1B02-A447-89DF-1D10D16C6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229" y="859971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3B033C-EB0A-11BA-119C-0830502E3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5115" y="1034143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75586D-D3DD-7669-B31E-744B1B0593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5997" y="1208313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21B76C2-36F5-1CC8-D14D-F969ACE2B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183" y="1382485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D81B3A-557D-40A6-4665-7D19E08AC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188" y="1534887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AA0BEB3-5BA7-1325-67FE-A7A03A3C1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6024" y="1709059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9DAEB9-5059-5ADD-1251-1071B67C2C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4206" y="1883229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125DFB-CDAA-7418-75B1-E455318E9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5092" y="2057401"/>
              <a:ext cx="11538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28AB83-C5C9-AB5E-2296-F5DDE4547AEF}"/>
              </a:ext>
            </a:extLst>
          </p:cNvPr>
          <p:cNvGrpSpPr/>
          <p:nvPr/>
        </p:nvGrpSpPr>
        <p:grpSpPr>
          <a:xfrm>
            <a:off x="5018316" y="1362535"/>
            <a:ext cx="1719944" cy="1596569"/>
            <a:chOff x="3951516" y="1353463"/>
            <a:chExt cx="1719944" cy="15965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52846B-E93C-A30F-E869-3B5CAA696CB1}"/>
                </a:ext>
              </a:extLst>
            </p:cNvPr>
            <p:cNvSpPr/>
            <p:nvPr/>
          </p:nvSpPr>
          <p:spPr>
            <a:xfrm>
              <a:off x="3951516" y="1353463"/>
              <a:ext cx="1719944" cy="1596569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4E7739D-1986-DFB1-25D9-92548A0C2451}"/>
                </a:ext>
              </a:extLst>
            </p:cNvPr>
            <p:cNvGrpSpPr/>
            <p:nvPr/>
          </p:nvGrpSpPr>
          <p:grpSpPr>
            <a:xfrm>
              <a:off x="4245421" y="1565725"/>
              <a:ext cx="1121227" cy="1186550"/>
              <a:chOff x="3722906" y="869040"/>
              <a:chExt cx="1121227" cy="118655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FC09755-0C51-2DFF-C5A7-FF7F45E7B151}"/>
                  </a:ext>
                </a:extLst>
              </p:cNvPr>
              <p:cNvSpPr/>
              <p:nvPr/>
            </p:nvSpPr>
            <p:spPr>
              <a:xfrm>
                <a:off x="3918853" y="869043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36731A7-73C3-7808-951E-0A0F98EA297D}"/>
                  </a:ext>
                </a:extLst>
              </p:cNvPr>
              <p:cNvSpPr/>
              <p:nvPr/>
            </p:nvSpPr>
            <p:spPr>
              <a:xfrm>
                <a:off x="4114796" y="869043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856292-1985-D8A4-38A4-F69D51BE6E8B}"/>
                  </a:ext>
                </a:extLst>
              </p:cNvPr>
              <p:cNvSpPr/>
              <p:nvPr/>
            </p:nvSpPr>
            <p:spPr>
              <a:xfrm>
                <a:off x="4332510" y="869040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A38847B-74FA-2A6C-BAD9-5632F4DD694A}"/>
                  </a:ext>
                </a:extLst>
              </p:cNvPr>
              <p:cNvSpPr/>
              <p:nvPr/>
            </p:nvSpPr>
            <p:spPr>
              <a:xfrm>
                <a:off x="4528453" y="869040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C3B35B-CD3D-EFED-326C-564D9EB53417}"/>
                  </a:ext>
                </a:extLst>
              </p:cNvPr>
              <p:cNvSpPr/>
              <p:nvPr/>
            </p:nvSpPr>
            <p:spPr>
              <a:xfrm>
                <a:off x="3722906" y="105229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85D7A7-17EB-DE4D-A754-2CBA9306B689}"/>
                  </a:ext>
                </a:extLst>
              </p:cNvPr>
              <p:cNvSpPr/>
              <p:nvPr/>
            </p:nvSpPr>
            <p:spPr>
              <a:xfrm>
                <a:off x="3918849" y="105229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F14B43-B454-9C59-3AC9-50B57F8C7939}"/>
                  </a:ext>
                </a:extLst>
              </p:cNvPr>
              <p:cNvSpPr/>
              <p:nvPr/>
            </p:nvSpPr>
            <p:spPr>
              <a:xfrm>
                <a:off x="4136563" y="1052288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B1A8D1B-BCD5-050A-F189-24E6F44988E8}"/>
                  </a:ext>
                </a:extLst>
              </p:cNvPr>
              <p:cNvSpPr/>
              <p:nvPr/>
            </p:nvSpPr>
            <p:spPr>
              <a:xfrm>
                <a:off x="4332506" y="1052288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21B7A3-43C8-0C0E-AF73-C38F1258EF95}"/>
                  </a:ext>
                </a:extLst>
              </p:cNvPr>
              <p:cNvSpPr/>
              <p:nvPr/>
            </p:nvSpPr>
            <p:spPr>
              <a:xfrm>
                <a:off x="3733790" y="1248233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1C18737-57D5-859D-172D-885ECF7B0C32}"/>
                  </a:ext>
                </a:extLst>
              </p:cNvPr>
              <p:cNvSpPr/>
              <p:nvPr/>
            </p:nvSpPr>
            <p:spPr>
              <a:xfrm>
                <a:off x="3929733" y="1248233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02EAF2C-0073-ED4C-D7A2-B617FADC4C35}"/>
                  </a:ext>
                </a:extLst>
              </p:cNvPr>
              <p:cNvSpPr/>
              <p:nvPr/>
            </p:nvSpPr>
            <p:spPr>
              <a:xfrm>
                <a:off x="4147447" y="1248230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607F07B-6638-D564-FA18-4F828992D19C}"/>
                  </a:ext>
                </a:extLst>
              </p:cNvPr>
              <p:cNvSpPr/>
              <p:nvPr/>
            </p:nvSpPr>
            <p:spPr>
              <a:xfrm>
                <a:off x="4343390" y="1248230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8B8145D-FD2F-875C-D4D7-EF539C8FF8B4}"/>
                  </a:ext>
                </a:extLst>
              </p:cNvPr>
              <p:cNvSpPr/>
              <p:nvPr/>
            </p:nvSpPr>
            <p:spPr>
              <a:xfrm>
                <a:off x="3739231" y="1436909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58D6CF0-2ED9-E23D-E776-A13520B0FC8F}"/>
                  </a:ext>
                </a:extLst>
              </p:cNvPr>
              <p:cNvSpPr/>
              <p:nvPr/>
            </p:nvSpPr>
            <p:spPr>
              <a:xfrm>
                <a:off x="3935174" y="1436909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ED21DEB-42CB-4635-C2E6-198621194C68}"/>
                  </a:ext>
                </a:extLst>
              </p:cNvPr>
              <p:cNvSpPr/>
              <p:nvPr/>
            </p:nvSpPr>
            <p:spPr>
              <a:xfrm>
                <a:off x="4152888" y="1436906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073AD98-A454-6AD8-F024-9B222DC04B23}"/>
                  </a:ext>
                </a:extLst>
              </p:cNvPr>
              <p:cNvSpPr/>
              <p:nvPr/>
            </p:nvSpPr>
            <p:spPr>
              <a:xfrm>
                <a:off x="4348831" y="1436906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92D7F82-4B4F-C13E-AA2E-2A953E500170}"/>
                  </a:ext>
                </a:extLst>
              </p:cNvPr>
              <p:cNvSpPr/>
              <p:nvPr/>
            </p:nvSpPr>
            <p:spPr>
              <a:xfrm>
                <a:off x="3722906" y="1618344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C20872-BFBC-EB30-691A-6215CFC9F83D}"/>
                  </a:ext>
                </a:extLst>
              </p:cNvPr>
              <p:cNvSpPr/>
              <p:nvPr/>
            </p:nvSpPr>
            <p:spPr>
              <a:xfrm>
                <a:off x="3918849" y="1618344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54DE66-90B7-9660-585B-6EE8DC93EC03}"/>
                  </a:ext>
                </a:extLst>
              </p:cNvPr>
              <p:cNvSpPr/>
              <p:nvPr/>
            </p:nvSpPr>
            <p:spPr>
              <a:xfrm>
                <a:off x="4136563" y="161834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97FC0C8-FF70-1F7B-1E5F-FEC495A580B1}"/>
                  </a:ext>
                </a:extLst>
              </p:cNvPr>
              <p:cNvSpPr/>
              <p:nvPr/>
            </p:nvSpPr>
            <p:spPr>
              <a:xfrm>
                <a:off x="4332506" y="161834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F1F739E-245A-8120-74AA-CB4127FD660F}"/>
                  </a:ext>
                </a:extLst>
              </p:cNvPr>
              <p:cNvSpPr/>
              <p:nvPr/>
            </p:nvSpPr>
            <p:spPr>
              <a:xfrm>
                <a:off x="3733790" y="1794335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39D4ADA-9DD3-5618-2351-1096D640AA4F}"/>
                  </a:ext>
                </a:extLst>
              </p:cNvPr>
              <p:cNvSpPr/>
              <p:nvPr/>
            </p:nvSpPr>
            <p:spPr>
              <a:xfrm>
                <a:off x="3929733" y="1794335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AD16615-D53B-92C9-AE2E-6303EC189182}"/>
                  </a:ext>
                </a:extLst>
              </p:cNvPr>
              <p:cNvSpPr/>
              <p:nvPr/>
            </p:nvSpPr>
            <p:spPr>
              <a:xfrm>
                <a:off x="4147447" y="1794332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6A74B7A-D87E-3611-815F-2E81116263EE}"/>
                  </a:ext>
                </a:extLst>
              </p:cNvPr>
              <p:cNvSpPr/>
              <p:nvPr/>
            </p:nvSpPr>
            <p:spPr>
              <a:xfrm>
                <a:off x="4343390" y="1794332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93B9A69-693C-EDEA-1AE4-A646BAF04908}"/>
                  </a:ext>
                </a:extLst>
              </p:cNvPr>
              <p:cNvSpPr/>
              <p:nvPr/>
            </p:nvSpPr>
            <p:spPr>
              <a:xfrm>
                <a:off x="3929733" y="1968505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4F226C-2162-2151-01FA-3094960D57E8}"/>
                  </a:ext>
                </a:extLst>
              </p:cNvPr>
              <p:cNvSpPr/>
              <p:nvPr/>
            </p:nvSpPr>
            <p:spPr>
              <a:xfrm>
                <a:off x="4125676" y="1968505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21B266E-4B3F-8C70-8C56-4BCACD7CA966}"/>
                  </a:ext>
                </a:extLst>
              </p:cNvPr>
              <p:cNvSpPr/>
              <p:nvPr/>
            </p:nvSpPr>
            <p:spPr>
              <a:xfrm>
                <a:off x="4343390" y="1968502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2C90DEA-3FD8-F8D6-C2B6-A8FC29F88BB0}"/>
                  </a:ext>
                </a:extLst>
              </p:cNvPr>
              <p:cNvSpPr/>
              <p:nvPr/>
            </p:nvSpPr>
            <p:spPr>
              <a:xfrm>
                <a:off x="4539333" y="1968502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DBED85C-03C3-9282-E0AC-BDA2612A017E}"/>
                  </a:ext>
                </a:extLst>
              </p:cNvPr>
              <p:cNvGrpSpPr/>
              <p:nvPr/>
            </p:nvGrpSpPr>
            <p:grpSpPr>
              <a:xfrm>
                <a:off x="4517561" y="1055001"/>
                <a:ext cx="114296" cy="444511"/>
                <a:chOff x="4484906" y="1589306"/>
                <a:chExt cx="114296" cy="444511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7002F76-FF6E-500F-CB93-0C700C3D71FA}"/>
                    </a:ext>
                  </a:extLst>
                </p:cNvPr>
                <p:cNvSpPr/>
                <p:nvPr/>
              </p:nvSpPr>
              <p:spPr>
                <a:xfrm>
                  <a:off x="4501231" y="1589306"/>
                  <a:ext cx="97971" cy="87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BF9F772-1D13-FB68-7206-8BE2F947FAD5}"/>
                    </a:ext>
                  </a:extLst>
                </p:cNvPr>
                <p:cNvSpPr/>
                <p:nvPr/>
              </p:nvSpPr>
              <p:spPr>
                <a:xfrm>
                  <a:off x="4484906" y="1770741"/>
                  <a:ext cx="97971" cy="87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7C0B0E4-9402-6DB1-B01E-8325533B2D9D}"/>
                    </a:ext>
                  </a:extLst>
                </p:cNvPr>
                <p:cNvSpPr/>
                <p:nvPr/>
              </p:nvSpPr>
              <p:spPr>
                <a:xfrm>
                  <a:off x="4495790" y="1946732"/>
                  <a:ext cx="97971" cy="8708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884773F-9636-D013-8F03-60A3F7BD19D3}"/>
                  </a:ext>
                </a:extLst>
              </p:cNvPr>
              <p:cNvSpPr/>
              <p:nvPr/>
            </p:nvSpPr>
            <p:spPr>
              <a:xfrm>
                <a:off x="4539335" y="1613359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9825BEC-02F6-5B06-110E-FD769711B172}"/>
                  </a:ext>
                </a:extLst>
              </p:cNvPr>
              <p:cNvSpPr/>
              <p:nvPr/>
            </p:nvSpPr>
            <p:spPr>
              <a:xfrm>
                <a:off x="4550219" y="1789350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CC0F1B9-F970-89E3-2AEF-2CEF437644B0}"/>
                  </a:ext>
                </a:extLst>
              </p:cNvPr>
              <p:cNvSpPr/>
              <p:nvPr/>
            </p:nvSpPr>
            <p:spPr>
              <a:xfrm>
                <a:off x="4740717" y="105500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F22E881-2EF9-EF0E-A1B9-6A14B061B8AD}"/>
                  </a:ext>
                </a:extLst>
              </p:cNvPr>
              <p:cNvSpPr/>
              <p:nvPr/>
            </p:nvSpPr>
            <p:spPr>
              <a:xfrm>
                <a:off x="4724392" y="1236436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0B3205E-AD6F-6881-F47A-9929517EC513}"/>
                  </a:ext>
                </a:extLst>
              </p:cNvPr>
              <p:cNvSpPr/>
              <p:nvPr/>
            </p:nvSpPr>
            <p:spPr>
              <a:xfrm>
                <a:off x="4735276" y="1412427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FDE7AEB-3CAA-C5D5-A504-B24196FF3657}"/>
                  </a:ext>
                </a:extLst>
              </p:cNvPr>
              <p:cNvSpPr/>
              <p:nvPr/>
            </p:nvSpPr>
            <p:spPr>
              <a:xfrm>
                <a:off x="4735278" y="1605641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88773A7-8F06-72D0-FFBF-D150B52E8805}"/>
                  </a:ext>
                </a:extLst>
              </p:cNvPr>
              <p:cNvSpPr/>
              <p:nvPr/>
            </p:nvSpPr>
            <p:spPr>
              <a:xfrm>
                <a:off x="4746162" y="1781632"/>
                <a:ext cx="97971" cy="8708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8" name="Segnaposto contenuto 2">
            <a:extLst>
              <a:ext uri="{FF2B5EF4-FFF2-40B4-BE49-F238E27FC236}">
                <a16:creationId xmlns:a16="http://schemas.microsoft.com/office/drawing/2014/main" id="{F94F0521-EEF9-7C67-0489-0BEF30EEA248}"/>
              </a:ext>
            </a:extLst>
          </p:cNvPr>
          <p:cNvSpPr txBox="1">
            <a:spLocks/>
          </p:cNvSpPr>
          <p:nvPr/>
        </p:nvSpPr>
        <p:spPr>
          <a:xfrm>
            <a:off x="425841" y="303837"/>
            <a:ext cx="6986016" cy="548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7"/>
              </a:spcBef>
              <a:buNone/>
            </a:pPr>
            <a:r>
              <a:rPr lang="en-US" sz="3000" b="1" dirty="0"/>
              <a:t>Lithography defined implantation</a:t>
            </a:r>
          </a:p>
          <a:p>
            <a:pPr>
              <a:spcBef>
                <a:spcPts val="267"/>
              </a:spcBef>
            </a:pPr>
            <a:endParaRPr lang="en-US" sz="3000" b="1" dirty="0"/>
          </a:p>
        </p:txBody>
      </p:sp>
      <p:sp>
        <p:nvSpPr>
          <p:cNvPr id="79" name="Segnaposto contenuto 2">
            <a:extLst>
              <a:ext uri="{FF2B5EF4-FFF2-40B4-BE49-F238E27FC236}">
                <a16:creationId xmlns:a16="http://schemas.microsoft.com/office/drawing/2014/main" id="{FEEA179F-6B0C-F054-DB7C-A142D1840E16}"/>
              </a:ext>
            </a:extLst>
          </p:cNvPr>
          <p:cNvSpPr txBox="1">
            <a:spLocks/>
          </p:cNvSpPr>
          <p:nvPr/>
        </p:nvSpPr>
        <p:spPr>
          <a:xfrm>
            <a:off x="2271484" y="998715"/>
            <a:ext cx="2310103" cy="3638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7"/>
              </a:spcBef>
              <a:buNone/>
            </a:pPr>
            <a:r>
              <a:rPr lang="en-US" sz="2200" dirty="0"/>
              <a:t>Particle beam</a:t>
            </a:r>
          </a:p>
          <a:p>
            <a:pPr>
              <a:spcBef>
                <a:spcPts val="267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819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5458805-845F-221C-469D-2289F365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128713"/>
            <a:ext cx="83391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5665" tIns="27833" rIns="55665" bIns="27833"/>
          <a:lstStyle>
            <a:lvl1pPr marL="266700" indent="-200025" defTabSz="282575"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2575"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2575"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2575"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2575"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  <a:tab pos="2827338" algn="l"/>
                <a:tab pos="3109913" algn="l"/>
                <a:tab pos="3394075" algn="l"/>
                <a:tab pos="3676650" algn="l"/>
                <a:tab pos="3959225" algn="l"/>
                <a:tab pos="4241800" algn="l"/>
                <a:tab pos="4524375" algn="l"/>
                <a:tab pos="4806950" algn="l"/>
                <a:tab pos="5089525" algn="l"/>
                <a:tab pos="5372100" algn="l"/>
                <a:tab pos="5656263" algn="l"/>
                <a:tab pos="5938838" algn="l"/>
                <a:tab pos="6221413" algn="l"/>
                <a:tab pos="6503988" algn="l"/>
                <a:tab pos="6786563" algn="l"/>
                <a:tab pos="7069138" algn="l"/>
                <a:tab pos="7351713" algn="l"/>
                <a:tab pos="7634288" algn="l"/>
                <a:tab pos="7918450" algn="l"/>
                <a:tab pos="8201025" algn="l"/>
                <a:tab pos="8483600" algn="l"/>
                <a:tab pos="8766175" algn="l"/>
                <a:tab pos="90487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1500" b="0">
                <a:solidFill>
                  <a:srgbClr val="0A091B"/>
                </a:solidFill>
                <a:latin typeface="Roboto Condensed" charset="0"/>
                <a:cs typeface="Arial" panose="020B0604020202020204" pitchFamily="34" charset="0"/>
              </a:rPr>
              <a:t>We successfully built a </a:t>
            </a:r>
            <a:r>
              <a:rPr lang="en-US" altLang="en-US" sz="1500">
                <a:solidFill>
                  <a:srgbClr val="0066B2"/>
                </a:solidFill>
                <a:latin typeface="Roboto Condensed" charset="0"/>
                <a:cs typeface="Arial" panose="020B0604020202020204" pitchFamily="34" charset="0"/>
              </a:rPr>
              <a:t>confocal microscopy </a:t>
            </a:r>
            <a:r>
              <a:rPr lang="en-US" altLang="en-US" sz="1500" b="0">
                <a:solidFill>
                  <a:srgbClr val="0A091B"/>
                </a:solidFill>
                <a:latin typeface="Roboto Condensed" charset="0"/>
                <a:cs typeface="Arial" panose="020B0604020202020204" pitchFamily="34" charset="0"/>
              </a:rPr>
              <a:t>system for the detection of the PL from both NV</a:t>
            </a:r>
            <a:r>
              <a:rPr lang="en-US" altLang="en-US" sz="1500" b="0" baseline="33000">
                <a:solidFill>
                  <a:srgbClr val="000000"/>
                </a:solidFill>
                <a:latin typeface="Roboto Condensed" charset="0"/>
                <a:cs typeface="Arial" panose="020B0604020202020204" pitchFamily="34" charset="0"/>
              </a:rPr>
              <a:t>-</a:t>
            </a:r>
            <a:r>
              <a:rPr lang="en-US" altLang="en-US" sz="1500" b="0">
                <a:solidFill>
                  <a:srgbClr val="0A091B"/>
                </a:solidFill>
                <a:latin typeface="Roboto Condensed" charset="0"/>
                <a:cs typeface="Arial" panose="020B0604020202020204" pitchFamily="34" charset="0"/>
              </a:rPr>
              <a:t> and SiV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9E05006-E9D6-F25E-12D7-78A4AF5A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1635125"/>
            <a:ext cx="57753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B1791E3-8A14-686D-3585-21B664E7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4" y="296863"/>
            <a:ext cx="4268787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0301" tIns="40301" rIns="40301" bIns="40301"/>
          <a:lstStyle>
            <a:lvl1pPr defTabSz="282575"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2575"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2575"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2575"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2575"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2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82575" algn="l"/>
                <a:tab pos="565150" algn="l"/>
                <a:tab pos="847725" algn="l"/>
                <a:tab pos="1131888" algn="l"/>
                <a:tab pos="1414463" algn="l"/>
                <a:tab pos="1697038" algn="l"/>
                <a:tab pos="1979613" algn="l"/>
                <a:tab pos="2262188" algn="l"/>
                <a:tab pos="25447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500" b="0">
                <a:solidFill>
                  <a:srgbClr val="0000CC"/>
                </a:solidFill>
                <a:cs typeface="Arial" panose="020B0604020202020204" pitchFamily="34" charset="0"/>
              </a:rPr>
              <a:t>Optical cryo-setup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1B8F-6446-E5CD-1E60-94DBEDC38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01" y="2019300"/>
            <a:ext cx="3007105" cy="2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403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2</vt:lpstr>
      <vt:lpstr>Aptos</vt:lpstr>
      <vt:lpstr>Aptos Display</vt:lpstr>
      <vt:lpstr>Arial</vt:lpstr>
      <vt:lpstr>Calibri</vt:lpstr>
      <vt:lpstr>Cambria Math</vt:lpstr>
      <vt:lpstr>Roboto</vt:lpstr>
      <vt:lpstr>Roboto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Ion Dose makes the difference for applications: sputtering yield and milled depth 70 keV Ge+ on Si - collision cascade (SRIM simulations)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Casse, Gianluigi</dc:creator>
  <cp:lastModifiedBy>Casse, Gianluigi</cp:lastModifiedBy>
  <cp:revision>16</cp:revision>
  <dcterms:created xsi:type="dcterms:W3CDTF">2024-12-16T10:11:51Z</dcterms:created>
  <dcterms:modified xsi:type="dcterms:W3CDTF">2024-12-17T11:45:06Z</dcterms:modified>
</cp:coreProperties>
</file>