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9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7780000" cy="13335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001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5493"/>
        </a:solidFill>
        <a:effectLst/>
        <a:uFillTx/>
        <a:latin typeface="Palatino"/>
        <a:ea typeface="Palatino"/>
        <a:cs typeface="Palatino"/>
        <a:sym typeface="Palatino"/>
      </a:defRPr>
    </a:lvl1pPr>
    <a:lvl2pPr marL="330200" marR="0" indent="-304800" algn="l" defTabSz="8001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Pct val="100000"/>
      <a:buFontTx/>
      <a:buChar char="•"/>
      <a:tabLst/>
      <a:defRPr kumimoji="0" sz="4800" b="0" i="0" u="none" strike="noStrike" cap="none" spc="0" normalizeH="0" baseline="0">
        <a:ln>
          <a:noFill/>
        </a:ln>
        <a:solidFill>
          <a:srgbClr val="005493"/>
        </a:solidFill>
        <a:effectLst/>
        <a:uFillTx/>
        <a:latin typeface="Palatino"/>
        <a:ea typeface="Palatino"/>
        <a:cs typeface="Palatino"/>
        <a:sym typeface="Palatino"/>
      </a:defRPr>
    </a:lvl2pPr>
    <a:lvl3pPr marL="609600" marR="0" indent="-228600" algn="l" defTabSz="8001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Pct val="100000"/>
      <a:buFontTx/>
      <a:buChar char="•"/>
      <a:tabLst/>
      <a:defRPr kumimoji="0" sz="4800" b="0" i="0" u="none" strike="noStrike" cap="none" spc="0" normalizeH="0" baseline="0">
        <a:ln>
          <a:noFill/>
        </a:ln>
        <a:solidFill>
          <a:srgbClr val="005493"/>
        </a:solidFill>
        <a:effectLst/>
        <a:uFillTx/>
        <a:latin typeface="Palatino"/>
        <a:ea typeface="Palatino"/>
        <a:cs typeface="Palatino"/>
        <a:sym typeface="Palatino"/>
      </a:defRPr>
    </a:lvl3pPr>
    <a:lvl4pPr marL="965200" marR="0" indent="-228600" algn="l" defTabSz="8001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Pct val="100000"/>
      <a:buFontTx/>
      <a:buChar char="•"/>
      <a:tabLst/>
      <a:defRPr kumimoji="0" sz="4800" b="0" i="0" u="none" strike="noStrike" cap="none" spc="0" normalizeH="0" baseline="0">
        <a:ln>
          <a:noFill/>
        </a:ln>
        <a:solidFill>
          <a:srgbClr val="005493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1371600" algn="l" defTabSz="8001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5493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714500" algn="l" defTabSz="8001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5493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2057400" algn="l" defTabSz="8001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5493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2400300" algn="l" defTabSz="8001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5493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2743200" algn="l" defTabSz="800100" rtl="0" fontAlgn="auto" latinLnBrk="0" hangingPunct="0">
      <a:lnSpc>
        <a:spcPct val="100000"/>
      </a:lnSpc>
      <a:spcBef>
        <a:spcPts val="2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5493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62" d="100"/>
          <a:sy n="62" d="100"/>
        </p:scale>
        <p:origin x="75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001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8001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8001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8001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8001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8001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8001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8001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8001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gauge bosons should be massless due to symmetry constraints 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identical cats, non-identical cats</a:t>
            </a:r>
          </a:p>
        </p:txBody>
      </p:sp>
    </p:spTree>
    <p:extLst>
      <p:ext uri="{BB962C8B-B14F-4D97-AF65-F5344CB8AC3E}">
        <p14:creationId xmlns:p14="http://schemas.microsoft.com/office/powerpoint/2010/main" val="3856219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223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one 24-millionth of the whole sky</a:t>
            </a:r>
          </a:p>
          <a:p>
            <a:pPr defTabSz="6223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? as Higgs was theorized to solve the W and Z mass problem</a:t>
            </a:r>
          </a:p>
          <a:p>
            <a:r>
              <a:t>Higgs boson not a (vector) gauge boson</a:t>
            </a:r>
          </a:p>
          <a:p>
            <a:endParaRPr/>
          </a:p>
          <a:p>
            <a:r>
              <a:t>anim to “generation”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Long piece of rubber tubing, zoom in looks like more D than 1, use for string theory</a:t>
            </a:r>
          </a:p>
          <a:p>
            <a:endParaRPr/>
          </a:p>
          <a:p>
            <a:r>
              <a:t>27 km around</a:t>
            </a:r>
          </a:p>
          <a:p>
            <a:endParaRPr/>
          </a:p>
          <a:p>
            <a:r>
              <a:t>100s of countries 1000s of scientists, engineers, programmers, fire fighters, administrators, etc…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hape 3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identical cats, non-identical cats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5" name="Shape 3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ATLAS,LHCb sites... CERN hangout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889000" y="393700"/>
            <a:ext cx="15989300" cy="1803400"/>
          </a:xfrm>
          <a:prstGeom prst="rect">
            <a:avLst/>
          </a:prstGeom>
        </p:spPr>
        <p:txBody>
          <a:bodyPr anchor="b"/>
          <a:lstStyle>
            <a:lvl1pPr>
              <a:defRPr sz="11400"/>
            </a:lvl1pPr>
          </a:lstStyle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11214100"/>
            <a:ext cx="15989300" cy="1549400"/>
          </a:xfrm>
          <a:prstGeom prst="rect">
            <a:avLst/>
          </a:prstGeom>
          <a:gradFill>
            <a:gsLst>
              <a:gs pos="0">
                <a:srgbClr val="A8CFE1"/>
              </a:gs>
              <a:gs pos="100000">
                <a:srgbClr val="5BA7CB"/>
              </a:gs>
            </a:gsLst>
          </a:gradFill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4800">
                <a:solidFill>
                  <a:srgbClr val="0D4693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4100" y="12712700"/>
            <a:ext cx="419100" cy="45720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Font typeface="Lucida Grande"/>
              <a:defRPr>
                <a:latin typeface="Palatino"/>
                <a:ea typeface="Palatino"/>
                <a:cs typeface="Palatino"/>
                <a:sym typeface="Palatino"/>
              </a:defRPr>
            </a:lvl1pPr>
            <a:lvl2pPr>
              <a:defRPr sz="3200">
                <a:solidFill>
                  <a:srgbClr val="5BA7CB"/>
                </a:solidFill>
                <a:latin typeface="Palatino"/>
                <a:ea typeface="Palatino"/>
                <a:cs typeface="Palatino"/>
                <a:sym typeface="Palatino"/>
              </a:defRPr>
            </a:lvl2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 Beauty of LHCb Paras Naik"/>
          <p:cNvSpPr txBox="1"/>
          <p:nvPr/>
        </p:nvSpPr>
        <p:spPr>
          <a:xfrm>
            <a:off x="880762" y="12579350"/>
            <a:ext cx="14427201" cy="368300"/>
          </a:xfrm>
          <a:prstGeom prst="rect">
            <a:avLst/>
          </a:prstGeom>
          <a:gradFill>
            <a:gsLst>
              <a:gs pos="0">
                <a:srgbClr val="ADCEE0"/>
              </a:gs>
              <a:gs pos="100000">
                <a:srgbClr val="5BA7CB"/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54783" lvl="2" indent="0">
              <a:buSzTx/>
              <a:buNone/>
              <a:tabLst>
                <a:tab pos="7950200" algn="ctr"/>
                <a:tab pos="14173200" algn="r"/>
                <a:tab pos="15760700" algn="r"/>
              </a:tabLst>
              <a:defRPr sz="1800">
                <a:solidFill>
                  <a:srgbClr val="0D469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	</a:t>
            </a:r>
            <a:r>
              <a:rPr i="1"/>
              <a:t>The Beauty of LHCb	</a:t>
            </a:r>
            <a:r>
              <a:t>Paras Naik</a:t>
            </a:r>
          </a:p>
        </p:txBody>
      </p:sp>
      <p:pic>
        <p:nvPicPr>
          <p:cNvPr id="3" name="ubris.png" descr="ubris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00" y="12579697"/>
            <a:ext cx="1244600" cy="37331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889000" y="342900"/>
            <a:ext cx="16065500" cy="1181100"/>
          </a:xfrm>
          <a:prstGeom prst="rect">
            <a:avLst/>
          </a:prstGeom>
          <a:gradFill>
            <a:gsLst>
              <a:gs pos="0">
                <a:srgbClr val="5BA7CB"/>
              </a:gs>
              <a:gs pos="100000">
                <a:srgbClr val="ADCEE0"/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889000" y="1701800"/>
            <a:ext cx="16065500" cy="1068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647700" indent="-266700">
              <a:spcBef>
                <a:spcPts val="800"/>
              </a:spcBef>
              <a:defRPr sz="3800">
                <a:solidFill>
                  <a:srgbClr val="D4E3FE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990600" indent="-254000">
              <a:spcBef>
                <a:spcPts val="800"/>
              </a:spcBef>
              <a:defRPr sz="2400">
                <a:solidFill>
                  <a:srgbClr val="9BBFCB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825500" indent="-558800">
              <a:spcBef>
                <a:spcPts val="3300"/>
              </a:spcBef>
              <a:defRPr sz="3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825500" indent="-558800">
              <a:spcBef>
                <a:spcPts val="3300"/>
              </a:spcBef>
              <a:defRPr sz="3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623800"/>
            <a:ext cx="368300" cy="381000"/>
          </a:xfrm>
          <a:prstGeom prst="rect">
            <a:avLst/>
          </a:prstGeom>
          <a:ln w="12700">
            <a:miter lim="400000"/>
          </a:ln>
        </p:spPr>
        <p:txBody>
          <a:bodyPr wrap="none" lIns="63500" tIns="63500" rIns="63500" bIns="63500">
            <a:spAutoFit/>
          </a:bodyPr>
          <a:lstStyle>
            <a:lvl1pPr algn="ctr">
              <a:spcBef>
                <a:spcPts val="0"/>
              </a:spcBef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9" name="Group"/>
          <p:cNvGrpSpPr/>
          <p:nvPr/>
        </p:nvGrpSpPr>
        <p:grpSpPr>
          <a:xfrm>
            <a:off x="15292423" y="12401246"/>
            <a:ext cx="1774753" cy="724508"/>
            <a:chOff x="0" y="0"/>
            <a:chExt cx="1774752" cy="724506"/>
          </a:xfrm>
        </p:grpSpPr>
        <p:sp>
          <p:nvSpPr>
            <p:cNvPr id="7" name="Rectangle"/>
            <p:cNvSpPr/>
            <p:nvPr/>
          </p:nvSpPr>
          <p:spPr>
            <a:xfrm>
              <a:off x="180543" y="178176"/>
              <a:ext cx="1413666" cy="3599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8" name="university-of-liverpool-russell-group-doctor-of-philosophy-higher-education-enrolled-f135466fce5007442f3ca4ab775e147f.png" descr="university-of-liverpool-russell-group-doctor-of-philosophy-higher-education-enrolled-f135466fce5007442f3ca4ab775e147f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774753" cy="724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D4693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D4693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D4693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D4693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D4693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D4693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D4693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D4693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D4693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381000" marR="0" indent="-355600" algn="l" defTabSz="800100" latinLnBrk="0">
        <a:lnSpc>
          <a:spcPct val="100000"/>
        </a:lnSpc>
        <a:spcBef>
          <a:spcPts val="2500"/>
        </a:spcBef>
        <a:spcAft>
          <a:spcPts val="0"/>
        </a:spcAft>
        <a:buClrTx/>
        <a:buSzPct val="100000"/>
        <a:buFontTx/>
        <a:buChar char="‣"/>
        <a:tabLst/>
        <a:defRPr sz="4200" b="0" i="0" u="none" strike="noStrike" cap="none" spc="0" baseline="0">
          <a:solidFill>
            <a:srgbClr val="C5EBFF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1pPr>
      <a:lvl2pPr marL="675773" marR="0" indent="-294773" algn="l" defTabSz="800100" latinLnBrk="0">
        <a:lnSpc>
          <a:spcPct val="100000"/>
        </a:lnSpc>
        <a:spcBef>
          <a:spcPts val="2500"/>
        </a:spcBef>
        <a:spcAft>
          <a:spcPts val="0"/>
        </a:spcAft>
        <a:buClrTx/>
        <a:buSzPct val="100000"/>
        <a:buFontTx/>
        <a:buChar char="‣"/>
        <a:tabLst/>
        <a:defRPr sz="4200" b="0" i="0" u="none" strike="noStrike" cap="none" spc="0" baseline="0">
          <a:solidFill>
            <a:srgbClr val="C5EBFF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2pPr>
      <a:lvl3pPr marL="1181100" marR="0" indent="-444500" algn="l" defTabSz="800100" latinLnBrk="0">
        <a:lnSpc>
          <a:spcPct val="100000"/>
        </a:lnSpc>
        <a:spcBef>
          <a:spcPts val="2500"/>
        </a:spcBef>
        <a:spcAft>
          <a:spcPts val="0"/>
        </a:spcAft>
        <a:buClrTx/>
        <a:buSzPct val="100000"/>
        <a:buFontTx/>
        <a:buChar char="‣"/>
        <a:tabLst/>
        <a:defRPr sz="4200" b="0" i="0" u="none" strike="noStrike" cap="none" spc="0" baseline="0">
          <a:solidFill>
            <a:srgbClr val="C5EBFF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3pPr>
      <a:lvl4pPr marL="1000125" marR="0" indent="-733425" algn="l" defTabSz="800100" latinLnBrk="0">
        <a:lnSpc>
          <a:spcPct val="100000"/>
        </a:lnSpc>
        <a:spcBef>
          <a:spcPts val="2500"/>
        </a:spcBef>
        <a:spcAft>
          <a:spcPts val="0"/>
        </a:spcAft>
        <a:buClrTx/>
        <a:buSzPct val="171000"/>
        <a:buFontTx/>
        <a:buChar char="‣"/>
        <a:tabLst/>
        <a:defRPr sz="4200" b="0" i="0" u="none" strike="noStrike" cap="none" spc="0" baseline="0">
          <a:solidFill>
            <a:srgbClr val="C5EBFF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4pPr>
      <a:lvl5pPr marL="1000125" marR="0" indent="-733425" algn="l" defTabSz="800100" latinLnBrk="0">
        <a:lnSpc>
          <a:spcPct val="100000"/>
        </a:lnSpc>
        <a:spcBef>
          <a:spcPts val="2500"/>
        </a:spcBef>
        <a:spcAft>
          <a:spcPts val="0"/>
        </a:spcAft>
        <a:buClrTx/>
        <a:buSzPct val="171000"/>
        <a:buFontTx/>
        <a:buChar char="‣"/>
        <a:tabLst/>
        <a:defRPr sz="4200" b="0" i="0" u="none" strike="noStrike" cap="none" spc="0" baseline="0">
          <a:solidFill>
            <a:srgbClr val="C5EBFF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5pPr>
      <a:lvl6pPr marL="1000125" marR="0" indent="-733425" algn="l" defTabSz="800100" latinLnBrk="0">
        <a:lnSpc>
          <a:spcPct val="100000"/>
        </a:lnSpc>
        <a:spcBef>
          <a:spcPts val="2500"/>
        </a:spcBef>
        <a:spcAft>
          <a:spcPts val="0"/>
        </a:spcAft>
        <a:buClrTx/>
        <a:buSzPct val="171000"/>
        <a:buFontTx/>
        <a:buChar char="‣"/>
        <a:tabLst/>
        <a:defRPr sz="4200" b="0" i="0" u="none" strike="noStrike" cap="none" spc="0" baseline="0">
          <a:solidFill>
            <a:srgbClr val="C5EBFF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6pPr>
      <a:lvl7pPr marL="1000125" marR="0" indent="-733425" algn="l" defTabSz="800100" latinLnBrk="0">
        <a:lnSpc>
          <a:spcPct val="100000"/>
        </a:lnSpc>
        <a:spcBef>
          <a:spcPts val="2500"/>
        </a:spcBef>
        <a:spcAft>
          <a:spcPts val="0"/>
        </a:spcAft>
        <a:buClrTx/>
        <a:buSzPct val="171000"/>
        <a:buFontTx/>
        <a:buChar char="‣"/>
        <a:tabLst/>
        <a:defRPr sz="4200" b="0" i="0" u="none" strike="noStrike" cap="none" spc="0" baseline="0">
          <a:solidFill>
            <a:srgbClr val="C5EBFF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7pPr>
      <a:lvl8pPr marL="1000125" marR="0" indent="-733425" algn="l" defTabSz="800100" latinLnBrk="0">
        <a:lnSpc>
          <a:spcPct val="100000"/>
        </a:lnSpc>
        <a:spcBef>
          <a:spcPts val="2500"/>
        </a:spcBef>
        <a:spcAft>
          <a:spcPts val="0"/>
        </a:spcAft>
        <a:buClrTx/>
        <a:buSzPct val="171000"/>
        <a:buFontTx/>
        <a:buChar char="‣"/>
        <a:tabLst/>
        <a:defRPr sz="4200" b="0" i="0" u="none" strike="noStrike" cap="none" spc="0" baseline="0">
          <a:solidFill>
            <a:srgbClr val="C5EBFF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8pPr>
      <a:lvl9pPr marL="1000125" marR="0" indent="-733425" algn="l" defTabSz="800100" latinLnBrk="0">
        <a:lnSpc>
          <a:spcPct val="100000"/>
        </a:lnSpc>
        <a:spcBef>
          <a:spcPts val="2500"/>
        </a:spcBef>
        <a:spcAft>
          <a:spcPts val="0"/>
        </a:spcAft>
        <a:buClrTx/>
        <a:buSzPct val="171000"/>
        <a:buFontTx/>
        <a:buChar char="‣"/>
        <a:tabLst/>
        <a:defRPr sz="4200" b="0" i="0" u="none" strike="noStrike" cap="none" spc="0" baseline="0">
          <a:solidFill>
            <a:srgbClr val="C5EBFF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9pPr>
    </p:bodyStyle>
    <p:otherStyle>
      <a:lvl1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news.liverpool.ac.uk/2022/04/29/the-device-hoping-to-answer-the-ultimate-existential-questions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guM7DCj9Kc?feature=oembed" TargetMode="External"/><Relationship Id="rId4" Type="http://schemas.openxmlformats.org/officeDocument/2006/relationships/hyperlink" Target="https://www.youtube.com/watch?v=7guM7DCj9Kc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s://doi.org/10.48550/arXiv.1304.6173" TargetMode="Externa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s://arxiv.org/abs/2104.0442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7" Type="http://schemas.openxmlformats.org/officeDocument/2006/relationships/hyperlink" Target="https://doi.org/10.48550/arXiv.2410.02502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46.jpeg"/><Relationship Id="rId7" Type="http://schemas.openxmlformats.org/officeDocument/2006/relationships/image" Target="../media/image44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image" Target="../media/image45.png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1.jpeg"/><Relationship Id="rId5" Type="http://schemas.openxmlformats.org/officeDocument/2006/relationships/image" Target="../media/image43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19" Type="http://schemas.openxmlformats.org/officeDocument/2006/relationships/image" Target="../media/image59.tif"/><Relationship Id="rId4" Type="http://schemas.openxmlformats.org/officeDocument/2006/relationships/image" Target="../media/image42.tif"/><Relationship Id="rId9" Type="http://schemas.openxmlformats.org/officeDocument/2006/relationships/image" Target="../media/image49.jpeg"/><Relationship Id="rId14" Type="http://schemas.openxmlformats.org/officeDocument/2006/relationships/image" Target="../media/image54.t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liverpool.ac.uk/physics/research/particle-physics/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caleofuniverse.com" TargetMode="External"/><Relationship Id="rId5" Type="http://schemas.openxmlformats.org/officeDocument/2006/relationships/hyperlink" Target="http://scaleofuniverse.com/" TargetMode="External"/><Relationship Id="rId4" Type="http://schemas.openxmlformats.org/officeDocument/2006/relationships/hyperlink" Target="https://lhcb-outreach.web.cern.ch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" descr="Image"/>
          <p:cNvPicPr>
            <a:picLocks noChangeAspect="1"/>
          </p:cNvPicPr>
          <p:nvPr/>
        </p:nvPicPr>
        <p:blipFill rotWithShape="1">
          <a:blip r:embed="rId3"/>
          <a:srcRect l="9263"/>
          <a:stretch/>
        </p:blipFill>
        <p:spPr>
          <a:xfrm>
            <a:off x="0" y="-1"/>
            <a:ext cx="17780000" cy="14696343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he Beauty of LHCb"/>
          <p:cNvSpPr txBox="1">
            <a:spLocks noGrp="1"/>
          </p:cNvSpPr>
          <p:nvPr>
            <p:ph type="ctrTitle"/>
          </p:nvPr>
        </p:nvSpPr>
        <p:spPr>
          <a:xfrm>
            <a:off x="895350" y="1847"/>
            <a:ext cx="15989300" cy="1628731"/>
          </a:xfrm>
          <a:prstGeom prst="rect">
            <a:avLst/>
          </a:prstGeom>
          <a:gradFill>
            <a:gsLst>
              <a:gs pos="0">
                <a:srgbClr val="5BA7CB">
                  <a:alpha val="84356"/>
                </a:srgbClr>
              </a:gs>
              <a:gs pos="100000">
                <a:srgbClr val="ADCEE0">
                  <a:alpha val="84356"/>
                </a:srgbClr>
              </a:gs>
            </a:gsLst>
            <a:lin ang="5317795"/>
          </a:gradFill>
        </p:spPr>
        <p:txBody>
          <a:bodyPr lIns="0" tIns="0" rIns="0" bIns="0"/>
          <a:lstStyle>
            <a:lvl1pPr>
              <a:defRPr sz="10000"/>
            </a:lvl1pPr>
          </a:lstStyle>
          <a:p>
            <a:r>
              <a:rPr dirty="0"/>
              <a:t>The Beauty of LHCb</a:t>
            </a:r>
          </a:p>
        </p:txBody>
      </p:sp>
      <p:sp>
        <p:nvSpPr>
          <p:cNvPr id="47" name="Dr Paras Naik"/>
          <p:cNvSpPr txBox="1">
            <a:spLocks noGrp="1"/>
          </p:cNvSpPr>
          <p:nvPr>
            <p:ph type="subTitle" sz="quarter" idx="1"/>
          </p:nvPr>
        </p:nvSpPr>
        <p:spPr>
          <a:xfrm>
            <a:off x="5223249" y="11980061"/>
            <a:ext cx="5518565" cy="901701"/>
          </a:xfrm>
          <a:prstGeom prst="rect">
            <a:avLst/>
          </a:prstGeom>
          <a:noFill/>
        </p:spPr>
        <p:txBody>
          <a:bodyPr anchor="ctr"/>
          <a:lstStyle>
            <a:lvl1pPr>
              <a:defRPr sz="6000" b="1">
                <a:solidFill>
                  <a:srgbClr val="C5EB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Dr Paras Naik</a:t>
            </a:r>
          </a:p>
        </p:txBody>
      </p:sp>
      <p:grpSp>
        <p:nvGrpSpPr>
          <p:cNvPr id="50" name="Group"/>
          <p:cNvGrpSpPr/>
          <p:nvPr/>
        </p:nvGrpSpPr>
        <p:grpSpPr>
          <a:xfrm>
            <a:off x="-239408" y="11203216"/>
            <a:ext cx="6014730" cy="2455391"/>
            <a:chOff x="0" y="0"/>
            <a:chExt cx="6014729" cy="2455390"/>
          </a:xfrm>
        </p:grpSpPr>
        <p:sp>
          <p:nvSpPr>
            <p:cNvPr id="48" name="Rectangle"/>
            <p:cNvSpPr/>
            <p:nvPr/>
          </p:nvSpPr>
          <p:spPr>
            <a:xfrm>
              <a:off x="611872" y="603851"/>
              <a:ext cx="4790984" cy="12197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49" name="university-of-liverpool-russell-group-doctor-of-philosophy-higher-education-enrolled-f135466fce5007442f3ca4ab775e147f.png" descr="university-of-liverpool-russell-group-doctor-of-philosophy-higher-education-enrolled-f135466fce5007442f3ca4ab775e147f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014730" cy="2455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" name="MasterclassLogo.pdf" descr="MasterclassLogo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5144" y="10529270"/>
            <a:ext cx="6639293" cy="2742617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Original VELO modules"/>
          <p:cNvSpPr txBox="1"/>
          <p:nvPr/>
        </p:nvSpPr>
        <p:spPr>
          <a:xfrm rot="21392477">
            <a:off x="1001196" y="10425222"/>
            <a:ext cx="3533522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733930">
              <a:spcBef>
                <a:spcPts val="0"/>
              </a:spcBef>
              <a:defRPr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Original VELO modules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droppedImage.pdf" descr="droppedImage.pdf"/>
          <p:cNvPicPr>
            <a:picLocks noChangeAspect="1"/>
          </p:cNvPicPr>
          <p:nvPr/>
        </p:nvPicPr>
        <p:blipFill>
          <a:blip r:embed="rId2"/>
          <a:srcRect l="6872" t="25545" r="665" b="23106"/>
          <a:stretch>
            <a:fillRect/>
          </a:stretch>
        </p:blipFill>
        <p:spPr>
          <a:xfrm>
            <a:off x="1549400" y="2387600"/>
            <a:ext cx="13157200" cy="10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Rewarded two discoveries concerning symmetry violation"/>
          <p:cNvSpPr txBox="1"/>
          <p:nvPr/>
        </p:nvSpPr>
        <p:spPr>
          <a:xfrm>
            <a:off x="1638300" y="1517649"/>
            <a:ext cx="212090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Rewarded two discoveries concerning symmetry violation</a:t>
            </a:r>
          </a:p>
        </p:txBody>
      </p:sp>
      <p:sp>
        <p:nvSpPr>
          <p:cNvPr id="108" name="The Nobel Prize in Physics 200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Nobel Prize in Physics 2008</a:t>
            </a:r>
          </a:p>
        </p:txBody>
      </p:sp>
      <p:sp>
        <p:nvSpPr>
          <p:cNvPr id="109" name="The discovery of CP violation led to the prediction of new quarks"/>
          <p:cNvSpPr txBox="1"/>
          <p:nvPr/>
        </p:nvSpPr>
        <p:spPr>
          <a:xfrm>
            <a:off x="11125200" y="4108450"/>
            <a:ext cx="6451600" cy="1143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>
              <a:defRPr>
                <a:solidFill>
                  <a:srgbClr val="005493"/>
                </a:solidFill>
              </a:defRPr>
            </a:pPr>
            <a:r>
              <a:rPr>
                <a:solidFill>
                  <a:srgbClr val="000000"/>
                </a:solidFill>
              </a:rPr>
              <a:t>The discovery of CP violation led to the prediction of new quarks</a:t>
            </a:r>
          </a:p>
        </p:txBody>
      </p:sp>
      <p:sp>
        <p:nvSpPr>
          <p:cNvPr id="110" name="Line"/>
          <p:cNvSpPr/>
          <p:nvPr/>
        </p:nvSpPr>
        <p:spPr>
          <a:xfrm>
            <a:off x="9825831" y="4184178"/>
            <a:ext cx="1167486" cy="427434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1" name="beauty…"/>
          <p:cNvSpPr txBox="1"/>
          <p:nvPr/>
        </p:nvSpPr>
        <p:spPr>
          <a:xfrm>
            <a:off x="14700215" y="5670550"/>
            <a:ext cx="2997201" cy="637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beauty</a:t>
            </a:r>
          </a:p>
          <a:p>
            <a:pPr algn="ctr">
              <a:defRPr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3600"/>
              <a:t>discovered 1977</a:t>
            </a:r>
            <a:endParaRPr sz="4200"/>
          </a:p>
          <a:p>
            <a:pPr algn="ctr">
              <a:defRPr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 sz="4200"/>
          </a:p>
          <a:p>
            <a:pPr algn="ctr">
              <a:defRPr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top</a:t>
            </a:r>
          </a:p>
          <a:p>
            <a:pPr algn="ctr">
              <a:defRPr sz="36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discovered 1994</a:t>
            </a:r>
          </a:p>
        </p:txBody>
      </p:sp>
      <p:pic>
        <p:nvPicPr>
          <p:cNvPr id="112" name="2006.tiff" descr="2006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7249" y="205954"/>
            <a:ext cx="1496551" cy="1475879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-88900"/>
            <a:ext cx="17932400" cy="13579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droppedImage.jpg" descr="dropped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12890053"/>
            <a:ext cx="5862562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Our Univer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Our Universe</a:t>
            </a:r>
          </a:p>
        </p:txBody>
      </p:sp>
      <p:sp>
        <p:nvSpPr>
          <p:cNvPr id="11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Universe without CP vio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Universe without CP violation</a:t>
            </a:r>
          </a:p>
        </p:txBody>
      </p:sp>
      <p:sp>
        <p:nvSpPr>
          <p:cNvPr id="125" name="Fortunately for us, the Universe is not symmetrical."/>
          <p:cNvSpPr txBox="1"/>
          <p:nvPr/>
        </p:nvSpPr>
        <p:spPr>
          <a:xfrm>
            <a:off x="2793999" y="11436350"/>
            <a:ext cx="12464645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Fortunately for us, the Universe is not symmetrical.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Universe with the amount of CP violation we know abou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r>
              <a:t>Universe with the amount of CP violation we know about</a:t>
            </a:r>
          </a:p>
        </p:txBody>
      </p:sp>
      <p:sp>
        <p:nvSpPr>
          <p:cNvPr id="130" name="Understanding symmetry, or the lack of it, is an ongoing task."/>
          <p:cNvSpPr txBox="1"/>
          <p:nvPr/>
        </p:nvSpPr>
        <p:spPr>
          <a:xfrm>
            <a:off x="1328737" y="11283950"/>
            <a:ext cx="15122043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Understanding symmetry, or the lack of it, is an ongoing task.</a:t>
            </a:r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"/>
          <p:cNvGrpSpPr/>
          <p:nvPr/>
        </p:nvGrpSpPr>
        <p:grpSpPr>
          <a:xfrm>
            <a:off x="3213100" y="1752600"/>
            <a:ext cx="11359706" cy="10591800"/>
            <a:chOff x="0" y="0"/>
            <a:chExt cx="11359705" cy="10591800"/>
          </a:xfrm>
        </p:grpSpPr>
        <p:pic>
          <p:nvPicPr>
            <p:cNvPr id="133" name="sm.png" descr="s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1359706" cy="10591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" name="Rectangle"/>
            <p:cNvSpPr/>
            <p:nvPr/>
          </p:nvSpPr>
          <p:spPr>
            <a:xfrm>
              <a:off x="9909272" y="8518688"/>
              <a:ext cx="230979" cy="500915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5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136" name="The Standard 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Standard Model</a:t>
            </a:r>
          </a:p>
        </p:txBody>
      </p:sp>
      <p:pic>
        <p:nvPicPr>
          <p:cNvPr id="137" name="Unknown.png" descr="Unkn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5016" y="12455554"/>
            <a:ext cx="641292" cy="64129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39" name="Rounded Rectangle"/>
          <p:cNvSpPr/>
          <p:nvPr/>
        </p:nvSpPr>
        <p:spPr>
          <a:xfrm>
            <a:off x="5957823" y="3117837"/>
            <a:ext cx="1803401" cy="1802064"/>
          </a:xfrm>
          <a:prstGeom prst="roundRect">
            <a:avLst>
              <a:gd name="adj" fmla="val 10571"/>
            </a:avLst>
          </a:prstGeom>
          <a:ln w="1143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40" name="Rounded Rectangle"/>
          <p:cNvSpPr/>
          <p:nvPr/>
        </p:nvSpPr>
        <p:spPr>
          <a:xfrm>
            <a:off x="7749031" y="4930381"/>
            <a:ext cx="1803401" cy="1802064"/>
          </a:xfrm>
          <a:prstGeom prst="roundRect">
            <a:avLst>
              <a:gd name="adj" fmla="val 10571"/>
            </a:avLst>
          </a:prstGeom>
          <a:ln w="1143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41" name="Rounded Rectangle"/>
          <p:cNvSpPr/>
          <p:nvPr/>
        </p:nvSpPr>
        <p:spPr>
          <a:xfrm>
            <a:off x="10202671" y="4930381"/>
            <a:ext cx="1803401" cy="1802064"/>
          </a:xfrm>
          <a:prstGeom prst="roundRect">
            <a:avLst>
              <a:gd name="adj" fmla="val 10571"/>
            </a:avLst>
          </a:prstGeom>
          <a:ln w="1143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1" animBg="1" advAuto="0"/>
      <p:bldP spid="139" grpId="2" animBg="1" advAuto="0"/>
      <p:bldP spid="140" grpId="3" animBg="1" advAuto="0"/>
      <p:bldP spid="141" grpId="4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"/>
          <p:cNvSpPr txBox="1"/>
          <p:nvPr/>
        </p:nvSpPr>
        <p:spPr>
          <a:xfrm>
            <a:off x="889000" y="2063200"/>
            <a:ext cx="16065500" cy="9983300"/>
          </a:xfrm>
          <a:prstGeom prst="rect">
            <a:avLst/>
          </a:prstGeom>
          <a:gradFill>
            <a:gsLst>
              <a:gs pos="0">
                <a:srgbClr val="5BA7CB"/>
              </a:gs>
              <a:gs pos="100000">
                <a:srgbClr val="ADCEE0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6400">
                <a:solidFill>
                  <a:srgbClr val="0D469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46" name="Finding New Phys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Finding New Physics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2"/>
          <a:srcRect t="12990"/>
          <a:stretch>
            <a:fillRect/>
          </a:stretch>
        </p:blipFill>
        <p:spPr>
          <a:xfrm>
            <a:off x="359568" y="2063200"/>
            <a:ext cx="17060907" cy="9971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Large Hadron Collider (LHC) at CER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Large Hadron Collider (LHC) at CERN</a:t>
            </a:r>
          </a:p>
        </p:txBody>
      </p:sp>
      <p:pic>
        <p:nvPicPr>
          <p:cNvPr id="151" name="cern_ds.png" descr="cern_d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841500"/>
            <a:ext cx="15189200" cy="1041545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ER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CERN</a:t>
            </a:r>
          </a:p>
        </p:txBody>
      </p:sp>
      <p:pic>
        <p:nvPicPr>
          <p:cNvPr id="155" name="9906026-A4-at-144-dpi.jpg" descr="9906026-A4-at-144-dp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00200"/>
            <a:ext cx="15113073" cy="10883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LHCb Collabo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LHCb Collaboration</a:t>
            </a:r>
          </a:p>
        </p:txBody>
      </p:sp>
      <p:sp>
        <p:nvSpPr>
          <p:cNvPr id="16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2" name="montage.jpg" descr="mont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1733550"/>
            <a:ext cx="16021050" cy="106807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1725 members from 98 institutes in 24 countries"/>
          <p:cNvSpPr txBox="1"/>
          <p:nvPr/>
        </p:nvSpPr>
        <p:spPr>
          <a:xfrm>
            <a:off x="920778" y="11671299"/>
            <a:ext cx="10982552" cy="685801"/>
          </a:xfrm>
          <a:prstGeom prst="rect">
            <a:avLst/>
          </a:prstGeom>
          <a:solidFill>
            <a:srgbClr val="000000">
              <a:alpha val="71033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1725 members from 98 institutes in 24 countries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LHCb Collabo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LHCb Collaboration</a:t>
            </a:r>
          </a:p>
        </p:txBody>
      </p:sp>
      <p:sp>
        <p:nvSpPr>
          <p:cNvPr id="16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8" name="montage.jpg" descr="mont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1733550"/>
            <a:ext cx="16021050" cy="106807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1725 members from 98 institutes in 24 countries"/>
          <p:cNvSpPr txBox="1"/>
          <p:nvPr/>
        </p:nvSpPr>
        <p:spPr>
          <a:xfrm>
            <a:off x="920778" y="11671299"/>
            <a:ext cx="10982552" cy="685801"/>
          </a:xfrm>
          <a:prstGeom prst="rect">
            <a:avLst/>
          </a:prstGeom>
          <a:solidFill>
            <a:srgbClr val="000000">
              <a:alpha val="71033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1725 members from 98 institutes in 24 countries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171" name="Line"/>
          <p:cNvSpPr/>
          <p:nvPr/>
        </p:nvSpPr>
        <p:spPr>
          <a:xfrm>
            <a:off x="988230" y="5536514"/>
            <a:ext cx="4387257" cy="3835507"/>
          </a:xfrm>
          <a:prstGeom prst="line">
            <a:avLst/>
          </a:prstGeom>
          <a:ln w="63500">
            <a:solidFill>
              <a:srgbClr val="D200D2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spcBef>
                <a:spcPts val="0"/>
              </a:spcBef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72" name="Me"/>
          <p:cNvSpPr txBox="1"/>
          <p:nvPr/>
        </p:nvSpPr>
        <p:spPr>
          <a:xfrm>
            <a:off x="22867" y="4756608"/>
            <a:ext cx="982862" cy="889001"/>
          </a:xfrm>
          <a:prstGeom prst="rect">
            <a:avLst/>
          </a:prstGeom>
          <a:solidFill>
            <a:srgbClr val="FF00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Mat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Matter</a:t>
            </a:r>
          </a:p>
        </p:txBody>
      </p:sp>
      <p:sp>
        <p:nvSpPr>
          <p:cNvPr id="57" name="Matter occupies space and has rest mass…"/>
          <p:cNvSpPr txBox="1">
            <a:spLocks noGrp="1"/>
          </p:cNvSpPr>
          <p:nvPr>
            <p:ph type="body" idx="1"/>
          </p:nvPr>
        </p:nvSpPr>
        <p:spPr>
          <a:xfrm>
            <a:off x="889000" y="1574800"/>
            <a:ext cx="15417800" cy="10934700"/>
          </a:xfrm>
          <a:prstGeom prst="rect">
            <a:avLst/>
          </a:prstGeom>
        </p:spPr>
        <p:txBody>
          <a:bodyPr/>
          <a:lstStyle/>
          <a:p>
            <a:pPr marL="355600" indent="-330200">
              <a:defRPr sz="3900"/>
            </a:pPr>
            <a:r>
              <a:rPr dirty="0"/>
              <a:t>Matter occupies space and has rest mass</a:t>
            </a:r>
          </a:p>
          <a:p>
            <a:pPr marL="355600" indent="-330200">
              <a:defRPr sz="3900"/>
            </a:pPr>
            <a:r>
              <a:rPr dirty="0"/>
              <a:t>Common example: The atom</a:t>
            </a:r>
            <a:endParaRPr lang="en-US" dirty="0"/>
          </a:p>
          <a:p>
            <a:pPr marL="355600" indent="-330200">
              <a:defRPr sz="3900"/>
            </a:pPr>
            <a:endParaRPr dirty="0"/>
          </a:p>
          <a:p>
            <a:pPr marL="355600" indent="-330200">
              <a:defRPr sz="3900"/>
            </a:pPr>
            <a:endParaRPr dirty="0"/>
          </a:p>
          <a:p>
            <a:pPr marL="355600" indent="-330200">
              <a:defRPr sz="3900"/>
            </a:pPr>
            <a:endParaRPr dirty="0"/>
          </a:p>
          <a:p>
            <a:pPr marL="355600" indent="-330200">
              <a:defRPr sz="3900"/>
            </a:pPr>
            <a:endParaRPr dirty="0"/>
          </a:p>
          <a:p>
            <a:pPr marL="355600" indent="-330200">
              <a:defRPr sz="3900"/>
            </a:pPr>
            <a:endParaRPr dirty="0"/>
          </a:p>
          <a:p>
            <a:pPr marL="355600" indent="-330200">
              <a:defRPr sz="3900"/>
            </a:pPr>
            <a:endParaRPr dirty="0"/>
          </a:p>
          <a:p>
            <a:pPr marL="355600" indent="-330200">
              <a:defRPr sz="3900"/>
            </a:pPr>
            <a:r>
              <a:rPr dirty="0"/>
              <a:t>Common types of matter</a:t>
            </a:r>
          </a:p>
          <a:p>
            <a:pPr marL="654718" lvl="1" indent="-273718">
              <a:defRPr sz="3900"/>
            </a:pPr>
            <a:r>
              <a:rPr dirty="0"/>
              <a:t> quarks [</a:t>
            </a:r>
            <a:r>
              <a:rPr i="1" dirty="0">
                <a:latin typeface="Avenir Next Regular"/>
                <a:ea typeface="Avenir Next Regular"/>
                <a:cs typeface="Avenir Next Regular"/>
                <a:sym typeface="Avenir Next Regular"/>
              </a:rPr>
              <a:t>up</a:t>
            </a:r>
            <a:r>
              <a:rPr dirty="0"/>
              <a:t> and </a:t>
            </a:r>
            <a:r>
              <a:rPr i="1" dirty="0">
                <a:latin typeface="Avenir Next Regular"/>
                <a:ea typeface="Avenir Next Regular"/>
                <a:cs typeface="Avenir Next Regular"/>
                <a:sym typeface="Avenir Next Regular"/>
              </a:rPr>
              <a:t>down</a:t>
            </a:r>
            <a:r>
              <a:rPr dirty="0"/>
              <a:t> quarks that make up nuclei] </a:t>
            </a:r>
          </a:p>
          <a:p>
            <a:pPr marL="654718" lvl="1" indent="-273718">
              <a:defRPr sz="3900"/>
            </a:pPr>
            <a:r>
              <a:rPr dirty="0"/>
              <a:t> leptons </a:t>
            </a:r>
          </a:p>
          <a:p>
            <a:pPr marL="1149350" lvl="2" indent="-412750">
              <a:defRPr sz="39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dirty="0"/>
              <a:t>charged [</a:t>
            </a:r>
            <a:r>
              <a:rPr i="1" dirty="0"/>
              <a:t>electrons</a:t>
            </a:r>
            <a:r>
              <a:rPr dirty="0"/>
              <a:t>]</a:t>
            </a:r>
          </a:p>
          <a:p>
            <a:pPr marL="1149350" lvl="2" indent="-412750">
              <a:defRPr sz="39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dirty="0"/>
              <a:t>neutral [neutrinos, which interact very weakly]</a:t>
            </a:r>
          </a:p>
        </p:txBody>
      </p:sp>
      <p:pic>
        <p:nvPicPr>
          <p:cNvPr id="58" name="Cleaver_3_2.jpg" descr="Cleaver_3_2.jpg"/>
          <p:cNvPicPr>
            <a:picLocks noChangeAspect="1"/>
          </p:cNvPicPr>
          <p:nvPr/>
        </p:nvPicPr>
        <p:blipFill>
          <a:blip r:embed="rId2"/>
          <a:srcRect l="2515" t="2880" r="2983" b="19958"/>
          <a:stretch>
            <a:fillRect/>
          </a:stretch>
        </p:blipFill>
        <p:spPr>
          <a:xfrm>
            <a:off x="3543300" y="3568700"/>
            <a:ext cx="10693400" cy="47625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1399" y="12585700"/>
            <a:ext cx="254001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HCb Detector"/>
          <p:cNvSpPr txBox="1">
            <a:spLocks noGrp="1"/>
          </p:cNvSpPr>
          <p:nvPr>
            <p:ph type="title"/>
          </p:nvPr>
        </p:nvSpPr>
        <p:spPr>
          <a:xfrm flipH="1">
            <a:off x="889000" y="342900"/>
            <a:ext cx="16065500" cy="11811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  <p:txBody>
          <a:bodyPr/>
          <a:lstStyle/>
          <a:p>
            <a:r>
              <a:rPr dirty="0"/>
              <a:t>LHCb Detector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/>
          <a:srcRect t="22836" b="7678"/>
          <a:stretch>
            <a:fillRect/>
          </a:stretch>
        </p:blipFill>
        <p:spPr>
          <a:xfrm flipH="1">
            <a:off x="940990" y="2776735"/>
            <a:ext cx="15961348" cy="855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LHCb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LHCb Detector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/>
          <a:srcRect t="22836" b="7678"/>
          <a:stretch>
            <a:fillRect/>
          </a:stretch>
        </p:blipFill>
        <p:spPr>
          <a:xfrm>
            <a:off x="940990" y="2776735"/>
            <a:ext cx="15961348" cy="855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apturing qua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Capturing quarks</a:t>
            </a:r>
          </a:p>
        </p:txBody>
      </p:sp>
      <p:grpSp>
        <p:nvGrpSpPr>
          <p:cNvPr id="210" name="Group"/>
          <p:cNvGrpSpPr/>
          <p:nvPr/>
        </p:nvGrpSpPr>
        <p:grpSpPr>
          <a:xfrm>
            <a:off x="1957764" y="7462311"/>
            <a:ext cx="7912101" cy="1978429"/>
            <a:chOff x="0" y="0"/>
            <a:chExt cx="7912100" cy="1978427"/>
          </a:xfrm>
        </p:grpSpPr>
        <p:sp>
          <p:nvSpPr>
            <p:cNvPr id="185" name="Rectangle"/>
            <p:cNvSpPr/>
            <p:nvPr/>
          </p:nvSpPr>
          <p:spPr>
            <a:xfrm>
              <a:off x="0" y="49413"/>
              <a:ext cx="7912100" cy="1917701"/>
            </a:xfrm>
            <a:prstGeom prst="rect">
              <a:avLst/>
            </a:prstGeom>
            <a:solidFill>
              <a:srgbClr val="FFFFFF">
                <a:alpha val="95301"/>
              </a:srgbClr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5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86" name="Line"/>
            <p:cNvSpPr/>
            <p:nvPr/>
          </p:nvSpPr>
          <p:spPr>
            <a:xfrm flipV="1">
              <a:off x="3949700" y="1027313"/>
              <a:ext cx="2984500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7" name="Line"/>
            <p:cNvSpPr/>
            <p:nvPr/>
          </p:nvSpPr>
          <p:spPr>
            <a:xfrm flipH="1" flipV="1">
              <a:off x="952500" y="1027314"/>
              <a:ext cx="2984500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8" name="p"/>
            <p:cNvSpPr txBox="1"/>
            <p:nvPr/>
          </p:nvSpPr>
          <p:spPr>
            <a:xfrm>
              <a:off x="71437" y="610398"/>
              <a:ext cx="475794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p</a:t>
              </a:r>
            </a:p>
          </p:txBody>
        </p:sp>
        <p:sp>
          <p:nvSpPr>
            <p:cNvPr id="189" name="p"/>
            <p:cNvSpPr txBox="1"/>
            <p:nvPr/>
          </p:nvSpPr>
          <p:spPr>
            <a:xfrm>
              <a:off x="7323137" y="610398"/>
              <a:ext cx="475794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p</a:t>
              </a:r>
            </a:p>
          </p:txBody>
        </p:sp>
        <p:sp>
          <p:nvSpPr>
            <p:cNvPr id="190" name="Line"/>
            <p:cNvSpPr/>
            <p:nvPr/>
          </p:nvSpPr>
          <p:spPr>
            <a:xfrm flipH="1" flipV="1">
              <a:off x="3949699" y="1116213"/>
              <a:ext cx="755651" cy="311151"/>
            </a:xfrm>
            <a:prstGeom prst="line">
              <a:avLst/>
            </a:prstGeom>
            <a:noFill/>
            <a:ln w="25400" cap="flat">
              <a:solidFill>
                <a:srgbClr val="92929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1" name="Line"/>
            <p:cNvSpPr/>
            <p:nvPr/>
          </p:nvSpPr>
          <p:spPr>
            <a:xfrm flipV="1">
              <a:off x="2857499" y="1268613"/>
              <a:ext cx="822327" cy="333376"/>
            </a:xfrm>
            <a:prstGeom prst="line">
              <a:avLst/>
            </a:prstGeom>
            <a:noFill/>
            <a:ln w="25400" cap="flat">
              <a:solidFill>
                <a:srgbClr val="92929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2" name="Line"/>
            <p:cNvSpPr/>
            <p:nvPr/>
          </p:nvSpPr>
          <p:spPr>
            <a:xfrm flipH="1">
              <a:off x="3924300" y="341513"/>
              <a:ext cx="800100" cy="488951"/>
            </a:xfrm>
            <a:prstGeom prst="line">
              <a:avLst/>
            </a:prstGeom>
            <a:noFill/>
            <a:ln w="25400" cap="flat">
              <a:solidFill>
                <a:srgbClr val="92929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3" name="Line"/>
            <p:cNvSpPr/>
            <p:nvPr/>
          </p:nvSpPr>
          <p:spPr>
            <a:xfrm>
              <a:off x="3238500" y="468513"/>
              <a:ext cx="622301" cy="400051"/>
            </a:xfrm>
            <a:prstGeom prst="line">
              <a:avLst/>
            </a:prstGeom>
            <a:noFill/>
            <a:ln w="25400" cap="flat">
              <a:solidFill>
                <a:srgbClr val="92929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4" name="Line"/>
            <p:cNvSpPr/>
            <p:nvPr/>
          </p:nvSpPr>
          <p:spPr>
            <a:xfrm flipV="1">
              <a:off x="3746499" y="1332113"/>
              <a:ext cx="155576" cy="466726"/>
            </a:xfrm>
            <a:prstGeom prst="line">
              <a:avLst/>
            </a:prstGeom>
            <a:noFill/>
            <a:ln w="25400" cap="flat">
              <a:solidFill>
                <a:srgbClr val="92929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5" name="Line"/>
            <p:cNvSpPr/>
            <p:nvPr/>
          </p:nvSpPr>
          <p:spPr>
            <a:xfrm flipH="1">
              <a:off x="4000499" y="430413"/>
              <a:ext cx="2578101" cy="555626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6" name="Line"/>
            <p:cNvSpPr/>
            <p:nvPr/>
          </p:nvSpPr>
          <p:spPr>
            <a:xfrm flipH="1" flipV="1">
              <a:off x="4000499" y="1116213"/>
              <a:ext cx="2578101" cy="555626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7" name="b"/>
            <p:cNvSpPr txBox="1"/>
            <p:nvPr/>
          </p:nvSpPr>
          <p:spPr>
            <a:xfrm>
              <a:off x="6550562" y="0"/>
              <a:ext cx="440208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198" name="b"/>
            <p:cNvSpPr txBox="1"/>
            <p:nvPr/>
          </p:nvSpPr>
          <p:spPr>
            <a:xfrm>
              <a:off x="6624637" y="1244600"/>
              <a:ext cx="440208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199" name="_"/>
            <p:cNvSpPr txBox="1"/>
            <p:nvPr/>
          </p:nvSpPr>
          <p:spPr>
            <a:xfrm>
              <a:off x="6633601" y="736600"/>
              <a:ext cx="381001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_</a:t>
              </a:r>
            </a:p>
          </p:txBody>
        </p:sp>
        <p:sp>
          <p:nvSpPr>
            <p:cNvPr id="200" name="Line"/>
            <p:cNvSpPr/>
            <p:nvPr/>
          </p:nvSpPr>
          <p:spPr>
            <a:xfrm>
              <a:off x="1208553" y="430413"/>
              <a:ext cx="2578101" cy="555626"/>
            </a:xfrm>
            <a:prstGeom prst="line">
              <a:avLst/>
            </a:prstGeom>
            <a:noFill/>
            <a:ln w="38100" cap="flat">
              <a:solidFill>
                <a:srgbClr val="00FD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1" name="Line"/>
            <p:cNvSpPr/>
            <p:nvPr/>
          </p:nvSpPr>
          <p:spPr>
            <a:xfrm flipV="1">
              <a:off x="1208553" y="1116213"/>
              <a:ext cx="2578101" cy="555626"/>
            </a:xfrm>
            <a:prstGeom prst="line">
              <a:avLst/>
            </a:prstGeom>
            <a:noFill/>
            <a:ln w="38100" cap="flat">
              <a:solidFill>
                <a:srgbClr val="00FD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" name="b"/>
            <p:cNvSpPr txBox="1"/>
            <p:nvPr/>
          </p:nvSpPr>
          <p:spPr>
            <a:xfrm>
              <a:off x="815437" y="0"/>
              <a:ext cx="440209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00FD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203" name="b"/>
            <p:cNvSpPr txBox="1"/>
            <p:nvPr/>
          </p:nvSpPr>
          <p:spPr>
            <a:xfrm>
              <a:off x="744537" y="1244600"/>
              <a:ext cx="440208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00FD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204" name="_"/>
            <p:cNvSpPr txBox="1"/>
            <p:nvPr/>
          </p:nvSpPr>
          <p:spPr>
            <a:xfrm flipH="1">
              <a:off x="763026" y="736600"/>
              <a:ext cx="381001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00FD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_</a:t>
              </a:r>
            </a:p>
          </p:txBody>
        </p:sp>
        <p:sp>
          <p:nvSpPr>
            <p:cNvPr id="205" name="Line"/>
            <p:cNvSpPr/>
            <p:nvPr/>
          </p:nvSpPr>
          <p:spPr>
            <a:xfrm flipH="1">
              <a:off x="4000499" y="430413"/>
              <a:ext cx="2578101" cy="555626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" name="Line"/>
            <p:cNvSpPr/>
            <p:nvPr/>
          </p:nvSpPr>
          <p:spPr>
            <a:xfrm flipH="1" flipV="1">
              <a:off x="4000499" y="1116213"/>
              <a:ext cx="2578101" cy="555626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7" name="b"/>
            <p:cNvSpPr txBox="1"/>
            <p:nvPr/>
          </p:nvSpPr>
          <p:spPr>
            <a:xfrm>
              <a:off x="6550562" y="0"/>
              <a:ext cx="440208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208" name="b"/>
            <p:cNvSpPr txBox="1"/>
            <p:nvPr/>
          </p:nvSpPr>
          <p:spPr>
            <a:xfrm>
              <a:off x="6624637" y="1244600"/>
              <a:ext cx="440208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209" name="_"/>
            <p:cNvSpPr txBox="1"/>
            <p:nvPr/>
          </p:nvSpPr>
          <p:spPr>
            <a:xfrm>
              <a:off x="6633601" y="736600"/>
              <a:ext cx="381001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_</a:t>
              </a:r>
            </a:p>
          </p:txBody>
        </p:sp>
      </p:grp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12" name="Beauty (and Charm) quarks are produced in forward directions"/>
          <p:cNvSpPr txBox="1"/>
          <p:nvPr/>
        </p:nvSpPr>
        <p:spPr>
          <a:xfrm>
            <a:off x="1090879" y="2527135"/>
            <a:ext cx="15661742" cy="2029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4200">
                <a:solidFill>
                  <a:srgbClr val="EBEBE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Beauty (and Charm) quarks are produced in forward directions</a:t>
            </a:r>
            <a:br/>
            <a:br/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" descr="Image"/>
          <p:cNvPicPr>
            <a:picLocks noChangeAspect="1"/>
          </p:cNvPicPr>
          <p:nvPr/>
        </p:nvPicPr>
        <p:blipFill>
          <a:blip r:embed="rId2"/>
          <a:srcRect t="22836" b="7678"/>
          <a:stretch>
            <a:fillRect/>
          </a:stretch>
        </p:blipFill>
        <p:spPr>
          <a:xfrm>
            <a:off x="4543698" y="5571494"/>
            <a:ext cx="11602171" cy="621951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LHCb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LHCb!</a:t>
            </a:r>
          </a:p>
        </p:txBody>
      </p:sp>
      <p:sp>
        <p:nvSpPr>
          <p:cNvPr id="2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217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366" y="5020160"/>
            <a:ext cx="3098801" cy="2137105"/>
          </a:xfrm>
          <a:prstGeom prst="rect">
            <a:avLst/>
          </a:prstGeom>
          <a:ln w="12700"/>
        </p:spPr>
      </p:pic>
      <p:sp>
        <p:nvSpPr>
          <p:cNvPr id="218" name="Beauty (and Charm) quarks are produced in forward directions  We built our detector to focus on finding these events"/>
          <p:cNvSpPr txBox="1"/>
          <p:nvPr/>
        </p:nvSpPr>
        <p:spPr>
          <a:xfrm>
            <a:off x="1090879" y="2527135"/>
            <a:ext cx="15661742" cy="2029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4200">
                <a:solidFill>
                  <a:srgbClr val="EBEBE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Beauty (and Charm) quarks are produced in forward directions</a:t>
            </a:r>
            <a:br/>
            <a:br/>
            <a:r>
              <a:t>We built our detector to focus on finding these events</a:t>
            </a:r>
          </a:p>
        </p:txBody>
      </p:sp>
      <p:grpSp>
        <p:nvGrpSpPr>
          <p:cNvPr id="244" name="Group"/>
          <p:cNvGrpSpPr/>
          <p:nvPr/>
        </p:nvGrpSpPr>
        <p:grpSpPr>
          <a:xfrm>
            <a:off x="1957764" y="7462312"/>
            <a:ext cx="7912101" cy="1978428"/>
            <a:chOff x="0" y="1386"/>
            <a:chExt cx="7912100" cy="1978427"/>
          </a:xfrm>
        </p:grpSpPr>
        <p:sp>
          <p:nvSpPr>
            <p:cNvPr id="219" name="Rectangle"/>
            <p:cNvSpPr/>
            <p:nvPr/>
          </p:nvSpPr>
          <p:spPr>
            <a:xfrm>
              <a:off x="0" y="50800"/>
              <a:ext cx="7912100" cy="1917700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5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220" name="Line"/>
            <p:cNvSpPr/>
            <p:nvPr/>
          </p:nvSpPr>
          <p:spPr>
            <a:xfrm flipV="1">
              <a:off x="3949700" y="1028700"/>
              <a:ext cx="2984500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1" name="Line"/>
            <p:cNvSpPr/>
            <p:nvPr/>
          </p:nvSpPr>
          <p:spPr>
            <a:xfrm flipH="1" flipV="1">
              <a:off x="952500" y="1028700"/>
              <a:ext cx="2984500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2" name="p"/>
            <p:cNvSpPr txBox="1"/>
            <p:nvPr/>
          </p:nvSpPr>
          <p:spPr>
            <a:xfrm>
              <a:off x="71437" y="611784"/>
              <a:ext cx="475794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p</a:t>
              </a:r>
            </a:p>
          </p:txBody>
        </p:sp>
        <p:sp>
          <p:nvSpPr>
            <p:cNvPr id="223" name="p"/>
            <p:cNvSpPr txBox="1"/>
            <p:nvPr/>
          </p:nvSpPr>
          <p:spPr>
            <a:xfrm>
              <a:off x="7323137" y="611784"/>
              <a:ext cx="475794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p</a:t>
              </a:r>
            </a:p>
          </p:txBody>
        </p:sp>
        <p:sp>
          <p:nvSpPr>
            <p:cNvPr id="224" name="Line"/>
            <p:cNvSpPr/>
            <p:nvPr/>
          </p:nvSpPr>
          <p:spPr>
            <a:xfrm flipH="1" flipV="1">
              <a:off x="3949699" y="1117600"/>
              <a:ext cx="755651" cy="311150"/>
            </a:xfrm>
            <a:prstGeom prst="line">
              <a:avLst/>
            </a:prstGeom>
            <a:noFill/>
            <a:ln w="25400" cap="flat">
              <a:solidFill>
                <a:srgbClr val="92929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5" name="Line"/>
            <p:cNvSpPr/>
            <p:nvPr/>
          </p:nvSpPr>
          <p:spPr>
            <a:xfrm flipV="1">
              <a:off x="2857500" y="1269999"/>
              <a:ext cx="822326" cy="333377"/>
            </a:xfrm>
            <a:prstGeom prst="line">
              <a:avLst/>
            </a:prstGeom>
            <a:noFill/>
            <a:ln w="25400" cap="flat">
              <a:solidFill>
                <a:srgbClr val="92929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6" name="Line"/>
            <p:cNvSpPr/>
            <p:nvPr/>
          </p:nvSpPr>
          <p:spPr>
            <a:xfrm flipH="1">
              <a:off x="3924300" y="342900"/>
              <a:ext cx="800100" cy="488950"/>
            </a:xfrm>
            <a:prstGeom prst="line">
              <a:avLst/>
            </a:prstGeom>
            <a:noFill/>
            <a:ln w="25400" cap="flat">
              <a:solidFill>
                <a:srgbClr val="92929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7" name="Line"/>
            <p:cNvSpPr/>
            <p:nvPr/>
          </p:nvSpPr>
          <p:spPr>
            <a:xfrm>
              <a:off x="3238499" y="469899"/>
              <a:ext cx="622301" cy="400052"/>
            </a:xfrm>
            <a:prstGeom prst="line">
              <a:avLst/>
            </a:prstGeom>
            <a:noFill/>
            <a:ln w="25400" cap="flat">
              <a:solidFill>
                <a:srgbClr val="92929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8" name="Line"/>
            <p:cNvSpPr/>
            <p:nvPr/>
          </p:nvSpPr>
          <p:spPr>
            <a:xfrm flipV="1">
              <a:off x="3746499" y="1333499"/>
              <a:ext cx="155576" cy="466727"/>
            </a:xfrm>
            <a:prstGeom prst="line">
              <a:avLst/>
            </a:prstGeom>
            <a:noFill/>
            <a:ln w="25400" cap="flat">
              <a:solidFill>
                <a:srgbClr val="92929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" name="Line"/>
            <p:cNvSpPr/>
            <p:nvPr/>
          </p:nvSpPr>
          <p:spPr>
            <a:xfrm flipH="1">
              <a:off x="4000499" y="431800"/>
              <a:ext cx="2578101" cy="555625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" name="Line"/>
            <p:cNvSpPr/>
            <p:nvPr/>
          </p:nvSpPr>
          <p:spPr>
            <a:xfrm flipH="1" flipV="1">
              <a:off x="4000499" y="1117600"/>
              <a:ext cx="2578101" cy="555626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1" name="b"/>
            <p:cNvSpPr txBox="1"/>
            <p:nvPr/>
          </p:nvSpPr>
          <p:spPr>
            <a:xfrm>
              <a:off x="6550562" y="1386"/>
              <a:ext cx="440208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232" name="b"/>
            <p:cNvSpPr txBox="1"/>
            <p:nvPr/>
          </p:nvSpPr>
          <p:spPr>
            <a:xfrm>
              <a:off x="6624637" y="1245986"/>
              <a:ext cx="440208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233" name="_"/>
            <p:cNvSpPr txBox="1"/>
            <p:nvPr/>
          </p:nvSpPr>
          <p:spPr>
            <a:xfrm>
              <a:off x="6633601" y="737986"/>
              <a:ext cx="381001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_</a:t>
              </a:r>
            </a:p>
          </p:txBody>
        </p:sp>
        <p:sp>
          <p:nvSpPr>
            <p:cNvPr id="234" name="Line"/>
            <p:cNvSpPr/>
            <p:nvPr/>
          </p:nvSpPr>
          <p:spPr>
            <a:xfrm>
              <a:off x="1208553" y="431800"/>
              <a:ext cx="2578101" cy="555625"/>
            </a:xfrm>
            <a:prstGeom prst="line">
              <a:avLst/>
            </a:prstGeom>
            <a:noFill/>
            <a:ln w="38100" cap="flat">
              <a:solidFill>
                <a:srgbClr val="00FD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5" name="Line"/>
            <p:cNvSpPr/>
            <p:nvPr/>
          </p:nvSpPr>
          <p:spPr>
            <a:xfrm flipV="1">
              <a:off x="1208553" y="1117600"/>
              <a:ext cx="2578101" cy="555626"/>
            </a:xfrm>
            <a:prstGeom prst="line">
              <a:avLst/>
            </a:prstGeom>
            <a:noFill/>
            <a:ln w="38100" cap="flat">
              <a:solidFill>
                <a:srgbClr val="00FD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6" name="b"/>
            <p:cNvSpPr txBox="1"/>
            <p:nvPr/>
          </p:nvSpPr>
          <p:spPr>
            <a:xfrm>
              <a:off x="815437" y="1386"/>
              <a:ext cx="440209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00FD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237" name="b"/>
            <p:cNvSpPr txBox="1"/>
            <p:nvPr/>
          </p:nvSpPr>
          <p:spPr>
            <a:xfrm>
              <a:off x="744537" y="1245986"/>
              <a:ext cx="440208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00FD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238" name="_"/>
            <p:cNvSpPr txBox="1"/>
            <p:nvPr/>
          </p:nvSpPr>
          <p:spPr>
            <a:xfrm flipH="1">
              <a:off x="763026" y="737986"/>
              <a:ext cx="381001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00FD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_</a:t>
              </a:r>
            </a:p>
          </p:txBody>
        </p:sp>
        <p:sp>
          <p:nvSpPr>
            <p:cNvPr id="239" name="Line"/>
            <p:cNvSpPr/>
            <p:nvPr/>
          </p:nvSpPr>
          <p:spPr>
            <a:xfrm flipH="1">
              <a:off x="4000499" y="431800"/>
              <a:ext cx="2578101" cy="555625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0" name="Line"/>
            <p:cNvSpPr/>
            <p:nvPr/>
          </p:nvSpPr>
          <p:spPr>
            <a:xfrm flipH="1" flipV="1">
              <a:off x="4000499" y="1117600"/>
              <a:ext cx="2578101" cy="555626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1" name="b"/>
            <p:cNvSpPr txBox="1"/>
            <p:nvPr/>
          </p:nvSpPr>
          <p:spPr>
            <a:xfrm>
              <a:off x="6550562" y="1386"/>
              <a:ext cx="440208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242" name="b"/>
            <p:cNvSpPr txBox="1"/>
            <p:nvPr/>
          </p:nvSpPr>
          <p:spPr>
            <a:xfrm>
              <a:off x="6624637" y="1245986"/>
              <a:ext cx="440208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243" name="_"/>
            <p:cNvSpPr txBox="1"/>
            <p:nvPr/>
          </p:nvSpPr>
          <p:spPr>
            <a:xfrm>
              <a:off x="6633601" y="737986"/>
              <a:ext cx="381001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_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LHCb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LHCb!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248" name="Optimised for quark flavour physics, especially the precision study of beauty quark and charm quark decays.…"/>
          <p:cNvSpPr txBox="1">
            <a:spLocks noGrp="1"/>
          </p:cNvSpPr>
          <p:nvPr>
            <p:ph type="body" idx="1"/>
          </p:nvPr>
        </p:nvSpPr>
        <p:spPr>
          <a:xfrm>
            <a:off x="1367316" y="2273418"/>
            <a:ext cx="15108868" cy="9871880"/>
          </a:xfrm>
          <a:prstGeom prst="rect">
            <a:avLst/>
          </a:prstGeom>
        </p:spPr>
        <p:txBody>
          <a:bodyPr lIns="38100" tIns="38100" rIns="38100" bIns="38100"/>
          <a:lstStyle/>
          <a:p>
            <a:pPr marL="203200" indent="-203200" defTabSz="457200">
              <a:spcBef>
                <a:spcPts val="3800"/>
              </a:spcBef>
              <a:buChar char="•"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>
                <a:solidFill>
                  <a:srgbClr val="C5EBFF"/>
                </a:solidFill>
              </a:rPr>
              <a:t>Optimised</a:t>
            </a:r>
            <a:r>
              <a:rPr>
                <a:solidFill>
                  <a:srgbClr val="C5EBFF"/>
                </a:solidFill>
              </a:rPr>
              <a:t> for quark flavour physics, especially </a:t>
            </a:r>
            <a:r>
              <a:rPr i="1">
                <a:solidFill>
                  <a:srgbClr val="C5EBFF"/>
                </a:solidFill>
              </a:rPr>
              <a:t>the</a:t>
            </a:r>
            <a:r>
              <a:rPr>
                <a:solidFill>
                  <a:srgbClr val="C5EBFF"/>
                </a:solidFill>
              </a:rPr>
              <a:t> </a:t>
            </a:r>
            <a:r>
              <a:rPr i="1">
                <a:solidFill>
                  <a:srgbClr val="C5EBFF"/>
                </a:solidFill>
              </a:rPr>
              <a:t>precision study of </a:t>
            </a:r>
            <a:r>
              <a:rPr i="1" u="sng">
                <a:solidFill>
                  <a:srgbClr val="C5EBFF"/>
                </a:solidFill>
              </a:rPr>
              <a:t>beauty</a:t>
            </a:r>
            <a:r>
              <a:rPr i="1">
                <a:solidFill>
                  <a:srgbClr val="C5EBFF"/>
                </a:solidFill>
              </a:rPr>
              <a:t> quark and</a:t>
            </a:r>
            <a:r>
              <a:rPr i="1"/>
              <a:t> </a:t>
            </a:r>
            <a:r>
              <a:rPr i="1" u="sng">
                <a:solidFill>
                  <a:srgbClr val="C5EBFF"/>
                </a:solidFill>
              </a:rPr>
              <a:t>charm</a:t>
            </a:r>
            <a:r>
              <a:rPr i="1">
                <a:solidFill>
                  <a:srgbClr val="C5EBFF"/>
                </a:solidFill>
              </a:rPr>
              <a:t> quark decays.</a:t>
            </a:r>
          </a:p>
          <a:p>
            <a:pPr marL="203200" indent="-203200" defTabSz="457200">
              <a:spcBef>
                <a:spcPts val="3800"/>
              </a:spcBef>
              <a:buChar char="•"/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100,000 b anti-b pairs per second</a:t>
            </a:r>
            <a:r>
              <a:t> at the LHCb interaction point. (and 20 times as much charm!)</a:t>
            </a:r>
          </a:p>
          <a:p>
            <a:pPr marL="203200" indent="-203200" defTabSz="457200">
              <a:spcBef>
                <a:spcPts val="3800"/>
              </a:spcBef>
              <a:buChar char="•"/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 study hadrons (mesons and baryons)</a:t>
            </a:r>
          </a:p>
          <a:p>
            <a:pPr marL="203200" indent="-203200" defTabSz="457200">
              <a:spcBef>
                <a:spcPts val="3800"/>
              </a:spcBef>
              <a:buChar char="•"/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203200" indent="-203200" defTabSz="457200">
              <a:spcBef>
                <a:spcPts val="3800"/>
              </a:spcBef>
              <a:buChar char="•"/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203200" indent="-203200" defTabSz="457200">
              <a:spcBef>
                <a:spcPts val="3800"/>
              </a:spcBef>
              <a:buChar char="•"/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Vast quantities of all </a:t>
            </a:r>
            <a:br/>
            <a:r>
              <a:t>b-hadron (B</a:t>
            </a:r>
            <a:r>
              <a:rPr baseline="31999"/>
              <a:t>0</a:t>
            </a:r>
            <a:r>
              <a:t>, B</a:t>
            </a:r>
            <a:r>
              <a:rPr baseline="-5999"/>
              <a:t>s</a:t>
            </a:r>
            <a:r>
              <a:t>, ...) and c-hadron (D</a:t>
            </a:r>
            <a:r>
              <a:rPr baseline="31999"/>
              <a:t>0</a:t>
            </a:r>
            <a:r>
              <a:t>,D</a:t>
            </a:r>
            <a:r>
              <a:rPr baseline="-5999"/>
              <a:t>s</a:t>
            </a:r>
            <a:r>
              <a:t>, ...) species</a:t>
            </a:r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88" y="7709255"/>
            <a:ext cx="10467024" cy="2739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"/>
          <p:cNvSpPr txBox="1"/>
          <p:nvPr/>
        </p:nvSpPr>
        <p:spPr>
          <a:xfrm>
            <a:off x="832962" y="3304205"/>
            <a:ext cx="16065501" cy="9113926"/>
          </a:xfrm>
          <a:prstGeom prst="rect">
            <a:avLst/>
          </a:prstGeom>
          <a:gradFill>
            <a:gsLst>
              <a:gs pos="0">
                <a:srgbClr val="5BA7CB"/>
              </a:gs>
              <a:gs pos="100000">
                <a:srgbClr val="ADCEE0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6400">
                <a:solidFill>
                  <a:srgbClr val="0D469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52" name="Putting it all toget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Putting it all together</a:t>
            </a:r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640" y="4474696"/>
            <a:ext cx="15499246" cy="7730814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momentum &amp; position"/>
          <p:cNvSpPr txBox="1"/>
          <p:nvPr/>
        </p:nvSpPr>
        <p:spPr>
          <a:xfrm>
            <a:off x="3884584" y="3327649"/>
            <a:ext cx="216757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momentum</a:t>
            </a:r>
            <a:br/>
            <a:r>
              <a:t>&amp; position</a:t>
            </a:r>
          </a:p>
        </p:txBody>
      </p:sp>
      <p:sp>
        <p:nvSpPr>
          <p:cNvPr id="256" name="velocity"/>
          <p:cNvSpPr txBox="1"/>
          <p:nvPr/>
        </p:nvSpPr>
        <p:spPr>
          <a:xfrm>
            <a:off x="6783981" y="3556249"/>
            <a:ext cx="15331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velocity</a:t>
            </a:r>
          </a:p>
        </p:txBody>
      </p:sp>
      <p:sp>
        <p:nvSpPr>
          <p:cNvPr id="257" name="energy"/>
          <p:cNvSpPr txBox="1"/>
          <p:nvPr/>
        </p:nvSpPr>
        <p:spPr>
          <a:xfrm>
            <a:off x="10783172" y="3556249"/>
            <a:ext cx="136371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energy</a:t>
            </a:r>
          </a:p>
        </p:txBody>
      </p:sp>
      <p:sp>
        <p:nvSpPr>
          <p:cNvPr id="258" name="momentum &amp; position"/>
          <p:cNvSpPr txBox="1"/>
          <p:nvPr/>
        </p:nvSpPr>
        <p:spPr>
          <a:xfrm>
            <a:off x="14156790" y="3330558"/>
            <a:ext cx="216757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momentum</a:t>
            </a:r>
            <a:br/>
            <a:r>
              <a:t>&amp; position</a:t>
            </a:r>
          </a:p>
        </p:txBody>
      </p:sp>
      <p:sp>
        <p:nvSpPr>
          <p:cNvPr id="259" name="The quark hadrons do not live very long,  decaying to other, relatively stable, particles."/>
          <p:cNvSpPr txBox="1"/>
          <p:nvPr/>
        </p:nvSpPr>
        <p:spPr>
          <a:xfrm>
            <a:off x="1112540" y="1716476"/>
            <a:ext cx="1555492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4200">
                <a:solidFill>
                  <a:srgbClr val="EBEBE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dirty="0"/>
              <a:t>Heavy</a:t>
            </a:r>
            <a:r>
              <a:rPr dirty="0"/>
              <a:t> quark hadrons do not live very long, </a:t>
            </a:r>
            <a:br>
              <a:rPr dirty="0"/>
            </a:br>
            <a:r>
              <a:rPr dirty="0"/>
              <a:t>decaying to other, relatively stable, particles.</a:t>
            </a:r>
          </a:p>
        </p:txBody>
      </p:sp>
      <p:sp>
        <p:nvSpPr>
          <p:cNvPr id="260" name="Calorimeters"/>
          <p:cNvSpPr txBox="1"/>
          <p:nvPr/>
        </p:nvSpPr>
        <p:spPr>
          <a:xfrm>
            <a:off x="10154063" y="4347708"/>
            <a:ext cx="227379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Calorimeters</a:t>
            </a:r>
          </a:p>
        </p:txBody>
      </p:sp>
      <p:sp>
        <p:nvSpPr>
          <p:cNvPr id="261" name="+ Magnet"/>
          <p:cNvSpPr txBox="1"/>
          <p:nvPr/>
        </p:nvSpPr>
        <p:spPr>
          <a:xfrm>
            <a:off x="4111640" y="5520172"/>
            <a:ext cx="171345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 Magnet</a:t>
            </a:r>
          </a:p>
        </p:txBody>
      </p:sp>
      <p:sp>
        <p:nvSpPr>
          <p:cNvPr id="262" name="+ Magnet"/>
          <p:cNvSpPr txBox="1"/>
          <p:nvPr/>
        </p:nvSpPr>
        <p:spPr>
          <a:xfrm>
            <a:off x="14383846" y="5520172"/>
            <a:ext cx="171345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 Magnet</a:t>
            </a:r>
          </a:p>
        </p:txBody>
      </p:sp>
      <p:sp>
        <p:nvSpPr>
          <p:cNvPr id="263" name="Particle ID"/>
          <p:cNvSpPr txBox="1"/>
          <p:nvPr/>
        </p:nvSpPr>
        <p:spPr>
          <a:xfrm>
            <a:off x="5348816" y="11516713"/>
            <a:ext cx="197781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Particle ID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Vertex Locator (VELO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Vertex Locator (VELO)</a:t>
            </a:r>
          </a:p>
        </p:txBody>
      </p:sp>
      <p:sp>
        <p:nvSpPr>
          <p:cNvPr id="266" name="We need extremely precise detectors to observe the particles.…"/>
          <p:cNvSpPr txBox="1"/>
          <p:nvPr/>
        </p:nvSpPr>
        <p:spPr>
          <a:xfrm>
            <a:off x="1144290" y="1752828"/>
            <a:ext cx="15554920" cy="1699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4200">
                <a:solidFill>
                  <a:srgbClr val="EBEBE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We need extremely precise detectors to observe the particles.</a:t>
            </a:r>
          </a:p>
          <a:p>
            <a:pPr algn="ctr">
              <a:defRPr sz="4200">
                <a:solidFill>
                  <a:srgbClr val="EBEBE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Particularly at the </a:t>
            </a:r>
            <a:r>
              <a:rPr u="sng">
                <a:solidFill>
                  <a:schemeClr val="accent6">
                    <a:satOff val="24555"/>
                    <a:lumOff val="22232"/>
                  </a:schemeClr>
                </a:solidFill>
              </a:rPr>
              <a:t>collision point</a:t>
            </a:r>
            <a:r>
              <a:t>!</a:t>
            </a:r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612" y="3672837"/>
            <a:ext cx="15228276" cy="8348679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Rectangle"/>
          <p:cNvSpPr/>
          <p:nvPr/>
        </p:nvSpPr>
        <p:spPr>
          <a:xfrm>
            <a:off x="1529861" y="6467835"/>
            <a:ext cx="3276712" cy="2758683"/>
          </a:xfrm>
          <a:prstGeom prst="rect">
            <a:avLst/>
          </a:prstGeom>
          <a:ln w="88900">
            <a:solidFill>
              <a:schemeClr val="accent6">
                <a:satOff val="24555"/>
                <a:lumOff val="2223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70" name="(VELO)"/>
          <p:cNvSpPr txBox="1"/>
          <p:nvPr/>
        </p:nvSpPr>
        <p:spPr>
          <a:xfrm>
            <a:off x="1567474" y="7415975"/>
            <a:ext cx="1509147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>
                <a:solidFill>
                  <a:srgbClr val="FF1D0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(VELO)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Built in Liverpool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Built in Liverpool!</a:t>
            </a:r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274" name="The 41-million-pixel Vertex Locator (VELO) was  assembled right here at the University of Liverpool!"/>
          <p:cNvSpPr txBox="1"/>
          <p:nvPr/>
        </p:nvSpPr>
        <p:spPr>
          <a:xfrm>
            <a:off x="1059129" y="1987141"/>
            <a:ext cx="15661742" cy="138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4200">
                <a:solidFill>
                  <a:srgbClr val="EBEBE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The 41-million-pixel Vertex Locator (VELO) was </a:t>
            </a:r>
            <a:br/>
            <a:r>
              <a:t>assembled right </a:t>
            </a:r>
            <a:r>
              <a:rPr b="1">
                <a:solidFill>
                  <a:schemeClr val="accent6">
                    <a:satOff val="24555"/>
                    <a:lumOff val="22232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here</a:t>
            </a:r>
            <a:r>
              <a:t> at the 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University of Liverpool!</a:t>
            </a:r>
            <a:r>
              <a:t> 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2"/>
          <a:srcRect t="11747" b="6576"/>
          <a:stretch>
            <a:fillRect/>
          </a:stretch>
        </p:blipFill>
        <p:spPr>
          <a:xfrm>
            <a:off x="6973850" y="6731337"/>
            <a:ext cx="10104302" cy="5445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11" y="3593057"/>
            <a:ext cx="7656319" cy="5182739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New VELO modules (McCoy Wynne)"/>
          <p:cNvSpPr txBox="1"/>
          <p:nvPr/>
        </p:nvSpPr>
        <p:spPr>
          <a:xfrm>
            <a:off x="2834769" y="8270286"/>
            <a:ext cx="5496230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1733930">
              <a:spcBef>
                <a:spcPts val="0"/>
              </a:spcBef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New VELO modules (</a:t>
            </a:r>
            <a:r>
              <a:rPr u="sng" dirty="0">
                <a:hlinkClick r:id="rId4"/>
              </a:rPr>
              <a:t>McCoy Wynne</a:t>
            </a:r>
            <a:r>
              <a:rPr dirty="0"/>
              <a:t>)</a:t>
            </a:r>
          </a:p>
        </p:txBody>
      </p:sp>
      <p:pic>
        <p:nvPicPr>
          <p:cNvPr id="278" name="Image" descr="Image"/>
          <p:cNvPicPr>
            <a:picLocks noChangeAspect="1"/>
          </p:cNvPicPr>
          <p:nvPr/>
        </p:nvPicPr>
        <p:blipFill>
          <a:blip r:embed="rId5"/>
          <a:srcRect l="16510" t="17108" r="24027" b="18955"/>
          <a:stretch>
            <a:fillRect/>
          </a:stretch>
        </p:blipFill>
        <p:spPr>
          <a:xfrm>
            <a:off x="9702699" y="3699851"/>
            <a:ext cx="6033438" cy="4324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Inside the VE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Inside the VELO</a:t>
            </a:r>
          </a:p>
        </p:txBody>
      </p:sp>
      <p:sp>
        <p:nvSpPr>
          <p:cNvPr id="2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282" name="Discover the LHCb VELO detector" descr="Discover the LHCb VELO detector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62000" y="2390623"/>
            <a:ext cx="16256000" cy="9144001"/>
          </a:xfrm>
          <a:prstGeom prst="rect">
            <a:avLst/>
          </a:prstGeom>
        </p:spPr>
      </p:pic>
      <p:sp>
        <p:nvSpPr>
          <p:cNvPr id="283" name="First 2 minutes of YouTube Video from Marco Kraan (Nikhef)"/>
          <p:cNvSpPr txBox="1"/>
          <p:nvPr/>
        </p:nvSpPr>
        <p:spPr>
          <a:xfrm>
            <a:off x="7502600" y="11718724"/>
            <a:ext cx="9788092" cy="49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600">
                <a:solidFill>
                  <a:srgbClr val="EBEBE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First 2 minutes of </a:t>
            </a:r>
            <a:r>
              <a:rPr u="sng" dirty="0">
                <a:hlinkClick r:id="rId4"/>
              </a:rPr>
              <a:t>YouTube Video</a:t>
            </a:r>
            <a:r>
              <a:rPr dirty="0"/>
              <a:t> from Marco </a:t>
            </a:r>
            <a:r>
              <a:rPr dirty="0" err="1"/>
              <a:t>Kraan</a:t>
            </a:r>
            <a:r>
              <a:rPr dirty="0"/>
              <a:t> (</a:t>
            </a:r>
            <a:r>
              <a:rPr dirty="0" err="1"/>
              <a:t>Nikhef</a:t>
            </a:r>
            <a:r>
              <a:rPr dirty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Inside the VELO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Inside the VELO!</a:t>
            </a:r>
          </a:p>
        </p:txBody>
      </p:sp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287" name="One proton-proton collision…"/>
          <p:cNvSpPr txBox="1">
            <a:spLocks noGrp="1"/>
          </p:cNvSpPr>
          <p:nvPr>
            <p:ph type="body" sz="half" idx="1"/>
          </p:nvPr>
        </p:nvSpPr>
        <p:spPr>
          <a:xfrm>
            <a:off x="676814" y="2141838"/>
            <a:ext cx="7568577" cy="10135420"/>
          </a:xfrm>
          <a:prstGeom prst="rect">
            <a:avLst/>
          </a:prstGeom>
        </p:spPr>
        <p:txBody>
          <a:bodyPr lIns="38100" tIns="38100" rIns="38100" bIns="38100"/>
          <a:lstStyle/>
          <a:p>
            <a:pPr marL="203200" indent="-203200" defTabSz="457200">
              <a:spcBef>
                <a:spcPts val="3800"/>
              </a:spcBef>
              <a:buChar char="•"/>
              <a:defRPr sz="3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One proton-proton collision</a:t>
            </a:r>
            <a:br/>
            <a:endParaRPr/>
          </a:p>
          <a:p>
            <a:pPr marL="203200" indent="-203200" defTabSz="457200">
              <a:spcBef>
                <a:spcPts val="3800"/>
              </a:spcBef>
              <a:buChar char="•"/>
              <a:defRPr sz="3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 neutral particle containing a </a:t>
            </a:r>
            <a:br/>
            <a:r>
              <a:t>b-quark travels along the dotted path </a:t>
            </a:r>
            <a:br/>
            <a:endParaRPr/>
          </a:p>
          <a:p>
            <a:pPr marL="203200" indent="-203200" defTabSz="457200">
              <a:spcBef>
                <a:spcPts val="3800"/>
              </a:spcBef>
              <a:buChar char="•"/>
              <a:defRPr sz="3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It then decays (in a millionth of a millionth of a second!) via the weak force into another particle containing a c-quark and one other particle </a:t>
            </a:r>
            <a:br/>
            <a:endParaRPr/>
          </a:p>
          <a:p>
            <a:pPr marL="203200" indent="-203200" defTabSz="457200">
              <a:spcBef>
                <a:spcPts val="3800"/>
              </a:spcBef>
              <a:buChar char="•"/>
              <a:defRPr sz="3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The c-quark containing particle travels further and decays into three charged particles </a:t>
            </a:r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046" y="1753204"/>
            <a:ext cx="9079274" cy="10418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or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Forces</a:t>
            </a:r>
          </a:p>
        </p:txBody>
      </p:sp>
      <p:sp>
        <p:nvSpPr>
          <p:cNvPr id="62" name="Interactions between particles of matter take place through the exchange of force carriers (gauge bosons)…"/>
          <p:cNvSpPr txBox="1">
            <a:spLocks noGrp="1"/>
          </p:cNvSpPr>
          <p:nvPr>
            <p:ph type="body" idx="1"/>
          </p:nvPr>
        </p:nvSpPr>
        <p:spPr>
          <a:xfrm>
            <a:off x="800100" y="1879600"/>
            <a:ext cx="16243300" cy="11087100"/>
          </a:xfrm>
          <a:prstGeom prst="rect">
            <a:avLst/>
          </a:prstGeom>
        </p:spPr>
        <p:txBody>
          <a:bodyPr/>
          <a:lstStyle/>
          <a:p>
            <a:pPr marL="355600" indent="-330200">
              <a:defRPr sz="3900"/>
            </a:pPr>
            <a:r>
              <a:rPr dirty="0"/>
              <a:t>Interactions between particles of matter take place through the exchange of force carriers (gauge bosons)</a:t>
            </a:r>
          </a:p>
          <a:p>
            <a:pPr marL="355600" indent="-330200">
              <a:defRPr sz="3900"/>
            </a:pPr>
            <a:r>
              <a:rPr dirty="0"/>
              <a:t>Known Fundamental Forces (and force carrier)</a:t>
            </a:r>
          </a:p>
          <a:p>
            <a:pPr marL="654718" lvl="1" indent="-273718">
              <a:defRPr sz="3900"/>
            </a:pPr>
            <a:r>
              <a:rPr dirty="0"/>
              <a:t> Electromagnetic (photon)</a:t>
            </a:r>
          </a:p>
          <a:p>
            <a:pPr marL="654718" lvl="1" indent="-273718">
              <a:defRPr sz="3900"/>
            </a:pPr>
            <a:r>
              <a:rPr dirty="0"/>
              <a:t> Strong Nuclear (gluon)</a:t>
            </a:r>
          </a:p>
          <a:p>
            <a:pPr marL="654718" lvl="1" indent="-273718">
              <a:defRPr sz="3900"/>
            </a:pPr>
            <a:r>
              <a:rPr dirty="0"/>
              <a:t> Weak Nuclear (W, Z)</a:t>
            </a:r>
          </a:p>
          <a:p>
            <a:pPr marL="654718" lvl="1" indent="-273718">
              <a:defRPr sz="3900"/>
            </a:pPr>
            <a:r>
              <a:rPr dirty="0"/>
              <a:t> Gravity (?)</a:t>
            </a:r>
          </a:p>
          <a:p>
            <a:pPr marL="654718" lvl="1" indent="-273718">
              <a:defRPr sz="3900"/>
            </a:pPr>
            <a:endParaRPr dirty="0"/>
          </a:p>
          <a:p>
            <a:pPr marL="25400" indent="0">
              <a:buNone/>
              <a:defRPr sz="3900"/>
            </a:pPr>
            <a:endParaRPr lang="en-US" dirty="0"/>
          </a:p>
          <a:p>
            <a:pPr marL="355600" indent="-330200">
              <a:defRPr sz="3900"/>
            </a:pPr>
            <a:endParaRPr lang="en-US" dirty="0"/>
          </a:p>
          <a:p>
            <a:pPr marL="25400" indent="0">
              <a:buNone/>
              <a:defRPr sz="3900"/>
            </a:pPr>
            <a:endParaRPr dirty="0"/>
          </a:p>
          <a:p>
            <a:pPr marL="355600" indent="-330200">
              <a:defRPr sz="3900"/>
            </a:pPr>
            <a:r>
              <a:rPr dirty="0"/>
              <a:t>Some of these are massless (photon, gluon), but the W and Z are very massive compared to most quarks and leptons.</a:t>
            </a:r>
          </a:p>
        </p:txBody>
      </p:sp>
      <p:pic>
        <p:nvPicPr>
          <p:cNvPr id="63" name="2758_web_3.jpg" descr="2758_web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2959" y="7610444"/>
            <a:ext cx="2413001" cy="241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2758_web_2.jpg" descr="2758_web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8843" y="4519381"/>
            <a:ext cx="2413001" cy="241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2758_web_5.jpg" descr="2758_web_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843" y="7610444"/>
            <a:ext cx="2413001" cy="241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2758_web_4.jpg" descr="2758_web_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2959" y="4519381"/>
            <a:ext cx="2413001" cy="2413001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1399" y="12585700"/>
            <a:ext cx="254001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his Matt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Matters</a:t>
            </a:r>
          </a:p>
        </p:txBody>
      </p: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292" name="cpvall_s.png" descr="cpvall_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143" y="3892234"/>
            <a:ext cx="9080501" cy="6693532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Line"/>
          <p:cNvSpPr/>
          <p:nvPr/>
        </p:nvSpPr>
        <p:spPr>
          <a:xfrm>
            <a:off x="10626343" y="9035735"/>
            <a:ext cx="6213341" cy="1"/>
          </a:xfrm>
          <a:prstGeom prst="line">
            <a:avLst/>
          </a:prstGeom>
          <a:ln w="76200">
            <a:solidFill>
              <a:srgbClr val="96D35F"/>
            </a:solidFill>
            <a:prstDash val="sysDot"/>
            <a:miter lim="400000"/>
          </a:ln>
        </p:spPr>
        <p:txBody>
          <a:bodyPr lIns="0" tIns="0" rIns="0" bIns="0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4" name="Line"/>
          <p:cNvSpPr/>
          <p:nvPr/>
        </p:nvSpPr>
        <p:spPr>
          <a:xfrm>
            <a:off x="10131043" y="4400234"/>
            <a:ext cx="6664810" cy="1"/>
          </a:xfrm>
          <a:prstGeom prst="line">
            <a:avLst/>
          </a:prstGeom>
          <a:ln w="76200">
            <a:solidFill>
              <a:srgbClr val="E32400"/>
            </a:solidFill>
            <a:prstDash val="sysDot"/>
            <a:miter lim="400000"/>
          </a:ln>
        </p:spPr>
        <p:txBody>
          <a:bodyPr lIns="0" tIns="0" rIns="0" bIns="0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5" name="Improved measurement of CP violation in “B0” mesons…"/>
          <p:cNvSpPr txBox="1"/>
          <p:nvPr/>
        </p:nvSpPr>
        <p:spPr>
          <a:xfrm>
            <a:off x="1336357" y="2571750"/>
            <a:ext cx="6248401" cy="933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2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Improved measurement of CP violation in “B</a:t>
            </a:r>
            <a:r>
              <a:rPr baseline="31999"/>
              <a:t>0</a:t>
            </a:r>
            <a:r>
              <a:t>” mesons</a:t>
            </a:r>
          </a:p>
          <a:p>
            <a:pPr>
              <a:defRPr sz="42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 u="sng"/>
          </a:p>
          <a:p>
            <a:pPr>
              <a:defRPr sz="42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u="sng"/>
              <a:t>First Observation</a:t>
            </a:r>
            <a:r>
              <a:t> of direct CP violation in “B</a:t>
            </a:r>
            <a:r>
              <a:rPr baseline="-5999"/>
              <a:t>s</a:t>
            </a:r>
            <a:r>
              <a:t>” mesons</a:t>
            </a:r>
          </a:p>
        </p:txBody>
      </p:sp>
      <p:sp>
        <p:nvSpPr>
          <p:cNvPr id="296" name="B0"/>
          <p:cNvSpPr txBox="1"/>
          <p:nvPr/>
        </p:nvSpPr>
        <p:spPr>
          <a:xfrm>
            <a:off x="11299443" y="5854384"/>
            <a:ext cx="75661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E324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B</a:t>
            </a:r>
            <a:r>
              <a:rPr baseline="31999"/>
              <a:t>0</a:t>
            </a:r>
          </a:p>
        </p:txBody>
      </p:sp>
      <p:sp>
        <p:nvSpPr>
          <p:cNvPr id="297" name="Bs"/>
          <p:cNvSpPr txBox="1"/>
          <p:nvPr/>
        </p:nvSpPr>
        <p:spPr>
          <a:xfrm>
            <a:off x="11337543" y="7568885"/>
            <a:ext cx="68915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77BB41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B</a:t>
            </a:r>
            <a:r>
              <a:rPr baseline="-5999"/>
              <a:t>s</a:t>
            </a:r>
          </a:p>
        </p:txBody>
      </p:sp>
      <p:sp>
        <p:nvSpPr>
          <p:cNvPr id="298" name="anti-Bs"/>
          <p:cNvSpPr txBox="1"/>
          <p:nvPr/>
        </p:nvSpPr>
        <p:spPr>
          <a:xfrm>
            <a:off x="14830043" y="7568885"/>
            <a:ext cx="194493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77BB41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anti-B</a:t>
            </a:r>
            <a:r>
              <a:rPr baseline="-5999"/>
              <a:t>s</a:t>
            </a:r>
          </a:p>
        </p:txBody>
      </p:sp>
      <p:sp>
        <p:nvSpPr>
          <p:cNvPr id="299" name="anti-B0"/>
          <p:cNvSpPr txBox="1"/>
          <p:nvPr/>
        </p:nvSpPr>
        <p:spPr>
          <a:xfrm>
            <a:off x="14804643" y="5854384"/>
            <a:ext cx="201239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E324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anti-B</a:t>
            </a:r>
            <a:r>
              <a:rPr baseline="31999"/>
              <a:t>0</a:t>
            </a:r>
          </a:p>
        </p:txBody>
      </p:sp>
      <p:pic>
        <p:nvPicPr>
          <p:cNvPr id="300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559" y="4594160"/>
            <a:ext cx="1601379" cy="1104400"/>
          </a:xfrm>
          <a:prstGeom prst="rect">
            <a:avLst/>
          </a:prstGeom>
          <a:ln w="12700"/>
        </p:spPr>
      </p:pic>
      <p:sp>
        <p:nvSpPr>
          <p:cNvPr id="301" name="Phys. Rev. Lett. 110 (2013) 221601">
            <a:hlinkClick r:id="rId5"/>
          </p:cNvPr>
          <p:cNvSpPr txBox="1"/>
          <p:nvPr/>
        </p:nvSpPr>
        <p:spPr>
          <a:xfrm>
            <a:off x="11613982" y="10590805"/>
            <a:ext cx="5373266" cy="471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4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dirty="0"/>
              <a:t>Phys. Rev. Lett. 110 (2013) 221601</a:t>
            </a: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431" y="9594752"/>
            <a:ext cx="2794001" cy="2794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6" name="Group"/>
          <p:cNvGrpSpPr/>
          <p:nvPr/>
        </p:nvGrpSpPr>
        <p:grpSpPr>
          <a:xfrm>
            <a:off x="4572431" y="1616608"/>
            <a:ext cx="2794001" cy="2794001"/>
            <a:chOff x="0" y="0"/>
            <a:chExt cx="2794000" cy="2794000"/>
          </a:xfrm>
        </p:grpSpPr>
        <p:pic>
          <p:nvPicPr>
            <p:cNvPr id="303" name="Image" descr="Image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794000" cy="2794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" name="Image" descr="Image"/>
            <p:cNvPicPr>
              <a:picLocks noChangeAspect="1"/>
            </p:cNvPicPr>
            <p:nvPr/>
          </p:nvPicPr>
          <p:blipFill>
            <a:blip r:embed="rId6"/>
            <a:srcRect l="66731" t="45454" r="27163" b="45454"/>
            <a:stretch>
              <a:fillRect/>
            </a:stretch>
          </p:blipFill>
          <p:spPr>
            <a:xfrm>
              <a:off x="2039106" y="1270000"/>
              <a:ext cx="170583" cy="254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5" name="d"/>
            <p:cNvSpPr txBox="1"/>
            <p:nvPr/>
          </p:nvSpPr>
          <p:spPr>
            <a:xfrm>
              <a:off x="1957806" y="1079500"/>
              <a:ext cx="333258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Oscillations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Oscillations!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312" name="Decay time distribution of a neutral beauty-strange meson for many thousands of decays…"/>
          <p:cNvSpPr txBox="1"/>
          <p:nvPr/>
        </p:nvSpPr>
        <p:spPr>
          <a:xfrm>
            <a:off x="518422" y="2390774"/>
            <a:ext cx="5905608" cy="932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8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Decay time distribution</a:t>
            </a:r>
            <a:br/>
            <a:r>
              <a:t>of a neutral beauty-strange meson for many thousands of decays</a:t>
            </a:r>
          </a:p>
          <a:p>
            <a:pPr>
              <a:defRPr sz="38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  <a:p>
            <a:pPr>
              <a:defRPr sz="38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Matter and anti-matter can oscillate into each other trillions of times per second!</a:t>
            </a:r>
            <a:br/>
            <a:br/>
            <a:r>
              <a:t>LHCb precisely measures how fast this oscillation occurs</a:t>
            </a: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464" y="1805324"/>
            <a:ext cx="10722994" cy="7638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795" y="8346993"/>
            <a:ext cx="1601379" cy="1104400"/>
          </a:xfrm>
          <a:prstGeom prst="rect">
            <a:avLst/>
          </a:prstGeom>
          <a:ln w="12700"/>
        </p:spPr>
      </p:pic>
      <p:sp>
        <p:nvSpPr>
          <p:cNvPr id="315" name="Nature Phys. 18 (2022) 1, 1-5">
            <a:hlinkClick r:id="rId4"/>
          </p:cNvPr>
          <p:cNvSpPr txBox="1"/>
          <p:nvPr/>
        </p:nvSpPr>
        <p:spPr>
          <a:xfrm>
            <a:off x="13184683" y="9380184"/>
            <a:ext cx="4299254" cy="471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39700" defTabSz="457200">
              <a:spcBef>
                <a:spcPts val="0"/>
              </a:spcBef>
              <a:buClr>
                <a:srgbClr val="000000">
                  <a:alpha val="80000"/>
                </a:srgbClr>
              </a:buClr>
              <a:buSzPct val="171000"/>
              <a:defRPr sz="2400">
                <a:solidFill>
                  <a:srgbClr val="000000">
                    <a:alpha val="8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 dirty="0"/>
              <a:t>Nature Phys.</a:t>
            </a:r>
            <a:r>
              <a:rPr dirty="0"/>
              <a:t> 18 (2022) 1, 1-5</a:t>
            </a:r>
          </a:p>
        </p:txBody>
      </p:sp>
      <p:pic>
        <p:nvPicPr>
          <p:cNvPr id="31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607" y="9538666"/>
            <a:ext cx="4010692" cy="2970883"/>
          </a:xfrm>
          <a:prstGeom prst="rect">
            <a:avLst/>
          </a:prstGeom>
          <a:ln w="25400">
            <a:solidFill>
              <a:srgbClr val="D200D2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A new Liverpool measurement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new Liverpool measurement!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grpSp>
        <p:nvGrpSpPr>
          <p:cNvPr id="323" name="Group"/>
          <p:cNvGrpSpPr/>
          <p:nvPr/>
        </p:nvGrpSpPr>
        <p:grpSpPr>
          <a:xfrm>
            <a:off x="384546" y="1885669"/>
            <a:ext cx="15419633" cy="9563662"/>
            <a:chOff x="0" y="0"/>
            <a:chExt cx="15419632" cy="9563661"/>
          </a:xfrm>
        </p:grpSpPr>
        <p:pic>
          <p:nvPicPr>
            <p:cNvPr id="320" name="unknown.png" descr="unknown.png"/>
            <p:cNvPicPr>
              <a:picLocks noChangeAspect="1"/>
            </p:cNvPicPr>
            <p:nvPr/>
          </p:nvPicPr>
          <p:blipFill>
            <a:blip r:embed="rId2"/>
            <a:srcRect t="17405"/>
            <a:stretch>
              <a:fillRect/>
            </a:stretch>
          </p:blipFill>
          <p:spPr>
            <a:xfrm>
              <a:off x="0" y="0"/>
              <a:ext cx="15419633" cy="9563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1" name="Rectangle"/>
            <p:cNvSpPr/>
            <p:nvPr/>
          </p:nvSpPr>
          <p:spPr>
            <a:xfrm>
              <a:off x="7430106" y="5822998"/>
              <a:ext cx="7329570" cy="2545078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5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322" name="Rectangle"/>
            <p:cNvSpPr/>
            <p:nvPr/>
          </p:nvSpPr>
          <p:spPr>
            <a:xfrm>
              <a:off x="12804108" y="5249964"/>
              <a:ext cx="2103563" cy="946070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5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pic>
        <p:nvPicPr>
          <p:cNvPr id="324" name="Image" descr="Image"/>
          <p:cNvPicPr>
            <a:picLocks noChangeAspect="1"/>
          </p:cNvPicPr>
          <p:nvPr/>
        </p:nvPicPr>
        <p:blipFill>
          <a:blip r:embed="rId3"/>
          <a:srcRect l="6439" t="12019" r="3476"/>
          <a:stretch>
            <a:fillRect/>
          </a:stretch>
        </p:blipFill>
        <p:spPr>
          <a:xfrm>
            <a:off x="8270422" y="8062455"/>
            <a:ext cx="1720472" cy="2240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ortrait2019_Cropped.jpg" descr="Portrait2019_Cropped.jpg"/>
          <p:cNvPicPr>
            <a:picLocks noChangeAspect="1"/>
          </p:cNvPicPr>
          <p:nvPr/>
        </p:nvPicPr>
        <p:blipFill>
          <a:blip r:embed="rId4"/>
          <a:srcRect l="24512" t="10856" r="7036" b="414"/>
          <a:stretch>
            <a:fillRect/>
          </a:stretch>
        </p:blipFill>
        <p:spPr>
          <a:xfrm>
            <a:off x="10511691" y="8038364"/>
            <a:ext cx="1720472" cy="2305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tarashears-1w.jpg" descr="tarashears-1w.jpg"/>
          <p:cNvPicPr>
            <a:picLocks noChangeAspect="1"/>
          </p:cNvPicPr>
          <p:nvPr/>
        </p:nvPicPr>
        <p:blipFill>
          <a:blip r:embed="rId5"/>
          <a:srcRect l="30119" t="3656" r="35874" b="30351"/>
          <a:stretch>
            <a:fillRect/>
          </a:stretch>
        </p:blipFill>
        <p:spPr>
          <a:xfrm>
            <a:off x="12752016" y="8038364"/>
            <a:ext cx="1720472" cy="2292600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Measuring this precisely is essential for testing  the Standard Model and searching for new physics."/>
          <p:cNvSpPr txBox="1"/>
          <p:nvPr/>
        </p:nvSpPr>
        <p:spPr>
          <a:xfrm>
            <a:off x="2434743" y="10970318"/>
            <a:ext cx="12974014" cy="1406929"/>
          </a:xfrm>
          <a:prstGeom prst="rect">
            <a:avLst/>
          </a:prstGeom>
          <a:ln w="25400">
            <a:solidFill>
              <a:schemeClr val="accent6">
                <a:satOff val="24555"/>
                <a:lumOff val="22232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4200">
                <a:solidFill>
                  <a:srgbClr val="EBEBE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Measuring this precisely is essential for testing </a:t>
            </a:r>
            <a:br/>
            <a:r>
              <a:t>the Standard Model and searching for new physics.</a:t>
            </a:r>
          </a:p>
        </p:txBody>
      </p:sp>
      <p:pic>
        <p:nvPicPr>
          <p:cNvPr id="328" name="sm.png" descr="sm.png"/>
          <p:cNvPicPr>
            <a:picLocks noChangeAspect="1"/>
          </p:cNvPicPr>
          <p:nvPr/>
        </p:nvPicPr>
        <p:blipFill>
          <a:blip r:embed="rId6"/>
          <a:srcRect l="59177" t="11166" r="4856" b="52264"/>
          <a:stretch>
            <a:fillRect/>
          </a:stretch>
        </p:blipFill>
        <p:spPr>
          <a:xfrm>
            <a:off x="14810160" y="4849762"/>
            <a:ext cx="2934435" cy="2781928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quare"/>
          <p:cNvSpPr/>
          <p:nvPr/>
        </p:nvSpPr>
        <p:spPr>
          <a:xfrm>
            <a:off x="16286480" y="5051044"/>
            <a:ext cx="1270001" cy="127000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0" name="JHEP 12 (2024) 026">
            <a:hlinkClick r:id="rId7"/>
          </p:cNvPr>
          <p:cNvSpPr txBox="1"/>
          <p:nvPr/>
        </p:nvSpPr>
        <p:spPr>
          <a:xfrm>
            <a:off x="4414413" y="9579900"/>
            <a:ext cx="2988917" cy="457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4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dirty="0"/>
              <a:t>JHEP 12 (2024) 026</a:t>
            </a:r>
          </a:p>
        </p:txBody>
      </p:sp>
      <p:sp>
        <p:nvSpPr>
          <p:cNvPr id="331" name="Square"/>
          <p:cNvSpPr/>
          <p:nvPr/>
        </p:nvSpPr>
        <p:spPr>
          <a:xfrm>
            <a:off x="14895720" y="6327623"/>
            <a:ext cx="1270001" cy="1270001"/>
          </a:xfrm>
          <a:prstGeom prst="rect">
            <a:avLst/>
          </a:prstGeom>
          <a:solidFill>
            <a:srgbClr val="000000">
              <a:alpha val="40000"/>
            </a:srgbClr>
          </a:solidFill>
          <a:ln w="25400">
            <a:solidFill>
              <a:srgbClr val="000000">
                <a:alpha val="31045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332" name="unknown.png" descr="unknown.png"/>
          <p:cNvPicPr>
            <a:picLocks noChangeAspect="1"/>
          </p:cNvPicPr>
          <p:nvPr/>
        </p:nvPicPr>
        <p:blipFill>
          <a:blip r:embed="rId2"/>
          <a:srcRect l="2308" t="3549" r="69481" b="86335"/>
          <a:stretch>
            <a:fillRect/>
          </a:stretch>
        </p:blipFill>
        <p:spPr>
          <a:xfrm>
            <a:off x="134232" y="9763328"/>
            <a:ext cx="3732832" cy="1005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unknown.png" descr="unknown.png"/>
          <p:cNvPicPr>
            <a:picLocks noChangeAspect="1"/>
          </p:cNvPicPr>
          <p:nvPr/>
        </p:nvPicPr>
        <p:blipFill>
          <a:blip r:embed="rId2"/>
          <a:srcRect l="68511" r="4464" b="85351"/>
          <a:stretch>
            <a:fillRect/>
          </a:stretch>
        </p:blipFill>
        <p:spPr>
          <a:xfrm>
            <a:off x="13235626" y="1762765"/>
            <a:ext cx="3733051" cy="1519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Rectangle"/>
          <p:cNvSpPr txBox="1"/>
          <p:nvPr/>
        </p:nvSpPr>
        <p:spPr>
          <a:xfrm>
            <a:off x="882650" y="1607904"/>
            <a:ext cx="16065500" cy="10734839"/>
          </a:xfrm>
          <a:prstGeom prst="rect">
            <a:avLst/>
          </a:prstGeom>
          <a:gradFill>
            <a:gsLst>
              <a:gs pos="0">
                <a:srgbClr val="5BA7CB"/>
              </a:gs>
              <a:gs pos="100000">
                <a:srgbClr val="ADCEE0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6400">
                <a:solidFill>
                  <a:srgbClr val="0D469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3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879" y="4351940"/>
            <a:ext cx="1738439" cy="2260601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The Friendly Faces of LHCb Liverpoo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Friendly Faces of LHCb Liverpool</a:t>
            </a:r>
          </a:p>
        </p:txBody>
      </p:sp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339" name="Image" descr="Image"/>
          <p:cNvPicPr>
            <a:picLocks noChangeAspect="1"/>
          </p:cNvPicPr>
          <p:nvPr/>
        </p:nvPicPr>
        <p:blipFill>
          <a:blip r:embed="rId3"/>
          <a:srcRect t="18031" b="18031"/>
          <a:stretch>
            <a:fillRect/>
          </a:stretch>
        </p:blipFill>
        <p:spPr>
          <a:xfrm>
            <a:off x="3844232" y="6818148"/>
            <a:ext cx="1633319" cy="225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" descr="Image"/>
          <p:cNvPicPr>
            <a:picLocks noChangeAspect="1"/>
          </p:cNvPicPr>
          <p:nvPr/>
        </p:nvPicPr>
        <p:blipFill>
          <a:blip r:embed="rId4"/>
          <a:srcRect l="6439" t="12019" r="3476"/>
          <a:stretch>
            <a:fillRect/>
          </a:stretch>
        </p:blipFill>
        <p:spPr>
          <a:xfrm>
            <a:off x="1867001" y="6818148"/>
            <a:ext cx="1682904" cy="2191474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(at CERN)"/>
          <p:cNvSpPr/>
          <p:nvPr/>
        </p:nvSpPr>
        <p:spPr>
          <a:xfrm rot="16200000">
            <a:off x="9756499" y="3893019"/>
            <a:ext cx="3901389" cy="9692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b">
            <a:spAutoFit/>
          </a:bodyPr>
          <a:lstStyle>
            <a:lvl1pPr algn="ctr" defTabSz="457200">
              <a:spcBef>
                <a:spcPts val="0"/>
              </a:spcBef>
              <a:defRPr sz="5800" b="1">
                <a:solidFill>
                  <a:schemeClr val="accent6">
                    <a:satOff val="24555"/>
                    <a:lumOff val="22232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(at CERN)</a:t>
            </a:r>
          </a:p>
        </p:txBody>
      </p:sp>
      <p:sp>
        <p:nvSpPr>
          <p:cNvPr id="342" name="We are an active group, leading the field..."/>
          <p:cNvSpPr/>
          <p:nvPr/>
        </p:nvSpPr>
        <p:spPr>
          <a:xfrm>
            <a:off x="1094744" y="9781609"/>
            <a:ext cx="868680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b">
            <a:spAutoFit/>
          </a:bodyPr>
          <a:lstStyle>
            <a:lvl1pPr defTabSz="457200"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34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We are an active group, leading the field... </a:t>
            </a:r>
          </a:p>
        </p:txBody>
      </p:sp>
      <p:sp>
        <p:nvSpPr>
          <p:cNvPr id="343" name="We’ve built/invented detectors, techniques, and tools used to collect/analyse LHCb data."/>
          <p:cNvSpPr/>
          <p:nvPr/>
        </p:nvSpPr>
        <p:spPr>
          <a:xfrm>
            <a:off x="1102707" y="10351287"/>
            <a:ext cx="1557458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b">
            <a:spAutoFit/>
          </a:bodyPr>
          <a:lstStyle>
            <a:lvl1pPr defTabSz="457200"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9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We’ve built/invented detectors, techniques, and tools used to collect/analyse LHCb data.</a:t>
            </a:r>
          </a:p>
        </p:txBody>
      </p:sp>
      <p:sp>
        <p:nvSpPr>
          <p:cNvPr id="344" name="Students!"/>
          <p:cNvSpPr/>
          <p:nvPr/>
        </p:nvSpPr>
        <p:spPr>
          <a:xfrm>
            <a:off x="12875552" y="8739550"/>
            <a:ext cx="1978680" cy="703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b"/>
          <a:lstStyle>
            <a:lvl1pPr defTabSz="457200">
              <a:spcBef>
                <a:spcPts val="0"/>
              </a:spcBef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Students!</a:t>
            </a:r>
          </a:p>
        </p:txBody>
      </p:sp>
      <p:sp>
        <p:nvSpPr>
          <p:cNvPr id="345" name="Rectangle"/>
          <p:cNvSpPr/>
          <p:nvPr/>
        </p:nvSpPr>
        <p:spPr>
          <a:xfrm>
            <a:off x="11497664" y="7787719"/>
            <a:ext cx="4193703" cy="195054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spcBef>
                <a:spcPts val="0"/>
              </a:spcBef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346" name="Portrait2019_Cropped.jpg" descr="Portrait2019_Cropped.jpg"/>
          <p:cNvPicPr>
            <a:picLocks noChangeAspect="1"/>
          </p:cNvPicPr>
          <p:nvPr/>
        </p:nvPicPr>
        <p:blipFill>
          <a:blip r:embed="rId5"/>
          <a:srcRect l="24512" t="10856" r="7036" b="414"/>
          <a:stretch>
            <a:fillRect/>
          </a:stretch>
        </p:blipFill>
        <p:spPr>
          <a:xfrm>
            <a:off x="3195423" y="1925643"/>
            <a:ext cx="1686387" cy="2259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Eduardo_Rodrigues.jpg" descr="Eduardo_Rodrigu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7496" y="1930208"/>
            <a:ext cx="1883276" cy="2259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tarashears-1w.jpg" descr="tarashears-1w.jpg"/>
          <p:cNvPicPr>
            <a:picLocks noChangeAspect="1"/>
          </p:cNvPicPr>
          <p:nvPr/>
        </p:nvPicPr>
        <p:blipFill>
          <a:blip r:embed="rId7"/>
          <a:srcRect l="30119" t="3656" r="35874" b="30351"/>
          <a:stretch>
            <a:fillRect/>
          </a:stretch>
        </p:blipFill>
        <p:spPr>
          <a:xfrm>
            <a:off x="1285471" y="1921452"/>
            <a:ext cx="1695956" cy="2259931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Circle"/>
          <p:cNvSpPr/>
          <p:nvPr/>
        </p:nvSpPr>
        <p:spPr>
          <a:xfrm>
            <a:off x="12347499" y="8935800"/>
            <a:ext cx="414563" cy="414562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spcBef>
                <a:spcPts val="0"/>
              </a:spcBef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350" name="Ayushi_photo.jpg" descr="Ayushi_photo.jpg"/>
          <p:cNvPicPr>
            <a:picLocks noChangeAspect="1"/>
          </p:cNvPicPr>
          <p:nvPr/>
        </p:nvPicPr>
        <p:blipFill>
          <a:blip r:embed="rId8"/>
          <a:srcRect r="9316" b="6452"/>
          <a:stretch>
            <a:fillRect/>
          </a:stretch>
        </p:blipFill>
        <p:spPr>
          <a:xfrm>
            <a:off x="1265825" y="4352734"/>
            <a:ext cx="1735122" cy="225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Greenall_Ashley.jpg" descr="Greenall_Ashley.jpg"/>
          <p:cNvPicPr>
            <a:picLocks noChangeAspect="1"/>
          </p:cNvPicPr>
          <p:nvPr/>
        </p:nvPicPr>
        <p:blipFill>
          <a:blip r:embed="rId9"/>
          <a:srcRect t="5715"/>
          <a:stretch>
            <a:fillRect/>
          </a:stretch>
        </p:blipFill>
        <p:spPr>
          <a:xfrm>
            <a:off x="5181521" y="4397252"/>
            <a:ext cx="1601512" cy="225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Vilella.jpg" descr="Vilella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4928" y="1945682"/>
            <a:ext cx="1618090" cy="2259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hennesey.jpg" descr="hennesey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26459" y="1923516"/>
            <a:ext cx="1738409" cy="225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self.jpg" descr="self.jpg"/>
          <p:cNvPicPr>
            <a:picLocks noChangeAspect="1"/>
          </p:cNvPicPr>
          <p:nvPr/>
        </p:nvPicPr>
        <p:blipFill>
          <a:blip r:embed="rId12"/>
          <a:srcRect l="54559" t="23758" r="7413"/>
          <a:stretch>
            <a:fillRect/>
          </a:stretch>
        </p:blipFill>
        <p:spPr>
          <a:xfrm>
            <a:off x="5136872" y="1921452"/>
            <a:ext cx="1690812" cy="2259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rinnert_photo.jpg" descr="rinnert_phot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53034" y="4379527"/>
            <a:ext cx="1712200" cy="225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1136" y="4352734"/>
            <a:ext cx="1565773" cy="225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Carroll.jpg" descr="Carroll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63469" y="4374962"/>
            <a:ext cx="1760986" cy="225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" descr="Image"/>
          <p:cNvPicPr>
            <a:picLocks noChangeAspect="1"/>
          </p:cNvPicPr>
          <p:nvPr/>
        </p:nvPicPr>
        <p:blipFill>
          <a:blip r:embed="rId16"/>
          <a:srcRect l="7188" r="7846"/>
          <a:stretch>
            <a:fillRect/>
          </a:stretch>
        </p:blipFill>
        <p:spPr>
          <a:xfrm rot="163">
            <a:off x="9027552" y="1925828"/>
            <a:ext cx="1651184" cy="2259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08" y="1"/>
                </a:moveTo>
                <a:lnTo>
                  <a:pt x="80" y="0"/>
                </a:lnTo>
                <a:lnTo>
                  <a:pt x="0" y="21578"/>
                </a:lnTo>
                <a:lnTo>
                  <a:pt x="10887" y="21600"/>
                </a:lnTo>
                <a:lnTo>
                  <a:pt x="21520" y="21598"/>
                </a:lnTo>
                <a:lnTo>
                  <a:pt x="21600" y="24"/>
                </a:lnTo>
                <a:lnTo>
                  <a:pt x="9908" y="1"/>
                </a:lnTo>
                <a:close/>
              </a:path>
            </a:pathLst>
          </a:custGeom>
          <a:ln w="12700"/>
        </p:spPr>
      </p:pic>
      <p:pic>
        <p:nvPicPr>
          <p:cNvPr id="359" name="Headshsot_crop.jpg" descr="Headshsot_crop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71854" y="6783954"/>
            <a:ext cx="1751900" cy="2259932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Line"/>
          <p:cNvSpPr/>
          <p:nvPr/>
        </p:nvSpPr>
        <p:spPr>
          <a:xfrm flipV="1">
            <a:off x="10992281" y="1696169"/>
            <a:ext cx="1" cy="535868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spcBef>
                <a:spcPts val="0"/>
              </a:spcBef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361" name="Thomas-Ackernley-web.jpg" descr="Thomas-Ackernley-web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71200" y="6837997"/>
            <a:ext cx="1506621" cy="225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age" descr="Image"/>
          <p:cNvPicPr>
            <a:picLocks noChangeAspect="1"/>
          </p:cNvPicPr>
          <p:nvPr/>
        </p:nvPicPr>
        <p:blipFill>
          <a:blip r:embed="rId19"/>
          <a:srcRect l="22786" t="15336" r="21802" b="30559"/>
          <a:stretch>
            <a:fillRect/>
          </a:stretch>
        </p:blipFill>
        <p:spPr>
          <a:xfrm>
            <a:off x="14624125" y="4377213"/>
            <a:ext cx="1743129" cy="2259932"/>
          </a:xfrm>
          <a:prstGeom prst="rect">
            <a:avLst/>
          </a:prstGeom>
          <a:ln w="12700"/>
        </p:spPr>
      </p:pic>
      <p:sp>
        <p:nvSpPr>
          <p:cNvPr id="363" name="Line"/>
          <p:cNvSpPr/>
          <p:nvPr/>
        </p:nvSpPr>
        <p:spPr>
          <a:xfrm>
            <a:off x="11015450" y="7051675"/>
            <a:ext cx="5558875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spcBef>
                <a:spcPts val="0"/>
              </a:spcBef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364" name="Circle"/>
          <p:cNvSpPr/>
          <p:nvPr/>
        </p:nvSpPr>
        <p:spPr>
          <a:xfrm>
            <a:off x="16106514" y="4385536"/>
            <a:ext cx="414562" cy="414562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spcBef>
                <a:spcPts val="0"/>
              </a:spcBef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365" name="Circle"/>
          <p:cNvSpPr/>
          <p:nvPr/>
        </p:nvSpPr>
        <p:spPr>
          <a:xfrm>
            <a:off x="9142771" y="6895492"/>
            <a:ext cx="414562" cy="414562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spcBef>
                <a:spcPts val="0"/>
              </a:spcBef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366" name="Circle"/>
          <p:cNvSpPr/>
          <p:nvPr/>
        </p:nvSpPr>
        <p:spPr>
          <a:xfrm>
            <a:off x="7339237" y="6850697"/>
            <a:ext cx="414562" cy="414562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spcBef>
                <a:spcPts val="0"/>
              </a:spcBef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367" name="Circle"/>
          <p:cNvSpPr/>
          <p:nvPr/>
        </p:nvSpPr>
        <p:spPr>
          <a:xfrm>
            <a:off x="5230864" y="6886622"/>
            <a:ext cx="414562" cy="414562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spcBef>
                <a:spcPts val="0"/>
              </a:spcBef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368" name="Circle"/>
          <p:cNvSpPr/>
          <p:nvPr/>
        </p:nvSpPr>
        <p:spPr>
          <a:xfrm>
            <a:off x="3324968" y="6886622"/>
            <a:ext cx="414563" cy="414562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spcBef>
                <a:spcPts val="0"/>
              </a:spcBef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369" name="Perhaps you can join us in 2030?"/>
          <p:cNvSpPr/>
          <p:nvPr/>
        </p:nvSpPr>
        <p:spPr>
          <a:xfrm>
            <a:off x="1094744" y="11180479"/>
            <a:ext cx="868680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b">
            <a:spAutoFit/>
          </a:bodyPr>
          <a:lstStyle>
            <a:lvl1pPr defTabSz="457200"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3400" b="1"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Perhaps you can join us in 2030?</a:t>
            </a:r>
          </a:p>
        </p:txBody>
      </p:sp>
      <p:sp>
        <p:nvSpPr>
          <p:cNvPr id="370" name="Paras"/>
          <p:cNvSpPr/>
          <p:nvPr/>
        </p:nvSpPr>
        <p:spPr>
          <a:xfrm>
            <a:off x="9196515" y="3500240"/>
            <a:ext cx="1978681" cy="703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b"/>
          <a:lstStyle>
            <a:lvl1pPr defTabSz="457200">
              <a:spcBef>
                <a:spcPts val="0"/>
              </a:spcBef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Paras</a:t>
            </a:r>
          </a:p>
        </p:txBody>
      </p:sp>
      <p:sp>
        <p:nvSpPr>
          <p:cNvPr id="371" name="Dave"/>
          <p:cNvSpPr/>
          <p:nvPr/>
        </p:nvSpPr>
        <p:spPr>
          <a:xfrm>
            <a:off x="3453899" y="3540052"/>
            <a:ext cx="1452607" cy="703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b"/>
          <a:lstStyle>
            <a:lvl1pPr defTabSz="457200">
              <a:spcBef>
                <a:spcPts val="0"/>
              </a:spcBef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Dave</a:t>
            </a:r>
          </a:p>
        </p:txBody>
      </p:sp>
      <p:sp>
        <p:nvSpPr>
          <p:cNvPr id="372" name="Involved Today"/>
          <p:cNvSpPr/>
          <p:nvPr/>
        </p:nvSpPr>
        <p:spPr>
          <a:xfrm>
            <a:off x="11899921" y="7853237"/>
            <a:ext cx="3568130" cy="703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b"/>
          <a:lstStyle>
            <a:lvl1pPr defTabSz="457200">
              <a:spcBef>
                <a:spcPts val="0"/>
              </a:spcBef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Involved Today</a:t>
            </a:r>
          </a:p>
        </p:txBody>
      </p:sp>
      <p:sp>
        <p:nvSpPr>
          <p:cNvPr id="373" name="Juan"/>
          <p:cNvSpPr/>
          <p:nvPr/>
        </p:nvSpPr>
        <p:spPr>
          <a:xfrm>
            <a:off x="3433118" y="5909385"/>
            <a:ext cx="1244636" cy="703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b"/>
          <a:lstStyle>
            <a:lvl1pPr defTabSz="457200">
              <a:spcBef>
                <a:spcPts val="0"/>
              </a:spcBef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Juan</a:t>
            </a:r>
          </a:p>
        </p:txBody>
      </p:sp>
      <p:sp>
        <p:nvSpPr>
          <p:cNvPr id="374" name="Ned"/>
          <p:cNvSpPr/>
          <p:nvPr/>
        </p:nvSpPr>
        <p:spPr>
          <a:xfrm>
            <a:off x="6207443" y="8411411"/>
            <a:ext cx="1978681" cy="703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b"/>
          <a:lstStyle>
            <a:lvl1pPr defTabSz="457200">
              <a:spcBef>
                <a:spcPts val="0"/>
              </a:spcBef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Ned</a:t>
            </a:r>
          </a:p>
        </p:txBody>
      </p:sp>
      <p:sp>
        <p:nvSpPr>
          <p:cNvPr id="375" name="Ho Sang"/>
          <p:cNvSpPr/>
          <p:nvPr/>
        </p:nvSpPr>
        <p:spPr>
          <a:xfrm>
            <a:off x="14506322" y="5933864"/>
            <a:ext cx="1978681" cy="703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b"/>
          <a:lstStyle>
            <a:lvl1pPr defTabSz="457200">
              <a:spcBef>
                <a:spcPts val="0"/>
              </a:spcBef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Ho Sang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Want to know mor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Want to know more?</a:t>
            </a:r>
          </a:p>
        </p:txBody>
      </p:sp>
      <p:sp>
        <p:nvSpPr>
          <p:cNvPr id="378" name="Videoconference with LHCb @ CERN this afternoon!…"/>
          <p:cNvSpPr txBox="1">
            <a:spLocks noGrp="1"/>
          </p:cNvSpPr>
          <p:nvPr>
            <p:ph type="body" idx="1"/>
          </p:nvPr>
        </p:nvSpPr>
        <p:spPr>
          <a:xfrm>
            <a:off x="889000" y="2324100"/>
            <a:ext cx="17015619" cy="10744201"/>
          </a:xfrm>
          <a:prstGeom prst="rect">
            <a:avLst/>
          </a:prstGeom>
        </p:spPr>
        <p:txBody>
          <a:bodyPr/>
          <a:lstStyle/>
          <a:p>
            <a:pPr marL="381000" indent="-355600">
              <a:defRPr sz="4000" b="1">
                <a:solidFill>
                  <a:srgbClr val="D581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Videoconference with LHCb @ CERN this afternoon!</a:t>
            </a:r>
          </a:p>
          <a:p>
            <a:pPr marL="381000" indent="-355600">
              <a:defRPr sz="4000" b="1">
                <a:solidFill>
                  <a:srgbClr val="D581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marL="381000" indent="-355600">
              <a:defRPr sz="4000" b="1">
                <a:solidFill>
                  <a:srgbClr val="D581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Search the web for “Liverpool Particle Physics” or seek:</a:t>
            </a:r>
            <a:br>
              <a:rPr dirty="0"/>
            </a:br>
            <a:r>
              <a:rPr u="sng" dirty="0">
                <a:hlinkClick r:id="rId3"/>
              </a:rPr>
              <a:t>https://www.liverpool.ac.uk/physics/research/particle-physics/</a:t>
            </a:r>
            <a:br>
              <a:rPr dirty="0"/>
            </a:br>
            <a:r>
              <a:rPr dirty="0"/>
              <a:t>and click on links and the video for more information!</a:t>
            </a:r>
          </a:p>
          <a:p>
            <a:pPr marL="381000" indent="-355600">
              <a:defRPr sz="4000" b="1">
                <a:solidFill>
                  <a:srgbClr val="D581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marL="347133" indent="-321733">
              <a:defRPr sz="4000" b="1">
                <a:solidFill>
                  <a:srgbClr val="D581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Meet LHCb: </a:t>
            </a:r>
            <a:r>
              <a:rPr u="sng" dirty="0">
                <a:hlinkClick r:id="rId4"/>
              </a:rPr>
              <a:t>https://lhcb-outreach.web.cern.ch/</a:t>
            </a:r>
          </a:p>
          <a:p>
            <a:pPr marL="381000" indent="-355600">
              <a:defRPr sz="4000" b="1">
                <a:solidFill>
                  <a:srgbClr val="D581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u="sng" dirty="0">
              <a:hlinkClick r:id="rId4"/>
            </a:endParaRPr>
          </a:p>
          <a:p>
            <a:pPr marL="381000" indent="-355600">
              <a:defRPr sz="4000" b="1">
                <a:solidFill>
                  <a:srgbClr val="D581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u="sng" dirty="0">
                <a:hlinkClick r:id="rId5"/>
              </a:rPr>
              <a:t>http://scaleofuniverse.com/</a:t>
            </a:r>
            <a:endParaRPr u="sng" dirty="0">
              <a:hlinkClick r:id="rId6"/>
            </a:endParaRPr>
          </a:p>
        </p:txBody>
      </p:sp>
      <p:sp>
        <p:nvSpPr>
          <p:cNvPr id="3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grpSp>
        <p:nvGrpSpPr>
          <p:cNvPr id="382" name="Group"/>
          <p:cNvGrpSpPr/>
          <p:nvPr/>
        </p:nvGrpSpPr>
        <p:grpSpPr>
          <a:xfrm>
            <a:off x="723471" y="9546465"/>
            <a:ext cx="8642484" cy="3528118"/>
            <a:chOff x="0" y="0"/>
            <a:chExt cx="8642482" cy="3528117"/>
          </a:xfrm>
        </p:grpSpPr>
        <p:sp>
          <p:nvSpPr>
            <p:cNvPr id="380" name="Rectangle"/>
            <p:cNvSpPr/>
            <p:nvPr/>
          </p:nvSpPr>
          <p:spPr>
            <a:xfrm>
              <a:off x="879191" y="867665"/>
              <a:ext cx="6884098" cy="17527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81" name="university-of-liverpool-russell-group-doctor-of-philosophy-higher-education-enrolled-f135466fce5007442f3ca4ab775e147f.png" descr="university-of-liverpool-russell-group-doctor-of-philosophy-higher-education-enrolled-f135466fce5007442f3ca4ab775e147f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8642483" cy="3528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3" name="MasterclassLogo.pdf" descr="MasterclassLogo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7008" y="9441134"/>
            <a:ext cx="6639293" cy="2742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he E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r>
              <a:t>The End</a:t>
            </a:r>
          </a:p>
        </p:txBody>
      </p:sp>
      <p:sp>
        <p:nvSpPr>
          <p:cNvPr id="38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4250" y="12585700"/>
            <a:ext cx="368300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aul Dirac (1902 - 1984)…"/>
          <p:cNvSpPr txBox="1">
            <a:spLocks noGrp="1"/>
          </p:cNvSpPr>
          <p:nvPr>
            <p:ph type="body" sz="half" idx="1"/>
          </p:nvPr>
        </p:nvSpPr>
        <p:spPr>
          <a:xfrm>
            <a:off x="7950200" y="1910968"/>
            <a:ext cx="8991600" cy="10375250"/>
          </a:xfrm>
          <a:prstGeom prst="rect">
            <a:avLst/>
          </a:prstGeom>
        </p:spPr>
        <p:txBody>
          <a:bodyPr/>
          <a:lstStyle/>
          <a:p>
            <a:r>
              <a:rPr dirty="0"/>
              <a:t>Paul Dirac (1902 - 1984)</a:t>
            </a:r>
          </a:p>
          <a:p>
            <a:pPr lvl="1"/>
            <a:r>
              <a:rPr dirty="0"/>
              <a:t>Born and educated in the UK</a:t>
            </a:r>
          </a:p>
          <a:p>
            <a:pPr>
              <a:defRPr>
                <a:solidFill>
                  <a:srgbClr val="FF7E79"/>
                </a:solidFill>
              </a:defRPr>
            </a:pPr>
            <a:r>
              <a:rPr dirty="0"/>
              <a:t>“It is more important to have beauty in one’s equations than to have them fit experiment”</a:t>
            </a:r>
          </a:p>
          <a:p>
            <a:endParaRPr dirty="0"/>
          </a:p>
          <a:p>
            <a:endParaRPr dirty="0"/>
          </a:p>
          <a:p>
            <a:r>
              <a:rPr dirty="0"/>
              <a:t>What does it mean?</a:t>
            </a:r>
          </a:p>
          <a:p>
            <a:pPr lvl="1"/>
            <a:r>
              <a:rPr dirty="0"/>
              <a:t>Specifies the </a:t>
            </a:r>
            <a:r>
              <a:rPr dirty="0">
                <a:solidFill>
                  <a:srgbClr val="FEFB76"/>
                </a:solidFill>
              </a:rPr>
              <a:t>motion</a:t>
            </a:r>
            <a:r>
              <a:rPr dirty="0"/>
              <a:t> of matter particles</a:t>
            </a:r>
          </a:p>
          <a:p>
            <a:pPr lvl="1"/>
            <a:r>
              <a:rPr dirty="0"/>
              <a:t>Predicts that particles have </a:t>
            </a:r>
            <a:r>
              <a:rPr dirty="0">
                <a:solidFill>
                  <a:srgbClr val="FEFB76"/>
                </a:solidFill>
              </a:rPr>
              <a:t>spin</a:t>
            </a:r>
          </a:p>
          <a:p>
            <a:pPr lvl="1"/>
            <a:r>
              <a:rPr dirty="0"/>
              <a:t>Predicts the existence of </a:t>
            </a:r>
            <a:r>
              <a:rPr dirty="0">
                <a:solidFill>
                  <a:srgbClr val="FEFB76"/>
                </a:solidFill>
              </a:rPr>
              <a:t>antimatter</a:t>
            </a:r>
          </a:p>
        </p:txBody>
      </p:sp>
      <p:sp>
        <p:nvSpPr>
          <p:cNvPr id="72" name="Rectangle"/>
          <p:cNvSpPr/>
          <p:nvPr/>
        </p:nvSpPr>
        <p:spPr>
          <a:xfrm>
            <a:off x="8583740" y="5755027"/>
            <a:ext cx="6578601" cy="1600201"/>
          </a:xfrm>
          <a:prstGeom prst="rect">
            <a:avLst/>
          </a:prstGeom>
          <a:solidFill>
            <a:srgbClr val="008E47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3" name="Dirac’s Discove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Dirac’s Discovery</a:t>
            </a:r>
          </a:p>
        </p:txBody>
      </p:sp>
      <p:pic>
        <p:nvPicPr>
          <p:cNvPr id="74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489200"/>
            <a:ext cx="6477000" cy="911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temp.pdf" descr="temp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470" y="5798535"/>
            <a:ext cx="6605941" cy="1614786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1399" y="12585700"/>
            <a:ext cx="254001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Antimatt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Antimatter?</a:t>
            </a:r>
          </a:p>
        </p:txBody>
      </p:sp>
      <p:pic>
        <p:nvPicPr>
          <p:cNvPr id="80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3984873"/>
            <a:ext cx="14795500" cy="739775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1399" y="12585700"/>
            <a:ext cx="254001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Antimatt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Antimatter?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1399" y="12585700"/>
            <a:ext cx="254001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9" y="2070952"/>
            <a:ext cx="17743722" cy="9967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wi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Twins</a:t>
            </a:r>
          </a:p>
        </p:txBody>
      </p:sp>
      <p:sp>
        <p:nvSpPr>
          <p:cNvPr id="88" name="Matter and antimatter behave differently (“CP Violation”)…"/>
          <p:cNvSpPr txBox="1">
            <a:spLocks noGrp="1"/>
          </p:cNvSpPr>
          <p:nvPr>
            <p:ph type="body" sz="quarter" idx="1"/>
          </p:nvPr>
        </p:nvSpPr>
        <p:spPr>
          <a:xfrm>
            <a:off x="863600" y="10083800"/>
            <a:ext cx="16065500" cy="2565400"/>
          </a:xfrm>
          <a:prstGeom prst="rect">
            <a:avLst/>
          </a:prstGeom>
        </p:spPr>
        <p:txBody>
          <a:bodyPr/>
          <a:lstStyle/>
          <a:p>
            <a:r>
              <a:t>Matter and antimatter behave differently (“CP Violation”)</a:t>
            </a:r>
          </a:p>
          <a:p>
            <a:r>
              <a:t>Is this why our Universe is mostly matter?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1399" y="12585700"/>
            <a:ext cx="254001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" name="goodtwinbadtwin.jpg" descr="goodtwinbadtwin.jpg">
            <a:extLst>
              <a:ext uri="{FF2B5EF4-FFF2-40B4-BE49-F238E27FC236}">
                <a16:creationId xmlns:a16="http://schemas.microsoft.com/office/drawing/2014/main" id="{09DE03BF-FD41-A380-B53C-AC343507B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400" y="2051893"/>
            <a:ext cx="10109200" cy="7581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78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"/>
          <p:cNvSpPr/>
          <p:nvPr/>
        </p:nvSpPr>
        <p:spPr>
          <a:xfrm>
            <a:off x="1663700" y="1701800"/>
            <a:ext cx="14528800" cy="81153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95" name="CP Vio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CP Violation</a:t>
            </a:r>
          </a:p>
        </p:txBody>
      </p:sp>
      <p:pic>
        <p:nvPicPr>
          <p:cNvPr id="9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95500"/>
            <a:ext cx="16560800" cy="9847564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P = parity (reflection)…"/>
          <p:cNvSpPr txBox="1"/>
          <p:nvPr/>
        </p:nvSpPr>
        <p:spPr>
          <a:xfrm>
            <a:off x="647699" y="9937750"/>
            <a:ext cx="16560801" cy="26035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36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P = parity (reflection)</a:t>
            </a:r>
          </a:p>
          <a:p>
            <a:pPr algn="ctr">
              <a:defRPr sz="36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C = matter ⟺ antimatter (black ⟺ white)</a:t>
            </a:r>
          </a:p>
          <a:p>
            <a:pPr algn="ctr">
              <a:defRPr sz="36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Picture seems symmetric under CP, at first sight...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1399" y="12585700"/>
            <a:ext cx="254001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he Nobel Prize in Physics 200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Nobel Prize in Physics 2008</a:t>
            </a:r>
          </a:p>
        </p:txBody>
      </p:sp>
      <p:pic>
        <p:nvPicPr>
          <p:cNvPr id="101" name="droppedImage.pdf" descr="droppedImage.pdf"/>
          <p:cNvPicPr>
            <a:picLocks noChangeAspect="1"/>
          </p:cNvPicPr>
          <p:nvPr/>
        </p:nvPicPr>
        <p:blipFill>
          <a:blip r:embed="rId2"/>
          <a:srcRect l="6872" t="25545" r="665" b="23106"/>
          <a:stretch>
            <a:fillRect/>
          </a:stretch>
        </p:blipFill>
        <p:spPr>
          <a:xfrm>
            <a:off x="1549400" y="2387600"/>
            <a:ext cx="13157200" cy="10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Rewarded two discoveries concerning symmetry violation"/>
          <p:cNvSpPr txBox="1"/>
          <p:nvPr/>
        </p:nvSpPr>
        <p:spPr>
          <a:xfrm>
            <a:off x="1638300" y="1517649"/>
            <a:ext cx="212090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Rewarded two discoveries concerning symmetry violation</a:t>
            </a:r>
          </a:p>
        </p:txBody>
      </p:sp>
      <p:pic>
        <p:nvPicPr>
          <p:cNvPr id="103" name="2006.tiff" descr="2006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7249" y="205954"/>
            <a:ext cx="1496551" cy="1475879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1399" y="12585700"/>
            <a:ext cx="254001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939393"/>
      </a:dk1>
      <a:lt1>
        <a:srgbClr val="005493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00100" rtl="0" fontAlgn="auto" latinLnBrk="0" hangingPunct="0">
          <a:lnSpc>
            <a:spcPct val="100000"/>
          </a:lnSpc>
          <a:spcBef>
            <a:spcPts val="2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549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00100" rtl="0" fontAlgn="auto" latinLnBrk="0" hangingPunct="0">
          <a:lnSpc>
            <a:spcPct val="100000"/>
          </a:lnSpc>
          <a:spcBef>
            <a:spcPts val="2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549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1038</Words>
  <Application>Microsoft Macintosh PowerPoint</Application>
  <PresentationFormat>Custom</PresentationFormat>
  <Paragraphs>219</Paragraphs>
  <Slides>35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Avenir Next Demi Bold</vt:lpstr>
      <vt:lpstr>Avenir Next Medium</vt:lpstr>
      <vt:lpstr>Avenir Next Regular</vt:lpstr>
      <vt:lpstr>Gill Sans</vt:lpstr>
      <vt:lpstr>Gill Sans Light</vt:lpstr>
      <vt:lpstr>Helvetica</vt:lpstr>
      <vt:lpstr>Helvetica Neue</vt:lpstr>
      <vt:lpstr>Helvetica Neue Light</vt:lpstr>
      <vt:lpstr>Helvetica Neue Medium</vt:lpstr>
      <vt:lpstr>Lucida Grande</vt:lpstr>
      <vt:lpstr>Palatino</vt:lpstr>
      <vt:lpstr>Times Roman</vt:lpstr>
      <vt:lpstr>White</vt:lpstr>
      <vt:lpstr>The Beauty of LHCb</vt:lpstr>
      <vt:lpstr>Matter</vt:lpstr>
      <vt:lpstr>Forces</vt:lpstr>
      <vt:lpstr>Dirac’s Discovery</vt:lpstr>
      <vt:lpstr>Antimatter?</vt:lpstr>
      <vt:lpstr>Antimatter?</vt:lpstr>
      <vt:lpstr>Twins</vt:lpstr>
      <vt:lpstr>CP Violation</vt:lpstr>
      <vt:lpstr>The Nobel Prize in Physics 2008</vt:lpstr>
      <vt:lpstr>The Nobel Prize in Physics 2008</vt:lpstr>
      <vt:lpstr>Our Universe</vt:lpstr>
      <vt:lpstr>Universe without CP violation</vt:lpstr>
      <vt:lpstr>Universe with the amount of CP violation we know about</vt:lpstr>
      <vt:lpstr>The Standard Model</vt:lpstr>
      <vt:lpstr>Finding New Physics</vt:lpstr>
      <vt:lpstr>Large Hadron Collider (LHC) at CERN</vt:lpstr>
      <vt:lpstr>CERN</vt:lpstr>
      <vt:lpstr>LHCb Collaboration</vt:lpstr>
      <vt:lpstr>LHCb Collaboration</vt:lpstr>
      <vt:lpstr>LHCb Detector</vt:lpstr>
      <vt:lpstr>LHCb Detector</vt:lpstr>
      <vt:lpstr>Capturing quarks</vt:lpstr>
      <vt:lpstr>LHCb!</vt:lpstr>
      <vt:lpstr>LHCb!</vt:lpstr>
      <vt:lpstr>Putting it all together</vt:lpstr>
      <vt:lpstr>Vertex Locator (VELO)</vt:lpstr>
      <vt:lpstr>Built in Liverpool!</vt:lpstr>
      <vt:lpstr>Inside the VELO</vt:lpstr>
      <vt:lpstr>Inside the VELO!</vt:lpstr>
      <vt:lpstr>This Matters</vt:lpstr>
      <vt:lpstr>Oscillations!</vt:lpstr>
      <vt:lpstr>A new Liverpool measurement!</vt:lpstr>
      <vt:lpstr>The Friendly Faces of LHCb Liverpool</vt:lpstr>
      <vt:lpstr>Want to know more?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Beauty of LHCb</dc:title>
  <cp:lastModifiedBy>Paras Naik</cp:lastModifiedBy>
  <cp:revision>12</cp:revision>
  <dcterms:modified xsi:type="dcterms:W3CDTF">2025-03-12T00:29:56Z</dcterms:modified>
</cp:coreProperties>
</file>