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0"/>
  </p:notesMasterIdLst>
  <p:sldIdLst>
    <p:sldId id="256" r:id="rId4"/>
    <p:sldId id="269" r:id="rId5"/>
    <p:sldId id="271" r:id="rId6"/>
    <p:sldId id="279" r:id="rId7"/>
    <p:sldId id="283" r:id="rId8"/>
    <p:sldId id="272" r:id="rId9"/>
    <p:sldId id="343" r:id="rId10"/>
    <p:sldId id="302" r:id="rId11"/>
    <p:sldId id="341" r:id="rId12"/>
    <p:sldId id="274" r:id="rId13"/>
    <p:sldId id="275" r:id="rId14"/>
    <p:sldId id="276" r:id="rId15"/>
    <p:sldId id="277" r:id="rId16"/>
    <p:sldId id="278" r:id="rId17"/>
    <p:sldId id="286" r:id="rId18"/>
    <p:sldId id="314" r:id="rId19"/>
    <p:sldId id="338" r:id="rId20"/>
    <p:sldId id="266" r:id="rId21"/>
    <p:sldId id="267" r:id="rId22"/>
    <p:sldId id="340" r:id="rId23"/>
    <p:sldId id="311" r:id="rId24"/>
    <p:sldId id="309" r:id="rId25"/>
    <p:sldId id="310" r:id="rId26"/>
    <p:sldId id="342" r:id="rId27"/>
    <p:sldId id="313" r:id="rId28"/>
    <p:sldId id="319" r:id="rId29"/>
  </p:sldIdLst>
  <p:sldSz cx="16256000" cy="9144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" charset="0"/>
        <a:ea typeface="+mn-ea"/>
        <a:cs typeface="ヒラギノ角ゴ ProN W6" charset="0"/>
        <a:sym typeface="Courier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" charset="0"/>
        <a:ea typeface="+mn-ea"/>
        <a:cs typeface="ヒラギノ角ゴ ProN W6" charset="0"/>
        <a:sym typeface="Courier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" charset="0"/>
        <a:ea typeface="+mn-ea"/>
        <a:cs typeface="ヒラギノ角ゴ ProN W6" charset="0"/>
        <a:sym typeface="Courier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" charset="0"/>
        <a:ea typeface="+mn-ea"/>
        <a:cs typeface="ヒラギノ角ゴ ProN W6" charset="0"/>
        <a:sym typeface="Courier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" charset="0"/>
        <a:ea typeface="+mn-ea"/>
        <a:cs typeface="ヒラギノ角ゴ ProN W6" charset="0"/>
        <a:sym typeface="Courier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urier" charset="0"/>
        <a:ea typeface="+mn-ea"/>
        <a:cs typeface="ヒラギノ角ゴ ProN W6" charset="0"/>
        <a:sym typeface="Courier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urier" charset="0"/>
        <a:ea typeface="+mn-ea"/>
        <a:cs typeface="ヒラギノ角ゴ ProN W6" charset="0"/>
        <a:sym typeface="Courier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urier" charset="0"/>
        <a:ea typeface="+mn-ea"/>
        <a:cs typeface="ヒラギノ角ゴ ProN W6" charset="0"/>
        <a:sym typeface="Courier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urier" charset="0"/>
        <a:ea typeface="+mn-ea"/>
        <a:cs typeface="ヒラギノ角ゴ ProN W6" charset="0"/>
        <a:sym typeface="Courie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>
      <p:cViewPr varScale="1">
        <p:scale>
          <a:sx n="56" d="100"/>
          <a:sy n="56" d="100"/>
        </p:scale>
        <p:origin x="893" y="22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1CD0D-A6F5-4B06-B57A-609F7B07DB8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57866-5AED-4503-B222-254F17E21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6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57866-5AED-4503-B222-254F17E216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7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65F5-AB8A-407F-56FE-1B44C1F99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8C26-3180-4C54-3C86-A4A254210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779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DCBF-9321-DB08-794E-5F8638FA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4E3B4-BCA2-0C0B-0DFA-549D26584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172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7B34C-58AB-3F79-E4E2-A1B925ACB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2C907-09AB-5A48-1000-904E3CC05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265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81F2-9952-9BF1-DF5C-D656CA677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367EB-36EC-B6D9-66F0-DBC5865E9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C484D-44E9-4E28-0396-8FB2DF121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5EB77C-9566-431F-AC26-A9B755DCB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7471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CD8D-956D-BE3D-8A2C-6AF55AFF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12FA-5E61-DC13-3A16-3B7B21C4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B0A3F-F999-E493-B445-01128B156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525081-DC63-47D9-A8F2-55F06A0F5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4918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8F6B-34D0-51A2-CDC4-9B805C8C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A985B-195E-94C0-0CBF-2BE856AD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2DFDD-4A1E-757E-1E99-712400540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85472-1855-41B5-B013-E54CCA714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4934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8804-5048-4753-D340-51AE395B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BBA5-240B-E5D2-8F62-EBC12CDA3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C7EB8-FB3E-AE22-49C2-AD9A5D8AB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1A528-578C-FD20-5C61-7DF1CEB8E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BD83F9-A036-457B-B65F-C081A090C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0954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94DC-0FD6-2B12-06F8-384F0A91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C89D3-6B01-7F83-7387-D5FD9E223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F589-9881-BC40-9D01-C5485EA0D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7F7B9-EB7F-8F9E-DEB8-AF2FD3F2B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914F0-9952-0451-AA2D-FF31882AA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6243A-C8B5-0FC9-B069-7D7B8214F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70124C-9965-4F6A-BED0-A84167493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809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840B-FBB2-6628-039C-D0388AAC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83D86-7079-134C-86BF-E8CBE98CB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2A800D-C32E-4698-B0B6-914A0E725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2425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61C4F8-0F72-C3DB-3BC9-DE2F7D7BE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A32B8-E6CA-4FDE-B5DD-87668E32C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989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AF05-F413-B725-D6CB-C3C6B40D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F3927-1A06-495D-CB6B-F23696F7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70B7F-63DB-A600-1BE9-A7DEF5996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C7525-01B1-302F-BB69-D653C8434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438FE7-2A22-47A1-A162-1FCD97C09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2602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11AF-1C87-A481-4116-67907421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CF1AD-FBCA-CA88-B204-BFA74019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84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04A1-8921-1E59-2C9E-BD7439E1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39207-9668-E702-56B2-F6251483E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CF64A-945E-05F9-FD4F-8100195EB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F264-4863-949B-6DE8-03FFFA097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0F36A4-93B2-4A28-95C1-CC6BBC708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907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8D3F-E196-F3C1-E67A-18C15023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E0624-2FBB-9240-C753-A9183BE8D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33B1B-4C1A-5955-E590-A5B63A8BE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8935A2-8F4D-43C7-A535-E6ACBFBE1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893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1C606-2C62-2539-4FA0-E74F51A61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C0F58-79E7-182D-1F58-AFF7FDD72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3B15D-315C-DF99-4079-32BFA0768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A782B9-D7A8-496E-9C1E-1814E83F0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6968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261C-B56D-A492-58B1-F7CA340E6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52B7-B983-0C78-384F-902340A94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681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BA85-542B-F0A6-9E51-E8BAB087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72B6-6CE9-99E8-32FB-DF2EA677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148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E314-AE92-E37D-7605-02115468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AD2E-1E35-3B0D-346C-F324E87D6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3524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A2CF-0E8A-AF69-B41C-4010B2DC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91054-05EF-EDD9-0DC8-37BA4D149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5AC57-1AEE-691C-F592-A587DB4B8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267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5DF6-8754-A040-9352-5069617A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86C6-A2E9-0147-3E0A-64B196EEF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C012F-96E3-7AD0-0914-C0BC9981C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23640-FE4C-B033-D1DF-B6571637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9D994-6849-BA2C-941A-A00B4B071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0172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81E5-6BD0-8B81-ECB3-0F14DB1E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4298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817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CD33-376D-87A2-4870-284556BD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48712-B929-7191-0C97-AD05A8972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2706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86F0-6640-C4AE-B9CD-8A0ABBA5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EF8FA-2716-D45D-8505-A1E958D63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7C2D5-AB29-473E-1A51-1C82A9596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7165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F34A-DEEC-AC2C-3DA0-6F39B096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E41CA-14FD-C110-0C44-CED278BFD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6665D-8AD4-9D8D-F567-8B9F853F4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9758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B293-56B4-6021-CACA-89CF2947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2F6CB-C540-929B-972A-79EE20BF1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923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2A5B4-0366-1548-7EC4-F1EBF8EF3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7F600-F84B-82B3-C96D-757446D2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640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FDE4-9D58-6436-AA04-539C98DC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A0D4-8115-34B3-E01C-C16582CEB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6377B-942F-8E3E-6AA4-261873E5A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08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8019-DD09-97F9-402C-41309277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06EE2-C487-A2BF-43B1-B79816B25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FAEE-9C58-4674-E5C5-E69C1FD5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44446-7F8E-FD30-0785-93D43E1B5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4F8E5-473D-A6F5-F6D6-708CBA957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401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CCD6-562D-D5F0-2540-1708A305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350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72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4137-55B0-16B2-5217-9E823D2E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460B-9BD2-1846-381D-90A8D57B2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9DD31-2836-1586-93CE-8D2E03876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9228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5C47-7A70-A890-3A3C-8D2325CA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BE130-3504-6616-D1EB-5B2F2C440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53A58-418C-4F95-E183-645337756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2720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>
            <a:extLst>
              <a:ext uri="{FF2B5EF4-FFF2-40B4-BE49-F238E27FC236}">
                <a16:creationId xmlns:a16="http://schemas.microsoft.com/office/drawing/2014/main" id="{3C1E765D-A939-1BAE-AAF4-69BE5ABC5F5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5786100" y="8661400"/>
            <a:ext cx="481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ea typeface="Courier" charset="0"/>
                <a:cs typeface="Courier" charset="0"/>
              </a:defRPr>
            </a:lvl1pPr>
          </a:lstStyle>
          <a:p>
            <a:fld id="{94442D96-F0C5-4E19-913D-AC2A01A1F4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arxiv.org/pdf/1211.1230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hyperlink" Target="https://cds.cern.ch/record/2893174/" TargetMode="External"/><Relationship Id="rId9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A3D74EE4-1554-5C36-19B3-312FE04785A4}"/>
              </a:ext>
            </a:extLst>
          </p:cNvPr>
          <p:cNvSpPr>
            <a:spLocks/>
          </p:cNvSpPr>
          <p:nvPr/>
        </p:nvSpPr>
        <p:spPr bwMode="auto">
          <a:xfrm>
            <a:off x="3098800" y="2743200"/>
            <a:ext cx="10058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Introduction to the LHCb Masterclass exercise</a:t>
            </a:r>
          </a:p>
          <a:p>
            <a:pPr algn="ctr"/>
            <a:endParaRPr lang="en-US" altLang="en-US" sz="6400" b="0" dirty="0">
              <a:solidFill>
                <a:srgbClr val="7F0007"/>
              </a:solidFill>
              <a:latin typeface="Baghdad" charset="0"/>
              <a:cs typeface="Lucida Grande" charset="0"/>
              <a:sym typeface="Baghdad" charset="0"/>
            </a:endParaRPr>
          </a:p>
          <a:p>
            <a:pPr algn="ctr"/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David Hutchcroft</a:t>
            </a:r>
          </a:p>
        </p:txBody>
      </p:sp>
      <p:pic>
        <p:nvPicPr>
          <p:cNvPr id="5" name="Picture 4" descr="University of Liverpool Logo">
            <a:extLst>
              <a:ext uri="{FF2B5EF4-FFF2-40B4-BE49-F238E27FC236}">
                <a16:creationId xmlns:a16="http://schemas.microsoft.com/office/drawing/2014/main" id="{5C432FDD-9F67-C115-C83A-3EC9C12B4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48" y="6156176"/>
            <a:ext cx="8409425" cy="38907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4CAAC0-D7DE-99E6-58A4-272B226C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9" y="395536"/>
            <a:ext cx="2764135" cy="18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International masterclass">
            <a:extLst>
              <a:ext uri="{FF2B5EF4-FFF2-40B4-BE49-F238E27FC236}">
                <a16:creationId xmlns:a16="http://schemas.microsoft.com/office/drawing/2014/main" id="{D0B5AA9E-3556-D844-4EEC-53E269E4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949" y="307045"/>
            <a:ext cx="43719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A4BF501-E70C-F05A-ECAE-5AA589CDD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8" t="26131" b="29769"/>
          <a:stretch/>
        </p:blipFill>
        <p:spPr bwMode="auto">
          <a:xfrm>
            <a:off x="5291696" y="209272"/>
            <a:ext cx="567260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B5F7F4B-235D-FBEE-81AD-69D2EDBB4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559" y="7524328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A65B6BD-5EE9-2281-2836-8A83BAE34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8BA-7ECA-452E-A009-E254B88CB79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8E3C3262-6B6C-5B62-4054-C9CC82E2BE8A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So why is the D</a:t>
            </a:r>
            <a:r>
              <a:rPr lang="en-US" altLang="en-US" sz="6400" b="0" baseline="3200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0</a:t>
            </a:r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 special?</a:t>
            </a:r>
          </a:p>
        </p:txBody>
      </p:sp>
      <p:sp>
        <p:nvSpPr>
          <p:cNvPr id="22530" name="Oval 2">
            <a:extLst>
              <a:ext uri="{FF2B5EF4-FFF2-40B4-BE49-F238E27FC236}">
                <a16:creationId xmlns:a16="http://schemas.microsoft.com/office/drawing/2014/main" id="{21AE9DEB-3E10-E40B-B81A-64CF8C3E6F6A}"/>
              </a:ext>
            </a:extLst>
          </p:cNvPr>
          <p:cNvSpPr>
            <a:spLocks/>
          </p:cNvSpPr>
          <p:nvPr/>
        </p:nvSpPr>
        <p:spPr bwMode="auto">
          <a:xfrm>
            <a:off x="3835400" y="1943100"/>
            <a:ext cx="7759700" cy="4559300"/>
          </a:xfrm>
          <a:prstGeom prst="ellipse">
            <a:avLst/>
          </a:prstGeom>
          <a:noFill/>
          <a:ln w="762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98D6893-F71C-4BA4-721B-7EC3B178F306}"/>
              </a:ext>
            </a:extLst>
          </p:cNvPr>
          <p:cNvSpPr>
            <a:spLocks/>
          </p:cNvSpPr>
          <p:nvPr/>
        </p:nvSpPr>
        <p:spPr bwMode="auto">
          <a:xfrm>
            <a:off x="6965950" y="2501900"/>
            <a:ext cx="1517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D</a:t>
            </a:r>
            <a:r>
              <a:rPr lang="en-US" altLang="en-US" sz="2400" baseline="32000">
                <a:ea typeface="Courier" charset="0"/>
                <a:cs typeface="Courier" charset="0"/>
              </a:rPr>
              <a:t>0</a:t>
            </a:r>
            <a:r>
              <a:rPr lang="en-US" altLang="en-US" sz="2400">
                <a:ea typeface="Courier" charset="0"/>
                <a:cs typeface="Courier" charset="0"/>
              </a:rPr>
              <a:t> meson</a:t>
            </a:r>
          </a:p>
        </p:txBody>
      </p:sp>
      <p:sp>
        <p:nvSpPr>
          <p:cNvPr id="22532" name="Oval 4">
            <a:extLst>
              <a:ext uri="{FF2B5EF4-FFF2-40B4-BE49-F238E27FC236}">
                <a16:creationId xmlns:a16="http://schemas.microsoft.com/office/drawing/2014/main" id="{796D500F-30FB-580A-DB54-56E35ABB76FA}"/>
              </a:ext>
            </a:extLst>
          </p:cNvPr>
          <p:cNvSpPr>
            <a:spLocks/>
          </p:cNvSpPr>
          <p:nvPr/>
        </p:nvSpPr>
        <p:spPr bwMode="auto">
          <a:xfrm>
            <a:off x="5397500" y="3162300"/>
            <a:ext cx="2209800" cy="21463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E77FEBE9-70BF-DF42-FF08-568BC89FF6FC}"/>
              </a:ext>
            </a:extLst>
          </p:cNvPr>
          <p:cNvSpPr>
            <a:spLocks/>
          </p:cNvSpPr>
          <p:nvPr/>
        </p:nvSpPr>
        <p:spPr bwMode="auto">
          <a:xfrm>
            <a:off x="5607050" y="3746500"/>
            <a:ext cx="177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Charm quark</a:t>
            </a:r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id="{B46D23B4-1F3D-D8E7-8987-55B28D3A10B4}"/>
              </a:ext>
            </a:extLst>
          </p:cNvPr>
          <p:cNvSpPr>
            <a:spLocks/>
          </p:cNvSpPr>
          <p:nvPr/>
        </p:nvSpPr>
        <p:spPr bwMode="auto">
          <a:xfrm>
            <a:off x="7835900" y="3149600"/>
            <a:ext cx="2209800" cy="2146300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4BD98C1E-7F34-6623-4BC6-CAD3462235A7}"/>
              </a:ext>
            </a:extLst>
          </p:cNvPr>
          <p:cNvSpPr>
            <a:spLocks/>
          </p:cNvSpPr>
          <p:nvPr/>
        </p:nvSpPr>
        <p:spPr bwMode="auto">
          <a:xfrm>
            <a:off x="8051800" y="3733800"/>
            <a:ext cx="1778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Up</a:t>
            </a:r>
          </a:p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antiquark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B103DF-4714-6413-627B-B83382F47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5CF652D-5EF5-9BA1-6646-8E4F8FA6D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0D6CA-E0D7-4123-A5FF-A7CDA1A8B9A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06DBF120-0958-09C8-120E-3877A30F3CAE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So why is the D</a:t>
            </a:r>
            <a:r>
              <a:rPr lang="en-US" altLang="en-US" sz="6400" b="0" baseline="3200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0</a:t>
            </a:r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 special?</a:t>
            </a:r>
          </a:p>
        </p:txBody>
      </p:sp>
      <p:sp>
        <p:nvSpPr>
          <p:cNvPr id="23554" name="Oval 2">
            <a:extLst>
              <a:ext uri="{FF2B5EF4-FFF2-40B4-BE49-F238E27FC236}">
                <a16:creationId xmlns:a16="http://schemas.microsoft.com/office/drawing/2014/main" id="{33484CDF-508A-BB1B-EA7E-7511C1D2A6E3}"/>
              </a:ext>
            </a:extLst>
          </p:cNvPr>
          <p:cNvSpPr>
            <a:spLocks/>
          </p:cNvSpPr>
          <p:nvPr/>
        </p:nvSpPr>
        <p:spPr bwMode="auto">
          <a:xfrm>
            <a:off x="3835400" y="1943100"/>
            <a:ext cx="7759700" cy="4559300"/>
          </a:xfrm>
          <a:prstGeom prst="ellipse">
            <a:avLst/>
          </a:prstGeom>
          <a:noFill/>
          <a:ln w="762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7344F29-FB67-D6B9-D83B-97A84553BBA6}"/>
              </a:ext>
            </a:extLst>
          </p:cNvPr>
          <p:cNvSpPr>
            <a:spLocks/>
          </p:cNvSpPr>
          <p:nvPr/>
        </p:nvSpPr>
        <p:spPr bwMode="auto">
          <a:xfrm>
            <a:off x="6508750" y="2501900"/>
            <a:ext cx="2432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anti-D</a:t>
            </a:r>
            <a:r>
              <a:rPr lang="en-US" altLang="en-US" sz="2400" baseline="32000">
                <a:ea typeface="Courier" charset="0"/>
                <a:cs typeface="Courier" charset="0"/>
              </a:rPr>
              <a:t>0</a:t>
            </a:r>
            <a:r>
              <a:rPr lang="en-US" altLang="en-US" sz="2400">
                <a:ea typeface="Courier" charset="0"/>
                <a:cs typeface="Courier" charset="0"/>
              </a:rPr>
              <a:t> meson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AA62930E-21E4-64FA-B79D-8A814D21DA15}"/>
              </a:ext>
            </a:extLst>
          </p:cNvPr>
          <p:cNvSpPr>
            <a:spLocks/>
          </p:cNvSpPr>
          <p:nvPr/>
        </p:nvSpPr>
        <p:spPr bwMode="auto">
          <a:xfrm>
            <a:off x="5397500" y="3162300"/>
            <a:ext cx="2209800" cy="2146300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0BF8A89C-3554-6BB0-6033-ED9ED5CD22A7}"/>
              </a:ext>
            </a:extLst>
          </p:cNvPr>
          <p:cNvSpPr>
            <a:spLocks/>
          </p:cNvSpPr>
          <p:nvPr/>
        </p:nvSpPr>
        <p:spPr bwMode="auto">
          <a:xfrm>
            <a:off x="5607050" y="3746500"/>
            <a:ext cx="1778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Charm antiquark</a:t>
            </a:r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E52EC7C3-2014-7FF7-F0B4-406C36F910F1}"/>
              </a:ext>
            </a:extLst>
          </p:cNvPr>
          <p:cNvSpPr>
            <a:spLocks/>
          </p:cNvSpPr>
          <p:nvPr/>
        </p:nvSpPr>
        <p:spPr bwMode="auto">
          <a:xfrm>
            <a:off x="7835900" y="3149600"/>
            <a:ext cx="2209800" cy="21463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CED6DA06-AF95-A171-C951-84CC092B8029}"/>
              </a:ext>
            </a:extLst>
          </p:cNvPr>
          <p:cNvSpPr>
            <a:spLocks/>
          </p:cNvSpPr>
          <p:nvPr/>
        </p:nvSpPr>
        <p:spPr bwMode="auto">
          <a:xfrm>
            <a:off x="8051800" y="3733800"/>
            <a:ext cx="17780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Up</a:t>
            </a:r>
          </a:p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quark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39423C-CFA0-0AA8-9851-358C164A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FDCB837-107A-C1F5-3CD5-DAF154BBEF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6E99-29DC-4D93-ACDE-A8528411ADF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C498856D-B9A1-C6A6-7F54-7CBFDFEE819D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So why is the D</a:t>
            </a:r>
            <a:r>
              <a:rPr lang="en-US" altLang="en-US" sz="6400" b="0" baseline="3200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0</a:t>
            </a:r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 special?</a:t>
            </a:r>
          </a:p>
        </p:txBody>
      </p:sp>
      <p:sp>
        <p:nvSpPr>
          <p:cNvPr id="24578" name="Oval 2">
            <a:extLst>
              <a:ext uri="{FF2B5EF4-FFF2-40B4-BE49-F238E27FC236}">
                <a16:creationId xmlns:a16="http://schemas.microsoft.com/office/drawing/2014/main" id="{EE7B1B03-9E36-43C4-C5F0-8AD20B0B5745}"/>
              </a:ext>
            </a:extLst>
          </p:cNvPr>
          <p:cNvSpPr>
            <a:spLocks/>
          </p:cNvSpPr>
          <p:nvPr/>
        </p:nvSpPr>
        <p:spPr bwMode="auto">
          <a:xfrm>
            <a:off x="3835400" y="1943100"/>
            <a:ext cx="7759700" cy="4559300"/>
          </a:xfrm>
          <a:prstGeom prst="ellipse">
            <a:avLst/>
          </a:prstGeom>
          <a:noFill/>
          <a:ln w="762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B887D83-37C6-2BA6-B510-B03F839ED857}"/>
              </a:ext>
            </a:extLst>
          </p:cNvPr>
          <p:cNvSpPr>
            <a:spLocks/>
          </p:cNvSpPr>
          <p:nvPr/>
        </p:nvSpPr>
        <p:spPr bwMode="auto">
          <a:xfrm>
            <a:off x="6965950" y="2501900"/>
            <a:ext cx="1517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D</a:t>
            </a:r>
            <a:r>
              <a:rPr lang="en-US" altLang="en-US" sz="2400" baseline="32000">
                <a:ea typeface="Courier" charset="0"/>
                <a:cs typeface="Courier" charset="0"/>
              </a:rPr>
              <a:t>0</a:t>
            </a:r>
            <a:r>
              <a:rPr lang="en-US" altLang="en-US" sz="2400">
                <a:ea typeface="Courier" charset="0"/>
                <a:cs typeface="Courier" charset="0"/>
              </a:rPr>
              <a:t> meson</a:t>
            </a:r>
          </a:p>
        </p:txBody>
      </p:sp>
      <p:sp>
        <p:nvSpPr>
          <p:cNvPr id="24580" name="Oval 4">
            <a:extLst>
              <a:ext uri="{FF2B5EF4-FFF2-40B4-BE49-F238E27FC236}">
                <a16:creationId xmlns:a16="http://schemas.microsoft.com/office/drawing/2014/main" id="{E42C8055-416D-A189-12EB-D7566E3F1845}"/>
              </a:ext>
            </a:extLst>
          </p:cNvPr>
          <p:cNvSpPr>
            <a:spLocks/>
          </p:cNvSpPr>
          <p:nvPr/>
        </p:nvSpPr>
        <p:spPr bwMode="auto">
          <a:xfrm>
            <a:off x="5397500" y="3162300"/>
            <a:ext cx="2209800" cy="21463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FA63772-C832-1858-77D3-5284B9F4BA80}"/>
              </a:ext>
            </a:extLst>
          </p:cNvPr>
          <p:cNvSpPr>
            <a:spLocks/>
          </p:cNvSpPr>
          <p:nvPr/>
        </p:nvSpPr>
        <p:spPr bwMode="auto">
          <a:xfrm>
            <a:off x="5607050" y="3746500"/>
            <a:ext cx="177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Charm quark</a:t>
            </a:r>
          </a:p>
        </p:txBody>
      </p:sp>
      <p:sp>
        <p:nvSpPr>
          <p:cNvPr id="24582" name="Oval 6">
            <a:extLst>
              <a:ext uri="{FF2B5EF4-FFF2-40B4-BE49-F238E27FC236}">
                <a16:creationId xmlns:a16="http://schemas.microsoft.com/office/drawing/2014/main" id="{6EABC091-E917-B1D1-2F3C-4379F65AD2BE}"/>
              </a:ext>
            </a:extLst>
          </p:cNvPr>
          <p:cNvSpPr>
            <a:spLocks/>
          </p:cNvSpPr>
          <p:nvPr/>
        </p:nvSpPr>
        <p:spPr bwMode="auto">
          <a:xfrm>
            <a:off x="7835900" y="3149600"/>
            <a:ext cx="2209800" cy="2146300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B483AB46-CAE2-F876-5B82-3D7C7A9D51CC}"/>
              </a:ext>
            </a:extLst>
          </p:cNvPr>
          <p:cNvSpPr>
            <a:spLocks/>
          </p:cNvSpPr>
          <p:nvPr/>
        </p:nvSpPr>
        <p:spPr bwMode="auto">
          <a:xfrm>
            <a:off x="8051800" y="3733800"/>
            <a:ext cx="1778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Up</a:t>
            </a:r>
          </a:p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antiquark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B39247-404A-FA06-E51E-ECB6E268C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D390B88-CFAB-6382-4960-42F7011BB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9E362-8C00-4478-9C1B-3755A18E26D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64881B7B-06ED-6042-BB96-3D80B53D5F96}"/>
              </a:ext>
            </a:extLst>
          </p:cNvPr>
          <p:cNvSpPr>
            <a:spLocks/>
          </p:cNvSpPr>
          <p:nvPr/>
        </p:nvSpPr>
        <p:spPr bwMode="auto">
          <a:xfrm>
            <a:off x="999208" y="0"/>
            <a:ext cx="1522028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It oscillates</a:t>
            </a:r>
            <a:r>
              <a:rPr lang="en-US" altLang="en-US" sz="6400" b="0" dirty="0">
                <a:solidFill>
                  <a:srgbClr val="7F0007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!</a:t>
            </a:r>
          </a:p>
        </p:txBody>
      </p:sp>
      <p:sp>
        <p:nvSpPr>
          <p:cNvPr id="25602" name="Oval 2">
            <a:extLst>
              <a:ext uri="{FF2B5EF4-FFF2-40B4-BE49-F238E27FC236}">
                <a16:creationId xmlns:a16="http://schemas.microsoft.com/office/drawing/2014/main" id="{C913D6FD-A745-A8D7-40C8-F8F2A1D01E84}"/>
              </a:ext>
            </a:extLst>
          </p:cNvPr>
          <p:cNvSpPr>
            <a:spLocks/>
          </p:cNvSpPr>
          <p:nvPr/>
        </p:nvSpPr>
        <p:spPr bwMode="auto">
          <a:xfrm>
            <a:off x="3835400" y="1943100"/>
            <a:ext cx="7759700" cy="4559300"/>
          </a:xfrm>
          <a:prstGeom prst="ellipse">
            <a:avLst/>
          </a:prstGeom>
          <a:noFill/>
          <a:ln w="762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AE3AF85-6F50-ECFA-A142-44A2B865079B}"/>
              </a:ext>
            </a:extLst>
          </p:cNvPr>
          <p:cNvSpPr>
            <a:spLocks/>
          </p:cNvSpPr>
          <p:nvPr/>
        </p:nvSpPr>
        <p:spPr bwMode="auto">
          <a:xfrm>
            <a:off x="6508750" y="2501900"/>
            <a:ext cx="2432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anti-D</a:t>
            </a:r>
            <a:r>
              <a:rPr lang="en-US" altLang="en-US" sz="2400" baseline="32000">
                <a:ea typeface="Courier" charset="0"/>
                <a:cs typeface="Courier" charset="0"/>
              </a:rPr>
              <a:t>0</a:t>
            </a:r>
            <a:r>
              <a:rPr lang="en-US" altLang="en-US" sz="2400">
                <a:ea typeface="Courier" charset="0"/>
                <a:cs typeface="Courier" charset="0"/>
              </a:rPr>
              <a:t> meson</a:t>
            </a:r>
          </a:p>
        </p:txBody>
      </p:sp>
      <p:sp>
        <p:nvSpPr>
          <p:cNvPr id="25604" name="Oval 4">
            <a:extLst>
              <a:ext uri="{FF2B5EF4-FFF2-40B4-BE49-F238E27FC236}">
                <a16:creationId xmlns:a16="http://schemas.microsoft.com/office/drawing/2014/main" id="{C475E602-37C3-2D4C-7245-84C37011EA03}"/>
              </a:ext>
            </a:extLst>
          </p:cNvPr>
          <p:cNvSpPr>
            <a:spLocks/>
          </p:cNvSpPr>
          <p:nvPr/>
        </p:nvSpPr>
        <p:spPr bwMode="auto">
          <a:xfrm>
            <a:off x="5397500" y="3162300"/>
            <a:ext cx="2209800" cy="2146300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0C23A77-23CB-B05E-43EE-CB6A1ACAC047}"/>
              </a:ext>
            </a:extLst>
          </p:cNvPr>
          <p:cNvSpPr>
            <a:spLocks/>
          </p:cNvSpPr>
          <p:nvPr/>
        </p:nvSpPr>
        <p:spPr bwMode="auto">
          <a:xfrm>
            <a:off x="5607050" y="3746500"/>
            <a:ext cx="1778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Charm antiquark</a:t>
            </a: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C0B36703-885C-5F4D-6143-7485CF977D91}"/>
              </a:ext>
            </a:extLst>
          </p:cNvPr>
          <p:cNvSpPr>
            <a:spLocks/>
          </p:cNvSpPr>
          <p:nvPr/>
        </p:nvSpPr>
        <p:spPr bwMode="auto">
          <a:xfrm>
            <a:off x="7835900" y="3149600"/>
            <a:ext cx="2209800" cy="21463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90DAC707-3690-026A-7379-51E0E5CA769E}"/>
              </a:ext>
            </a:extLst>
          </p:cNvPr>
          <p:cNvSpPr>
            <a:spLocks/>
          </p:cNvSpPr>
          <p:nvPr/>
        </p:nvSpPr>
        <p:spPr bwMode="auto">
          <a:xfrm>
            <a:off x="8051800" y="3733800"/>
            <a:ext cx="17780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Up</a:t>
            </a:r>
          </a:p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quark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080B46BB-41AE-7A12-2DFA-3D8E44D785F5}"/>
              </a:ext>
            </a:extLst>
          </p:cNvPr>
          <p:cNvSpPr>
            <a:spLocks/>
          </p:cNvSpPr>
          <p:nvPr/>
        </p:nvSpPr>
        <p:spPr bwMode="auto">
          <a:xfrm>
            <a:off x="3797300" y="7035800"/>
            <a:ext cx="8648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2400" dirty="0">
                <a:latin typeface="+mn-lt"/>
                <a:ea typeface="Courier" charset="0"/>
                <a:cs typeface="Courier" charset="0"/>
              </a:rPr>
              <a:t>The D</a:t>
            </a:r>
            <a:r>
              <a:rPr lang="en-US" altLang="en-US" sz="2400" baseline="32000" dirty="0">
                <a:latin typeface="+mn-lt"/>
                <a:ea typeface="Courier" charset="0"/>
                <a:cs typeface="Courier" charset="0"/>
              </a:rPr>
              <a:t>0</a:t>
            </a:r>
            <a:r>
              <a:rPr lang="en-US" altLang="en-US" sz="2400" dirty="0">
                <a:latin typeface="+mn-lt"/>
                <a:ea typeface="Courier" charset="0"/>
                <a:cs typeface="Courier" charset="0"/>
              </a:rPr>
              <a:t> is a neutral particle : it can oscillate between matter and antimatter before decaying!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822FEFC-4CA1-2A57-9CDA-17C3857B0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AAA38B3-1D79-EA57-5266-CE26220D6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A4D4C-40AE-4B4D-9088-29E988674F62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26625" name="Picture 1">
            <a:extLst>
              <a:ext uri="{FF2B5EF4-FFF2-40B4-BE49-F238E27FC236}">
                <a16:creationId xmlns:a16="http://schemas.microsoft.com/office/drawing/2014/main" id="{E8545AA0-E266-0097-928E-5AFAD3B7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6278225" cy="91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1162101E-F1A1-D2A6-3121-4B4C9D704860}"/>
              </a:ext>
            </a:extLst>
          </p:cNvPr>
          <p:cNvSpPr>
            <a:spLocks/>
          </p:cNvSpPr>
          <p:nvPr/>
        </p:nvSpPr>
        <p:spPr bwMode="auto">
          <a:xfrm>
            <a:off x="1588" y="0"/>
            <a:ext cx="162179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4800" b="0">
                <a:solidFill>
                  <a:srgbClr val="FFFFFF"/>
                </a:solidFill>
                <a:latin typeface="Baghdad" charset="0"/>
                <a:cs typeface="Lucida Grande" charset="0"/>
                <a:sym typeface="Baghdad" charset="0"/>
              </a:rPr>
              <a:t>Why does antimatter matter?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5FC783EA-1CE4-1EA4-1142-FD9C590B5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6100" y="8661400"/>
            <a:ext cx="481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fld id="{43D29E2D-C4FD-4334-B8F2-6BEB7629A6D6}" type="slidenum">
              <a:rPr lang="en-US" altLang="en-US" sz="2400" b="0">
                <a:solidFill>
                  <a:srgbClr val="FFFFFF"/>
                </a:solidFill>
                <a:ea typeface="Courier" charset="0"/>
                <a:cs typeface="Courier" charset="0"/>
              </a:rPr>
              <a:pPr algn="ctr"/>
              <a:t>14</a:t>
            </a:fld>
            <a:endParaRPr lang="en-US" altLang="en-US" sz="2400" b="0">
              <a:solidFill>
                <a:srgbClr val="FFFFFF"/>
              </a:solidFill>
              <a:ea typeface="Courier" charset="0"/>
              <a:cs typeface="Courier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760FBA2-1B71-8B0E-754D-189125EA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37CA3D6-D37D-1957-BE60-97F246ED3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0C06-8E8C-4249-81B3-3B03B24C975D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28673" name="Picture 1">
            <a:extLst>
              <a:ext uri="{FF2B5EF4-FFF2-40B4-BE49-F238E27FC236}">
                <a16:creationId xmlns:a16="http://schemas.microsoft.com/office/drawing/2014/main" id="{DB063C80-476B-370F-11B2-5D0CF818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6268700" cy="91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41BEDFA4-2401-567E-8945-05911F7D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6100" y="8661400"/>
            <a:ext cx="481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fld id="{BCBF25BC-6FE7-4BD5-82AB-C5BCE643BAB1}" type="slidenum">
              <a:rPr lang="en-US" altLang="en-US" sz="2400" b="0">
                <a:solidFill>
                  <a:srgbClr val="FFFFFF"/>
                </a:solidFill>
                <a:ea typeface="Courier" charset="0"/>
                <a:cs typeface="Courier" charset="0"/>
              </a:rPr>
              <a:pPr algn="ctr"/>
              <a:t>15</a:t>
            </a:fld>
            <a:endParaRPr lang="en-US" altLang="en-US" sz="2400" b="0">
              <a:solidFill>
                <a:srgbClr val="FFFFFF"/>
              </a:solidFill>
              <a:ea typeface="Courier" charset="0"/>
              <a:cs typeface="Courier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C31222-84A6-3D38-B919-1A652ABD2AF6}"/>
              </a:ext>
            </a:extLst>
          </p:cNvPr>
          <p:cNvSpPr>
            <a:spLocks/>
          </p:cNvSpPr>
          <p:nvPr/>
        </p:nvSpPr>
        <p:spPr bwMode="auto">
          <a:xfrm>
            <a:off x="487475" y="1248908"/>
            <a:ext cx="2133600" cy="2070100"/>
          </a:xfrm>
          <a:prstGeom prst="rect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Equal amount of matter and antimatter created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8A26FAC7-C757-BC93-9DC5-0D30A47FE6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1074" y="3319008"/>
            <a:ext cx="1808050" cy="970417"/>
          </a:xfrm>
          <a:prstGeom prst="lin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C01A7159-21B0-FAF9-457B-A87DD367037B}"/>
              </a:ext>
            </a:extLst>
          </p:cNvPr>
          <p:cNvSpPr>
            <a:spLocks/>
          </p:cNvSpPr>
          <p:nvPr/>
        </p:nvSpPr>
        <p:spPr bwMode="auto">
          <a:xfrm>
            <a:off x="13449300" y="6527800"/>
            <a:ext cx="2133600" cy="2070100"/>
          </a:xfrm>
          <a:prstGeom prst="rect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Today: almost no antimatter in the universe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4BE52FD9-800E-1D3A-00AA-BE1CF6218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85801" y="4772025"/>
            <a:ext cx="63500" cy="1755775"/>
          </a:xfrm>
          <a:prstGeom prst="lin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E6BBEDC0-0B43-96B0-C24D-1D1E031846E7}"/>
              </a:ext>
            </a:extLst>
          </p:cNvPr>
          <p:cNvSpPr>
            <a:spLocks/>
          </p:cNvSpPr>
          <p:nvPr/>
        </p:nvSpPr>
        <p:spPr bwMode="auto">
          <a:xfrm>
            <a:off x="1588" y="0"/>
            <a:ext cx="162179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4800" b="0">
                <a:solidFill>
                  <a:srgbClr val="FFFFFF"/>
                </a:solidFill>
                <a:latin typeface="Baghdad" charset="0"/>
                <a:cs typeface="Lucida Grande" charset="0"/>
                <a:sym typeface="Baghdad" charset="0"/>
              </a:rPr>
              <a:t>Why does antimatter matter?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9098B1E-C395-01E3-F33F-A04EFF2A5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66CFC68-1AD2-EEBB-0724-C74D91F46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FFD40-5658-43BB-8CFF-25D87CD76A3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B5E39E64-5171-BC15-A456-7FECCC58620C}"/>
              </a:ext>
            </a:extLst>
          </p:cNvPr>
          <p:cNvSpPr>
            <a:spLocks/>
          </p:cNvSpPr>
          <p:nvPr/>
        </p:nvSpPr>
        <p:spPr bwMode="auto">
          <a:xfrm>
            <a:off x="999208" y="0"/>
            <a:ext cx="1522028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Why the D</a:t>
            </a:r>
            <a:r>
              <a:rPr lang="en-US" altLang="en-US" sz="6400" b="0" baseline="3200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0 </a:t>
            </a:r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and not another particle?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80C154F2-22DE-DB31-E69D-C8E84B101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93" y="801230"/>
            <a:ext cx="5452888" cy="587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966BA018-406E-7CFF-1EE3-C2433811742D}"/>
              </a:ext>
            </a:extLst>
          </p:cNvPr>
          <p:cNvSpPr>
            <a:spLocks/>
          </p:cNvSpPr>
          <p:nvPr/>
        </p:nvSpPr>
        <p:spPr bwMode="auto">
          <a:xfrm>
            <a:off x="2655392" y="3010541"/>
            <a:ext cx="879560" cy="1112913"/>
          </a:xfrm>
          <a:prstGeom prst="rect">
            <a:avLst/>
          </a:prstGeom>
          <a:noFill/>
          <a:ln w="1016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EAA9AFCE-4AE0-706A-3FD9-F24F46BC805C}"/>
              </a:ext>
            </a:extLst>
          </p:cNvPr>
          <p:cNvSpPr>
            <a:spLocks/>
          </p:cNvSpPr>
          <p:nvPr/>
        </p:nvSpPr>
        <p:spPr bwMode="auto">
          <a:xfrm>
            <a:off x="627020" y="3010541"/>
            <a:ext cx="879560" cy="1112913"/>
          </a:xfrm>
          <a:prstGeom prst="rect">
            <a:avLst/>
          </a:prstGeom>
          <a:noFill/>
          <a:ln w="1016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66E11E-DD34-6E0C-94F1-1DFEEDAA8F90}"/>
                  </a:ext>
                </a:extLst>
              </p:cNvPr>
              <p:cNvSpPr txBox="1"/>
              <p:nvPr/>
            </p:nvSpPr>
            <p:spPr>
              <a:xfrm>
                <a:off x="4095553" y="7455084"/>
                <a:ext cx="11690548" cy="1280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dirty="0">
                    <a:latin typeface="+mn-lt"/>
                  </a:rPr>
                  <a:t>LHCb’s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bar>
                      <m:barPr>
                        <m:pos m:val="top"/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bar>
                  </m:oMath>
                </a14:m>
                <a:r>
                  <a:rPr lang="en-GB" dirty="0">
                    <a:latin typeface="+mn-lt"/>
                  </a:rPr>
                  <a:t>, first direct measurement of oscillations in flight </a:t>
                </a:r>
                <a:r>
                  <a:rPr lang="en-GB" dirty="0">
                    <a:latin typeface="+mn-lt"/>
                    <a:hlinkClick r:id="rId3"/>
                  </a:rPr>
                  <a:t>https://arxiv.org/pdf/1211.1230</a:t>
                </a:r>
                <a:br>
                  <a:rPr lang="en-GB" dirty="0">
                    <a:latin typeface="+mn-lt"/>
                  </a:rPr>
                </a:br>
                <a:r>
                  <a:rPr lang="en-GB" dirty="0">
                    <a:latin typeface="+mn-lt"/>
                  </a:rPr>
                  <a:t>Talk </a:t>
                </a:r>
                <a:r>
                  <a:rPr lang="en-GB" dirty="0">
                    <a:latin typeface="+mn-lt"/>
                    <a:hlinkClick r:id="rId4"/>
                  </a:rPr>
                  <a:t>Measurement of D0 to anti-D0 mixing and CP violation in D0 to </a:t>
                </a:r>
                <a:r>
                  <a:rPr lang="en-GB" dirty="0" err="1">
                    <a:latin typeface="+mn-lt"/>
                    <a:hlinkClick r:id="rId4"/>
                  </a:rPr>
                  <a:t>Kpi</a:t>
                </a:r>
                <a:r>
                  <a:rPr lang="en-GB" dirty="0">
                    <a:latin typeface="+mn-lt"/>
                    <a:hlinkClick r:id="rId4"/>
                  </a:rPr>
                  <a:t> decays</a:t>
                </a:r>
                <a:endParaRPr lang="en-GB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66E11E-DD34-6E0C-94F1-1DFEEDAA8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53" y="7455084"/>
                <a:ext cx="11690548" cy="1280222"/>
              </a:xfrm>
              <a:prstGeom prst="rect">
                <a:avLst/>
              </a:prstGeom>
              <a:blipFill>
                <a:blip r:embed="rId5"/>
                <a:stretch>
                  <a:fillRect l="-834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0FA9396-0794-0569-CCDD-831E67D42DDA}"/>
              </a:ext>
            </a:extLst>
          </p:cNvPr>
          <p:cNvGrpSpPr/>
          <p:nvPr/>
        </p:nvGrpSpPr>
        <p:grpSpPr>
          <a:xfrm>
            <a:off x="5880173" y="1022350"/>
            <a:ext cx="9029700" cy="7099300"/>
            <a:chOff x="7189788" y="1020541"/>
            <a:chExt cx="9029700" cy="7099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95" name="Rectangle 3">
                  <a:extLst>
                    <a:ext uri="{FF2B5EF4-FFF2-40B4-BE49-F238E27FC236}">
                      <a16:creationId xmlns:a16="http://schemas.microsoft.com/office/drawing/2014/main" id="{EB1588CC-ADA1-4B90-767A-33C91ECA4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9788" y="1020541"/>
                  <a:ext cx="9029700" cy="7099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>
                  <a:lvl1pPr algn="l">
                    <a:defRPr sz="1200">
                      <a:solidFill>
                        <a:schemeClr val="tx1"/>
                      </a:solidFill>
                      <a:latin typeface="Courier" charset="0"/>
                    </a:defRPr>
                  </a:lvl1pPr>
                  <a:lvl2pPr algn="l">
                    <a:defRPr sz="1200">
                      <a:solidFill>
                        <a:schemeClr val="tx1"/>
                      </a:solidFill>
                      <a:latin typeface="Courier" charset="0"/>
                    </a:defRPr>
                  </a:lvl2pPr>
                  <a:lvl3pPr algn="l">
                    <a:defRPr sz="1200">
                      <a:solidFill>
                        <a:schemeClr val="tx1"/>
                      </a:solidFill>
                      <a:latin typeface="Courier" charset="0"/>
                    </a:defRPr>
                  </a:lvl3pPr>
                  <a:lvl4pPr algn="l">
                    <a:defRPr sz="1200">
                      <a:solidFill>
                        <a:schemeClr val="tx1"/>
                      </a:solidFill>
                      <a:latin typeface="Courier" charset="0"/>
                    </a:defRPr>
                  </a:lvl4pPr>
                  <a:lvl5pPr algn="l">
                    <a:defRPr sz="1200">
                      <a:solidFill>
                        <a:schemeClr val="tx1"/>
                      </a:solidFill>
                      <a:latin typeface="Courier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" charset="0"/>
                    </a:defRPr>
                  </a:lvl9pPr>
                </a:lstStyle>
                <a:p>
                  <a:r>
                    <a:rPr lang="en-US" altLang="en-US" sz="2400" dirty="0">
                      <a:latin typeface="+mn-lt"/>
                      <a:ea typeface="Courier" charset="0"/>
                      <a:cs typeface="Courier" charset="0"/>
                    </a:rPr>
                    <a:t>Neutral mesons can oscillate between matter and anti-matter as they propagate</a:t>
                  </a: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r>
                    <a:rPr lang="en-US" altLang="en-US" sz="2400" dirty="0">
                      <a:latin typeface="+mn-lt"/>
                      <a:ea typeface="Courier" charset="0"/>
                      <a:cs typeface="Courier" charset="0"/>
                    </a:rPr>
                    <a:t>Classic example is the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altLang="en-US" sz="2400" b="1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</m:ctrlPr>
                        </m:sSubPr>
                        <m:e>
                          <m:r>
                            <a:rPr lang="en-GB" altLang="en-US" sz="2400" b="1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  <m:t>𝑩</m:t>
                          </m:r>
                        </m:e>
                        <m:sub>
                          <m:r>
                            <a:rPr lang="en-GB" altLang="en-US" sz="2400" b="1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  <m:t>𝒅</m:t>
                          </m:r>
                        </m:sub>
                      </m:sSub>
                    </m:oMath>
                  </a14:m>
                  <a:r>
                    <a:rPr lang="en-US" altLang="en-US" sz="2400" dirty="0">
                      <a:latin typeface="+mn-lt"/>
                      <a:ea typeface="Courier" charset="0"/>
                      <a:cs typeface="Courier" charset="0"/>
                    </a:rPr>
                    <a:t> meson  : measurement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altLang="en-US" sz="2400" b="1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</m:ctrlPr>
                        </m:sSubPr>
                        <m:e>
                          <m:r>
                            <a:rPr lang="en-GB" altLang="en-US" sz="2400" b="1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  <m:t>𝑩</m:t>
                          </m:r>
                        </m:e>
                        <m:sub>
                          <m:r>
                            <a:rPr lang="en-GB" altLang="en-US" sz="2400" b="1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  <m:t>𝒅</m:t>
                          </m:r>
                        </m:sub>
                      </m:sSub>
                    </m:oMath>
                  </a14:m>
                  <a:r>
                    <a:rPr lang="en-US" altLang="en-US" sz="2400" dirty="0">
                      <a:latin typeface="+mn-lt"/>
                      <a:ea typeface="Courier" charset="0"/>
                      <a:cs typeface="Courier" charset="0"/>
                    </a:rPr>
                    <a:t> oscillations was an early indication of the top quark mass</a:t>
                  </a: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endParaRPr lang="en-US" altLang="en-US" sz="2400" dirty="0">
                    <a:latin typeface="+mn-lt"/>
                    <a:ea typeface="Courier" charset="0"/>
                    <a:cs typeface="Courier" charset="0"/>
                  </a:endParaRPr>
                </a:p>
                <a:p>
                  <a:r>
                    <a:rPr lang="en-US" altLang="en-US" sz="2400" dirty="0">
                      <a:latin typeface="+mn-lt"/>
                      <a:ea typeface="Courier" charset="0"/>
                      <a:cs typeface="Courier" charset="0"/>
                    </a:rPr>
                    <a:t>Oscillations are interesting because they are sensitive to new particles appearing virtually inside the box diagram, which can be very much heavier than directly produced particles</a:t>
                  </a:r>
                </a:p>
              </p:txBody>
            </p:sp>
          </mc:Choice>
          <mc:Fallback xmlns="">
            <p:sp>
              <p:nvSpPr>
                <p:cNvPr id="33795" name="Rectangle 3">
                  <a:extLst>
                    <a:ext uri="{FF2B5EF4-FFF2-40B4-BE49-F238E27FC236}">
                      <a16:creationId xmlns:a16="http://schemas.microsoft.com/office/drawing/2014/main" id="{EB1588CC-ADA1-4B90-767A-33C91ECA49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9788" y="1020541"/>
                  <a:ext cx="9029700" cy="7099300"/>
                </a:xfrm>
                <a:prstGeom prst="rect">
                  <a:avLst/>
                </a:prstGeom>
                <a:blipFill>
                  <a:blip r:embed="rId6"/>
                  <a:stretch>
                    <a:fillRect l="-2093" t="-1375" r="-22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A8201A99-5A39-3D3C-E549-119ECAED8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" t="1941" r="198" b="53883"/>
            <a:stretch>
              <a:fillRect/>
            </a:stretch>
          </p:blipFill>
          <p:spPr bwMode="auto">
            <a:xfrm>
              <a:off x="8535988" y="3137458"/>
              <a:ext cx="6337300" cy="231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31655A63-F563-DE3E-A286-49D71054C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AEFD74C-A6F5-4EE0-F9AD-D411E101A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406F-EB45-4D47-8EA2-F7492186D94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DC763975-8BFC-A0D9-7E4B-EAD1D58D849D}"/>
              </a:ext>
            </a:extLst>
          </p:cNvPr>
          <p:cNvSpPr>
            <a:spLocks/>
          </p:cNvSpPr>
          <p:nvPr/>
        </p:nvSpPr>
        <p:spPr bwMode="auto">
          <a:xfrm>
            <a:off x="999208" y="0"/>
            <a:ext cx="1522028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The object of the exercise</a:t>
            </a: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454D117-43C2-C9E0-387C-71C785B78C23}"/>
              </a:ext>
            </a:extLst>
          </p:cNvPr>
          <p:cNvSpPr>
            <a:spLocks/>
          </p:cNvSpPr>
          <p:nvPr/>
        </p:nvSpPr>
        <p:spPr bwMode="auto">
          <a:xfrm>
            <a:off x="1651000" y="1422400"/>
            <a:ext cx="12941300" cy="523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3200" b="0" dirty="0">
                <a:latin typeface="+mn-lt"/>
                <a:ea typeface="Courier" charset="0"/>
                <a:cs typeface="Courier" charset="0"/>
              </a:rPr>
              <a:t>The purpose of this exercise is to</a:t>
            </a:r>
          </a:p>
          <a:p>
            <a:endParaRPr lang="en-US" altLang="en-US" sz="3200" b="0" dirty="0">
              <a:latin typeface="+mn-lt"/>
              <a:ea typeface="Courier" charset="0"/>
              <a:cs typeface="Courier" charset="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200" b="0" dirty="0">
                <a:latin typeface="+mn-lt"/>
                <a:ea typeface="Courier" charset="0"/>
                <a:cs typeface="Courier" charset="0"/>
              </a:rPr>
              <a:t>Give you a look at the data coming out of the LHC</a:t>
            </a: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200" b="0" dirty="0">
              <a:latin typeface="+mn-lt"/>
              <a:ea typeface="Courier" charset="0"/>
              <a:cs typeface="Courier" charset="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200" b="0" dirty="0">
                <a:latin typeface="+mn-lt"/>
                <a:ea typeface="Courier" charset="0"/>
                <a:cs typeface="Courier" charset="0"/>
              </a:rPr>
              <a:t>Teach you about selecting particles in the LHC data</a:t>
            </a: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200" b="0" dirty="0">
              <a:latin typeface="+mn-lt"/>
              <a:ea typeface="Courier" charset="0"/>
              <a:cs typeface="Courier" charset="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200" b="0" dirty="0">
                <a:latin typeface="+mn-lt"/>
                <a:ea typeface="Courier" charset="0"/>
                <a:cs typeface="Courier" charset="0"/>
              </a:rPr>
              <a:t>Teach you about fitting functions to the data in order to measure the signal properties</a:t>
            </a: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200" b="0" dirty="0">
              <a:latin typeface="+mn-lt"/>
              <a:ea typeface="Courier" charset="0"/>
              <a:cs typeface="Courier" charset="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200" b="0" dirty="0">
                <a:latin typeface="+mn-lt"/>
                <a:ea typeface="Courier" charset="0"/>
                <a:cs typeface="Courier" charset="0"/>
              </a:rPr>
              <a:t>Teach you about uncertainties in measurements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00C164-FE18-2C77-5299-59E181007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8701329-8549-6BAF-9F71-625D21FD4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08A71-743B-4C24-8B37-6CC2CE82E35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7345" name="Rectangle 1">
            <a:extLst>
              <a:ext uri="{FF2B5EF4-FFF2-40B4-BE49-F238E27FC236}">
                <a16:creationId xmlns:a16="http://schemas.microsoft.com/office/drawing/2014/main" id="{F0F3D827-9CE5-C624-FDA6-ADB00F3C6734}"/>
              </a:ext>
            </a:extLst>
          </p:cNvPr>
          <p:cNvSpPr>
            <a:spLocks/>
          </p:cNvSpPr>
          <p:nvPr/>
        </p:nvSpPr>
        <p:spPr bwMode="auto">
          <a:xfrm>
            <a:off x="999208" y="0"/>
            <a:ext cx="1522028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Data for exercise</a:t>
            </a:r>
          </a:p>
        </p:txBody>
      </p:sp>
      <p:pic>
        <p:nvPicPr>
          <p:cNvPr id="57346" name="Picture 2">
            <a:extLst>
              <a:ext uri="{FF2B5EF4-FFF2-40B4-BE49-F238E27FC236}">
                <a16:creationId xmlns:a16="http://schemas.microsoft.com/office/drawing/2014/main" id="{4C75E4E1-8D33-9F57-9D2A-F6E90D95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32" y="1264726"/>
            <a:ext cx="91694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3776BECC-ED6B-A447-AE3F-E129A292CF8B}"/>
              </a:ext>
            </a:extLst>
          </p:cNvPr>
          <p:cNvSpPr>
            <a:spLocks/>
          </p:cNvSpPr>
          <p:nvPr/>
        </p:nvSpPr>
        <p:spPr bwMode="auto">
          <a:xfrm>
            <a:off x="1618432" y="6903526"/>
            <a:ext cx="13220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800" dirty="0">
                <a:latin typeface="+mn-lt"/>
                <a:ea typeface="Courier" charset="0"/>
                <a:cs typeface="Courier" charset="0"/>
              </a:rPr>
              <a:t>Use the D</a:t>
            </a:r>
            <a:r>
              <a:rPr lang="en-US" altLang="en-US" sz="2800" baseline="32000" dirty="0">
                <a:latin typeface="+mn-lt"/>
                <a:ea typeface="Courier" charset="0"/>
                <a:cs typeface="Courier" charset="0"/>
              </a:rPr>
              <a:t>0</a:t>
            </a:r>
            <a:r>
              <a:rPr lang="en-US" altLang="en-US" sz="2800" dirty="0">
                <a:latin typeface="+mn-lt"/>
                <a:cs typeface="Monaco" charset="0"/>
              </a:rPr>
              <a:t>→Kπ events from 2012 data taking, starting mass distribution above.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ED4AE5A-6B9F-E04E-AF9C-881639F23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856BBE7-A986-7878-F36C-7E2AA4C87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8AA3-46D1-43DA-8D80-3D9D6631F97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F2445B0-EEE6-B100-CF62-1E6AE6EEE936}"/>
              </a:ext>
            </a:extLst>
          </p:cNvPr>
          <p:cNvSpPr>
            <a:spLocks/>
          </p:cNvSpPr>
          <p:nvPr/>
        </p:nvSpPr>
        <p:spPr bwMode="auto">
          <a:xfrm>
            <a:off x="999208" y="0"/>
            <a:ext cx="1522028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Sign in to the masterclass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F55E2-D87C-E415-AB47-63F706F9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777" y="300323"/>
            <a:ext cx="6419016" cy="880777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DF15D9B-422A-6222-77ED-877FC7604485}"/>
              </a:ext>
            </a:extLst>
          </p:cNvPr>
          <p:cNvSpPr/>
          <p:nvPr/>
        </p:nvSpPr>
        <p:spPr bwMode="auto">
          <a:xfrm>
            <a:off x="3193185" y="1360373"/>
            <a:ext cx="5714273" cy="897362"/>
          </a:xfrm>
          <a:prstGeom prst="wedgeRoundRectCallout">
            <a:avLst>
              <a:gd name="adj1" fmla="val 61235"/>
              <a:gd name="adj2" fmla="val -254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ヒラギノ角ゴ ProN W6" charset="0"/>
                <a:sym typeface="Courier" charset="0"/>
              </a:rPr>
              <a:t>Put your details here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22A113-5D72-9A8A-5CB8-AD66B3EFBE74}"/>
              </a:ext>
            </a:extLst>
          </p:cNvPr>
          <p:cNvSpPr/>
          <p:nvPr/>
        </p:nvSpPr>
        <p:spPr bwMode="auto">
          <a:xfrm>
            <a:off x="3193184" y="2761790"/>
            <a:ext cx="5714273" cy="2952329"/>
          </a:xfrm>
          <a:prstGeom prst="wedgeRoundRectCallout">
            <a:avLst>
              <a:gd name="adj1" fmla="val 60778"/>
              <a:gd name="adj2" fmla="val -3265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ヒラギノ角ゴ ProN W6" charset="0"/>
                <a:sym typeface="Courier" charset="0"/>
              </a:rPr>
              <a:t>There are 32 sets of D</a:t>
            </a:r>
            <a:r>
              <a:rPr kumimoji="0" lang="en-GB" sz="4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ヒラギノ角ゴ ProN W6" charset="0"/>
                <a:sym typeface="Courier" charset="0"/>
              </a:rPr>
              <a:t>0</a:t>
            </a:r>
            <a:r>
              <a:rPr kumimoji="0" lang="en-GB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ヒラギノ角ゴ ProN W6" charset="0"/>
                <a:sym typeface="Courier" charset="0"/>
              </a:rPr>
              <a:t> to measure, you will each only do a couple of these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8E3E301-5DC3-0BD7-DB6C-B090A8036C76}"/>
              </a:ext>
            </a:extLst>
          </p:cNvPr>
          <p:cNvSpPr/>
          <p:nvPr/>
        </p:nvSpPr>
        <p:spPr bwMode="auto">
          <a:xfrm>
            <a:off x="3357928" y="6250790"/>
            <a:ext cx="5714273" cy="2271231"/>
          </a:xfrm>
          <a:prstGeom prst="wedgeRoundRectCallout">
            <a:avLst>
              <a:gd name="adj1" fmla="val 62149"/>
              <a:gd name="adj2" fmla="val -424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ヒラギノ角ゴ ProN W6" charset="0"/>
                <a:sym typeface="Courier" charset="0"/>
              </a:rPr>
              <a:t>When the form is complete you can pick one of the options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830AFD-46AF-B167-B001-6A5FBAC0F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C626564-3086-83A2-1E29-EAE9E07D7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CC6FF-95D9-4DCF-93B7-06DEB5A0F02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B7D76B60-10B1-486D-B9E6-DFEABECD5F0B}"/>
              </a:ext>
            </a:extLst>
          </p:cNvPr>
          <p:cNvSpPr>
            <a:spLocks/>
          </p:cNvSpPr>
          <p:nvPr/>
        </p:nvSpPr>
        <p:spPr bwMode="auto">
          <a:xfrm>
            <a:off x="999208" y="107504"/>
            <a:ext cx="15220280" cy="116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+mj-lt"/>
                <a:cs typeface="Lucida Grande" charset="0"/>
                <a:sym typeface="Baghdad" charset="0"/>
              </a:rPr>
              <a:t>Introduction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AEA4420-9E2D-8307-6B0D-FC65F3926D3E}"/>
              </a:ext>
            </a:extLst>
          </p:cNvPr>
          <p:cNvSpPr>
            <a:spLocks/>
          </p:cNvSpPr>
          <p:nvPr/>
        </p:nvSpPr>
        <p:spPr bwMode="auto">
          <a:xfrm>
            <a:off x="2007320" y="1691680"/>
            <a:ext cx="12941300" cy="50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3600" b="0" dirty="0">
                <a:latin typeface="+mn-lt"/>
                <a:ea typeface="Courier" charset="0"/>
                <a:cs typeface="Courier" charset="0"/>
              </a:rPr>
              <a:t>Here I will</a:t>
            </a:r>
          </a:p>
          <a:p>
            <a:endParaRPr lang="en-US" altLang="en-US" sz="3600" b="0" dirty="0">
              <a:latin typeface="+mn-lt"/>
              <a:ea typeface="Courier" charset="0"/>
              <a:cs typeface="Courier" charset="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600" b="0" dirty="0">
                <a:latin typeface="+mn-lt"/>
                <a:ea typeface="Courier" charset="0"/>
                <a:cs typeface="Courier" charset="0"/>
              </a:rPr>
              <a:t>Briefly motivate why these exercises are interesting</a:t>
            </a: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600" b="0" dirty="0">
              <a:latin typeface="+mn-lt"/>
              <a:ea typeface="Courier" charset="0"/>
              <a:cs typeface="Courier" charset="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600" b="0" dirty="0">
                <a:latin typeface="+mn-lt"/>
                <a:ea typeface="Courier" charset="0"/>
                <a:cs typeface="Courier" charset="0"/>
              </a:rPr>
              <a:t>Explain what the LHCb detector is</a:t>
            </a: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600" b="0" dirty="0">
              <a:latin typeface="+mn-lt"/>
              <a:ea typeface="Courier" charset="0"/>
              <a:cs typeface="Courier" charset="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600" b="0" dirty="0">
                <a:latin typeface="+mn-lt"/>
                <a:ea typeface="Courier" charset="0"/>
                <a:cs typeface="Courier" charset="0"/>
              </a:rPr>
              <a:t>Explain the data format</a:t>
            </a: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600" b="0" dirty="0">
              <a:latin typeface="+mn-lt"/>
              <a:ea typeface="Courier" charset="0"/>
              <a:cs typeface="Courier" charset="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600" b="0" dirty="0">
                <a:latin typeface="+mn-lt"/>
                <a:ea typeface="Courier" charset="0"/>
                <a:cs typeface="Courier" charset="0"/>
              </a:rPr>
              <a:t>Give you some starting point for performing the exercises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271DD59-26EB-7F8F-823E-DE0C44EAA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454CE-72F7-67BE-F374-79F88E5A7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6249E48-55E9-367A-712A-03173E79D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8AA3-46D1-43DA-8D80-3D9D6631F97F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58369" name="Picture 1">
            <a:extLst>
              <a:ext uri="{FF2B5EF4-FFF2-40B4-BE49-F238E27FC236}">
                <a16:creationId xmlns:a16="http://schemas.microsoft.com/office/drawing/2014/main" id="{BB4561C4-E460-88D7-473F-8DDDF8FD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5000"/>
            <a:ext cx="7472363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D61F8DA7-8F47-0451-2E74-5621E0B13B8E}"/>
              </a:ext>
            </a:extLst>
          </p:cNvPr>
          <p:cNvSpPr>
            <a:spLocks/>
          </p:cNvSpPr>
          <p:nvPr/>
        </p:nvSpPr>
        <p:spPr bwMode="auto">
          <a:xfrm>
            <a:off x="999208" y="0"/>
            <a:ext cx="1522028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Event display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BD95F35-CA0A-11F3-FE84-F5662BA2FD94}"/>
              </a:ext>
            </a:extLst>
          </p:cNvPr>
          <p:cNvSpPr>
            <a:spLocks/>
          </p:cNvSpPr>
          <p:nvPr/>
        </p:nvSpPr>
        <p:spPr bwMode="auto">
          <a:xfrm>
            <a:off x="4167560" y="7620000"/>
            <a:ext cx="1052634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2800" b="0" dirty="0">
                <a:latin typeface="+mn-lt"/>
                <a:ea typeface="Courier" charset="0"/>
                <a:cs typeface="Courier" charset="0"/>
              </a:rPr>
              <a:t>Because LHCb is a forward spectrometer with a dipole magnet, it is hard to do visual exercises looking at the full detector. We will zoom in around the interaction region for you to find displaced vertices.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B833031-9234-0052-9971-19F174555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11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00C329-67C3-8B4F-21E8-E32EE315A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9" y="574931"/>
            <a:ext cx="16256000" cy="78658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FA1F108-5929-1253-CEC2-7F8ABC339F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0696-56FA-4AE4-937B-60BF8E9F8A9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9393" name="Rectangle 1">
            <a:extLst>
              <a:ext uri="{FF2B5EF4-FFF2-40B4-BE49-F238E27FC236}">
                <a16:creationId xmlns:a16="http://schemas.microsoft.com/office/drawing/2014/main" id="{675A0FC2-EE32-3460-2D1D-1335E6F3516C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The visual analysis framework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87D855-DBBA-54E0-0374-210285092697}"/>
              </a:ext>
            </a:extLst>
          </p:cNvPr>
          <p:cNvCxnSpPr/>
          <p:nvPr/>
        </p:nvCxnSpPr>
        <p:spPr bwMode="auto">
          <a:xfrm flipH="1">
            <a:off x="1349723" y="3335528"/>
            <a:ext cx="1080120" cy="64807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731A1C-9AC1-0A9F-C3F2-5CB3045DE19D}"/>
              </a:ext>
            </a:extLst>
          </p:cNvPr>
          <p:cNvSpPr txBox="1"/>
          <p:nvPr/>
        </p:nvSpPr>
        <p:spPr>
          <a:xfrm>
            <a:off x="2439368" y="2875049"/>
            <a:ext cx="2949846" cy="461665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Use zoom option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AA3B3B-EC86-2445-176F-417F52753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7960" y="7750174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EF99C0-6681-ECE8-AB23-BD704C69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624" y="2023951"/>
            <a:ext cx="5782482" cy="5887272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AFB17D9-A259-7C93-5549-3203B1768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567CD-31F2-4419-8710-9E87036CE45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0417" name="Rectangle 1">
            <a:extLst>
              <a:ext uri="{FF2B5EF4-FFF2-40B4-BE49-F238E27FC236}">
                <a16:creationId xmlns:a16="http://schemas.microsoft.com/office/drawing/2014/main" id="{CFDEA93C-B3FB-FF60-3334-4C3849F571FB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Pick a pion and kaon,</a:t>
            </a:r>
            <a:b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</a:br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starting not from the beam line</a:t>
            </a:r>
          </a:p>
        </p:txBody>
      </p:sp>
      <p:sp>
        <p:nvSpPr>
          <p:cNvPr id="60419" name="Oval 3">
            <a:extLst>
              <a:ext uri="{FF2B5EF4-FFF2-40B4-BE49-F238E27FC236}">
                <a16:creationId xmlns:a16="http://schemas.microsoft.com/office/drawing/2014/main" id="{B38787F0-FD7E-F0F3-1166-DED98B3EC72A}"/>
              </a:ext>
            </a:extLst>
          </p:cNvPr>
          <p:cNvSpPr>
            <a:spLocks/>
          </p:cNvSpPr>
          <p:nvPr/>
        </p:nvSpPr>
        <p:spPr bwMode="auto">
          <a:xfrm>
            <a:off x="6615832" y="4286250"/>
            <a:ext cx="571500" cy="571500"/>
          </a:xfrm>
          <a:prstGeom prst="ellipse">
            <a:avLst/>
          </a:prstGeom>
          <a:noFill/>
          <a:ln w="1270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7AA63-5533-1828-6467-6746F6E9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200" y="5076056"/>
            <a:ext cx="5649113" cy="2667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20F813-5148-0F31-3904-816B47E889A7}"/>
              </a:ext>
            </a:extLst>
          </p:cNvPr>
          <p:cNvSpPr txBox="1"/>
          <p:nvPr/>
        </p:nvSpPr>
        <p:spPr>
          <a:xfrm>
            <a:off x="7554937" y="7824659"/>
            <a:ext cx="866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Kaon selected here, also click pion then “Add”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DE06F3-18BB-79F0-C4EF-ED3D34D71F2E}"/>
              </a:ext>
            </a:extLst>
          </p:cNvPr>
          <p:cNvCxnSpPr/>
          <p:nvPr/>
        </p:nvCxnSpPr>
        <p:spPr bwMode="auto">
          <a:xfrm flipH="1">
            <a:off x="13600608" y="3779912"/>
            <a:ext cx="1008112" cy="144016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136D9A-58ED-DD01-35FF-08D45AD30A4B}"/>
              </a:ext>
            </a:extLst>
          </p:cNvPr>
          <p:cNvSpPr txBox="1"/>
          <p:nvPr/>
        </p:nvSpPr>
        <p:spPr>
          <a:xfrm>
            <a:off x="11557482" y="2915816"/>
            <a:ext cx="4424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selected, </a:t>
            </a:r>
            <a:br>
              <a:rPr lang="en-GB" dirty="0"/>
            </a:br>
            <a:r>
              <a:rPr lang="en-GB" dirty="0"/>
              <a:t>shown in “My particles”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0D5886F-F23E-C70D-9DA8-E1F717A4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A9231C6-8032-493D-DEC3-353FB99E8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12DC6-534D-4B82-95BB-5106B92BE66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CE1FBABE-D820-1741-696C-71FD9AF01471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A “harder” event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CEE3FCB2-9776-07CA-F737-C57D42D4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371600"/>
            <a:ext cx="112014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Oval 3">
            <a:extLst>
              <a:ext uri="{FF2B5EF4-FFF2-40B4-BE49-F238E27FC236}">
                <a16:creationId xmlns:a16="http://schemas.microsoft.com/office/drawing/2014/main" id="{897A692E-65B6-58B5-CD04-5E01AA3EDA89}"/>
              </a:ext>
            </a:extLst>
          </p:cNvPr>
          <p:cNvSpPr>
            <a:spLocks/>
          </p:cNvSpPr>
          <p:nvPr/>
        </p:nvSpPr>
        <p:spPr bwMode="auto">
          <a:xfrm>
            <a:off x="8648700" y="7378700"/>
            <a:ext cx="571500" cy="571500"/>
          </a:xfrm>
          <a:prstGeom prst="ellipse">
            <a:avLst/>
          </a:prstGeom>
          <a:noFill/>
          <a:ln w="1270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33C94-C6D0-7BED-9CF7-759290EC196A}"/>
              </a:ext>
            </a:extLst>
          </p:cNvPr>
          <p:cNvSpPr txBox="1"/>
          <p:nvPr/>
        </p:nvSpPr>
        <p:spPr>
          <a:xfrm>
            <a:off x="-290742" y="1461226"/>
            <a:ext cx="4010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you can turn off the detector display and just show the tracks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1E918-A589-5070-0C9A-828657784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2778"/>
            <a:ext cx="3340100" cy="195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1880607-CC58-1470-3FA1-017D946E7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08609-9015-B010-0467-1A9CACF3E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E425368-0F5F-CF5C-D82E-987457C58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8AA3-46D1-43DA-8D80-3D9D6631F97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A47C5F2-75F5-15A2-5E32-B46BE943A812}"/>
              </a:ext>
            </a:extLst>
          </p:cNvPr>
          <p:cNvSpPr>
            <a:spLocks/>
          </p:cNvSpPr>
          <p:nvPr/>
        </p:nvSpPr>
        <p:spPr bwMode="auto">
          <a:xfrm>
            <a:off x="999208" y="0"/>
            <a:ext cx="1522028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Sign in to the masterclass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E345E-8B3B-0D22-92D0-9ABF2CFFE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777" y="300323"/>
            <a:ext cx="6419016" cy="8807772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50F2C4F-2A85-A78A-4B7C-97D320288887}"/>
              </a:ext>
            </a:extLst>
          </p:cNvPr>
          <p:cNvSpPr/>
          <p:nvPr/>
        </p:nvSpPr>
        <p:spPr bwMode="auto">
          <a:xfrm>
            <a:off x="2727400" y="3923928"/>
            <a:ext cx="5714273" cy="2271231"/>
          </a:xfrm>
          <a:prstGeom prst="wedgeRoundRectCallout">
            <a:avLst>
              <a:gd name="adj1" fmla="val 78615"/>
              <a:gd name="adj2" fmla="val 1232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ヒラギノ角ゴ ProN W6" charset="0"/>
                <a:sym typeface="Courier" charset="0"/>
              </a:rPr>
              <a:t>The second part is to choose the D0 lifetime fitting option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6F8A5CA-6A2F-9195-2F4A-9229E6517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111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C345EC3-9586-D661-81C0-B1870996C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D26-9B8F-46EA-889F-65E792748D9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3489" name="Rectangle 1">
            <a:extLst>
              <a:ext uri="{FF2B5EF4-FFF2-40B4-BE49-F238E27FC236}">
                <a16:creationId xmlns:a16="http://schemas.microsoft.com/office/drawing/2014/main" id="{40AEE1AF-0012-4466-71C9-B8EE9891DB83}"/>
              </a:ext>
            </a:extLst>
          </p:cNvPr>
          <p:cNvSpPr>
            <a:spLocks/>
          </p:cNvSpPr>
          <p:nvPr/>
        </p:nvSpPr>
        <p:spPr bwMode="auto">
          <a:xfrm>
            <a:off x="999208" y="0"/>
            <a:ext cx="1522028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Fitting the lifetime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CE2DA0B-F6CA-1637-CE45-E167DCD9DB0F}"/>
              </a:ext>
            </a:extLst>
          </p:cNvPr>
          <p:cNvSpPr>
            <a:spLocks/>
          </p:cNvSpPr>
          <p:nvPr/>
        </p:nvSpPr>
        <p:spPr bwMode="auto">
          <a:xfrm>
            <a:off x="207120" y="3183708"/>
            <a:ext cx="6120680" cy="497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2400" dirty="0">
                <a:ea typeface="Courier" charset="0"/>
                <a:cs typeface="Courier" charset="0"/>
              </a:rPr>
              <a:t>Once you finish looking for the events, you will get a bigger collection of data to use to measure the lifetime.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86FC1-7AEE-A7D1-10B1-E3045E4EF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624" y="906257"/>
            <a:ext cx="9659698" cy="814501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8D5564-7046-B321-93F7-DC1B557174E6}"/>
              </a:ext>
            </a:extLst>
          </p:cNvPr>
          <p:cNvCxnSpPr/>
          <p:nvPr/>
        </p:nvCxnSpPr>
        <p:spPr bwMode="auto">
          <a:xfrm flipH="1" flipV="1">
            <a:off x="8704064" y="4067944"/>
            <a:ext cx="1656184" cy="194421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685D58-DFFE-8ABD-D239-373A8B7028F0}"/>
              </a:ext>
            </a:extLst>
          </p:cNvPr>
          <p:cNvSpPr txBox="1"/>
          <p:nvPr/>
        </p:nvSpPr>
        <p:spPr>
          <a:xfrm>
            <a:off x="9509368" y="6012160"/>
            <a:ext cx="4870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a range to fit then fit</a:t>
            </a:r>
          </a:p>
          <a:p>
            <a:endParaRPr lang="en-GB" dirty="0"/>
          </a:p>
          <a:p>
            <a:r>
              <a:rPr lang="en-GB" dirty="0"/>
              <a:t>Adjust selection to select true events (blue) verse background (red)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FF0676-67DF-1C60-AB92-AE9511532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BBA4F0E-1881-BD86-17AA-A15A505A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C70D8BD-F7B5-A17E-90CA-6EC8CA760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E991-F464-495A-92BF-755EAA36FAB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id="{C605289B-77D2-D984-8153-4E84DF16B375}"/>
              </a:ext>
            </a:extLst>
          </p:cNvPr>
          <p:cNvSpPr>
            <a:spLocks/>
          </p:cNvSpPr>
          <p:nvPr/>
        </p:nvSpPr>
        <p:spPr bwMode="auto">
          <a:xfrm>
            <a:off x="1588" y="0"/>
            <a:ext cx="162179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Plotting the distributions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63D38-D081-2550-562C-1E4834036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59" y="812708"/>
            <a:ext cx="15040768" cy="6761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20261-A8E2-E9DB-3AC8-FAA8E063044D}"/>
              </a:ext>
            </a:extLst>
          </p:cNvPr>
          <p:cNvSpPr txBox="1"/>
          <p:nvPr/>
        </p:nvSpPr>
        <p:spPr>
          <a:xfrm>
            <a:off x="4117327" y="7461071"/>
            <a:ext cx="6197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Use save results button so see if you have improved with your changes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3CDD60-CAC4-1EA2-A296-BC8D8AC661E2}"/>
              </a:ext>
            </a:extLst>
          </p:cNvPr>
          <p:cNvCxnSpPr/>
          <p:nvPr/>
        </p:nvCxnSpPr>
        <p:spPr bwMode="auto">
          <a:xfrm flipH="1" flipV="1">
            <a:off x="2447698" y="7103555"/>
            <a:ext cx="1669629" cy="690001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0FB50D-55DA-A4AF-2712-8E305AD8368C}"/>
              </a:ext>
            </a:extLst>
          </p:cNvPr>
          <p:cNvSpPr txBox="1"/>
          <p:nvPr/>
        </p:nvSpPr>
        <p:spPr>
          <a:xfrm>
            <a:off x="12651909" y="5292080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History of your </a:t>
            </a:r>
            <a:br>
              <a:rPr lang="en-GB" dirty="0"/>
            </a:br>
            <a:r>
              <a:rPr lang="en-GB" dirty="0"/>
              <a:t>value is here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5DB0BB-4DA7-0295-5BE8-723173A04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8086-3F13-4881-9AF4-B95966105DD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89A03BE3-E90E-DE5A-2F21-ABD0CAD041F6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What will you be measuring today?</a:t>
            </a:r>
          </a:p>
        </p:txBody>
      </p:sp>
      <p:sp>
        <p:nvSpPr>
          <p:cNvPr id="8194" name="Oval 2">
            <a:extLst>
              <a:ext uri="{FF2B5EF4-FFF2-40B4-BE49-F238E27FC236}">
                <a16:creationId xmlns:a16="http://schemas.microsoft.com/office/drawing/2014/main" id="{19A5A4E2-3766-9CA8-A072-215966F12437}"/>
              </a:ext>
            </a:extLst>
          </p:cNvPr>
          <p:cNvSpPr>
            <a:spLocks/>
          </p:cNvSpPr>
          <p:nvPr/>
        </p:nvSpPr>
        <p:spPr bwMode="auto">
          <a:xfrm>
            <a:off x="3879528" y="1475656"/>
            <a:ext cx="7759700" cy="4559300"/>
          </a:xfrm>
          <a:prstGeom prst="ellipse">
            <a:avLst/>
          </a:prstGeom>
          <a:noFill/>
          <a:ln w="762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D2E1014-4732-A16A-D682-2B075CFA2666}"/>
              </a:ext>
            </a:extLst>
          </p:cNvPr>
          <p:cNvSpPr>
            <a:spLocks/>
          </p:cNvSpPr>
          <p:nvPr/>
        </p:nvSpPr>
        <p:spPr bwMode="auto">
          <a:xfrm>
            <a:off x="7010078" y="2034456"/>
            <a:ext cx="1517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D</a:t>
            </a:r>
            <a:r>
              <a:rPr lang="en-US" altLang="en-US" sz="2400" baseline="32000">
                <a:ea typeface="Courier" charset="0"/>
                <a:cs typeface="Courier" charset="0"/>
              </a:rPr>
              <a:t>0</a:t>
            </a:r>
            <a:r>
              <a:rPr lang="en-US" altLang="en-US" sz="2400">
                <a:ea typeface="Courier" charset="0"/>
                <a:cs typeface="Courier" charset="0"/>
              </a:rPr>
              <a:t> meson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599EF910-1DD4-0C14-8D82-F5B0AA565289}"/>
              </a:ext>
            </a:extLst>
          </p:cNvPr>
          <p:cNvSpPr>
            <a:spLocks/>
          </p:cNvSpPr>
          <p:nvPr/>
        </p:nvSpPr>
        <p:spPr bwMode="auto">
          <a:xfrm>
            <a:off x="5441628" y="2694856"/>
            <a:ext cx="2209800" cy="21463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9719FA0-031B-6E5C-0B60-39D5E8CFDF33}"/>
              </a:ext>
            </a:extLst>
          </p:cNvPr>
          <p:cNvSpPr>
            <a:spLocks/>
          </p:cNvSpPr>
          <p:nvPr/>
        </p:nvSpPr>
        <p:spPr bwMode="auto">
          <a:xfrm>
            <a:off x="5651178" y="3279056"/>
            <a:ext cx="177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ea typeface="Courier" charset="0"/>
                <a:cs typeface="Courier" charset="0"/>
              </a:rPr>
              <a:t>Charm quark</a:t>
            </a:r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8933C0AF-FFBE-F445-1A40-B577447AAC7B}"/>
              </a:ext>
            </a:extLst>
          </p:cNvPr>
          <p:cNvSpPr>
            <a:spLocks/>
          </p:cNvSpPr>
          <p:nvPr/>
        </p:nvSpPr>
        <p:spPr bwMode="auto">
          <a:xfrm>
            <a:off x="7880028" y="2682156"/>
            <a:ext cx="2209800" cy="2146300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7FD4CC60-C4D0-0299-A7FB-63DD02CD78E9}"/>
              </a:ext>
            </a:extLst>
          </p:cNvPr>
          <p:cNvSpPr>
            <a:spLocks/>
          </p:cNvSpPr>
          <p:nvPr/>
        </p:nvSpPr>
        <p:spPr bwMode="auto">
          <a:xfrm>
            <a:off x="8095928" y="3266356"/>
            <a:ext cx="1778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Up</a:t>
            </a:r>
          </a:p>
          <a:p>
            <a:pPr algn="ctr"/>
            <a:r>
              <a:rPr lang="en-US" altLang="en-US" sz="2400">
                <a:solidFill>
                  <a:srgbClr val="FFFFFF"/>
                </a:solidFill>
                <a:ea typeface="Courier" charset="0"/>
                <a:cs typeface="Courier" charset="0"/>
              </a:rPr>
              <a:t>antiquark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8">
                <a:extLst>
                  <a:ext uri="{FF2B5EF4-FFF2-40B4-BE49-F238E27FC236}">
                    <a16:creationId xmlns:a16="http://schemas.microsoft.com/office/drawing/2014/main" id="{B666DAFE-64AC-0617-0D28-B933C0D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628" y="6466756"/>
                <a:ext cx="99822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lvl1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" charset="0"/>
                  </a:defRPr>
                </a:lvl9pPr>
              </a:lstStyle>
              <a:p>
                <a:pPr algn="ctr"/>
                <a:r>
                  <a:rPr lang="en-US" altLang="en-US" sz="3600" b="0" dirty="0">
                    <a:latin typeface="+mn-lt"/>
                    <a:ea typeface="Courier" charset="0"/>
                    <a:cs typeface="Courier" charset="0"/>
                  </a:rPr>
                  <a:t>The object of this exercise is for you to measure the lifetime of a certain kind of particle found in nature: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36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pPr>
                      <m:e>
                        <m:r>
                          <a:rPr lang="en-GB" altLang="en-US" sz="36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  <m:t>𝐷</m:t>
                        </m:r>
                      </m:e>
                      <m:sup>
                        <m:r>
                          <a:rPr lang="en-GB" altLang="en-US" sz="36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3600" b="0" dirty="0">
                    <a:latin typeface="+mn-lt"/>
                    <a:ea typeface="Courier" charset="0"/>
                    <a:cs typeface="Courier" charset="0"/>
                  </a:rPr>
                  <a:t> meson</a:t>
                </a:r>
              </a:p>
            </p:txBody>
          </p:sp>
        </mc:Choice>
        <mc:Fallback xmlns="">
          <p:sp>
            <p:nvSpPr>
              <p:cNvPr id="8200" name="Rectangle 8">
                <a:extLst>
                  <a:ext uri="{FF2B5EF4-FFF2-40B4-BE49-F238E27FC236}">
                    <a16:creationId xmlns:a16="http://schemas.microsoft.com/office/drawing/2014/main" id="{B666DAFE-64AC-0617-0D28-B933C0DDA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4628" y="6466756"/>
                <a:ext cx="9982200" cy="838200"/>
              </a:xfrm>
              <a:prstGeom prst="rect">
                <a:avLst/>
              </a:prstGeom>
              <a:blipFill>
                <a:blip r:embed="rId2"/>
                <a:stretch>
                  <a:fillRect l="-733" t="-16788" r="-1893" b="-1306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047F5166-FE6C-6460-9564-E5EED1DB1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6F85E4-F409-7109-BCC0-255033D8C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C1C4-93CD-4AA3-9EF1-DE02051D773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C8A7FE5-E7FB-6478-903F-C6058C929306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What kind of particles are there?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E8F2862-3BF1-DB49-F62F-E62E764E4A51}"/>
              </a:ext>
            </a:extLst>
          </p:cNvPr>
          <p:cNvSpPr>
            <a:spLocks/>
          </p:cNvSpPr>
          <p:nvPr/>
        </p:nvSpPr>
        <p:spPr bwMode="auto">
          <a:xfrm>
            <a:off x="711200" y="6804248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 dirty="0">
                <a:latin typeface="+mn-lt"/>
                <a:ea typeface="Courier" charset="0"/>
                <a:cs typeface="Courier" charset="0"/>
              </a:rPr>
              <a:t>There are a small number of fundamental particles.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766C520F-3C57-4CF0-4FF0-7D6DF399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24013"/>
            <a:ext cx="497840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2411598-4EE0-689C-36AE-46686D72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31" y="1187624"/>
            <a:ext cx="6840760" cy="649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8B93BA-0CC7-CBBD-7058-4769B479599C}"/>
              </a:ext>
            </a:extLst>
          </p:cNvPr>
          <p:cNvSpPr>
            <a:spLocks/>
          </p:cNvSpPr>
          <p:nvPr/>
        </p:nvSpPr>
        <p:spPr bwMode="auto">
          <a:xfrm>
            <a:off x="8776072" y="7823200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400" dirty="0">
                <a:latin typeface="+mn-lt"/>
                <a:ea typeface="Courier" charset="0"/>
                <a:cs typeface="Courier" charset="0"/>
              </a:rPr>
              <a:t>Quarks cluster into very small pairs or triplets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386ED06-1A2B-1D04-9FF4-186EE615C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6695E10-6656-B220-3019-9FD8161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82800-2AE3-451C-A7C6-DFE7A9DC11F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45660AE8-9529-DF79-8CFD-137D681A4DD0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What do quarks form?</a:t>
            </a:r>
          </a:p>
        </p:txBody>
      </p:sp>
      <p:grpSp>
        <p:nvGrpSpPr>
          <p:cNvPr id="14344" name="Group 8">
            <a:extLst>
              <a:ext uri="{FF2B5EF4-FFF2-40B4-BE49-F238E27FC236}">
                <a16:creationId xmlns:a16="http://schemas.microsoft.com/office/drawing/2014/main" id="{418E7FAB-A253-4C7D-0E33-FA269A5CC0E2}"/>
              </a:ext>
            </a:extLst>
          </p:cNvPr>
          <p:cNvGrpSpPr>
            <a:grpSpLocks/>
          </p:cNvGrpSpPr>
          <p:nvPr/>
        </p:nvGrpSpPr>
        <p:grpSpPr bwMode="auto">
          <a:xfrm>
            <a:off x="1215232" y="1931985"/>
            <a:ext cx="6451600" cy="3733800"/>
            <a:chOff x="0" y="0"/>
            <a:chExt cx="4064" cy="2352"/>
          </a:xfrm>
        </p:grpSpPr>
        <p:sp>
          <p:nvSpPr>
            <p:cNvPr id="14338" name="Oval 2">
              <a:extLst>
                <a:ext uri="{FF2B5EF4-FFF2-40B4-BE49-F238E27FC236}">
                  <a16:creationId xmlns:a16="http://schemas.microsoft.com/office/drawing/2014/main" id="{D4307645-0051-C060-9C0D-63566FF6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64" cy="2352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330B55A3-672D-4157-0CCF-C2CEC33F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88"/>
              <a:ext cx="53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Courier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Courier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Courier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Courier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Courier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9pPr>
            </a:lstStyle>
            <a:p>
              <a:pPr algn="ctr"/>
              <a:r>
                <a:rPr lang="en-US" altLang="en-US" sz="1800">
                  <a:ea typeface="Courier" charset="0"/>
                  <a:cs typeface="Courier" charset="0"/>
                </a:rPr>
                <a:t>Meson</a:t>
              </a:r>
            </a:p>
          </p:txBody>
        </p:sp>
        <p:sp>
          <p:nvSpPr>
            <p:cNvPr id="14340" name="Oval 4">
              <a:extLst>
                <a:ext uri="{FF2B5EF4-FFF2-40B4-BE49-F238E27FC236}">
                  <a16:creationId xmlns:a16="http://schemas.microsoft.com/office/drawing/2014/main" id="{CFB8CF76-0E79-4ACD-CB2E-05CEE273E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628"/>
              <a:ext cx="1157" cy="110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41" name="Rectangle 5">
              <a:extLst>
                <a:ext uri="{FF2B5EF4-FFF2-40B4-BE49-F238E27FC236}">
                  <a16:creationId xmlns:a16="http://schemas.microsoft.com/office/drawing/2014/main" id="{164A0626-1A80-A8BD-9A2C-7B9F2CF78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1067"/>
              <a:ext cx="93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Courier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Courier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Courier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Courier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Courier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9pPr>
            </a:lstStyle>
            <a:p>
              <a:pPr algn="ctr"/>
              <a:r>
                <a:rPr lang="en-US" altLang="en-US" sz="1800">
                  <a:ea typeface="Courier" charset="0"/>
                  <a:cs typeface="Courier" charset="0"/>
                </a:rPr>
                <a:t>quark</a:t>
              </a:r>
            </a:p>
          </p:txBody>
        </p:sp>
        <p:sp>
          <p:nvSpPr>
            <p:cNvPr id="14342" name="Oval 6">
              <a:extLst>
                <a:ext uri="{FF2B5EF4-FFF2-40B4-BE49-F238E27FC236}">
                  <a16:creationId xmlns:a16="http://schemas.microsoft.com/office/drawing/2014/main" id="{19D25A34-5B96-621F-8ACB-0A0567997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622"/>
              <a:ext cx="1157" cy="110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43" name="Rectangle 7">
              <a:extLst>
                <a:ext uri="{FF2B5EF4-FFF2-40B4-BE49-F238E27FC236}">
                  <a16:creationId xmlns:a16="http://schemas.microsoft.com/office/drawing/2014/main" id="{02D31A9F-A807-3691-443A-E117115A0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1061"/>
              <a:ext cx="931" cy="2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Courier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Courier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Courier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Courier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Courier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FFFFFF"/>
                  </a:solidFill>
                  <a:ea typeface="Courier" charset="0"/>
                  <a:cs typeface="Courier" charset="0"/>
                </a:rPr>
                <a:t>antiquark</a:t>
              </a:r>
            </a:p>
          </p:txBody>
        </p:sp>
      </p:grpSp>
      <p:grpSp>
        <p:nvGrpSpPr>
          <p:cNvPr id="14353" name="Group 17">
            <a:extLst>
              <a:ext uri="{FF2B5EF4-FFF2-40B4-BE49-F238E27FC236}">
                <a16:creationId xmlns:a16="http://schemas.microsoft.com/office/drawing/2014/main" id="{7DF78C69-D5DB-3369-5F65-27BE946AFA7B}"/>
              </a:ext>
            </a:extLst>
          </p:cNvPr>
          <p:cNvGrpSpPr>
            <a:grpSpLocks/>
          </p:cNvGrpSpPr>
          <p:nvPr/>
        </p:nvGrpSpPr>
        <p:grpSpPr bwMode="auto">
          <a:xfrm>
            <a:off x="8771732" y="1931985"/>
            <a:ext cx="6451600" cy="3733800"/>
            <a:chOff x="0" y="0"/>
            <a:chExt cx="4064" cy="2352"/>
          </a:xfrm>
        </p:grpSpPr>
        <p:sp>
          <p:nvSpPr>
            <p:cNvPr id="14345" name="Oval 9">
              <a:extLst>
                <a:ext uri="{FF2B5EF4-FFF2-40B4-BE49-F238E27FC236}">
                  <a16:creationId xmlns:a16="http://schemas.microsoft.com/office/drawing/2014/main" id="{7D6FB2BB-09A0-838C-4CD5-ED8E82DDE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64" cy="2352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46" name="Rectangle 10">
              <a:extLst>
                <a:ext uri="{FF2B5EF4-FFF2-40B4-BE49-F238E27FC236}">
                  <a16:creationId xmlns:a16="http://schemas.microsoft.com/office/drawing/2014/main" id="{1AAB92D9-CDAE-2331-CF10-AB93B90C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89"/>
              <a:ext cx="6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Courier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Courier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Courier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Courier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Courier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9pPr>
            </a:lstStyle>
            <a:p>
              <a:pPr algn="ctr"/>
              <a:r>
                <a:rPr lang="en-US" altLang="en-US" sz="1800">
                  <a:ea typeface="Courier" charset="0"/>
                  <a:cs typeface="Courier" charset="0"/>
                </a:rPr>
                <a:t>Baryon</a:t>
              </a:r>
            </a:p>
          </p:txBody>
        </p:sp>
        <p:sp>
          <p:nvSpPr>
            <p:cNvPr id="14347" name="Oval 11">
              <a:extLst>
                <a:ext uri="{FF2B5EF4-FFF2-40B4-BE49-F238E27FC236}">
                  <a16:creationId xmlns:a16="http://schemas.microsoft.com/office/drawing/2014/main" id="{25435055-4CE0-7943-1A04-1F00268D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612"/>
              <a:ext cx="1157" cy="110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48" name="Rectangle 12">
              <a:extLst>
                <a:ext uri="{FF2B5EF4-FFF2-40B4-BE49-F238E27FC236}">
                  <a16:creationId xmlns:a16="http://schemas.microsoft.com/office/drawing/2014/main" id="{BD5482A7-2A0D-6F77-55AA-8DA5E08D5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1051"/>
              <a:ext cx="93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Courier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Courier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Courier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Courier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Courier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9pPr>
            </a:lstStyle>
            <a:p>
              <a:pPr algn="ctr"/>
              <a:r>
                <a:rPr lang="en-US" altLang="en-US" sz="1800">
                  <a:ea typeface="Courier" charset="0"/>
                  <a:cs typeface="Courier" charset="0"/>
                </a:rPr>
                <a:t>quark</a:t>
              </a:r>
            </a:p>
          </p:txBody>
        </p:sp>
        <p:sp>
          <p:nvSpPr>
            <p:cNvPr id="14349" name="Rectangle 13">
              <a:extLst>
                <a:ext uri="{FF2B5EF4-FFF2-40B4-BE49-F238E27FC236}">
                  <a16:creationId xmlns:a16="http://schemas.microsoft.com/office/drawing/2014/main" id="{68C51603-08A7-4D6B-C0BB-9075DDD90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056"/>
              <a:ext cx="93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Courier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Courier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Courier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Courier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Courier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9pPr>
            </a:lstStyle>
            <a:p>
              <a:pPr algn="ctr"/>
              <a:r>
                <a:rPr lang="en-US" altLang="en-US" sz="1800">
                  <a:ea typeface="Courier" charset="0"/>
                  <a:cs typeface="Courier" charset="0"/>
                </a:rPr>
                <a:t>quark</a:t>
              </a:r>
            </a:p>
          </p:txBody>
        </p:sp>
        <p:sp>
          <p:nvSpPr>
            <p:cNvPr id="14350" name="Oval 14">
              <a:extLst>
                <a:ext uri="{FF2B5EF4-FFF2-40B4-BE49-F238E27FC236}">
                  <a16:creationId xmlns:a16="http://schemas.microsoft.com/office/drawing/2014/main" id="{730CC166-0685-C13D-4D9C-5D1580475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624"/>
              <a:ext cx="1157" cy="1107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51" name="Rectangle 15">
              <a:extLst>
                <a:ext uri="{FF2B5EF4-FFF2-40B4-BE49-F238E27FC236}">
                  <a16:creationId xmlns:a16="http://schemas.microsoft.com/office/drawing/2014/main" id="{128A1914-D37A-BB0B-011D-BA6523BF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056"/>
              <a:ext cx="93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Courier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Courier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Courier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Courier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Courier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" charset="0"/>
                </a:defRPr>
              </a:lvl9pPr>
            </a:lstStyle>
            <a:p>
              <a:pPr algn="ctr"/>
              <a:r>
                <a:rPr lang="en-US" altLang="en-US" sz="1800">
                  <a:ea typeface="Courier" charset="0"/>
                  <a:cs typeface="Courier" charset="0"/>
                </a:rPr>
                <a:t>quark</a:t>
              </a:r>
            </a:p>
          </p:txBody>
        </p:sp>
        <p:sp>
          <p:nvSpPr>
            <p:cNvPr id="14352" name="Oval 16">
              <a:extLst>
                <a:ext uri="{FF2B5EF4-FFF2-40B4-BE49-F238E27FC236}">
                  <a16:creationId xmlns:a16="http://schemas.microsoft.com/office/drawing/2014/main" id="{81631F2B-A9F8-5F7C-4200-BA6B681A0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624"/>
              <a:ext cx="1157" cy="1107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6FC1C97A-2C5E-FA02-4B57-2056ED6AEB9F}"/>
              </a:ext>
            </a:extLst>
          </p:cNvPr>
          <p:cNvSpPr>
            <a:spLocks/>
          </p:cNvSpPr>
          <p:nvPr/>
        </p:nvSpPr>
        <p:spPr bwMode="auto">
          <a:xfrm>
            <a:off x="1177132" y="6262685"/>
            <a:ext cx="14452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2400" dirty="0">
                <a:latin typeface="+mn-lt"/>
                <a:ea typeface="Courier" charset="0"/>
                <a:cs typeface="Courier" charset="0"/>
              </a:rPr>
              <a:t>Two different kinds of combinations : quark-antiquark, or three (anti)quarks. </a:t>
            </a:r>
          </a:p>
          <a:p>
            <a:endParaRPr lang="en-US" altLang="en-US" sz="900" dirty="0">
              <a:latin typeface="+mn-lt"/>
              <a:ea typeface="Courier" charset="0"/>
              <a:cs typeface="Courier" charset="0"/>
            </a:endParaRPr>
          </a:p>
          <a:p>
            <a:r>
              <a:rPr lang="en-US" altLang="en-US" sz="2400" dirty="0">
                <a:latin typeface="+mn-lt"/>
                <a:ea typeface="Courier" charset="0"/>
                <a:cs typeface="Courier" charset="0"/>
              </a:rPr>
              <a:t>Antiparticles have opposite charges to the corresponding particles, otherwise they are supposed to interact in the same way. Most particles have a corresponding antiparticle (but sometimes a particle is its own antiparticle).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09BE24A-B829-70E6-CED0-C19377524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DF8D9DD-1427-B22B-F60D-C3BDAB6EE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1968-1BD9-4B6B-A8AA-F73B4E7211A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DC0C7A49-2DF0-0448-B8E0-66DB9297EE08}"/>
              </a:ext>
            </a:extLst>
          </p:cNvPr>
          <p:cNvSpPr>
            <a:spLocks/>
          </p:cNvSpPr>
          <p:nvPr/>
        </p:nvSpPr>
        <p:spPr bwMode="auto">
          <a:xfrm>
            <a:off x="927200" y="0"/>
            <a:ext cx="15292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What are some typical particle lifetimes?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E27E466-97EE-A91D-D991-2CAD6EBCC166}"/>
              </a:ext>
            </a:extLst>
          </p:cNvPr>
          <p:cNvSpPr>
            <a:spLocks/>
          </p:cNvSpPr>
          <p:nvPr/>
        </p:nvSpPr>
        <p:spPr bwMode="auto">
          <a:xfrm>
            <a:off x="3184228" y="7336780"/>
            <a:ext cx="104394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00B050"/>
                </a:solidFill>
                <a:latin typeface="+mn-lt"/>
                <a:ea typeface="Courier" charset="0"/>
                <a:cs typeface="Courier" charset="0"/>
              </a:rPr>
              <a:t>“Intermediate” </a:t>
            </a:r>
            <a:r>
              <a:rPr lang="en-US" altLang="en-US" sz="2800" dirty="0">
                <a:latin typeface="+mn-lt"/>
                <a:ea typeface="Courier" charset="0"/>
                <a:cs typeface="Courier" charset="0"/>
              </a:rPr>
              <a:t>decay lifetimes can be seen in particle detectors</a:t>
            </a:r>
            <a:br>
              <a:rPr lang="en-US" altLang="en-US" sz="2800" dirty="0">
                <a:latin typeface="+mn-lt"/>
                <a:ea typeface="Courier" charset="0"/>
                <a:cs typeface="Courier" charset="0"/>
              </a:rPr>
            </a:br>
            <a:endParaRPr lang="en-US" altLang="en-US" sz="2800" dirty="0">
              <a:latin typeface="+mn-lt"/>
              <a:ea typeface="Courier" charset="0"/>
              <a:cs typeface="Courier" charset="0"/>
            </a:endParaRPr>
          </a:p>
          <a:p>
            <a:pPr algn="ctr"/>
            <a:r>
              <a:rPr lang="en-US" altLang="en-US" sz="2800" dirty="0">
                <a:latin typeface="+mn-lt"/>
                <a:ea typeface="Courier" charset="0"/>
                <a:cs typeface="Courier" charset="0"/>
              </a:rPr>
              <a:t>Wikipedia: Almost all knowledge is here (some is even true)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79AFFE5C-5FB4-48D2-40EA-F5D54036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270000"/>
            <a:ext cx="115443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CDBF1D2B-7DFF-3449-844F-755FC1635A06}"/>
              </a:ext>
            </a:extLst>
          </p:cNvPr>
          <p:cNvSpPr>
            <a:spLocks/>
          </p:cNvSpPr>
          <p:nvPr/>
        </p:nvSpPr>
        <p:spPr bwMode="auto">
          <a:xfrm>
            <a:off x="9982200" y="4927600"/>
            <a:ext cx="3746500" cy="609600"/>
          </a:xfrm>
          <a:prstGeom prst="rect">
            <a:avLst/>
          </a:prstGeom>
          <a:noFill/>
          <a:ln w="50800" cap="flat">
            <a:solidFill>
              <a:srgbClr val="B3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F9537BF-5D82-0D68-BC70-7F1CCFD68DA5}"/>
              </a:ext>
            </a:extLst>
          </p:cNvPr>
          <p:cNvSpPr>
            <a:spLocks/>
          </p:cNvSpPr>
          <p:nvPr/>
        </p:nvSpPr>
        <p:spPr bwMode="auto">
          <a:xfrm>
            <a:off x="9982200" y="3124200"/>
            <a:ext cx="3746500" cy="609600"/>
          </a:xfrm>
          <a:prstGeom prst="rect">
            <a:avLst/>
          </a:prstGeom>
          <a:noFill/>
          <a:ln w="50800" cap="flat">
            <a:solidFill>
              <a:srgbClr val="0294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90B49BB-C160-9D17-3628-D43E21EAA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6CB1-D8E8-4F55-71E0-5A5E86B7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050925"/>
          </a:xfrm>
        </p:spPr>
        <p:txBody>
          <a:bodyPr/>
          <a:lstStyle/>
          <a:p>
            <a:r>
              <a:rPr lang="en-GB" sz="6400" dirty="0">
                <a:solidFill>
                  <a:srgbClr val="7F0007"/>
                </a:solidFill>
                <a:latin typeface="Baghdad" charset="0"/>
                <a:ea typeface="+mn-ea"/>
                <a:sym typeface="Courier" charset="0"/>
              </a:rPr>
              <a:t>What can we detect?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D741-9225-2D79-586F-CFD626B94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53478-9108-BE28-CED6-A0D351A77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25081-DC63-47D9-A8F2-55F06A0F5323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CD21E8-6CB6-5C1D-244F-7ACD3F3C3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12" y="2095390"/>
            <a:ext cx="9607252" cy="68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5BE3C21-ED40-D7E4-4C48-A9DAD1AFD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352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453A7F3-E955-F2D0-B2D7-06EBFF513C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DAAEA-E901-4A1A-9953-A85158ADD18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C20594EE-6A23-5D52-2BAA-184DC60CCF07}"/>
              </a:ext>
            </a:extLst>
          </p:cNvPr>
          <p:cNvSpPr>
            <a:spLocks/>
          </p:cNvSpPr>
          <p:nvPr/>
        </p:nvSpPr>
        <p:spPr bwMode="auto">
          <a:xfrm>
            <a:off x="812800" y="0"/>
            <a:ext cx="154066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Courier" charset="0"/>
              </a:defRPr>
            </a:lvl1pPr>
            <a:lvl2pPr algn="l">
              <a:defRPr sz="1200">
                <a:solidFill>
                  <a:schemeClr val="tx1"/>
                </a:solidFill>
                <a:latin typeface="Courier" charset="0"/>
              </a:defRPr>
            </a:lvl2pPr>
            <a:lvl3pPr algn="l">
              <a:defRPr sz="1200">
                <a:solidFill>
                  <a:schemeClr val="tx1"/>
                </a:solidFill>
                <a:latin typeface="Courier" charset="0"/>
              </a:defRPr>
            </a:lvl3pPr>
            <a:lvl4pPr algn="l">
              <a:defRPr sz="1200">
                <a:solidFill>
                  <a:schemeClr val="tx1"/>
                </a:solidFill>
                <a:latin typeface="Courier" charset="0"/>
              </a:defRPr>
            </a:lvl4pPr>
            <a:lvl5pPr algn="l">
              <a:defRPr sz="1200">
                <a:solidFill>
                  <a:schemeClr val="tx1"/>
                </a:solidFill>
                <a:latin typeface="Courie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" charset="0"/>
              </a:defRPr>
            </a:lvl9pPr>
          </a:lstStyle>
          <a:p>
            <a:r>
              <a:rPr lang="en-US" altLang="en-US" sz="6400" b="0" dirty="0">
                <a:solidFill>
                  <a:srgbClr val="7F0007"/>
                </a:solidFill>
                <a:latin typeface="Baghdad" charset="0"/>
                <a:cs typeface="Lucida Grande" charset="0"/>
                <a:sym typeface="Baghdad" charset="0"/>
              </a:rPr>
              <a:t>How do we measure a short lifetime?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C87F0077-F998-6948-D103-AC692B5C3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0" y="1078260"/>
                <a:ext cx="14249400" cy="6987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lvl1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ourier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" charset="0"/>
                  </a:defRPr>
                </a:lvl9pPr>
              </a:lstStyle>
              <a:p>
                <a:r>
                  <a:rPr lang="en-US" altLang="en-US" sz="2800" b="0" dirty="0">
                    <a:latin typeface="+mn-lt"/>
                    <a:ea typeface="Courier" charset="0"/>
                    <a:cs typeface="Courier" charset="0"/>
                  </a:rPr>
                  <a:t>As an example, consider a particle which lives 10</a:t>
                </a:r>
                <a:r>
                  <a:rPr lang="en-US" altLang="en-US" sz="2800" b="0" baseline="32000" dirty="0">
                    <a:latin typeface="+mn-lt"/>
                    <a:ea typeface="Courier" charset="0"/>
                    <a:cs typeface="Courier" charset="0"/>
                  </a:rPr>
                  <a:t>-12</a:t>
                </a:r>
                <a:r>
                  <a:rPr lang="en-US" altLang="en-US" sz="2800" b="0" dirty="0">
                    <a:latin typeface="+mn-lt"/>
                    <a:ea typeface="Courier" charset="0"/>
                    <a:cs typeface="Courier" charset="0"/>
                  </a:rPr>
                  <a:t> seconds</a:t>
                </a:r>
              </a:p>
              <a:p>
                <a:endParaRPr lang="en-US" altLang="en-US" sz="2800" b="0" dirty="0">
                  <a:latin typeface="+mn-lt"/>
                  <a:ea typeface="Courier" charset="0"/>
                  <a:cs typeface="Courier" charset="0"/>
                </a:endParaRPr>
              </a:p>
              <a:p>
                <a:r>
                  <a:rPr lang="en-US" altLang="en-US" sz="2800" b="0" dirty="0">
                    <a:latin typeface="+mn-lt"/>
                    <a:ea typeface="Courier" charset="0"/>
                    <a:cs typeface="Courier" charset="0"/>
                  </a:rPr>
                  <a:t>How far will it travel, on average, if it travels at the speed of light?</a:t>
                </a:r>
              </a:p>
              <a:p>
                <a:endParaRPr lang="en-US" altLang="en-US" sz="2800" b="0" dirty="0">
                  <a:latin typeface="+mn-lt"/>
                  <a:ea typeface="Courier" charset="0"/>
                  <a:cs typeface="Courier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ourier" charset="0"/>
                        <a:cs typeface="Courier" charset="0"/>
                      </a:rPr>
                      <m:t>𝑐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ourier" charset="0"/>
                        <a:cs typeface="Courier" charset="0"/>
                      </a:rPr>
                      <m:t>=3⋅1</m:t>
                    </m:r>
                    <m:sSup>
                      <m:sSupPr>
                        <m:ctrlPr>
                          <a:rPr lang="en-GB" altLang="en-US" sz="28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  <m:t>0</m:t>
                        </m:r>
                      </m:e>
                      <m:sup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en-US" sz="2800" b="0" dirty="0">
                    <a:latin typeface="+mn-lt"/>
                    <a:ea typeface="Courier" charset="0"/>
                    <a:cs typeface="Courier" charset="0"/>
                  </a:rPr>
                  <a:t> m/s</a:t>
                </a:r>
              </a:p>
              <a:p>
                <a:r>
                  <a:rPr lang="en-US" altLang="en-US" sz="2800" b="0" dirty="0">
                    <a:latin typeface="+mn-lt"/>
                    <a:ea typeface="Courier" charset="0"/>
                    <a:cs typeface="Courier" charset="0"/>
                  </a:rPr>
                  <a:t>It travels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ourier" charset="0"/>
                        <a:cs typeface="Courier" charset="0"/>
                      </a:rPr>
                      <m:t>3⋅1</m:t>
                    </m:r>
                    <m:sSup>
                      <m:sSupPr>
                        <m:ctrlPr>
                          <a:rPr lang="en-GB" altLang="en-US" sz="28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  <m:t>0</m:t>
                        </m:r>
                      </m:e>
                      <m:sup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en-US" sz="2800" b="0" dirty="0">
                    <a:latin typeface="+mn-lt"/>
                    <a:ea typeface="Courier" charset="0"/>
                    <a:cs typeface="Courier" charset="0"/>
                  </a:rPr>
                  <a:t>m, or 0.3 mm</a:t>
                </a:r>
              </a:p>
              <a:p>
                <a:endParaRPr lang="en-US" altLang="en-US" sz="2800" b="0" dirty="0">
                  <a:latin typeface="+mn-lt"/>
                  <a:ea typeface="Courier" charset="0"/>
                  <a:cs typeface="Courier" charset="0"/>
                </a:endParaRPr>
              </a:p>
              <a:p>
                <a:r>
                  <a:rPr lang="en-US" altLang="en-US" sz="2800" b="0" dirty="0">
                    <a:latin typeface="+mn-lt"/>
                    <a:ea typeface="Courier" charset="0"/>
                    <a:cs typeface="Courier" charset="0"/>
                  </a:rPr>
                  <a:t>This is not very long! Luckily, the calculation is wrong; we forgot special relativity, which tells us that the particle lives longer because of time dilation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2800" b="0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  <m:t>𝑡</m:t>
                          </m:r>
                        </m:e>
                        <m:sup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  <m:t>′</m:t>
                          </m:r>
                        </m:sup>
                      </m:sSup>
                      <m:r>
                        <a:rPr lang="en-GB" altLang="en-US" sz="2800" b="0" i="1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b="0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</m:ctrlPr>
                        </m:fPr>
                        <m:num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  <a:ea typeface="Courier" charset="0"/>
                              <a:cs typeface="Courier" charset="0"/>
                            </a:rPr>
                            <m:t>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altLang="en-US" sz="2800" b="0" i="1" smtClean="0">
                                  <a:latin typeface="Cambria Math" panose="02040503050406030204" pitchFamily="18" charset="0"/>
                                  <a:ea typeface="Courier" charset="0"/>
                                  <a:cs typeface="Courier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en-US" sz="2800" b="0" i="1" smtClean="0">
                                  <a:latin typeface="Cambria Math" panose="02040503050406030204" pitchFamily="18" charset="0"/>
                                  <a:ea typeface="Courier" charset="0"/>
                                  <a:cs typeface="Courier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altLang="en-US" sz="2800" b="0" i="1" smtClean="0">
                                      <a:latin typeface="Cambria Math" panose="02040503050406030204" pitchFamily="18" charset="0"/>
                                      <a:ea typeface="Courier" charset="0"/>
                                      <a:cs typeface="Courier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altLang="en-US" sz="2800" b="0" i="1" smtClean="0">
                                          <a:latin typeface="Cambria Math" panose="02040503050406030204" pitchFamily="18" charset="0"/>
                                          <a:ea typeface="Courier" charset="0"/>
                                          <a:cs typeface="Courier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altLang="en-US" sz="2800" b="0" i="1" smtClean="0">
                                          <a:latin typeface="Cambria Math" panose="02040503050406030204" pitchFamily="18" charset="0"/>
                                          <a:ea typeface="Courier" charset="0"/>
                                          <a:cs typeface="Courier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GB" altLang="en-US" sz="2800" b="0" i="1" smtClean="0">
                                          <a:latin typeface="Cambria Math" panose="02040503050406030204" pitchFamily="18" charset="0"/>
                                          <a:ea typeface="Courier" charset="0"/>
                                          <a:cs typeface="Courier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altLang="en-US" sz="2800" b="0" i="1" smtClean="0">
                                          <a:latin typeface="Cambria Math" panose="02040503050406030204" pitchFamily="18" charset="0"/>
                                          <a:ea typeface="Courier" charset="0"/>
                                          <a:cs typeface="Courier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altLang="en-US" sz="2800" b="0" i="1" smtClean="0">
                                          <a:latin typeface="Cambria Math" panose="02040503050406030204" pitchFamily="18" charset="0"/>
                                          <a:ea typeface="Courier" charset="0"/>
                                          <a:cs typeface="Courier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altLang="en-US" sz="2800" b="0" i="1" smtClean="0">
                                          <a:latin typeface="Cambria Math" panose="02040503050406030204" pitchFamily="18" charset="0"/>
                                          <a:ea typeface="Courier" charset="0"/>
                                          <a:cs typeface="Courier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altLang="en-US" sz="2800" b="0" dirty="0">
                  <a:latin typeface="+mn-lt"/>
                  <a:ea typeface="Courier" charset="0"/>
                  <a:cs typeface="Courier" charset="0"/>
                </a:endParaRPr>
              </a:p>
              <a:p>
                <a:endParaRPr lang="en-US" altLang="en-US" sz="2800" b="0" dirty="0">
                  <a:latin typeface="+mn-lt"/>
                  <a:ea typeface="Courier" charset="0"/>
                  <a:cs typeface="Courier" charset="0"/>
                </a:endParaRPr>
              </a:p>
              <a:p>
                <a:r>
                  <a:rPr lang="en-US" altLang="en-US" sz="2800" b="0" dirty="0">
                    <a:latin typeface="+mn-lt"/>
                    <a:ea typeface="Courier" charset="0"/>
                    <a:cs typeface="Courier" charset="0"/>
                  </a:rPr>
                  <a:t>Typically, an LHC particle with a lifetime of 10</a:t>
                </a:r>
                <a:r>
                  <a:rPr lang="en-US" altLang="en-US" sz="2800" b="0" baseline="32000" dirty="0">
                    <a:latin typeface="+mn-lt"/>
                    <a:ea typeface="Courier" charset="0"/>
                    <a:cs typeface="Courier" charset="0"/>
                  </a:rPr>
                  <a:t>-12</a:t>
                </a:r>
                <a:r>
                  <a:rPr lang="en-US" altLang="en-US" sz="2800" b="0" dirty="0">
                    <a:latin typeface="+mn-lt"/>
                    <a:ea typeface="Courier" charset="0"/>
                    <a:cs typeface="Courier" charset="0"/>
                  </a:rPr>
                  <a:t> seconds will fly 1 cm... that is long enough that we can measure it!</a:t>
                </a:r>
              </a:p>
            </p:txBody>
          </p:sp>
        </mc:Choice>
        <mc:Fallback xmlns="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C87F0077-F998-6948-D103-AC692B5C3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1078260"/>
                <a:ext cx="14249400" cy="6987480"/>
              </a:xfrm>
              <a:prstGeom prst="rect">
                <a:avLst/>
              </a:prstGeom>
              <a:blipFill>
                <a:blip r:embed="rId2"/>
                <a:stretch>
                  <a:fillRect l="-1497" t="-1483" r="-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7AF8F48D-37A4-E7D1-96C1-8A7D6509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750175"/>
            <a:ext cx="3343275" cy="1381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C1EE-CA24-6DFD-8519-D6CEE00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487363"/>
            <a:ext cx="9959014" cy="1492349"/>
          </a:xfrm>
        </p:spPr>
        <p:txBody>
          <a:bodyPr/>
          <a:lstStyle/>
          <a:p>
            <a:r>
              <a:rPr lang="en-GB" dirty="0"/>
              <a:t>Cosmic 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73E96-4848-5511-BC0F-07588F0E9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25081-DC63-47D9-A8F2-55F06A0F5323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0CFF36-28DB-4667-BDB1-6CD8735E936D}"/>
              </a:ext>
            </a:extLst>
          </p:cNvPr>
          <p:cNvGrpSpPr/>
          <p:nvPr/>
        </p:nvGrpSpPr>
        <p:grpSpPr>
          <a:xfrm>
            <a:off x="10639648" y="362402"/>
            <a:ext cx="5651061" cy="8419195"/>
            <a:chOff x="11007294" y="269081"/>
            <a:chExt cx="5651061" cy="8419195"/>
          </a:xfrm>
        </p:grpSpPr>
        <p:pic>
          <p:nvPicPr>
            <p:cNvPr id="1028" name="Picture 4" descr="Muons">
              <a:extLst>
                <a:ext uri="{FF2B5EF4-FFF2-40B4-BE49-F238E27FC236}">
                  <a16:creationId xmlns:a16="http://schemas.microsoft.com/office/drawing/2014/main" id="{9AAA0096-B6CA-C503-5158-40955BFD7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8541" y="269081"/>
              <a:ext cx="4868571" cy="665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1314D8-A8FD-4A68-C886-8B5C13944B99}"/>
                </a:ext>
              </a:extLst>
            </p:cNvPr>
            <p:cNvSpPr txBox="1"/>
            <p:nvPr/>
          </p:nvSpPr>
          <p:spPr>
            <a:xfrm>
              <a:off x="11632318" y="8226611"/>
              <a:ext cx="44010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https://xkcd.com/3043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0E65C4-7362-07AC-6BEA-C2BE7E84E66F}"/>
                </a:ext>
              </a:extLst>
            </p:cNvPr>
            <p:cNvSpPr txBox="1"/>
            <p:nvPr/>
          </p:nvSpPr>
          <p:spPr>
            <a:xfrm rot="10800000" flipV="1">
              <a:off x="11007294" y="6920511"/>
              <a:ext cx="5651061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0" i="0" dirty="0">
                  <a:solidFill>
                    <a:srgbClr val="1A1AA6"/>
                  </a:solidFill>
                  <a:effectLst/>
                  <a:latin typeface="Courier New" panose="02070309020205020404" pitchFamily="49" charset="0"/>
                </a:rPr>
                <a:t>Update: I’ve been banned from the physics department for the way I pronounce “Doppler effect.”</a:t>
              </a:r>
              <a:endParaRPr lang="en-GB" sz="2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1D49EBF-1149-C76F-4489-9A150B408964}"/>
              </a:ext>
            </a:extLst>
          </p:cNvPr>
          <p:cNvSpPr txBox="1"/>
          <p:nvPr/>
        </p:nvSpPr>
        <p:spPr>
          <a:xfrm>
            <a:off x="473242" y="1894344"/>
            <a:ext cx="9959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latin typeface="+mn-lt"/>
              </a:rPr>
              <a:t>If you hold your hand out flat about 25 muons go through it every second</a:t>
            </a:r>
          </a:p>
          <a:p>
            <a:pPr algn="l"/>
            <a:endParaRPr lang="en-GB" sz="2800" b="0" dirty="0">
              <a:latin typeface="+mn-lt"/>
            </a:endParaRPr>
          </a:p>
          <a:p>
            <a:pPr algn="l"/>
            <a:r>
              <a:rPr lang="en-GB" sz="2800" b="0" dirty="0">
                <a:latin typeface="+mn-lt"/>
              </a:rPr>
              <a:t>You can see the effects in our cloud chamber in the CTL atrium, the electrons knocked loose by the muons leave trails of droplets.</a:t>
            </a:r>
          </a:p>
        </p:txBody>
      </p:sp>
      <p:pic>
        <p:nvPicPr>
          <p:cNvPr id="12" name="Picture 11" descr="A close-up of a window&#10;&#10;AI-generated content may be incorrect.">
            <a:extLst>
              <a:ext uri="{FF2B5EF4-FFF2-40B4-BE49-F238E27FC236}">
                <a16:creationId xmlns:a16="http://schemas.microsoft.com/office/drawing/2014/main" id="{348351C6-34C5-0FC9-9B3C-143FBDA5F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888136" y="2612225"/>
            <a:ext cx="4918092" cy="79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723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charset="0"/>
            <a:cs typeface="ヒラギノ角ゴ ProN W6" charset="0"/>
            <a:sym typeface="Couri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charset="0"/>
            <a:cs typeface="ヒラギノ角ゴ ProN W6" charset="0"/>
            <a:sym typeface="Courier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charset="0"/>
            <a:cs typeface="ヒラギノ角ゴ ProN W6" charset="0"/>
            <a:sym typeface="Couri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charset="0"/>
            <a:cs typeface="ヒラギノ角ゴ ProN W6" charset="0"/>
            <a:sym typeface="Courier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charset="0"/>
            <a:cs typeface="ヒラギノ角ゴ ProN W6" charset="0"/>
            <a:sym typeface="Couri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charset="0"/>
            <a:cs typeface="ヒラギノ角ゴ ProN W6" charset="0"/>
            <a:sym typeface="Courier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Pages>0</Pages>
  <Words>905</Words>
  <Characters>0</Characters>
  <Application>Microsoft Office PowerPoint</Application>
  <PresentationFormat>Custom</PresentationFormat>
  <Lines>0</Lines>
  <Paragraphs>158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Arial</vt:lpstr>
      <vt:lpstr>Baghdad</vt:lpstr>
      <vt:lpstr>Cambria Math</vt:lpstr>
      <vt:lpstr>Courier</vt:lpstr>
      <vt:lpstr>Courier New</vt:lpstr>
      <vt:lpstr>Georgia</vt:lpstr>
      <vt:lpstr>Gill Sans</vt:lpstr>
      <vt:lpstr>Wingdings</vt:lpstr>
      <vt:lpstr>Title &amp; Subtitle</vt:lpstr>
      <vt:lpstr>Master #2</vt:lpstr>
      <vt:lpstr>Master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we detect?</vt:lpstr>
      <vt:lpstr>PowerPoint Presentation</vt:lpstr>
      <vt:lpstr>Cosmic 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Hutchcroft, David</cp:lastModifiedBy>
  <cp:revision>18</cp:revision>
  <dcterms:modified xsi:type="dcterms:W3CDTF">2025-03-11T12:24:38Z</dcterms:modified>
</cp:coreProperties>
</file>