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27" r:id="rId5"/>
    <p:sldMasterId id="2147483775" r:id="rId6"/>
  </p:sldMasterIdLst>
  <p:notesMasterIdLst>
    <p:notesMasterId r:id="rId13"/>
  </p:notesMasterIdLst>
  <p:sldIdLst>
    <p:sldId id="1092" r:id="rId7"/>
    <p:sldId id="1093" r:id="rId8"/>
    <p:sldId id="2929" r:id="rId9"/>
    <p:sldId id="2931" r:id="rId10"/>
    <p:sldId id="2932" r:id="rId11"/>
    <p:sldId id="2933" r:id="rId1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95DFFF"/>
    <a:srgbClr val="FF6500"/>
    <a:srgbClr val="FF6600"/>
    <a:srgbClr val="369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90" autoAdjust="0"/>
    <p:restoredTop sz="91633" autoAdjust="0"/>
  </p:normalViewPr>
  <p:slideViewPr>
    <p:cSldViewPr snapToGrid="0" snapToObjects="1">
      <p:cViewPr varScale="1">
        <p:scale>
          <a:sx n="125" d="100"/>
          <a:sy n="125" d="100"/>
        </p:scale>
        <p:origin x="472" y="184"/>
      </p:cViewPr>
      <p:guideLst>
        <p:guide orient="horz" pos="2160"/>
        <p:guide pos="2880"/>
      </p:guideLst>
    </p:cSldViewPr>
  </p:slideViewPr>
  <p:notesTextViewPr>
    <p:cViewPr>
      <p:scale>
        <a:sx n="1" d="1"/>
        <a:sy n="1" d="1"/>
      </p:scale>
      <p:origin x="0" y="0"/>
    </p:cViewPr>
  </p:notesTextViewPr>
  <p:sorterViewPr>
    <p:cViewPr varScale="1">
      <p:scale>
        <a:sx n="61" d="100"/>
        <a:sy n="6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1D9-48D8-A6CC-8177F96629A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1D9-48D8-A6CC-8177F96629A3}"/>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1D9-48D8-A6CC-8177F96629A3}"/>
            </c:ext>
          </c:extLst>
        </c:ser>
        <c:dLbls>
          <c:showLegendKey val="0"/>
          <c:showVal val="0"/>
          <c:showCatName val="0"/>
          <c:showSerName val="0"/>
          <c:showPercent val="0"/>
          <c:showBubbleSize val="0"/>
        </c:dLbls>
        <c:gapWidth val="267"/>
        <c:overlap val="-43"/>
        <c:axId val="282362320"/>
        <c:axId val="282358008"/>
      </c:barChart>
      <c:catAx>
        <c:axId val="2823623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2358008"/>
        <c:crosses val="autoZero"/>
        <c:auto val="1"/>
        <c:lblAlgn val="ctr"/>
        <c:lblOffset val="100"/>
        <c:noMultiLvlLbl val="0"/>
      </c:catAx>
      <c:valAx>
        <c:axId val="2823580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2362320"/>
        <c:crosses val="autoZero"/>
        <c:crossBetween val="between"/>
      </c:valAx>
      <c:spPr>
        <a:pattFill prst="ltDnDiag">
          <a:fgClr>
            <a:srgbClr val="000000">
              <a:alpha val="0"/>
            </a:srgbClr>
          </a:fgClr>
          <a:bgClr>
            <a:srgbClr val="FFFFFF"/>
          </a:bgClr>
        </a:patt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8EC-4FFD-A006-B3BB1394982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8EC-4FFD-A006-B3BB13949827}"/>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8EC-4FFD-A006-B3BB13949827}"/>
            </c:ext>
          </c:extLst>
        </c:ser>
        <c:dLbls>
          <c:showLegendKey val="0"/>
          <c:showVal val="0"/>
          <c:showCatName val="0"/>
          <c:showSerName val="0"/>
          <c:showPercent val="0"/>
          <c:showBubbleSize val="0"/>
        </c:dLbls>
        <c:gapWidth val="267"/>
        <c:overlap val="-43"/>
        <c:axId val="282359184"/>
        <c:axId val="282361144"/>
      </c:barChart>
      <c:catAx>
        <c:axId val="28235918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2361144"/>
        <c:crosses val="autoZero"/>
        <c:auto val="1"/>
        <c:lblAlgn val="ctr"/>
        <c:lblOffset val="100"/>
        <c:noMultiLvlLbl val="0"/>
      </c:catAx>
      <c:valAx>
        <c:axId val="2823611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2359184"/>
        <c:crosses val="autoZero"/>
        <c:crossBetween val="between"/>
      </c:valAx>
      <c:spPr>
        <a:pattFill prst="ltDnDiag">
          <a:fgClr>
            <a:srgbClr val="000000">
              <a:alpha val="0"/>
            </a:srgbClr>
          </a:fgClr>
          <a:bgClr>
            <a:srgbClr val="FFFFFF"/>
          </a:bgClr>
        </a:patt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61B87D3-6279-BF40-AF82-535CE7DC3351}" type="datetimeFigureOut">
              <a:rPr lang="en-US" smtClean="0"/>
              <a:pPr/>
              <a:t>4/14/25</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D7A9563-66AE-6342-9949-F48847EC0BD8}" type="slidenum">
              <a:rPr lang="en-US" smtClean="0"/>
              <a:pPr/>
              <a:t>‹#›</a:t>
            </a:fld>
            <a:endParaRPr lang="en-US"/>
          </a:p>
        </p:txBody>
      </p:sp>
    </p:spTree>
    <p:extLst>
      <p:ext uri="{BB962C8B-B14F-4D97-AF65-F5344CB8AC3E}">
        <p14:creationId xmlns:p14="http://schemas.microsoft.com/office/powerpoint/2010/main" val="70604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2" name="Picture 11" descr="title slide update (black).jpg"/>
          <p:cNvPicPr>
            <a:picLocks/>
          </p:cNvPicPr>
          <p:nvPr userDrawn="1"/>
        </p:nvPicPr>
        <p:blipFill rotWithShape="1">
          <a:blip r:embed="rId2" cstate="print">
            <a:extLst>
              <a:ext uri="{28A0092B-C50C-407E-A947-70E740481C1C}">
                <a14:useLocalDpi xmlns:a14="http://schemas.microsoft.com/office/drawing/2010/main" val="0"/>
              </a:ext>
            </a:extLst>
          </a:blip>
          <a:srcRect l="55118" r="-55118"/>
          <a:stretch/>
        </p:blipFill>
        <p:spPr>
          <a:xfrm>
            <a:off x="5040000" y="-774"/>
            <a:ext cx="9144000" cy="6858774"/>
          </a:xfrm>
          <a:prstGeom prst="rect">
            <a:avLst/>
          </a:prstGeom>
        </p:spPr>
      </p:pic>
      <p:sp>
        <p:nvSpPr>
          <p:cNvPr id="8" name="Title Placeholder 1"/>
          <p:cNvSpPr>
            <a:spLocks noGrp="1"/>
          </p:cNvSpPr>
          <p:nvPr>
            <p:ph type="title" hasCustomPrompt="1"/>
          </p:nvPr>
        </p:nvSpPr>
        <p:spPr>
          <a:xfrm>
            <a:off x="1000807" y="3490665"/>
            <a:ext cx="8230745" cy="576943"/>
          </a:xfrm>
          <a:prstGeom prst="rect">
            <a:avLst/>
          </a:prstGeom>
        </p:spPr>
        <p:txBody>
          <a:bodyPr vert="horz" lIns="0" tIns="0" rIns="0" bIns="0" rtlCol="0" anchor="t" anchorCtr="0">
            <a:normAutofit/>
          </a:bodyPr>
          <a:lstStyle>
            <a:lvl1pPr>
              <a:defRPr sz="2500" b="1" cap="none"/>
            </a:lvl1pPr>
          </a:lstStyle>
          <a:p>
            <a:r>
              <a:rPr lang="en-GB" dirty="0"/>
              <a:t>Name of speaker</a:t>
            </a:r>
            <a:endParaRPr lang="en-US" dirty="0"/>
          </a:p>
        </p:txBody>
      </p:sp>
      <p:sp>
        <p:nvSpPr>
          <p:cNvPr id="11" name="Text Placeholder 10"/>
          <p:cNvSpPr>
            <a:spLocks noGrp="1"/>
          </p:cNvSpPr>
          <p:nvPr>
            <p:ph type="body" sz="quarter" idx="10" hasCustomPrompt="1"/>
          </p:nvPr>
        </p:nvSpPr>
        <p:spPr>
          <a:xfrm>
            <a:off x="1000807" y="2220647"/>
            <a:ext cx="5759450" cy="1039388"/>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OF </a:t>
            </a:r>
            <a:br>
              <a:rPr lang="en-GB" dirty="0"/>
            </a:br>
            <a:r>
              <a:rPr lang="en-GB" dirty="0"/>
              <a:t>PRESENTATION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Rectangle 12"/>
          <p:cNvSpPr/>
          <p:nvPr userDrawn="1"/>
        </p:nvSpPr>
        <p:spPr>
          <a:xfrm>
            <a:off x="817292" y="2153721"/>
            <a:ext cx="45719" cy="26434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4" name="Text Placeholder 10"/>
          <p:cNvSpPr>
            <a:spLocks noGrp="1"/>
          </p:cNvSpPr>
          <p:nvPr>
            <p:ph type="body" sz="quarter" idx="11" hasCustomPrompt="1"/>
          </p:nvPr>
        </p:nvSpPr>
        <p:spPr>
          <a:xfrm>
            <a:off x="1000807" y="3902319"/>
            <a:ext cx="5759450" cy="405770"/>
          </a:xfrm>
        </p:spPr>
        <p:txBody>
          <a:bodyPr lIns="0" tIns="0" rIns="0" bIns="0"/>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Job title</a:t>
            </a:r>
            <a:endParaRPr lang="en-US" dirty="0"/>
          </a:p>
        </p:txBody>
      </p:sp>
      <p:sp>
        <p:nvSpPr>
          <p:cNvPr id="15" name="Text Placeholder 10"/>
          <p:cNvSpPr>
            <a:spLocks noGrp="1"/>
          </p:cNvSpPr>
          <p:nvPr>
            <p:ph type="body" sz="quarter" idx="12" hasCustomPrompt="1"/>
          </p:nvPr>
        </p:nvSpPr>
        <p:spPr>
          <a:xfrm>
            <a:off x="1000807" y="4340461"/>
            <a:ext cx="5759450" cy="481068"/>
          </a:xfrm>
        </p:spPr>
        <p:txBody>
          <a:bodyPr lIns="0" tIns="0" rIns="0" bIns="0">
            <a:normAutofit/>
          </a:bodyPr>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University of Liverpool</a:t>
            </a:r>
            <a:endParaRPr lang="en-US" dirty="0"/>
          </a:p>
        </p:txBody>
      </p:sp>
    </p:spTree>
    <p:extLst>
      <p:ext uri="{BB962C8B-B14F-4D97-AF65-F5344CB8AC3E}">
        <p14:creationId xmlns:p14="http://schemas.microsoft.com/office/powerpoint/2010/main" val="12044629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pic>
        <p:nvPicPr>
          <p:cNvPr id="3" name="Picture 2" descr="11a.jpg"/>
          <p:cNvPicPr>
            <a:picLocks/>
          </p:cNvPicPr>
          <p:nvPr userDrawn="1"/>
        </p:nvPicPr>
        <p:blipFill rotWithShape="1">
          <a:blip r:embed="rId2" cstate="print">
            <a:extLst>
              <a:ext uri="{28A0092B-C50C-407E-A947-70E740481C1C}">
                <a14:useLocalDpi xmlns:a14="http://schemas.microsoft.com/office/drawing/2010/main" val="0"/>
              </a:ext>
            </a:extLst>
          </a:blip>
          <a:srcRect l="39478" t="-26" r="-39478" b="26"/>
          <a:stretch/>
        </p:blipFill>
        <p:spPr>
          <a:xfrm>
            <a:off x="3600000" y="-10800"/>
            <a:ext cx="9160256" cy="6870968"/>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5" name="Text Placeholder 10"/>
          <p:cNvSpPr>
            <a:spLocks noGrp="1"/>
          </p:cNvSpPr>
          <p:nvPr>
            <p:ph type="body" sz="quarter" idx="10" hasCustomPrompt="1"/>
          </p:nvPr>
        </p:nvSpPr>
        <p:spPr>
          <a:xfrm>
            <a:off x="372653" y="1854892"/>
            <a:ext cx="8230745" cy="43689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13117622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pic>
        <p:nvPicPr>
          <p:cNvPr id="3" name="Picture 2" descr="title2.jpg"/>
          <p:cNvPicPr>
            <a:picLocks noChangeAspect="1"/>
          </p:cNvPicPr>
          <p:nvPr userDrawn="1"/>
        </p:nvPicPr>
        <p:blipFill rotWithShape="1">
          <a:blip r:embed="rId2">
            <a:extLst>
              <a:ext uri="{28A0092B-C50C-407E-A947-70E740481C1C}">
                <a14:useLocalDpi xmlns:a14="http://schemas.microsoft.com/office/drawing/2010/main" val="0"/>
              </a:ext>
            </a:extLst>
          </a:blip>
          <a:srcRect l="39454" r="-39454"/>
          <a:stretch/>
        </p:blipFill>
        <p:spPr>
          <a:xfrm>
            <a:off x="3600000" y="-6270"/>
            <a:ext cx="9156701" cy="6864270"/>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5"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9145449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pic>
        <p:nvPicPr>
          <p:cNvPr id="3" name="Picture 2" descr="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6084137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pic>
        <p:nvPicPr>
          <p:cNvPr id="3" name="Picture 2" descr="26.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98290699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pic>
        <p:nvPicPr>
          <p:cNvPr id="3" name="Picture 2" descr="38.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429991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3" name="Picture 2" descr="students.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t="-1" r="-39478" b="-20"/>
          <a:stretch/>
        </p:blipFill>
        <p:spPr>
          <a:xfrm>
            <a:off x="3600000" y="-9024"/>
            <a:ext cx="9160256"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4127760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pic>
        <p:nvPicPr>
          <p:cNvPr id="3" name="Picture 2" descr="fluffy.jpg"/>
          <p:cNvPicPr>
            <a:picLocks noChangeAspect="1"/>
          </p:cNvPicPr>
          <p:nvPr userDrawn="1"/>
        </p:nvPicPr>
        <p:blipFill rotWithShape="1">
          <a:blip r:embed="rId2">
            <a:extLst>
              <a:ext uri="{28A0092B-C50C-407E-A947-70E740481C1C}">
                <a14:useLocalDpi xmlns:a14="http://schemas.microsoft.com/office/drawing/2010/main" val="0"/>
              </a:ext>
            </a:extLst>
          </a:blip>
          <a:srcRect l="39576" r="-39576" b="-10"/>
          <a:stretch/>
        </p:blipFill>
        <p:spPr>
          <a:xfrm>
            <a:off x="3600000" y="-2941"/>
            <a:ext cx="9175238"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7492418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pic>
        <p:nvPicPr>
          <p:cNvPr id="3" name="Picture 2" descr="livpics5.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3780686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3" name="Picture 2" descr="livpics 3.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9117599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3" name="Picture 2" descr="science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4242689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8" name="Picture 7" descr="vic building.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59" y="-7320"/>
            <a:ext cx="9178157" cy="372241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10" name="Title Placeholder 1"/>
          <p:cNvSpPr>
            <a:spLocks noGrp="1"/>
          </p:cNvSpPr>
          <p:nvPr>
            <p:ph type="title" hasCustomPrompt="1"/>
          </p:nvPr>
        </p:nvSpPr>
        <p:spPr>
          <a:xfrm>
            <a:off x="372654" y="4102915"/>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11" name="Text Placeholder 10"/>
          <p:cNvSpPr>
            <a:spLocks noGrp="1"/>
          </p:cNvSpPr>
          <p:nvPr>
            <p:ph type="body" sz="quarter" idx="10" hasCustomPrompt="1"/>
          </p:nvPr>
        </p:nvSpPr>
        <p:spPr>
          <a:xfrm>
            <a:off x="372653" y="4351600"/>
            <a:ext cx="8230745" cy="435085"/>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103592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pic>
        <p:nvPicPr>
          <p:cNvPr id="3" name="Picture 2" descr="livpics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t="-1" r="-39478" b="-20"/>
          <a:stretch/>
        </p:blipFill>
        <p:spPr>
          <a:xfrm>
            <a:off x="3600000" y="-9024"/>
            <a:ext cx="9160256"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848035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pic>
        <p:nvPicPr>
          <p:cNvPr id="3" name="Picture 2" descr="gov.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1295664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3" name="Picture 2" descr="16.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50" r="-39450"/>
          <a:stretch/>
        </p:blipFill>
        <p:spPr>
          <a:xfrm>
            <a:off x="3600000" y="0"/>
            <a:ext cx="9136196" cy="685292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20386643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3" name="Picture 2" descr="19.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5619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497983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3">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68557090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pic>
        <p:nvPicPr>
          <p:cNvPr id="3" name="Picture 2" descr="15.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9735943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pic>
        <p:nvPicPr>
          <p:cNvPr id="3" name="Picture 2" descr="liv copy.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7345751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pic>
        <p:nvPicPr>
          <p:cNvPr id="3" name="Picture 2" descr="livbuilding.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1854892"/>
            <a:ext cx="8230745" cy="460046"/>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7568985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3" name="Picture 2" descr="liverpool sens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7" name="Text Placeholder 5"/>
          <p:cNvSpPr>
            <a:spLocks noGrp="1"/>
          </p:cNvSpPr>
          <p:nvPr>
            <p:ph type="body" sz="quarter" idx="10"/>
          </p:nvPr>
        </p:nvSpPr>
        <p:spPr>
          <a:xfrm>
            <a:off x="372655" y="2001795"/>
            <a:ext cx="8187146" cy="2669532"/>
          </a:xfrm>
        </p:spPr>
        <p:txBody>
          <a:bodyPr lIns="0" tIns="0" rIns="0" bIns="0">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Tree>
    <p:extLst>
      <p:ext uri="{BB962C8B-B14F-4D97-AF65-F5344CB8AC3E}">
        <p14:creationId xmlns:p14="http://schemas.microsoft.com/office/powerpoint/2010/main" val="304089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pic>
        <p:nvPicPr>
          <p:cNvPr id="3" name="Picture 2" descr="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5" name="Text Placeholder 5"/>
          <p:cNvSpPr>
            <a:spLocks noGrp="1"/>
          </p:cNvSpPr>
          <p:nvPr>
            <p:ph type="body" sz="quarter" idx="10"/>
          </p:nvPr>
        </p:nvSpPr>
        <p:spPr>
          <a:xfrm>
            <a:off x="372655" y="2001795"/>
            <a:ext cx="8187146" cy="2669532"/>
          </a:xfrm>
        </p:spPr>
        <p:txBody>
          <a:bodyPr lIns="0" tIns="0" rIns="0" bIns="0">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Tree>
    <p:extLst>
      <p:ext uri="{BB962C8B-B14F-4D97-AF65-F5344CB8AC3E}">
        <p14:creationId xmlns:p14="http://schemas.microsoft.com/office/powerpoint/2010/main" val="15403834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3" name="Picture 2" descr="text.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5185" r="-55185"/>
          <a:stretch/>
        </p:blipFill>
        <p:spPr>
          <a:xfrm>
            <a:off x="5040000" y="0"/>
            <a:ext cx="9144000" cy="6858000"/>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5" name="Text Placeholder 10"/>
          <p:cNvSpPr>
            <a:spLocks noGrp="1"/>
          </p:cNvSpPr>
          <p:nvPr>
            <p:ph type="body" sz="quarter" idx="10" hasCustomPrompt="1"/>
          </p:nvPr>
        </p:nvSpPr>
        <p:spPr>
          <a:xfrm>
            <a:off x="372653" y="1854891"/>
            <a:ext cx="8230745" cy="468179"/>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buClr>
                <a:srgbClr val="FF6500"/>
              </a:buClr>
              <a:defRPr/>
            </a:lvl2pPr>
            <a:lvl3pPr>
              <a:lnSpc>
                <a:spcPct val="100000"/>
              </a:lnSpc>
              <a:spcBef>
                <a:spcPts val="10"/>
              </a:spcBef>
              <a:buClr>
                <a:srgbClr val="FF6500"/>
              </a:buClr>
              <a:defRPr/>
            </a:lvl3pPr>
            <a:lvl4pPr>
              <a:lnSpc>
                <a:spcPct val="100000"/>
              </a:lnSpc>
              <a:spcBef>
                <a:spcPts val="10"/>
              </a:spcBef>
              <a:buClr>
                <a:srgbClr val="FF6500"/>
              </a:buClr>
              <a:defRPr/>
            </a:lvl4pPr>
            <a:lvl5pPr>
              <a:lnSpc>
                <a:spcPct val="100000"/>
              </a:lnSpc>
              <a:spcBef>
                <a:spcPts val="10"/>
              </a:spcBef>
              <a:buClr>
                <a:srgbClr val="FF6500"/>
              </a:buClr>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7"/>
          <p:cNvSpPr>
            <a:spLocks noGrp="1"/>
          </p:cNvSpPr>
          <p:nvPr>
            <p:ph type="body" sz="quarter" idx="11" hasCustomPrompt="1"/>
          </p:nvPr>
        </p:nvSpPr>
        <p:spPr>
          <a:xfrm>
            <a:off x="373798" y="2449513"/>
            <a:ext cx="8229600" cy="4032310"/>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4761524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4" name="Rectangle 3"/>
          <p:cNvSpPr/>
          <p:nvPr userDrawn="1"/>
        </p:nvSpPr>
        <p:spPr>
          <a:xfrm>
            <a:off x="0" y="2340951"/>
            <a:ext cx="9143999" cy="450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p:nvPr>
        </p:nvSpPr>
        <p:spPr>
          <a:xfrm>
            <a:off x="373063" y="2686050"/>
            <a:ext cx="3585479" cy="3818922"/>
          </a:xfrm>
        </p:spPr>
        <p:txBody>
          <a:bodyPr lIns="0" tIns="0" rIns="0" bIns="0">
            <a:noAutofit/>
          </a:bodyPr>
          <a:lstStyle>
            <a:lvl1pPr>
              <a:buClr>
                <a:srgbClr val="FF6500"/>
              </a:buClr>
              <a:defRPr sz="2400">
                <a:solidFill>
                  <a:schemeClr val="bg2">
                    <a:lumMod val="75000"/>
                  </a:schemeClr>
                </a:solidFill>
              </a:defRPr>
            </a:lvl1pPr>
            <a:lvl2pPr>
              <a:buClr>
                <a:srgbClr val="FF6500"/>
              </a:buClr>
              <a:defRPr sz="2400">
                <a:solidFill>
                  <a:schemeClr val="bg2">
                    <a:lumMod val="75000"/>
                  </a:schemeClr>
                </a:solidFill>
              </a:defRPr>
            </a:lvl2pPr>
            <a:lvl3pPr>
              <a:buClr>
                <a:srgbClr val="FF6500"/>
              </a:buClr>
              <a:defRPr sz="2400">
                <a:solidFill>
                  <a:schemeClr val="bg2">
                    <a:lumMod val="75000"/>
                  </a:schemeClr>
                </a:solidFill>
              </a:defRPr>
            </a:lvl3pPr>
            <a:lvl4pPr>
              <a:buClr>
                <a:srgbClr val="FF6500"/>
              </a:buClr>
              <a:defRPr sz="2400">
                <a:solidFill>
                  <a:schemeClr val="bg2">
                    <a:lumMod val="75000"/>
                  </a:schemeClr>
                </a:solidFill>
              </a:defRPr>
            </a:lvl4pPr>
            <a:lvl5pPr>
              <a:buClr>
                <a:srgbClr val="FF6500"/>
              </a:buClr>
              <a:defRPr sz="2400">
                <a:solidFill>
                  <a:schemeClr val="bg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9" name="Text Placeholder 10"/>
          <p:cNvSpPr>
            <a:spLocks noGrp="1"/>
          </p:cNvSpPr>
          <p:nvPr>
            <p:ph type="body" sz="quarter" idx="10" hasCustomPrompt="1"/>
          </p:nvPr>
        </p:nvSpPr>
        <p:spPr>
          <a:xfrm>
            <a:off x="372653" y="1854892"/>
            <a:ext cx="8230745" cy="665428"/>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aphicFrame>
        <p:nvGraphicFramePr>
          <p:cNvPr id="10" name="Chart 9"/>
          <p:cNvGraphicFramePr/>
          <p:nvPr userDrawn="1">
            <p:extLst>
              <p:ext uri="{D42A27DB-BD31-4B8C-83A1-F6EECF244321}">
                <p14:modId xmlns:p14="http://schemas.microsoft.com/office/powerpoint/2010/main" val="625032172"/>
              </p:ext>
            </p:extLst>
          </p:nvPr>
        </p:nvGraphicFramePr>
        <p:xfrm>
          <a:off x="4155065" y="2686050"/>
          <a:ext cx="4448334" cy="29655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88064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4" name="Rectangle 3"/>
          <p:cNvSpPr/>
          <p:nvPr userDrawn="1"/>
        </p:nvSpPr>
        <p:spPr>
          <a:xfrm>
            <a:off x="0" y="2348880"/>
            <a:ext cx="9144000" cy="450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p:cNvGraphicFramePr/>
          <p:nvPr userDrawn="1">
            <p:extLst>
              <p:ext uri="{D42A27DB-BD31-4B8C-83A1-F6EECF244321}">
                <p14:modId xmlns:p14="http://schemas.microsoft.com/office/powerpoint/2010/main" val="349517445"/>
              </p:ext>
            </p:extLst>
          </p:nvPr>
        </p:nvGraphicFramePr>
        <p:xfrm>
          <a:off x="1547664" y="234888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6" name="Text Placeholder 10"/>
          <p:cNvSpPr>
            <a:spLocks noGrp="1"/>
          </p:cNvSpPr>
          <p:nvPr>
            <p:ph type="body" sz="quarter" idx="10" hasCustomPrompt="1"/>
          </p:nvPr>
        </p:nvSpPr>
        <p:spPr>
          <a:xfrm>
            <a:off x="372653" y="1854891"/>
            <a:ext cx="8230745" cy="493989"/>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703050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596540"/>
            <a:ext cx="8229600" cy="610820"/>
          </a:xfrm>
        </p:spPr>
        <p:txBody>
          <a:bodyPr>
            <a:normAutofit/>
          </a:bodyPr>
          <a:lstStyle>
            <a:lvl1pPr algn="l">
              <a:defRPr sz="3600">
                <a:solidFill>
                  <a:srgbClr val="FF0000"/>
                </a:solidFill>
              </a:defRPr>
            </a:lvl1pPr>
          </a:lstStyle>
          <a:p>
            <a:r>
              <a:rPr lang="en-US" dirty="0"/>
              <a:t>Click to edit Master title style</a:t>
            </a:r>
          </a:p>
        </p:txBody>
      </p:sp>
      <p:sp>
        <p:nvSpPr>
          <p:cNvPr id="3" name="Content Placeholder 2"/>
          <p:cNvSpPr>
            <a:spLocks noGrp="1"/>
          </p:cNvSpPr>
          <p:nvPr>
            <p:ph idx="1"/>
          </p:nvPr>
        </p:nvSpPr>
        <p:spPr>
          <a:xfrm>
            <a:off x="448965" y="2360065"/>
            <a:ext cx="8229600" cy="3817625"/>
          </a:xfrm>
        </p:spPr>
        <p:txBody>
          <a:bodyPr/>
          <a:lstStyle>
            <a:lvl1pPr>
              <a:defRPr sz="2800">
                <a:solidFill>
                  <a:srgbClr val="D68B1C"/>
                </a:solidFill>
              </a:defRPr>
            </a:lvl1pPr>
            <a:lvl2pPr>
              <a:defRPr>
                <a:solidFill>
                  <a:srgbClr val="D68B1C"/>
                </a:solidFill>
              </a:defRPr>
            </a:lvl2pPr>
            <a:lvl3pPr>
              <a:defRPr>
                <a:solidFill>
                  <a:srgbClr val="D68B1C"/>
                </a:solidFill>
              </a:defRPr>
            </a:lvl3pPr>
            <a:lvl4pPr>
              <a:defRPr>
                <a:solidFill>
                  <a:srgbClr val="D68B1C"/>
                </a:solidFill>
              </a:defRPr>
            </a:lvl4pPr>
            <a:lvl5pPr>
              <a:defRPr>
                <a:solidFill>
                  <a:srgbClr val="D68B1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5882270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1"/>
            <a:ext cx="548700" cy="524800"/>
          </a:xfrm>
          <a:prstGeom prst="rect">
            <a:avLst/>
          </a:prstGeom>
        </p:spPr>
        <p:txBody>
          <a:bodyPr wrap="square"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304259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69634" y="1484784"/>
            <a:ext cx="8782886" cy="6078587"/>
          </a:xfrm>
          <a:prstGeom prst="rect">
            <a:avLst/>
          </a:prstGeom>
          <a:noFill/>
        </p:spPr>
        <p:txBody>
          <a:bodyPr wrap="square" rtlCol="0">
            <a:spAutoFit/>
          </a:bodyPr>
          <a:lstStyle/>
          <a:p>
            <a:pPr>
              <a:lnSpc>
                <a:spcPct val="200000"/>
              </a:lnSpc>
              <a:tabLst>
                <a:tab pos="174625" algn="l"/>
                <a:tab pos="358775" algn="l"/>
              </a:tabLst>
            </a:pPr>
            <a:r>
              <a:rPr lang="en-GB" sz="2800" dirty="0">
                <a:solidFill>
                  <a:schemeClr val="bg1"/>
                </a:solidFill>
                <a:latin typeface="Arial" charset="0"/>
                <a:ea typeface="ＭＳ Ｐゴシック" charset="0"/>
                <a:cs typeface="ＭＳ Ｐゴシック" charset="0"/>
              </a:rPr>
              <a:t>KEY</a:t>
            </a:r>
            <a:r>
              <a:rPr lang="en-GB" sz="2800" b="1" dirty="0">
                <a:solidFill>
                  <a:srgbClr val="FF6600"/>
                </a:solidFill>
                <a:latin typeface="Arial" charset="0"/>
                <a:ea typeface="ＭＳ Ｐゴシック" charset="0"/>
                <a:cs typeface="ＭＳ Ｐゴシック" charset="0"/>
              </a:rPr>
              <a:t> FACTS</a:t>
            </a:r>
            <a:br>
              <a:rPr lang="en-GB" sz="2800" b="1" dirty="0">
                <a:solidFill>
                  <a:srgbClr val="FF6600"/>
                </a:solidFill>
                <a:latin typeface="Arial" charset="0"/>
                <a:ea typeface="ＭＳ Ｐゴシック" charset="0"/>
                <a:cs typeface="ＭＳ Ｐゴシック" charset="0"/>
              </a:rPr>
            </a:br>
            <a:r>
              <a:rPr lang="en-US" dirty="0">
                <a:solidFill>
                  <a:srgbClr val="FF6600"/>
                </a:solidFill>
                <a:latin typeface="Arial"/>
                <a:cs typeface="Arial"/>
              </a:rPr>
              <a:t>•</a:t>
            </a:r>
            <a:r>
              <a:rPr lang="en-GB" b="1" dirty="0">
                <a:solidFill>
                  <a:srgbClr val="FF6600"/>
                </a:solidFill>
                <a:latin typeface="Arial"/>
                <a:ea typeface="ＭＳ Ｐゴシック" charset="0"/>
                <a:cs typeface="Arial"/>
              </a:rPr>
              <a:t>  </a:t>
            </a:r>
            <a:r>
              <a:rPr lang="en-US" dirty="0">
                <a:solidFill>
                  <a:srgbClr val="FFFFFF"/>
                </a:solidFill>
                <a:latin typeface="Arial"/>
                <a:cs typeface="Arial"/>
              </a:rPr>
              <a:t>One of the UK’s leading Russell Group research institutions</a:t>
            </a:r>
          </a:p>
          <a:p>
            <a:pPr lvl="0">
              <a:lnSpc>
                <a:spcPct val="150000"/>
              </a:lnSpc>
              <a:tabLst>
                <a:tab pos="174625" algn="l"/>
                <a:tab pos="358775" algn="l"/>
              </a:tabLst>
            </a:pPr>
            <a:r>
              <a:rPr lang="en-US" dirty="0">
                <a:solidFill>
                  <a:srgbClr val="FF6600"/>
                </a:solidFill>
                <a:latin typeface="Arial"/>
                <a:cs typeface="Arial"/>
              </a:rPr>
              <a:t>•</a:t>
            </a:r>
            <a:r>
              <a:rPr lang="en-US" dirty="0">
                <a:solidFill>
                  <a:srgbClr val="FFFFFF"/>
                </a:solidFill>
                <a:latin typeface="Arial"/>
                <a:cs typeface="Arial"/>
              </a:rPr>
              <a:t>  Annual turnover of £465m, including £89m for research</a:t>
            </a:r>
          </a:p>
          <a:p>
            <a:pPr lvl="0">
              <a:lnSpc>
                <a:spcPct val="150000"/>
              </a:lnSpc>
              <a:tabLst>
                <a:tab pos="174625" algn="l"/>
                <a:tab pos="358775" algn="l"/>
              </a:tabLst>
            </a:pPr>
            <a:r>
              <a:rPr lang="en-US" dirty="0">
                <a:solidFill>
                  <a:srgbClr val="FF6600"/>
                </a:solidFill>
                <a:latin typeface="Arial"/>
                <a:cs typeface="Arial"/>
              </a:rPr>
              <a:t>•</a:t>
            </a:r>
            <a:r>
              <a:rPr lang="en-US" dirty="0">
                <a:solidFill>
                  <a:srgbClr val="FFFFFF"/>
                </a:solidFill>
                <a:latin typeface="Arial"/>
                <a:cs typeface="Arial"/>
              </a:rPr>
              <a:t>  32,000 campus-based and online students</a:t>
            </a:r>
          </a:p>
          <a:p>
            <a:pPr>
              <a:lnSpc>
                <a:spcPct val="150000"/>
              </a:lnSpc>
              <a:tabLst>
                <a:tab pos="174625" algn="l"/>
                <a:tab pos="358775" algn="l"/>
              </a:tabLst>
            </a:pPr>
            <a:r>
              <a:rPr lang="en-US" dirty="0">
                <a:solidFill>
                  <a:srgbClr val="FF6600"/>
                </a:solidFill>
                <a:latin typeface="Arial"/>
                <a:cs typeface="Arial"/>
              </a:rPr>
              <a:t>•  </a:t>
            </a:r>
            <a:r>
              <a:rPr lang="en-US" dirty="0">
                <a:solidFill>
                  <a:srgbClr val="FFFFFF"/>
                </a:solidFill>
                <a:latin typeface="Arial"/>
                <a:cs typeface="Arial"/>
              </a:rPr>
              <a:t>20% increase in student applications for Entry 2015/16</a:t>
            </a:r>
          </a:p>
          <a:p>
            <a:pPr lvl="0">
              <a:lnSpc>
                <a:spcPct val="150000"/>
              </a:lnSpc>
              <a:tabLst>
                <a:tab pos="174625" algn="l"/>
                <a:tab pos="358775" algn="l"/>
              </a:tabLst>
            </a:pPr>
            <a:r>
              <a:rPr lang="en-US" dirty="0">
                <a:solidFill>
                  <a:srgbClr val="FF6600"/>
                </a:solidFill>
                <a:latin typeface="Arial"/>
                <a:cs typeface="Arial"/>
              </a:rPr>
              <a:t>•  </a:t>
            </a:r>
            <a:r>
              <a:rPr lang="en-US" dirty="0">
                <a:solidFill>
                  <a:srgbClr val="FFFFFF"/>
                </a:solidFill>
                <a:latin typeface="Arial"/>
                <a:cs typeface="Arial"/>
              </a:rPr>
              <a:t>195,000-strong alumni community </a:t>
            </a:r>
          </a:p>
          <a:p>
            <a:pPr lvl="0">
              <a:lnSpc>
                <a:spcPct val="150000"/>
              </a:lnSpc>
              <a:tabLst>
                <a:tab pos="174625" algn="l"/>
                <a:tab pos="358775" algn="l"/>
              </a:tabLst>
            </a:pPr>
            <a:r>
              <a:rPr lang="en-US" dirty="0">
                <a:solidFill>
                  <a:srgbClr val="FF6600"/>
                </a:solidFill>
                <a:latin typeface="Arial"/>
                <a:cs typeface="Arial"/>
              </a:rPr>
              <a:t>•  </a:t>
            </a:r>
            <a:r>
              <a:rPr lang="en-US" dirty="0">
                <a:solidFill>
                  <a:srgbClr val="FFFFFF"/>
                </a:solidFill>
                <a:latin typeface="Arial"/>
                <a:cs typeface="Arial"/>
              </a:rPr>
              <a:t>One of the largest employers in Liverpool City Region – 5,500 staff </a:t>
            </a:r>
            <a:br>
              <a:rPr lang="en-US" dirty="0">
                <a:solidFill>
                  <a:srgbClr val="FFFFFF"/>
                </a:solidFill>
                <a:latin typeface="Arial"/>
                <a:cs typeface="Arial"/>
              </a:rPr>
            </a:br>
            <a:r>
              <a:rPr lang="en-US" dirty="0">
                <a:solidFill>
                  <a:srgbClr val="FFFFFF"/>
                </a:solidFill>
                <a:latin typeface="Arial"/>
                <a:cs typeface="Arial"/>
              </a:rPr>
              <a:t>   including 1,300 researchers</a:t>
            </a:r>
            <a:br>
              <a:rPr lang="en-US" dirty="0">
                <a:solidFill>
                  <a:srgbClr val="FFFFFF"/>
                </a:solidFill>
                <a:latin typeface="Arial"/>
                <a:cs typeface="Arial"/>
              </a:rPr>
            </a:br>
            <a:r>
              <a:rPr lang="en-US" dirty="0">
                <a:solidFill>
                  <a:srgbClr val="FF6600"/>
                </a:solidFill>
                <a:latin typeface="Arial"/>
                <a:cs typeface="Arial"/>
              </a:rPr>
              <a:t>•</a:t>
            </a:r>
            <a:r>
              <a:rPr lang="en-US" dirty="0">
                <a:solidFill>
                  <a:srgbClr val="FFFFFF"/>
                </a:solidFill>
                <a:latin typeface="Arial"/>
                <a:cs typeface="Arial"/>
              </a:rPr>
              <a:t>  Renowned for best practice in Widening Participation  </a:t>
            </a:r>
            <a:br>
              <a:rPr lang="en-US" dirty="0">
                <a:solidFill>
                  <a:srgbClr val="FFFFFF"/>
                </a:solidFill>
                <a:latin typeface="Arial"/>
                <a:cs typeface="Arial"/>
              </a:rPr>
            </a:br>
            <a:r>
              <a:rPr lang="en-US" dirty="0">
                <a:solidFill>
                  <a:srgbClr val="FF6600"/>
                </a:solidFill>
                <a:cs typeface="Arial"/>
              </a:rPr>
              <a:t>   </a:t>
            </a:r>
            <a:br>
              <a:rPr lang="en-US" dirty="0">
                <a:solidFill>
                  <a:srgbClr val="FFFFFF"/>
                </a:solidFill>
                <a:latin typeface="Arial"/>
                <a:cs typeface="Arial"/>
              </a:rPr>
            </a:br>
            <a:endParaRPr lang="en-US" dirty="0">
              <a:solidFill>
                <a:srgbClr val="FFFFFF"/>
              </a:solidFill>
              <a:latin typeface="Arial"/>
              <a:cs typeface="Arial"/>
            </a:endParaRPr>
          </a:p>
          <a:p>
            <a:br>
              <a:rPr lang="en-US" dirty="0">
                <a:solidFill>
                  <a:srgbClr val="FFFFFF"/>
                </a:solidFill>
                <a:latin typeface="Arial"/>
                <a:cs typeface="Arial"/>
              </a:rPr>
            </a:br>
            <a:br>
              <a:rPr lang="en-US" dirty="0">
                <a:solidFill>
                  <a:srgbClr val="FFFFFF"/>
                </a:solidFill>
                <a:latin typeface="Arial"/>
                <a:cs typeface="Arial"/>
              </a:rPr>
            </a:br>
            <a:endParaRPr lang="en-US" dirty="0">
              <a:solidFill>
                <a:srgbClr val="FFFFFF"/>
              </a:solidFill>
              <a:latin typeface="Arial"/>
              <a:cs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p14="http://schemas.microsoft.com/office/powerpoint/2010/main" val="188980431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4" name="Rectangle 3"/>
          <p:cNvSpPr/>
          <p:nvPr userDrawn="1"/>
        </p:nvSpPr>
        <p:spPr>
          <a:xfrm>
            <a:off x="0" y="0"/>
            <a:ext cx="9144000" cy="1628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616024" y="692696"/>
            <a:ext cx="77724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2600" dirty="0">
                <a:solidFill>
                  <a:srgbClr val="FFFFFF"/>
                </a:solidFill>
                <a:latin typeface="Arial" charset="0"/>
                <a:ea typeface="Arial" charset="0"/>
                <a:cs typeface="Arial" charset="0"/>
              </a:rPr>
              <a:t>LIVERPOOL </a:t>
            </a:r>
            <a:r>
              <a:rPr lang="en-US" sz="2600" b="1" dirty="0">
                <a:solidFill>
                  <a:srgbClr val="FF6600"/>
                </a:solidFill>
                <a:latin typeface="Arial" charset="0"/>
                <a:ea typeface="Arial" charset="0"/>
                <a:cs typeface="Arial" charset="0"/>
              </a:rPr>
              <a:t>SNAPSHOT</a:t>
            </a:r>
            <a:endParaRPr lang="en-US" sz="2600" dirty="0">
              <a:latin typeface="Arial" charset="0"/>
              <a:ea typeface="Arial" charset="0"/>
              <a:cs typeface="Arial" charset="0"/>
            </a:endParaRPr>
          </a:p>
        </p:txBody>
      </p:sp>
      <p:pic>
        <p:nvPicPr>
          <p:cNvPr id="6" name="Content Placeholder 3" descr="info.pdf"/>
          <p:cNvPicPr>
            <a:picLocks noChangeAspect="1"/>
          </p:cNvPicPr>
          <p:nvPr userDrawn="1"/>
        </p:nvPicPr>
        <p:blipFill>
          <a:blip r:embed="rId2">
            <a:extLst>
              <a:ext uri="{28A0092B-C50C-407E-A947-70E740481C1C}">
                <a14:useLocalDpi xmlns:a14="http://schemas.microsoft.com/office/drawing/2010/main" val="0"/>
              </a:ext>
            </a:extLst>
          </a:blip>
          <a:srcRect t="27484" b="27484"/>
          <a:stretch>
            <a:fillRect/>
          </a:stretch>
        </p:blipFill>
        <p:spPr>
          <a:xfrm>
            <a:off x="459806" y="1556792"/>
            <a:ext cx="8224388" cy="52410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p14="http://schemas.microsoft.com/office/powerpoint/2010/main" val="52843389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3" name="Picture 2" descr="skylin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39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4" y="2049684"/>
            <a:ext cx="8176924" cy="2362185"/>
          </a:xfrm>
          <a:prstGeom prst="rect">
            <a:avLst/>
          </a:prstGeom>
          <a:noFill/>
        </p:spPr>
        <p:txBody>
          <a:bodyPr wrap="square" lIns="0" tIns="0" rIns="0" bIns="0" rtlCol="0">
            <a:spAutoFit/>
          </a:bodyPr>
          <a:lstStyle/>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Top 1% of universities world-wide</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70% clinical and Professionally-focused </a:t>
            </a:r>
            <a:r>
              <a:rPr lang="en-US" sz="1700" kern="1200" dirty="0" err="1">
                <a:solidFill>
                  <a:schemeClr val="bg1"/>
                </a:solidFill>
                <a:latin typeface="Arial" charset="0"/>
                <a:ea typeface="Arial" charset="0"/>
                <a:cs typeface="Arial" charset="0"/>
              </a:rPr>
              <a:t>programmes</a:t>
            </a:r>
            <a:endParaRPr lang="en-US" sz="1700" kern="1200" dirty="0">
              <a:solidFill>
                <a:schemeClr val="bg1"/>
              </a:solidFill>
              <a:latin typeface="Arial" charset="0"/>
              <a:ea typeface="Arial" charset="0"/>
              <a:cs typeface="Arial" charset="0"/>
            </a:endParaRP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In top 25 of UK universities targeted by graduate employers</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94.8% of graduates in employment or further study</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Award-winning teaching facilities</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Voted third in Top 10 World Cities 2014 – Rough Guides</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Liverpool – with 50,000 students, a big exciting student destination</a:t>
            </a:r>
          </a:p>
          <a:p>
            <a:pPr marL="216000" indent="-216000">
              <a:lnSpc>
                <a:spcPct val="100000"/>
              </a:lnSpc>
              <a:spcAft>
                <a:spcPts val="300"/>
              </a:spcAft>
              <a:buClr>
                <a:srgbClr val="FF6500"/>
              </a:buClr>
              <a:buFont typeface="Arial" charset="0"/>
              <a:buChar char="•"/>
            </a:pPr>
            <a:r>
              <a:rPr lang="en-US" sz="1700" kern="1200" dirty="0">
                <a:solidFill>
                  <a:schemeClr val="bg1"/>
                </a:solidFill>
                <a:latin typeface="Arial" charset="0"/>
                <a:ea typeface="Arial" charset="0"/>
                <a:cs typeface="Arial" charset="0"/>
              </a:rPr>
              <a:t>Significant investment in residential estate</a:t>
            </a:r>
            <a:endParaRPr lang="en-GB" sz="1700" dirty="0">
              <a:solidFill>
                <a:schemeClr val="bg1"/>
              </a:solidFill>
              <a:latin typeface="Arial" charset="0"/>
              <a:ea typeface="Arial" charset="0"/>
              <a:cs typeface="Arial" charset="0"/>
            </a:endParaRPr>
          </a:p>
        </p:txBody>
      </p:sp>
      <p:sp>
        <p:nvSpPr>
          <p:cNvPr id="8"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prstClr val="white"/>
                </a:solidFill>
                <a:latin typeface="Arial" panose="020B0604020202020204" pitchFamily="34" charset="0"/>
                <a:cs typeface="Arial" panose="020B0604020202020204" pitchFamily="34" charset="0"/>
              </a:rPr>
              <a:t>WHY </a:t>
            </a:r>
            <a:r>
              <a:rPr lang="en-US" sz="3200" b="1" dirty="0">
                <a:solidFill>
                  <a:srgbClr val="FF6600"/>
                </a:solidFill>
                <a:latin typeface="Arial" panose="020B0604020202020204" pitchFamily="34" charset="0"/>
                <a:cs typeface="Arial" panose="020B0604020202020204" pitchFamily="34" charset="0"/>
              </a:rPr>
              <a:t>LIVERPOOL</a:t>
            </a:r>
          </a:p>
          <a:p>
            <a:pPr>
              <a:lnSpc>
                <a:spcPts val="2800"/>
              </a:lnSpc>
            </a:pP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545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4" name="Picture 3" descr="globa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8" y="0"/>
            <a:ext cx="9204299" cy="689348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4" y="2352494"/>
            <a:ext cx="5943009" cy="3108543"/>
          </a:xfrm>
          <a:prstGeom prst="rect">
            <a:avLst/>
          </a:prstGeom>
          <a:noFill/>
        </p:spPr>
        <p:txBody>
          <a:bodyPr wrap="square" lIns="0" tIns="0" rIns="0" bIns="0" rtlCol="0">
            <a:spAutoFit/>
          </a:bodyPr>
          <a:lstStyle/>
          <a:p>
            <a:pPr marL="216000" marR="0" lvl="0" indent="-216000" algn="l" defTabSz="914400" rtl="0" eaLnBrk="1" fontAlgn="auto" latinLnBrk="0" hangingPunct="1">
              <a:lnSpc>
                <a:spcPct val="100000"/>
              </a:lnSpc>
              <a:spcBef>
                <a:spcPts val="0"/>
              </a:spcBef>
              <a:spcAft>
                <a:spcPts val="1200"/>
              </a:spcAft>
              <a:buClr>
                <a:srgbClr val="FF6500"/>
              </a:buClr>
              <a:buSzTx/>
              <a:buFont typeface="Arial" charset="0"/>
              <a:buChar char="•"/>
              <a:tabLst/>
              <a:defRPr/>
            </a:pPr>
            <a:r>
              <a:rPr lang="en-GB" sz="2400" dirty="0">
                <a:solidFill>
                  <a:schemeClr val="bg1"/>
                </a:solidFill>
                <a:latin typeface="Arial"/>
                <a:cs typeface="Arial"/>
              </a:rPr>
              <a:t>Ranked in Top 150 by the Academic</a:t>
            </a:r>
            <a:r>
              <a:rPr lang="en-GB" sz="2400" baseline="0" dirty="0">
                <a:solidFill>
                  <a:schemeClr val="bg1"/>
                </a:solidFill>
                <a:latin typeface="Arial"/>
                <a:cs typeface="Arial"/>
              </a:rPr>
              <a:t> </a:t>
            </a:r>
            <a:r>
              <a:rPr lang="en-GB" sz="2400" dirty="0">
                <a:solidFill>
                  <a:schemeClr val="bg1"/>
                </a:solidFill>
                <a:latin typeface="Arial"/>
                <a:cs typeface="Arial"/>
              </a:rPr>
              <a:t>Ranking of World Universities</a:t>
            </a:r>
            <a:endParaRPr lang="en-US" sz="2400" dirty="0">
              <a:solidFill>
                <a:srgbClr val="FF6600"/>
              </a:solidFill>
              <a:latin typeface="Arial"/>
              <a:cs typeface="Arial"/>
            </a:endParaRPr>
          </a:p>
          <a:p>
            <a:pPr marL="216000" lvl="0" indent="-216000">
              <a:lnSpc>
                <a:spcPct val="100000"/>
              </a:lnSpc>
              <a:spcAft>
                <a:spcPts val="1200"/>
              </a:spcAft>
              <a:buClr>
                <a:srgbClr val="FF6500"/>
              </a:buClr>
              <a:buFont typeface="Arial" charset="0"/>
              <a:buChar char="•"/>
            </a:pPr>
            <a:r>
              <a:rPr lang="en-GB" sz="2400" dirty="0">
                <a:solidFill>
                  <a:schemeClr val="bg1"/>
                </a:solidFill>
                <a:latin typeface="Arial"/>
                <a:ea typeface="ＭＳ Ｐゴシック" charset="0"/>
                <a:cs typeface="Arial"/>
              </a:rPr>
              <a:t>Largest provider of 100% online</a:t>
            </a:r>
            <a:r>
              <a:rPr lang="en-GB" sz="2400" baseline="0" dirty="0">
                <a:solidFill>
                  <a:schemeClr val="bg1"/>
                </a:solidFill>
                <a:latin typeface="Arial"/>
                <a:ea typeface="ＭＳ Ｐゴシック" charset="0"/>
                <a:cs typeface="Arial"/>
              </a:rPr>
              <a:t> </a:t>
            </a:r>
            <a:r>
              <a:rPr lang="en-GB" sz="2400" dirty="0">
                <a:solidFill>
                  <a:schemeClr val="bg1"/>
                </a:solidFill>
                <a:latin typeface="Arial"/>
                <a:ea typeface="ＭＳ Ｐゴシック" charset="0"/>
                <a:cs typeface="Arial"/>
              </a:rPr>
              <a:t>postgraduate degrees in Europe </a:t>
            </a:r>
            <a:br>
              <a:rPr lang="en-GB" sz="2400" dirty="0">
                <a:solidFill>
                  <a:schemeClr val="bg1"/>
                </a:solidFill>
                <a:latin typeface="Arial"/>
                <a:ea typeface="ＭＳ Ｐゴシック" charset="0"/>
                <a:cs typeface="Arial"/>
              </a:rPr>
            </a:br>
            <a:r>
              <a:rPr lang="en-GB" sz="2400" dirty="0">
                <a:solidFill>
                  <a:schemeClr val="bg1"/>
                </a:solidFill>
                <a:latin typeface="Arial"/>
                <a:ea typeface="ＭＳ Ｐゴシック" charset="0"/>
                <a:cs typeface="Arial"/>
              </a:rPr>
              <a:t>in</a:t>
            </a:r>
            <a:r>
              <a:rPr lang="en-GB" sz="2400" baseline="0" dirty="0">
                <a:solidFill>
                  <a:schemeClr val="bg1"/>
                </a:solidFill>
                <a:latin typeface="Arial"/>
                <a:ea typeface="ＭＳ Ｐゴシック" charset="0"/>
                <a:cs typeface="Arial"/>
              </a:rPr>
              <a:t> </a:t>
            </a:r>
            <a:r>
              <a:rPr lang="en-GB" sz="2400" dirty="0">
                <a:solidFill>
                  <a:schemeClr val="bg1"/>
                </a:solidFill>
                <a:latin typeface="Arial"/>
                <a:ea typeface="ＭＳ Ｐゴシック" charset="0"/>
                <a:cs typeface="Arial"/>
              </a:rPr>
              <a:t>partnership with Laureate – </a:t>
            </a:r>
            <a:br>
              <a:rPr lang="en-GB" sz="2400" dirty="0">
                <a:solidFill>
                  <a:schemeClr val="bg1"/>
                </a:solidFill>
                <a:latin typeface="Arial"/>
                <a:ea typeface="ＭＳ Ｐゴシック" charset="0"/>
                <a:cs typeface="Arial"/>
              </a:rPr>
            </a:br>
            <a:r>
              <a:rPr lang="en-GB" sz="2400" dirty="0">
                <a:solidFill>
                  <a:schemeClr val="bg1"/>
                </a:solidFill>
                <a:latin typeface="Arial"/>
                <a:ea typeface="ＭＳ Ｐゴシック" charset="0"/>
                <a:cs typeface="Arial"/>
              </a:rPr>
              <a:t>36 courses in flexible, </a:t>
            </a:r>
            <a:br>
              <a:rPr lang="en-GB" sz="2400" dirty="0">
                <a:solidFill>
                  <a:schemeClr val="bg1"/>
                </a:solidFill>
                <a:latin typeface="Arial"/>
                <a:ea typeface="ＭＳ Ｐゴシック" charset="0"/>
                <a:cs typeface="Arial"/>
              </a:rPr>
            </a:br>
            <a:r>
              <a:rPr lang="en-GB" sz="2400" dirty="0">
                <a:solidFill>
                  <a:schemeClr val="bg1"/>
                </a:solidFill>
                <a:latin typeface="Arial"/>
                <a:ea typeface="ＭＳ Ｐゴシック" charset="0"/>
                <a:cs typeface="Arial"/>
              </a:rPr>
              <a:t>international and collaborative </a:t>
            </a:r>
            <a:br>
              <a:rPr lang="en-GB" sz="2400" dirty="0">
                <a:solidFill>
                  <a:schemeClr val="bg1"/>
                </a:solidFill>
                <a:latin typeface="Arial"/>
                <a:ea typeface="ＭＳ Ｐゴシック" charset="0"/>
                <a:cs typeface="Arial"/>
              </a:rPr>
            </a:br>
            <a:r>
              <a:rPr lang="en-GB" sz="2400" dirty="0">
                <a:solidFill>
                  <a:schemeClr val="bg1"/>
                </a:solidFill>
                <a:latin typeface="Arial"/>
                <a:ea typeface="ＭＳ Ｐゴシック" charset="0"/>
                <a:cs typeface="Arial"/>
              </a:rPr>
              <a:t>learning environment</a:t>
            </a:r>
          </a:p>
        </p:txBody>
      </p:sp>
      <p:sp>
        <p:nvSpPr>
          <p:cNvPr id="8"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prstClr val="white"/>
                </a:solidFill>
                <a:latin typeface="Arial" panose="020B0604020202020204" pitchFamily="34" charset="0"/>
                <a:cs typeface="Arial" panose="020B0604020202020204" pitchFamily="34" charset="0"/>
              </a:rPr>
              <a:t>COMPETING ON A</a:t>
            </a:r>
            <a:br>
              <a:rPr lang="en-US" sz="3200" dirty="0">
                <a:solidFill>
                  <a:srgbClr val="FF6600"/>
                </a:solidFill>
                <a:latin typeface="Arial" panose="020B0604020202020204" pitchFamily="34" charset="0"/>
                <a:cs typeface="Arial" panose="020B0604020202020204" pitchFamily="34" charset="0"/>
              </a:rPr>
            </a:br>
            <a:r>
              <a:rPr lang="en-US" sz="3200" b="1" dirty="0">
                <a:solidFill>
                  <a:srgbClr val="FF6600"/>
                </a:solidFill>
                <a:latin typeface="Arial" panose="020B0604020202020204" pitchFamily="34" charset="0"/>
                <a:cs typeface="Arial" panose="020B0604020202020204" pitchFamily="34" charset="0"/>
              </a:rPr>
              <a:t>GLOBAL SCALE</a:t>
            </a: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4169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3" name="Picture 2" descr="international.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6" name="TextBox 5"/>
          <p:cNvSpPr txBox="1"/>
          <p:nvPr userDrawn="1"/>
        </p:nvSpPr>
        <p:spPr>
          <a:xfrm>
            <a:off x="318894" y="2352494"/>
            <a:ext cx="5943009" cy="738664"/>
          </a:xfrm>
          <a:prstGeom prst="rect">
            <a:avLst/>
          </a:prstGeom>
          <a:noFill/>
        </p:spPr>
        <p:txBody>
          <a:bodyPr wrap="square" lIns="0" tIns="0" rIns="0" bIns="0" rtlCol="0">
            <a:spAutoFit/>
          </a:bodyPr>
          <a:lstStyle/>
          <a:p>
            <a:pPr marL="216000" indent="-216000">
              <a:buClr>
                <a:srgbClr val="FF6500"/>
              </a:buClr>
              <a:buFont typeface="Arial" charset="0"/>
              <a:buChar char="•"/>
            </a:pPr>
            <a:r>
              <a:rPr lang="en-GB" sz="2400" dirty="0">
                <a:solidFill>
                  <a:schemeClr val="bg1"/>
                </a:solidFill>
                <a:latin typeface="Arial"/>
                <a:cs typeface="Arial"/>
              </a:rPr>
              <a:t>Ranked in Top 150 by the Academic</a:t>
            </a:r>
            <a:r>
              <a:rPr lang="en-GB" sz="2400" baseline="0" dirty="0">
                <a:solidFill>
                  <a:schemeClr val="bg1"/>
                </a:solidFill>
                <a:latin typeface="Arial"/>
                <a:cs typeface="Arial"/>
              </a:rPr>
              <a:t> </a:t>
            </a:r>
            <a:r>
              <a:rPr lang="en-GB" sz="2400" dirty="0">
                <a:solidFill>
                  <a:schemeClr val="bg1"/>
                </a:solidFill>
                <a:latin typeface="Arial"/>
                <a:cs typeface="Arial"/>
              </a:rPr>
              <a:t>Ranking of World Universities</a:t>
            </a:r>
          </a:p>
        </p:txBody>
      </p:sp>
      <p:sp>
        <p:nvSpPr>
          <p:cNvPr id="7"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prstClr val="white"/>
                </a:solidFill>
                <a:latin typeface="Arial" panose="020B0604020202020204" pitchFamily="34" charset="0"/>
                <a:cs typeface="Arial" panose="020B0604020202020204" pitchFamily="34" charset="0"/>
              </a:rPr>
              <a:t>COMPETING ON A</a:t>
            </a:r>
            <a:br>
              <a:rPr lang="en-US" sz="3200" dirty="0">
                <a:solidFill>
                  <a:srgbClr val="FF6600"/>
                </a:solidFill>
                <a:latin typeface="Arial" panose="020B0604020202020204" pitchFamily="34" charset="0"/>
                <a:cs typeface="Arial" panose="020B0604020202020204" pitchFamily="34" charset="0"/>
              </a:rPr>
            </a:br>
            <a:r>
              <a:rPr lang="en-US" sz="3200" b="1" dirty="0">
                <a:solidFill>
                  <a:srgbClr val="FF6600"/>
                </a:solidFill>
                <a:latin typeface="Arial" panose="020B0604020202020204" pitchFamily="34" charset="0"/>
                <a:cs typeface="Arial" panose="020B0604020202020204" pitchFamily="34" charset="0"/>
              </a:rPr>
              <a:t>GLOBAL SCALE</a:t>
            </a: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12608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318895" y="1136318"/>
            <a:ext cx="5184576"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prstClr val="white"/>
                </a:solidFill>
                <a:latin typeface="Arial" panose="020B0604020202020204" pitchFamily="34" charset="0"/>
                <a:cs typeface="Arial" panose="020B0604020202020204" pitchFamily="34" charset="0"/>
              </a:rPr>
              <a:t>OUTSTANDING</a:t>
            </a:r>
            <a:r>
              <a:rPr lang="en-US" sz="3200" baseline="0" dirty="0">
                <a:solidFill>
                  <a:prstClr val="white"/>
                </a:solidFill>
                <a:latin typeface="Arial" panose="020B0604020202020204" pitchFamily="34" charset="0"/>
                <a:cs typeface="Arial" panose="020B0604020202020204" pitchFamily="34" charset="0"/>
              </a:rPr>
              <a:t> STUDENT</a:t>
            </a:r>
            <a:br>
              <a:rPr lang="en-US" sz="3200" dirty="0">
                <a:solidFill>
                  <a:srgbClr val="FF6600"/>
                </a:solidFill>
                <a:latin typeface="Arial" panose="020B0604020202020204" pitchFamily="34" charset="0"/>
                <a:cs typeface="Arial" panose="020B0604020202020204" pitchFamily="34" charset="0"/>
              </a:rPr>
            </a:br>
            <a:r>
              <a:rPr lang="en-US" sz="3200" b="1" dirty="0">
                <a:solidFill>
                  <a:srgbClr val="FF6600"/>
                </a:solidFill>
                <a:latin typeface="Arial" panose="020B0604020202020204" pitchFamily="34" charset="0"/>
                <a:cs typeface="Arial" panose="020B0604020202020204" pitchFamily="34" charset="0"/>
              </a:rPr>
              <a:t>EXPERIENCE</a:t>
            </a:r>
            <a:endParaRPr lang="en-US" dirty="0">
              <a:solidFill>
                <a:srgbClr val="FF6600"/>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2" name="TextBox 1"/>
          <p:cNvSpPr txBox="1"/>
          <p:nvPr userDrawn="1"/>
        </p:nvSpPr>
        <p:spPr>
          <a:xfrm>
            <a:off x="318895" y="2176041"/>
            <a:ext cx="8315819" cy="4708981"/>
          </a:xfrm>
          <a:prstGeom prst="rect">
            <a:avLst/>
          </a:prstGeom>
          <a:noFill/>
        </p:spPr>
        <p:txBody>
          <a:bodyPr wrap="square" lIns="0" tIns="0" rIns="0" bIns="0" rtlCol="0">
            <a:spAutoFit/>
          </a:bodyPr>
          <a:lstStyle/>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Research-led, high-quality teaching</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Evidence-based learning with academic experts</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Incorporation of latest discoveries quickly into courses</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Technology-enhanced learning</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‘My Liverpool’ – co-curricular and extra-curricular activities </a:t>
            </a:r>
            <a:br>
              <a:rPr lang="en-GB" dirty="0">
                <a:solidFill>
                  <a:schemeClr val="bg1"/>
                </a:solidFill>
                <a:latin typeface="Arial" charset="0"/>
                <a:ea typeface="Arial" charset="0"/>
                <a:cs typeface="Arial" charset="0"/>
              </a:rPr>
            </a:br>
            <a:r>
              <a:rPr lang="en-GB" dirty="0">
                <a:solidFill>
                  <a:schemeClr val="bg1"/>
                </a:solidFill>
                <a:latin typeface="Arial" charset="0"/>
                <a:ea typeface="Arial" charset="0"/>
                <a:cs typeface="Arial" charset="0"/>
              </a:rPr>
              <a:t>promote rounded and employable graduates</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94.8% of students in employment or further study</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75.5% of students achieve first class or 2:1 degrees</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Unique global opportunities to enhance studies</a:t>
            </a:r>
          </a:p>
          <a:p>
            <a:pPr marL="216000" lvl="0" indent="-216000">
              <a:lnSpc>
                <a:spcPct val="100000"/>
              </a:lnSpc>
              <a:spcAft>
                <a:spcPts val="1200"/>
              </a:spcAft>
              <a:buClr>
                <a:srgbClr val="FF6500"/>
              </a:buClr>
              <a:buFont typeface="Arial" charset="0"/>
              <a:buChar char="•"/>
            </a:pPr>
            <a:r>
              <a:rPr lang="en-GB" dirty="0">
                <a:solidFill>
                  <a:schemeClr val="bg1"/>
                </a:solidFill>
                <a:latin typeface="Arial" charset="0"/>
                <a:ea typeface="Arial" charset="0"/>
                <a:cs typeface="Arial" charset="0"/>
              </a:rPr>
              <a:t>One of only three UK universities offering full </a:t>
            </a:r>
            <a:br>
              <a:rPr lang="en-GB" dirty="0">
                <a:solidFill>
                  <a:schemeClr val="bg1"/>
                </a:solidFill>
                <a:latin typeface="Arial" charset="0"/>
                <a:ea typeface="Arial" charset="0"/>
                <a:cs typeface="Arial" charset="0"/>
              </a:rPr>
            </a:br>
            <a:r>
              <a:rPr lang="en-GB" dirty="0">
                <a:solidFill>
                  <a:schemeClr val="bg1"/>
                </a:solidFill>
                <a:latin typeface="Arial" charset="0"/>
                <a:ea typeface="Arial" charset="0"/>
                <a:cs typeface="Arial" charset="0"/>
              </a:rPr>
              <a:t>range of clinical subjects</a:t>
            </a:r>
            <a:endParaRPr lang="en-US" dirty="0">
              <a:solidFill>
                <a:schemeClr val="bg1"/>
              </a:solidFill>
              <a:latin typeface="Arial" charset="0"/>
              <a:ea typeface="Arial" charset="0"/>
              <a:cs typeface="Arial" charset="0"/>
            </a:endParaRPr>
          </a:p>
          <a:p>
            <a:pPr marL="216000" indent="-216000">
              <a:lnSpc>
                <a:spcPct val="100000"/>
              </a:lnSpc>
              <a:spcAft>
                <a:spcPts val="1200"/>
              </a:spcAft>
              <a:buClr>
                <a:srgbClr val="FF6500"/>
              </a:buClr>
              <a:buFont typeface="Arial" charset="0"/>
              <a:buChar char="•"/>
            </a:pPr>
            <a:endParaRPr lang="en-US" dirty="0">
              <a:latin typeface="Arial" charset="0"/>
              <a:ea typeface="Arial" charset="0"/>
              <a:cs typeface="Arial" charset="0"/>
            </a:endParaRPr>
          </a:p>
        </p:txBody>
      </p:sp>
    </p:spTree>
    <p:extLst>
      <p:ext uri="{BB962C8B-B14F-4D97-AF65-F5344CB8AC3E}">
        <p14:creationId xmlns:p14="http://schemas.microsoft.com/office/powerpoint/2010/main" val="10433887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4" name="Picture 3" descr="text 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4942" r="-54942"/>
          <a:stretch/>
        </p:blipFill>
        <p:spPr>
          <a:xfrm>
            <a:off x="5040000" y="-1431"/>
            <a:ext cx="9144000" cy="6858000"/>
          </a:xfrm>
          <a:prstGeom prst="rect">
            <a:avLst/>
          </a:prstGeom>
        </p:spPr>
      </p:pic>
      <p:sp>
        <p:nvSpPr>
          <p:cNvPr id="5"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6" name="Text Placeholder 10"/>
          <p:cNvSpPr>
            <a:spLocks noGrp="1"/>
          </p:cNvSpPr>
          <p:nvPr>
            <p:ph type="body" sz="quarter" idx="10" hasCustomPrompt="1"/>
          </p:nvPr>
        </p:nvSpPr>
        <p:spPr>
          <a:xfrm>
            <a:off x="372653" y="1854891"/>
            <a:ext cx="8230745" cy="435085"/>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7"/>
          <p:cNvSpPr>
            <a:spLocks noGrp="1"/>
          </p:cNvSpPr>
          <p:nvPr>
            <p:ph type="body" sz="quarter" idx="11" hasCustomPrompt="1"/>
          </p:nvPr>
        </p:nvSpPr>
        <p:spPr>
          <a:xfrm>
            <a:off x="373798" y="2449513"/>
            <a:ext cx="8229600" cy="4032310"/>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82009748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pic>
        <p:nvPicPr>
          <p:cNvPr id="3" name="Picture 2" descr="livpics dif.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56" y="-9024"/>
            <a:ext cx="9160256" cy="6870968"/>
          </a:xfrm>
          <a:prstGeom prst="rect">
            <a:avLst/>
          </a:prstGeom>
        </p:spPr>
      </p:pic>
      <p:sp>
        <p:nvSpPr>
          <p:cNvPr id="4" name="Rectangle 2"/>
          <p:cNvSpPr txBox="1">
            <a:spLocks noChangeArrowheads="1"/>
          </p:cNvSpPr>
          <p:nvPr userDrawn="1"/>
        </p:nvSpPr>
        <p:spPr>
          <a:xfrm>
            <a:off x="323359" y="1412776"/>
            <a:ext cx="7772400" cy="914400"/>
          </a:xfrm>
          <a:prstGeom prst="rect">
            <a:avLst/>
          </a:prstGeom>
        </p:spPr>
        <p:txBody>
          <a:bodyPr vert="horz" lIns="0" tIns="0" rIns="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3200" dirty="0">
                <a:solidFill>
                  <a:srgbClr val="FFFFFF"/>
                </a:solidFill>
                <a:latin typeface="Arial" charset="0"/>
                <a:ea typeface="Arial" charset="0"/>
                <a:cs typeface="Arial" charset="0"/>
              </a:rPr>
              <a:t>PART OF A DYNAMIC</a:t>
            </a:r>
            <a:br>
              <a:rPr lang="en-US" sz="3200" b="1" dirty="0">
                <a:solidFill>
                  <a:srgbClr val="FF6600"/>
                </a:solidFill>
                <a:latin typeface="Arial" charset="0"/>
                <a:ea typeface="Arial" charset="0"/>
                <a:cs typeface="Arial" charset="0"/>
              </a:rPr>
            </a:br>
            <a:r>
              <a:rPr lang="en-US" sz="3200" b="1" dirty="0">
                <a:solidFill>
                  <a:srgbClr val="FF6600"/>
                </a:solidFill>
                <a:latin typeface="Arial" charset="0"/>
                <a:ea typeface="Arial" charset="0"/>
                <a:cs typeface="Arial" charset="0"/>
              </a:rPr>
              <a:t>AND CREATIVE CITY</a:t>
            </a:r>
            <a:endParaRPr lang="en-US" sz="3200" dirty="0">
              <a:solidFill>
                <a:prstClr val="black"/>
              </a:solidFill>
              <a:latin typeface="Arial" charset="0"/>
              <a:ea typeface="Arial" charset="0"/>
              <a:cs typeface="Arial"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7" name="Rectangle 3"/>
          <p:cNvSpPr txBox="1">
            <a:spLocks noChangeArrowheads="1"/>
          </p:cNvSpPr>
          <p:nvPr userDrawn="1"/>
        </p:nvSpPr>
        <p:spPr>
          <a:xfrm>
            <a:off x="318895" y="2384416"/>
            <a:ext cx="7381909" cy="5719287"/>
          </a:xfrm>
          <a:prstGeom prst="rect">
            <a:avLst/>
          </a:prstGeom>
        </p:spPr>
        <p:txBody>
          <a:bodyPr vert="horz"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Liverpool – Science City, </a:t>
            </a:r>
            <a:r>
              <a:rPr lang="en-GB" sz="2000" dirty="0" err="1">
                <a:solidFill>
                  <a:srgbClr val="FFFFFF"/>
                </a:solidFill>
                <a:latin typeface="Arial" charset="0"/>
                <a:ea typeface="Arial" charset="0"/>
                <a:cs typeface="Arial" charset="0"/>
              </a:rPr>
              <a:t>Daresbury</a:t>
            </a:r>
            <a:r>
              <a:rPr lang="en-GB" sz="2000" dirty="0">
                <a:solidFill>
                  <a:srgbClr val="FFFFFF"/>
                </a:solidFill>
                <a:latin typeface="Arial" charset="0"/>
                <a:ea typeface="Arial" charset="0"/>
                <a:cs typeface="Arial" charset="0"/>
              </a:rPr>
              <a:t>,</a:t>
            </a:r>
            <a:r>
              <a:rPr lang="en-GB" sz="2000" baseline="0" dirty="0">
                <a:solidFill>
                  <a:srgbClr val="FFFFFF"/>
                </a:solidFill>
                <a:latin typeface="Arial" charset="0"/>
                <a:ea typeface="Arial" charset="0"/>
                <a:cs typeface="Arial" charset="0"/>
              </a:rPr>
              <a:t> </a:t>
            </a:r>
            <a:br>
              <a:rPr lang="en-GB" sz="2000" baseline="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and Knowledge Quarter</a:t>
            </a:r>
          </a:p>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Major cultural destination – more national </a:t>
            </a:r>
            <a:br>
              <a:rPr lang="en-GB" sz="200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museums, theatres and art galleries than </a:t>
            </a:r>
            <a:br>
              <a:rPr lang="en-GB" sz="200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anywhere outside London</a:t>
            </a:r>
          </a:p>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Liverpool corridor – universities, industry, </a:t>
            </a:r>
            <a:br>
              <a:rPr lang="en-GB" sz="200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NHS, City Council, LEP</a:t>
            </a:r>
          </a:p>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Largest freeport zone in UK</a:t>
            </a:r>
          </a:p>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Fastest growing economy </a:t>
            </a:r>
            <a:br>
              <a:rPr lang="en-GB" sz="200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outside London</a:t>
            </a:r>
          </a:p>
          <a:p>
            <a:pPr marL="216000" indent="-216000" algn="l">
              <a:lnSpc>
                <a:spcPct val="100000"/>
              </a:lnSpc>
              <a:spcBef>
                <a:spcPts val="0"/>
              </a:spcBef>
              <a:spcAft>
                <a:spcPts val="800"/>
              </a:spcAft>
              <a:buClr>
                <a:srgbClr val="FF6500"/>
              </a:buClr>
              <a:buFont typeface="Arial" charset="0"/>
              <a:buChar char="•"/>
            </a:pPr>
            <a:r>
              <a:rPr lang="en-GB" sz="2000" dirty="0">
                <a:solidFill>
                  <a:srgbClr val="FFFFFF"/>
                </a:solidFill>
                <a:latin typeface="Arial" charset="0"/>
                <a:ea typeface="Arial" charset="0"/>
                <a:cs typeface="Arial" charset="0"/>
              </a:rPr>
              <a:t>Connectivity – airports and high </a:t>
            </a:r>
            <a:br>
              <a:rPr lang="en-GB" sz="2000" dirty="0">
                <a:solidFill>
                  <a:srgbClr val="FFFFFF"/>
                </a:solidFill>
                <a:latin typeface="Arial" charset="0"/>
                <a:ea typeface="Arial" charset="0"/>
                <a:cs typeface="Arial" charset="0"/>
              </a:rPr>
            </a:br>
            <a:r>
              <a:rPr lang="en-GB" sz="2000" dirty="0">
                <a:solidFill>
                  <a:srgbClr val="FFFFFF"/>
                </a:solidFill>
                <a:latin typeface="Arial" charset="0"/>
                <a:ea typeface="Arial" charset="0"/>
                <a:cs typeface="Arial" charset="0"/>
              </a:rPr>
              <a:t>speed trains</a:t>
            </a:r>
          </a:p>
          <a:p>
            <a:pPr marL="216000" indent="-216000" algn="l">
              <a:lnSpc>
                <a:spcPts val="1950"/>
              </a:lnSpc>
              <a:spcAft>
                <a:spcPts val="800"/>
              </a:spcAft>
              <a:buFont typeface="Arial" charset="0"/>
              <a:buChar char="•"/>
            </a:pPr>
            <a:endParaRPr lang="en-US" sz="20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33600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318895" y="1268760"/>
            <a:ext cx="7772400"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srgbClr val="FFFFFF"/>
                </a:solidFill>
                <a:latin typeface="Arial" charset="0"/>
                <a:ea typeface="Arial" charset="0"/>
                <a:cs typeface="Arial" charset="0"/>
              </a:rPr>
              <a:t>LIVERPOOL</a:t>
            </a:r>
            <a:br>
              <a:rPr lang="en-US" sz="3200" b="1" dirty="0">
                <a:solidFill>
                  <a:srgbClr val="FF6600"/>
                </a:solidFill>
                <a:latin typeface="Arial" charset="0"/>
                <a:ea typeface="Arial" charset="0"/>
                <a:cs typeface="Arial" charset="0"/>
              </a:rPr>
            </a:br>
            <a:r>
              <a:rPr lang="en-US" sz="3200" b="1" dirty="0">
                <a:solidFill>
                  <a:srgbClr val="FF6600"/>
                </a:solidFill>
                <a:latin typeface="Arial" charset="0"/>
                <a:ea typeface="Arial" charset="0"/>
                <a:cs typeface="Arial" charset="0"/>
              </a:rPr>
              <a:t>PIONEERS</a:t>
            </a:r>
            <a:endParaRPr lang="en-US" sz="3200" dirty="0">
              <a:latin typeface="Arial" charset="0"/>
              <a:ea typeface="Arial" charset="0"/>
              <a:cs typeface="Arial"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5" y="2265404"/>
            <a:ext cx="8636846" cy="369332"/>
          </a:xfrm>
          <a:prstGeom prst="rect">
            <a:avLst/>
          </a:prstGeom>
          <a:noFill/>
        </p:spPr>
        <p:txBody>
          <a:bodyPr wrap="square" lIns="0" tIns="0" rIns="0" bIns="0" rtlCol="0">
            <a:spAutoFit/>
          </a:bodyPr>
          <a:lstStyle/>
          <a:p>
            <a:pPr marL="0" indent="0">
              <a:buFont typeface="Arial" charset="0"/>
              <a:buNone/>
            </a:pPr>
            <a:r>
              <a:rPr lang="en-US" sz="2400" kern="1200" dirty="0">
                <a:solidFill>
                  <a:schemeClr val="bg1"/>
                </a:solidFill>
                <a:latin typeface="Arial" charset="0"/>
                <a:ea typeface="Arial" charset="0"/>
                <a:cs typeface="Arial" charset="0"/>
              </a:rPr>
              <a:t>Alumni Relations – connecting successful graduates worldwide</a:t>
            </a:r>
          </a:p>
        </p:txBody>
      </p:sp>
      <p:sp>
        <p:nvSpPr>
          <p:cNvPr id="8" name="TextBox 7"/>
          <p:cNvSpPr txBox="1"/>
          <p:nvPr userDrawn="1"/>
        </p:nvSpPr>
        <p:spPr>
          <a:xfrm>
            <a:off x="318895" y="2812369"/>
            <a:ext cx="5151029" cy="369332"/>
          </a:xfrm>
          <a:prstGeom prst="rect">
            <a:avLst/>
          </a:prstGeom>
          <a:noFill/>
        </p:spPr>
        <p:txBody>
          <a:bodyPr wrap="square" lIns="0" tIns="0" rIns="0" bIns="0" rtlCol="0">
            <a:spAutoFit/>
          </a:bodyPr>
          <a:lstStyle/>
          <a:p>
            <a:pPr marL="0" indent="0">
              <a:buFont typeface="Arial" charset="0"/>
              <a:buNone/>
            </a:pPr>
            <a:r>
              <a:rPr lang="en-US" sz="2400" kern="1200" dirty="0">
                <a:solidFill>
                  <a:schemeClr val="bg1"/>
                </a:solidFill>
                <a:latin typeface="Arial" charset="0"/>
                <a:ea typeface="Arial" charset="0"/>
                <a:cs typeface="Arial" charset="0"/>
              </a:rPr>
              <a:t>Notable graduates include:</a:t>
            </a:r>
          </a:p>
        </p:txBody>
      </p:sp>
      <p:sp>
        <p:nvSpPr>
          <p:cNvPr id="9" name="TextBox 8"/>
          <p:cNvSpPr txBox="1"/>
          <p:nvPr userDrawn="1"/>
        </p:nvSpPr>
        <p:spPr>
          <a:xfrm>
            <a:off x="318895" y="3298403"/>
            <a:ext cx="5151029" cy="2708434"/>
          </a:xfrm>
          <a:prstGeom prst="rect">
            <a:avLst/>
          </a:prstGeom>
          <a:noFill/>
        </p:spPr>
        <p:txBody>
          <a:bodyPr wrap="square" lIns="0" tIns="0" rIns="0" bIns="0" rtlCol="0">
            <a:spAutoFit/>
          </a:bodyPr>
          <a:lstStyle/>
          <a:p>
            <a:pPr marL="216000" indent="-216000">
              <a:spcAft>
                <a:spcPts val="1200"/>
              </a:spcAft>
              <a:buClr>
                <a:srgbClr val="FF6500"/>
              </a:buClr>
              <a:buFont typeface="Arial" charset="0"/>
              <a:buChar char="•"/>
            </a:pPr>
            <a:r>
              <a:rPr lang="en-US" sz="1800" kern="1200" dirty="0">
                <a:solidFill>
                  <a:schemeClr val="bg1"/>
                </a:solidFill>
                <a:latin typeface="Arial" charset="0"/>
                <a:ea typeface="Arial" charset="0"/>
                <a:cs typeface="Arial" charset="0"/>
              </a:rPr>
              <a:t>Keith Williams, Chief Executive, British Airways</a:t>
            </a:r>
          </a:p>
          <a:p>
            <a:pPr marL="216000" indent="-216000">
              <a:spcAft>
                <a:spcPts val="1200"/>
              </a:spcAft>
              <a:buClr>
                <a:srgbClr val="FF6500"/>
              </a:buClr>
              <a:buFont typeface="Arial" charset="0"/>
              <a:buChar char="•"/>
            </a:pPr>
            <a:r>
              <a:rPr lang="en-US" sz="1800" kern="1200" dirty="0">
                <a:solidFill>
                  <a:schemeClr val="bg1"/>
                </a:solidFill>
                <a:latin typeface="Arial" charset="0"/>
                <a:ea typeface="Arial" charset="0"/>
                <a:cs typeface="Arial" charset="0"/>
              </a:rPr>
              <a:t>Sir Maurice Flanagan, Vice-Chair, Emirates Airline Dame Stella </a:t>
            </a:r>
            <a:r>
              <a:rPr lang="en-US" sz="1800" kern="1200" dirty="0" err="1">
                <a:solidFill>
                  <a:schemeClr val="bg1"/>
                </a:solidFill>
                <a:latin typeface="Arial" charset="0"/>
                <a:ea typeface="Arial" charset="0"/>
                <a:cs typeface="Arial" charset="0"/>
              </a:rPr>
              <a:t>Rimington</a:t>
            </a:r>
            <a:r>
              <a:rPr lang="en-US" sz="1800" kern="1200" dirty="0">
                <a:solidFill>
                  <a:schemeClr val="bg1"/>
                </a:solidFill>
                <a:latin typeface="Arial" charset="0"/>
                <a:ea typeface="Arial" charset="0"/>
                <a:cs typeface="Arial" charset="0"/>
              </a:rPr>
              <a:t>, former DG, MI5</a:t>
            </a:r>
          </a:p>
          <a:p>
            <a:pPr marL="216000" indent="-216000">
              <a:spcAft>
                <a:spcPts val="1200"/>
              </a:spcAft>
              <a:buClr>
                <a:srgbClr val="FF6500"/>
              </a:buClr>
              <a:buFont typeface="Arial" charset="0"/>
              <a:buChar char="•"/>
            </a:pPr>
            <a:r>
              <a:rPr lang="en-US" sz="1800" kern="1200" dirty="0">
                <a:solidFill>
                  <a:schemeClr val="bg1"/>
                </a:solidFill>
                <a:latin typeface="Arial" charset="0"/>
                <a:ea typeface="Arial" charset="0"/>
                <a:cs typeface="Arial" charset="0"/>
              </a:rPr>
              <a:t>Sir Robin Saxby, Chair Emeritus, Arm Holdings</a:t>
            </a:r>
          </a:p>
          <a:p>
            <a:pPr marL="216000" indent="-216000">
              <a:spcAft>
                <a:spcPts val="1200"/>
              </a:spcAft>
              <a:buClr>
                <a:srgbClr val="FF6500"/>
              </a:buClr>
              <a:buFont typeface="Arial" charset="0"/>
              <a:buChar char="•"/>
            </a:pPr>
            <a:r>
              <a:rPr lang="en-US" sz="1800" kern="1200" dirty="0">
                <a:solidFill>
                  <a:schemeClr val="bg1"/>
                </a:solidFill>
                <a:latin typeface="Arial" charset="0"/>
                <a:ea typeface="Arial" charset="0"/>
                <a:cs typeface="Arial" charset="0"/>
              </a:rPr>
              <a:t>Dame Carol Ann Duffy CBE, Poet Laureate</a:t>
            </a:r>
          </a:p>
          <a:p>
            <a:pPr marL="216000" indent="-216000">
              <a:spcAft>
                <a:spcPts val="1200"/>
              </a:spcAft>
              <a:buClr>
                <a:srgbClr val="FF6500"/>
              </a:buClr>
              <a:buFont typeface="Arial" charset="0"/>
              <a:buChar char="•"/>
            </a:pPr>
            <a:r>
              <a:rPr lang="en-US" sz="1800" kern="1200" dirty="0" err="1">
                <a:solidFill>
                  <a:schemeClr val="bg1"/>
                </a:solidFill>
                <a:latin typeface="Arial" charset="0"/>
                <a:ea typeface="Arial" charset="0"/>
                <a:cs typeface="Arial" charset="0"/>
              </a:rPr>
              <a:t>Dr</a:t>
            </a:r>
            <a:r>
              <a:rPr lang="en-US" sz="1800" kern="1200" dirty="0">
                <a:solidFill>
                  <a:schemeClr val="bg1"/>
                </a:solidFill>
                <a:latin typeface="Arial" charset="0"/>
                <a:ea typeface="Arial" charset="0"/>
                <a:cs typeface="Arial" charset="0"/>
              </a:rPr>
              <a:t> Lawrence </a:t>
            </a:r>
            <a:r>
              <a:rPr lang="en-US" sz="1800" kern="1200" dirty="0" err="1">
                <a:solidFill>
                  <a:schemeClr val="bg1"/>
                </a:solidFill>
                <a:latin typeface="Arial" charset="0"/>
                <a:ea typeface="Arial" charset="0"/>
                <a:cs typeface="Arial" charset="0"/>
              </a:rPr>
              <a:t>McGinty</a:t>
            </a:r>
            <a:r>
              <a:rPr lang="en-US" sz="1800" kern="1200" dirty="0">
                <a:solidFill>
                  <a:schemeClr val="bg1"/>
                </a:solidFill>
                <a:latin typeface="Arial" charset="0"/>
                <a:ea typeface="Arial" charset="0"/>
                <a:cs typeface="Arial" charset="0"/>
              </a:rPr>
              <a:t>, ITN science editor</a:t>
            </a:r>
          </a:p>
          <a:p>
            <a:pPr marL="216000" indent="-216000">
              <a:spcAft>
                <a:spcPts val="1200"/>
              </a:spcAft>
              <a:buClr>
                <a:srgbClr val="FF6500"/>
              </a:buClr>
              <a:buFont typeface="Arial" charset="0"/>
              <a:buChar char="•"/>
            </a:pPr>
            <a:r>
              <a:rPr lang="en-US" sz="1800" kern="1200" dirty="0" err="1">
                <a:solidFill>
                  <a:schemeClr val="bg1"/>
                </a:solidFill>
                <a:latin typeface="Arial" charset="0"/>
                <a:ea typeface="Arial" charset="0"/>
                <a:cs typeface="Arial" charset="0"/>
              </a:rPr>
              <a:t>Dr</a:t>
            </a:r>
            <a:r>
              <a:rPr lang="en-US" sz="1800" kern="1200" dirty="0">
                <a:solidFill>
                  <a:schemeClr val="bg1"/>
                </a:solidFill>
                <a:latin typeface="Arial" charset="0"/>
                <a:ea typeface="Arial" charset="0"/>
                <a:cs typeface="Arial" charset="0"/>
              </a:rPr>
              <a:t> Lewis Booth, former CFO, Ford Motor Co.</a:t>
            </a:r>
            <a:endParaRPr lang="en-US" sz="2400" kern="1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450803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3" name="Picture 2" descr="equin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82254" cy="68874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2" name="TextBox 1"/>
          <p:cNvSpPr txBox="1"/>
          <p:nvPr userDrawn="1"/>
        </p:nvSpPr>
        <p:spPr>
          <a:xfrm>
            <a:off x="318895" y="2265405"/>
            <a:ext cx="4981941" cy="3785652"/>
          </a:xfrm>
          <a:prstGeom prst="rect">
            <a:avLst/>
          </a:prstGeom>
          <a:noFill/>
        </p:spPr>
        <p:txBody>
          <a:bodyPr wrap="square" lIns="0" tIns="0" rIns="0" bIns="0" rtlCol="0">
            <a:spAutoFit/>
          </a:bodyPr>
          <a:lstStyle/>
          <a:p>
            <a:pPr marL="216000" lvl="0" indent="-216000">
              <a:lnSpc>
                <a:spcPct val="100000"/>
              </a:lnSpc>
              <a:spcAft>
                <a:spcPts val="1200"/>
              </a:spcAft>
              <a:buClr>
                <a:srgbClr val="FF6500"/>
              </a:buClr>
              <a:buFont typeface="Arial" charset="0"/>
              <a:buChar char="•"/>
              <a:tabLst>
                <a:tab pos="204788" algn="l"/>
              </a:tabLst>
            </a:pPr>
            <a:r>
              <a:rPr lang="en-US" sz="1800" kern="1200" dirty="0">
                <a:solidFill>
                  <a:schemeClr val="bg1"/>
                </a:solidFill>
                <a:latin typeface="Arial" charset="0"/>
                <a:ea typeface="Arial" charset="0"/>
                <a:cs typeface="Arial" charset="0"/>
              </a:rPr>
              <a:t>Raised £25m to support Philip </a:t>
            </a:r>
            <a:r>
              <a:rPr lang="en-US" sz="1800" kern="1200" dirty="0" err="1">
                <a:solidFill>
                  <a:schemeClr val="bg1"/>
                </a:solidFill>
                <a:latin typeface="Arial" charset="0"/>
                <a:ea typeface="Arial" charset="0"/>
                <a:cs typeface="Arial" charset="0"/>
              </a:rPr>
              <a:t>Leverhulme</a:t>
            </a:r>
            <a:r>
              <a:rPr lang="en-US" sz="1800" kern="1200" baseline="0" dirty="0">
                <a:solidFill>
                  <a:schemeClr val="bg1"/>
                </a:solidFill>
                <a:latin typeface="Arial" charset="0"/>
                <a:ea typeface="Arial" charset="0"/>
                <a:cs typeface="Arial" charset="0"/>
              </a:rPr>
              <a:t> </a:t>
            </a:r>
            <a:r>
              <a:rPr lang="en-US" sz="1800" kern="1200" dirty="0">
                <a:solidFill>
                  <a:schemeClr val="bg1"/>
                </a:solidFill>
                <a:latin typeface="Arial" charset="0"/>
                <a:ea typeface="Arial" charset="0"/>
                <a:cs typeface="Arial" charset="0"/>
              </a:rPr>
              <a:t>Equine Hospital, </a:t>
            </a:r>
            <a:r>
              <a:rPr lang="en-US" sz="1800" kern="1200" dirty="0" err="1">
                <a:solidFill>
                  <a:schemeClr val="bg1"/>
                </a:solidFill>
                <a:latin typeface="Arial" charset="0"/>
                <a:ea typeface="Arial" charset="0"/>
                <a:cs typeface="Arial" charset="0"/>
              </a:rPr>
              <a:t>Wolfson</a:t>
            </a:r>
            <a:r>
              <a:rPr lang="en-US" sz="1800" kern="1200" dirty="0">
                <a:solidFill>
                  <a:schemeClr val="bg1"/>
                </a:solidFill>
                <a:latin typeface="Arial" charset="0"/>
                <a:ea typeface="Arial" charset="0"/>
                <a:cs typeface="Arial" charset="0"/>
              </a:rPr>
              <a:t> Centre for</a:t>
            </a:r>
            <a:r>
              <a:rPr lang="en-US" sz="1800" kern="1200" baseline="0" dirty="0">
                <a:solidFill>
                  <a:schemeClr val="bg1"/>
                </a:solidFill>
                <a:latin typeface="Arial" charset="0"/>
                <a:ea typeface="Arial" charset="0"/>
                <a:cs typeface="Arial" charset="0"/>
              </a:rPr>
              <a:t> </a:t>
            </a:r>
            <a:r>
              <a:rPr lang="en-US" sz="1800" kern="1200" dirty="0" err="1">
                <a:solidFill>
                  <a:schemeClr val="bg1"/>
                </a:solidFill>
                <a:latin typeface="Arial" charset="0"/>
                <a:ea typeface="Arial" charset="0"/>
                <a:cs typeface="Arial" charset="0"/>
              </a:rPr>
              <a:t>Personalised</a:t>
            </a:r>
            <a:r>
              <a:rPr lang="en-US" sz="1800" kern="1200" dirty="0">
                <a:solidFill>
                  <a:schemeClr val="bg1"/>
                </a:solidFill>
                <a:latin typeface="Arial" charset="0"/>
                <a:ea typeface="Arial" charset="0"/>
                <a:cs typeface="Arial" charset="0"/>
              </a:rPr>
              <a:t> Medicines, Small Animal</a:t>
            </a:r>
            <a:r>
              <a:rPr lang="en-US" sz="1800" kern="1200" baseline="0" dirty="0">
                <a:solidFill>
                  <a:schemeClr val="bg1"/>
                </a:solidFill>
                <a:latin typeface="Arial" charset="0"/>
                <a:ea typeface="Arial" charset="0"/>
                <a:cs typeface="Arial" charset="0"/>
              </a:rPr>
              <a:t> </a:t>
            </a:r>
            <a:r>
              <a:rPr lang="en-US" sz="1800" kern="1200" dirty="0">
                <a:solidFill>
                  <a:schemeClr val="bg1"/>
                </a:solidFill>
                <a:latin typeface="Arial" charset="0"/>
                <a:ea typeface="Arial" charset="0"/>
                <a:cs typeface="Arial" charset="0"/>
              </a:rPr>
              <a:t>Teaching Hospital, Centre for Better Births</a:t>
            </a:r>
          </a:p>
          <a:p>
            <a:pPr marL="216000" lvl="0" indent="-216000">
              <a:lnSpc>
                <a:spcPct val="100000"/>
              </a:lnSpc>
              <a:spcAft>
                <a:spcPts val="1200"/>
              </a:spcAft>
              <a:buClr>
                <a:srgbClr val="FF6500"/>
              </a:buClr>
              <a:buFont typeface="Arial" charset="0"/>
              <a:buChar char="•"/>
              <a:tabLst>
                <a:tab pos="204788" algn="l"/>
              </a:tabLst>
            </a:pPr>
            <a:r>
              <a:rPr lang="en-US" sz="1800" kern="1200" dirty="0">
                <a:solidFill>
                  <a:schemeClr val="bg1"/>
                </a:solidFill>
                <a:latin typeface="Arial" charset="0"/>
                <a:ea typeface="Arial" charset="0"/>
                <a:cs typeface="Arial" charset="0"/>
              </a:rPr>
              <a:t>Benefactors’ Fund raises £250k per </a:t>
            </a:r>
            <a:br>
              <a:rPr lang="en-US" sz="1800" kern="1200" dirty="0">
                <a:solidFill>
                  <a:schemeClr val="bg1"/>
                </a:solidFill>
                <a:latin typeface="Arial" charset="0"/>
                <a:ea typeface="Arial" charset="0"/>
                <a:cs typeface="Arial" charset="0"/>
              </a:rPr>
            </a:br>
            <a:r>
              <a:rPr lang="en-US" sz="1800" kern="1200" dirty="0">
                <a:solidFill>
                  <a:schemeClr val="bg1"/>
                </a:solidFill>
                <a:latin typeface="Arial" charset="0"/>
                <a:ea typeface="Arial" charset="0"/>
                <a:cs typeface="Arial" charset="0"/>
              </a:rPr>
              <a:t>annum for student initiatives</a:t>
            </a:r>
          </a:p>
          <a:p>
            <a:pPr marL="216000" lvl="0" indent="-216000">
              <a:lnSpc>
                <a:spcPct val="100000"/>
              </a:lnSpc>
              <a:spcAft>
                <a:spcPts val="1200"/>
              </a:spcAft>
              <a:buClr>
                <a:srgbClr val="FF6500"/>
              </a:buClr>
              <a:buFont typeface="Arial" charset="0"/>
              <a:buChar char="•"/>
              <a:tabLst>
                <a:tab pos="204788" algn="l"/>
              </a:tabLst>
            </a:pPr>
            <a:r>
              <a:rPr lang="en-US" sz="1800" kern="1200" dirty="0">
                <a:solidFill>
                  <a:schemeClr val="bg1"/>
                </a:solidFill>
                <a:latin typeface="Arial" charset="0"/>
                <a:ea typeface="Arial" charset="0"/>
                <a:cs typeface="Arial" charset="0"/>
              </a:rPr>
              <a:t>£15.2m raised in three years of</a:t>
            </a:r>
            <a:r>
              <a:rPr lang="en-US" sz="1800" kern="1200" baseline="0" dirty="0">
                <a:solidFill>
                  <a:schemeClr val="bg1"/>
                </a:solidFill>
                <a:latin typeface="Arial" charset="0"/>
                <a:ea typeface="Arial" charset="0"/>
                <a:cs typeface="Arial" charset="0"/>
              </a:rPr>
              <a:t> </a:t>
            </a:r>
            <a:br>
              <a:rPr lang="en-US" sz="1800" kern="1200" baseline="0" dirty="0">
                <a:solidFill>
                  <a:schemeClr val="bg1"/>
                </a:solidFill>
                <a:latin typeface="Arial" charset="0"/>
                <a:ea typeface="Arial" charset="0"/>
                <a:cs typeface="Arial" charset="0"/>
              </a:rPr>
            </a:br>
            <a:r>
              <a:rPr lang="en-US" sz="1800" kern="1200" dirty="0">
                <a:solidFill>
                  <a:schemeClr val="bg1"/>
                </a:solidFill>
                <a:latin typeface="Arial" charset="0"/>
                <a:ea typeface="Arial" charset="0"/>
                <a:cs typeface="Arial" charset="0"/>
              </a:rPr>
              <a:t>fundraising campaign ‘quiet phase’</a:t>
            </a:r>
            <a:r>
              <a:rPr lang="en-US" sz="1800" kern="1200" baseline="0" dirty="0">
                <a:solidFill>
                  <a:schemeClr val="bg1"/>
                </a:solidFill>
                <a:latin typeface="Arial" charset="0"/>
                <a:ea typeface="Arial" charset="0"/>
                <a:cs typeface="Arial" charset="0"/>
              </a:rPr>
              <a:t> </a:t>
            </a:r>
            <a:br>
              <a:rPr lang="en-US" sz="1800" kern="1200" baseline="0" dirty="0">
                <a:solidFill>
                  <a:schemeClr val="bg1"/>
                </a:solidFill>
                <a:latin typeface="Arial" charset="0"/>
                <a:ea typeface="Arial" charset="0"/>
                <a:cs typeface="Arial" charset="0"/>
              </a:rPr>
            </a:br>
            <a:r>
              <a:rPr lang="en-US" sz="1800" kern="1200" dirty="0">
                <a:solidFill>
                  <a:schemeClr val="bg1"/>
                </a:solidFill>
                <a:latin typeface="Arial" charset="0"/>
                <a:ea typeface="Arial" charset="0"/>
                <a:cs typeface="Arial" charset="0"/>
              </a:rPr>
              <a:t>to date</a:t>
            </a:r>
          </a:p>
          <a:p>
            <a:pPr marL="216000" lvl="0" indent="-216000">
              <a:lnSpc>
                <a:spcPct val="100000"/>
              </a:lnSpc>
              <a:spcAft>
                <a:spcPts val="1200"/>
              </a:spcAft>
              <a:buClr>
                <a:srgbClr val="FF6500"/>
              </a:buClr>
              <a:buFont typeface="Arial" charset="0"/>
              <a:buChar char="•"/>
              <a:tabLst>
                <a:tab pos="204788" algn="l"/>
              </a:tabLst>
            </a:pPr>
            <a:r>
              <a:rPr lang="en-US" sz="1800" kern="1200" dirty="0">
                <a:solidFill>
                  <a:schemeClr val="bg1"/>
                </a:solidFill>
                <a:latin typeface="Arial" charset="0"/>
                <a:ea typeface="Arial" charset="0"/>
                <a:cs typeface="Arial" charset="0"/>
              </a:rPr>
              <a:t>Campaign launch in 2018 to raise</a:t>
            </a:r>
            <a:r>
              <a:rPr lang="en-US" sz="1800" kern="1200" baseline="0" dirty="0">
                <a:solidFill>
                  <a:schemeClr val="bg1"/>
                </a:solidFill>
                <a:latin typeface="Arial" charset="0"/>
                <a:ea typeface="Arial" charset="0"/>
                <a:cs typeface="Arial" charset="0"/>
              </a:rPr>
              <a:t> </a:t>
            </a:r>
            <a:br>
              <a:rPr lang="en-US" sz="1800" kern="1200" baseline="0" dirty="0">
                <a:solidFill>
                  <a:schemeClr val="bg1"/>
                </a:solidFill>
                <a:latin typeface="Arial" charset="0"/>
                <a:ea typeface="Arial" charset="0"/>
                <a:cs typeface="Arial" charset="0"/>
              </a:rPr>
            </a:br>
            <a:r>
              <a:rPr lang="en-US" sz="1800" kern="1200" dirty="0">
                <a:solidFill>
                  <a:schemeClr val="bg1"/>
                </a:solidFill>
                <a:latin typeface="Arial" charset="0"/>
                <a:ea typeface="Arial" charset="0"/>
                <a:cs typeface="Arial" charset="0"/>
              </a:rPr>
              <a:t>£75m supporting scholarship,</a:t>
            </a:r>
            <a:r>
              <a:rPr lang="en-US" sz="1800" kern="1200" baseline="0" dirty="0">
                <a:solidFill>
                  <a:schemeClr val="bg1"/>
                </a:solidFill>
                <a:latin typeface="Arial" charset="0"/>
                <a:ea typeface="Arial" charset="0"/>
                <a:cs typeface="Arial" charset="0"/>
              </a:rPr>
              <a:t> </a:t>
            </a:r>
            <a:br>
              <a:rPr lang="en-US" sz="1800" kern="1200" baseline="0" dirty="0">
                <a:solidFill>
                  <a:schemeClr val="bg1"/>
                </a:solidFill>
                <a:latin typeface="Arial" charset="0"/>
                <a:ea typeface="Arial" charset="0"/>
                <a:cs typeface="Arial" charset="0"/>
              </a:rPr>
            </a:br>
            <a:r>
              <a:rPr lang="en-US" sz="1800" kern="1200" dirty="0">
                <a:solidFill>
                  <a:schemeClr val="bg1"/>
                </a:solidFill>
                <a:latin typeface="Arial" charset="0"/>
                <a:ea typeface="Arial" charset="0"/>
                <a:cs typeface="Arial" charset="0"/>
              </a:rPr>
              <a:t>leadership and research</a:t>
            </a:r>
          </a:p>
        </p:txBody>
      </p:sp>
      <p:sp>
        <p:nvSpPr>
          <p:cNvPr id="11" name="Rectangle 2"/>
          <p:cNvSpPr txBox="1">
            <a:spLocks noChangeArrowheads="1"/>
          </p:cNvSpPr>
          <p:nvPr userDrawn="1"/>
        </p:nvSpPr>
        <p:spPr bwMode="auto">
          <a:xfrm>
            <a:off x="318895" y="1268760"/>
            <a:ext cx="7772400"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br>
              <a:rPr lang="en-US" sz="3200" b="1" dirty="0">
                <a:solidFill>
                  <a:srgbClr val="FF6600"/>
                </a:solidFill>
                <a:latin typeface="Arial" charset="0"/>
                <a:ea typeface="Arial" charset="0"/>
                <a:cs typeface="Arial" charset="0"/>
              </a:rPr>
            </a:br>
            <a:r>
              <a:rPr lang="en-US" sz="3200" b="1" dirty="0">
                <a:solidFill>
                  <a:srgbClr val="FF6600"/>
                </a:solidFill>
                <a:latin typeface="Arial" charset="0"/>
                <a:ea typeface="Arial" charset="0"/>
                <a:cs typeface="Arial" charset="0"/>
              </a:rPr>
              <a:t>PHILANTHROPY</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14343221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pic>
        <p:nvPicPr>
          <p:cNvPr id="3" name="Picture 2" descr="londo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92170" cy="6884404"/>
          </a:xfrm>
          <a:prstGeom prst="rect">
            <a:avLst/>
          </a:prstGeom>
        </p:spPr>
      </p:pic>
      <p:sp>
        <p:nvSpPr>
          <p:cNvPr id="4" name="TextBox 3"/>
          <p:cNvSpPr txBox="1"/>
          <p:nvPr userDrawn="1"/>
        </p:nvSpPr>
        <p:spPr>
          <a:xfrm>
            <a:off x="318895" y="2352494"/>
            <a:ext cx="5134186" cy="3893374"/>
          </a:xfrm>
          <a:prstGeom prst="rect">
            <a:avLst/>
          </a:prstGeom>
          <a:noFill/>
        </p:spPr>
        <p:txBody>
          <a:bodyPr wrap="square" lIns="0" tIns="0" rIns="0" bIns="0" rtlCol="0">
            <a:spAutoFit/>
          </a:bodyPr>
          <a:lstStyle/>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Launched 2013, based in Finsbury Square</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15-year lease on building</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Provides profession-based postgraduate teaching </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Flagship programme in partnership with ICAEW</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Development to include offerings in Psychology,</a:t>
            </a:r>
            <a:r>
              <a:rPr lang="en-GB" sz="1700" baseline="0" dirty="0">
                <a:solidFill>
                  <a:srgbClr val="FFFFFF"/>
                </a:solidFill>
                <a:latin typeface="Arial" panose="020B0604020202020204" pitchFamily="34" charset="0"/>
                <a:cs typeface="Arial" panose="020B0604020202020204" pitchFamily="34" charset="0"/>
              </a:rPr>
              <a:t> </a:t>
            </a:r>
            <a:r>
              <a:rPr lang="en-GB" sz="1700" dirty="0">
                <a:solidFill>
                  <a:srgbClr val="FFFFFF"/>
                </a:solidFill>
                <a:latin typeface="Arial" panose="020B0604020202020204" pitchFamily="34" charset="0"/>
                <a:cs typeface="Arial" panose="020B0604020202020204" pitchFamily="34" charset="0"/>
              </a:rPr>
              <a:t>Architecture and Environmental Sciences</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Forecast to grow to approx. </a:t>
            </a:r>
            <a:br>
              <a:rPr lang="en-GB" sz="1700" dirty="0">
                <a:solidFill>
                  <a:srgbClr val="FFFFFF"/>
                </a:solidFill>
                <a:latin typeface="Arial" panose="020B0604020202020204" pitchFamily="34" charset="0"/>
                <a:cs typeface="Arial" panose="020B0604020202020204" pitchFamily="34" charset="0"/>
              </a:rPr>
            </a:br>
            <a:r>
              <a:rPr lang="en-GB" sz="1700" dirty="0">
                <a:solidFill>
                  <a:srgbClr val="FFFFFF"/>
                </a:solidFill>
                <a:latin typeface="Arial" panose="020B0604020202020204" pitchFamily="34" charset="0"/>
                <a:cs typeface="Arial" panose="020B0604020202020204" pitchFamily="34" charset="0"/>
              </a:rPr>
              <a:t>600 students in next three years, </a:t>
            </a:r>
            <a:br>
              <a:rPr lang="en-GB" sz="1700" dirty="0">
                <a:solidFill>
                  <a:srgbClr val="FFFFFF"/>
                </a:solidFill>
                <a:latin typeface="Arial" panose="020B0604020202020204" pitchFamily="34" charset="0"/>
                <a:cs typeface="Arial" panose="020B0604020202020204" pitchFamily="34" charset="0"/>
              </a:rPr>
            </a:br>
            <a:r>
              <a:rPr lang="en-GB" sz="1700" dirty="0">
                <a:solidFill>
                  <a:srgbClr val="FFFFFF"/>
                </a:solidFill>
                <a:latin typeface="Arial" panose="020B0604020202020204" pitchFamily="34" charset="0"/>
                <a:cs typeface="Arial" panose="020B0604020202020204" pitchFamily="34" charset="0"/>
              </a:rPr>
              <a:t>fee income £8m p.a.</a:t>
            </a:r>
          </a:p>
          <a:p>
            <a:pPr marL="216000" indent="-216000">
              <a:lnSpc>
                <a:spcPct val="100000"/>
              </a:lnSpc>
              <a:spcAft>
                <a:spcPts val="1200"/>
              </a:spcAft>
              <a:buClr>
                <a:srgbClr val="FF6500"/>
              </a:buClr>
              <a:buFont typeface="Arial" charset="0"/>
              <a:buChar char="•"/>
            </a:pPr>
            <a:r>
              <a:rPr lang="en-GB" sz="1700" dirty="0">
                <a:solidFill>
                  <a:srgbClr val="FFFFFF"/>
                </a:solidFill>
                <a:latin typeface="Arial" panose="020B0604020202020204" pitchFamily="34" charset="0"/>
                <a:cs typeface="Arial" panose="020B0604020202020204" pitchFamily="34" charset="0"/>
              </a:rPr>
              <a:t>Subject to QAA assessment </a:t>
            </a:r>
            <a:br>
              <a:rPr lang="en-GB" sz="1700" dirty="0">
                <a:solidFill>
                  <a:srgbClr val="FFFFFF"/>
                </a:solidFill>
                <a:latin typeface="Arial" panose="020B0604020202020204" pitchFamily="34" charset="0"/>
                <a:cs typeface="Arial" panose="020B0604020202020204" pitchFamily="34" charset="0"/>
              </a:rPr>
            </a:br>
            <a:r>
              <a:rPr lang="en-GB" sz="1700" dirty="0">
                <a:solidFill>
                  <a:srgbClr val="FFFFFF"/>
                </a:solidFill>
                <a:latin typeface="Arial" panose="020B0604020202020204" pitchFamily="34" charset="0"/>
                <a:cs typeface="Arial" panose="020B0604020202020204" pitchFamily="34" charset="0"/>
              </a:rPr>
              <a:t>as if Liverpool-based</a:t>
            </a:r>
            <a:endParaRPr lang="en-GB" sz="1700" dirty="0">
              <a:solidFill>
                <a:srgbClr val="FFFFFF"/>
              </a:solidFill>
            </a:endParaRPr>
          </a:p>
        </p:txBody>
      </p:sp>
      <p:sp>
        <p:nvSpPr>
          <p:cNvPr id="5" name="Rectangle 2"/>
          <p:cNvSpPr txBox="1">
            <a:spLocks noChangeArrowheads="1"/>
          </p:cNvSpPr>
          <p:nvPr userDrawn="1"/>
        </p:nvSpPr>
        <p:spPr bwMode="auto">
          <a:xfrm>
            <a:off x="318895" y="1344382"/>
            <a:ext cx="3163888"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a:solidFill>
                  <a:prstClr val="white"/>
                </a:solidFill>
                <a:latin typeface="Arial" panose="020B0604020202020204" pitchFamily="34" charset="0"/>
                <a:cs typeface="Arial" panose="020B0604020202020204" pitchFamily="34" charset="0"/>
              </a:rPr>
              <a:t>LIVERPOOL</a:t>
            </a:r>
            <a:br>
              <a:rPr lang="en-US" sz="3200" dirty="0">
                <a:solidFill>
                  <a:srgbClr val="FF6600"/>
                </a:solidFill>
                <a:latin typeface="Arial" panose="020B0604020202020204" pitchFamily="34" charset="0"/>
                <a:cs typeface="Arial" panose="020B0604020202020204" pitchFamily="34" charset="0"/>
              </a:rPr>
            </a:br>
            <a:r>
              <a:rPr lang="en-US" sz="3200" b="1" dirty="0">
                <a:solidFill>
                  <a:srgbClr val="FF6600"/>
                </a:solidFill>
                <a:latin typeface="Arial" panose="020B0604020202020204" pitchFamily="34" charset="0"/>
                <a:cs typeface="Arial" panose="020B0604020202020204" pitchFamily="34" charset="0"/>
              </a:rPr>
              <a:t>IN LONDON</a:t>
            </a:r>
            <a:endParaRPr lang="en-US" dirty="0">
              <a:solidFill>
                <a:srgbClr val="FF6600"/>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p14="http://schemas.microsoft.com/office/powerpoint/2010/main" val="10003725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2" name="Picture 11" descr="title slide update (black).jpg"/>
          <p:cNvPicPr>
            <a:picLocks/>
          </p:cNvPicPr>
          <p:nvPr userDrawn="1"/>
        </p:nvPicPr>
        <p:blipFill rotWithShape="1">
          <a:blip r:embed="rId2" cstate="print">
            <a:extLst>
              <a:ext uri="{28A0092B-C50C-407E-A947-70E740481C1C}">
                <a14:useLocalDpi xmlns:a14="http://schemas.microsoft.com/office/drawing/2010/main" val="0"/>
              </a:ext>
            </a:extLst>
          </a:blip>
          <a:srcRect l="55118" r="-55118"/>
          <a:stretch/>
        </p:blipFill>
        <p:spPr>
          <a:xfrm>
            <a:off x="5040000" y="-774"/>
            <a:ext cx="9144000" cy="6858774"/>
          </a:xfrm>
          <a:prstGeom prst="rect">
            <a:avLst/>
          </a:prstGeom>
        </p:spPr>
      </p:pic>
      <p:sp>
        <p:nvSpPr>
          <p:cNvPr id="8" name="Title Placeholder 1"/>
          <p:cNvSpPr>
            <a:spLocks noGrp="1"/>
          </p:cNvSpPr>
          <p:nvPr>
            <p:ph type="title" hasCustomPrompt="1"/>
          </p:nvPr>
        </p:nvSpPr>
        <p:spPr>
          <a:xfrm>
            <a:off x="1000808" y="3490667"/>
            <a:ext cx="8230745" cy="576943"/>
          </a:xfrm>
          <a:prstGeom prst="rect">
            <a:avLst/>
          </a:prstGeom>
        </p:spPr>
        <p:txBody>
          <a:bodyPr vert="horz" lIns="0" tIns="0" rIns="0" bIns="0" rtlCol="0" anchor="t" anchorCtr="0">
            <a:normAutofit/>
          </a:bodyPr>
          <a:lstStyle>
            <a:lvl1pPr>
              <a:defRPr sz="1875" b="1" cap="none"/>
            </a:lvl1pPr>
          </a:lstStyle>
          <a:p>
            <a:r>
              <a:rPr lang="en-GB" dirty="0"/>
              <a:t>Name of speaker</a:t>
            </a:r>
            <a:endParaRPr lang="en-US" dirty="0"/>
          </a:p>
        </p:txBody>
      </p:sp>
      <p:sp>
        <p:nvSpPr>
          <p:cNvPr id="11" name="Text Placeholder 10"/>
          <p:cNvSpPr>
            <a:spLocks noGrp="1"/>
          </p:cNvSpPr>
          <p:nvPr>
            <p:ph type="body" sz="quarter" idx="10" hasCustomPrompt="1"/>
          </p:nvPr>
        </p:nvSpPr>
        <p:spPr>
          <a:xfrm>
            <a:off x="1000807" y="2220647"/>
            <a:ext cx="5759450" cy="1039388"/>
          </a:xfrm>
        </p:spPr>
        <p:txBody>
          <a:bodyPr lIns="0" tIns="0" rIns="0" bIns="0">
            <a:noAutofit/>
          </a:bodyPr>
          <a:lstStyle>
            <a:lvl1pPr marL="0" indent="0">
              <a:lnSpc>
                <a:spcPct val="100000"/>
              </a:lnSpc>
              <a:spcBef>
                <a:spcPts val="8"/>
              </a:spcBef>
              <a:buNone/>
              <a:defRPr sz="2175" baseline="0"/>
            </a:lvl1pPr>
            <a:lvl2pPr>
              <a:lnSpc>
                <a:spcPct val="100000"/>
              </a:lnSpc>
              <a:spcBef>
                <a:spcPts val="8"/>
              </a:spcBef>
              <a:defRPr/>
            </a:lvl2pPr>
            <a:lvl3pPr>
              <a:lnSpc>
                <a:spcPct val="100000"/>
              </a:lnSpc>
              <a:spcBef>
                <a:spcPts val="8"/>
              </a:spcBef>
              <a:defRPr/>
            </a:lvl3pPr>
            <a:lvl4pPr>
              <a:lnSpc>
                <a:spcPct val="100000"/>
              </a:lnSpc>
              <a:spcBef>
                <a:spcPts val="8"/>
              </a:spcBef>
              <a:defRPr/>
            </a:lvl4pPr>
            <a:lvl5pPr>
              <a:lnSpc>
                <a:spcPct val="100000"/>
              </a:lnSpc>
              <a:spcBef>
                <a:spcPts val="8"/>
              </a:spcBef>
              <a:defRPr/>
            </a:lvl5pPr>
          </a:lstStyle>
          <a:p>
            <a:pPr lvl="0"/>
            <a:r>
              <a:rPr lang="en-GB" dirty="0"/>
              <a:t>TITLE OF </a:t>
            </a:r>
            <a:br>
              <a:rPr lang="en-GB" dirty="0"/>
            </a:br>
            <a:r>
              <a:rPr lang="en-GB" dirty="0"/>
              <a:t>PRESENTATION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Rectangle 12"/>
          <p:cNvSpPr/>
          <p:nvPr userDrawn="1"/>
        </p:nvSpPr>
        <p:spPr>
          <a:xfrm>
            <a:off x="817293" y="2153721"/>
            <a:ext cx="45719" cy="26434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6600"/>
              </a:solidFill>
            </a:endParaRPr>
          </a:p>
        </p:txBody>
      </p:sp>
      <p:sp>
        <p:nvSpPr>
          <p:cNvPr id="14" name="Text Placeholder 10"/>
          <p:cNvSpPr>
            <a:spLocks noGrp="1"/>
          </p:cNvSpPr>
          <p:nvPr>
            <p:ph type="body" sz="quarter" idx="11" hasCustomPrompt="1"/>
          </p:nvPr>
        </p:nvSpPr>
        <p:spPr>
          <a:xfrm>
            <a:off x="1000807" y="3902319"/>
            <a:ext cx="5759450" cy="405770"/>
          </a:xfrm>
        </p:spPr>
        <p:txBody>
          <a:bodyPr lIns="0" tIns="0" rIns="0" bIns="0"/>
          <a:lstStyle>
            <a:lvl1pPr marL="0" indent="0">
              <a:buNone/>
              <a:defRPr sz="1875"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Job title</a:t>
            </a:r>
            <a:endParaRPr lang="en-US" dirty="0"/>
          </a:p>
        </p:txBody>
      </p:sp>
      <p:sp>
        <p:nvSpPr>
          <p:cNvPr id="15" name="Text Placeholder 10"/>
          <p:cNvSpPr>
            <a:spLocks noGrp="1"/>
          </p:cNvSpPr>
          <p:nvPr>
            <p:ph type="body" sz="quarter" idx="12" hasCustomPrompt="1"/>
          </p:nvPr>
        </p:nvSpPr>
        <p:spPr>
          <a:xfrm>
            <a:off x="1000807" y="4340461"/>
            <a:ext cx="5759450" cy="481068"/>
          </a:xfrm>
        </p:spPr>
        <p:txBody>
          <a:bodyPr lIns="0" tIns="0" rIns="0" bIns="0">
            <a:normAutofit/>
          </a:bodyPr>
          <a:lstStyle>
            <a:lvl1pPr marL="0" indent="0">
              <a:buNone/>
              <a:defRPr sz="1875"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University of Liverpool</a:t>
            </a:r>
            <a:endParaRPr lang="en-US" dirty="0"/>
          </a:p>
        </p:txBody>
      </p:sp>
    </p:spTree>
    <p:extLst>
      <p:ext uri="{BB962C8B-B14F-4D97-AF65-F5344CB8AC3E}">
        <p14:creationId xmlns:p14="http://schemas.microsoft.com/office/powerpoint/2010/main" val="1204462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5" name="Text Placeholder 10"/>
          <p:cNvSpPr>
            <a:spLocks noGrp="1"/>
          </p:cNvSpPr>
          <p:nvPr>
            <p:ph type="body" sz="quarter" idx="10" hasCustomPrompt="1"/>
          </p:nvPr>
        </p:nvSpPr>
        <p:spPr>
          <a:xfrm>
            <a:off x="372653" y="1854892"/>
            <a:ext cx="8230745" cy="425322"/>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7"/>
          <p:cNvSpPr>
            <a:spLocks noGrp="1"/>
          </p:cNvSpPr>
          <p:nvPr>
            <p:ph type="body" sz="quarter" idx="11" hasCustomPrompt="1"/>
          </p:nvPr>
        </p:nvSpPr>
        <p:spPr>
          <a:xfrm>
            <a:off x="373798" y="2449513"/>
            <a:ext cx="8229600" cy="4032310"/>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6233805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pic>
        <p:nvPicPr>
          <p:cNvPr id="3" name="Picture 14" descr="Image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92280" y="1003379"/>
            <a:ext cx="1391469" cy="585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4716016" y="0"/>
            <a:ext cx="4427984" cy="26369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xt.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753138" y="599790"/>
            <a:ext cx="2046436" cy="1512168"/>
          </a:xfrm>
          <a:prstGeom prst="rect">
            <a:avLst/>
          </a:prstGeom>
        </p:spPr>
      </p:pic>
      <p:sp>
        <p:nvSpPr>
          <p:cNvPr id="8"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9"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10" name="Text Placeholder 10"/>
          <p:cNvSpPr>
            <a:spLocks noGrp="1"/>
          </p:cNvSpPr>
          <p:nvPr>
            <p:ph type="body" sz="quarter" idx="10" hasCustomPrompt="1"/>
          </p:nvPr>
        </p:nvSpPr>
        <p:spPr>
          <a:xfrm>
            <a:off x="372653" y="2019651"/>
            <a:ext cx="8230745" cy="470065"/>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7"/>
          <p:cNvSpPr>
            <a:spLocks noGrp="1"/>
          </p:cNvSpPr>
          <p:nvPr>
            <p:ph type="body" sz="quarter" idx="11" hasCustomPrompt="1"/>
          </p:nvPr>
        </p:nvSpPr>
        <p:spPr>
          <a:xfrm>
            <a:off x="373798" y="2778719"/>
            <a:ext cx="6598833" cy="3760976"/>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16879266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pic>
        <p:nvPicPr>
          <p:cNvPr id="3" name="Picture 2" descr="test 3.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9980" y="2636912"/>
            <a:ext cx="1397190" cy="4221088"/>
          </a:xfrm>
          <a:prstGeom prst="rect">
            <a:avLst/>
          </a:prstGeom>
        </p:spPr>
      </p:pic>
      <p:pic>
        <p:nvPicPr>
          <p:cNvPr id="4" name="Picture 3" descr="text.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400838" y="599790"/>
            <a:ext cx="2046436" cy="1512168"/>
          </a:xfrm>
          <a:prstGeom prst="rect">
            <a:avLst/>
          </a:prstGeom>
        </p:spPr>
      </p:pic>
      <p:sp>
        <p:nvSpPr>
          <p:cNvPr id="6"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7"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2019652"/>
            <a:ext cx="8230745" cy="586078"/>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7"/>
          <p:cNvSpPr>
            <a:spLocks noGrp="1"/>
          </p:cNvSpPr>
          <p:nvPr>
            <p:ph type="body" sz="quarter" idx="11" hasCustomPrompt="1"/>
          </p:nvPr>
        </p:nvSpPr>
        <p:spPr>
          <a:xfrm>
            <a:off x="373798" y="2778719"/>
            <a:ext cx="6598833" cy="3760976"/>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9599973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pic>
        <p:nvPicPr>
          <p:cNvPr id="3" name="Picture 2" descr="skylin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3968"/>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pic>
        <p:nvPicPr>
          <p:cNvPr id="5" name="Picture 4" descr="text.g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6753138" y="599790"/>
            <a:ext cx="2046436" cy="1512168"/>
          </a:xfrm>
          <a:prstGeom prst="rect">
            <a:avLst/>
          </a:prstGeom>
        </p:spPr>
      </p:pic>
      <p:sp>
        <p:nvSpPr>
          <p:cNvPr id="6"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7"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8" name="Text Placeholder 10"/>
          <p:cNvSpPr>
            <a:spLocks noGrp="1"/>
          </p:cNvSpPr>
          <p:nvPr>
            <p:ph type="body" sz="quarter" idx="10" hasCustomPrompt="1"/>
          </p:nvPr>
        </p:nvSpPr>
        <p:spPr>
          <a:xfrm>
            <a:off x="372653" y="2019651"/>
            <a:ext cx="8230745" cy="492055"/>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7"/>
          <p:cNvSpPr>
            <a:spLocks noGrp="1"/>
          </p:cNvSpPr>
          <p:nvPr>
            <p:ph type="body" sz="quarter" idx="11" hasCustomPrompt="1"/>
          </p:nvPr>
        </p:nvSpPr>
        <p:spPr>
          <a:xfrm>
            <a:off x="373798" y="2778719"/>
            <a:ext cx="8229600" cy="1758557"/>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6602607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3" name="Picture 2" descr="4a.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9478" r="-39478"/>
          <a:stretch/>
        </p:blipFill>
        <p:spPr>
          <a:xfrm>
            <a:off x="3600000" y="-9024"/>
            <a:ext cx="9160256" cy="6870968"/>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a:t>ADD</a:t>
            </a:r>
            <a:endParaRPr lang="en-US" dirty="0"/>
          </a:p>
        </p:txBody>
      </p:sp>
      <p:sp>
        <p:nvSpPr>
          <p:cNvPr id="5" name="Text Placeholder 10"/>
          <p:cNvSpPr>
            <a:spLocks noGrp="1"/>
          </p:cNvSpPr>
          <p:nvPr>
            <p:ph type="body" sz="quarter" idx="10" hasCustomPrompt="1"/>
          </p:nvPr>
        </p:nvSpPr>
        <p:spPr>
          <a:xfrm>
            <a:off x="372653" y="1854891"/>
            <a:ext cx="8230745" cy="576943"/>
          </a:xfr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a:t>TITLE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7"/>
          <p:cNvSpPr>
            <a:spLocks noGrp="1"/>
          </p:cNvSpPr>
          <p:nvPr>
            <p:ph type="body" sz="quarter" idx="11" hasCustomPrompt="1"/>
          </p:nvPr>
        </p:nvSpPr>
        <p:spPr>
          <a:xfrm>
            <a:off x="373798" y="2449512"/>
            <a:ext cx="5807083" cy="4090183"/>
          </a:xfr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a:t>Bullet 1</a:t>
            </a:r>
          </a:p>
          <a:p>
            <a:pPr lvl="0"/>
            <a:endParaRPr lang="en-US" dirty="0"/>
          </a:p>
        </p:txBody>
      </p:sp>
    </p:spTree>
    <p:extLst>
      <p:ext uri="{BB962C8B-B14F-4D97-AF65-F5344CB8AC3E}">
        <p14:creationId xmlns:p14="http://schemas.microsoft.com/office/powerpoint/2010/main" val="20107945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2.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895" y="1295400"/>
            <a:ext cx="8230745" cy="576943"/>
          </a:xfrm>
          <a:prstGeom prst="rect">
            <a:avLst/>
          </a:prstGeom>
        </p:spPr>
        <p:txBody>
          <a:bodyPr vert="horz" lIns="0" tIns="0" rIns="0" bIns="0" rtlCol="0" anchor="t" anchorCtr="0">
            <a:normAutofit/>
          </a:bodyPr>
          <a:lstStyle/>
          <a:p>
            <a:r>
              <a:rPr lang="en-GB" dirty="0"/>
              <a:t>TITLE HERE</a:t>
            </a:r>
            <a:endParaRPr lang="en-US" dirty="0"/>
          </a:p>
        </p:txBody>
      </p:sp>
      <p:sp>
        <p:nvSpPr>
          <p:cNvPr id="3" name="Text Placeholder 2"/>
          <p:cNvSpPr>
            <a:spLocks noGrp="1"/>
          </p:cNvSpPr>
          <p:nvPr>
            <p:ph type="body" idx="1"/>
          </p:nvPr>
        </p:nvSpPr>
        <p:spPr>
          <a:xfrm>
            <a:off x="0" y="1687286"/>
            <a:ext cx="8230745" cy="564160"/>
          </a:xfrm>
          <a:prstGeom prst="rect">
            <a:avLst/>
          </a:prstGeom>
        </p:spPr>
        <p:txBody>
          <a:bodyPr vert="horz" lIns="91440" tIns="45720" rIns="91440" bIns="45720" rtlCol="0">
            <a:normAutofit/>
          </a:bodyPr>
          <a:lstStyle/>
          <a:p>
            <a:pPr lvl="0"/>
            <a:r>
              <a:rPr lang="en-GB" dirty="0"/>
              <a:t>TITLE HERE</a:t>
            </a:r>
          </a:p>
        </p:txBody>
      </p:sp>
      <p:pic>
        <p:nvPicPr>
          <p:cNvPr id="9" name="Picture 8"/>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18895" y="320825"/>
            <a:ext cx="2316631" cy="595472"/>
          </a:xfrm>
          <a:prstGeom prst="rect">
            <a:avLst/>
          </a:prstGeom>
        </p:spPr>
      </p:pic>
      <p:sp>
        <p:nvSpPr>
          <p:cNvPr id="15" name="Rectangle 14"/>
          <p:cNvSpPr/>
          <p:nvPr userDrawn="1"/>
        </p:nvSpPr>
        <p:spPr>
          <a:xfrm>
            <a:off x="0" y="0"/>
            <a:ext cx="22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0194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59" r:id="rId6"/>
    <p:sldLayoutId id="2147483761" r:id="rId7"/>
    <p:sldLayoutId id="2147483760" r:id="rId8"/>
    <p:sldLayoutId id="2147483726" r:id="rId9"/>
    <p:sldLayoutId id="2147483742" r:id="rId10"/>
    <p:sldLayoutId id="2147483743" r:id="rId11"/>
    <p:sldLayoutId id="2147483744" r:id="rId12"/>
    <p:sldLayoutId id="2147483758" r:id="rId13"/>
    <p:sldLayoutId id="2147483757" r:id="rId14"/>
    <p:sldLayoutId id="2147483752" r:id="rId15"/>
    <p:sldLayoutId id="2147483755" r:id="rId16"/>
    <p:sldLayoutId id="2147483756" r:id="rId17"/>
    <p:sldLayoutId id="2147483754" r:id="rId18"/>
    <p:sldLayoutId id="2147483753" r:id="rId19"/>
    <p:sldLayoutId id="2147483751" r:id="rId20"/>
    <p:sldLayoutId id="2147483750" r:id="rId21"/>
    <p:sldLayoutId id="2147483749" r:id="rId22"/>
    <p:sldLayoutId id="2147483748" r:id="rId23"/>
    <p:sldLayoutId id="2147483766" r:id="rId24"/>
    <p:sldLayoutId id="2147483747" r:id="rId25"/>
    <p:sldLayoutId id="2147483746" r:id="rId26"/>
    <p:sldLayoutId id="2147483745" r:id="rId27"/>
    <p:sldLayoutId id="2147483741" r:id="rId28"/>
    <p:sldLayoutId id="2147483740" r:id="rId29"/>
    <p:sldLayoutId id="2147483738" r:id="rId30"/>
    <p:sldLayoutId id="2147483739" r:id="rId31"/>
    <p:sldLayoutId id="2147483764" r:id="rId32"/>
    <p:sldLayoutId id="2147483765" r:id="rId33"/>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baseline="0">
          <a:solidFill>
            <a:srgbClr val="FF65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2662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8896" y="1295402"/>
            <a:ext cx="8230745" cy="576943"/>
          </a:xfrm>
          <a:prstGeom prst="rect">
            <a:avLst/>
          </a:prstGeom>
        </p:spPr>
        <p:txBody>
          <a:bodyPr vert="horz" lIns="0" tIns="0" rIns="0" bIns="0" rtlCol="0" anchor="t" anchorCtr="0">
            <a:normAutofit/>
          </a:bodyPr>
          <a:lstStyle/>
          <a:p>
            <a:r>
              <a:rPr lang="en-GB" dirty="0"/>
              <a:t>TITLE HERE</a:t>
            </a:r>
            <a:endParaRPr lang="en-US" dirty="0"/>
          </a:p>
        </p:txBody>
      </p:sp>
      <p:sp>
        <p:nvSpPr>
          <p:cNvPr id="3" name="Text Placeholder 2"/>
          <p:cNvSpPr>
            <a:spLocks noGrp="1"/>
          </p:cNvSpPr>
          <p:nvPr>
            <p:ph type="body" idx="1"/>
          </p:nvPr>
        </p:nvSpPr>
        <p:spPr>
          <a:xfrm>
            <a:off x="1" y="1687286"/>
            <a:ext cx="8230745" cy="564160"/>
          </a:xfrm>
          <a:prstGeom prst="rect">
            <a:avLst/>
          </a:prstGeom>
        </p:spPr>
        <p:txBody>
          <a:bodyPr vert="horz" lIns="91440" tIns="45720" rIns="91440" bIns="45720" rtlCol="0">
            <a:normAutofit/>
          </a:bodyPr>
          <a:lstStyle/>
          <a:p>
            <a:pPr lvl="0"/>
            <a:r>
              <a:rPr lang="en-GB" dirty="0"/>
              <a:t>TITLE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896" y="320825"/>
            <a:ext cx="2316631" cy="595472"/>
          </a:xfrm>
          <a:prstGeom prst="rect">
            <a:avLst/>
          </a:prstGeom>
        </p:spPr>
      </p:pic>
      <p:sp>
        <p:nvSpPr>
          <p:cNvPr id="15" name="Rectangle 14"/>
          <p:cNvSpPr/>
          <p:nvPr userDrawn="1"/>
        </p:nvSpPr>
        <p:spPr>
          <a:xfrm>
            <a:off x="0" y="0"/>
            <a:ext cx="22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401947"/>
      </p:ext>
    </p:extLst>
  </p:cSld>
  <p:clrMap bg1="dk1" tx1="lt1" bg2="dk2" tx2="lt2" accent1="accent1" accent2="accent2" accent3="accent3" accent4="accent4" accent5="accent5" accent6="accent6" hlink="hlink" folHlink="folHlink"/>
  <p:sldLayoutIdLst>
    <p:sldLayoutId id="2147483776"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baseline="0">
          <a:solidFill>
            <a:srgbClr val="FF65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39BB-353D-D9A8-4D89-9F605607A0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8C9664-64E4-C604-93CA-B792F5072CD5}"/>
              </a:ext>
            </a:extLst>
          </p:cNvPr>
          <p:cNvSpPr>
            <a:spLocks noGrp="1"/>
          </p:cNvSpPr>
          <p:nvPr>
            <p:ph type="title"/>
          </p:nvPr>
        </p:nvSpPr>
        <p:spPr/>
        <p:txBody>
          <a:bodyPr>
            <a:noAutofit/>
          </a:bodyPr>
          <a:lstStyle/>
          <a:p>
            <a:r>
              <a:rPr lang="en-US" sz="1800" dirty="0"/>
              <a:t>Monica D’Onofrio</a:t>
            </a:r>
            <a:br>
              <a:rPr lang="en-US" sz="1800" dirty="0"/>
            </a:br>
            <a:br>
              <a:rPr lang="en-US" sz="1800" dirty="0"/>
            </a:br>
            <a:r>
              <a:rPr lang="en-US" sz="1800" dirty="0"/>
              <a:t>14/4/2025</a:t>
            </a:r>
          </a:p>
        </p:txBody>
      </p:sp>
      <p:sp>
        <p:nvSpPr>
          <p:cNvPr id="3" name="Text Placeholder 2">
            <a:extLst>
              <a:ext uri="{FF2B5EF4-FFF2-40B4-BE49-F238E27FC236}">
                <a16:creationId xmlns:a16="http://schemas.microsoft.com/office/drawing/2014/main" id="{566FD296-8A2C-4112-3BF9-565522E45DA9}"/>
              </a:ext>
            </a:extLst>
          </p:cNvPr>
          <p:cNvSpPr>
            <a:spLocks noGrp="1"/>
          </p:cNvSpPr>
          <p:nvPr>
            <p:ph type="body" sz="quarter" idx="10"/>
          </p:nvPr>
        </p:nvSpPr>
        <p:spPr/>
        <p:txBody>
          <a:bodyPr/>
          <a:lstStyle/>
          <a:p>
            <a:r>
              <a:rPr lang="en-US" sz="3600" dirty="0"/>
              <a:t>Computing challenges and infrastructure </a:t>
            </a:r>
          </a:p>
        </p:txBody>
      </p:sp>
      <p:grpSp>
        <p:nvGrpSpPr>
          <p:cNvPr id="9" name="Group 8">
            <a:extLst>
              <a:ext uri="{FF2B5EF4-FFF2-40B4-BE49-F238E27FC236}">
                <a16:creationId xmlns:a16="http://schemas.microsoft.com/office/drawing/2014/main" id="{0A364954-3732-2219-DE0E-524EA94E79B3}"/>
              </a:ext>
            </a:extLst>
          </p:cNvPr>
          <p:cNvGrpSpPr/>
          <p:nvPr/>
        </p:nvGrpSpPr>
        <p:grpSpPr>
          <a:xfrm>
            <a:off x="3432433" y="3429000"/>
            <a:ext cx="2279134" cy="2528771"/>
            <a:chOff x="7900149" y="1631884"/>
            <a:chExt cx="3494853" cy="3830734"/>
          </a:xfrm>
        </p:grpSpPr>
        <p:pic>
          <p:nvPicPr>
            <p:cNvPr id="16" name="Picture 8">
              <a:extLst>
                <a:ext uri="{FF2B5EF4-FFF2-40B4-BE49-F238E27FC236}">
                  <a16:creationId xmlns:a16="http://schemas.microsoft.com/office/drawing/2014/main" id="{7E7F1456-4708-0A86-2894-9EE1A22670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4537" r="14537"/>
            <a:stretch/>
          </p:blipFill>
          <p:spPr bwMode="auto">
            <a:xfrm>
              <a:off x="7904746" y="1631884"/>
              <a:ext cx="1080000" cy="1080000"/>
            </a:xfrm>
            <a:prstGeom prst="ellipse">
              <a:avLst/>
            </a:prstGeom>
            <a:noFill/>
            <a:ln w="28575">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778A2CE8-2D1A-036E-249F-E42E0DF3C4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24" b="24"/>
            <a:stretch/>
          </p:blipFill>
          <p:spPr bwMode="auto">
            <a:xfrm>
              <a:off x="10275443" y="2499831"/>
              <a:ext cx="1080000" cy="1080000"/>
            </a:xfrm>
            <a:prstGeom prst="ellipse">
              <a:avLst/>
            </a:prstGeom>
            <a:noFill/>
            <a:ln w="28575">
              <a:solidFill>
                <a:srgbClr val="FFFF66"/>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82490E4-1630-A958-A4C1-962CD44E62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2540" r="12540"/>
            <a:stretch/>
          </p:blipFill>
          <p:spPr bwMode="auto">
            <a:xfrm>
              <a:off x="7900149" y="3437540"/>
              <a:ext cx="1080000" cy="1080000"/>
            </a:xfrm>
            <a:prstGeom prst="ellipse">
              <a:avLst/>
            </a:prstGeom>
            <a:noFill/>
            <a:ln w="28575">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D1C0B5FA-B979-9B75-DB58-6ED726ADB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2" r="352"/>
            <a:stretch/>
          </p:blipFill>
          <p:spPr bwMode="auto">
            <a:xfrm>
              <a:off x="10315002" y="4382618"/>
              <a:ext cx="1080000" cy="1080000"/>
            </a:xfrm>
            <a:prstGeom prst="ellipse">
              <a:avLst/>
            </a:prstGeom>
            <a:noFill/>
            <a:ln w="28575">
              <a:solidFill>
                <a:schemeClr val="tx1">
                  <a:lumMod val="85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CEAABCE-68DB-2857-1AE7-D2AFFF174F4A}"/>
                </a:ext>
              </a:extLst>
            </p:cNvPr>
            <p:cNvSpPr txBox="1"/>
            <p:nvPr/>
          </p:nvSpPr>
          <p:spPr>
            <a:xfrm>
              <a:off x="9167619" y="1991925"/>
              <a:ext cx="1163156" cy="349678"/>
            </a:xfrm>
            <a:prstGeom prst="rect">
              <a:avLst/>
            </a:prstGeom>
            <a:noFill/>
            <a:ln>
              <a:solidFill>
                <a:schemeClr val="tx1"/>
              </a:solidFill>
            </a:ln>
          </p:spPr>
          <p:txBody>
            <a:bodyPr wrap="none" rtlCol="0">
              <a:spAutoFit/>
            </a:bodyPr>
            <a:lstStyle/>
            <a:p>
              <a:r>
                <a:rPr lang="en-GB" sz="900" b="1" dirty="0">
                  <a:solidFill>
                    <a:schemeClr val="tx1">
                      <a:lumMod val="75000"/>
                    </a:schemeClr>
                  </a:solidFill>
                  <a:latin typeface="Poppins" panose="00000500000000000000" pitchFamily="2" charset="0"/>
                  <a:cs typeface="Poppins" panose="00000500000000000000" pitchFamily="2" charset="0"/>
                </a:rPr>
                <a:t>Quantum</a:t>
              </a:r>
            </a:p>
          </p:txBody>
        </p:sp>
        <p:sp>
          <p:nvSpPr>
            <p:cNvPr id="21" name="TextBox 20">
              <a:extLst>
                <a:ext uri="{FF2B5EF4-FFF2-40B4-BE49-F238E27FC236}">
                  <a16:creationId xmlns:a16="http://schemas.microsoft.com/office/drawing/2014/main" id="{D5B94F6E-008F-2864-8CD9-FE2CB1482D42}"/>
                </a:ext>
              </a:extLst>
            </p:cNvPr>
            <p:cNvSpPr txBox="1"/>
            <p:nvPr/>
          </p:nvSpPr>
          <p:spPr>
            <a:xfrm>
              <a:off x="8982939" y="2768858"/>
              <a:ext cx="1118913" cy="559486"/>
            </a:xfrm>
            <a:prstGeom prst="rect">
              <a:avLst/>
            </a:prstGeom>
            <a:noFill/>
            <a:ln>
              <a:solidFill>
                <a:srgbClr val="FFFF66"/>
              </a:solidFill>
            </a:ln>
          </p:spPr>
          <p:txBody>
            <a:bodyPr wrap="none" rtlCol="0">
              <a:spAutoFit/>
            </a:bodyPr>
            <a:lstStyle/>
            <a:p>
              <a:pPr algn="r"/>
              <a:r>
                <a:rPr lang="en-GB" sz="900" b="1" dirty="0">
                  <a:solidFill>
                    <a:srgbClr val="FFFF00"/>
                  </a:solidFill>
                  <a:latin typeface="Poppins" panose="00000500000000000000" pitchFamily="2" charset="0"/>
                  <a:cs typeface="Poppins" panose="00000500000000000000" pitchFamily="2" charset="0"/>
                </a:rPr>
                <a:t>AI &amp; Data</a:t>
              </a:r>
            </a:p>
            <a:p>
              <a:pPr algn="r"/>
              <a:r>
                <a:rPr lang="en-GB" sz="900" b="1" dirty="0">
                  <a:solidFill>
                    <a:srgbClr val="FFFF00"/>
                  </a:solidFill>
                  <a:latin typeface="Poppins" panose="00000500000000000000" pitchFamily="2" charset="0"/>
                  <a:cs typeface="Poppins" panose="00000500000000000000" pitchFamily="2" charset="0"/>
                </a:rPr>
                <a:t>science</a:t>
              </a:r>
            </a:p>
          </p:txBody>
        </p:sp>
        <p:sp>
          <p:nvSpPr>
            <p:cNvPr id="22" name="TextBox 21">
              <a:extLst>
                <a:ext uri="{FF2B5EF4-FFF2-40B4-BE49-F238E27FC236}">
                  <a16:creationId xmlns:a16="http://schemas.microsoft.com/office/drawing/2014/main" id="{95EA8D6D-44AD-49FC-0765-40FB624F9939}"/>
                </a:ext>
              </a:extLst>
            </p:cNvPr>
            <p:cNvSpPr txBox="1"/>
            <p:nvPr/>
          </p:nvSpPr>
          <p:spPr>
            <a:xfrm>
              <a:off x="9151520" y="3651773"/>
              <a:ext cx="1467956" cy="559486"/>
            </a:xfrm>
            <a:prstGeom prst="rect">
              <a:avLst/>
            </a:prstGeom>
            <a:noFill/>
            <a:ln>
              <a:solidFill>
                <a:schemeClr val="tx1"/>
              </a:solidFill>
            </a:ln>
          </p:spPr>
          <p:txBody>
            <a:bodyPr wrap="none" rtlCol="0">
              <a:spAutoFit/>
            </a:bodyPr>
            <a:lstStyle/>
            <a:p>
              <a:r>
                <a:rPr lang="en-GB" sz="900" b="1">
                  <a:solidFill>
                    <a:schemeClr val="tx1">
                      <a:lumMod val="75000"/>
                    </a:schemeClr>
                  </a:solidFill>
                  <a:latin typeface="Poppins" panose="00000500000000000000" pitchFamily="2" charset="0"/>
                  <a:cs typeface="Poppins" panose="00000500000000000000" pitchFamily="2" charset="0"/>
                </a:rPr>
                <a:t>Sustainable </a:t>
              </a:r>
            </a:p>
            <a:p>
              <a:r>
                <a:rPr lang="en-GB" sz="900" b="1">
                  <a:solidFill>
                    <a:schemeClr val="tx1">
                      <a:lumMod val="75000"/>
                    </a:schemeClr>
                  </a:solidFill>
                  <a:latin typeface="Poppins" panose="00000500000000000000" pitchFamily="2" charset="0"/>
                  <a:cs typeface="Poppins" panose="00000500000000000000" pitchFamily="2" charset="0"/>
                </a:rPr>
                <a:t>technologies</a:t>
              </a:r>
            </a:p>
          </p:txBody>
        </p:sp>
        <p:sp>
          <p:nvSpPr>
            <p:cNvPr id="23" name="TextBox 22">
              <a:extLst>
                <a:ext uri="{FF2B5EF4-FFF2-40B4-BE49-F238E27FC236}">
                  <a16:creationId xmlns:a16="http://schemas.microsoft.com/office/drawing/2014/main" id="{BE97E541-4B5E-39F8-F39D-C2C1DDEA8604}"/>
                </a:ext>
              </a:extLst>
            </p:cNvPr>
            <p:cNvSpPr txBox="1"/>
            <p:nvPr/>
          </p:nvSpPr>
          <p:spPr>
            <a:xfrm>
              <a:off x="9122207" y="4612510"/>
              <a:ext cx="1005841" cy="559486"/>
            </a:xfrm>
            <a:prstGeom prst="rect">
              <a:avLst/>
            </a:prstGeom>
            <a:noFill/>
            <a:ln>
              <a:solidFill>
                <a:schemeClr val="tx1"/>
              </a:solidFill>
            </a:ln>
          </p:spPr>
          <p:txBody>
            <a:bodyPr wrap="none" rtlCol="0">
              <a:spAutoFit/>
            </a:bodyPr>
            <a:lstStyle/>
            <a:p>
              <a:pPr algn="r"/>
              <a:r>
                <a:rPr lang="en-GB" sz="900" b="1">
                  <a:solidFill>
                    <a:schemeClr val="tx1">
                      <a:lumMod val="75000"/>
                    </a:schemeClr>
                  </a:solidFill>
                  <a:latin typeface="Poppins" panose="00000500000000000000" pitchFamily="2" charset="0"/>
                  <a:cs typeface="Poppins" panose="00000500000000000000" pitchFamily="2" charset="0"/>
                </a:rPr>
                <a:t>Medical</a:t>
              </a:r>
            </a:p>
            <a:p>
              <a:pPr algn="r"/>
              <a:r>
                <a:rPr lang="en-GB" sz="900" b="1">
                  <a:solidFill>
                    <a:schemeClr val="tx1">
                      <a:lumMod val="75000"/>
                    </a:schemeClr>
                  </a:solidFill>
                  <a:latin typeface="Poppins" panose="00000500000000000000" pitchFamily="2" charset="0"/>
                  <a:cs typeface="Poppins" panose="00000500000000000000" pitchFamily="2" charset="0"/>
                </a:rPr>
                <a:t>physics</a:t>
              </a:r>
            </a:p>
          </p:txBody>
        </p:sp>
        <p:cxnSp>
          <p:nvCxnSpPr>
            <p:cNvPr id="24" name="Straight Connector 23">
              <a:extLst>
                <a:ext uri="{FF2B5EF4-FFF2-40B4-BE49-F238E27FC236}">
                  <a16:creationId xmlns:a16="http://schemas.microsoft.com/office/drawing/2014/main" id="{FC450606-DFDF-F4F9-A687-2065E5D2638D}"/>
                </a:ext>
              </a:extLst>
            </p:cNvPr>
            <p:cNvCxnSpPr/>
            <p:nvPr/>
          </p:nvCxnSpPr>
          <p:spPr>
            <a:xfrm>
              <a:off x="8999605" y="2171884"/>
              <a:ext cx="18000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23125F9-CA61-FCD0-C4B6-0B08E6A17F13}"/>
                </a:ext>
              </a:extLst>
            </p:cNvPr>
            <p:cNvCxnSpPr/>
            <p:nvPr/>
          </p:nvCxnSpPr>
          <p:spPr>
            <a:xfrm>
              <a:off x="10066259" y="3044795"/>
              <a:ext cx="18000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241059-B6B5-C9A1-7A90-2FF5FEF64D80}"/>
                </a:ext>
              </a:extLst>
            </p:cNvPr>
            <p:cNvCxnSpPr/>
            <p:nvPr/>
          </p:nvCxnSpPr>
          <p:spPr>
            <a:xfrm>
              <a:off x="9000817" y="3977540"/>
              <a:ext cx="18000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C5BE52E-2D3E-B203-4CFA-DA697ACACB73}"/>
                </a:ext>
              </a:extLst>
            </p:cNvPr>
            <p:cNvCxnSpPr/>
            <p:nvPr/>
          </p:nvCxnSpPr>
          <p:spPr>
            <a:xfrm>
              <a:off x="10108593" y="4922275"/>
              <a:ext cx="18000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Rounded Rectangle 27">
            <a:extLst>
              <a:ext uri="{FF2B5EF4-FFF2-40B4-BE49-F238E27FC236}">
                <a16:creationId xmlns:a16="http://schemas.microsoft.com/office/drawing/2014/main" id="{A178AC2F-B6FA-D03E-09E3-98FCF621A656}"/>
              </a:ext>
            </a:extLst>
          </p:cNvPr>
          <p:cNvSpPr/>
          <p:nvPr/>
        </p:nvSpPr>
        <p:spPr>
          <a:xfrm>
            <a:off x="4064000" y="3969588"/>
            <a:ext cx="1899920" cy="792795"/>
          </a:xfrm>
          <a:prstGeom prst="roundRect">
            <a:avLst/>
          </a:prstGeom>
          <a:noFill/>
          <a:ln>
            <a:solidFill>
              <a:srgbClr val="FFFF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133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DE477-F7D2-E170-6DF6-431BB5D63392}"/>
              </a:ext>
            </a:extLst>
          </p:cNvPr>
          <p:cNvSpPr>
            <a:spLocks noGrp="1"/>
          </p:cNvSpPr>
          <p:nvPr>
            <p:ph type="body" sz="quarter" idx="10"/>
          </p:nvPr>
        </p:nvSpPr>
        <p:spPr>
          <a:xfrm>
            <a:off x="372653" y="1142197"/>
            <a:ext cx="8230745" cy="468179"/>
          </a:xfrm>
        </p:spPr>
        <p:txBody>
          <a:bodyPr/>
          <a:lstStyle/>
          <a:p>
            <a:r>
              <a:rPr lang="en-US" dirty="0"/>
              <a:t>Computing infrastructure </a:t>
            </a:r>
          </a:p>
        </p:txBody>
      </p:sp>
      <p:sp>
        <p:nvSpPr>
          <p:cNvPr id="4" name="Text Placeholder 3">
            <a:extLst>
              <a:ext uri="{FF2B5EF4-FFF2-40B4-BE49-F238E27FC236}">
                <a16:creationId xmlns:a16="http://schemas.microsoft.com/office/drawing/2014/main" id="{01F52211-8F38-E9EC-32C6-CB78D830608D}"/>
              </a:ext>
            </a:extLst>
          </p:cNvPr>
          <p:cNvSpPr>
            <a:spLocks noGrp="1"/>
          </p:cNvSpPr>
          <p:nvPr>
            <p:ph type="body" sz="quarter" idx="11"/>
          </p:nvPr>
        </p:nvSpPr>
        <p:spPr>
          <a:xfrm>
            <a:off x="372653" y="1725982"/>
            <a:ext cx="8230744" cy="4782394"/>
          </a:xfrm>
        </p:spPr>
        <p:txBody>
          <a:bodyPr>
            <a:normAutofit lnSpcReduction="10000"/>
          </a:bodyPr>
          <a:lstStyle/>
          <a:p>
            <a:endParaRPr lang="en-GB" sz="2000" b="1" kern="100" dirty="0">
              <a:ea typeface="Aptos" panose="020B0004020202020204" pitchFamily="34" charset="0"/>
              <a:cs typeface="Times New Roman" panose="02020603050405020304" pitchFamily="18" charset="0"/>
            </a:endParaRPr>
          </a:p>
          <a:p>
            <a:r>
              <a:rPr lang="en-GB" sz="2000" dirty="0">
                <a:latin typeface="+mj-lt"/>
                <a:ea typeface="Times New Roman" panose="02020603050405020304" pitchFamily="18" charset="0"/>
              </a:rPr>
              <a:t>Access to </a:t>
            </a:r>
            <a:r>
              <a:rPr lang="en-GB" sz="2000" b="1" i="1" dirty="0">
                <a:latin typeface="+mj-lt"/>
                <a:ea typeface="Times New Roman" panose="02020603050405020304" pitchFamily="18" charset="0"/>
              </a:rPr>
              <a:t>computing resources</a:t>
            </a:r>
            <a:r>
              <a:rPr lang="en-GB" sz="2000" b="1" dirty="0">
                <a:latin typeface="+mj-lt"/>
                <a:ea typeface="Times New Roman" panose="02020603050405020304" pitchFamily="18" charset="0"/>
              </a:rPr>
              <a:t> </a:t>
            </a:r>
            <a:r>
              <a:rPr lang="en-GB" sz="2000" dirty="0">
                <a:latin typeface="+mj-lt"/>
                <a:ea typeface="Times New Roman" panose="02020603050405020304" pitchFamily="18" charset="0"/>
              </a:rPr>
              <a:t>adequate for future challenges is key. External schemes to access large facilities exist, </a:t>
            </a:r>
            <a:r>
              <a:rPr lang="en-GB" sz="2000" dirty="0" err="1">
                <a:latin typeface="+mj-lt"/>
                <a:ea typeface="Times New Roman" panose="02020603050405020304" pitchFamily="18" charset="0"/>
              </a:rPr>
              <a:t>ie</a:t>
            </a:r>
            <a:r>
              <a:rPr lang="en-GB" sz="2000" dirty="0">
                <a:latin typeface="+mj-lt"/>
                <a:ea typeface="Times New Roman" panose="02020603050405020304" pitchFamily="18" charset="0"/>
              </a:rPr>
              <a:t> within STFC facilities or through commercial partners. Those are generally not fit for purpose for dynamic tests, proof-of-concept and non-LLM. </a:t>
            </a:r>
            <a:endParaRPr lang="en-GB" sz="2000" b="1" i="1" dirty="0">
              <a:latin typeface="Arial" panose="020B0604020202020204" pitchFamily="34" charset="0"/>
              <a:ea typeface="Times New Roman" panose="02020603050405020304" pitchFamily="18" charset="0"/>
            </a:endParaRPr>
          </a:p>
          <a:p>
            <a:endParaRPr lang="en-GB" sz="2000" b="1" kern="100" dirty="0">
              <a:ea typeface="Aptos" panose="020B0004020202020204" pitchFamily="34" charset="0"/>
              <a:cs typeface="Times New Roman" panose="02020603050405020304" pitchFamily="18" charset="0"/>
            </a:endParaRPr>
          </a:p>
          <a:p>
            <a:r>
              <a:rPr lang="en-GB" sz="2000" b="1" kern="100" dirty="0">
                <a:ea typeface="Aptos" panose="020B0004020202020204" pitchFamily="34" charset="0"/>
                <a:cs typeface="Times New Roman" panose="02020603050405020304" pitchFamily="18" charset="0"/>
              </a:rPr>
              <a:t>Computing resources in house: </a:t>
            </a:r>
          </a:p>
          <a:p>
            <a:pPr lvl="1"/>
            <a:r>
              <a:rPr lang="en-GB" sz="1800" dirty="0"/>
              <a:t>information about available resources, needs and requests for data centres and support joint with Chemistry and Math, as well as HLS</a:t>
            </a:r>
          </a:p>
          <a:p>
            <a:pPr lvl="2"/>
            <a:r>
              <a:rPr lang="en-GB" sz="1800" b="1" dirty="0">
                <a:solidFill>
                  <a:srgbClr val="FFFF66"/>
                </a:solidFill>
              </a:rPr>
              <a:t>What is available and which data and info are needed </a:t>
            </a:r>
          </a:p>
          <a:p>
            <a:pPr lvl="2"/>
            <a:endParaRPr lang="en-GB" sz="2000" dirty="0"/>
          </a:p>
          <a:p>
            <a:pPr lvl="1"/>
            <a:endParaRPr lang="en-GB" sz="2000" kern="100" dirty="0">
              <a:ea typeface="Aptos" panose="020B0004020202020204" pitchFamily="34" charset="0"/>
              <a:cs typeface="Times New Roman" panose="02020603050405020304" pitchFamily="18" charset="0"/>
            </a:endParaRPr>
          </a:p>
          <a:p>
            <a:pPr lvl="1"/>
            <a:r>
              <a:rPr lang="en-GB" sz="2000" kern="100" dirty="0">
                <a:ea typeface="Aptos" panose="020B0004020202020204" pitchFamily="34" charset="0"/>
                <a:cs typeface="Times New Roman" panose="02020603050405020304" pitchFamily="18" charset="0"/>
              </a:rPr>
              <a:t>Interactions with IT team indicate willingness to have a coordinated groups with representatives from the department</a:t>
            </a:r>
          </a:p>
          <a:p>
            <a:pPr lvl="2"/>
            <a:r>
              <a:rPr lang="en-GB" sz="2000" b="1" kern="100" dirty="0">
                <a:solidFill>
                  <a:srgbClr val="FFFF66"/>
                </a:solidFill>
                <a:ea typeface="Aptos" panose="020B0004020202020204" pitchFamily="34" charset="0"/>
                <a:cs typeface="Times New Roman" panose="02020603050405020304" pitchFamily="18" charset="0"/>
              </a:rPr>
              <a:t>Define the group?    </a:t>
            </a:r>
            <a:r>
              <a:rPr lang="en-GB" sz="2000" b="1" kern="0" dirty="0">
                <a:solidFill>
                  <a:srgbClr val="FFFF66"/>
                </a:solidFill>
                <a:ea typeface="Aptos" panose="020B0004020202020204" pitchFamily="34" charset="0"/>
                <a:cs typeface="Times New Roman" panose="02020603050405020304" pitchFamily="18" charset="0"/>
              </a:rPr>
              <a:t> </a:t>
            </a:r>
            <a:r>
              <a:rPr lang="en-GB" sz="2000" b="1" kern="0" dirty="0">
                <a:solidFill>
                  <a:srgbClr val="FFFF66"/>
                </a:solidFill>
                <a:ea typeface="Times New Roman" panose="02020603050405020304" pitchFamily="18" charset="0"/>
                <a:cs typeface="Times New Roman" panose="02020603050405020304" pitchFamily="18" charset="0"/>
              </a:rPr>
              <a:t> </a:t>
            </a:r>
            <a:endParaRPr lang="en-US" sz="2000" b="1" dirty="0">
              <a:solidFill>
                <a:srgbClr val="FFFF66"/>
              </a:solidFill>
            </a:endParaRPr>
          </a:p>
        </p:txBody>
      </p:sp>
    </p:spTree>
    <p:extLst>
      <p:ext uri="{BB962C8B-B14F-4D97-AF65-F5344CB8AC3E}">
        <p14:creationId xmlns:p14="http://schemas.microsoft.com/office/powerpoint/2010/main" val="27628787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D985CD-3DE1-3367-02A2-F2CEDDEAA69C}"/>
              </a:ext>
            </a:extLst>
          </p:cNvPr>
          <p:cNvSpPr>
            <a:spLocks noGrp="1"/>
          </p:cNvSpPr>
          <p:nvPr>
            <p:ph type="body" sz="quarter" idx="10"/>
          </p:nvPr>
        </p:nvSpPr>
        <p:spPr>
          <a:xfrm>
            <a:off x="372653" y="1042091"/>
            <a:ext cx="8230745" cy="468179"/>
          </a:xfrm>
        </p:spPr>
        <p:txBody>
          <a:bodyPr/>
          <a:lstStyle/>
          <a:p>
            <a:r>
              <a:rPr lang="en-US" dirty="0"/>
              <a:t>Iterations with IT team </a:t>
            </a:r>
          </a:p>
        </p:txBody>
      </p:sp>
      <p:sp>
        <p:nvSpPr>
          <p:cNvPr id="4" name="Text Placeholder 3">
            <a:extLst>
              <a:ext uri="{FF2B5EF4-FFF2-40B4-BE49-F238E27FC236}">
                <a16:creationId xmlns:a16="http://schemas.microsoft.com/office/drawing/2014/main" id="{2B5DCD14-C8A0-B8A7-C52B-DD04FB535295}"/>
              </a:ext>
            </a:extLst>
          </p:cNvPr>
          <p:cNvSpPr>
            <a:spLocks noGrp="1"/>
          </p:cNvSpPr>
          <p:nvPr>
            <p:ph type="body" sz="quarter" idx="11"/>
          </p:nvPr>
        </p:nvSpPr>
        <p:spPr>
          <a:xfrm>
            <a:off x="372652" y="1697672"/>
            <a:ext cx="8476707" cy="4977447"/>
          </a:xfrm>
        </p:spPr>
        <p:txBody>
          <a:bodyPr>
            <a:noAutofit/>
          </a:bodyPr>
          <a:lstStyle/>
          <a:p>
            <a:pPr algn="l">
              <a:lnSpc>
                <a:spcPct val="120000"/>
              </a:lnSpc>
              <a:spcAft>
                <a:spcPts val="0"/>
              </a:spcAft>
              <a:buNone/>
            </a:pPr>
            <a:endParaRPr lang="en-GB" sz="1200" b="0" i="0" u="none" strike="noStrike" dirty="0">
              <a:effectLst/>
              <a:latin typeface="Aptos" panose="020B0004020202020204" pitchFamily="34" charset="0"/>
            </a:endParaRPr>
          </a:p>
          <a:p>
            <a:pPr algn="l">
              <a:lnSpc>
                <a:spcPct val="120000"/>
              </a:lnSpc>
              <a:spcAft>
                <a:spcPts val="0"/>
              </a:spcAft>
              <a:buNone/>
            </a:pPr>
            <a:r>
              <a:rPr lang="en-GB" sz="1200" b="0" i="0" u="none" strike="noStrike" dirty="0">
                <a:effectLst/>
                <a:latin typeface="Aptos" panose="020B0004020202020204" pitchFamily="34" charset="0"/>
              </a:rPr>
              <a:t>Tim and I had contacted the IT team, that totally recognises the issues experienced and the need to work more closely so we can</a:t>
            </a:r>
          </a:p>
          <a:p>
            <a:pPr algn="l">
              <a:lnSpc>
                <a:spcPct val="120000"/>
              </a:lnSpc>
              <a:spcAft>
                <a:spcPts val="0"/>
              </a:spcAft>
              <a:buNone/>
            </a:pPr>
            <a:r>
              <a:rPr lang="en-GB" sz="1200" b="0" i="0" u="none" strike="noStrike" dirty="0">
                <a:effectLst/>
                <a:latin typeface="Aptos" panose="020B0004020202020204" pitchFamily="34" charset="0"/>
              </a:rPr>
              <a:t>fully understand each other’s requirement, impact and risks alongside capability, which of course includes funding, resourcing</a:t>
            </a:r>
          </a:p>
          <a:p>
            <a:pPr algn="l">
              <a:lnSpc>
                <a:spcPct val="120000"/>
              </a:lnSpc>
              <a:spcAft>
                <a:spcPts val="0"/>
              </a:spcAft>
              <a:buNone/>
            </a:pPr>
            <a:r>
              <a:rPr lang="en-GB" sz="1200" b="0" i="0" u="none" strike="noStrike" dirty="0">
                <a:effectLst/>
                <a:latin typeface="Aptos" panose="020B0004020202020204" pitchFamily="34" charset="0"/>
              </a:rPr>
              <a:t>the prioritisation processes we work alongside. </a:t>
            </a:r>
          </a:p>
          <a:p>
            <a:pPr algn="l">
              <a:lnSpc>
                <a:spcPct val="120000"/>
              </a:lnSpc>
              <a:spcAft>
                <a:spcPts val="0"/>
              </a:spcAft>
              <a:buNone/>
            </a:pPr>
            <a:endParaRPr lang="en-GB" sz="1200" b="0" i="0" u="none" strike="noStrike" dirty="0">
              <a:effectLst/>
              <a:latin typeface="Aptos" panose="020B0004020202020204" pitchFamily="34" charset="0"/>
            </a:endParaRPr>
          </a:p>
          <a:p>
            <a:pPr>
              <a:lnSpc>
                <a:spcPct val="120000"/>
              </a:lnSpc>
              <a:spcAft>
                <a:spcPts val="0"/>
              </a:spcAft>
            </a:pPr>
            <a:r>
              <a:rPr lang="en-GB" sz="1200" b="1" i="0" u="none" strike="noStrike" dirty="0">
                <a:solidFill>
                  <a:srgbClr val="FFFF66"/>
                </a:solidFill>
                <a:effectLst/>
                <a:latin typeface="Aptos" panose="020B0004020202020204" pitchFamily="34" charset="0"/>
              </a:rPr>
              <a:t>Cyber Security Champions network </a:t>
            </a:r>
            <a:r>
              <a:rPr lang="en-GB" sz="1200" b="0" i="0" u="none" strike="noStrike" dirty="0">
                <a:effectLst/>
                <a:latin typeface="Aptos" panose="020B0004020202020204" pitchFamily="34" charset="0"/>
              </a:rPr>
              <a:t>to ensure across the University people can understand the current threat landscape, upcoming changes, new services and any impact we are expecting. We want the session to be really interactive so from an end user perspective people are able to challenge, flag concerns and work with us to limit impact wherever possible </a:t>
            </a:r>
            <a:r>
              <a:rPr lang="en-GB" sz="1200" b="1" i="0" u="none" strike="noStrike" dirty="0">
                <a:solidFill>
                  <a:srgbClr val="FFFF66"/>
                </a:solidFill>
                <a:effectLst/>
                <a:latin typeface="Aptos" panose="020B0004020202020204" pitchFamily="34" charset="0"/>
                <a:sym typeface="Wingdings" pitchFamily="2" charset="2"/>
              </a:rPr>
              <a:t> is anyone aware of this? </a:t>
            </a:r>
          </a:p>
          <a:p>
            <a:pPr marL="0" indent="0">
              <a:lnSpc>
                <a:spcPct val="120000"/>
              </a:lnSpc>
              <a:spcAft>
                <a:spcPts val="0"/>
              </a:spcAft>
              <a:buNone/>
            </a:pPr>
            <a:r>
              <a:rPr lang="en-GB" sz="1200" b="0" i="0" u="none" strike="noStrike" dirty="0">
                <a:effectLst/>
                <a:latin typeface="Aptos" panose="020B0004020202020204" pitchFamily="34" charset="0"/>
              </a:rPr>
              <a:t> </a:t>
            </a:r>
          </a:p>
          <a:p>
            <a:pPr>
              <a:lnSpc>
                <a:spcPct val="120000"/>
              </a:lnSpc>
              <a:spcAft>
                <a:spcPts val="0"/>
              </a:spcAft>
            </a:pPr>
            <a:r>
              <a:rPr lang="en-GB" sz="1200" b="0" i="0" u="none" strike="noStrike" dirty="0">
                <a:effectLst/>
                <a:latin typeface="Aptos" panose="020B0004020202020204" pitchFamily="34" charset="0"/>
              </a:rPr>
              <a:t>Where the existing Security Tooling is causing issues, we have worked with local teams to provide ‘safe’ environments where equipment can work on an isolated network or a secure bubble protecting the rest of the University so please log an incident with service desk and the security &amp; network teams will respond </a:t>
            </a:r>
            <a:r>
              <a:rPr lang="en-GB" sz="1200" b="1" i="0" u="none" strike="noStrike" dirty="0">
                <a:solidFill>
                  <a:srgbClr val="FFFF66"/>
                </a:solidFill>
                <a:effectLst/>
                <a:latin typeface="Aptos" panose="020B0004020202020204" pitchFamily="34" charset="0"/>
                <a:sym typeface="Wingdings" pitchFamily="2" charset="2"/>
              </a:rPr>
              <a:t> is this fully under control? </a:t>
            </a:r>
            <a:endParaRPr lang="en-GB" sz="1200" b="1" i="0" u="none" strike="noStrike" dirty="0">
              <a:solidFill>
                <a:srgbClr val="FFFF66"/>
              </a:solidFill>
              <a:effectLst/>
              <a:latin typeface="Aptos" panose="020B0004020202020204" pitchFamily="34" charset="0"/>
            </a:endParaRPr>
          </a:p>
          <a:p>
            <a:pPr algn="l">
              <a:lnSpc>
                <a:spcPct val="120000"/>
              </a:lnSpc>
              <a:spcAft>
                <a:spcPts val="0"/>
              </a:spcAft>
              <a:buNone/>
            </a:pPr>
            <a:r>
              <a:rPr lang="en-GB" sz="1200" b="0" i="0" u="none" strike="noStrike" dirty="0">
                <a:effectLst/>
                <a:latin typeface="Aptos" panose="020B0004020202020204" pitchFamily="34" charset="0"/>
              </a:rPr>
              <a:t> </a:t>
            </a:r>
          </a:p>
          <a:p>
            <a:pPr algn="l">
              <a:lnSpc>
                <a:spcPct val="120000"/>
              </a:lnSpc>
              <a:spcAft>
                <a:spcPts val="0"/>
              </a:spcAft>
              <a:buNone/>
            </a:pPr>
            <a:r>
              <a:rPr lang="en-GB" sz="1200" b="0" i="0" u="none" strike="noStrike" dirty="0">
                <a:effectLst/>
                <a:latin typeface="Aptos" panose="020B0004020202020204" pitchFamily="34" charset="0"/>
              </a:rPr>
              <a:t>With regards to the bullet pointed comments initial thoughts are as follows (</a:t>
            </a:r>
            <a:r>
              <a:rPr lang="en-GB" sz="1200" b="1" dirty="0">
                <a:latin typeface="Aptos" panose="020B0004020202020204" pitchFamily="34" charset="0"/>
              </a:rPr>
              <a:t>answers in bold</a:t>
            </a:r>
            <a:r>
              <a:rPr lang="en-GB" sz="1200" dirty="0">
                <a:latin typeface="Aptos" panose="020B0004020202020204" pitchFamily="34" charset="0"/>
              </a:rPr>
              <a:t>)</a:t>
            </a:r>
            <a:r>
              <a:rPr lang="en-GB" sz="1200" b="0" i="0" u="none" strike="noStrike" dirty="0">
                <a:effectLst/>
                <a:latin typeface="Aptos" panose="020B0004020202020204" pitchFamily="34" charset="0"/>
              </a:rPr>
              <a:t>. </a:t>
            </a:r>
          </a:p>
          <a:p>
            <a:pPr algn="l">
              <a:lnSpc>
                <a:spcPct val="120000"/>
              </a:lnSpc>
              <a:spcAft>
                <a:spcPts val="0"/>
              </a:spcAft>
              <a:buNone/>
            </a:pPr>
            <a:r>
              <a:rPr lang="en-GB" sz="1200" b="0" i="0" u="none" strike="noStrike" dirty="0">
                <a:effectLst/>
                <a:latin typeface="Aptos" panose="020B0004020202020204" pitchFamily="34" charset="0"/>
              </a:rPr>
              <a:t> </a:t>
            </a:r>
          </a:p>
          <a:p>
            <a:pPr algn="l">
              <a:lnSpc>
                <a:spcPct val="120000"/>
              </a:lnSpc>
              <a:spcAft>
                <a:spcPts val="0"/>
              </a:spcAft>
              <a:buFont typeface="Arial" panose="020B0604020202020204" pitchFamily="34" charset="0"/>
              <a:buChar char="•"/>
            </a:pPr>
            <a:r>
              <a:rPr lang="en-GB" sz="1200" b="0" i="0" u="none" strike="noStrike" dirty="0">
                <a:effectLst/>
                <a:latin typeface="Aptos" panose="020B0004020202020204" pitchFamily="34" charset="0"/>
              </a:rPr>
              <a:t>Cybersecurity issues – heavy load of tools on specialised machines for workshop and cleanroom </a:t>
            </a:r>
            <a:r>
              <a:rPr lang="en-GB" sz="1200" b="1" i="1" u="none" strike="noStrike" dirty="0">
                <a:effectLst/>
                <a:latin typeface="Aptos" panose="020B0004020202020204" pitchFamily="34" charset="0"/>
              </a:rPr>
              <a:t>(as above, equipment should be registered with IT Services and secure ‘bubbles’ can be created.)</a:t>
            </a:r>
            <a:endParaRPr lang="en-GB" sz="1200" b="0" i="0" u="none" strike="noStrike" dirty="0">
              <a:effectLst/>
              <a:latin typeface="Aptos" panose="020B0004020202020204" pitchFamily="34" charset="0"/>
            </a:endParaRPr>
          </a:p>
          <a:p>
            <a:pPr marL="457200" algn="l">
              <a:lnSpc>
                <a:spcPct val="120000"/>
              </a:lnSpc>
              <a:spcAft>
                <a:spcPts val="0"/>
              </a:spcAft>
              <a:buNone/>
            </a:pPr>
            <a:r>
              <a:rPr lang="en-GB" sz="1200" b="1" i="1" u="none" strike="noStrike" dirty="0">
                <a:effectLst/>
                <a:latin typeface="Aptos" panose="020B0004020202020204" pitchFamily="34" charset="0"/>
              </a:rPr>
              <a:t> </a:t>
            </a:r>
            <a:endParaRPr lang="en-GB" sz="1200" b="0" i="0" u="none" strike="noStrike" dirty="0">
              <a:effectLst/>
              <a:latin typeface="Aptos" panose="020B0004020202020204" pitchFamily="34" charset="0"/>
            </a:endParaRPr>
          </a:p>
          <a:p>
            <a:pPr algn="l">
              <a:lnSpc>
                <a:spcPct val="120000"/>
              </a:lnSpc>
              <a:spcAft>
                <a:spcPts val="0"/>
              </a:spcAft>
              <a:buFont typeface="Arial" panose="020B0604020202020204" pitchFamily="34" charset="0"/>
              <a:buChar char="•"/>
            </a:pPr>
            <a:r>
              <a:rPr lang="en-GB" sz="1200" b="0" i="0" u="none" strike="noStrike" dirty="0">
                <a:effectLst/>
                <a:latin typeface="Aptos" panose="020B0004020202020204" pitchFamily="34" charset="0"/>
              </a:rPr>
              <a:t>Network issues for workshop machines</a:t>
            </a:r>
            <a:r>
              <a:rPr lang="en-GB" sz="1200" b="1" i="1" u="none" strike="noStrike" dirty="0">
                <a:effectLst/>
                <a:latin typeface="Aptos" panose="020B0004020202020204" pitchFamily="34" charset="0"/>
              </a:rPr>
              <a:t>. (if these are security based, the above applies here, if these are other issues can you expand further?) </a:t>
            </a:r>
            <a:r>
              <a:rPr lang="en-GB" sz="1200" u="none" strike="noStrike" dirty="0">
                <a:solidFill>
                  <a:srgbClr val="95DFFF"/>
                </a:solidFill>
                <a:effectLst/>
                <a:latin typeface="Aptos" panose="020B0004020202020204" pitchFamily="34" charset="0"/>
              </a:rPr>
              <a:t>[note: CTL issues were also flagged]</a:t>
            </a:r>
          </a:p>
          <a:p>
            <a:pPr algn="l">
              <a:lnSpc>
                <a:spcPct val="120000"/>
              </a:lnSpc>
              <a:spcAft>
                <a:spcPts val="0"/>
              </a:spcAft>
              <a:buNone/>
            </a:pPr>
            <a:r>
              <a:rPr lang="en-GB" sz="1200" b="0" i="0" u="none" strike="noStrike" dirty="0">
                <a:effectLst/>
                <a:latin typeface="Aptos" panose="020B0004020202020204" pitchFamily="34" charset="0"/>
              </a:rPr>
              <a:t> </a:t>
            </a:r>
            <a:r>
              <a:rPr lang="en-GB" sz="1200" b="1" i="1" u="none" strike="noStrike" dirty="0">
                <a:effectLst/>
                <a:latin typeface="Aptos" panose="020B0004020202020204" pitchFamily="34" charset="0"/>
              </a:rPr>
              <a:t> </a:t>
            </a:r>
            <a:endParaRPr lang="en-GB" sz="1200" b="0" i="0" u="none" strike="noStrike" dirty="0">
              <a:effectLst/>
              <a:latin typeface="Aptos" panose="020B0004020202020204" pitchFamily="34" charset="0"/>
            </a:endParaRPr>
          </a:p>
          <a:p>
            <a:pPr algn="l">
              <a:lnSpc>
                <a:spcPct val="120000"/>
              </a:lnSpc>
              <a:spcAft>
                <a:spcPts val="0"/>
              </a:spcAft>
              <a:buNone/>
            </a:pPr>
            <a:endParaRPr lang="en-US" sz="1200" dirty="0"/>
          </a:p>
        </p:txBody>
      </p:sp>
      <p:sp>
        <p:nvSpPr>
          <p:cNvPr id="5" name="TextBox 4">
            <a:extLst>
              <a:ext uri="{FF2B5EF4-FFF2-40B4-BE49-F238E27FC236}">
                <a16:creationId xmlns:a16="http://schemas.microsoft.com/office/drawing/2014/main" id="{987D584D-DC05-5AA8-28E6-804EE05DBD4E}"/>
              </a:ext>
            </a:extLst>
          </p:cNvPr>
          <p:cNvSpPr txBox="1"/>
          <p:nvPr/>
        </p:nvSpPr>
        <p:spPr>
          <a:xfrm>
            <a:off x="5907216" y="1241311"/>
            <a:ext cx="3236784" cy="307777"/>
          </a:xfrm>
          <a:prstGeom prst="rect">
            <a:avLst/>
          </a:prstGeom>
          <a:solidFill>
            <a:schemeClr val="bg1"/>
          </a:solidFill>
        </p:spPr>
        <p:txBody>
          <a:bodyPr wrap="none" rtlCol="0">
            <a:spAutoFit/>
          </a:bodyPr>
          <a:lstStyle/>
          <a:p>
            <a:r>
              <a:rPr lang="en-US" sz="1400" i="1" dirty="0"/>
              <a:t>(from Mark Hilditch, IT interim director)</a:t>
            </a:r>
          </a:p>
        </p:txBody>
      </p:sp>
    </p:spTree>
    <p:extLst>
      <p:ext uri="{BB962C8B-B14F-4D97-AF65-F5344CB8AC3E}">
        <p14:creationId xmlns:p14="http://schemas.microsoft.com/office/powerpoint/2010/main" val="38204931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F65D-2FC3-581F-6BD4-910022C8EA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7AB6474-3E37-8DCA-CF86-DBEE43A37BFA}"/>
              </a:ext>
            </a:extLst>
          </p:cNvPr>
          <p:cNvSpPr>
            <a:spLocks noGrp="1"/>
          </p:cNvSpPr>
          <p:nvPr>
            <p:ph type="body" sz="quarter" idx="10"/>
          </p:nvPr>
        </p:nvSpPr>
        <p:spPr>
          <a:xfrm>
            <a:off x="372653" y="1042091"/>
            <a:ext cx="8230745" cy="468179"/>
          </a:xfrm>
        </p:spPr>
        <p:txBody>
          <a:bodyPr/>
          <a:lstStyle/>
          <a:p>
            <a:r>
              <a:rPr lang="en-US" dirty="0"/>
              <a:t>Iterations with IT team: Barkla and provision </a:t>
            </a:r>
          </a:p>
        </p:txBody>
      </p:sp>
      <p:sp>
        <p:nvSpPr>
          <p:cNvPr id="4" name="Text Placeholder 3">
            <a:extLst>
              <a:ext uri="{FF2B5EF4-FFF2-40B4-BE49-F238E27FC236}">
                <a16:creationId xmlns:a16="http://schemas.microsoft.com/office/drawing/2014/main" id="{0F6928C6-B15E-C668-0904-65C411FE748F}"/>
              </a:ext>
            </a:extLst>
          </p:cNvPr>
          <p:cNvSpPr>
            <a:spLocks noGrp="1"/>
          </p:cNvSpPr>
          <p:nvPr>
            <p:ph type="body" sz="quarter" idx="11"/>
          </p:nvPr>
        </p:nvSpPr>
        <p:spPr>
          <a:xfrm>
            <a:off x="372652" y="1697672"/>
            <a:ext cx="8476707" cy="4977447"/>
          </a:xfrm>
        </p:spPr>
        <p:txBody>
          <a:bodyPr>
            <a:noAutofit/>
          </a:bodyPr>
          <a:lstStyle/>
          <a:p>
            <a:pPr algn="l">
              <a:lnSpc>
                <a:spcPct val="120000"/>
              </a:lnSpc>
              <a:spcAft>
                <a:spcPts val="0"/>
              </a:spcAft>
              <a:buNone/>
            </a:pPr>
            <a:r>
              <a:rPr lang="en-GB" sz="1200" b="0" i="0" u="none" strike="noStrike" dirty="0">
                <a:effectLst/>
                <a:latin typeface="Aptos" panose="020B0004020202020204" pitchFamily="34" charset="0"/>
              </a:rPr>
              <a:t> </a:t>
            </a:r>
            <a:r>
              <a:rPr lang="en-GB" sz="1200" b="1" i="1" u="none" strike="noStrike" dirty="0">
                <a:effectLst/>
                <a:latin typeface="Aptos" panose="020B0004020202020204" pitchFamily="34" charset="0"/>
              </a:rPr>
              <a:t> </a:t>
            </a:r>
            <a:endParaRPr lang="en-GB" sz="1200" b="0" i="0" u="none" strike="noStrike" dirty="0">
              <a:effectLst/>
              <a:latin typeface="Aptos" panose="020B0004020202020204" pitchFamily="34" charset="0"/>
            </a:endParaRPr>
          </a:p>
          <a:p>
            <a:pPr marL="0" indent="0" algn="l">
              <a:lnSpc>
                <a:spcPct val="120000"/>
              </a:lnSpc>
              <a:spcAft>
                <a:spcPts val="0"/>
              </a:spcAft>
              <a:buNone/>
            </a:pPr>
            <a:r>
              <a:rPr lang="en-GB" sz="1600" b="0" i="1" u="none" strike="noStrike" dirty="0" err="1">
                <a:effectLst/>
                <a:latin typeface="Aptos" panose="020B0004020202020204" pitchFamily="34" charset="0"/>
              </a:rPr>
              <a:t>Cont.d</a:t>
            </a:r>
            <a:endParaRPr lang="en-GB" sz="1600" b="0" i="1" u="none" strike="noStrike" dirty="0">
              <a:effectLst/>
              <a:latin typeface="Aptos" panose="020B0004020202020204" pitchFamily="34" charset="0"/>
            </a:endParaRPr>
          </a:p>
          <a:p>
            <a:pPr algn="l">
              <a:lnSpc>
                <a:spcPct val="120000"/>
              </a:lnSpc>
              <a:spcAft>
                <a:spcPts val="0"/>
              </a:spcAft>
              <a:buFont typeface="Arial" panose="020B0604020202020204" pitchFamily="34" charset="0"/>
              <a:buChar char="•"/>
            </a:pPr>
            <a:endParaRPr lang="en-GB" sz="1200" dirty="0">
              <a:latin typeface="Aptos" panose="020B0004020202020204" pitchFamily="34" charset="0"/>
            </a:endParaRPr>
          </a:p>
          <a:p>
            <a:pPr algn="l">
              <a:lnSpc>
                <a:spcPct val="120000"/>
              </a:lnSpc>
              <a:spcAft>
                <a:spcPts val="0"/>
              </a:spcAft>
              <a:buFont typeface="Arial" panose="020B0604020202020204" pitchFamily="34" charset="0"/>
              <a:buChar char="•"/>
            </a:pPr>
            <a:r>
              <a:rPr lang="en-GB" sz="1200" b="1" i="0" u="none" strike="noStrike" dirty="0">
                <a:solidFill>
                  <a:srgbClr val="FFFF66"/>
                </a:solidFill>
                <a:effectLst/>
                <a:latin typeface="Aptos" panose="020B0004020202020204" pitchFamily="34" charset="0"/>
              </a:rPr>
              <a:t>Failure of the Barkla system:</a:t>
            </a:r>
            <a:r>
              <a:rPr lang="en-GB" sz="1200" b="0" i="0" u="none" strike="noStrike" dirty="0">
                <a:effectLst/>
                <a:latin typeface="Aptos" panose="020B0004020202020204" pitchFamily="34" charset="0"/>
              </a:rPr>
              <a:t> we understand it is obsolete at places, but this is the system most people rely on for their research. We need a short- and long-term planning to provide staff with required infrastructure and support for that. </a:t>
            </a:r>
            <a:r>
              <a:rPr lang="en-GB" sz="1200" b="1" i="1" u="none" strike="noStrike" dirty="0">
                <a:effectLst/>
                <a:latin typeface="Aptos" panose="020B0004020202020204" pitchFamily="34" charset="0"/>
              </a:rPr>
              <a:t>( the upgrade to the </a:t>
            </a:r>
            <a:r>
              <a:rPr lang="en-GB" sz="1200" b="1" i="1" u="none" strike="noStrike" dirty="0" err="1">
                <a:effectLst/>
                <a:latin typeface="Aptos" panose="020B0004020202020204" pitchFamily="34" charset="0"/>
              </a:rPr>
              <a:t>Barcla</a:t>
            </a:r>
            <a:r>
              <a:rPr lang="en-GB" sz="1200" b="1" i="1" u="none" strike="noStrike" dirty="0">
                <a:effectLst/>
                <a:latin typeface="Aptos" panose="020B0004020202020204" pitchFamily="34" charset="0"/>
              </a:rPr>
              <a:t> System was planned for Jan 2024 but unfortunately we were not given approval for the £2.7M spend until November 24. We have extended support for the current system until end of March which is as far was can get support for. The new system will start being installed in April so we will be at risk for a few weeks. As we are limited on Power and Cooling we have purchased the most advanced solution we are capable of supporting. We are looking to extend the data centre and PCS are working on designs and costs for the additional space including power, cooling, fire suppression etc… which will be submitted to CIPG as soon as they are available.)   </a:t>
            </a:r>
            <a:endParaRPr lang="en-GB" sz="1200" b="0" i="0" u="none" strike="noStrike" dirty="0">
              <a:effectLst/>
              <a:latin typeface="Aptos" panose="020B0004020202020204" pitchFamily="34" charset="0"/>
            </a:endParaRPr>
          </a:p>
          <a:p>
            <a:pPr marL="457200" algn="l">
              <a:lnSpc>
                <a:spcPct val="120000"/>
              </a:lnSpc>
              <a:spcAft>
                <a:spcPts val="0"/>
              </a:spcAft>
              <a:buNone/>
            </a:pPr>
            <a:r>
              <a:rPr lang="en-GB" sz="1200" b="1" i="1" u="none" strike="noStrike" dirty="0">
                <a:effectLst/>
                <a:latin typeface="Aptos" panose="020B0004020202020204" pitchFamily="34" charset="0"/>
              </a:rPr>
              <a:t> </a:t>
            </a:r>
            <a:endParaRPr lang="en-GB" sz="1200" b="0" i="0" u="none" strike="noStrike" dirty="0">
              <a:effectLst/>
              <a:latin typeface="Aptos" panose="020B0004020202020204" pitchFamily="34" charset="0"/>
            </a:endParaRPr>
          </a:p>
          <a:p>
            <a:pPr algn="l">
              <a:lnSpc>
                <a:spcPct val="120000"/>
              </a:lnSpc>
              <a:spcAft>
                <a:spcPts val="0"/>
              </a:spcAft>
              <a:buFont typeface="Arial" panose="020B0604020202020204" pitchFamily="34" charset="0"/>
              <a:buChar char="•"/>
            </a:pPr>
            <a:r>
              <a:rPr lang="en-GB" sz="1200" b="1" i="0" u="none" strike="noStrike" dirty="0">
                <a:solidFill>
                  <a:srgbClr val="FFFF66"/>
                </a:solidFill>
                <a:effectLst/>
                <a:latin typeface="Aptos" panose="020B0004020202020204" pitchFamily="34" charset="0"/>
              </a:rPr>
              <a:t>Research data storage and backup:</a:t>
            </a:r>
            <a:r>
              <a:rPr lang="en-GB" sz="1200" b="0" i="0" u="none" strike="noStrike" dirty="0">
                <a:effectLst/>
                <a:latin typeface="Aptos" panose="020B0004020202020204" pitchFamily="34" charset="0"/>
              </a:rPr>
              <a:t> the system currently in plan are obsolete and inadequate in terms of space available and time needed for (grant funders now request maintaining access to data from papers for 10, even 20 years</a:t>
            </a:r>
            <a:r>
              <a:rPr lang="en-GB" sz="1200" b="0" i="1" u="none" strike="noStrike" dirty="0">
                <a:effectLst/>
                <a:latin typeface="Aptos" panose="020B0004020202020204" pitchFamily="34" charset="0"/>
              </a:rPr>
              <a:t>).  </a:t>
            </a:r>
            <a:r>
              <a:rPr lang="en-GB" sz="1200" b="1" i="1" u="none" strike="noStrike" dirty="0">
                <a:effectLst/>
                <a:latin typeface="Aptos" panose="020B0004020202020204" pitchFamily="34" charset="0"/>
              </a:rPr>
              <a:t>(I would suggest a requirements document is created and submitted to the ITS PMO for assessment. Between us we can then hopefully gain approval and budget to provide a more fit for purpose service.)   </a:t>
            </a:r>
            <a:endParaRPr lang="en-GB" sz="1200" b="0" i="0" u="none" strike="noStrike" dirty="0">
              <a:effectLst/>
              <a:latin typeface="Aptos" panose="020B0004020202020204" pitchFamily="34" charset="0"/>
            </a:endParaRPr>
          </a:p>
          <a:p>
            <a:pPr algn="l">
              <a:lnSpc>
                <a:spcPct val="120000"/>
              </a:lnSpc>
              <a:spcAft>
                <a:spcPts val="0"/>
              </a:spcAft>
              <a:buNone/>
            </a:pPr>
            <a:r>
              <a:rPr lang="en-GB" sz="1200" b="0" i="0" u="none" strike="noStrike" dirty="0">
                <a:effectLst/>
                <a:latin typeface="Aptos" panose="020B0004020202020204" pitchFamily="34" charset="0"/>
              </a:rPr>
              <a:t> </a:t>
            </a:r>
          </a:p>
          <a:p>
            <a:pPr algn="l">
              <a:lnSpc>
                <a:spcPct val="120000"/>
              </a:lnSpc>
              <a:spcAft>
                <a:spcPts val="0"/>
              </a:spcAft>
              <a:buNone/>
            </a:pPr>
            <a:endParaRPr lang="en-US" sz="1200" dirty="0"/>
          </a:p>
        </p:txBody>
      </p:sp>
    </p:spTree>
    <p:extLst>
      <p:ext uri="{BB962C8B-B14F-4D97-AF65-F5344CB8AC3E}">
        <p14:creationId xmlns:p14="http://schemas.microsoft.com/office/powerpoint/2010/main" val="4106556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373BE-C09A-A584-2372-1BEAD8786979}"/>
              </a:ext>
            </a:extLst>
          </p:cNvPr>
          <p:cNvSpPr>
            <a:spLocks noGrp="1"/>
          </p:cNvSpPr>
          <p:nvPr>
            <p:ph type="body" sz="quarter" idx="10"/>
          </p:nvPr>
        </p:nvSpPr>
        <p:spPr>
          <a:xfrm>
            <a:off x="372653" y="1103051"/>
            <a:ext cx="8230745" cy="468179"/>
          </a:xfrm>
        </p:spPr>
        <p:txBody>
          <a:bodyPr/>
          <a:lstStyle/>
          <a:p>
            <a:r>
              <a:rPr lang="en-US" dirty="0"/>
              <a:t>More on Barkla upgrade</a:t>
            </a:r>
          </a:p>
        </p:txBody>
      </p:sp>
      <p:sp>
        <p:nvSpPr>
          <p:cNvPr id="4" name="Text Placeholder 3">
            <a:extLst>
              <a:ext uri="{FF2B5EF4-FFF2-40B4-BE49-F238E27FC236}">
                <a16:creationId xmlns:a16="http://schemas.microsoft.com/office/drawing/2014/main" id="{4104E3B6-0CA5-7E5B-AE41-5A43DC84BB64}"/>
              </a:ext>
            </a:extLst>
          </p:cNvPr>
          <p:cNvSpPr>
            <a:spLocks noGrp="1"/>
          </p:cNvSpPr>
          <p:nvPr>
            <p:ph type="body" sz="quarter" idx="11"/>
          </p:nvPr>
        </p:nvSpPr>
        <p:spPr>
          <a:xfrm>
            <a:off x="372653" y="1839913"/>
            <a:ext cx="8229600" cy="4032310"/>
          </a:xfrm>
        </p:spPr>
        <p:txBody>
          <a:bodyPr>
            <a:normAutofit fontScale="92500" lnSpcReduction="10000"/>
          </a:bodyPr>
          <a:lstStyle/>
          <a:p>
            <a:r>
              <a:rPr lang="en-GB" sz="2400" b="0" i="0" u="none" strike="noStrike" dirty="0">
                <a:effectLst/>
              </a:rPr>
              <a:t>IT </a:t>
            </a:r>
            <a:r>
              <a:rPr lang="en-GB" sz="2400" dirty="0"/>
              <a:t>plans </a:t>
            </a:r>
            <a:r>
              <a:rPr lang="en-GB" sz="2400" b="0" i="0" u="none" strike="noStrike" dirty="0">
                <a:effectLst/>
              </a:rPr>
              <a:t>working with their suppliers to begin the first phase of the HPC upgrade in late April.</a:t>
            </a:r>
          </a:p>
          <a:p>
            <a:endParaRPr lang="en-GB" sz="2400" b="0" i="0" u="none" strike="noStrike" dirty="0">
              <a:effectLst/>
            </a:endParaRPr>
          </a:p>
          <a:p>
            <a:pPr algn="l">
              <a:buNone/>
            </a:pPr>
            <a:r>
              <a:rPr lang="en-GB" sz="1800" b="0" i="1" u="none" strike="noStrike" dirty="0">
                <a:effectLst/>
              </a:rPr>
              <a:t>“ This upgrade requires retiring most components of the current Barkla HPC cluster. Consequently, we will decommission the majority of existing compute nodes during this phase while installing the new system. This process is expected to take approximately three weeks.</a:t>
            </a:r>
            <a:r>
              <a:rPr lang="en-GB" sz="1600" i="1" dirty="0"/>
              <a:t> </a:t>
            </a:r>
          </a:p>
          <a:p>
            <a:pPr algn="l">
              <a:buNone/>
            </a:pPr>
            <a:r>
              <a:rPr lang="en-GB" sz="1600" b="0" i="1" u="none" strike="noStrike" dirty="0">
                <a:effectLst/>
              </a:rPr>
              <a:t>   </a:t>
            </a:r>
            <a:r>
              <a:rPr lang="en-GB" sz="1800" b="0" i="1" u="none" strike="noStrike" dirty="0">
                <a:effectLst/>
              </a:rPr>
              <a:t>During this period, access to the current Barkla HPC cluster may be disrupted for about 2 - 3 days. For the remainder of the time, the system will remain accessible (primarily for storage), though with significantly reduced compute capacity due to the retirement of most nodes.”</a:t>
            </a:r>
            <a:endParaRPr lang="en-GB" sz="1600" b="0" i="1" u="none" strike="noStrike" dirty="0">
              <a:effectLst/>
            </a:endParaRPr>
          </a:p>
          <a:p>
            <a:pPr marL="0" indent="0">
              <a:buNone/>
            </a:pPr>
            <a:endParaRPr lang="en-US" sz="2400" dirty="0"/>
          </a:p>
          <a:p>
            <a:pPr marL="0" indent="0">
              <a:buNone/>
            </a:pPr>
            <a:r>
              <a:rPr lang="en-US" sz="2000" b="1" dirty="0">
                <a:solidFill>
                  <a:srgbClr val="FFFF66"/>
                </a:solidFill>
              </a:rPr>
              <a:t>What are the short and long-term consequences of all this?</a:t>
            </a:r>
          </a:p>
          <a:p>
            <a:pPr marL="0" indent="0">
              <a:buNone/>
            </a:pPr>
            <a:endParaRPr lang="en-US" sz="2400" dirty="0"/>
          </a:p>
        </p:txBody>
      </p:sp>
    </p:spTree>
    <p:extLst>
      <p:ext uri="{BB962C8B-B14F-4D97-AF65-F5344CB8AC3E}">
        <p14:creationId xmlns:p14="http://schemas.microsoft.com/office/powerpoint/2010/main" val="30862073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E3408C-3BEF-B959-639B-9004C7DA0CF3}"/>
              </a:ext>
            </a:extLst>
          </p:cNvPr>
          <p:cNvSpPr>
            <a:spLocks noGrp="1"/>
          </p:cNvSpPr>
          <p:nvPr>
            <p:ph type="body" sz="quarter" idx="10"/>
          </p:nvPr>
        </p:nvSpPr>
        <p:spPr>
          <a:xfrm>
            <a:off x="372653" y="1184331"/>
            <a:ext cx="8230745" cy="468179"/>
          </a:xfrm>
        </p:spPr>
        <p:txBody>
          <a:bodyPr/>
          <a:lstStyle/>
          <a:p>
            <a:r>
              <a:rPr lang="en-US" dirty="0"/>
              <a:t>Some inputs from HLS</a:t>
            </a:r>
          </a:p>
        </p:txBody>
      </p:sp>
      <p:sp>
        <p:nvSpPr>
          <p:cNvPr id="4" name="Text Placeholder 3">
            <a:extLst>
              <a:ext uri="{FF2B5EF4-FFF2-40B4-BE49-F238E27FC236}">
                <a16:creationId xmlns:a16="http://schemas.microsoft.com/office/drawing/2014/main" id="{0CF8072F-D08F-B69F-7BA6-5AB20B6C8B75}"/>
              </a:ext>
            </a:extLst>
          </p:cNvPr>
          <p:cNvSpPr>
            <a:spLocks noGrp="1"/>
          </p:cNvSpPr>
          <p:nvPr>
            <p:ph type="body" sz="quarter" idx="11"/>
          </p:nvPr>
        </p:nvSpPr>
        <p:spPr>
          <a:xfrm>
            <a:off x="372653" y="1809433"/>
            <a:ext cx="8229600" cy="4032310"/>
          </a:xfrm>
        </p:spPr>
        <p:txBody>
          <a:bodyPr>
            <a:normAutofit/>
          </a:bodyPr>
          <a:lstStyle/>
          <a:p>
            <a:r>
              <a:rPr lang="en-GB" sz="1600" dirty="0"/>
              <a:t>U</a:t>
            </a:r>
            <a:r>
              <a:rPr lang="en-GB" sz="1600" b="0" i="0" u="none" strike="noStrike" dirty="0">
                <a:effectLst/>
              </a:rPr>
              <a:t>nderstanding data centre needs and evidencing the data centre does not meet current requirements prepared by HLS</a:t>
            </a:r>
          </a:p>
          <a:p>
            <a:r>
              <a:rPr lang="en-GB" sz="1600" b="0" i="0" u="none" strike="noStrike" dirty="0">
                <a:effectLst/>
              </a:rPr>
              <a:t>highlight the amount of non-ITS managed storage, compute (inc. GPUs) to highlight the level of resource that exists outside of Barkla</a:t>
            </a:r>
            <a:endParaRPr lang="en-US" sz="1600" dirty="0"/>
          </a:p>
        </p:txBody>
      </p:sp>
      <p:pic>
        <p:nvPicPr>
          <p:cNvPr id="5" name="Picture 4">
            <a:extLst>
              <a:ext uri="{FF2B5EF4-FFF2-40B4-BE49-F238E27FC236}">
                <a16:creationId xmlns:a16="http://schemas.microsoft.com/office/drawing/2014/main" id="{1A9C95A3-7414-5985-838F-E1E3DC328180}"/>
              </a:ext>
            </a:extLst>
          </p:cNvPr>
          <p:cNvPicPr>
            <a:picLocks noChangeAspect="1"/>
          </p:cNvPicPr>
          <p:nvPr/>
        </p:nvPicPr>
        <p:blipFill>
          <a:blip r:embed="rId2"/>
          <a:srcRect l="-1" r="406" b="29982"/>
          <a:stretch/>
        </p:blipFill>
        <p:spPr>
          <a:xfrm>
            <a:off x="203559" y="3162756"/>
            <a:ext cx="4992456" cy="3178897"/>
          </a:xfrm>
          <a:prstGeom prst="rect">
            <a:avLst/>
          </a:prstGeom>
          <a:solidFill>
            <a:schemeClr val="tx1"/>
          </a:solidFill>
        </p:spPr>
      </p:pic>
      <p:pic>
        <p:nvPicPr>
          <p:cNvPr id="6" name="Picture 5">
            <a:extLst>
              <a:ext uri="{FF2B5EF4-FFF2-40B4-BE49-F238E27FC236}">
                <a16:creationId xmlns:a16="http://schemas.microsoft.com/office/drawing/2014/main" id="{755A1277-79A7-2165-C1CC-5BFB79C4A6CB}"/>
              </a:ext>
            </a:extLst>
          </p:cNvPr>
          <p:cNvPicPr>
            <a:picLocks noChangeAspect="1"/>
          </p:cNvPicPr>
          <p:nvPr/>
        </p:nvPicPr>
        <p:blipFill>
          <a:blip r:embed="rId3"/>
          <a:stretch>
            <a:fillRect/>
          </a:stretch>
        </p:blipFill>
        <p:spPr>
          <a:xfrm>
            <a:off x="5333641" y="3438167"/>
            <a:ext cx="3606800" cy="1689100"/>
          </a:xfrm>
          <a:prstGeom prst="rect">
            <a:avLst/>
          </a:prstGeom>
          <a:solidFill>
            <a:schemeClr val="tx1"/>
          </a:solidFill>
        </p:spPr>
      </p:pic>
      <p:sp>
        <p:nvSpPr>
          <p:cNvPr id="7" name="TextBox 6">
            <a:extLst>
              <a:ext uri="{FF2B5EF4-FFF2-40B4-BE49-F238E27FC236}">
                <a16:creationId xmlns:a16="http://schemas.microsoft.com/office/drawing/2014/main" id="{69201EFA-65F5-998D-4924-94F37598C09A}"/>
              </a:ext>
            </a:extLst>
          </p:cNvPr>
          <p:cNvSpPr txBox="1"/>
          <p:nvPr/>
        </p:nvSpPr>
        <p:spPr>
          <a:xfrm>
            <a:off x="5416868" y="5321818"/>
            <a:ext cx="3666171" cy="1169551"/>
          </a:xfrm>
          <a:prstGeom prst="rect">
            <a:avLst/>
          </a:prstGeom>
          <a:noFill/>
        </p:spPr>
        <p:txBody>
          <a:bodyPr wrap="square" rtlCol="0">
            <a:spAutoFit/>
          </a:bodyPr>
          <a:lstStyle/>
          <a:p>
            <a:r>
              <a:rPr lang="en-US" sz="1400" dirty="0"/>
              <a:t>More data available which we had no time to digest yet</a:t>
            </a:r>
          </a:p>
          <a:p>
            <a:endParaRPr lang="en-US" sz="1400" dirty="0"/>
          </a:p>
          <a:p>
            <a:r>
              <a:rPr lang="en-US" sz="1400" b="1" dirty="0">
                <a:solidFill>
                  <a:srgbClr val="FFFF00"/>
                </a:solidFill>
              </a:rPr>
              <a:t>Collect our inputs and status as well? To be discussed (not much on FSE yet)</a:t>
            </a:r>
          </a:p>
        </p:txBody>
      </p:sp>
    </p:spTree>
    <p:extLst>
      <p:ext uri="{BB962C8B-B14F-4D97-AF65-F5344CB8AC3E}">
        <p14:creationId xmlns:p14="http://schemas.microsoft.com/office/powerpoint/2010/main" val="18848346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University of Liverpoo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Content Fill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iversity of Liverpoo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escriptionComments xmlns="a5b6e55a-3cd3-4552-afe6-0d1abe327b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escriptionDoc" ma:contentTypeID="0x010100FE18F42980674C4080D877AFFC34F2B0" ma:contentTypeVersion="9" ma:contentTypeDescription="Description" ma:contentTypeScope="" ma:versionID="a870d173e67fc5ef2521e8c5fe63c8b0">
  <xsd:schema xmlns:xsd="http://www.w3.org/2001/XMLSchema" xmlns:xs="http://www.w3.org/2001/XMLSchema" xmlns:p="http://schemas.microsoft.com/office/2006/metadata/properties" xmlns:ns2="a5b6e55a-3cd3-4552-afe6-0d1abe327b31" targetNamespace="http://schemas.microsoft.com/office/2006/metadata/properties" ma:root="true" ma:fieldsID="b23426cc98658754a15093b3e3bbca92" ns2:_="">
    <xsd:import namespace="a5b6e55a-3cd3-4552-afe6-0d1abe327b31"/>
    <xsd:element name="properties">
      <xsd:complexType>
        <xsd:sequence>
          <xsd:element name="documentManagement">
            <xsd:complexType>
              <xsd:all>
                <xsd:element ref="ns2:DescriptionComments"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6e55a-3cd3-4552-afe6-0d1abe327b31" elementFormDefault="qualified">
    <xsd:import namespace="http://schemas.microsoft.com/office/2006/documentManagement/types"/>
    <xsd:import namespace="http://schemas.microsoft.com/office/infopath/2007/PartnerControls"/>
    <xsd:element name="DescriptionComments" ma:index="8" nillable="true" ma:displayName="Description" ma:description="Description of the document" ma:internalName="DescriptionComments" ma:readOnly="false">
      <xsd:simpleType>
        <xsd:restriction base="dms:Text"/>
      </xsd:simpleType>
    </xsd:element>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7D087F-4830-4173-BEAE-B41C66D75119}">
  <ds:schemaRefs>
    <ds:schemaRef ds:uri="http://schemas.microsoft.com/sharepoint/v3/contenttype/forms"/>
  </ds:schemaRefs>
</ds:datastoreItem>
</file>

<file path=customXml/itemProps2.xml><?xml version="1.0" encoding="utf-8"?>
<ds:datastoreItem xmlns:ds="http://schemas.openxmlformats.org/officeDocument/2006/customXml" ds:itemID="{7175A97B-4691-4A7D-8218-4F2541237A9C}">
  <ds:schemaRefs>
    <ds:schemaRef ds:uri="http://schemas.microsoft.com/office/2006/documentManagement/types"/>
    <ds:schemaRef ds:uri="http://schemas.microsoft.com/office/infopath/2007/PartnerControls"/>
    <ds:schemaRef ds:uri="a5b6e55a-3cd3-4552-afe6-0d1abe327b31"/>
    <ds:schemaRef ds:uri="http://purl.org/dc/dcmitype/"/>
    <ds:schemaRef ds:uri="http://schemas.openxmlformats.org/package/2006/metadata/core-propertie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ECA5439C-DFF6-4004-A649-C495582401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6e55a-3cd3-4552-afe6-0d1abe327b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Liverpool</Template>
  <TotalTime>62851</TotalTime>
  <Words>884</Words>
  <Application>Microsoft Macintosh PowerPoint</Application>
  <PresentationFormat>On-screen Show (4:3)</PresentationFormat>
  <Paragraphs>58</Paragraphs>
  <Slides>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vt:i4>
      </vt:variant>
    </vt:vector>
  </HeadingPairs>
  <TitlesOfParts>
    <vt:vector size="14" baseType="lpstr">
      <vt:lpstr>Aptos</vt:lpstr>
      <vt:lpstr>Arial</vt:lpstr>
      <vt:lpstr>Calibri</vt:lpstr>
      <vt:lpstr>Poppins</vt:lpstr>
      <vt:lpstr>Times New Roman</vt:lpstr>
      <vt:lpstr>University of Liverpool</vt:lpstr>
      <vt:lpstr>Content Filled</vt:lpstr>
      <vt:lpstr>University of Liverpool</vt:lpstr>
      <vt:lpstr>Monica D’Onofrio  14/4/2025</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Kirsty</dc:creator>
  <cp:lastModifiedBy>D'Onofrio, Monica</cp:lastModifiedBy>
  <cp:revision>470</cp:revision>
  <cp:lastPrinted>2017-01-06T14:04:53Z</cp:lastPrinted>
  <dcterms:created xsi:type="dcterms:W3CDTF">2015-07-17T10:13:06Z</dcterms:created>
  <dcterms:modified xsi:type="dcterms:W3CDTF">2025-04-14T10:24:42Z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0x010100FE18F42980674C4080D877AFFC34F2B0</vt:lpwstr>
  </property>
</Properties>
</file>