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8" r:id="rId4"/>
  </p:sldMasterIdLst>
  <p:notesMasterIdLst>
    <p:notesMasterId r:id="rId13"/>
  </p:notesMasterIdLst>
  <p:sldIdLst>
    <p:sldId id="256" r:id="rId5"/>
    <p:sldId id="257" r:id="rId6"/>
    <p:sldId id="265" r:id="rId7"/>
    <p:sldId id="258" r:id="rId8"/>
    <p:sldId id="259" r:id="rId9"/>
    <p:sldId id="260" r:id="rId10"/>
    <p:sldId id="261" r:id="rId11"/>
    <p:sldId id="26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DDFA"/>
    <a:srgbClr val="BCD3FE"/>
    <a:srgbClr val="FCE4E7"/>
    <a:srgbClr val="BFBFBF"/>
    <a:srgbClr val="FAF7FE"/>
    <a:srgbClr val="E4E4E4"/>
    <a:srgbClr val="688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0" autoAdjust="0"/>
    <p:restoredTop sz="94660"/>
  </p:normalViewPr>
  <p:slideViewPr>
    <p:cSldViewPr snapToGrid="0">
      <p:cViewPr varScale="1">
        <p:scale>
          <a:sx n="78" d="100"/>
          <a:sy n="78" d="100"/>
        </p:scale>
        <p:origin x="936" y="43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8663E-206A-42EC-BEB6-7A0FC9D83E06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A1E77-1E82-4DB6-8A55-D6D1B54426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02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1E77-1E82-4DB6-8A55-D6D1B544266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192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1E77-1E82-4DB6-8A55-D6D1B54426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286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1E77-1E82-4DB6-8A55-D6D1B544266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093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A1E77-1E82-4DB6-8A55-D6D1B544266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231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>
            <a:lumMod val="20000"/>
            <a:lumOff val="80000"/>
            <a:alpha val="1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0684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5985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DDB0DE98-50DB-603C-66AD-C8246E73732B}"/>
              </a:ext>
            </a:extLst>
          </p:cNvPr>
          <p:cNvSpPr/>
          <p:nvPr userDrawn="1"/>
        </p:nvSpPr>
        <p:spPr>
          <a:xfrm>
            <a:off x="8724053" y="81281"/>
            <a:ext cx="3305387" cy="3428683"/>
          </a:xfrm>
          <a:prstGeom prst="teardrop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5FB1E818-F30C-7A09-D1B2-ED49C17700EE}"/>
              </a:ext>
            </a:extLst>
          </p:cNvPr>
          <p:cNvSpPr/>
          <p:nvPr userDrawn="1"/>
        </p:nvSpPr>
        <p:spPr>
          <a:xfrm>
            <a:off x="0" y="-10795"/>
            <a:ext cx="12192000" cy="6868795"/>
          </a:xfrm>
          <a:prstGeom prst="frame">
            <a:avLst>
              <a:gd name="adj1" fmla="val 2836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DBFA75D-D548-1013-EC0D-5103D4DB0C1E}"/>
              </a:ext>
            </a:extLst>
          </p:cNvPr>
          <p:cNvSpPr/>
          <p:nvPr userDrawn="1"/>
        </p:nvSpPr>
        <p:spPr>
          <a:xfrm>
            <a:off x="483871" y="3787142"/>
            <a:ext cx="3451860" cy="2750821"/>
          </a:xfrm>
          <a:prstGeom prst="rtTriangle">
            <a:avLst/>
          </a:prstGeom>
          <a:solidFill>
            <a:schemeClr val="accent6">
              <a:alpha val="41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DCDD9A0D-0437-3C48-008D-6883DDF111C8}"/>
              </a:ext>
            </a:extLst>
          </p:cNvPr>
          <p:cNvSpPr/>
          <p:nvPr userDrawn="1"/>
        </p:nvSpPr>
        <p:spPr>
          <a:xfrm rot="10800000">
            <a:off x="483871" y="320041"/>
            <a:ext cx="2522220" cy="4467701"/>
          </a:xfrm>
          <a:prstGeom prst="triangle">
            <a:avLst>
              <a:gd name="adj" fmla="val 100000"/>
            </a:avLst>
          </a:prstGeom>
          <a:solidFill>
            <a:schemeClr val="accent4">
              <a:alpha val="14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740" y="6575585"/>
            <a:ext cx="2743200" cy="365125"/>
          </a:xfrm>
        </p:spPr>
        <p:txBody>
          <a:bodyPr/>
          <a:lstStyle/>
          <a:p>
            <a:r>
              <a:rPr lang="en-US"/>
              <a:t>22/05/2025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1472" y="6575585"/>
            <a:ext cx="4114800" cy="365125"/>
          </a:xfrm>
        </p:spPr>
        <p:txBody>
          <a:bodyPr/>
          <a:lstStyle/>
          <a:p>
            <a:r>
              <a:rPr lang="en-GB"/>
              <a:t>HEP Annual Meeting</a:t>
            </a:r>
            <a:endParaRPr lang="en-GB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FFD0AE3-A3F0-A89E-6DEE-7ED5BEA1A97D}"/>
              </a:ext>
            </a:extLst>
          </p:cNvPr>
          <p:cNvSpPr/>
          <p:nvPr userDrawn="1"/>
        </p:nvSpPr>
        <p:spPr>
          <a:xfrm>
            <a:off x="678181" y="411480"/>
            <a:ext cx="7078980" cy="995362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5" name="Picture 14" descr="A blue logo with text&#10;&#10;AI-generated content may be incorrect.">
            <a:extLst>
              <a:ext uri="{FF2B5EF4-FFF2-40B4-BE49-F238E27FC236}">
                <a16:creationId xmlns:a16="http://schemas.microsoft.com/office/drawing/2014/main" id="{330495D6-A651-D1BD-71DB-E42EB6A99D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3" y="492347"/>
            <a:ext cx="833628" cy="833628"/>
          </a:xfrm>
          <a:prstGeom prst="rect">
            <a:avLst/>
          </a:prstGeom>
        </p:spPr>
      </p:pic>
      <p:pic>
        <p:nvPicPr>
          <p:cNvPr id="17" name="Picture 16" descr="A blue and yellow text on a black background&#10;&#10;AI-generated content may be incorrect.">
            <a:extLst>
              <a:ext uri="{FF2B5EF4-FFF2-40B4-BE49-F238E27FC236}">
                <a16:creationId xmlns:a16="http://schemas.microsoft.com/office/drawing/2014/main" id="{0E4DDB38-C40F-B48E-972C-A31883A90D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341" y="719021"/>
            <a:ext cx="1785169" cy="458864"/>
          </a:xfrm>
          <a:prstGeom prst="rect">
            <a:avLst/>
          </a:prstGeom>
        </p:spPr>
      </p:pic>
      <p:pic>
        <p:nvPicPr>
          <p:cNvPr id="19" name="Picture 18" descr="A blue and black letter&#10;&#10;AI-generated content may be incorrect.">
            <a:extLst>
              <a:ext uri="{FF2B5EF4-FFF2-40B4-BE49-F238E27FC236}">
                <a16:creationId xmlns:a16="http://schemas.microsoft.com/office/drawing/2014/main" id="{0FDAC9BA-2A9B-4732-F298-41555E0A4E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2" y="763484"/>
            <a:ext cx="1869863" cy="326757"/>
          </a:xfrm>
          <a:prstGeom prst="rect">
            <a:avLst/>
          </a:prstGeom>
        </p:spPr>
      </p:pic>
      <p:pic>
        <p:nvPicPr>
          <p:cNvPr id="21" name="Picture 20" descr="A black logo with a arrow&#10;&#10;AI-generated content may be incorrect.">
            <a:extLst>
              <a:ext uri="{FF2B5EF4-FFF2-40B4-BE49-F238E27FC236}">
                <a16:creationId xmlns:a16="http://schemas.microsoft.com/office/drawing/2014/main" id="{FB28514A-EE15-0CBE-AEAA-8CAFAFF4F7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361" y="638961"/>
            <a:ext cx="1856951" cy="61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64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22/05/2025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HEP Annual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1D50-7D29-4F6F-BF67-013D4D5FE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986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22/05/2025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HEP Annual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1D50-7D29-4F6F-BF67-013D4D5FE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563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lumMod val="20000"/>
            <a:lumOff val="80000"/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96ADFB-0972-3066-42D9-CDE96E5C3AD8}"/>
              </a:ext>
            </a:extLst>
          </p:cNvPr>
          <p:cNvSpPr/>
          <p:nvPr userDrawn="1"/>
        </p:nvSpPr>
        <p:spPr>
          <a:xfrm>
            <a:off x="219919" y="150470"/>
            <a:ext cx="11876832" cy="6481823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0" name="Half Frame 9">
            <a:extLst>
              <a:ext uri="{FF2B5EF4-FFF2-40B4-BE49-F238E27FC236}">
                <a16:creationId xmlns:a16="http://schemas.microsoft.com/office/drawing/2014/main" id="{DF5EFF0E-79C3-2EE7-E824-0FC13F8053AD}"/>
              </a:ext>
            </a:extLst>
          </p:cNvPr>
          <p:cNvSpPr/>
          <p:nvPr userDrawn="1"/>
        </p:nvSpPr>
        <p:spPr>
          <a:xfrm>
            <a:off x="0" y="0"/>
            <a:ext cx="6248400" cy="5128260"/>
          </a:xfrm>
          <a:prstGeom prst="halfFrame">
            <a:avLst>
              <a:gd name="adj1" fmla="val 6300"/>
              <a:gd name="adj2" fmla="val 863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DFFD2C-BAA2-6525-41CA-35F4BA05D145}"/>
              </a:ext>
            </a:extLst>
          </p:cNvPr>
          <p:cNvSpPr>
            <a:spLocks/>
          </p:cNvSpPr>
          <p:nvPr userDrawn="1"/>
        </p:nvSpPr>
        <p:spPr>
          <a:xfrm>
            <a:off x="10180320" y="5349240"/>
            <a:ext cx="2743200" cy="2286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0100" y="6547170"/>
            <a:ext cx="2743200" cy="365125"/>
          </a:xfrm>
        </p:spPr>
        <p:txBody>
          <a:bodyPr/>
          <a:lstStyle/>
          <a:p>
            <a:r>
              <a:rPr lang="en-US"/>
              <a:t>22/05/2025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38914"/>
            <a:ext cx="4114800" cy="365125"/>
          </a:xfrm>
        </p:spPr>
        <p:txBody>
          <a:bodyPr/>
          <a:lstStyle/>
          <a:p>
            <a:r>
              <a:rPr lang="en-GB"/>
              <a:t>HEP Annual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53551" y="6485892"/>
            <a:ext cx="2743200" cy="365125"/>
          </a:xfrm>
        </p:spPr>
        <p:txBody>
          <a:bodyPr/>
          <a:lstStyle/>
          <a:p>
            <a:fld id="{AD5A1D50-7D29-4F6F-BF67-013D4D5FE3CC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3A78D0E-B844-2FB3-68C2-1EDF9CABEDBA}"/>
              </a:ext>
            </a:extLst>
          </p:cNvPr>
          <p:cNvSpPr/>
          <p:nvPr userDrawn="1"/>
        </p:nvSpPr>
        <p:spPr>
          <a:xfrm rot="10800000">
            <a:off x="9353551" y="228758"/>
            <a:ext cx="2674620" cy="2469832"/>
          </a:xfrm>
          <a:prstGeom prst="rtTriangle">
            <a:avLst/>
          </a:prstGeom>
          <a:solidFill>
            <a:schemeClr val="accent4">
              <a:alpha val="12000"/>
            </a:schemeClr>
          </a:solidFill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562962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22/05/2025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HEP Annual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1D50-7D29-4F6F-BF67-013D4D5FE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096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22/05/2025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HEP Annual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1D50-7D29-4F6F-BF67-013D4D5FE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871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22/05/2025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HEP Annual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1D50-7D29-4F6F-BF67-013D4D5FE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889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22/05/2025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HEP Annual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1D50-7D29-4F6F-BF67-013D4D5FE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377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22/05/2025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HEP Annual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1D50-7D29-4F6F-BF67-013D4D5FE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498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22/05/2025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HEP Annual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1D50-7D29-4F6F-BF67-013D4D5FE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22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22/05/2025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HEP Annual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1D50-7D29-4F6F-BF67-013D4D5FE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54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22/05/2025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HEP Annual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A1D50-7D29-4F6F-BF67-013D4D5FE3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78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https://arxiv.org/pdf/2410.10363" TargetMode="External"/><Relationship Id="rId4" Type="http://schemas.openxmlformats.org/officeDocument/2006/relationships/hyperlink" Target="https://arxiv.org/pdf/2308.0558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l/pdf/10.1103/PhysRevLett.131.031801" TargetMode="External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927629/files/CERN-FASER-CONF-2025-001.pdf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7EA230-BF02-4ABE-066D-26528099A891}"/>
              </a:ext>
            </a:extLst>
          </p:cNvPr>
          <p:cNvSpPr/>
          <p:nvPr/>
        </p:nvSpPr>
        <p:spPr>
          <a:xfrm>
            <a:off x="5090025" y="4785370"/>
            <a:ext cx="2284512" cy="54694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F7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9DD0CB-29D9-6DA9-3CE1-754FF89CFF1F}"/>
              </a:ext>
            </a:extLst>
          </p:cNvPr>
          <p:cNvSpPr/>
          <p:nvPr/>
        </p:nvSpPr>
        <p:spPr>
          <a:xfrm>
            <a:off x="1737360" y="2286000"/>
            <a:ext cx="8930640" cy="226773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AF7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5657E81-6AA8-7A93-FB59-F08EE0C68C4B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1831504" y="2558004"/>
                <a:ext cx="8742352" cy="1914951"/>
              </a:xfrm>
            </p:spPr>
            <p:txBody>
              <a:bodyPr>
                <a:normAutofit fontScale="90000"/>
              </a:bodyPr>
              <a:lstStyle/>
              <a:p>
                <a:r>
                  <a:rPr lang="en-GB" sz="4800" dirty="0">
                    <a:latin typeface="Congenial SemiBold" panose="02000503040000020004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Measuring the cross section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sz="4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GB" sz="4800" dirty="0">
                    <a:latin typeface="Congenial SemiBold" panose="02000503040000020004" pitchFamily="2" charset="0"/>
                    <a:ea typeface="ADLaM Display" panose="02010000000000000000" pitchFamily="2" charset="0"/>
                    <a:cs typeface="ADLaM Display" panose="02010000000000000000" pitchFamily="2" charset="0"/>
                  </a:rPr>
                  <a:t>at TeV energies using the FASER electronic detector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5657E81-6AA8-7A93-FB59-F08EE0C68C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1831504" y="2558004"/>
                <a:ext cx="8742352" cy="1914951"/>
              </a:xfrm>
              <a:blipFill>
                <a:blip r:embed="rId2"/>
                <a:stretch>
                  <a:fillRect t="-7006" b="-149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D1E98573-73B1-E397-52B5-13368A328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0025" y="4843835"/>
            <a:ext cx="2225310" cy="546945"/>
          </a:xfrm>
        </p:spPr>
        <p:txBody>
          <a:bodyPr>
            <a:normAutofit/>
          </a:bodyPr>
          <a:lstStyle/>
          <a:p>
            <a:r>
              <a:rPr lang="en-GB" sz="2800" b="1" dirty="0">
                <a:latin typeface="Congenial SemiBold" panose="020F0502020204030204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Sinead Eley</a:t>
            </a: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D8945275-7EE2-AC5D-1A84-D18E5F5B3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45280" y="6585331"/>
            <a:ext cx="4114800" cy="365125"/>
          </a:xfrm>
        </p:spPr>
        <p:txBody>
          <a:bodyPr/>
          <a:lstStyle/>
          <a:p>
            <a:r>
              <a:rPr lang="en-GB" dirty="0">
                <a:latin typeface="Congenial Light" panose="02000503040000020004" pitchFamily="2" charset="0"/>
              </a:rPr>
              <a:t>HEP Annual Meeting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82F0FF-E82A-EE31-5932-02E835A96973}"/>
              </a:ext>
            </a:extLst>
          </p:cNvPr>
          <p:cNvSpPr/>
          <p:nvPr/>
        </p:nvSpPr>
        <p:spPr>
          <a:xfrm>
            <a:off x="3861167" y="5615307"/>
            <a:ext cx="4683026" cy="88819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B545D1-114F-C349-4F38-830ECBF7C301}"/>
              </a:ext>
            </a:extLst>
          </p:cNvPr>
          <p:cNvSpPr txBox="1"/>
          <p:nvPr/>
        </p:nvSpPr>
        <p:spPr>
          <a:xfrm>
            <a:off x="3861167" y="5857167"/>
            <a:ext cx="4683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GB" sz="1800" dirty="0">
                <a:solidFill>
                  <a:schemeClr val="bg1">
                    <a:lumMod val="65000"/>
                  </a:schemeClr>
                </a:solidFill>
                <a:latin typeface="Congenial Light" panose="02000503040000020004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Prof. Carl Gwilliam &amp; Prof Monica D’Onofrio (w/ Dr. John Anders)</a:t>
            </a:r>
            <a:endParaRPr lang="en-GB" dirty="0">
              <a:solidFill>
                <a:schemeClr val="bg1">
                  <a:lumMod val="65000"/>
                </a:schemeClr>
              </a:solidFill>
              <a:latin typeface="Congenial Light" panose="02000503040000020004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F425C1-467B-23A4-4ACA-BC29D4ADFD8C}"/>
              </a:ext>
            </a:extLst>
          </p:cNvPr>
          <p:cNvSpPr txBox="1"/>
          <p:nvPr/>
        </p:nvSpPr>
        <p:spPr>
          <a:xfrm>
            <a:off x="5487317" y="5617779"/>
            <a:ext cx="143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ngenial Light" panose="020F0502020204030204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Supervisors</a:t>
            </a:r>
          </a:p>
        </p:txBody>
      </p:sp>
    </p:spTree>
    <p:extLst>
      <p:ext uri="{BB962C8B-B14F-4D97-AF65-F5344CB8AC3E}">
        <p14:creationId xmlns:p14="http://schemas.microsoft.com/office/powerpoint/2010/main" val="817895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a plane&#10;&#10;AI-generated content may be incorrect.">
            <a:extLst>
              <a:ext uri="{FF2B5EF4-FFF2-40B4-BE49-F238E27FC236}">
                <a16:creationId xmlns:a16="http://schemas.microsoft.com/office/drawing/2014/main" id="{F6102943-1E72-EAA4-F15C-21CB3FD0A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35" y="3935983"/>
            <a:ext cx="7719450" cy="2602931"/>
          </a:xfrm>
          <a:prstGeom prst="round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6E7305-2B68-159D-1ED4-DECD8780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69715"/>
            <a:ext cx="10515600" cy="1325563"/>
          </a:xfrm>
        </p:spPr>
        <p:txBody>
          <a:bodyPr/>
          <a:lstStyle/>
          <a:p>
            <a:r>
              <a:rPr lang="en-GB" dirty="0"/>
              <a:t>FASER </a:t>
            </a:r>
            <a:r>
              <a:rPr lang="en-GB" sz="3200" dirty="0">
                <a:solidFill>
                  <a:schemeClr val="accent2"/>
                </a:solidFill>
              </a:rPr>
              <a:t>(</a:t>
            </a:r>
            <a:r>
              <a:rPr lang="en-GB" sz="3200" b="1" dirty="0" err="1">
                <a:solidFill>
                  <a:schemeClr val="accent2"/>
                </a:solidFill>
              </a:rPr>
              <a:t>F</a:t>
            </a:r>
            <a:r>
              <a:rPr lang="en-GB" sz="3200" dirty="0" err="1">
                <a:solidFill>
                  <a:schemeClr val="accent2"/>
                </a:solidFill>
              </a:rPr>
              <a:t>orw</a:t>
            </a:r>
            <a:r>
              <a:rPr lang="en-GB" sz="3200" b="1" dirty="0" err="1">
                <a:solidFill>
                  <a:schemeClr val="accent2"/>
                </a:solidFill>
              </a:rPr>
              <a:t>A</a:t>
            </a:r>
            <a:r>
              <a:rPr lang="en-GB" sz="3200" dirty="0" err="1">
                <a:solidFill>
                  <a:schemeClr val="accent2"/>
                </a:solidFill>
              </a:rPr>
              <a:t>rd</a:t>
            </a:r>
            <a:r>
              <a:rPr lang="en-GB" sz="3200" dirty="0">
                <a:solidFill>
                  <a:schemeClr val="accent2"/>
                </a:solidFill>
              </a:rPr>
              <a:t> </a:t>
            </a:r>
            <a:r>
              <a:rPr lang="en-GB" sz="3200" b="1" dirty="0">
                <a:solidFill>
                  <a:schemeClr val="accent2"/>
                </a:solidFill>
              </a:rPr>
              <a:t>S</a:t>
            </a:r>
            <a:r>
              <a:rPr lang="en-GB" sz="3200" dirty="0">
                <a:solidFill>
                  <a:schemeClr val="accent2"/>
                </a:solidFill>
              </a:rPr>
              <a:t>earch </a:t>
            </a:r>
            <a:r>
              <a:rPr lang="en-GB" sz="3200" b="1" dirty="0" err="1">
                <a:solidFill>
                  <a:schemeClr val="accent2"/>
                </a:solidFill>
              </a:rPr>
              <a:t>E</a:t>
            </a:r>
            <a:r>
              <a:rPr lang="en-GB" sz="3200" dirty="0" err="1">
                <a:solidFill>
                  <a:schemeClr val="accent2"/>
                </a:solidFill>
              </a:rPr>
              <a:t>xpe</a:t>
            </a:r>
            <a:r>
              <a:rPr lang="en-GB" sz="3200" b="1" dirty="0" err="1">
                <a:solidFill>
                  <a:schemeClr val="accent2"/>
                </a:solidFill>
              </a:rPr>
              <a:t>R</a:t>
            </a:r>
            <a:r>
              <a:rPr lang="en-GB" sz="3200" dirty="0" err="1">
                <a:solidFill>
                  <a:schemeClr val="accent2"/>
                </a:solidFill>
              </a:rPr>
              <a:t>iment</a:t>
            </a:r>
            <a:r>
              <a:rPr lang="en-GB" sz="3200" dirty="0">
                <a:solidFill>
                  <a:schemeClr val="accent2"/>
                </a:solidFill>
              </a:rPr>
              <a:t>)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35DF6-FACF-85EA-1434-526F4B4EA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9" y="1643594"/>
            <a:ext cx="6080300" cy="3019790"/>
          </a:xfrm>
        </p:spPr>
        <p:txBody>
          <a:bodyPr>
            <a:normAutofit/>
          </a:bodyPr>
          <a:lstStyle/>
          <a:p>
            <a:pPr marL="457177" indent="-298443">
              <a:spcBef>
                <a:spcPts val="0"/>
              </a:spcBef>
              <a:buSzPts val="1100"/>
              <a:buChar char="-"/>
            </a:pPr>
            <a:r>
              <a:rPr lang="en-GB" sz="1400" dirty="0">
                <a:latin typeface="+mj-lt"/>
                <a:cs typeface="Lucida Sans Unicode" panose="020B0602030504020204" pitchFamily="34" charset="0"/>
              </a:rPr>
              <a:t>Neutrinos</a:t>
            </a:r>
            <a:r>
              <a:rPr lang="en-GB" sz="1400" dirty="0">
                <a:cs typeface="Lucida Sans Unicode" panose="020B0602030504020204" pitchFamily="34" charset="0"/>
              </a:rPr>
              <a:t> and </a:t>
            </a:r>
            <a:r>
              <a:rPr lang="en-GB" sz="1400" dirty="0">
                <a:latin typeface="+mj-lt"/>
                <a:cs typeface="Lucida Sans Unicode" panose="020B0602030504020204" pitchFamily="34" charset="0"/>
              </a:rPr>
              <a:t>light feebly-interacting particle </a:t>
            </a:r>
            <a:r>
              <a:rPr lang="en-GB" sz="1400" dirty="0">
                <a:cs typeface="Lucida Sans Unicode" panose="020B0602030504020204" pitchFamily="34" charset="0"/>
              </a:rPr>
              <a:t>(FIPs) produced at ATLAS interaction point (</a:t>
            </a:r>
            <a:r>
              <a:rPr lang="en-GB" sz="1400" dirty="0">
                <a:latin typeface="+mj-lt"/>
                <a:cs typeface="Lucida Sans Unicode" panose="020B0602030504020204" pitchFamily="34" charset="0"/>
              </a:rPr>
              <a:t>IP1</a:t>
            </a:r>
            <a:r>
              <a:rPr lang="en-GB" sz="1400" dirty="0">
                <a:cs typeface="Lucida Sans Unicode" panose="020B0602030504020204" pitchFamily="34" charset="0"/>
              </a:rPr>
              <a:t>)</a:t>
            </a:r>
          </a:p>
          <a:p>
            <a:pPr marL="914377" lvl="1" indent="-298443">
              <a:spcBef>
                <a:spcPts val="0"/>
              </a:spcBef>
              <a:buSzPts val="1100"/>
              <a:buChar char="-"/>
            </a:pPr>
            <a:r>
              <a:rPr lang="en-GB" sz="1400" dirty="0">
                <a:cs typeface="Lucida Sans Unicode" panose="020B0602030504020204" pitchFamily="34" charset="0"/>
              </a:rPr>
              <a:t>Highly boosted and </a:t>
            </a:r>
            <a:r>
              <a:rPr lang="en-GB" sz="1400" dirty="0">
                <a:latin typeface="+mj-lt"/>
                <a:cs typeface="Lucida Sans Unicode" panose="020B0602030504020204" pitchFamily="34" charset="0"/>
              </a:rPr>
              <a:t>long–lived </a:t>
            </a:r>
          </a:p>
          <a:p>
            <a:pPr marL="914377" lvl="1" indent="-298443">
              <a:spcBef>
                <a:spcPts val="0"/>
              </a:spcBef>
              <a:buSzPts val="1100"/>
              <a:buChar char="-"/>
            </a:pPr>
            <a:r>
              <a:rPr lang="en-GB" sz="1400" dirty="0">
                <a:cs typeface="Lucida Sans Unicode" panose="020B0602030504020204" pitchFamily="34" charset="0"/>
              </a:rPr>
              <a:t>Both predicted to decay in the far-forward region along line-of sight (LOS) </a:t>
            </a:r>
          </a:p>
          <a:p>
            <a:pPr marL="457189" indent="-311143">
              <a:spcBef>
                <a:spcPts val="0"/>
              </a:spcBef>
              <a:buSzPts val="1300"/>
              <a:buChar char="-"/>
            </a:pPr>
            <a:r>
              <a:rPr lang="en-GB" sz="1400" dirty="0">
                <a:cs typeface="Lucida Sans Unicode" panose="020B0602030504020204" pitchFamily="34" charset="0"/>
              </a:rPr>
              <a:t>FASER in old service tunnel at LHC in </a:t>
            </a:r>
            <a:r>
              <a:rPr lang="en-GB" sz="1400" dirty="0">
                <a:latin typeface="+mj-lt"/>
                <a:cs typeface="Lucida Sans Unicode" panose="020B0602030504020204" pitchFamily="34" charset="0"/>
              </a:rPr>
              <a:t>far-forward region </a:t>
            </a:r>
          </a:p>
          <a:p>
            <a:pPr marL="914377" lvl="1" indent="-298443">
              <a:spcBef>
                <a:spcPts val="0"/>
              </a:spcBef>
              <a:buSzPts val="1100"/>
              <a:buChar char="-"/>
            </a:pPr>
            <a:r>
              <a:rPr lang="en-GB" sz="1400" dirty="0">
                <a:cs typeface="Lucida Sans Unicode" panose="020B0602030504020204" pitchFamily="34" charset="0"/>
              </a:rPr>
              <a:t>On the LOS - 480m downstream from IP1</a:t>
            </a:r>
          </a:p>
          <a:p>
            <a:pPr marL="914377" lvl="1" indent="-298443">
              <a:spcBef>
                <a:spcPts val="0"/>
              </a:spcBef>
              <a:buSzPts val="1100"/>
              <a:buChar char="-"/>
            </a:pPr>
            <a:r>
              <a:rPr lang="en-GB" sz="1400" dirty="0">
                <a:cs typeface="Lucida Sans Unicode" panose="020B0602030504020204" pitchFamily="34" charset="0"/>
              </a:rPr>
              <a:t>Two complementary programs:</a:t>
            </a:r>
          </a:p>
          <a:p>
            <a:pPr marL="1371577" lvl="2" indent="-298443">
              <a:spcBef>
                <a:spcPts val="0"/>
              </a:spcBef>
              <a:buSzPts val="1100"/>
              <a:buChar char="-"/>
            </a:pPr>
            <a:r>
              <a:rPr lang="en-GB" sz="1400" dirty="0">
                <a:latin typeface="+mj-lt"/>
                <a:cs typeface="Lucida Sans Unicode" panose="020B0602030504020204" pitchFamily="34" charset="0"/>
              </a:rPr>
              <a:t>Studying collider neutrino properties </a:t>
            </a:r>
          </a:p>
          <a:p>
            <a:pPr marL="1371577" lvl="2" indent="-298443">
              <a:spcBef>
                <a:spcPts val="0"/>
              </a:spcBef>
              <a:buSzPts val="1100"/>
              <a:buChar char="-"/>
            </a:pPr>
            <a:r>
              <a:rPr lang="en-GB" sz="1400" dirty="0">
                <a:latin typeface="+mj-lt"/>
                <a:cs typeface="Lucida Sans Unicode" panose="020B0602030504020204" pitchFamily="34" charset="0"/>
              </a:rPr>
              <a:t>Searching for light FIPs</a:t>
            </a:r>
            <a:r>
              <a:rPr lang="en-GB" sz="1400" dirty="0">
                <a:cs typeface="Lucida Sans Unicode" panose="020B0602030504020204" pitchFamily="34" charset="0"/>
              </a:rPr>
              <a:t>, such as:</a:t>
            </a:r>
          </a:p>
          <a:p>
            <a:pPr lvl="4" indent="-311143">
              <a:buSzPts val="1300"/>
              <a:buChar char="-"/>
            </a:pPr>
            <a:r>
              <a:rPr lang="en-GB" sz="1400" dirty="0">
                <a:cs typeface="Lucida Sans Unicode" panose="020B0602030504020204" pitchFamily="34" charset="0"/>
              </a:rPr>
              <a:t>E.g. Dark Photons  (</a:t>
            </a:r>
            <a:r>
              <a:rPr lang="en-GB" sz="1400" dirty="0">
                <a:cs typeface="Lucida Sans Unicode" panose="020B0602030504020204" pitchFamily="34" charset="0"/>
                <a:hlinkClick r:id="rId4"/>
              </a:rPr>
              <a:t>A' Paper</a:t>
            </a:r>
            <a:r>
              <a:rPr lang="en-GB" sz="1400" dirty="0">
                <a:cs typeface="Lucida Sans Unicode" panose="020B0602030504020204" pitchFamily="34" charset="0"/>
              </a:rPr>
              <a:t>)</a:t>
            </a:r>
          </a:p>
          <a:p>
            <a:pPr lvl="4" indent="-311143">
              <a:buSzPts val="1300"/>
              <a:buChar char="-"/>
            </a:pPr>
            <a:r>
              <a:rPr lang="en-GB" sz="1400" dirty="0">
                <a:cs typeface="Lucida Sans Unicode" panose="020B0602030504020204" pitchFamily="34" charset="0"/>
              </a:rPr>
              <a:t>Axion-like Particles (ALPs) (</a:t>
            </a:r>
            <a:r>
              <a:rPr lang="en-GB" sz="1400" dirty="0">
                <a:cs typeface="Lucida Sans Unicode" panose="020B0602030504020204" pitchFamily="34" charset="0"/>
                <a:hlinkClick r:id="rId5"/>
              </a:rPr>
              <a:t>ALPs Paper</a:t>
            </a:r>
            <a:r>
              <a:rPr lang="en-GB" sz="1400" dirty="0">
                <a:cs typeface="Lucida Sans Unicode" panose="020B0602030504020204" pitchFamily="34" charset="0"/>
              </a:rPr>
              <a:t>)</a:t>
            </a:r>
          </a:p>
          <a:p>
            <a:pPr marL="1530334" lvl="3" indent="0">
              <a:spcBef>
                <a:spcPts val="0"/>
              </a:spcBef>
              <a:buSzPts val="1100"/>
              <a:buNone/>
            </a:pPr>
            <a:endParaRPr lang="en-GB" sz="1200" dirty="0">
              <a:latin typeface="Verdana Pro" panose="020B060403050404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4" name="Google Shape;176;p26">
            <a:extLst>
              <a:ext uri="{FF2B5EF4-FFF2-40B4-BE49-F238E27FC236}">
                <a16:creationId xmlns:a16="http://schemas.microsoft.com/office/drawing/2014/main" id="{6656C152-FE77-42F2-1CFA-87B2FF70224E}"/>
              </a:ext>
            </a:extLst>
          </p:cNvPr>
          <p:cNvPicPr preferRelativeResize="0"/>
          <p:nvPr/>
        </p:nvPicPr>
        <p:blipFill rotWithShape="1">
          <a:blip r:embed="rId6">
            <a:alphaModFix amt="85000"/>
          </a:blip>
          <a:srcRect l="12349" t="31738" r="20417" b="6078"/>
          <a:stretch/>
        </p:blipFill>
        <p:spPr>
          <a:xfrm>
            <a:off x="8600968" y="407535"/>
            <a:ext cx="3169439" cy="3297585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7" name="Google Shape;177;p26">
            <a:extLst>
              <a:ext uri="{FF2B5EF4-FFF2-40B4-BE49-F238E27FC236}">
                <a16:creationId xmlns:a16="http://schemas.microsoft.com/office/drawing/2014/main" id="{D1B611FE-BA52-1624-AFD9-59A587E04EA7}"/>
              </a:ext>
            </a:extLst>
          </p:cNvPr>
          <p:cNvPicPr preferRelativeResize="0"/>
          <p:nvPr/>
        </p:nvPicPr>
        <p:blipFill rotWithShape="1">
          <a:blip r:embed="rId7">
            <a:alphaModFix amt="85000"/>
          </a:blip>
          <a:srcRect t="16957" b="18931"/>
          <a:stretch/>
        </p:blipFill>
        <p:spPr>
          <a:xfrm>
            <a:off x="7801221" y="4070245"/>
            <a:ext cx="4156751" cy="2415647"/>
          </a:xfrm>
          <a:prstGeom prst="roundRect">
            <a:avLst/>
          </a:prstGeom>
          <a:noFill/>
          <a:ln w="57150">
            <a:solidFill>
              <a:schemeClr val="bg1"/>
            </a:solidFill>
          </a:ln>
          <a:effectLst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979DC-534E-A217-22DC-C4F13577D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22/05/2025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3A040-B4AC-077C-C92F-7085A503B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1D50-7D29-4F6F-BF67-013D4D5FE3CC}" type="slidenum">
              <a:rPr lang="en-GB" smtClean="0"/>
              <a:t>2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0306F03-5A00-BA93-3224-7495B4906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HEP Annual Meeting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772A8D6-8D3E-79BD-C0BF-EC58864F1F13}"/>
              </a:ext>
            </a:extLst>
          </p:cNvPr>
          <p:cNvSpPr/>
          <p:nvPr/>
        </p:nvSpPr>
        <p:spPr>
          <a:xfrm rot="2941067">
            <a:off x="5958422" y="5039235"/>
            <a:ext cx="292758" cy="976441"/>
          </a:xfrm>
          <a:prstGeom prst="rect">
            <a:avLst/>
          </a:prstGeom>
          <a:solidFill>
            <a:schemeClr val="accent6">
              <a:lumMod val="40000"/>
              <a:lumOff val="60000"/>
              <a:alpha val="22000"/>
            </a:schemeClr>
          </a:solidFill>
          <a:ln w="38100">
            <a:solidFill>
              <a:srgbClr val="BCD3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2E9588C-BA82-B897-6F07-15F09C7DB0D7}"/>
              </a:ext>
            </a:extLst>
          </p:cNvPr>
          <p:cNvSpPr/>
          <p:nvPr/>
        </p:nvSpPr>
        <p:spPr>
          <a:xfrm rot="3048633">
            <a:off x="6616186" y="4205448"/>
            <a:ext cx="654517" cy="976441"/>
          </a:xfrm>
          <a:prstGeom prst="rect">
            <a:avLst/>
          </a:prstGeom>
          <a:solidFill>
            <a:srgbClr val="FCE4E7">
              <a:alpha val="26000"/>
            </a:srgbClr>
          </a:solidFill>
          <a:ln w="38100">
            <a:solidFill>
              <a:srgbClr val="FCE4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567F14B4-3A4B-2E0A-72C3-414E246658D3}"/>
              </a:ext>
            </a:extLst>
          </p:cNvPr>
          <p:cNvCxnSpPr>
            <a:cxnSpLocks/>
            <a:stCxn id="47" idx="3"/>
          </p:cNvCxnSpPr>
          <p:nvPr/>
        </p:nvCxnSpPr>
        <p:spPr>
          <a:xfrm rot="16200000" flipH="1">
            <a:off x="6735414" y="5103345"/>
            <a:ext cx="531192" cy="1600420"/>
          </a:xfrm>
          <a:prstGeom prst="bentConnector2">
            <a:avLst/>
          </a:prstGeom>
          <a:ln w="28575">
            <a:solidFill>
              <a:srgbClr val="BCD3FE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4ACECFD2-FB90-D9B1-8A65-A6CA649102F6}"/>
              </a:ext>
            </a:extLst>
          </p:cNvPr>
          <p:cNvCxnSpPr>
            <a:stCxn id="50" idx="1"/>
          </p:cNvCxnSpPr>
          <p:nvPr/>
        </p:nvCxnSpPr>
        <p:spPr>
          <a:xfrm rot="5400000" flipH="1" flipV="1">
            <a:off x="6911930" y="2835842"/>
            <a:ext cx="1428907" cy="1779458"/>
          </a:xfrm>
          <a:prstGeom prst="bentConnector2">
            <a:avLst/>
          </a:prstGeom>
          <a:ln w="28575">
            <a:solidFill>
              <a:srgbClr val="FCE4E7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421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orful lines and a plant&#10;&#10;AI-generated content may be incorrect.">
            <a:extLst>
              <a:ext uri="{FF2B5EF4-FFF2-40B4-BE49-F238E27FC236}">
                <a16:creationId xmlns:a16="http://schemas.microsoft.com/office/drawing/2014/main" id="{94EE21CD-D50E-875F-5E93-98E7E5288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8" y="4178773"/>
            <a:ext cx="3675688" cy="2252685"/>
          </a:xfrm>
          <a:prstGeom prst="round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0E9EE4-CD18-C056-A24D-C0FD79FE0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Neutrinos @ FASER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6FB49F-AEFC-4444-6F34-A36C1D3B89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44130"/>
                <a:ext cx="6720840" cy="4351338"/>
              </a:xfrm>
            </p:spPr>
            <p:txBody>
              <a:bodyPr>
                <a:normAutofit/>
              </a:bodyPr>
              <a:lstStyle/>
              <a:p>
                <a:r>
                  <a:rPr lang="en-GB" sz="1400" dirty="0"/>
                  <a:t>Studying properties of collider neutrinos at TeV energy scales</a:t>
                </a:r>
              </a:p>
              <a:p>
                <a:pPr lvl="2"/>
                <a:r>
                  <a:rPr lang="en-GB" sz="1400" dirty="0"/>
                  <a:t>Electronic detector used to complement the work of FASER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sz="1400" dirty="0"/>
                  <a:t> </a:t>
                </a:r>
              </a:p>
              <a:p>
                <a:pPr lvl="1"/>
                <a:r>
                  <a:rPr lang="en-GB" sz="1400" dirty="0">
                    <a:latin typeface="+mj-lt"/>
                  </a:rPr>
                  <a:t>Bridges the energy gap </a:t>
                </a:r>
                <a:r>
                  <a:rPr lang="en-GB" sz="1400" dirty="0"/>
                  <a:t>between accelerator and astro neutrinos </a:t>
                </a:r>
              </a:p>
              <a:p>
                <a:pPr lvl="1"/>
                <a:r>
                  <a:rPr lang="en-GB" sz="1400" dirty="0"/>
                  <a:t>Probe neutrino interactions in a region where neutrino cross sections are currently largely unconstrained </a:t>
                </a:r>
              </a:p>
              <a:p>
                <a:r>
                  <a:rPr lang="en-GB" sz="1400" dirty="0"/>
                  <a:t>FASER was the </a:t>
                </a:r>
                <a:r>
                  <a:rPr lang="en-GB" sz="1400" dirty="0">
                    <a:latin typeface="+mj-lt"/>
                  </a:rPr>
                  <a:t>first experiment to directly detect collider neutrinos</a:t>
                </a:r>
                <a:r>
                  <a:rPr lang="en-GB" sz="1400" dirty="0"/>
                  <a:t>!! (</a:t>
                </a:r>
                <a:r>
                  <a:rPr lang="en-GB" sz="1400" dirty="0">
                    <a:hlinkClick r:id="rId3"/>
                  </a:rPr>
                  <a:t>FASER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  <a:hlinkClick r:id="rId3"/>
                      </a:rPr>
                      <m:t>𝜈</m:t>
                    </m:r>
                  </m:oMath>
                </a14:m>
                <a:r>
                  <a:rPr lang="en-GB" sz="1400" dirty="0">
                    <a:hlinkClick r:id="rId3"/>
                  </a:rPr>
                  <a:t> Observation Paper</a:t>
                </a:r>
                <a:r>
                  <a:rPr lang="en-GB" sz="1400" dirty="0"/>
                  <a:t>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GB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GB" sz="1400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</m:sub>
                    </m:sSub>
                  </m:oMath>
                </a14:m>
                <a:r>
                  <a:rPr lang="en-GB" sz="1400" b="1" dirty="0">
                    <a:latin typeface="+mj-lt"/>
                  </a:rPr>
                  <a:t> predicted </a:t>
                </a:r>
                <a:r>
                  <a:rPr lang="en-GB" sz="1400" dirty="0"/>
                  <a:t>to be produced in the neutrino energy range probed at FASER </a:t>
                </a:r>
              </a:p>
              <a:p>
                <a:pPr lvl="2"/>
                <a:r>
                  <a:rPr lang="en-GB" sz="1400" dirty="0"/>
                  <a:t>Hope to observe this, alongside studying electron and muon neutrino flavours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6FB49F-AEFC-4444-6F34-A36C1D3B89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44130"/>
                <a:ext cx="6720840" cy="4351338"/>
              </a:xfrm>
              <a:blipFill>
                <a:blip r:embed="rId4"/>
                <a:stretch>
                  <a:fillRect l="-181" t="-700" r="-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7A307-1E01-F234-7C61-9F069536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22/05/2025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4EF2B-F5FF-DC13-17BB-C1C904CCB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HEP Annual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B0084-7539-909A-1AED-30EADB88F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1D50-7D29-4F6F-BF67-013D4D5FE3CC}" type="slidenum">
              <a:rPr lang="en-GB" smtClean="0"/>
              <a:t>3</a:t>
            </a:fld>
            <a:endParaRPr lang="en-GB"/>
          </a:p>
        </p:txBody>
      </p:sp>
      <p:pic>
        <p:nvPicPr>
          <p:cNvPr id="8" name="Picture 7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27BF6499-50C8-2A51-D391-5C07C3F01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472" y="576715"/>
            <a:ext cx="3544328" cy="2362885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CE54A0-BD72-9C05-EBEE-BBF4F10F4F9D}"/>
              </a:ext>
            </a:extLst>
          </p:cNvPr>
          <p:cNvSpPr txBox="1"/>
          <p:nvPr/>
        </p:nvSpPr>
        <p:spPr>
          <a:xfrm>
            <a:off x="2225040" y="4145750"/>
            <a:ext cx="181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Pika-Nu Event (2023) </a:t>
            </a:r>
          </a:p>
        </p:txBody>
      </p:sp>
      <p:pic>
        <p:nvPicPr>
          <p:cNvPr id="17" name="Picture 16" descr="A graph of a graph showing the energy&#10;&#10;AI-generated content may be incorrect.">
            <a:extLst>
              <a:ext uri="{FF2B5EF4-FFF2-40B4-BE49-F238E27FC236}">
                <a16:creationId xmlns:a16="http://schemas.microsoft.com/office/drawing/2014/main" id="{28A0A364-27C9-076C-0ECE-9D7FC7E7D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706" y="4068573"/>
            <a:ext cx="7088655" cy="2362885"/>
          </a:xfrm>
          <a:prstGeom prst="roundRect">
            <a:avLst>
              <a:gd name="adj" fmla="val 6680"/>
            </a:avLst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33808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C6ACF-AED7-064C-74BE-1D3F3BCA0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284" y="160048"/>
            <a:ext cx="10515600" cy="1325563"/>
          </a:xfrm>
        </p:spPr>
        <p:txBody>
          <a:bodyPr/>
          <a:lstStyle/>
          <a:p>
            <a:r>
              <a:rPr lang="en-GB" dirty="0"/>
              <a:t>FASER Detector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C5798-6D4C-946D-1C58-1DC99EEEA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959" y="1306412"/>
            <a:ext cx="5958681" cy="3227974"/>
          </a:xfrm>
          <a:noFill/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1400" dirty="0"/>
              <a:t>Small detector – on the line of sight of the ATLAS IP 	</a:t>
            </a:r>
          </a:p>
          <a:p>
            <a:pPr lvl="1">
              <a:lnSpc>
                <a:spcPct val="120000"/>
              </a:lnSpc>
            </a:pPr>
            <a:r>
              <a:rPr lang="en-GB" sz="1400" dirty="0"/>
              <a:t>7m in length </a:t>
            </a:r>
          </a:p>
          <a:p>
            <a:pPr lvl="1">
              <a:lnSpc>
                <a:spcPct val="120000"/>
              </a:lnSpc>
            </a:pPr>
            <a:r>
              <a:rPr lang="en-GB" sz="1400" dirty="0"/>
              <a:t>20cm aperture </a:t>
            </a:r>
            <a:endParaRPr lang="en-GB" sz="13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0B7E77-EE82-CEF3-D5C1-ED63209D9EB9}"/>
              </a:ext>
            </a:extLst>
          </p:cNvPr>
          <p:cNvSpPr/>
          <p:nvPr/>
        </p:nvSpPr>
        <p:spPr>
          <a:xfrm>
            <a:off x="7974541" y="775923"/>
            <a:ext cx="3755902" cy="5114642"/>
          </a:xfrm>
          <a:prstGeom prst="roundRect">
            <a:avLst>
              <a:gd name="adj" fmla="val 9967"/>
            </a:avLst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3CA7F1-5EBD-44F7-7AA6-B4EC72B83563}"/>
                  </a:ext>
                </a:extLst>
              </p:cNvPr>
              <p:cNvSpPr txBox="1"/>
              <p:nvPr/>
            </p:nvSpPr>
            <p:spPr>
              <a:xfrm>
                <a:off x="8025170" y="3333895"/>
                <a:ext cx="3998556" cy="2499723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285744" indent="-285744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Began taking data at start of LHC Run 3 (2022)</a:t>
                </a:r>
              </a:p>
              <a:p>
                <a:pPr marL="742932" lvl="1" indent="-285744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Successfully collected </a:t>
                </a:r>
                <a:r>
                  <a:rPr lang="en-GB" sz="1400" dirty="0">
                    <a:latin typeface="+mj-lt"/>
                  </a:rPr>
                  <a:t>~ 190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400" i="0" dirty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GB" sz="1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sz="1400" i="0" dirty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m:rPr>
                            <m:nor/>
                          </m:rPr>
                          <a:rPr lang="en-GB" sz="1400" i="0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m:rPr>
                        <m:nor/>
                      </m:rPr>
                      <a:rPr lang="en-GB" sz="140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400" dirty="0">
                  <a:latin typeface="+mj-lt"/>
                </a:endParaRPr>
              </a:p>
              <a:p>
                <a:pPr marL="1200121" lvl="2" indent="-285744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&gt;</a:t>
                </a:r>
                <a:r>
                  <a:rPr lang="en-GB" sz="1400" dirty="0">
                    <a:latin typeface="+mj-lt"/>
                  </a:rPr>
                  <a:t>97% </a:t>
                </a:r>
                <a:r>
                  <a:rPr lang="en-GB" sz="1400" dirty="0"/>
                  <a:t>of delivered </a:t>
                </a:r>
                <a:r>
                  <a:rPr lang="en-GB" sz="1400" dirty="0">
                    <a:latin typeface="+mj-lt"/>
                  </a:rPr>
                  <a:t>luminosity</a:t>
                </a:r>
                <a:r>
                  <a:rPr lang="en-GB" sz="1400" dirty="0"/>
                  <a:t> </a:t>
                </a:r>
              </a:p>
              <a:p>
                <a:pPr marL="285744" indent="-285744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All detector components working well </a:t>
                </a:r>
              </a:p>
              <a:p>
                <a:pPr marL="742932" lvl="1" indent="-285744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Successful operations during lifetime </a:t>
                </a:r>
              </a:p>
              <a:p>
                <a:pPr marL="285744" indent="-285744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Operations take place </a:t>
                </a:r>
                <a:r>
                  <a:rPr lang="en-GB" sz="1400" dirty="0">
                    <a:latin typeface="+mj-lt"/>
                  </a:rPr>
                  <a:t>remotely </a:t>
                </a:r>
                <a:r>
                  <a:rPr lang="en-GB" sz="1400" dirty="0"/>
                  <a:t>with only:</a:t>
                </a:r>
              </a:p>
              <a:p>
                <a:pPr marL="742932" lvl="1" indent="-285744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Monitoring Shifter</a:t>
                </a:r>
              </a:p>
              <a:p>
                <a:pPr marL="742932" lvl="1" indent="-285744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Run Manager </a:t>
                </a:r>
              </a:p>
              <a:p>
                <a:pPr lvl="1"/>
                <a:r>
                  <a:rPr lang="en-GB" sz="1400" dirty="0"/>
                  <a:t>….. And experts on hand </a:t>
                </a:r>
              </a:p>
              <a:p>
                <a:pPr marL="742932" lvl="1" indent="-285744">
                  <a:buFont typeface="Arial" panose="020B0604020202020204" pitchFamily="34" charset="0"/>
                  <a:buChar char="•"/>
                </a:pPr>
                <a:endParaRPr lang="en-GB" sz="1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93CA7F1-5EBD-44F7-7AA6-B4EC72B83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170" y="3333895"/>
                <a:ext cx="3998556" cy="2499723"/>
              </a:xfrm>
              <a:prstGeom prst="rect">
                <a:avLst/>
              </a:prstGeom>
              <a:blipFill>
                <a:blip r:embed="rId3"/>
                <a:stretch>
                  <a:fillRect l="-152" t="-48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3E0742A-73BC-3476-7880-F848A5ECF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046" y="822829"/>
            <a:ext cx="3179369" cy="24377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20F469-E794-A742-74C5-BEEAD1ACEA9F}"/>
              </a:ext>
            </a:extLst>
          </p:cNvPr>
          <p:cNvSpPr txBox="1"/>
          <p:nvPr/>
        </p:nvSpPr>
        <p:spPr>
          <a:xfrm>
            <a:off x="9852492" y="386071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OPERATIONS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5A89863-1EE9-DF11-278D-73766869F665}"/>
              </a:ext>
            </a:extLst>
          </p:cNvPr>
          <p:cNvSpPr/>
          <p:nvPr/>
        </p:nvSpPr>
        <p:spPr>
          <a:xfrm>
            <a:off x="8827901" y="4848538"/>
            <a:ext cx="1516249" cy="474032"/>
          </a:xfrm>
          <a:prstGeom prst="roundRect">
            <a:avLst/>
          </a:prstGeom>
          <a:solidFill>
            <a:schemeClr val="accent4">
              <a:lumMod val="40000"/>
              <a:lumOff val="60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DAEB83-153C-7CEC-8636-8B0E76CB55F9}"/>
              </a:ext>
            </a:extLst>
          </p:cNvPr>
          <p:cNvSpPr txBox="1"/>
          <p:nvPr/>
        </p:nvSpPr>
        <p:spPr>
          <a:xfrm>
            <a:off x="7755638" y="5595305"/>
            <a:ext cx="3755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Regularly undertaking Run Manager Shifts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BAAAE982-764C-2444-6AB7-F2885982C993}"/>
              </a:ext>
            </a:extLst>
          </p:cNvPr>
          <p:cNvCxnSpPr>
            <a:cxnSpLocks/>
            <a:endCxn id="13" idx="3"/>
          </p:cNvCxnSpPr>
          <p:nvPr/>
        </p:nvCxnSpPr>
        <p:spPr>
          <a:xfrm rot="10800000">
            <a:off x="10344150" y="5085555"/>
            <a:ext cx="991118" cy="632125"/>
          </a:xfrm>
          <a:prstGeom prst="bentConnector3">
            <a:avLst>
              <a:gd name="adj1" fmla="val -22293"/>
            </a:avLst>
          </a:prstGeom>
          <a:ln w="28575">
            <a:solidFill>
              <a:schemeClr val="accent4">
                <a:lumMod val="40000"/>
                <a:lumOff val="6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85CB0557-5937-66D3-81CC-CB4D7AAE1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312" y="4848538"/>
            <a:ext cx="514985" cy="514985"/>
          </a:xfrm>
          <a:prstGeom prst="rect">
            <a:avLst/>
          </a:prstGeom>
        </p:spPr>
      </p:pic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128AC63A-F6E8-EA82-91DF-2928A332E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22/05/2025</a:t>
            </a:r>
            <a:endParaRPr lang="en-GB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995CB165-3FAB-5E64-DE4B-EF408E742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1D50-7D29-4F6F-BF67-013D4D5FE3CC}" type="slidenum">
              <a:rPr lang="en-GB" smtClean="0"/>
              <a:t>4</a:t>
            </a:fld>
            <a:endParaRPr lang="en-GB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0949F748-C977-AA37-8A7F-EF69F5B17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HEP Annual Meeting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E69CA9-28CD-F6BF-18D6-26511B8E2486}"/>
              </a:ext>
            </a:extLst>
          </p:cNvPr>
          <p:cNvSpPr txBox="1"/>
          <p:nvPr/>
        </p:nvSpPr>
        <p:spPr>
          <a:xfrm rot="977487">
            <a:off x="1911475" y="3145773"/>
            <a:ext cx="6553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NEW</a:t>
            </a:r>
          </a:p>
        </p:txBody>
      </p:sp>
      <p:pic>
        <p:nvPicPr>
          <p:cNvPr id="11" name="Picture 10" descr="A diagram of a train&#10;&#10;AI-generated content may be incorrect.">
            <a:extLst>
              <a:ext uri="{FF2B5EF4-FFF2-40B4-BE49-F238E27FC236}">
                <a16:creationId xmlns:a16="http://schemas.microsoft.com/office/drawing/2014/main" id="{F907E73F-C902-2A4D-5C58-75BF5285CE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" y="1642072"/>
            <a:ext cx="8083918" cy="3923575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7922CCA-DFF9-5786-BE5F-4F2A3B1CD309}"/>
              </a:ext>
            </a:extLst>
          </p:cNvPr>
          <p:cNvSpPr/>
          <p:nvPr/>
        </p:nvSpPr>
        <p:spPr>
          <a:xfrm>
            <a:off x="1309386" y="4914006"/>
            <a:ext cx="1595860" cy="500486"/>
          </a:xfrm>
          <a:prstGeom prst="roundRect">
            <a:avLst/>
          </a:prstGeom>
          <a:solidFill>
            <a:srgbClr val="EADDFA">
              <a:alpha val="38000"/>
            </a:srgbClr>
          </a:solidFill>
          <a:ln w="38100">
            <a:solidFill>
              <a:srgbClr val="EAD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877A7491-10BD-F403-6B8D-4EE1C50790CC}"/>
              </a:ext>
            </a:extLst>
          </p:cNvPr>
          <p:cNvSpPr/>
          <p:nvPr/>
        </p:nvSpPr>
        <p:spPr>
          <a:xfrm rot="1308039" flipH="1">
            <a:off x="650032" y="4513799"/>
            <a:ext cx="304774" cy="257636"/>
          </a:xfrm>
          <a:prstGeom prst="parallelogram">
            <a:avLst>
              <a:gd name="adj" fmla="val 40297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FAAC89DB-DE8D-7DF0-C930-1B3803941DD2}"/>
              </a:ext>
            </a:extLst>
          </p:cNvPr>
          <p:cNvSpPr/>
          <p:nvPr/>
        </p:nvSpPr>
        <p:spPr>
          <a:xfrm rot="20608458">
            <a:off x="859793" y="4501755"/>
            <a:ext cx="294901" cy="280162"/>
          </a:xfrm>
          <a:prstGeom prst="parallelogram">
            <a:avLst>
              <a:gd name="adj" fmla="val 25871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A459855F-2761-BE71-1412-3AB28C0CC0EB}"/>
              </a:ext>
            </a:extLst>
          </p:cNvPr>
          <p:cNvSpPr/>
          <p:nvPr/>
        </p:nvSpPr>
        <p:spPr>
          <a:xfrm rot="20571325" flipH="1">
            <a:off x="723238" y="4406854"/>
            <a:ext cx="366159" cy="108454"/>
          </a:xfrm>
          <a:prstGeom prst="parallelogram">
            <a:avLst>
              <a:gd name="adj" fmla="val 124749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76CE00E-39B1-2B54-A2EE-0C2E9DA23F3C}"/>
              </a:ext>
            </a:extLst>
          </p:cNvPr>
          <p:cNvCxnSpPr>
            <a:cxnSpLocks/>
          </p:cNvCxnSpPr>
          <p:nvPr/>
        </p:nvCxnSpPr>
        <p:spPr>
          <a:xfrm flipV="1">
            <a:off x="877824" y="4914006"/>
            <a:ext cx="0" cy="63758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18081E2-DF41-9AC9-9960-DE800C0268EC}"/>
              </a:ext>
            </a:extLst>
          </p:cNvPr>
          <p:cNvSpPr txBox="1"/>
          <p:nvPr/>
        </p:nvSpPr>
        <p:spPr>
          <a:xfrm>
            <a:off x="528576" y="5542225"/>
            <a:ext cx="19032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MuonID</a:t>
            </a:r>
            <a:endParaRPr lang="en-GB" sz="12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0FD9C20-A020-29B5-0A63-12A401E65B6C}"/>
              </a:ext>
            </a:extLst>
          </p:cNvPr>
          <p:cNvSpPr/>
          <p:nvPr/>
        </p:nvSpPr>
        <p:spPr>
          <a:xfrm>
            <a:off x="575833" y="5544431"/>
            <a:ext cx="624490" cy="245537"/>
          </a:xfrm>
          <a:prstGeom prst="roundRect">
            <a:avLst/>
          </a:prstGeom>
          <a:solidFill>
            <a:srgbClr val="EADDFA">
              <a:alpha val="38000"/>
            </a:srgbClr>
          </a:solidFill>
          <a:ln w="38100">
            <a:solidFill>
              <a:srgbClr val="EAD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3D99567-EE5E-6E0F-8FAE-603130F52E04}"/>
              </a:ext>
            </a:extLst>
          </p:cNvPr>
          <p:cNvSpPr/>
          <p:nvPr/>
        </p:nvSpPr>
        <p:spPr>
          <a:xfrm>
            <a:off x="2673700" y="5246707"/>
            <a:ext cx="534643" cy="500486"/>
          </a:xfrm>
          <a:prstGeom prst="ellipse">
            <a:avLst/>
          </a:prstGeom>
          <a:solidFill>
            <a:srgbClr val="EADDFA"/>
          </a:solidFill>
          <a:ln>
            <a:solidFill>
              <a:srgbClr val="EAD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endParaRPr lang="en-GB" sz="1600" b="1" dirty="0">
              <a:solidFill>
                <a:schemeClr val="accent1">
                  <a:lumMod val="75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0D40798-941D-744F-EA05-48516F5649BF}"/>
              </a:ext>
            </a:extLst>
          </p:cNvPr>
          <p:cNvSpPr txBox="1"/>
          <p:nvPr/>
        </p:nvSpPr>
        <p:spPr>
          <a:xfrm>
            <a:off x="2623070" y="5290500"/>
            <a:ext cx="635902" cy="506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New For 2025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023E30-920E-F575-E987-D84BECF65148}"/>
              </a:ext>
            </a:extLst>
          </p:cNvPr>
          <p:cNvSpPr/>
          <p:nvPr/>
        </p:nvSpPr>
        <p:spPr>
          <a:xfrm>
            <a:off x="964023" y="5747193"/>
            <a:ext cx="534643" cy="500486"/>
          </a:xfrm>
          <a:prstGeom prst="ellipse">
            <a:avLst/>
          </a:prstGeom>
          <a:solidFill>
            <a:srgbClr val="EADDFA"/>
          </a:solidFill>
          <a:ln>
            <a:solidFill>
              <a:srgbClr val="EADDF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300"/>
              </a:lnSpc>
            </a:pPr>
            <a:endParaRPr lang="en-GB" sz="1600" b="1" dirty="0">
              <a:solidFill>
                <a:schemeClr val="accent1">
                  <a:lumMod val="75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5378EBC-F48C-B813-6F5D-1C0C907B5CE1}"/>
              </a:ext>
            </a:extLst>
          </p:cNvPr>
          <p:cNvSpPr txBox="1"/>
          <p:nvPr/>
        </p:nvSpPr>
        <p:spPr>
          <a:xfrm>
            <a:off x="913393" y="5789436"/>
            <a:ext cx="635902" cy="506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GB" sz="1600" b="1" dirty="0">
                <a:solidFill>
                  <a:schemeClr val="accent1">
                    <a:lumMod val="7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New For 2025</a:t>
            </a:r>
          </a:p>
        </p:txBody>
      </p:sp>
    </p:spTree>
    <p:extLst>
      <p:ext uri="{BB962C8B-B14F-4D97-AF65-F5344CB8AC3E}">
        <p14:creationId xmlns:p14="http://schemas.microsoft.com/office/powerpoint/2010/main" val="1211667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8D076B9-037F-BAF6-8177-419B53883F0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64232" y="252775"/>
                <a:ext cx="10515600" cy="1325563"/>
              </a:xfrm>
            </p:spPr>
            <p:txBody>
              <a:bodyPr>
                <a:normAutofit/>
              </a:bodyPr>
              <a:lstStyle/>
              <a:p>
                <a:r>
                  <a:rPr lang="en-GB" sz="4000" dirty="0"/>
                  <a:t>ALPs Search </a:t>
                </a:r>
                <a14:m>
                  <m:oMath xmlns:m="http://schemas.openxmlformats.org/officeDocument/2006/math">
                    <m:r>
                      <a:rPr lang="en-GB" sz="4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4000" dirty="0"/>
                  <a:t> ALPtrino Analysis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8D076B9-037F-BAF6-8177-419B53883F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64232" y="252775"/>
                <a:ext cx="10515600" cy="1325563"/>
              </a:xfrm>
              <a:blipFill>
                <a:blip r:embed="rId2"/>
                <a:stretch>
                  <a:fillRect l="-2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6832C1-F942-E8B7-E300-5B42309682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6575" y="1379825"/>
                <a:ext cx="7936831" cy="2843874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GB" sz="1400" dirty="0"/>
                  <a:t>Search for </a:t>
                </a:r>
                <a:r>
                  <a:rPr lang="en-GB" sz="1400" dirty="0">
                    <a:latin typeface="+mj-lt"/>
                  </a:rPr>
                  <a:t>Axion Like Particles (ALPs</a:t>
                </a:r>
                <a:r>
                  <a:rPr lang="en-GB" sz="1400" dirty="0"/>
                  <a:t>) conducted by FASER last year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GB" sz="1400" dirty="0">
                    <a:latin typeface="+mj-lt"/>
                  </a:rPr>
                  <a:t>Led by Liverpool Group</a:t>
                </a:r>
                <a:r>
                  <a:rPr lang="en-GB" sz="1400" dirty="0"/>
                  <a:t>: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GB" sz="1400" dirty="0"/>
                  <a:t>Analysis contact - Lottie (Now @ ETH) |  Paper Editor – Monica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GB" sz="1400" dirty="0"/>
                  <a:t>Main background from neutrinos 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1400" dirty="0"/>
                  <a:t>New analysis will turn the background from ALPs analysis into a measurement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GB" sz="1400" dirty="0"/>
                  <a:t>Makes use of a similar approach and framework </a:t>
                </a:r>
              </a:p>
              <a:p>
                <a:pPr lvl="1">
                  <a:lnSpc>
                    <a:spcPct val="100000"/>
                  </a:lnSpc>
                </a:pPr>
                <a:r>
                  <a:rPr lang="en-GB" sz="1400" b="1" dirty="0">
                    <a:latin typeface="+mj-lt"/>
                  </a:rPr>
                  <a:t>Aim :- Measure the cross section of the electron neutrino </a:t>
                </a:r>
                <a:r>
                  <a:rPr lang="en-GB" sz="1400" dirty="0"/>
                  <a:t>using the electronic components of the FASER detector 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GB" sz="1400" dirty="0"/>
                  <a:t>i.e. An electronic electron neutrino analysis (dubbed </a:t>
                </a:r>
                <a:r>
                  <a:rPr lang="en-GB" sz="1400" b="1" dirty="0" err="1">
                    <a:latin typeface="+mj-lt"/>
                  </a:rPr>
                  <a:t>ALPtrino</a:t>
                </a:r>
                <a:r>
                  <a:rPr lang="en-GB" sz="1400" dirty="0"/>
                  <a:t> analysis)</a:t>
                </a:r>
              </a:p>
              <a:p>
                <a:pPr lvl="3">
                  <a:lnSpc>
                    <a:spcPct val="120000"/>
                  </a:lnSpc>
                </a:pPr>
                <a:r>
                  <a:rPr lang="en-GB" sz="1400" dirty="0"/>
                  <a:t>Similar hypothesis to electronic muon neutrino analysis in 24’(</a:t>
                </a:r>
                <a:r>
                  <a:rPr lang="en-GB" sz="1400" dirty="0">
                    <a:hlinkClick r:id="rId3"/>
                  </a:rPr>
                  <a:t>CONF Note</a:t>
                </a:r>
                <a:r>
                  <a:rPr lang="en-GB" sz="1400" dirty="0"/>
                  <a:t>)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GB" sz="1400" dirty="0"/>
                  <a:t>Utilise the </a:t>
                </a:r>
                <a:r>
                  <a:rPr lang="en-GB" sz="1400" dirty="0">
                    <a:latin typeface="+mj-lt"/>
                  </a:rPr>
                  <a:t>entire dataset </a:t>
                </a:r>
                <a:r>
                  <a:rPr lang="en-GB" sz="1400" dirty="0"/>
                  <a:t>currently available (2022-24) ~ 190</a:t>
                </a:r>
                <a14:m>
                  <m:oMath xmlns:m="http://schemas.openxmlformats.org/officeDocument/2006/math"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1400" i="0" dirty="0" smtClean="0">
                        <a:latin typeface="Cambria Math" panose="02040503050406030204" pitchFamily="18" charset="0"/>
                      </a:rPr>
                      <m:t>f</m:t>
                    </m:r>
                    <m:sSup>
                      <m:sSupPr>
                        <m:ctrlPr>
                          <a:rPr lang="en-GB" sz="1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sz="1400" i="0" dirty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m:rPr>
                            <m:nor/>
                          </m:rPr>
                          <a:rPr lang="en-GB" sz="1400" i="0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GB" sz="1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400" dirty="0"/>
                  <a:t>of data </a:t>
                </a:r>
              </a:p>
              <a:p>
                <a:pPr lvl="2">
                  <a:lnSpc>
                    <a:spcPct val="100000"/>
                  </a:lnSpc>
                </a:pPr>
                <a:endParaRPr lang="en-GB" sz="1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16832C1-F942-E8B7-E300-5B42309682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6575" y="1379825"/>
                <a:ext cx="7936831" cy="2843874"/>
              </a:xfrm>
              <a:blipFill>
                <a:blip r:embed="rId4"/>
                <a:stretch>
                  <a:fillRect l="-154" t="-214" b="-132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B9F3DA9-ECE7-6B19-F088-E2E9C021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22/05/2025</a:t>
            </a:r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834906F-C49E-E710-E88A-A52A773C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1D50-7D29-4F6F-BF67-013D4D5FE3CC}" type="slidenum">
              <a:rPr lang="en-GB" smtClean="0"/>
              <a:t>5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22FE3B2-9EB0-8E33-E89C-E809D5902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HEP Annual Meeting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B3018A-4D1F-38E5-3C17-39295EA65325}"/>
              </a:ext>
            </a:extLst>
          </p:cNvPr>
          <p:cNvSpPr/>
          <p:nvPr/>
        </p:nvSpPr>
        <p:spPr>
          <a:xfrm>
            <a:off x="9438968" y="298952"/>
            <a:ext cx="2528857" cy="1873977"/>
          </a:xfrm>
          <a:prstGeom prst="ellipse">
            <a:avLst/>
          </a:prstGeom>
          <a:solidFill>
            <a:schemeClr val="bg1"/>
          </a:solidFill>
          <a:ln w="57150">
            <a:solidFill>
              <a:srgbClr val="FCE4E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629D41-5BF2-C30A-B88D-7DD8EDD6AE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5257" t="-4418" r="-3992" b="4418"/>
          <a:stretch/>
        </p:blipFill>
        <p:spPr>
          <a:xfrm>
            <a:off x="9528268" y="511020"/>
            <a:ext cx="2393765" cy="1449840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9B369A-5457-85BC-6083-B6F721F515EC}"/>
              </a:ext>
            </a:extLst>
          </p:cNvPr>
          <p:cNvSpPr txBox="1"/>
          <p:nvPr/>
        </p:nvSpPr>
        <p:spPr>
          <a:xfrm rot="1336622">
            <a:off x="9664946" y="1598220"/>
            <a:ext cx="1224936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1588063"/>
              </a:avLst>
            </a:prstTxWarp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r>
              <a:rPr lang="en-GB" sz="2000" b="1" dirty="0">
                <a:solidFill>
                  <a:srgbClr val="FCE4E7"/>
                </a:solidFill>
              </a:rPr>
              <a:t>ALP-Photon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2A3000B-AA05-9DA1-5EC9-8E824E9F2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6603" y="2688895"/>
            <a:ext cx="3861222" cy="2843875"/>
          </a:xfrm>
          <a:prstGeom prst="roundRect">
            <a:avLst>
              <a:gd name="adj" fmla="val 10858"/>
            </a:avLst>
          </a:prstGeom>
          <a:ln w="38100">
            <a:solidFill>
              <a:schemeClr val="bg1"/>
            </a:solidFill>
          </a:ln>
        </p:spPr>
      </p:pic>
      <p:pic>
        <p:nvPicPr>
          <p:cNvPr id="27" name="Picture 26" descr="A screen shot of a video game&#10;&#10;AI-generated content may be incorrect.">
            <a:extLst>
              <a:ext uri="{FF2B5EF4-FFF2-40B4-BE49-F238E27FC236}">
                <a16:creationId xmlns:a16="http://schemas.microsoft.com/office/drawing/2014/main" id="{B9EBFFBB-9B18-1CFA-C345-6E36A50F42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4731316"/>
            <a:ext cx="6952314" cy="188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24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AF35244-CF87-0E26-C83A-7ECDB3FB0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426" y="4656912"/>
            <a:ext cx="3044577" cy="197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632BAE-D5A0-E412-4BBD-68A3935E5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05" y="222552"/>
            <a:ext cx="12039743" cy="1325563"/>
          </a:xfrm>
        </p:spPr>
        <p:txBody>
          <a:bodyPr/>
          <a:lstStyle/>
          <a:p>
            <a:r>
              <a:rPr lang="en-GB" sz="4000" dirty="0" err="1"/>
              <a:t>ALPtrino</a:t>
            </a:r>
            <a:r>
              <a:rPr lang="en-GB" sz="4000" dirty="0"/>
              <a:t> </a:t>
            </a:r>
            <a:r>
              <a:rPr lang="en-GB" sz="2800" dirty="0">
                <a:solidFill>
                  <a:schemeClr val="accent2"/>
                </a:solidFill>
              </a:rPr>
              <a:t>(Electronic Electron Neutrino Analysis) 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A63D9-B309-58F1-D9C2-4A7570116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22/05/2025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1CC7F7-4704-4CF5-AC92-A59BFD4D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1D50-7D29-4F6F-BF67-013D4D5FE3CC}" type="slidenum">
              <a:rPr lang="en-GB" smtClean="0"/>
              <a:t>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575E5-48C3-0CFD-F04E-105D8FAB4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HEP Annual Meeting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6DAECA0-7AD4-986C-7C58-D9CCA7685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" r="3934"/>
          <a:stretch/>
        </p:blipFill>
        <p:spPr bwMode="auto">
          <a:xfrm>
            <a:off x="7452190" y="3946360"/>
            <a:ext cx="4355558" cy="2160541"/>
          </a:xfrm>
          <a:prstGeom prst="roundRect">
            <a:avLst>
              <a:gd name="adj" fmla="val 3925"/>
            </a:avLst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CA8CEBC-0B67-7D11-FD3A-A91B869D2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076" y="1132974"/>
            <a:ext cx="4355558" cy="2106888"/>
          </a:xfrm>
          <a:prstGeom prst="roundRect">
            <a:avLst>
              <a:gd name="adj" fmla="val 7800"/>
            </a:avLst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5CDB36-A5E5-9A00-24A8-679C67D15930}"/>
              </a:ext>
            </a:extLst>
          </p:cNvPr>
          <p:cNvSpPr txBox="1"/>
          <p:nvPr/>
        </p:nvSpPr>
        <p:spPr>
          <a:xfrm>
            <a:off x="854038" y="5279165"/>
            <a:ext cx="10278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en-GB" sz="1100" b="0" i="0" u="none" strike="noStrike" dirty="0">
                <a:solidFill>
                  <a:schemeClr val="bg2">
                    <a:lumMod val="65000"/>
                  </a:schemeClr>
                </a:solidFill>
                <a:effectLst/>
              </a:rPr>
              <a:t> Number of MIPs in </a:t>
            </a:r>
            <a:r>
              <a:rPr lang="en-GB" sz="1100" b="0" i="0" u="none" strike="noStrike" dirty="0" err="1">
                <a:solidFill>
                  <a:schemeClr val="bg2">
                    <a:lumMod val="65000"/>
                  </a:schemeClr>
                </a:solidFill>
                <a:effectLst/>
              </a:rPr>
              <a:t>preshower</a:t>
            </a:r>
            <a:r>
              <a:rPr lang="en-GB" sz="1100" b="0" i="0" u="none" strike="noStrike" dirty="0">
                <a:solidFill>
                  <a:schemeClr val="bg2">
                    <a:lumMod val="65000"/>
                  </a:schemeClr>
                </a:solidFill>
                <a:effectLst/>
              </a:rPr>
              <a:t> station 1 </a:t>
            </a:r>
            <a:endParaRPr lang="en-GB" sz="700" dirty="0">
              <a:solidFill>
                <a:schemeClr val="bg2">
                  <a:lumMod val="65000"/>
                </a:schemeClr>
              </a:solidFill>
              <a:effectLst/>
            </a:endParaRPr>
          </a:p>
          <a:p>
            <a:pPr>
              <a:buNone/>
            </a:pPr>
            <a:br>
              <a:rPr lang="en-GB" sz="1000" dirty="0"/>
            </a:br>
            <a:endParaRPr lang="en-GB" sz="1000" dirty="0">
              <a:solidFill>
                <a:schemeClr val="bg2">
                  <a:lumMod val="65000"/>
                </a:schemeClr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A34A3C-E793-4D0C-9136-081E7E3AED0D}"/>
              </a:ext>
            </a:extLst>
          </p:cNvPr>
          <p:cNvSpPr txBox="1"/>
          <p:nvPr/>
        </p:nvSpPr>
        <p:spPr>
          <a:xfrm>
            <a:off x="4855222" y="6021383"/>
            <a:ext cx="170605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0" i="0" u="none" strike="noStrike" dirty="0">
                <a:solidFill>
                  <a:schemeClr val="bg2">
                    <a:lumMod val="65000"/>
                  </a:schemeClr>
                </a:solidFill>
                <a:effectLst/>
                <a:latin typeface="Lato" panose="020F0502020204030203" pitchFamily="34" charset="0"/>
              </a:rPr>
              <a:t>Ratio of MIPs in PS </a:t>
            </a:r>
            <a:r>
              <a:rPr lang="en-GB" sz="1100" dirty="0">
                <a:solidFill>
                  <a:schemeClr val="bg2">
                    <a:lumMod val="65000"/>
                  </a:schemeClr>
                </a:solidFill>
                <a:latin typeface="Lato" panose="020F0502020204030203" pitchFamily="34" charset="0"/>
              </a:rPr>
              <a:t>2</a:t>
            </a:r>
            <a:r>
              <a:rPr lang="en-GB" sz="1100" baseline="30000" dirty="0">
                <a:solidFill>
                  <a:schemeClr val="bg2">
                    <a:lumMod val="65000"/>
                  </a:schemeClr>
                </a:solidFill>
                <a:latin typeface="Lato" panose="020F0502020204030203" pitchFamily="34" charset="0"/>
              </a:rPr>
              <a:t>nd</a:t>
            </a:r>
            <a:r>
              <a:rPr lang="en-GB" sz="1100" b="0" i="0" u="none" strike="noStrike" dirty="0">
                <a:solidFill>
                  <a:schemeClr val="bg2">
                    <a:lumMod val="65000"/>
                  </a:schemeClr>
                </a:solidFill>
                <a:effectLst/>
                <a:latin typeface="Lato" panose="020F0502020204030203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65000"/>
                  </a:schemeClr>
                </a:solidFill>
                <a:latin typeface="Lato" panose="020F0502020204030203" pitchFamily="34" charset="0"/>
              </a:rPr>
              <a:t>p</a:t>
            </a:r>
            <a:r>
              <a:rPr lang="en-GB" sz="1100" b="0" i="0" u="none" strike="noStrike" dirty="0" err="1">
                <a:solidFill>
                  <a:schemeClr val="bg2">
                    <a:lumMod val="65000"/>
                  </a:schemeClr>
                </a:solidFill>
                <a:effectLst/>
                <a:latin typeface="Lato" panose="020F0502020204030203" pitchFamily="34" charset="0"/>
              </a:rPr>
              <a:t>reshower</a:t>
            </a:r>
            <a:r>
              <a:rPr lang="en-GB" sz="1100" dirty="0">
                <a:solidFill>
                  <a:schemeClr val="bg2">
                    <a:lumMod val="65000"/>
                  </a:schemeClr>
                </a:solidFill>
                <a:latin typeface="Lato" panose="020F0502020204030203" pitchFamily="34" charset="0"/>
              </a:rPr>
              <a:t> station</a:t>
            </a:r>
            <a:r>
              <a:rPr lang="en-GB" sz="1100" b="0" i="0" u="none" strike="noStrike" dirty="0">
                <a:solidFill>
                  <a:schemeClr val="bg2">
                    <a:lumMod val="65000"/>
                  </a:schemeClr>
                </a:solidFill>
                <a:effectLst/>
                <a:latin typeface="Lato" panose="020F0502020204030203" pitchFamily="34" charset="0"/>
              </a:rPr>
              <a:t> compared to 1</a:t>
            </a:r>
            <a:r>
              <a:rPr lang="en-GB" sz="1100" b="0" i="0" u="none" strike="noStrike" baseline="30000" dirty="0">
                <a:solidFill>
                  <a:schemeClr val="bg2">
                    <a:lumMod val="65000"/>
                  </a:schemeClr>
                </a:solidFill>
                <a:effectLst/>
                <a:latin typeface="Lato" panose="020F0502020204030203" pitchFamily="34" charset="0"/>
              </a:rPr>
              <a:t>st</a:t>
            </a:r>
            <a:r>
              <a:rPr lang="en-GB" sz="1100" b="0" i="0" u="none" strike="noStrike" dirty="0">
                <a:solidFill>
                  <a:schemeClr val="bg2">
                    <a:lumMod val="65000"/>
                  </a:schemeClr>
                </a:solidFill>
                <a:effectLst/>
                <a:latin typeface="Lato" panose="020F0502020204030203" pitchFamily="34" charset="0"/>
              </a:rPr>
              <a:t> </a:t>
            </a:r>
            <a:endParaRPr lang="en-GB" sz="1100" dirty="0">
              <a:solidFill>
                <a:schemeClr val="bg2">
                  <a:lumMod val="65000"/>
                </a:schemeClr>
              </a:solidFill>
            </a:endParaRP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4BEB8A31-8903-153C-A347-C43F8948FE74}"/>
              </a:ext>
            </a:extLst>
          </p:cNvPr>
          <p:cNvCxnSpPr>
            <a:cxnSpLocks/>
          </p:cNvCxnSpPr>
          <p:nvPr/>
        </p:nvCxnSpPr>
        <p:spPr>
          <a:xfrm flipV="1">
            <a:off x="4572000" y="2176041"/>
            <a:ext cx="3159889" cy="3142167"/>
          </a:xfrm>
          <a:prstGeom prst="bentConnector3">
            <a:avLst>
              <a:gd name="adj1" fmla="val 89560"/>
            </a:avLst>
          </a:prstGeom>
          <a:ln w="38100">
            <a:solidFill>
              <a:srgbClr val="FCE4E7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72819017-D13A-5510-F197-6FF361431C9E}"/>
              </a:ext>
            </a:extLst>
          </p:cNvPr>
          <p:cNvCxnSpPr>
            <a:cxnSpLocks/>
          </p:cNvCxnSpPr>
          <p:nvPr/>
        </p:nvCxnSpPr>
        <p:spPr>
          <a:xfrm flipV="1">
            <a:off x="4572000" y="5492357"/>
            <a:ext cx="3159889" cy="375989"/>
          </a:xfrm>
          <a:prstGeom prst="bentConnector3">
            <a:avLst>
              <a:gd name="adj1" fmla="val 94322"/>
            </a:avLst>
          </a:prstGeom>
          <a:ln w="38100">
            <a:solidFill>
              <a:srgbClr val="BCD3FE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95FDFF-C391-5910-4C7F-8C5BB3E426E1}"/>
                  </a:ext>
                </a:extLst>
              </p:cNvPr>
              <p:cNvSpPr txBox="1"/>
              <p:nvPr/>
            </p:nvSpPr>
            <p:spPr>
              <a:xfrm>
                <a:off x="800100" y="1548115"/>
                <a:ext cx="6311900" cy="31431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>
                    <a:latin typeface="+mj-lt"/>
                  </a:rPr>
                  <a:t>MC</a:t>
                </a:r>
                <a:r>
                  <a:rPr lang="en-GB" sz="1400" dirty="0"/>
                  <a:t> studies (</a:t>
                </a:r>
                <a:r>
                  <a:rPr lang="en-GB" sz="1400" dirty="0">
                    <a:latin typeface="+mj-lt"/>
                  </a:rPr>
                  <a:t>no background </a:t>
                </a:r>
                <a:r>
                  <a:rPr lang="en-GB" sz="1400" dirty="0"/>
                  <a:t>included) estimate a </a:t>
                </a:r>
                <a:r>
                  <a:rPr lang="en-GB" sz="1400" dirty="0">
                    <a:latin typeface="+mj-lt"/>
                  </a:rPr>
                  <a:t>significance</a:t>
                </a:r>
                <a:r>
                  <a:rPr lang="en-GB" sz="1400" dirty="0"/>
                  <a:t> of </a:t>
                </a:r>
                <a:r>
                  <a:rPr lang="en-GB" sz="1400" b="1" dirty="0">
                    <a:latin typeface="+mj-lt"/>
                  </a:rPr>
                  <a:t>~6.3σ</a:t>
                </a:r>
                <a:r>
                  <a:rPr lang="en-GB" sz="14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Use </a:t>
                </a:r>
                <a:r>
                  <a:rPr lang="en-GB" sz="1400" dirty="0">
                    <a:latin typeface="+mj-lt"/>
                  </a:rPr>
                  <a:t>neutrino regions defined </a:t>
                </a:r>
                <a:r>
                  <a:rPr lang="en-GB" sz="1400" dirty="0"/>
                  <a:t>in the </a:t>
                </a:r>
                <a:r>
                  <a:rPr lang="en-GB" sz="1400" dirty="0">
                    <a:latin typeface="+mj-lt"/>
                  </a:rPr>
                  <a:t>ALPs</a:t>
                </a:r>
                <a:r>
                  <a:rPr lang="en-GB" sz="1400" dirty="0"/>
                  <a:t> analysis: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400" dirty="0">
                    <a:latin typeface="+mj-lt"/>
                  </a:rPr>
                  <a:t>Split</a:t>
                </a:r>
                <a:r>
                  <a:rPr lang="en-GB" sz="1400" dirty="0"/>
                  <a:t> the signal region into </a:t>
                </a:r>
                <a:r>
                  <a:rPr lang="en-GB" sz="1400" dirty="0">
                    <a:latin typeface="+mj-lt"/>
                  </a:rPr>
                  <a:t>orthogonal sub-regions</a:t>
                </a:r>
                <a:r>
                  <a:rPr lang="en-GB" sz="1400" dirty="0"/>
                  <a:t>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 </a:t>
                </a:r>
                <a:r>
                  <a:rPr lang="en-GB" sz="1400" dirty="0">
                    <a:latin typeface="+mj-lt"/>
                  </a:rPr>
                  <a:t>Isolate </a:t>
                </a:r>
                <a:r>
                  <a:rPr lang="en-GB" sz="1400" dirty="0"/>
                  <a:t>where </a:t>
                </a:r>
                <a:r>
                  <a:rPr lang="en-GB" sz="1400" dirty="0">
                    <a:latin typeface="+mj-lt"/>
                  </a:rPr>
                  <a:t>neutrino interactions</a:t>
                </a:r>
                <a:r>
                  <a:rPr lang="en-GB" sz="1400" dirty="0"/>
                  <a:t> occur in the detector.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GB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>
                    <a:latin typeface="+mj-lt"/>
                  </a:rPr>
                  <a:t>Unfold</a:t>
                </a:r>
                <a:r>
                  <a:rPr lang="en-GB" sz="1400" dirty="0"/>
                  <a:t> to a measurement as a </a:t>
                </a:r>
                <a:r>
                  <a:rPr lang="en-GB" sz="1400" dirty="0">
                    <a:latin typeface="+mj-lt"/>
                  </a:rPr>
                  <a:t>function of true neutrino energy </a:t>
                </a:r>
                <a:r>
                  <a:rPr lang="en-GB" sz="1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GB" sz="1400" dirty="0"/>
                  <a:t>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Accurate significance requires considering backgrounds from data: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Muon neutrinos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sz="1400" dirty="0"/>
                  <a:t>) form a major background—use </a:t>
                </a:r>
                <a:r>
                  <a:rPr lang="en-GB" sz="1400" dirty="0">
                    <a:latin typeface="+mj-lt"/>
                  </a:rPr>
                  <a:t>results</a:t>
                </a:r>
                <a:r>
                  <a:rPr lang="en-GB" sz="1400" dirty="0"/>
                  <a:t> from the </a:t>
                </a:r>
                <a:r>
                  <a:rPr lang="en-GB" sz="1400" dirty="0">
                    <a:latin typeface="+mj-lt"/>
                  </a:rPr>
                  <a:t>electronic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GB" sz="1400" dirty="0">
                    <a:latin typeface="+mj-lt"/>
                  </a:rPr>
                  <a:t> analysis </a:t>
                </a:r>
                <a:r>
                  <a:rPr lang="en-GB" sz="1400" dirty="0"/>
                  <a:t>to constrain this.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Include all potential background sources: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GB" sz="1400" dirty="0"/>
                  <a:t>Anticipate </a:t>
                </a:r>
                <a:r>
                  <a:rPr lang="en-GB" sz="1400" dirty="0">
                    <a:latin typeface="+mj-lt"/>
                  </a:rPr>
                  <a:t>increased muon background in 2024 </a:t>
                </a:r>
                <a:r>
                  <a:rPr lang="en-GB" sz="1400" dirty="0"/>
                  <a:t>due to high rates observed after LHC optics changes.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995FDFF-C391-5910-4C7F-8C5BB3E426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1548115"/>
                <a:ext cx="6311900" cy="3143168"/>
              </a:xfrm>
              <a:prstGeom prst="rect">
                <a:avLst/>
              </a:prstGeom>
              <a:blipFill>
                <a:blip r:embed="rId6"/>
                <a:stretch>
                  <a:fillRect l="-97" t="-775" b="-9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3193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0546D2-F62A-8E86-D5DD-91BB10A84B6A}"/>
              </a:ext>
            </a:extLst>
          </p:cNvPr>
          <p:cNvSpPr/>
          <p:nvPr/>
        </p:nvSpPr>
        <p:spPr>
          <a:xfrm>
            <a:off x="8153400" y="684905"/>
            <a:ext cx="3535117" cy="36356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A diagram of a station&#10;&#10;AI-generated content may be incorrect.">
            <a:extLst>
              <a:ext uri="{FF2B5EF4-FFF2-40B4-BE49-F238E27FC236}">
                <a16:creationId xmlns:a16="http://schemas.microsoft.com/office/drawing/2014/main" id="{F6E0881D-678D-E322-04AB-55B76CE7D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6"/>
          <a:stretch/>
        </p:blipFill>
        <p:spPr>
          <a:xfrm>
            <a:off x="842670" y="4589349"/>
            <a:ext cx="7310730" cy="1896543"/>
          </a:xfrm>
          <a:prstGeom prst="roundRect">
            <a:avLst/>
          </a:prstGeom>
          <a:ln w="57150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D847CB-9AEE-986C-791F-745BB94AA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62" y="129855"/>
            <a:ext cx="10515600" cy="1325563"/>
          </a:xfrm>
        </p:spPr>
        <p:txBody>
          <a:bodyPr/>
          <a:lstStyle/>
          <a:p>
            <a:r>
              <a:rPr lang="en-GB" dirty="0" err="1"/>
              <a:t>ALPtrino</a:t>
            </a:r>
            <a:r>
              <a:rPr lang="en-GB" dirty="0"/>
              <a:t> Backgrounds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40855A-7CE8-4593-FC9F-F202F6C7A1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3483" y="1165624"/>
                <a:ext cx="7986020" cy="4198126"/>
              </a:xfrm>
            </p:spPr>
            <p:txBody>
              <a:bodyPr/>
              <a:lstStyle/>
              <a:p>
                <a:r>
                  <a:rPr lang="en-GB" sz="1400" dirty="0">
                    <a:latin typeface="Verdana Pro" panose="020B0604030504040204" pitchFamily="34" charset="0"/>
                  </a:rPr>
                  <a:t>FASER in low background environment:</a:t>
                </a:r>
              </a:p>
              <a:p>
                <a:pPr lvl="1"/>
                <a:r>
                  <a:rPr lang="en-GB" sz="1400" dirty="0">
                    <a:latin typeface="Verdana Pro" panose="020B0604030504040204" pitchFamily="34" charset="0"/>
                  </a:rPr>
                  <a:t>Still need to account for background from:</a:t>
                </a:r>
              </a:p>
              <a:p>
                <a:pPr lvl="2"/>
                <a:r>
                  <a:rPr lang="en-GB" sz="1400" dirty="0">
                    <a:latin typeface="Verdana Pro" panose="020B0604030504040204" pitchFamily="34" charset="0"/>
                  </a:rPr>
                  <a:t>Muon decay to neutral hadrons </a:t>
                </a:r>
              </a:p>
              <a:p>
                <a:pPr lvl="2"/>
                <a:r>
                  <a:rPr lang="en-GB" sz="1400" dirty="0">
                    <a:latin typeface="Verdana Pro" panose="020B0604030504040204" pitchFamily="34" charset="0"/>
                  </a:rPr>
                  <a:t>Non-collision backgrounds</a:t>
                </a:r>
              </a:p>
              <a:p>
                <a:pPr lvl="2"/>
                <a:r>
                  <a:rPr lang="en-GB" sz="1400" dirty="0">
                    <a:latin typeface="Verdana Pro" panose="020B0604030504040204" pitchFamily="34" charset="0"/>
                  </a:rPr>
                  <a:t>Scintillator inefficiencies</a:t>
                </a:r>
              </a:p>
              <a:p>
                <a:pPr lvl="2"/>
                <a:r>
                  <a:rPr lang="en-GB" sz="1400" b="1" dirty="0">
                    <a:highlight>
                      <a:srgbClr val="EADDFA"/>
                    </a:highlight>
                    <a:latin typeface="+mj-lt"/>
                  </a:rPr>
                  <a:t>Large-angle muons</a:t>
                </a:r>
              </a:p>
              <a:p>
                <a:pPr marL="1657344" lvl="3" indent="-285744"/>
                <a:r>
                  <a:rPr lang="en-GB" sz="1400" dirty="0"/>
                  <a:t>Not all muons that enter FASER necessarily pass through all </a:t>
                </a:r>
                <a:r>
                  <a:rPr lang="en-GB" sz="1400" dirty="0" err="1"/>
                  <a:t>vetos</a:t>
                </a:r>
                <a:r>
                  <a:rPr lang="en-GB" sz="1400" dirty="0"/>
                  <a:t> scintillators </a:t>
                </a:r>
              </a:p>
              <a:p>
                <a:pPr marL="2114532" lvl="4" indent="-285744"/>
                <a:r>
                  <a:rPr lang="en-GB" sz="1400" dirty="0"/>
                  <a:t>Some could enter at </a:t>
                </a:r>
                <a:r>
                  <a:rPr lang="en-GB" sz="1400" dirty="0">
                    <a:latin typeface="+mj-lt"/>
                  </a:rPr>
                  <a:t>large angle </a:t>
                </a:r>
              </a:p>
              <a:p>
                <a:pPr marL="2114532" lvl="4" indent="-285744"/>
                <a:r>
                  <a:rPr lang="en-GB" sz="1400" dirty="0"/>
                  <a:t>Utilise a data-driven method </a:t>
                </a:r>
              </a:p>
              <a:p>
                <a:pPr marL="2571732" lvl="6" indent="-285744"/>
                <a:r>
                  <a:rPr lang="en-GB" sz="1400" dirty="0"/>
                  <a:t>Use </a:t>
                </a:r>
                <a:r>
                  <a:rPr lang="en-GB" sz="1400" dirty="0">
                    <a:latin typeface="+mj-lt"/>
                  </a:rPr>
                  <a:t>two uncorrelated variables</a:t>
                </a:r>
                <a:r>
                  <a:rPr lang="en-GB" sz="1400" dirty="0"/>
                  <a:t>, the background can be estimated using:</a:t>
                </a:r>
              </a:p>
              <a:p>
                <a:pPr marL="3028932" lvl="7" indent="-285744"/>
                <a:r>
                  <a:rPr lang="en-GB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𝑃𝑟𝑒𝑑</m:t>
                        </m:r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𝐷𝑎𝑡𝑎</m:t>
                            </m:r>
                          </m:sup>
                        </m:sSubSup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GB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4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GB" sz="1400" b="0" i="1" smtClean="0">
                                    <a:latin typeface="Cambria Math" panose="02040503050406030204" pitchFamily="18" charset="0"/>
                                  </a:rPr>
                                  <m:t>𝑀𝐶</m:t>
                                </m:r>
                              </m:sub>
                            </m:sSub>
                          </m:sup>
                        </m:sSubSup>
                      </m:e>
                    </m:d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∗</m:t>
                    </m:r>
                    <m:f>
                      <m:fPr>
                        <m:ctrlPr>
                          <a:rPr lang="en-GB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𝐷𝑎𝑡𝑎</m:t>
                            </m:r>
                          </m:sup>
                        </m:sSup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4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GB" sz="1400" b="0" i="1" smtClean="0">
                                    <a:latin typeface="Cambria Math" panose="02040503050406030204" pitchFamily="18" charset="0"/>
                                  </a:rPr>
                                  <m:t>𝑀𝐶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𝐷𝑎𝑡𝑎</m:t>
                            </m:r>
                          </m:sup>
                        </m:sSup>
                        <m:r>
                          <a:rPr lang="en-GB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400" b="0" i="1" smtClean="0"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en-GB" sz="1400" b="0" i="1" smtClean="0">
                                    <a:latin typeface="Cambria Math" panose="02040503050406030204" pitchFamily="18" charset="0"/>
                                  </a:rPr>
                                  <m:t>𝑀𝐶</m:t>
                                </m:r>
                              </m:sub>
                            </m:sSub>
                          </m:sup>
                        </m:sSup>
                      </m:den>
                    </m:f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GB" sz="1400" b="0" dirty="0"/>
              </a:p>
              <a:p>
                <a:pPr marL="3486132" lvl="8" indent="-285744"/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GB" sz="1400" b="0" dirty="0"/>
                  <a:t> – factor to correct for use of inverted cuts </a:t>
                </a:r>
                <a:endParaRPr lang="en-GB" sz="1200" b="1" dirty="0">
                  <a:solidFill>
                    <a:schemeClr val="accent5"/>
                  </a:solidFill>
                  <a:latin typeface="Verdana Pro" panose="020B0604030504040204" pitchFamily="34" charset="0"/>
                </a:endParaRPr>
              </a:p>
              <a:p>
                <a:pPr lvl="2"/>
                <a:endParaRPr lang="en-GB" sz="1200" dirty="0"/>
              </a:p>
              <a:p>
                <a:pPr marL="0" indent="0">
                  <a:buNone/>
                </a:pPr>
                <a:endParaRPr lang="en-GB" sz="2600" dirty="0"/>
              </a:p>
              <a:p>
                <a:pPr lvl="2"/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540855A-7CE8-4593-FC9F-F202F6C7A1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3483" y="1165624"/>
                <a:ext cx="7986020" cy="4198126"/>
              </a:xfrm>
              <a:blipFill>
                <a:blip r:embed="rId4"/>
                <a:stretch>
                  <a:fillRect l="-153" t="-8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1EA5D-E8D4-7730-761D-1525472FF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22/05/2025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19E91-A6EC-238F-D630-17EDAC1C7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1D50-7D29-4F6F-BF67-013D4D5FE3CC}" type="slidenum">
              <a:rPr lang="en-GB" smtClean="0"/>
              <a:t>7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5A3B6C-E152-B5FF-B3F6-028AB3FEE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7170"/>
            <a:ext cx="4114800" cy="365125"/>
          </a:xfrm>
        </p:spPr>
        <p:txBody>
          <a:bodyPr/>
          <a:lstStyle/>
          <a:p>
            <a:r>
              <a:rPr lang="en-GB" dirty="0"/>
              <a:t>HEP Annual Meeting</a:t>
            </a:r>
          </a:p>
        </p:txBody>
      </p:sp>
      <p:pic>
        <p:nvPicPr>
          <p:cNvPr id="16" name="Picture 15" descr="A diagram of a signal region&#10;&#10;AI-generated content may be incorrect.">
            <a:extLst>
              <a:ext uri="{FF2B5EF4-FFF2-40B4-BE49-F238E27FC236}">
                <a16:creationId xmlns:a16="http://schemas.microsoft.com/office/drawing/2014/main" id="{3A3C445C-1FCD-DDDB-9CAC-1B21F97BB9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684905"/>
            <a:ext cx="3509107" cy="3509107"/>
          </a:xfrm>
          <a:prstGeom prst="round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979B420-8543-ADE0-152E-6AD2B79FC109}"/>
              </a:ext>
            </a:extLst>
          </p:cNvPr>
          <p:cNvSpPr/>
          <p:nvPr/>
        </p:nvSpPr>
        <p:spPr>
          <a:xfrm>
            <a:off x="8520293" y="1014547"/>
            <a:ext cx="2614959" cy="1320814"/>
          </a:xfrm>
          <a:prstGeom prst="roundRect">
            <a:avLst/>
          </a:prstGeom>
          <a:noFill/>
          <a:ln w="38100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7C7EEB-5076-D3F6-03B9-D22EE035FC71}"/>
                  </a:ext>
                </a:extLst>
              </p:cNvPr>
              <p:cNvSpPr txBox="1"/>
              <p:nvPr/>
            </p:nvSpPr>
            <p:spPr>
              <a:xfrm>
                <a:off x="8553268" y="1084098"/>
                <a:ext cx="2743200" cy="294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b="1" dirty="0">
                    <a:solidFill>
                      <a:schemeClr val="bg1"/>
                    </a:solidFill>
                    <a:latin typeface="+mj-lt"/>
                  </a:rPr>
                  <a:t>Region to expect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GB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𝑳𝒂𝒓𝒈𝒆</m:t>
                        </m:r>
                        <m:r>
                          <a:rPr lang="en-GB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12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𝑨𝒏𝒈𝒍𝒆</m:t>
                        </m:r>
                      </m:sub>
                    </m:sSub>
                  </m:oMath>
                </a14:m>
                <a:endParaRPr lang="en-GB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7C7EEB-5076-D3F6-03B9-D22EE035F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3268" y="1084098"/>
                <a:ext cx="2743200" cy="294568"/>
              </a:xfrm>
              <a:prstGeom prst="rect">
                <a:avLst/>
              </a:prstGeom>
              <a:blipFill>
                <a:blip r:embed="rId6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0935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32290-50CF-B994-E3DE-5F3DA851D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35EE6-C803-E025-33DE-34519A259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473932"/>
            <a:ext cx="4956544" cy="4351338"/>
          </a:xfrm>
        </p:spPr>
        <p:txBody>
          <a:bodyPr>
            <a:normAutofit lnSpcReduction="10000"/>
          </a:bodyPr>
          <a:lstStyle/>
          <a:p>
            <a:r>
              <a:rPr lang="en-GB" sz="1400" dirty="0"/>
              <a:t>Work on </a:t>
            </a:r>
            <a:r>
              <a:rPr lang="en-GB" sz="1400" dirty="0" err="1"/>
              <a:t>ALPtrino</a:t>
            </a:r>
            <a:r>
              <a:rPr lang="en-GB" sz="1400" dirty="0"/>
              <a:t> analysis is well underway</a:t>
            </a:r>
          </a:p>
          <a:p>
            <a:pPr lvl="1"/>
            <a:r>
              <a:rPr lang="en-GB" sz="1400" dirty="0"/>
              <a:t>Aiming for </a:t>
            </a:r>
            <a:r>
              <a:rPr lang="en-GB" sz="1400" dirty="0">
                <a:latin typeface="+mj-lt"/>
              </a:rPr>
              <a:t>results</a:t>
            </a:r>
            <a:r>
              <a:rPr lang="en-GB" sz="1400" dirty="0"/>
              <a:t> around the </a:t>
            </a:r>
            <a:r>
              <a:rPr lang="en-GB" sz="1400" dirty="0">
                <a:latin typeface="+mj-lt"/>
              </a:rPr>
              <a:t>end of the year </a:t>
            </a:r>
          </a:p>
          <a:p>
            <a:pPr lvl="1"/>
            <a:r>
              <a:rPr lang="en-GB" sz="1400" dirty="0"/>
              <a:t>Will be the </a:t>
            </a:r>
            <a:r>
              <a:rPr lang="en-GB" sz="1400" dirty="0">
                <a:latin typeface="+mj-lt"/>
              </a:rPr>
              <a:t>1</a:t>
            </a:r>
            <a:r>
              <a:rPr lang="en-GB" sz="1400" baseline="30000" dirty="0">
                <a:latin typeface="+mj-lt"/>
              </a:rPr>
              <a:t>st</a:t>
            </a:r>
            <a:r>
              <a:rPr lang="en-GB" sz="1400" dirty="0">
                <a:latin typeface="+mj-lt"/>
              </a:rPr>
              <a:t> measurement </a:t>
            </a:r>
            <a:r>
              <a:rPr lang="en-GB" sz="1400" dirty="0"/>
              <a:t>of the </a:t>
            </a:r>
            <a:r>
              <a:rPr lang="en-GB" sz="1400" dirty="0">
                <a:latin typeface="+mj-lt"/>
              </a:rPr>
              <a:t>electron neutrino cross section </a:t>
            </a:r>
            <a:r>
              <a:rPr lang="en-GB" sz="1400" dirty="0"/>
              <a:t>using the </a:t>
            </a:r>
            <a:r>
              <a:rPr lang="en-GB" sz="1400" dirty="0">
                <a:latin typeface="+mj-lt"/>
              </a:rPr>
              <a:t>electronic detector </a:t>
            </a:r>
          </a:p>
          <a:p>
            <a:pPr lvl="2"/>
            <a:r>
              <a:rPr lang="en-GB" sz="1400" dirty="0"/>
              <a:t>This will begin to </a:t>
            </a:r>
            <a:r>
              <a:rPr lang="en-GB" sz="1400" dirty="0">
                <a:latin typeface="+mj-lt"/>
              </a:rPr>
              <a:t>fill</a:t>
            </a:r>
            <a:r>
              <a:rPr lang="en-GB" sz="1400" dirty="0"/>
              <a:t> in the </a:t>
            </a:r>
            <a:r>
              <a:rPr lang="en-GB" sz="1400" dirty="0">
                <a:latin typeface="+mj-lt"/>
              </a:rPr>
              <a:t>energy gap </a:t>
            </a:r>
            <a:r>
              <a:rPr lang="en-GB" sz="1400" dirty="0"/>
              <a:t>for electron neutrinos </a:t>
            </a:r>
          </a:p>
          <a:p>
            <a:pPr lvl="2"/>
            <a:r>
              <a:rPr lang="en-GB" sz="1400" dirty="0">
                <a:latin typeface="+mj-lt"/>
              </a:rPr>
              <a:t>Leads</a:t>
            </a:r>
            <a:r>
              <a:rPr lang="en-GB" sz="1400" dirty="0"/>
              <a:t> the </a:t>
            </a:r>
            <a:r>
              <a:rPr lang="en-GB" sz="1400" dirty="0">
                <a:latin typeface="+mj-lt"/>
              </a:rPr>
              <a:t>way</a:t>
            </a:r>
            <a:r>
              <a:rPr lang="en-GB" sz="1400" dirty="0"/>
              <a:t> to </a:t>
            </a:r>
            <a:r>
              <a:rPr lang="en-GB" sz="1400" dirty="0">
                <a:latin typeface="+mj-lt"/>
              </a:rPr>
              <a:t>observe</a:t>
            </a:r>
            <a:r>
              <a:rPr lang="en-GB" sz="1400" dirty="0"/>
              <a:t> and study </a:t>
            </a:r>
            <a:r>
              <a:rPr lang="en-GB" sz="1400" dirty="0">
                <a:latin typeface="+mj-lt"/>
              </a:rPr>
              <a:t>tau neutrinos </a:t>
            </a:r>
            <a:r>
              <a:rPr lang="en-GB" sz="1400" dirty="0"/>
              <a:t>in the future </a:t>
            </a:r>
          </a:p>
          <a:p>
            <a:pPr lvl="2"/>
            <a:endParaRPr lang="en-GB" sz="1400" dirty="0"/>
          </a:p>
          <a:p>
            <a:r>
              <a:rPr lang="en-GB" sz="1400" dirty="0"/>
              <a:t>FASER continues to prepare for data taking in 2025 </a:t>
            </a:r>
          </a:p>
          <a:p>
            <a:pPr lvl="1"/>
            <a:r>
              <a:rPr lang="en-GB" sz="1400" dirty="0"/>
              <a:t>Contributed to this preparation by doing run manager shifts during 1</a:t>
            </a:r>
            <a:r>
              <a:rPr lang="en-GB" sz="1400" baseline="30000" dirty="0"/>
              <a:t>st</a:t>
            </a:r>
            <a:r>
              <a:rPr lang="en-GB" sz="1400" dirty="0"/>
              <a:t> stable beam of the year </a:t>
            </a:r>
          </a:p>
          <a:p>
            <a:pPr lvl="1"/>
            <a:r>
              <a:rPr lang="en-GB" sz="1400" dirty="0"/>
              <a:t>Will continue to do run manager shifts – both in Geneva and remotely </a:t>
            </a:r>
          </a:p>
          <a:p>
            <a:r>
              <a:rPr lang="en-GB" sz="1400" dirty="0"/>
              <a:t>During the remainder of the PhD :</a:t>
            </a:r>
          </a:p>
          <a:p>
            <a:pPr lvl="1"/>
            <a:r>
              <a:rPr lang="en-GB" sz="1400" dirty="0"/>
              <a:t>Will be based in Liverpool (LTA ends this autumn)</a:t>
            </a:r>
          </a:p>
          <a:p>
            <a:pPr lvl="1"/>
            <a:r>
              <a:rPr lang="en-GB" sz="1400" dirty="0"/>
              <a:t>Undertake  6-month data science placement in industry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B1837-54AF-1A5F-CDB6-F481D9E7C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22/05/2025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5867AD-4A41-7B45-41AF-09ED26A3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A1D50-7D29-4F6F-BF67-013D4D5FE3CC}" type="slidenum">
              <a:rPr lang="en-GB" smtClean="0"/>
              <a:t>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A1758-1D40-DD93-4FE9-F86E9C05C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HEP Annual Meeting</a:t>
            </a:r>
          </a:p>
        </p:txBody>
      </p:sp>
      <p:pic>
        <p:nvPicPr>
          <p:cNvPr id="8" name="Picture 7" descr="A graph of a graph showing the energy&#10;&#10;AI-generated content may be incorrect.">
            <a:extLst>
              <a:ext uri="{FF2B5EF4-FFF2-40B4-BE49-F238E27FC236}">
                <a16:creationId xmlns:a16="http://schemas.microsoft.com/office/drawing/2014/main" id="{7747C574-A073-F516-1017-78AC15709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44" y="882689"/>
            <a:ext cx="5931535" cy="1977178"/>
          </a:xfrm>
          <a:prstGeom prst="roundRect">
            <a:avLst>
              <a:gd name="adj" fmla="val 6680"/>
            </a:avLst>
          </a:prstGeom>
          <a:ln w="38100">
            <a:solidFill>
              <a:schemeClr val="bg1"/>
            </a:solidFill>
          </a:ln>
        </p:spPr>
      </p:pic>
      <p:pic>
        <p:nvPicPr>
          <p:cNvPr id="12" name="Picture 11" descr="A metal railing with wires and wires&#10;&#10;AI-generated content may be incorrect.">
            <a:extLst>
              <a:ext uri="{FF2B5EF4-FFF2-40B4-BE49-F238E27FC236}">
                <a16:creationId xmlns:a16="http://schemas.microsoft.com/office/drawing/2014/main" id="{C46D5151-A958-70A3-25EE-9F0945769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4" t="21050" r="7514" b="5424"/>
          <a:stretch/>
        </p:blipFill>
        <p:spPr>
          <a:xfrm>
            <a:off x="8337530" y="3171188"/>
            <a:ext cx="3238291" cy="2342761"/>
          </a:xfrm>
          <a:prstGeom prst="round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" name="Picture 9" descr="A person wearing a white helmet and a red sweater&#10;&#10;AI-generated content may be incorrect.">
            <a:extLst>
              <a:ext uri="{FF2B5EF4-FFF2-40B4-BE49-F238E27FC236}">
                <a16:creationId xmlns:a16="http://schemas.microsoft.com/office/drawing/2014/main" id="{75CAEC49-793C-15CF-991B-8A777D71F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7" b="15058"/>
          <a:stretch/>
        </p:blipFill>
        <p:spPr>
          <a:xfrm>
            <a:off x="6523260" y="4205278"/>
            <a:ext cx="2383770" cy="2280614"/>
          </a:xfrm>
          <a:prstGeom prst="round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E606F4-4DF0-4ABF-ECF4-989F93715099}"/>
              </a:ext>
            </a:extLst>
          </p:cNvPr>
          <p:cNvSpPr txBox="1"/>
          <p:nvPr/>
        </p:nvSpPr>
        <p:spPr>
          <a:xfrm>
            <a:off x="8915401" y="5513949"/>
            <a:ext cx="1824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BCD3FE"/>
                </a:solidFill>
              </a:rPr>
              <a:t>Visit to FASER </a:t>
            </a:r>
          </a:p>
          <a:p>
            <a:r>
              <a:rPr lang="en-GB" sz="1200" b="1" dirty="0">
                <a:solidFill>
                  <a:srgbClr val="BCD3FE"/>
                </a:solidFill>
              </a:rPr>
              <a:t>(March 2025)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798508-A18D-48C3-92B9-4746B3808FA4}"/>
              </a:ext>
            </a:extLst>
          </p:cNvPr>
          <p:cNvSpPr txBox="1"/>
          <p:nvPr/>
        </p:nvSpPr>
        <p:spPr>
          <a:xfrm>
            <a:off x="1129417" y="5585904"/>
            <a:ext cx="5104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Thanks for listening </a:t>
            </a:r>
            <a:r>
              <a:rPr lang="en-GB" sz="3200" dirty="0">
                <a:sym typeface="Wingdings" panose="05000000000000000000" pitchFamily="2" charset="2"/>
              </a:rPr>
              <a:t>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754028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ROOT Accessibl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021DD"/>
      </a:accent1>
      <a:accent2>
        <a:srgbClr val="9C9CA1"/>
      </a:accent2>
      <a:accent3>
        <a:srgbClr val="96418B"/>
      </a:accent3>
      <a:accent4>
        <a:srgbClr val="E42536"/>
      </a:accent4>
      <a:accent5>
        <a:srgbClr val="F89C20"/>
      </a:accent5>
      <a:accent6>
        <a:srgbClr val="5790FC"/>
      </a:accent6>
      <a:hlink>
        <a:srgbClr val="64D4EE"/>
      </a:hlink>
      <a:folHlink>
        <a:srgbClr val="CE7CA5"/>
      </a:folHlink>
    </a:clrScheme>
    <a:fontScheme name="Custom 4">
      <a:majorFont>
        <a:latin typeface="Congenial SemiBold"/>
        <a:ea typeface=""/>
        <a:cs typeface=""/>
      </a:majorFont>
      <a:minorFont>
        <a:latin typeface="Congenial Light"/>
        <a:ea typeface=""/>
        <a:cs typeface="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0AC0862E5D8E418BFDF7A1FEE57660" ma:contentTypeVersion="9" ma:contentTypeDescription="Create a new document." ma:contentTypeScope="" ma:versionID="33eb4923c6e8fd8c4bfde42d65c76d5b">
  <xsd:schema xmlns:xsd="http://www.w3.org/2001/XMLSchema" xmlns:xs="http://www.w3.org/2001/XMLSchema" xmlns:p="http://schemas.microsoft.com/office/2006/metadata/properties" xmlns:ns3="fe8cc7a1-2082-4b25-9bfc-9633ccb39328" xmlns:ns4="b394c698-1265-4b05-a807-0a7eb7f5abcc" targetNamespace="http://schemas.microsoft.com/office/2006/metadata/properties" ma:root="true" ma:fieldsID="8e630879b345f2da747a34c1c354dc01" ns3:_="" ns4:_="">
    <xsd:import namespace="fe8cc7a1-2082-4b25-9bfc-9633ccb39328"/>
    <xsd:import namespace="b394c698-1265-4b05-a807-0a7eb7f5abc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8cc7a1-2082-4b25-9bfc-9633ccb393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94c698-1265-4b05-a807-0a7eb7f5abc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445E66-C0BF-4059-910B-7128293E3D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599EBD4-2469-494A-A409-45250BCB336F}">
  <ds:schemaRefs>
    <ds:schemaRef ds:uri="http://purl.org/dc/terms/"/>
    <ds:schemaRef ds:uri="http://purl.org/dc/elements/1.1/"/>
    <ds:schemaRef ds:uri="http://www.w3.org/XML/1998/namespace"/>
    <ds:schemaRef ds:uri="b394c698-1265-4b05-a807-0a7eb7f5abcc"/>
    <ds:schemaRef ds:uri="http://schemas.microsoft.com/office/2006/documentManagement/types"/>
    <ds:schemaRef ds:uri="http://purl.org/dc/dcmitype/"/>
    <ds:schemaRef ds:uri="fe8cc7a1-2082-4b25-9bfc-9633ccb39328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47E88EE-4886-4096-A9C3-60E7509A7F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8cc7a1-2082-4b25-9bfc-9633ccb39328"/>
    <ds:schemaRef ds:uri="b394c698-1265-4b05-a807-0a7eb7f5ab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53255131-b129-4010-86e1-474bfd7e8076}" enabled="0" method="" siteId="{53255131-b129-4010-86e1-474bfd7e807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1786</TotalTime>
  <Words>815</Words>
  <Application>Microsoft Office PowerPoint</Application>
  <PresentationFormat>Widescreen</PresentationFormat>
  <Paragraphs>128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Aptos</vt:lpstr>
      <vt:lpstr>Arial</vt:lpstr>
      <vt:lpstr>Cambria Math</vt:lpstr>
      <vt:lpstr>Congenial Light</vt:lpstr>
      <vt:lpstr>Congenial SemiBold</vt:lpstr>
      <vt:lpstr>Dreaming Outloud Pro</vt:lpstr>
      <vt:lpstr>Lato</vt:lpstr>
      <vt:lpstr>Lucida Sans Unicode</vt:lpstr>
      <vt:lpstr>Verdana Pro</vt:lpstr>
      <vt:lpstr>Wingdings</vt:lpstr>
      <vt:lpstr>Office 2013 - 2022 Theme</vt:lpstr>
      <vt:lpstr>Measuring the cross section of ν_eat TeV energies using the FASER electronic detector </vt:lpstr>
      <vt:lpstr>FASER (ForwArd Search ExpeRiment)</vt:lpstr>
      <vt:lpstr>Neutrinos @ FASER </vt:lpstr>
      <vt:lpstr>FASER Detector </vt:lpstr>
      <vt:lpstr>ALPs Search → ALPtrino Analysis </vt:lpstr>
      <vt:lpstr>ALPtrino (Electronic Electron Neutrino Analysis) </vt:lpstr>
      <vt:lpstr>ALPtrino Backgrounds</vt:lpstr>
      <vt:lpstr>Next Steps</vt:lpstr>
    </vt:vector>
  </TitlesOfParts>
  <Company>The University of Liverpool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Eley, Sinead</dc:creator>
  <cp:lastModifiedBy>Eley, Sinead</cp:lastModifiedBy>
  <cp:revision>16</cp:revision>
  <dcterms:created xsi:type="dcterms:W3CDTF">2025-05-09T12:14:38Z</dcterms:created>
  <dcterms:modified xsi:type="dcterms:W3CDTF">2025-05-21T07:57:54Z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0x010100750AC0862E5D8E418BFDF7A1FEE57660</vt:lpwstr>
  </property>
</Properties>
</file>