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71" r:id="rId4"/>
    <p:sldId id="288" r:id="rId5"/>
    <p:sldId id="278" r:id="rId6"/>
    <p:sldId id="257" r:id="rId7"/>
    <p:sldId id="277" r:id="rId8"/>
    <p:sldId id="279" r:id="rId9"/>
    <p:sldId id="284" r:id="rId10"/>
    <p:sldId id="266" r:id="rId11"/>
    <p:sldId id="264" r:id="rId12"/>
    <p:sldId id="283" r:id="rId13"/>
    <p:sldId id="265" r:id="rId14"/>
    <p:sldId id="280" r:id="rId15"/>
    <p:sldId id="273" r:id="rId16"/>
    <p:sldId id="268" r:id="rId17"/>
    <p:sldId id="290" r:id="rId18"/>
    <p:sldId id="274" r:id="rId19"/>
    <p:sldId id="286" r:id="rId20"/>
    <p:sldId id="287" r:id="rId21"/>
    <p:sldId id="281" r:id="rId22"/>
    <p:sldId id="276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189"/>
    <a:srgbClr val="593D9B"/>
    <a:srgbClr val="4470AB"/>
    <a:srgbClr val="508DB5"/>
    <a:srgbClr val="5EAFBF"/>
    <a:srgbClr val="7B4E9F"/>
    <a:srgbClr val="E7AE01"/>
    <a:srgbClr val="D9877B"/>
    <a:srgbClr val="FD9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2"/>
    <p:restoredTop sz="91186"/>
  </p:normalViewPr>
  <p:slideViewPr>
    <p:cSldViewPr snapToGrid="0">
      <p:cViewPr>
        <p:scale>
          <a:sx n="132" d="100"/>
          <a:sy n="132" d="100"/>
        </p:scale>
        <p:origin x="1392" y="-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7B474-A2E1-6C4A-8EA0-D38F8F2695A2}" type="doc">
      <dgm:prSet loTypeId="urn:microsoft.com/office/officeart/2005/8/layout/venn1" loCatId="" qsTypeId="urn:microsoft.com/office/officeart/2005/8/quickstyle/3d1" qsCatId="3D" csTypeId="urn:microsoft.com/office/officeart/2005/8/colors/accent0_3" csCatId="mainScheme" phldr="1"/>
      <dgm:spPr/>
    </dgm:pt>
    <dgm:pt modelId="{C79DCCB5-FADD-AF48-9FB4-4B5842FF08BD}">
      <dgm:prSet phldrT="[Text]" custT="1"/>
      <dgm:spPr>
        <a:solidFill>
          <a:schemeClr val="tx1">
            <a:alpha val="50000"/>
          </a:schemeClr>
        </a:solidFill>
      </dgm:spPr>
      <dgm:t>
        <a:bodyPr/>
        <a:lstStyle/>
        <a:p>
          <a:pPr algn="ctr"/>
          <a:endParaRPr lang="en-GB" sz="3200" dirty="0"/>
        </a:p>
      </dgm:t>
    </dgm:pt>
    <dgm:pt modelId="{279F82FF-1301-0D4F-B4B6-87552EA6451B}" type="parTrans" cxnId="{D0E4AC64-1958-7F42-87C6-DA02FAF04345}">
      <dgm:prSet/>
      <dgm:spPr/>
      <dgm:t>
        <a:bodyPr/>
        <a:lstStyle/>
        <a:p>
          <a:endParaRPr lang="en-GB"/>
        </a:p>
      </dgm:t>
    </dgm:pt>
    <dgm:pt modelId="{1680D9C8-6E8F-1644-9178-8FB75F95A50A}" type="sibTrans" cxnId="{D0E4AC64-1958-7F42-87C6-DA02FAF04345}">
      <dgm:prSet/>
      <dgm:spPr/>
      <dgm:t>
        <a:bodyPr/>
        <a:lstStyle/>
        <a:p>
          <a:endParaRPr lang="en-GB"/>
        </a:p>
      </dgm:t>
    </dgm:pt>
    <dgm:pt modelId="{2601130B-2F17-024F-989B-34B840F36763}">
      <dgm:prSet phldrT="[Text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7BCEC5C2-24A2-844C-BB5C-1F3DEDF72DBC}" type="parTrans" cxnId="{1F1DAF6F-C03E-4E42-AD3F-EC8BFE0ACB03}">
      <dgm:prSet/>
      <dgm:spPr/>
      <dgm:t>
        <a:bodyPr/>
        <a:lstStyle/>
        <a:p>
          <a:endParaRPr lang="en-GB"/>
        </a:p>
      </dgm:t>
    </dgm:pt>
    <dgm:pt modelId="{BA2B26B8-6C3C-A449-96FD-2054980E7528}" type="sibTrans" cxnId="{1F1DAF6F-C03E-4E42-AD3F-EC8BFE0ACB03}">
      <dgm:prSet/>
      <dgm:spPr/>
      <dgm:t>
        <a:bodyPr/>
        <a:lstStyle/>
        <a:p>
          <a:endParaRPr lang="en-GB"/>
        </a:p>
      </dgm:t>
    </dgm:pt>
    <dgm:pt modelId="{991D7067-C163-5A42-9A4F-F0634B1FE823}">
      <dgm:prSet phldrT="[Text]" custT="1"/>
      <dgm:spPr>
        <a:solidFill>
          <a:schemeClr val="accent5">
            <a:alpha val="50000"/>
          </a:schemeClr>
        </a:solidFill>
      </dgm:spPr>
      <dgm:t>
        <a:bodyPr/>
        <a:lstStyle/>
        <a:p>
          <a:pPr algn="ctr"/>
          <a:endParaRPr lang="en-GB" sz="4000" dirty="0"/>
        </a:p>
      </dgm:t>
    </dgm:pt>
    <dgm:pt modelId="{70BA1D31-C1A1-1D4B-845F-384C9AE75F65}" type="parTrans" cxnId="{B473E42F-CFE5-E44F-8B4F-D317444281F0}">
      <dgm:prSet/>
      <dgm:spPr/>
      <dgm:t>
        <a:bodyPr/>
        <a:lstStyle/>
        <a:p>
          <a:endParaRPr lang="en-GB"/>
        </a:p>
      </dgm:t>
    </dgm:pt>
    <dgm:pt modelId="{69E53912-BE1D-7749-9E63-CA069A3BC9D9}" type="sibTrans" cxnId="{B473E42F-CFE5-E44F-8B4F-D317444281F0}">
      <dgm:prSet/>
      <dgm:spPr/>
      <dgm:t>
        <a:bodyPr/>
        <a:lstStyle/>
        <a:p>
          <a:endParaRPr lang="en-GB"/>
        </a:p>
      </dgm:t>
    </dgm:pt>
    <dgm:pt modelId="{C62BF7D5-5C47-BD47-B4F5-DA7D82F56998}" type="pres">
      <dgm:prSet presAssocID="{06D7B474-A2E1-6C4A-8EA0-D38F8F2695A2}" presName="compositeShape" presStyleCnt="0">
        <dgm:presLayoutVars>
          <dgm:chMax val="7"/>
          <dgm:dir/>
          <dgm:resizeHandles val="exact"/>
        </dgm:presLayoutVars>
      </dgm:prSet>
      <dgm:spPr/>
    </dgm:pt>
    <dgm:pt modelId="{F6358CD2-7E2B-E74B-89A8-143E604CA6C3}" type="pres">
      <dgm:prSet presAssocID="{C79DCCB5-FADD-AF48-9FB4-4B5842FF08BD}" presName="circ1" presStyleLbl="vennNode1" presStyleIdx="0" presStyleCnt="3"/>
      <dgm:spPr/>
    </dgm:pt>
    <dgm:pt modelId="{D78FA46D-0EDB-CF41-BB03-0BCED446FF83}" type="pres">
      <dgm:prSet presAssocID="{C79DCCB5-FADD-AF48-9FB4-4B5842FF08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D02AAC4-1564-524E-B6E5-9D51DFE294D5}" type="pres">
      <dgm:prSet presAssocID="{2601130B-2F17-024F-989B-34B840F36763}" presName="circ2" presStyleLbl="vennNode1" presStyleIdx="1" presStyleCnt="3"/>
      <dgm:spPr/>
    </dgm:pt>
    <dgm:pt modelId="{A8560B81-1ED5-5040-9D75-E70ACF756EC9}" type="pres">
      <dgm:prSet presAssocID="{2601130B-2F17-024F-989B-34B840F367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A3E8B7C-51EF-7A4F-84F1-CF75AFF5DC4E}" type="pres">
      <dgm:prSet presAssocID="{991D7067-C163-5A42-9A4F-F0634B1FE823}" presName="circ3" presStyleLbl="vennNode1" presStyleIdx="2" presStyleCnt="3"/>
      <dgm:spPr/>
    </dgm:pt>
    <dgm:pt modelId="{1CE66F8F-BCF0-4849-997C-84F21CA02591}" type="pres">
      <dgm:prSet presAssocID="{991D7067-C163-5A42-9A4F-F0634B1FE8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9DAFA0A-6039-FA49-B93F-1F61BB47C17D}" type="presOf" srcId="{06D7B474-A2E1-6C4A-8EA0-D38F8F2695A2}" destId="{C62BF7D5-5C47-BD47-B4F5-DA7D82F56998}" srcOrd="0" destOrd="0" presId="urn:microsoft.com/office/officeart/2005/8/layout/venn1"/>
    <dgm:cxn modelId="{6662FC11-4DE2-9E46-A702-419E32479F44}" type="presOf" srcId="{2601130B-2F17-024F-989B-34B840F36763}" destId="{A8560B81-1ED5-5040-9D75-E70ACF756EC9}" srcOrd="1" destOrd="0" presId="urn:microsoft.com/office/officeart/2005/8/layout/venn1"/>
    <dgm:cxn modelId="{3F570122-FF83-5E4D-96BA-083BF9D5E703}" type="presOf" srcId="{991D7067-C163-5A42-9A4F-F0634B1FE823}" destId="{FA3E8B7C-51EF-7A4F-84F1-CF75AFF5DC4E}" srcOrd="0" destOrd="0" presId="urn:microsoft.com/office/officeart/2005/8/layout/venn1"/>
    <dgm:cxn modelId="{B473E42F-CFE5-E44F-8B4F-D317444281F0}" srcId="{06D7B474-A2E1-6C4A-8EA0-D38F8F2695A2}" destId="{991D7067-C163-5A42-9A4F-F0634B1FE823}" srcOrd="2" destOrd="0" parTransId="{70BA1D31-C1A1-1D4B-845F-384C9AE75F65}" sibTransId="{69E53912-BE1D-7749-9E63-CA069A3BC9D9}"/>
    <dgm:cxn modelId="{F1999434-7844-CB4E-A2B0-26624E368461}" type="presOf" srcId="{C79DCCB5-FADD-AF48-9FB4-4B5842FF08BD}" destId="{D78FA46D-0EDB-CF41-BB03-0BCED446FF83}" srcOrd="1" destOrd="0" presId="urn:microsoft.com/office/officeart/2005/8/layout/venn1"/>
    <dgm:cxn modelId="{D0E4AC64-1958-7F42-87C6-DA02FAF04345}" srcId="{06D7B474-A2E1-6C4A-8EA0-D38F8F2695A2}" destId="{C79DCCB5-FADD-AF48-9FB4-4B5842FF08BD}" srcOrd="0" destOrd="0" parTransId="{279F82FF-1301-0D4F-B4B6-87552EA6451B}" sibTransId="{1680D9C8-6E8F-1644-9178-8FB75F95A50A}"/>
    <dgm:cxn modelId="{1F1DAF6F-C03E-4E42-AD3F-EC8BFE0ACB03}" srcId="{06D7B474-A2E1-6C4A-8EA0-D38F8F2695A2}" destId="{2601130B-2F17-024F-989B-34B840F36763}" srcOrd="1" destOrd="0" parTransId="{7BCEC5C2-24A2-844C-BB5C-1F3DEDF72DBC}" sibTransId="{BA2B26B8-6C3C-A449-96FD-2054980E7528}"/>
    <dgm:cxn modelId="{AFBF5D7E-ED4A-1E4A-98FF-2F9D75AC909D}" type="presOf" srcId="{2601130B-2F17-024F-989B-34B840F36763}" destId="{8D02AAC4-1564-524E-B6E5-9D51DFE294D5}" srcOrd="0" destOrd="0" presId="urn:microsoft.com/office/officeart/2005/8/layout/venn1"/>
    <dgm:cxn modelId="{5F388A84-44D9-3B47-A4CF-80FB18BB36FF}" type="presOf" srcId="{C79DCCB5-FADD-AF48-9FB4-4B5842FF08BD}" destId="{F6358CD2-7E2B-E74B-89A8-143E604CA6C3}" srcOrd="0" destOrd="0" presId="urn:microsoft.com/office/officeart/2005/8/layout/venn1"/>
    <dgm:cxn modelId="{569DA8B2-2570-7D4E-8C3C-E919A8D32FDD}" type="presOf" srcId="{991D7067-C163-5A42-9A4F-F0634B1FE823}" destId="{1CE66F8F-BCF0-4849-997C-84F21CA02591}" srcOrd="1" destOrd="0" presId="urn:microsoft.com/office/officeart/2005/8/layout/venn1"/>
    <dgm:cxn modelId="{698A7A80-3F83-A84B-8886-FFC15089C061}" type="presParOf" srcId="{C62BF7D5-5C47-BD47-B4F5-DA7D82F56998}" destId="{F6358CD2-7E2B-E74B-89A8-143E604CA6C3}" srcOrd="0" destOrd="0" presId="urn:microsoft.com/office/officeart/2005/8/layout/venn1"/>
    <dgm:cxn modelId="{41AC2ED6-8E28-D04D-8C39-DBE62BD1AE9F}" type="presParOf" srcId="{C62BF7D5-5C47-BD47-B4F5-DA7D82F56998}" destId="{D78FA46D-0EDB-CF41-BB03-0BCED446FF83}" srcOrd="1" destOrd="0" presId="urn:microsoft.com/office/officeart/2005/8/layout/venn1"/>
    <dgm:cxn modelId="{1CE19732-BD4F-174A-A77F-BFA5070397E5}" type="presParOf" srcId="{C62BF7D5-5C47-BD47-B4F5-DA7D82F56998}" destId="{8D02AAC4-1564-524E-B6E5-9D51DFE294D5}" srcOrd="2" destOrd="0" presId="urn:microsoft.com/office/officeart/2005/8/layout/venn1"/>
    <dgm:cxn modelId="{5F93BC14-C7C7-B545-94D7-C03AAC6CA518}" type="presParOf" srcId="{C62BF7D5-5C47-BD47-B4F5-DA7D82F56998}" destId="{A8560B81-1ED5-5040-9D75-E70ACF756EC9}" srcOrd="3" destOrd="0" presId="urn:microsoft.com/office/officeart/2005/8/layout/venn1"/>
    <dgm:cxn modelId="{C1B54851-0EA8-824F-8BE1-D4494E088622}" type="presParOf" srcId="{C62BF7D5-5C47-BD47-B4F5-DA7D82F56998}" destId="{FA3E8B7C-51EF-7A4F-84F1-CF75AFF5DC4E}" srcOrd="4" destOrd="0" presId="urn:microsoft.com/office/officeart/2005/8/layout/venn1"/>
    <dgm:cxn modelId="{9E0D4D27-EBB7-B646-893D-41128C2F2D28}" type="presParOf" srcId="{C62BF7D5-5C47-BD47-B4F5-DA7D82F56998}" destId="{1CE66F8F-BCF0-4849-997C-84F21CA025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7B474-A2E1-6C4A-8EA0-D38F8F2695A2}" type="doc">
      <dgm:prSet loTypeId="urn:microsoft.com/office/officeart/2005/8/layout/venn1" loCatId="" qsTypeId="urn:microsoft.com/office/officeart/2005/8/quickstyle/3d1" qsCatId="3D" csTypeId="urn:microsoft.com/office/officeart/2005/8/colors/accent0_3" csCatId="mainScheme" phldr="1"/>
      <dgm:spPr/>
    </dgm:pt>
    <dgm:pt modelId="{C79DCCB5-FADD-AF48-9FB4-4B5842FF08BD}">
      <dgm:prSet phldrT="[Text]" custT="1"/>
      <dgm:spPr>
        <a:solidFill>
          <a:schemeClr val="tx1">
            <a:alpha val="50000"/>
          </a:schemeClr>
        </a:solidFill>
      </dgm:spPr>
      <dgm:t>
        <a:bodyPr/>
        <a:lstStyle/>
        <a:p>
          <a:pPr algn="ctr"/>
          <a:endParaRPr lang="en-GB" sz="3200" dirty="0"/>
        </a:p>
      </dgm:t>
    </dgm:pt>
    <dgm:pt modelId="{279F82FF-1301-0D4F-B4B6-87552EA6451B}" type="parTrans" cxnId="{D0E4AC64-1958-7F42-87C6-DA02FAF04345}">
      <dgm:prSet/>
      <dgm:spPr/>
      <dgm:t>
        <a:bodyPr/>
        <a:lstStyle/>
        <a:p>
          <a:endParaRPr lang="en-GB"/>
        </a:p>
      </dgm:t>
    </dgm:pt>
    <dgm:pt modelId="{1680D9C8-6E8F-1644-9178-8FB75F95A50A}" type="sibTrans" cxnId="{D0E4AC64-1958-7F42-87C6-DA02FAF04345}">
      <dgm:prSet/>
      <dgm:spPr/>
      <dgm:t>
        <a:bodyPr/>
        <a:lstStyle/>
        <a:p>
          <a:endParaRPr lang="en-GB"/>
        </a:p>
      </dgm:t>
    </dgm:pt>
    <dgm:pt modelId="{2601130B-2F17-024F-989B-34B840F36763}">
      <dgm:prSet phldrT="[Text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7BCEC5C2-24A2-844C-BB5C-1F3DEDF72DBC}" type="parTrans" cxnId="{1F1DAF6F-C03E-4E42-AD3F-EC8BFE0ACB03}">
      <dgm:prSet/>
      <dgm:spPr/>
      <dgm:t>
        <a:bodyPr/>
        <a:lstStyle/>
        <a:p>
          <a:endParaRPr lang="en-GB"/>
        </a:p>
      </dgm:t>
    </dgm:pt>
    <dgm:pt modelId="{BA2B26B8-6C3C-A449-96FD-2054980E7528}" type="sibTrans" cxnId="{1F1DAF6F-C03E-4E42-AD3F-EC8BFE0ACB03}">
      <dgm:prSet/>
      <dgm:spPr/>
      <dgm:t>
        <a:bodyPr/>
        <a:lstStyle/>
        <a:p>
          <a:endParaRPr lang="en-GB"/>
        </a:p>
      </dgm:t>
    </dgm:pt>
    <dgm:pt modelId="{991D7067-C163-5A42-9A4F-F0634B1FE823}">
      <dgm:prSet phldrT="[Text]" custT="1"/>
      <dgm:spPr>
        <a:solidFill>
          <a:schemeClr val="accent5">
            <a:alpha val="50000"/>
          </a:schemeClr>
        </a:solidFill>
      </dgm:spPr>
      <dgm:t>
        <a:bodyPr/>
        <a:lstStyle/>
        <a:p>
          <a:pPr algn="ctr"/>
          <a:endParaRPr lang="en-GB" sz="4000" dirty="0"/>
        </a:p>
      </dgm:t>
    </dgm:pt>
    <dgm:pt modelId="{70BA1D31-C1A1-1D4B-845F-384C9AE75F65}" type="parTrans" cxnId="{B473E42F-CFE5-E44F-8B4F-D317444281F0}">
      <dgm:prSet/>
      <dgm:spPr/>
      <dgm:t>
        <a:bodyPr/>
        <a:lstStyle/>
        <a:p>
          <a:endParaRPr lang="en-GB"/>
        </a:p>
      </dgm:t>
    </dgm:pt>
    <dgm:pt modelId="{69E53912-BE1D-7749-9E63-CA069A3BC9D9}" type="sibTrans" cxnId="{B473E42F-CFE5-E44F-8B4F-D317444281F0}">
      <dgm:prSet/>
      <dgm:spPr/>
      <dgm:t>
        <a:bodyPr/>
        <a:lstStyle/>
        <a:p>
          <a:endParaRPr lang="en-GB"/>
        </a:p>
      </dgm:t>
    </dgm:pt>
    <dgm:pt modelId="{C62BF7D5-5C47-BD47-B4F5-DA7D82F56998}" type="pres">
      <dgm:prSet presAssocID="{06D7B474-A2E1-6C4A-8EA0-D38F8F2695A2}" presName="compositeShape" presStyleCnt="0">
        <dgm:presLayoutVars>
          <dgm:chMax val="7"/>
          <dgm:dir/>
          <dgm:resizeHandles val="exact"/>
        </dgm:presLayoutVars>
      </dgm:prSet>
      <dgm:spPr/>
    </dgm:pt>
    <dgm:pt modelId="{F6358CD2-7E2B-E74B-89A8-143E604CA6C3}" type="pres">
      <dgm:prSet presAssocID="{C79DCCB5-FADD-AF48-9FB4-4B5842FF08BD}" presName="circ1" presStyleLbl="vennNode1" presStyleIdx="0" presStyleCnt="3"/>
      <dgm:spPr/>
    </dgm:pt>
    <dgm:pt modelId="{D78FA46D-0EDB-CF41-BB03-0BCED446FF83}" type="pres">
      <dgm:prSet presAssocID="{C79DCCB5-FADD-AF48-9FB4-4B5842FF08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D02AAC4-1564-524E-B6E5-9D51DFE294D5}" type="pres">
      <dgm:prSet presAssocID="{2601130B-2F17-024F-989B-34B840F36763}" presName="circ2" presStyleLbl="vennNode1" presStyleIdx="1" presStyleCnt="3"/>
      <dgm:spPr/>
    </dgm:pt>
    <dgm:pt modelId="{A8560B81-1ED5-5040-9D75-E70ACF756EC9}" type="pres">
      <dgm:prSet presAssocID="{2601130B-2F17-024F-989B-34B840F367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A3E8B7C-51EF-7A4F-84F1-CF75AFF5DC4E}" type="pres">
      <dgm:prSet presAssocID="{991D7067-C163-5A42-9A4F-F0634B1FE823}" presName="circ3" presStyleLbl="vennNode1" presStyleIdx="2" presStyleCnt="3"/>
      <dgm:spPr/>
    </dgm:pt>
    <dgm:pt modelId="{1CE66F8F-BCF0-4849-997C-84F21CA02591}" type="pres">
      <dgm:prSet presAssocID="{991D7067-C163-5A42-9A4F-F0634B1FE8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9DAFA0A-6039-FA49-B93F-1F61BB47C17D}" type="presOf" srcId="{06D7B474-A2E1-6C4A-8EA0-D38F8F2695A2}" destId="{C62BF7D5-5C47-BD47-B4F5-DA7D82F56998}" srcOrd="0" destOrd="0" presId="urn:microsoft.com/office/officeart/2005/8/layout/venn1"/>
    <dgm:cxn modelId="{6662FC11-4DE2-9E46-A702-419E32479F44}" type="presOf" srcId="{2601130B-2F17-024F-989B-34B840F36763}" destId="{A8560B81-1ED5-5040-9D75-E70ACF756EC9}" srcOrd="1" destOrd="0" presId="urn:microsoft.com/office/officeart/2005/8/layout/venn1"/>
    <dgm:cxn modelId="{3F570122-FF83-5E4D-96BA-083BF9D5E703}" type="presOf" srcId="{991D7067-C163-5A42-9A4F-F0634B1FE823}" destId="{FA3E8B7C-51EF-7A4F-84F1-CF75AFF5DC4E}" srcOrd="0" destOrd="0" presId="urn:microsoft.com/office/officeart/2005/8/layout/venn1"/>
    <dgm:cxn modelId="{B473E42F-CFE5-E44F-8B4F-D317444281F0}" srcId="{06D7B474-A2E1-6C4A-8EA0-D38F8F2695A2}" destId="{991D7067-C163-5A42-9A4F-F0634B1FE823}" srcOrd="2" destOrd="0" parTransId="{70BA1D31-C1A1-1D4B-845F-384C9AE75F65}" sibTransId="{69E53912-BE1D-7749-9E63-CA069A3BC9D9}"/>
    <dgm:cxn modelId="{F1999434-7844-CB4E-A2B0-26624E368461}" type="presOf" srcId="{C79DCCB5-FADD-AF48-9FB4-4B5842FF08BD}" destId="{D78FA46D-0EDB-CF41-BB03-0BCED446FF83}" srcOrd="1" destOrd="0" presId="urn:microsoft.com/office/officeart/2005/8/layout/venn1"/>
    <dgm:cxn modelId="{D0E4AC64-1958-7F42-87C6-DA02FAF04345}" srcId="{06D7B474-A2E1-6C4A-8EA0-D38F8F2695A2}" destId="{C79DCCB5-FADD-AF48-9FB4-4B5842FF08BD}" srcOrd="0" destOrd="0" parTransId="{279F82FF-1301-0D4F-B4B6-87552EA6451B}" sibTransId="{1680D9C8-6E8F-1644-9178-8FB75F95A50A}"/>
    <dgm:cxn modelId="{1F1DAF6F-C03E-4E42-AD3F-EC8BFE0ACB03}" srcId="{06D7B474-A2E1-6C4A-8EA0-D38F8F2695A2}" destId="{2601130B-2F17-024F-989B-34B840F36763}" srcOrd="1" destOrd="0" parTransId="{7BCEC5C2-24A2-844C-BB5C-1F3DEDF72DBC}" sibTransId="{BA2B26B8-6C3C-A449-96FD-2054980E7528}"/>
    <dgm:cxn modelId="{AFBF5D7E-ED4A-1E4A-98FF-2F9D75AC909D}" type="presOf" srcId="{2601130B-2F17-024F-989B-34B840F36763}" destId="{8D02AAC4-1564-524E-B6E5-9D51DFE294D5}" srcOrd="0" destOrd="0" presId="urn:microsoft.com/office/officeart/2005/8/layout/venn1"/>
    <dgm:cxn modelId="{5F388A84-44D9-3B47-A4CF-80FB18BB36FF}" type="presOf" srcId="{C79DCCB5-FADD-AF48-9FB4-4B5842FF08BD}" destId="{F6358CD2-7E2B-E74B-89A8-143E604CA6C3}" srcOrd="0" destOrd="0" presId="urn:microsoft.com/office/officeart/2005/8/layout/venn1"/>
    <dgm:cxn modelId="{569DA8B2-2570-7D4E-8C3C-E919A8D32FDD}" type="presOf" srcId="{991D7067-C163-5A42-9A4F-F0634B1FE823}" destId="{1CE66F8F-BCF0-4849-997C-84F21CA02591}" srcOrd="1" destOrd="0" presId="urn:microsoft.com/office/officeart/2005/8/layout/venn1"/>
    <dgm:cxn modelId="{698A7A80-3F83-A84B-8886-FFC15089C061}" type="presParOf" srcId="{C62BF7D5-5C47-BD47-B4F5-DA7D82F56998}" destId="{F6358CD2-7E2B-E74B-89A8-143E604CA6C3}" srcOrd="0" destOrd="0" presId="urn:microsoft.com/office/officeart/2005/8/layout/venn1"/>
    <dgm:cxn modelId="{41AC2ED6-8E28-D04D-8C39-DBE62BD1AE9F}" type="presParOf" srcId="{C62BF7D5-5C47-BD47-B4F5-DA7D82F56998}" destId="{D78FA46D-0EDB-CF41-BB03-0BCED446FF83}" srcOrd="1" destOrd="0" presId="urn:microsoft.com/office/officeart/2005/8/layout/venn1"/>
    <dgm:cxn modelId="{1CE19732-BD4F-174A-A77F-BFA5070397E5}" type="presParOf" srcId="{C62BF7D5-5C47-BD47-B4F5-DA7D82F56998}" destId="{8D02AAC4-1564-524E-B6E5-9D51DFE294D5}" srcOrd="2" destOrd="0" presId="urn:microsoft.com/office/officeart/2005/8/layout/venn1"/>
    <dgm:cxn modelId="{5F93BC14-C7C7-B545-94D7-C03AAC6CA518}" type="presParOf" srcId="{C62BF7D5-5C47-BD47-B4F5-DA7D82F56998}" destId="{A8560B81-1ED5-5040-9D75-E70ACF756EC9}" srcOrd="3" destOrd="0" presId="urn:microsoft.com/office/officeart/2005/8/layout/venn1"/>
    <dgm:cxn modelId="{C1B54851-0EA8-824F-8BE1-D4494E088622}" type="presParOf" srcId="{C62BF7D5-5C47-BD47-B4F5-DA7D82F56998}" destId="{FA3E8B7C-51EF-7A4F-84F1-CF75AFF5DC4E}" srcOrd="4" destOrd="0" presId="urn:microsoft.com/office/officeart/2005/8/layout/venn1"/>
    <dgm:cxn modelId="{9E0D4D27-EBB7-B646-893D-41128C2F2D28}" type="presParOf" srcId="{C62BF7D5-5C47-BD47-B4F5-DA7D82F56998}" destId="{1CE66F8F-BCF0-4849-997C-84F21CA025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D7B474-A2E1-6C4A-8EA0-D38F8F2695A2}" type="doc">
      <dgm:prSet loTypeId="urn:microsoft.com/office/officeart/2005/8/layout/venn1" loCatId="" qsTypeId="urn:microsoft.com/office/officeart/2005/8/quickstyle/3d1" qsCatId="3D" csTypeId="urn:microsoft.com/office/officeart/2005/8/colors/accent0_3" csCatId="mainScheme" phldr="1"/>
      <dgm:spPr/>
    </dgm:pt>
    <dgm:pt modelId="{C79DCCB5-FADD-AF48-9FB4-4B5842FF08BD}">
      <dgm:prSet phldrT="[Text]" custT="1"/>
      <dgm:spPr>
        <a:solidFill>
          <a:schemeClr val="accent3">
            <a:lumMod val="90000"/>
            <a:alpha val="49781"/>
          </a:schemeClr>
        </a:solidFill>
      </dgm:spPr>
      <dgm:t>
        <a:bodyPr/>
        <a:lstStyle/>
        <a:p>
          <a:pPr algn="ctr"/>
          <a:endParaRPr lang="en-GB" sz="3200" dirty="0"/>
        </a:p>
      </dgm:t>
    </dgm:pt>
    <dgm:pt modelId="{279F82FF-1301-0D4F-B4B6-87552EA6451B}" type="parTrans" cxnId="{D0E4AC64-1958-7F42-87C6-DA02FAF04345}">
      <dgm:prSet/>
      <dgm:spPr/>
      <dgm:t>
        <a:bodyPr/>
        <a:lstStyle/>
        <a:p>
          <a:endParaRPr lang="en-GB"/>
        </a:p>
      </dgm:t>
    </dgm:pt>
    <dgm:pt modelId="{1680D9C8-6E8F-1644-9178-8FB75F95A50A}" type="sibTrans" cxnId="{D0E4AC64-1958-7F42-87C6-DA02FAF04345}">
      <dgm:prSet/>
      <dgm:spPr/>
      <dgm:t>
        <a:bodyPr/>
        <a:lstStyle/>
        <a:p>
          <a:endParaRPr lang="en-GB"/>
        </a:p>
      </dgm:t>
    </dgm:pt>
    <dgm:pt modelId="{2601130B-2F17-024F-989B-34B840F36763}">
      <dgm:prSet phldrT="[Text]"/>
      <dgm:spPr>
        <a:solidFill>
          <a:schemeClr val="accent3">
            <a:lumMod val="90000"/>
            <a:alpha val="49781"/>
          </a:schemeClr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7BCEC5C2-24A2-844C-BB5C-1F3DEDF72DBC}" type="parTrans" cxnId="{1F1DAF6F-C03E-4E42-AD3F-EC8BFE0ACB03}">
      <dgm:prSet/>
      <dgm:spPr/>
      <dgm:t>
        <a:bodyPr/>
        <a:lstStyle/>
        <a:p>
          <a:endParaRPr lang="en-GB"/>
        </a:p>
      </dgm:t>
    </dgm:pt>
    <dgm:pt modelId="{BA2B26B8-6C3C-A449-96FD-2054980E7528}" type="sibTrans" cxnId="{1F1DAF6F-C03E-4E42-AD3F-EC8BFE0ACB03}">
      <dgm:prSet/>
      <dgm:spPr/>
      <dgm:t>
        <a:bodyPr/>
        <a:lstStyle/>
        <a:p>
          <a:endParaRPr lang="en-GB"/>
        </a:p>
      </dgm:t>
    </dgm:pt>
    <dgm:pt modelId="{991D7067-C163-5A42-9A4F-F0634B1FE823}">
      <dgm:prSet phldrT="[Text]" custT="1"/>
      <dgm:spPr>
        <a:solidFill>
          <a:schemeClr val="accent3">
            <a:lumMod val="90000"/>
            <a:alpha val="49781"/>
          </a:schemeClr>
        </a:solidFill>
      </dgm:spPr>
      <dgm:t>
        <a:bodyPr/>
        <a:lstStyle/>
        <a:p>
          <a:pPr algn="ctr"/>
          <a:endParaRPr lang="en-GB" sz="4000" dirty="0"/>
        </a:p>
      </dgm:t>
    </dgm:pt>
    <dgm:pt modelId="{70BA1D31-C1A1-1D4B-845F-384C9AE75F65}" type="parTrans" cxnId="{B473E42F-CFE5-E44F-8B4F-D317444281F0}">
      <dgm:prSet/>
      <dgm:spPr/>
      <dgm:t>
        <a:bodyPr/>
        <a:lstStyle/>
        <a:p>
          <a:endParaRPr lang="en-GB"/>
        </a:p>
      </dgm:t>
    </dgm:pt>
    <dgm:pt modelId="{69E53912-BE1D-7749-9E63-CA069A3BC9D9}" type="sibTrans" cxnId="{B473E42F-CFE5-E44F-8B4F-D317444281F0}">
      <dgm:prSet/>
      <dgm:spPr/>
      <dgm:t>
        <a:bodyPr/>
        <a:lstStyle/>
        <a:p>
          <a:endParaRPr lang="en-GB"/>
        </a:p>
      </dgm:t>
    </dgm:pt>
    <dgm:pt modelId="{C62BF7D5-5C47-BD47-B4F5-DA7D82F56998}" type="pres">
      <dgm:prSet presAssocID="{06D7B474-A2E1-6C4A-8EA0-D38F8F2695A2}" presName="compositeShape" presStyleCnt="0">
        <dgm:presLayoutVars>
          <dgm:chMax val="7"/>
          <dgm:dir/>
          <dgm:resizeHandles val="exact"/>
        </dgm:presLayoutVars>
      </dgm:prSet>
      <dgm:spPr/>
    </dgm:pt>
    <dgm:pt modelId="{F6358CD2-7E2B-E74B-89A8-143E604CA6C3}" type="pres">
      <dgm:prSet presAssocID="{C79DCCB5-FADD-AF48-9FB4-4B5842FF08BD}" presName="circ1" presStyleLbl="vennNode1" presStyleIdx="0" presStyleCnt="3"/>
      <dgm:spPr/>
    </dgm:pt>
    <dgm:pt modelId="{D78FA46D-0EDB-CF41-BB03-0BCED446FF83}" type="pres">
      <dgm:prSet presAssocID="{C79DCCB5-FADD-AF48-9FB4-4B5842FF08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D02AAC4-1564-524E-B6E5-9D51DFE294D5}" type="pres">
      <dgm:prSet presAssocID="{2601130B-2F17-024F-989B-34B840F36763}" presName="circ2" presStyleLbl="vennNode1" presStyleIdx="1" presStyleCnt="3"/>
      <dgm:spPr/>
    </dgm:pt>
    <dgm:pt modelId="{A8560B81-1ED5-5040-9D75-E70ACF756EC9}" type="pres">
      <dgm:prSet presAssocID="{2601130B-2F17-024F-989B-34B840F367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A3E8B7C-51EF-7A4F-84F1-CF75AFF5DC4E}" type="pres">
      <dgm:prSet presAssocID="{991D7067-C163-5A42-9A4F-F0634B1FE823}" presName="circ3" presStyleLbl="vennNode1" presStyleIdx="2" presStyleCnt="3"/>
      <dgm:spPr/>
    </dgm:pt>
    <dgm:pt modelId="{1CE66F8F-BCF0-4849-997C-84F21CA02591}" type="pres">
      <dgm:prSet presAssocID="{991D7067-C163-5A42-9A4F-F0634B1FE8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9DAFA0A-6039-FA49-B93F-1F61BB47C17D}" type="presOf" srcId="{06D7B474-A2E1-6C4A-8EA0-D38F8F2695A2}" destId="{C62BF7D5-5C47-BD47-B4F5-DA7D82F56998}" srcOrd="0" destOrd="0" presId="urn:microsoft.com/office/officeart/2005/8/layout/venn1"/>
    <dgm:cxn modelId="{6662FC11-4DE2-9E46-A702-419E32479F44}" type="presOf" srcId="{2601130B-2F17-024F-989B-34B840F36763}" destId="{A8560B81-1ED5-5040-9D75-E70ACF756EC9}" srcOrd="1" destOrd="0" presId="urn:microsoft.com/office/officeart/2005/8/layout/venn1"/>
    <dgm:cxn modelId="{3F570122-FF83-5E4D-96BA-083BF9D5E703}" type="presOf" srcId="{991D7067-C163-5A42-9A4F-F0634B1FE823}" destId="{FA3E8B7C-51EF-7A4F-84F1-CF75AFF5DC4E}" srcOrd="0" destOrd="0" presId="urn:microsoft.com/office/officeart/2005/8/layout/venn1"/>
    <dgm:cxn modelId="{B473E42F-CFE5-E44F-8B4F-D317444281F0}" srcId="{06D7B474-A2E1-6C4A-8EA0-D38F8F2695A2}" destId="{991D7067-C163-5A42-9A4F-F0634B1FE823}" srcOrd="2" destOrd="0" parTransId="{70BA1D31-C1A1-1D4B-845F-384C9AE75F65}" sibTransId="{69E53912-BE1D-7749-9E63-CA069A3BC9D9}"/>
    <dgm:cxn modelId="{F1999434-7844-CB4E-A2B0-26624E368461}" type="presOf" srcId="{C79DCCB5-FADD-AF48-9FB4-4B5842FF08BD}" destId="{D78FA46D-0EDB-CF41-BB03-0BCED446FF83}" srcOrd="1" destOrd="0" presId="urn:microsoft.com/office/officeart/2005/8/layout/venn1"/>
    <dgm:cxn modelId="{D0E4AC64-1958-7F42-87C6-DA02FAF04345}" srcId="{06D7B474-A2E1-6C4A-8EA0-D38F8F2695A2}" destId="{C79DCCB5-FADD-AF48-9FB4-4B5842FF08BD}" srcOrd="0" destOrd="0" parTransId="{279F82FF-1301-0D4F-B4B6-87552EA6451B}" sibTransId="{1680D9C8-6E8F-1644-9178-8FB75F95A50A}"/>
    <dgm:cxn modelId="{1F1DAF6F-C03E-4E42-AD3F-EC8BFE0ACB03}" srcId="{06D7B474-A2E1-6C4A-8EA0-D38F8F2695A2}" destId="{2601130B-2F17-024F-989B-34B840F36763}" srcOrd="1" destOrd="0" parTransId="{7BCEC5C2-24A2-844C-BB5C-1F3DEDF72DBC}" sibTransId="{BA2B26B8-6C3C-A449-96FD-2054980E7528}"/>
    <dgm:cxn modelId="{AFBF5D7E-ED4A-1E4A-98FF-2F9D75AC909D}" type="presOf" srcId="{2601130B-2F17-024F-989B-34B840F36763}" destId="{8D02AAC4-1564-524E-B6E5-9D51DFE294D5}" srcOrd="0" destOrd="0" presId="urn:microsoft.com/office/officeart/2005/8/layout/venn1"/>
    <dgm:cxn modelId="{5F388A84-44D9-3B47-A4CF-80FB18BB36FF}" type="presOf" srcId="{C79DCCB5-FADD-AF48-9FB4-4B5842FF08BD}" destId="{F6358CD2-7E2B-E74B-89A8-143E604CA6C3}" srcOrd="0" destOrd="0" presId="urn:microsoft.com/office/officeart/2005/8/layout/venn1"/>
    <dgm:cxn modelId="{569DA8B2-2570-7D4E-8C3C-E919A8D32FDD}" type="presOf" srcId="{991D7067-C163-5A42-9A4F-F0634B1FE823}" destId="{1CE66F8F-BCF0-4849-997C-84F21CA02591}" srcOrd="1" destOrd="0" presId="urn:microsoft.com/office/officeart/2005/8/layout/venn1"/>
    <dgm:cxn modelId="{698A7A80-3F83-A84B-8886-FFC15089C061}" type="presParOf" srcId="{C62BF7D5-5C47-BD47-B4F5-DA7D82F56998}" destId="{F6358CD2-7E2B-E74B-89A8-143E604CA6C3}" srcOrd="0" destOrd="0" presId="urn:microsoft.com/office/officeart/2005/8/layout/venn1"/>
    <dgm:cxn modelId="{41AC2ED6-8E28-D04D-8C39-DBE62BD1AE9F}" type="presParOf" srcId="{C62BF7D5-5C47-BD47-B4F5-DA7D82F56998}" destId="{D78FA46D-0EDB-CF41-BB03-0BCED446FF83}" srcOrd="1" destOrd="0" presId="urn:microsoft.com/office/officeart/2005/8/layout/venn1"/>
    <dgm:cxn modelId="{1CE19732-BD4F-174A-A77F-BFA5070397E5}" type="presParOf" srcId="{C62BF7D5-5C47-BD47-B4F5-DA7D82F56998}" destId="{8D02AAC4-1564-524E-B6E5-9D51DFE294D5}" srcOrd="2" destOrd="0" presId="urn:microsoft.com/office/officeart/2005/8/layout/venn1"/>
    <dgm:cxn modelId="{5F93BC14-C7C7-B545-94D7-C03AAC6CA518}" type="presParOf" srcId="{C62BF7D5-5C47-BD47-B4F5-DA7D82F56998}" destId="{A8560B81-1ED5-5040-9D75-E70ACF756EC9}" srcOrd="3" destOrd="0" presId="urn:microsoft.com/office/officeart/2005/8/layout/venn1"/>
    <dgm:cxn modelId="{C1B54851-0EA8-824F-8BE1-D4494E088622}" type="presParOf" srcId="{C62BF7D5-5C47-BD47-B4F5-DA7D82F56998}" destId="{FA3E8B7C-51EF-7A4F-84F1-CF75AFF5DC4E}" srcOrd="4" destOrd="0" presId="urn:microsoft.com/office/officeart/2005/8/layout/venn1"/>
    <dgm:cxn modelId="{9E0D4D27-EBB7-B646-893D-41128C2F2D28}" type="presParOf" srcId="{C62BF7D5-5C47-BD47-B4F5-DA7D82F56998}" destId="{1CE66F8F-BCF0-4849-997C-84F21CA025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D7B474-A2E1-6C4A-8EA0-D38F8F2695A2}" type="doc">
      <dgm:prSet loTypeId="urn:microsoft.com/office/officeart/2005/8/layout/venn1" loCatId="" qsTypeId="urn:microsoft.com/office/officeart/2005/8/quickstyle/3d1" qsCatId="3D" csTypeId="urn:microsoft.com/office/officeart/2005/8/colors/accent0_3" csCatId="mainScheme" phldr="1"/>
      <dgm:spPr/>
    </dgm:pt>
    <dgm:pt modelId="{C79DCCB5-FADD-AF48-9FB4-4B5842FF08BD}">
      <dgm:prSet phldrT="[Text]" custT="1"/>
      <dgm:spPr>
        <a:solidFill>
          <a:schemeClr val="tx1">
            <a:alpha val="50000"/>
          </a:schemeClr>
        </a:solidFill>
      </dgm:spPr>
      <dgm:t>
        <a:bodyPr/>
        <a:lstStyle/>
        <a:p>
          <a:pPr algn="ctr"/>
          <a:endParaRPr lang="en-GB" sz="3200" dirty="0"/>
        </a:p>
      </dgm:t>
    </dgm:pt>
    <dgm:pt modelId="{279F82FF-1301-0D4F-B4B6-87552EA6451B}" type="parTrans" cxnId="{D0E4AC64-1958-7F42-87C6-DA02FAF04345}">
      <dgm:prSet/>
      <dgm:spPr/>
      <dgm:t>
        <a:bodyPr/>
        <a:lstStyle/>
        <a:p>
          <a:endParaRPr lang="en-GB"/>
        </a:p>
      </dgm:t>
    </dgm:pt>
    <dgm:pt modelId="{1680D9C8-6E8F-1644-9178-8FB75F95A50A}" type="sibTrans" cxnId="{D0E4AC64-1958-7F42-87C6-DA02FAF04345}">
      <dgm:prSet/>
      <dgm:spPr/>
      <dgm:t>
        <a:bodyPr/>
        <a:lstStyle/>
        <a:p>
          <a:endParaRPr lang="en-GB"/>
        </a:p>
      </dgm:t>
    </dgm:pt>
    <dgm:pt modelId="{2601130B-2F17-024F-989B-34B840F36763}">
      <dgm:prSet phldrT="[Text]"/>
      <dgm:spPr>
        <a:solidFill>
          <a:schemeClr val="accent3">
            <a:lumMod val="90000"/>
            <a:alpha val="49853"/>
          </a:schemeClr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7BCEC5C2-24A2-844C-BB5C-1F3DEDF72DBC}" type="parTrans" cxnId="{1F1DAF6F-C03E-4E42-AD3F-EC8BFE0ACB03}">
      <dgm:prSet/>
      <dgm:spPr/>
      <dgm:t>
        <a:bodyPr/>
        <a:lstStyle/>
        <a:p>
          <a:endParaRPr lang="en-GB"/>
        </a:p>
      </dgm:t>
    </dgm:pt>
    <dgm:pt modelId="{BA2B26B8-6C3C-A449-96FD-2054980E7528}" type="sibTrans" cxnId="{1F1DAF6F-C03E-4E42-AD3F-EC8BFE0ACB03}">
      <dgm:prSet/>
      <dgm:spPr/>
      <dgm:t>
        <a:bodyPr/>
        <a:lstStyle/>
        <a:p>
          <a:endParaRPr lang="en-GB"/>
        </a:p>
      </dgm:t>
    </dgm:pt>
    <dgm:pt modelId="{991D7067-C163-5A42-9A4F-F0634B1FE823}">
      <dgm:prSet phldrT="[Text]" custT="1"/>
      <dgm:spPr>
        <a:solidFill>
          <a:schemeClr val="accent3">
            <a:lumMod val="90000"/>
            <a:alpha val="49853"/>
          </a:schemeClr>
        </a:solidFill>
      </dgm:spPr>
      <dgm:t>
        <a:bodyPr/>
        <a:lstStyle/>
        <a:p>
          <a:pPr algn="ctr"/>
          <a:endParaRPr lang="en-GB" sz="4000" dirty="0"/>
        </a:p>
      </dgm:t>
    </dgm:pt>
    <dgm:pt modelId="{70BA1D31-C1A1-1D4B-845F-384C9AE75F65}" type="parTrans" cxnId="{B473E42F-CFE5-E44F-8B4F-D317444281F0}">
      <dgm:prSet/>
      <dgm:spPr/>
      <dgm:t>
        <a:bodyPr/>
        <a:lstStyle/>
        <a:p>
          <a:endParaRPr lang="en-GB"/>
        </a:p>
      </dgm:t>
    </dgm:pt>
    <dgm:pt modelId="{69E53912-BE1D-7749-9E63-CA069A3BC9D9}" type="sibTrans" cxnId="{B473E42F-CFE5-E44F-8B4F-D317444281F0}">
      <dgm:prSet/>
      <dgm:spPr/>
      <dgm:t>
        <a:bodyPr/>
        <a:lstStyle/>
        <a:p>
          <a:endParaRPr lang="en-GB"/>
        </a:p>
      </dgm:t>
    </dgm:pt>
    <dgm:pt modelId="{C62BF7D5-5C47-BD47-B4F5-DA7D82F56998}" type="pres">
      <dgm:prSet presAssocID="{06D7B474-A2E1-6C4A-8EA0-D38F8F2695A2}" presName="compositeShape" presStyleCnt="0">
        <dgm:presLayoutVars>
          <dgm:chMax val="7"/>
          <dgm:dir/>
          <dgm:resizeHandles val="exact"/>
        </dgm:presLayoutVars>
      </dgm:prSet>
      <dgm:spPr/>
    </dgm:pt>
    <dgm:pt modelId="{F6358CD2-7E2B-E74B-89A8-143E604CA6C3}" type="pres">
      <dgm:prSet presAssocID="{C79DCCB5-FADD-AF48-9FB4-4B5842FF08BD}" presName="circ1" presStyleLbl="vennNode1" presStyleIdx="0" presStyleCnt="3"/>
      <dgm:spPr/>
    </dgm:pt>
    <dgm:pt modelId="{D78FA46D-0EDB-CF41-BB03-0BCED446FF83}" type="pres">
      <dgm:prSet presAssocID="{C79DCCB5-FADD-AF48-9FB4-4B5842FF08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D02AAC4-1564-524E-B6E5-9D51DFE294D5}" type="pres">
      <dgm:prSet presAssocID="{2601130B-2F17-024F-989B-34B840F36763}" presName="circ2" presStyleLbl="vennNode1" presStyleIdx="1" presStyleCnt="3"/>
      <dgm:spPr/>
    </dgm:pt>
    <dgm:pt modelId="{A8560B81-1ED5-5040-9D75-E70ACF756EC9}" type="pres">
      <dgm:prSet presAssocID="{2601130B-2F17-024F-989B-34B840F367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A3E8B7C-51EF-7A4F-84F1-CF75AFF5DC4E}" type="pres">
      <dgm:prSet presAssocID="{991D7067-C163-5A42-9A4F-F0634B1FE823}" presName="circ3" presStyleLbl="vennNode1" presStyleIdx="2" presStyleCnt="3"/>
      <dgm:spPr/>
    </dgm:pt>
    <dgm:pt modelId="{1CE66F8F-BCF0-4849-997C-84F21CA02591}" type="pres">
      <dgm:prSet presAssocID="{991D7067-C163-5A42-9A4F-F0634B1FE8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9DAFA0A-6039-FA49-B93F-1F61BB47C17D}" type="presOf" srcId="{06D7B474-A2E1-6C4A-8EA0-D38F8F2695A2}" destId="{C62BF7D5-5C47-BD47-B4F5-DA7D82F56998}" srcOrd="0" destOrd="0" presId="urn:microsoft.com/office/officeart/2005/8/layout/venn1"/>
    <dgm:cxn modelId="{6662FC11-4DE2-9E46-A702-419E32479F44}" type="presOf" srcId="{2601130B-2F17-024F-989B-34B840F36763}" destId="{A8560B81-1ED5-5040-9D75-E70ACF756EC9}" srcOrd="1" destOrd="0" presId="urn:microsoft.com/office/officeart/2005/8/layout/venn1"/>
    <dgm:cxn modelId="{3F570122-FF83-5E4D-96BA-083BF9D5E703}" type="presOf" srcId="{991D7067-C163-5A42-9A4F-F0634B1FE823}" destId="{FA3E8B7C-51EF-7A4F-84F1-CF75AFF5DC4E}" srcOrd="0" destOrd="0" presId="urn:microsoft.com/office/officeart/2005/8/layout/venn1"/>
    <dgm:cxn modelId="{B473E42F-CFE5-E44F-8B4F-D317444281F0}" srcId="{06D7B474-A2E1-6C4A-8EA0-D38F8F2695A2}" destId="{991D7067-C163-5A42-9A4F-F0634B1FE823}" srcOrd="2" destOrd="0" parTransId="{70BA1D31-C1A1-1D4B-845F-384C9AE75F65}" sibTransId="{69E53912-BE1D-7749-9E63-CA069A3BC9D9}"/>
    <dgm:cxn modelId="{F1999434-7844-CB4E-A2B0-26624E368461}" type="presOf" srcId="{C79DCCB5-FADD-AF48-9FB4-4B5842FF08BD}" destId="{D78FA46D-0EDB-CF41-BB03-0BCED446FF83}" srcOrd="1" destOrd="0" presId="urn:microsoft.com/office/officeart/2005/8/layout/venn1"/>
    <dgm:cxn modelId="{D0E4AC64-1958-7F42-87C6-DA02FAF04345}" srcId="{06D7B474-A2E1-6C4A-8EA0-D38F8F2695A2}" destId="{C79DCCB5-FADD-AF48-9FB4-4B5842FF08BD}" srcOrd="0" destOrd="0" parTransId="{279F82FF-1301-0D4F-B4B6-87552EA6451B}" sibTransId="{1680D9C8-6E8F-1644-9178-8FB75F95A50A}"/>
    <dgm:cxn modelId="{1F1DAF6F-C03E-4E42-AD3F-EC8BFE0ACB03}" srcId="{06D7B474-A2E1-6C4A-8EA0-D38F8F2695A2}" destId="{2601130B-2F17-024F-989B-34B840F36763}" srcOrd="1" destOrd="0" parTransId="{7BCEC5C2-24A2-844C-BB5C-1F3DEDF72DBC}" sibTransId="{BA2B26B8-6C3C-A449-96FD-2054980E7528}"/>
    <dgm:cxn modelId="{AFBF5D7E-ED4A-1E4A-98FF-2F9D75AC909D}" type="presOf" srcId="{2601130B-2F17-024F-989B-34B840F36763}" destId="{8D02AAC4-1564-524E-B6E5-9D51DFE294D5}" srcOrd="0" destOrd="0" presId="urn:microsoft.com/office/officeart/2005/8/layout/venn1"/>
    <dgm:cxn modelId="{5F388A84-44D9-3B47-A4CF-80FB18BB36FF}" type="presOf" srcId="{C79DCCB5-FADD-AF48-9FB4-4B5842FF08BD}" destId="{F6358CD2-7E2B-E74B-89A8-143E604CA6C3}" srcOrd="0" destOrd="0" presId="urn:microsoft.com/office/officeart/2005/8/layout/venn1"/>
    <dgm:cxn modelId="{569DA8B2-2570-7D4E-8C3C-E919A8D32FDD}" type="presOf" srcId="{991D7067-C163-5A42-9A4F-F0634B1FE823}" destId="{1CE66F8F-BCF0-4849-997C-84F21CA02591}" srcOrd="1" destOrd="0" presId="urn:microsoft.com/office/officeart/2005/8/layout/venn1"/>
    <dgm:cxn modelId="{698A7A80-3F83-A84B-8886-FFC15089C061}" type="presParOf" srcId="{C62BF7D5-5C47-BD47-B4F5-DA7D82F56998}" destId="{F6358CD2-7E2B-E74B-89A8-143E604CA6C3}" srcOrd="0" destOrd="0" presId="urn:microsoft.com/office/officeart/2005/8/layout/venn1"/>
    <dgm:cxn modelId="{41AC2ED6-8E28-D04D-8C39-DBE62BD1AE9F}" type="presParOf" srcId="{C62BF7D5-5C47-BD47-B4F5-DA7D82F56998}" destId="{D78FA46D-0EDB-CF41-BB03-0BCED446FF83}" srcOrd="1" destOrd="0" presId="urn:microsoft.com/office/officeart/2005/8/layout/venn1"/>
    <dgm:cxn modelId="{1CE19732-BD4F-174A-A77F-BFA5070397E5}" type="presParOf" srcId="{C62BF7D5-5C47-BD47-B4F5-DA7D82F56998}" destId="{8D02AAC4-1564-524E-B6E5-9D51DFE294D5}" srcOrd="2" destOrd="0" presId="urn:microsoft.com/office/officeart/2005/8/layout/venn1"/>
    <dgm:cxn modelId="{5F93BC14-C7C7-B545-94D7-C03AAC6CA518}" type="presParOf" srcId="{C62BF7D5-5C47-BD47-B4F5-DA7D82F56998}" destId="{A8560B81-1ED5-5040-9D75-E70ACF756EC9}" srcOrd="3" destOrd="0" presId="urn:microsoft.com/office/officeart/2005/8/layout/venn1"/>
    <dgm:cxn modelId="{C1B54851-0EA8-824F-8BE1-D4494E088622}" type="presParOf" srcId="{C62BF7D5-5C47-BD47-B4F5-DA7D82F56998}" destId="{FA3E8B7C-51EF-7A4F-84F1-CF75AFF5DC4E}" srcOrd="4" destOrd="0" presId="urn:microsoft.com/office/officeart/2005/8/layout/venn1"/>
    <dgm:cxn modelId="{9E0D4D27-EBB7-B646-893D-41128C2F2D28}" type="presParOf" srcId="{C62BF7D5-5C47-BD47-B4F5-DA7D82F56998}" destId="{1CE66F8F-BCF0-4849-997C-84F21CA025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D7B474-A2E1-6C4A-8EA0-D38F8F2695A2}" type="doc">
      <dgm:prSet loTypeId="urn:microsoft.com/office/officeart/2005/8/layout/venn1" loCatId="" qsTypeId="urn:microsoft.com/office/officeart/2005/8/quickstyle/3d1" qsCatId="3D" csTypeId="urn:microsoft.com/office/officeart/2005/8/colors/accent0_3" csCatId="mainScheme" phldr="1"/>
      <dgm:spPr/>
    </dgm:pt>
    <dgm:pt modelId="{C79DCCB5-FADD-AF48-9FB4-4B5842FF08BD}">
      <dgm:prSet phldrT="[Text]" custT="1"/>
      <dgm:spPr>
        <a:solidFill>
          <a:schemeClr val="accent3">
            <a:lumMod val="90000"/>
            <a:alpha val="50000"/>
          </a:schemeClr>
        </a:solidFill>
      </dgm:spPr>
      <dgm:t>
        <a:bodyPr/>
        <a:lstStyle/>
        <a:p>
          <a:pPr algn="ctr"/>
          <a:endParaRPr lang="en-GB" sz="3200" dirty="0"/>
        </a:p>
      </dgm:t>
    </dgm:pt>
    <dgm:pt modelId="{279F82FF-1301-0D4F-B4B6-87552EA6451B}" type="parTrans" cxnId="{D0E4AC64-1958-7F42-87C6-DA02FAF04345}">
      <dgm:prSet/>
      <dgm:spPr/>
      <dgm:t>
        <a:bodyPr/>
        <a:lstStyle/>
        <a:p>
          <a:endParaRPr lang="en-GB"/>
        </a:p>
      </dgm:t>
    </dgm:pt>
    <dgm:pt modelId="{1680D9C8-6E8F-1644-9178-8FB75F95A50A}" type="sibTrans" cxnId="{D0E4AC64-1958-7F42-87C6-DA02FAF04345}">
      <dgm:prSet/>
      <dgm:spPr/>
      <dgm:t>
        <a:bodyPr/>
        <a:lstStyle/>
        <a:p>
          <a:endParaRPr lang="en-GB"/>
        </a:p>
      </dgm:t>
    </dgm:pt>
    <dgm:pt modelId="{2601130B-2F17-024F-989B-34B840F36763}">
      <dgm:prSet phldrT="[Text]"/>
      <dgm:spPr>
        <a:solidFill>
          <a:schemeClr val="accent3">
            <a:lumMod val="90000"/>
            <a:alpha val="50000"/>
          </a:schemeClr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7BCEC5C2-24A2-844C-BB5C-1F3DEDF72DBC}" type="parTrans" cxnId="{1F1DAF6F-C03E-4E42-AD3F-EC8BFE0ACB03}">
      <dgm:prSet/>
      <dgm:spPr/>
      <dgm:t>
        <a:bodyPr/>
        <a:lstStyle/>
        <a:p>
          <a:endParaRPr lang="en-GB"/>
        </a:p>
      </dgm:t>
    </dgm:pt>
    <dgm:pt modelId="{BA2B26B8-6C3C-A449-96FD-2054980E7528}" type="sibTrans" cxnId="{1F1DAF6F-C03E-4E42-AD3F-EC8BFE0ACB03}">
      <dgm:prSet/>
      <dgm:spPr/>
      <dgm:t>
        <a:bodyPr/>
        <a:lstStyle/>
        <a:p>
          <a:endParaRPr lang="en-GB"/>
        </a:p>
      </dgm:t>
    </dgm:pt>
    <dgm:pt modelId="{991D7067-C163-5A42-9A4F-F0634B1FE823}">
      <dgm:prSet phldrT="[Text]" custT="1"/>
      <dgm:spPr>
        <a:solidFill>
          <a:schemeClr val="accent5">
            <a:alpha val="50000"/>
          </a:schemeClr>
        </a:solidFill>
      </dgm:spPr>
      <dgm:t>
        <a:bodyPr/>
        <a:lstStyle/>
        <a:p>
          <a:pPr algn="ctr"/>
          <a:endParaRPr lang="en-GB" sz="4000" dirty="0"/>
        </a:p>
      </dgm:t>
    </dgm:pt>
    <dgm:pt modelId="{70BA1D31-C1A1-1D4B-845F-384C9AE75F65}" type="parTrans" cxnId="{B473E42F-CFE5-E44F-8B4F-D317444281F0}">
      <dgm:prSet/>
      <dgm:spPr/>
      <dgm:t>
        <a:bodyPr/>
        <a:lstStyle/>
        <a:p>
          <a:endParaRPr lang="en-GB"/>
        </a:p>
      </dgm:t>
    </dgm:pt>
    <dgm:pt modelId="{69E53912-BE1D-7749-9E63-CA069A3BC9D9}" type="sibTrans" cxnId="{B473E42F-CFE5-E44F-8B4F-D317444281F0}">
      <dgm:prSet/>
      <dgm:spPr/>
      <dgm:t>
        <a:bodyPr/>
        <a:lstStyle/>
        <a:p>
          <a:endParaRPr lang="en-GB"/>
        </a:p>
      </dgm:t>
    </dgm:pt>
    <dgm:pt modelId="{C62BF7D5-5C47-BD47-B4F5-DA7D82F56998}" type="pres">
      <dgm:prSet presAssocID="{06D7B474-A2E1-6C4A-8EA0-D38F8F2695A2}" presName="compositeShape" presStyleCnt="0">
        <dgm:presLayoutVars>
          <dgm:chMax val="7"/>
          <dgm:dir/>
          <dgm:resizeHandles val="exact"/>
        </dgm:presLayoutVars>
      </dgm:prSet>
      <dgm:spPr/>
    </dgm:pt>
    <dgm:pt modelId="{F6358CD2-7E2B-E74B-89A8-143E604CA6C3}" type="pres">
      <dgm:prSet presAssocID="{C79DCCB5-FADD-AF48-9FB4-4B5842FF08BD}" presName="circ1" presStyleLbl="vennNode1" presStyleIdx="0" presStyleCnt="3"/>
      <dgm:spPr/>
    </dgm:pt>
    <dgm:pt modelId="{D78FA46D-0EDB-CF41-BB03-0BCED446FF83}" type="pres">
      <dgm:prSet presAssocID="{C79DCCB5-FADD-AF48-9FB4-4B5842FF08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D02AAC4-1564-524E-B6E5-9D51DFE294D5}" type="pres">
      <dgm:prSet presAssocID="{2601130B-2F17-024F-989B-34B840F36763}" presName="circ2" presStyleLbl="vennNode1" presStyleIdx="1" presStyleCnt="3"/>
      <dgm:spPr/>
    </dgm:pt>
    <dgm:pt modelId="{A8560B81-1ED5-5040-9D75-E70ACF756EC9}" type="pres">
      <dgm:prSet presAssocID="{2601130B-2F17-024F-989B-34B840F367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A3E8B7C-51EF-7A4F-84F1-CF75AFF5DC4E}" type="pres">
      <dgm:prSet presAssocID="{991D7067-C163-5A42-9A4F-F0634B1FE823}" presName="circ3" presStyleLbl="vennNode1" presStyleIdx="2" presStyleCnt="3"/>
      <dgm:spPr/>
    </dgm:pt>
    <dgm:pt modelId="{1CE66F8F-BCF0-4849-997C-84F21CA02591}" type="pres">
      <dgm:prSet presAssocID="{991D7067-C163-5A42-9A4F-F0634B1FE8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9DAFA0A-6039-FA49-B93F-1F61BB47C17D}" type="presOf" srcId="{06D7B474-A2E1-6C4A-8EA0-D38F8F2695A2}" destId="{C62BF7D5-5C47-BD47-B4F5-DA7D82F56998}" srcOrd="0" destOrd="0" presId="urn:microsoft.com/office/officeart/2005/8/layout/venn1"/>
    <dgm:cxn modelId="{6662FC11-4DE2-9E46-A702-419E32479F44}" type="presOf" srcId="{2601130B-2F17-024F-989B-34B840F36763}" destId="{A8560B81-1ED5-5040-9D75-E70ACF756EC9}" srcOrd="1" destOrd="0" presId="urn:microsoft.com/office/officeart/2005/8/layout/venn1"/>
    <dgm:cxn modelId="{3F570122-FF83-5E4D-96BA-083BF9D5E703}" type="presOf" srcId="{991D7067-C163-5A42-9A4F-F0634B1FE823}" destId="{FA3E8B7C-51EF-7A4F-84F1-CF75AFF5DC4E}" srcOrd="0" destOrd="0" presId="urn:microsoft.com/office/officeart/2005/8/layout/venn1"/>
    <dgm:cxn modelId="{B473E42F-CFE5-E44F-8B4F-D317444281F0}" srcId="{06D7B474-A2E1-6C4A-8EA0-D38F8F2695A2}" destId="{991D7067-C163-5A42-9A4F-F0634B1FE823}" srcOrd="2" destOrd="0" parTransId="{70BA1D31-C1A1-1D4B-845F-384C9AE75F65}" sibTransId="{69E53912-BE1D-7749-9E63-CA069A3BC9D9}"/>
    <dgm:cxn modelId="{F1999434-7844-CB4E-A2B0-26624E368461}" type="presOf" srcId="{C79DCCB5-FADD-AF48-9FB4-4B5842FF08BD}" destId="{D78FA46D-0EDB-CF41-BB03-0BCED446FF83}" srcOrd="1" destOrd="0" presId="urn:microsoft.com/office/officeart/2005/8/layout/venn1"/>
    <dgm:cxn modelId="{D0E4AC64-1958-7F42-87C6-DA02FAF04345}" srcId="{06D7B474-A2E1-6C4A-8EA0-D38F8F2695A2}" destId="{C79DCCB5-FADD-AF48-9FB4-4B5842FF08BD}" srcOrd="0" destOrd="0" parTransId="{279F82FF-1301-0D4F-B4B6-87552EA6451B}" sibTransId="{1680D9C8-6E8F-1644-9178-8FB75F95A50A}"/>
    <dgm:cxn modelId="{1F1DAF6F-C03E-4E42-AD3F-EC8BFE0ACB03}" srcId="{06D7B474-A2E1-6C4A-8EA0-D38F8F2695A2}" destId="{2601130B-2F17-024F-989B-34B840F36763}" srcOrd="1" destOrd="0" parTransId="{7BCEC5C2-24A2-844C-BB5C-1F3DEDF72DBC}" sibTransId="{BA2B26B8-6C3C-A449-96FD-2054980E7528}"/>
    <dgm:cxn modelId="{AFBF5D7E-ED4A-1E4A-98FF-2F9D75AC909D}" type="presOf" srcId="{2601130B-2F17-024F-989B-34B840F36763}" destId="{8D02AAC4-1564-524E-B6E5-9D51DFE294D5}" srcOrd="0" destOrd="0" presId="urn:microsoft.com/office/officeart/2005/8/layout/venn1"/>
    <dgm:cxn modelId="{5F388A84-44D9-3B47-A4CF-80FB18BB36FF}" type="presOf" srcId="{C79DCCB5-FADD-AF48-9FB4-4B5842FF08BD}" destId="{F6358CD2-7E2B-E74B-89A8-143E604CA6C3}" srcOrd="0" destOrd="0" presId="urn:microsoft.com/office/officeart/2005/8/layout/venn1"/>
    <dgm:cxn modelId="{569DA8B2-2570-7D4E-8C3C-E919A8D32FDD}" type="presOf" srcId="{991D7067-C163-5A42-9A4F-F0634B1FE823}" destId="{1CE66F8F-BCF0-4849-997C-84F21CA02591}" srcOrd="1" destOrd="0" presId="urn:microsoft.com/office/officeart/2005/8/layout/venn1"/>
    <dgm:cxn modelId="{698A7A80-3F83-A84B-8886-FFC15089C061}" type="presParOf" srcId="{C62BF7D5-5C47-BD47-B4F5-DA7D82F56998}" destId="{F6358CD2-7E2B-E74B-89A8-143E604CA6C3}" srcOrd="0" destOrd="0" presId="urn:microsoft.com/office/officeart/2005/8/layout/venn1"/>
    <dgm:cxn modelId="{41AC2ED6-8E28-D04D-8C39-DBE62BD1AE9F}" type="presParOf" srcId="{C62BF7D5-5C47-BD47-B4F5-DA7D82F56998}" destId="{D78FA46D-0EDB-CF41-BB03-0BCED446FF83}" srcOrd="1" destOrd="0" presId="urn:microsoft.com/office/officeart/2005/8/layout/venn1"/>
    <dgm:cxn modelId="{1CE19732-BD4F-174A-A77F-BFA5070397E5}" type="presParOf" srcId="{C62BF7D5-5C47-BD47-B4F5-DA7D82F56998}" destId="{8D02AAC4-1564-524E-B6E5-9D51DFE294D5}" srcOrd="2" destOrd="0" presId="urn:microsoft.com/office/officeart/2005/8/layout/venn1"/>
    <dgm:cxn modelId="{5F93BC14-C7C7-B545-94D7-C03AAC6CA518}" type="presParOf" srcId="{C62BF7D5-5C47-BD47-B4F5-DA7D82F56998}" destId="{A8560B81-1ED5-5040-9D75-E70ACF756EC9}" srcOrd="3" destOrd="0" presId="urn:microsoft.com/office/officeart/2005/8/layout/venn1"/>
    <dgm:cxn modelId="{C1B54851-0EA8-824F-8BE1-D4494E088622}" type="presParOf" srcId="{C62BF7D5-5C47-BD47-B4F5-DA7D82F56998}" destId="{FA3E8B7C-51EF-7A4F-84F1-CF75AFF5DC4E}" srcOrd="4" destOrd="0" presId="urn:microsoft.com/office/officeart/2005/8/layout/venn1"/>
    <dgm:cxn modelId="{9E0D4D27-EBB7-B646-893D-41128C2F2D28}" type="presParOf" srcId="{C62BF7D5-5C47-BD47-B4F5-DA7D82F56998}" destId="{1CE66F8F-BCF0-4849-997C-84F21CA025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D7B474-A2E1-6C4A-8EA0-D38F8F2695A2}" type="doc">
      <dgm:prSet loTypeId="urn:microsoft.com/office/officeart/2005/8/layout/venn1" loCatId="" qsTypeId="urn:microsoft.com/office/officeart/2005/8/quickstyle/3d1" qsCatId="3D" csTypeId="urn:microsoft.com/office/officeart/2005/8/colors/accent0_3" csCatId="mainScheme" phldr="1"/>
      <dgm:spPr/>
    </dgm:pt>
    <dgm:pt modelId="{C79DCCB5-FADD-AF48-9FB4-4B5842FF08BD}">
      <dgm:prSet phldrT="[Text]" custT="1"/>
      <dgm:spPr>
        <a:solidFill>
          <a:schemeClr val="accent3">
            <a:lumMod val="90000"/>
            <a:alpha val="50000"/>
          </a:schemeClr>
        </a:solidFill>
      </dgm:spPr>
      <dgm:t>
        <a:bodyPr/>
        <a:lstStyle/>
        <a:p>
          <a:pPr algn="ctr"/>
          <a:endParaRPr lang="en-GB" sz="3200" dirty="0"/>
        </a:p>
      </dgm:t>
    </dgm:pt>
    <dgm:pt modelId="{279F82FF-1301-0D4F-B4B6-87552EA6451B}" type="parTrans" cxnId="{D0E4AC64-1958-7F42-87C6-DA02FAF04345}">
      <dgm:prSet/>
      <dgm:spPr/>
      <dgm:t>
        <a:bodyPr/>
        <a:lstStyle/>
        <a:p>
          <a:endParaRPr lang="en-GB"/>
        </a:p>
      </dgm:t>
    </dgm:pt>
    <dgm:pt modelId="{1680D9C8-6E8F-1644-9178-8FB75F95A50A}" type="sibTrans" cxnId="{D0E4AC64-1958-7F42-87C6-DA02FAF04345}">
      <dgm:prSet/>
      <dgm:spPr/>
      <dgm:t>
        <a:bodyPr/>
        <a:lstStyle/>
        <a:p>
          <a:endParaRPr lang="en-GB"/>
        </a:p>
      </dgm:t>
    </dgm:pt>
    <dgm:pt modelId="{2601130B-2F17-024F-989B-34B840F36763}">
      <dgm:prSet phldrT="[Text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7BCEC5C2-24A2-844C-BB5C-1F3DEDF72DBC}" type="parTrans" cxnId="{1F1DAF6F-C03E-4E42-AD3F-EC8BFE0ACB03}">
      <dgm:prSet/>
      <dgm:spPr/>
      <dgm:t>
        <a:bodyPr/>
        <a:lstStyle/>
        <a:p>
          <a:endParaRPr lang="en-GB"/>
        </a:p>
      </dgm:t>
    </dgm:pt>
    <dgm:pt modelId="{BA2B26B8-6C3C-A449-96FD-2054980E7528}" type="sibTrans" cxnId="{1F1DAF6F-C03E-4E42-AD3F-EC8BFE0ACB03}">
      <dgm:prSet/>
      <dgm:spPr/>
      <dgm:t>
        <a:bodyPr/>
        <a:lstStyle/>
        <a:p>
          <a:endParaRPr lang="en-GB"/>
        </a:p>
      </dgm:t>
    </dgm:pt>
    <dgm:pt modelId="{991D7067-C163-5A42-9A4F-F0634B1FE823}">
      <dgm:prSet phldrT="[Text]" custT="1"/>
      <dgm:spPr>
        <a:solidFill>
          <a:schemeClr val="accent3">
            <a:lumMod val="90000"/>
            <a:alpha val="50000"/>
          </a:schemeClr>
        </a:solidFill>
      </dgm:spPr>
      <dgm:t>
        <a:bodyPr/>
        <a:lstStyle/>
        <a:p>
          <a:pPr algn="ctr"/>
          <a:endParaRPr lang="en-GB" sz="4000" dirty="0"/>
        </a:p>
      </dgm:t>
    </dgm:pt>
    <dgm:pt modelId="{70BA1D31-C1A1-1D4B-845F-384C9AE75F65}" type="parTrans" cxnId="{B473E42F-CFE5-E44F-8B4F-D317444281F0}">
      <dgm:prSet/>
      <dgm:spPr/>
      <dgm:t>
        <a:bodyPr/>
        <a:lstStyle/>
        <a:p>
          <a:endParaRPr lang="en-GB"/>
        </a:p>
      </dgm:t>
    </dgm:pt>
    <dgm:pt modelId="{69E53912-BE1D-7749-9E63-CA069A3BC9D9}" type="sibTrans" cxnId="{B473E42F-CFE5-E44F-8B4F-D317444281F0}">
      <dgm:prSet/>
      <dgm:spPr/>
      <dgm:t>
        <a:bodyPr/>
        <a:lstStyle/>
        <a:p>
          <a:endParaRPr lang="en-GB"/>
        </a:p>
      </dgm:t>
    </dgm:pt>
    <dgm:pt modelId="{C62BF7D5-5C47-BD47-B4F5-DA7D82F56998}" type="pres">
      <dgm:prSet presAssocID="{06D7B474-A2E1-6C4A-8EA0-D38F8F2695A2}" presName="compositeShape" presStyleCnt="0">
        <dgm:presLayoutVars>
          <dgm:chMax val="7"/>
          <dgm:dir/>
          <dgm:resizeHandles val="exact"/>
        </dgm:presLayoutVars>
      </dgm:prSet>
      <dgm:spPr/>
    </dgm:pt>
    <dgm:pt modelId="{F6358CD2-7E2B-E74B-89A8-143E604CA6C3}" type="pres">
      <dgm:prSet presAssocID="{C79DCCB5-FADD-AF48-9FB4-4B5842FF08BD}" presName="circ1" presStyleLbl="vennNode1" presStyleIdx="0" presStyleCnt="3"/>
      <dgm:spPr/>
    </dgm:pt>
    <dgm:pt modelId="{D78FA46D-0EDB-CF41-BB03-0BCED446FF83}" type="pres">
      <dgm:prSet presAssocID="{C79DCCB5-FADD-AF48-9FB4-4B5842FF08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D02AAC4-1564-524E-B6E5-9D51DFE294D5}" type="pres">
      <dgm:prSet presAssocID="{2601130B-2F17-024F-989B-34B840F36763}" presName="circ2" presStyleLbl="vennNode1" presStyleIdx="1" presStyleCnt="3"/>
      <dgm:spPr/>
    </dgm:pt>
    <dgm:pt modelId="{A8560B81-1ED5-5040-9D75-E70ACF756EC9}" type="pres">
      <dgm:prSet presAssocID="{2601130B-2F17-024F-989B-34B840F367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A3E8B7C-51EF-7A4F-84F1-CF75AFF5DC4E}" type="pres">
      <dgm:prSet presAssocID="{991D7067-C163-5A42-9A4F-F0634B1FE823}" presName="circ3" presStyleLbl="vennNode1" presStyleIdx="2" presStyleCnt="3"/>
      <dgm:spPr/>
    </dgm:pt>
    <dgm:pt modelId="{1CE66F8F-BCF0-4849-997C-84F21CA02591}" type="pres">
      <dgm:prSet presAssocID="{991D7067-C163-5A42-9A4F-F0634B1FE8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9DAFA0A-6039-FA49-B93F-1F61BB47C17D}" type="presOf" srcId="{06D7B474-A2E1-6C4A-8EA0-D38F8F2695A2}" destId="{C62BF7D5-5C47-BD47-B4F5-DA7D82F56998}" srcOrd="0" destOrd="0" presId="urn:microsoft.com/office/officeart/2005/8/layout/venn1"/>
    <dgm:cxn modelId="{6662FC11-4DE2-9E46-A702-419E32479F44}" type="presOf" srcId="{2601130B-2F17-024F-989B-34B840F36763}" destId="{A8560B81-1ED5-5040-9D75-E70ACF756EC9}" srcOrd="1" destOrd="0" presId="urn:microsoft.com/office/officeart/2005/8/layout/venn1"/>
    <dgm:cxn modelId="{3F570122-FF83-5E4D-96BA-083BF9D5E703}" type="presOf" srcId="{991D7067-C163-5A42-9A4F-F0634B1FE823}" destId="{FA3E8B7C-51EF-7A4F-84F1-CF75AFF5DC4E}" srcOrd="0" destOrd="0" presId="urn:microsoft.com/office/officeart/2005/8/layout/venn1"/>
    <dgm:cxn modelId="{B473E42F-CFE5-E44F-8B4F-D317444281F0}" srcId="{06D7B474-A2E1-6C4A-8EA0-D38F8F2695A2}" destId="{991D7067-C163-5A42-9A4F-F0634B1FE823}" srcOrd="2" destOrd="0" parTransId="{70BA1D31-C1A1-1D4B-845F-384C9AE75F65}" sibTransId="{69E53912-BE1D-7749-9E63-CA069A3BC9D9}"/>
    <dgm:cxn modelId="{F1999434-7844-CB4E-A2B0-26624E368461}" type="presOf" srcId="{C79DCCB5-FADD-AF48-9FB4-4B5842FF08BD}" destId="{D78FA46D-0EDB-CF41-BB03-0BCED446FF83}" srcOrd="1" destOrd="0" presId="urn:microsoft.com/office/officeart/2005/8/layout/venn1"/>
    <dgm:cxn modelId="{D0E4AC64-1958-7F42-87C6-DA02FAF04345}" srcId="{06D7B474-A2E1-6C4A-8EA0-D38F8F2695A2}" destId="{C79DCCB5-FADD-AF48-9FB4-4B5842FF08BD}" srcOrd="0" destOrd="0" parTransId="{279F82FF-1301-0D4F-B4B6-87552EA6451B}" sibTransId="{1680D9C8-6E8F-1644-9178-8FB75F95A50A}"/>
    <dgm:cxn modelId="{1F1DAF6F-C03E-4E42-AD3F-EC8BFE0ACB03}" srcId="{06D7B474-A2E1-6C4A-8EA0-D38F8F2695A2}" destId="{2601130B-2F17-024F-989B-34B840F36763}" srcOrd="1" destOrd="0" parTransId="{7BCEC5C2-24A2-844C-BB5C-1F3DEDF72DBC}" sibTransId="{BA2B26B8-6C3C-A449-96FD-2054980E7528}"/>
    <dgm:cxn modelId="{AFBF5D7E-ED4A-1E4A-98FF-2F9D75AC909D}" type="presOf" srcId="{2601130B-2F17-024F-989B-34B840F36763}" destId="{8D02AAC4-1564-524E-B6E5-9D51DFE294D5}" srcOrd="0" destOrd="0" presId="urn:microsoft.com/office/officeart/2005/8/layout/venn1"/>
    <dgm:cxn modelId="{5F388A84-44D9-3B47-A4CF-80FB18BB36FF}" type="presOf" srcId="{C79DCCB5-FADD-AF48-9FB4-4B5842FF08BD}" destId="{F6358CD2-7E2B-E74B-89A8-143E604CA6C3}" srcOrd="0" destOrd="0" presId="urn:microsoft.com/office/officeart/2005/8/layout/venn1"/>
    <dgm:cxn modelId="{569DA8B2-2570-7D4E-8C3C-E919A8D32FDD}" type="presOf" srcId="{991D7067-C163-5A42-9A4F-F0634B1FE823}" destId="{1CE66F8F-BCF0-4849-997C-84F21CA02591}" srcOrd="1" destOrd="0" presId="urn:microsoft.com/office/officeart/2005/8/layout/venn1"/>
    <dgm:cxn modelId="{698A7A80-3F83-A84B-8886-FFC15089C061}" type="presParOf" srcId="{C62BF7D5-5C47-BD47-B4F5-DA7D82F56998}" destId="{F6358CD2-7E2B-E74B-89A8-143E604CA6C3}" srcOrd="0" destOrd="0" presId="urn:microsoft.com/office/officeart/2005/8/layout/venn1"/>
    <dgm:cxn modelId="{41AC2ED6-8E28-D04D-8C39-DBE62BD1AE9F}" type="presParOf" srcId="{C62BF7D5-5C47-BD47-B4F5-DA7D82F56998}" destId="{D78FA46D-0EDB-CF41-BB03-0BCED446FF83}" srcOrd="1" destOrd="0" presId="urn:microsoft.com/office/officeart/2005/8/layout/venn1"/>
    <dgm:cxn modelId="{1CE19732-BD4F-174A-A77F-BFA5070397E5}" type="presParOf" srcId="{C62BF7D5-5C47-BD47-B4F5-DA7D82F56998}" destId="{8D02AAC4-1564-524E-B6E5-9D51DFE294D5}" srcOrd="2" destOrd="0" presId="urn:microsoft.com/office/officeart/2005/8/layout/venn1"/>
    <dgm:cxn modelId="{5F93BC14-C7C7-B545-94D7-C03AAC6CA518}" type="presParOf" srcId="{C62BF7D5-5C47-BD47-B4F5-DA7D82F56998}" destId="{A8560B81-1ED5-5040-9D75-E70ACF756EC9}" srcOrd="3" destOrd="0" presId="urn:microsoft.com/office/officeart/2005/8/layout/venn1"/>
    <dgm:cxn modelId="{C1B54851-0EA8-824F-8BE1-D4494E088622}" type="presParOf" srcId="{C62BF7D5-5C47-BD47-B4F5-DA7D82F56998}" destId="{FA3E8B7C-51EF-7A4F-84F1-CF75AFF5DC4E}" srcOrd="4" destOrd="0" presId="urn:microsoft.com/office/officeart/2005/8/layout/venn1"/>
    <dgm:cxn modelId="{9E0D4D27-EBB7-B646-893D-41128C2F2D28}" type="presParOf" srcId="{C62BF7D5-5C47-BD47-B4F5-DA7D82F56998}" destId="{1CE66F8F-BCF0-4849-997C-84F21CA025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58CD2-7E2B-E74B-89A8-143E604CA6C3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tx1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2871893" y="636693"/>
        <a:ext cx="2384213" cy="1463040"/>
      </dsp:txXfrm>
    </dsp:sp>
    <dsp:sp modelId="{8D02AAC4-1564-524E-B6E5-9D51DFE294D5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4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</a:p>
      </dsp:txBody>
      <dsp:txXfrm>
        <a:off x="4605866" y="2939626"/>
        <a:ext cx="1950720" cy="1788160"/>
      </dsp:txXfrm>
    </dsp:sp>
    <dsp:sp modelId="{FA3E8B7C-51EF-7A4F-84F1-CF75AFF5DC4E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5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 dirty="0"/>
        </a:p>
      </dsp:txBody>
      <dsp:txXfrm>
        <a:off x="1571413" y="2939626"/>
        <a:ext cx="1950720" cy="178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58CD2-7E2B-E74B-89A8-143E604CA6C3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tx1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2871893" y="636693"/>
        <a:ext cx="2384213" cy="1463040"/>
      </dsp:txXfrm>
    </dsp:sp>
    <dsp:sp modelId="{8D02AAC4-1564-524E-B6E5-9D51DFE294D5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4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</a:p>
      </dsp:txBody>
      <dsp:txXfrm>
        <a:off x="4605866" y="2939626"/>
        <a:ext cx="1950720" cy="1788160"/>
      </dsp:txXfrm>
    </dsp:sp>
    <dsp:sp modelId="{FA3E8B7C-51EF-7A4F-84F1-CF75AFF5DC4E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5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 dirty="0"/>
        </a:p>
      </dsp:txBody>
      <dsp:txXfrm>
        <a:off x="1571413" y="2939626"/>
        <a:ext cx="1950720" cy="1788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58CD2-7E2B-E74B-89A8-143E604CA6C3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3">
            <a:lumMod val="90000"/>
            <a:alpha val="49781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2871893" y="636693"/>
        <a:ext cx="2384213" cy="1463040"/>
      </dsp:txXfrm>
    </dsp:sp>
    <dsp:sp modelId="{8D02AAC4-1564-524E-B6E5-9D51DFE294D5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3">
            <a:lumMod val="90000"/>
            <a:alpha val="49781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</a:p>
      </dsp:txBody>
      <dsp:txXfrm>
        <a:off x="4605866" y="2939626"/>
        <a:ext cx="1950720" cy="1788160"/>
      </dsp:txXfrm>
    </dsp:sp>
    <dsp:sp modelId="{FA3E8B7C-51EF-7A4F-84F1-CF75AFF5DC4E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3">
            <a:lumMod val="90000"/>
            <a:alpha val="49781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 dirty="0"/>
        </a:p>
      </dsp:txBody>
      <dsp:txXfrm>
        <a:off x="1571413" y="2939626"/>
        <a:ext cx="1950720" cy="1788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58CD2-7E2B-E74B-89A8-143E604CA6C3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tx1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2871893" y="636693"/>
        <a:ext cx="2384213" cy="1463040"/>
      </dsp:txXfrm>
    </dsp:sp>
    <dsp:sp modelId="{8D02AAC4-1564-524E-B6E5-9D51DFE294D5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3">
            <a:lumMod val="90000"/>
            <a:alpha val="49853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</a:p>
      </dsp:txBody>
      <dsp:txXfrm>
        <a:off x="4605866" y="2939626"/>
        <a:ext cx="1950720" cy="1788160"/>
      </dsp:txXfrm>
    </dsp:sp>
    <dsp:sp modelId="{FA3E8B7C-51EF-7A4F-84F1-CF75AFF5DC4E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3">
            <a:lumMod val="90000"/>
            <a:alpha val="49853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 dirty="0"/>
        </a:p>
      </dsp:txBody>
      <dsp:txXfrm>
        <a:off x="1571413" y="2939626"/>
        <a:ext cx="1950720" cy="1788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58CD2-7E2B-E74B-89A8-143E604CA6C3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3">
            <a:lumMod val="90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2871893" y="636693"/>
        <a:ext cx="2384213" cy="1463040"/>
      </dsp:txXfrm>
    </dsp:sp>
    <dsp:sp modelId="{8D02AAC4-1564-524E-B6E5-9D51DFE294D5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3">
            <a:lumMod val="90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</a:p>
      </dsp:txBody>
      <dsp:txXfrm>
        <a:off x="4605866" y="2939626"/>
        <a:ext cx="1950720" cy="1788160"/>
      </dsp:txXfrm>
    </dsp:sp>
    <dsp:sp modelId="{FA3E8B7C-51EF-7A4F-84F1-CF75AFF5DC4E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5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 dirty="0"/>
        </a:p>
      </dsp:txBody>
      <dsp:txXfrm>
        <a:off x="1571413" y="2939626"/>
        <a:ext cx="1950720" cy="1788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58CD2-7E2B-E74B-89A8-143E604CA6C3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3">
            <a:lumMod val="90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2871893" y="636693"/>
        <a:ext cx="2384213" cy="1463040"/>
      </dsp:txXfrm>
    </dsp:sp>
    <dsp:sp modelId="{8D02AAC4-1564-524E-B6E5-9D51DFE294D5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4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</a:p>
      </dsp:txBody>
      <dsp:txXfrm>
        <a:off x="4605866" y="2939626"/>
        <a:ext cx="1950720" cy="1788160"/>
      </dsp:txXfrm>
    </dsp:sp>
    <dsp:sp modelId="{FA3E8B7C-51EF-7A4F-84F1-CF75AFF5DC4E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3">
            <a:lumMod val="90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 dirty="0"/>
        </a:p>
      </dsp:txBody>
      <dsp:txXfrm>
        <a:off x="1571413" y="2939626"/>
        <a:ext cx="1950720" cy="178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94612-28F5-B848-9B0B-9CC63F7F4849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0B76E-11A2-E842-BD59-0F9EB31AE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77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0B76E-11A2-E842-BD59-0F9EB31AE82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86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0B76E-11A2-E842-BD59-0F9EB31AE82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154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O3phiq = left-hand b quark and left-handed top quark </a:t>
            </a:r>
          </a:p>
          <a:p>
            <a:r>
              <a:rPr lang="en-GB" dirty="0"/>
              <a:t>O3qQ = four </a:t>
            </a:r>
            <a:r>
              <a:rPr lang="en-GB" dirty="0" err="1"/>
              <a:t>ferminon</a:t>
            </a:r>
            <a:r>
              <a:rPr lang="en-GB" dirty="0"/>
              <a:t> </a:t>
            </a:r>
            <a:r>
              <a:rPr lang="en-GB" dirty="0" err="1"/>
              <a:t>interations</a:t>
            </a:r>
            <a:r>
              <a:rPr lang="en-GB" dirty="0"/>
              <a:t> </a:t>
            </a:r>
          </a:p>
          <a:p>
            <a:r>
              <a:rPr lang="en-GB" dirty="0" err="1"/>
              <a:t>OtW</a:t>
            </a:r>
            <a:r>
              <a:rPr lang="en-GB" dirty="0"/>
              <a:t> = chiral left-handed b, W and chiral right-handed top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Im</a:t>
            </a:r>
            <a:r>
              <a:rPr lang="en-GB" dirty="0"/>
              <a:t> part would be new CP violating interaction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0B76E-11A2-E842-BD59-0F9EB31AE82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75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0B76E-11A2-E842-BD59-0F9EB31AE82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7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tiff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3364"/>
            <a:ext cx="12192000" cy="351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" b="94474" l="3750" r="98864">
                        <a14:foregroundMark x1="34432" y1="32480" x2="34432" y2="32480"/>
                        <a14:foregroundMark x1="46420" y1="44070" x2="46420" y2="44070"/>
                        <a14:foregroundMark x1="58068" y1="45822" x2="58068" y2="45822"/>
                        <a14:foregroundMark x1="71932" y1="52022" x2="71932" y2="52022"/>
                        <a14:foregroundMark x1="89148" y1="48518" x2="89148" y2="48518"/>
                        <a14:foregroundMark x1="27727" y1="91105" x2="27727" y2="91105"/>
                        <a14:foregroundMark x1="34432" y1="84906" x2="34432" y2="84906"/>
                        <a14:foregroundMark x1="40852" y1="85714" x2="40852" y2="85714"/>
                        <a14:foregroundMark x1="48693" y1="85714" x2="48693" y2="85714"/>
                        <a14:foregroundMark x1="56534" y1="87601" x2="56534" y2="87601"/>
                        <a14:foregroundMark x1="67443" y1="85714" x2="67443" y2="85714"/>
                        <a14:foregroundMark x1="77898" y1="84906" x2="77898" y2="84906"/>
                        <a14:foregroundMark x1="88750" y1="91105" x2="88750" y2="91105"/>
                        <a14:foregroundMark x1="94773" y1="79515" x2="94773" y2="79515"/>
                        <a14:foregroundMark x1="62841" y1="85849" x2="62841" y2="85849"/>
                        <a14:backgroundMark x1="57216" y1="81536" x2="57216" y2="815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80" y="5575165"/>
            <a:ext cx="2806262" cy="11830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143" y="5834908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15863" y="4331209"/>
            <a:ext cx="5002924" cy="37857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add date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415863" y="4716260"/>
            <a:ext cx="5002924" cy="37857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add venue</a:t>
            </a:r>
          </a:p>
        </p:txBody>
      </p:sp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18CE-AD0F-5B4D-A813-00515238456A}" type="datetime1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94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4496-7C00-7D48-A344-36B9DCD1EAF2}" type="datetime1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2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A3D2-F60D-A74C-BA85-59D578C69753}" type="datetime1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30B8-8DAB-304E-9762-256F4D7F1DB4}" type="datetime1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0DD1-6E78-8041-BC9D-8BDEB0CBAC3B}" type="datetime1">
              <a:rPr lang="en-GB" smtClean="0"/>
              <a:t>06/05/2025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34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71AE-B14F-AB4E-AFA5-7C5F3ED79669}" type="datetime1">
              <a:rPr lang="en-GB" smtClean="0"/>
              <a:t>06/05/2025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98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C9E3C-346F-9E41-B890-E0689C0E1DFC}" type="datetime1">
              <a:rPr lang="en-GB" smtClean="0"/>
              <a:t>06/05/2025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9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9" r:id="rId5"/>
    <p:sldLayoutId id="2147483653" r:id="rId6"/>
    <p:sldLayoutId id="214748365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Open Sans Light" charset="0"/>
          <a:ea typeface="Open Sans Light" charset="0"/>
          <a:cs typeface="Open Sans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kern="1200">
          <a:solidFill>
            <a:schemeClr val="tx2"/>
          </a:solidFill>
          <a:latin typeface="Open Sans Light" charset="0"/>
          <a:ea typeface="Open Sans Light" charset="0"/>
          <a:cs typeface="Open Sans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kern="1200">
          <a:solidFill>
            <a:schemeClr val="accent2"/>
          </a:solidFill>
          <a:latin typeface="Open Sans Light" charset="0"/>
          <a:ea typeface="Open Sans Light" charset="0"/>
          <a:cs typeface="Open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kern="1200">
          <a:solidFill>
            <a:schemeClr val="accent3"/>
          </a:solidFill>
          <a:latin typeface="Open Sans Light" charset="0"/>
          <a:ea typeface="Open Sans Light" charset="0"/>
          <a:cs typeface="Open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2502.21088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403.15085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arxiv.org/abs/2502.0940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hyperlink" Target="https://inspirehep.net/literature/2827864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10.19611" TargetMode="External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hyperlink" Target="https://arxiv.org/abs/2007.07830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410.19611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hyperlink" Target="https://arxiv.org/abs/2404.12660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4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hyperlink" Target="https://arxiv.org/abs/2404.1266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tlas.web.cern.ch/Atlas/GROUPS/PHYSICS/PLOTS/LUMI-2025-01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atlas.web.cern.ch/Atlas/GROUPS/PHYSICS/PLOTS/FTAG-2023-05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24E8-CFE2-BFEE-28FC-D9DDA4ED0A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ATLAS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8CD1C-DD64-8930-BF10-5824E3F24D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B711A-858A-D92C-EB17-79FD7FC1FF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5863" y="3773636"/>
            <a:ext cx="5002924" cy="833088"/>
          </a:xfrm>
        </p:spPr>
        <p:txBody>
          <a:bodyPr/>
          <a:lstStyle/>
          <a:p>
            <a:r>
              <a:rPr lang="en-GB" dirty="0"/>
              <a:t>Carl Gwilliam </a:t>
            </a:r>
          </a:p>
          <a:p>
            <a:r>
              <a:rPr lang="en-GB" dirty="0"/>
              <a:t>(obo the Liverpool ATLAS group)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AF01D-95E0-E106-467F-1E4ED4697A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5863" y="4933092"/>
            <a:ext cx="5002924" cy="378570"/>
          </a:xfrm>
        </p:spPr>
        <p:txBody>
          <a:bodyPr/>
          <a:lstStyle/>
          <a:p>
            <a:r>
              <a:rPr lang="en-GB" dirty="0"/>
              <a:t>22</a:t>
            </a:r>
            <a:r>
              <a:rPr lang="en-GB" baseline="30000" dirty="0"/>
              <a:t>nd</a:t>
            </a:r>
            <a:r>
              <a:rPr lang="en-GB" dirty="0"/>
              <a:t> May 2025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1A1ACA-3812-8E5D-3DDD-6BB412D850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15863" y="5318143"/>
            <a:ext cx="5002924" cy="378570"/>
          </a:xfrm>
        </p:spPr>
        <p:txBody>
          <a:bodyPr/>
          <a:lstStyle/>
          <a:p>
            <a:r>
              <a:rPr lang="en-GB" dirty="0"/>
              <a:t>HEP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890535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823287-0C8F-7EE3-4369-9E8860A9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749" y="1569490"/>
            <a:ext cx="4710057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764217-EBE5-0098-B052-CCFBA3C5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Low/High mass Drell Yan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4D287-C621-575E-275C-F1CC323C7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713013"/>
          </a:xfrm>
        </p:spPr>
        <p:txBody>
          <a:bodyPr>
            <a:normAutofit/>
          </a:bodyPr>
          <a:lstStyle/>
          <a:p>
            <a:r>
              <a:rPr lang="en-GB" dirty="0"/>
              <a:t>NC and CC Drell-Yan (DY) measurements away from W/Z peak are a powerful tool to study the proton structure (PDFs), test precision </a:t>
            </a:r>
            <a:r>
              <a:rPr lang="en-GB" dirty="0" err="1"/>
              <a:t>pQCD</a:t>
            </a:r>
            <a:r>
              <a:rPr lang="en-GB" dirty="0"/>
              <a:t> predictions and probe the EW sector of the SM</a:t>
            </a:r>
          </a:p>
          <a:p>
            <a:pPr lvl="1"/>
            <a:r>
              <a:rPr lang="en-GB" dirty="0"/>
              <a:t>As well as LFU test and search for new physics effects </a:t>
            </a:r>
          </a:p>
          <a:p>
            <a:pPr lvl="1"/>
            <a:endParaRPr lang="en-GB" sz="500" dirty="0"/>
          </a:p>
          <a:p>
            <a:r>
              <a:rPr lang="en-GB" dirty="0"/>
              <a:t>Recent full run-2 CC DY paper is first ever measurement </a:t>
            </a:r>
            <a:br>
              <a:rPr lang="en-GB" dirty="0"/>
            </a:br>
            <a:r>
              <a:rPr lang="en-GB" dirty="0"/>
              <a:t>of W cross-section at high </a:t>
            </a:r>
            <a:r>
              <a:rPr lang="en-GB" dirty="0" err="1"/>
              <a:t>m</a:t>
            </a:r>
            <a:r>
              <a:rPr lang="en-GB" baseline="-25000" dirty="0" err="1"/>
              <a:t>T</a:t>
            </a:r>
            <a:r>
              <a:rPr lang="en-GB" dirty="0"/>
              <a:t> (Uta, Sam)</a:t>
            </a:r>
          </a:p>
          <a:p>
            <a:pPr lvl="1"/>
            <a:r>
              <a:rPr lang="en-GB" dirty="0"/>
              <a:t>Double differential cross-section in </a:t>
            </a:r>
            <a:r>
              <a:rPr lang="en-GB" dirty="0" err="1"/>
              <a:t>m</a:t>
            </a:r>
            <a:r>
              <a:rPr lang="en-GB" baseline="-25000" dirty="0" err="1"/>
              <a:t>T</a:t>
            </a:r>
            <a:r>
              <a:rPr lang="en-GB" dirty="0"/>
              <a:t> &amp; </a:t>
            </a:r>
            <a:r>
              <a:rPr lang="el-GR" dirty="0"/>
              <a:t>η</a:t>
            </a:r>
            <a:r>
              <a:rPr lang="en-GB" dirty="0"/>
              <a:t> for e/</a:t>
            </a:r>
            <a:r>
              <a:rPr lang="el-GR" dirty="0"/>
              <a:t>μ</a:t>
            </a:r>
            <a:r>
              <a:rPr lang="en-GB" dirty="0"/>
              <a:t> up to 5 TeV</a:t>
            </a:r>
          </a:p>
          <a:p>
            <a:pPr lvl="1"/>
            <a:r>
              <a:rPr lang="en-GB" dirty="0"/>
              <a:t>Ratio of e/</a:t>
            </a:r>
            <a:r>
              <a:rPr lang="en-GB" dirty="0" err="1"/>
              <a:t>μ</a:t>
            </a:r>
            <a:r>
              <a:rPr lang="en-GB" dirty="0"/>
              <a:t> shows no significant evidence of LFU</a:t>
            </a:r>
          </a:p>
          <a:p>
            <a:pPr lvl="1"/>
            <a:r>
              <a:rPr lang="en-GB" dirty="0"/>
              <a:t>Place limits on lepton-quark operator in SM EFT</a:t>
            </a:r>
          </a:p>
          <a:p>
            <a:pPr lvl="1"/>
            <a:r>
              <a:rPr lang="en-GB" dirty="0"/>
              <a:t>Subject of Samuel’s PhD thesis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800" dirty="0"/>
          </a:p>
          <a:p>
            <a:r>
              <a:rPr lang="en-GB" dirty="0"/>
              <a:t>Measurement of low and high-mass NC DY in progress (Uta, Jan)</a:t>
            </a:r>
          </a:p>
          <a:p>
            <a:pPr lvl="1"/>
            <a:r>
              <a:rPr lang="en-GB" dirty="0"/>
              <a:t>Liverpool particularly involved in HO theory predictions </a:t>
            </a:r>
          </a:p>
          <a:p>
            <a:pPr lvl="1"/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4A4129-3527-1A00-A6C1-EC87D2A428E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D97AE-49E7-001C-2134-811DC21F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089BBC-5C9E-F757-75B3-543BFBAFD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387" y="4087743"/>
            <a:ext cx="2724178" cy="1911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976D4D-254E-FB9D-D35E-3FF6D8DFCF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1934"/>
          <a:stretch/>
        </p:blipFill>
        <p:spPr>
          <a:xfrm>
            <a:off x="695302" y="4092361"/>
            <a:ext cx="3538451" cy="18098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7A9856-6213-E0AB-EFF0-6273E22B2B2A}"/>
              </a:ext>
            </a:extLst>
          </p:cNvPr>
          <p:cNvSpPr txBox="1"/>
          <p:nvPr/>
        </p:nvSpPr>
        <p:spPr>
          <a:xfrm>
            <a:off x="10269334" y="110923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arXiv:2502.21088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8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B1B5816-2A02-EBEC-57E6-E515A0FEF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270" y="4416679"/>
            <a:ext cx="2593808" cy="1863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3D9C93-051B-E8CD-B8CE-557C90A8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8EE3F-0CC4-0DD1-2912-00171EAC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008992"/>
            <a:ext cx="11750564" cy="6218285"/>
          </a:xfrm>
        </p:spPr>
        <p:txBody>
          <a:bodyPr>
            <a:normAutofit/>
          </a:bodyPr>
          <a:lstStyle/>
          <a:p>
            <a:r>
              <a:rPr lang="en-GB" dirty="0"/>
              <a:t>W mass is one of most precisely calculated quantities in the SM and LHC measurements are able to probe deviations at the level of 1 part in 10000.</a:t>
            </a:r>
          </a:p>
          <a:p>
            <a:pPr lvl="1"/>
            <a:r>
              <a:rPr lang="en-GB" dirty="0"/>
              <a:t>Unique test of SM consistency + probe for new particles/forces </a:t>
            </a:r>
          </a:p>
          <a:p>
            <a:pPr lvl="1"/>
            <a:endParaRPr lang="en-GB" sz="500" dirty="0"/>
          </a:p>
          <a:p>
            <a:r>
              <a:rPr lang="en-GB" dirty="0"/>
              <a:t>Long standing Liverpool leadership (Jan et al) </a:t>
            </a:r>
          </a:p>
          <a:p>
            <a:pPr lvl="1"/>
            <a:r>
              <a:rPr lang="en-GB" dirty="0"/>
              <a:t>Precise run-1 measurement of mass (16 MeV) </a:t>
            </a:r>
          </a:p>
          <a:p>
            <a:pPr lvl="1"/>
            <a:r>
              <a:rPr lang="en-GB" dirty="0"/>
              <a:t>First LHC measurement of width (</a:t>
            </a:r>
            <a:r>
              <a:rPr lang="el-GR" dirty="0"/>
              <a:t>Γ</a:t>
            </a:r>
            <a:r>
              <a:rPr lang="en-GB" dirty="0"/>
              <a:t> = 2202 ± 47 MeV)</a:t>
            </a:r>
          </a:p>
          <a:p>
            <a:pPr lvl="1"/>
            <a:endParaRPr lang="en-GB" sz="500" dirty="0"/>
          </a:p>
          <a:p>
            <a:r>
              <a:rPr lang="en-GB" dirty="0"/>
              <a:t>Recently measured W x-sect differentially in lepton </a:t>
            </a:r>
            <a:r>
              <a:rPr lang="en-GB" dirty="0" err="1"/>
              <a:t>p</a:t>
            </a:r>
            <a:r>
              <a:rPr lang="en-GB" baseline="-25000" dirty="0" err="1"/>
              <a:t>T</a:t>
            </a:r>
            <a:r>
              <a:rPr lang="en-GB" dirty="0"/>
              <a:t> &amp; </a:t>
            </a:r>
            <a:r>
              <a:rPr lang="el-GR" dirty="0"/>
              <a:t>η</a:t>
            </a:r>
            <a:endParaRPr lang="en-GB" dirty="0"/>
          </a:p>
          <a:p>
            <a:pPr lvl="1"/>
            <a:r>
              <a:rPr lang="en-GB" dirty="0"/>
              <a:t>Dominant uncertainty on previous </a:t>
            </a:r>
            <a:r>
              <a:rPr lang="en-GB" dirty="0" err="1"/>
              <a:t>m</a:t>
            </a:r>
            <a:r>
              <a:rPr lang="en-GB" baseline="-25000" dirty="0" err="1"/>
              <a:t>W</a:t>
            </a:r>
            <a:r>
              <a:rPr lang="en-GB" dirty="0"/>
              <a:t> + probe of </a:t>
            </a:r>
            <a:r>
              <a:rPr lang="en-GB" dirty="0" err="1"/>
              <a:t>pQCD</a:t>
            </a:r>
            <a:r>
              <a:rPr lang="en-GB" dirty="0"/>
              <a:t>/PDFs</a:t>
            </a:r>
          </a:p>
          <a:p>
            <a:pPr marL="457200" lvl="1" indent="0">
              <a:buNone/>
            </a:pPr>
            <a:endParaRPr lang="en-GB" sz="1000" baseline="-25000" dirty="0"/>
          </a:p>
          <a:p>
            <a:endParaRPr lang="en-GB" dirty="0"/>
          </a:p>
          <a:p>
            <a:endParaRPr lang="en-GB" sz="4000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Currently lead effort with 5 &amp; 13 TeV low-pileup</a:t>
            </a:r>
            <a:r>
              <a:rPr lang="el-GR" dirty="0"/>
              <a:t> </a:t>
            </a:r>
            <a:r>
              <a:rPr lang="en-GB" dirty="0"/>
              <a:t>data</a:t>
            </a:r>
          </a:p>
          <a:p>
            <a:pPr lvl="1"/>
            <a:r>
              <a:rPr lang="en-GB" dirty="0"/>
              <a:t>Josh working on in-situ electron E calibration + FSR (see talk)</a:t>
            </a:r>
          </a:p>
          <a:p>
            <a:pPr lvl="1"/>
            <a:endParaRPr lang="en-GB" sz="500" dirty="0"/>
          </a:p>
          <a:p>
            <a:r>
              <a:rPr lang="en-GB" dirty="0"/>
              <a:t>Expected run-2 precision of 15 MeV, allowing</a:t>
            </a:r>
            <a:r>
              <a:rPr lang="en-GB" dirty="0">
                <a:sym typeface="Wingdings" pitchFamily="2" charset="2"/>
              </a:rPr>
              <a:t> to reach 10 MeV when combined with run-1 data 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0E6C74E-8292-0101-443D-85C949EDC9B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9C0AD-9E2D-73D6-FE28-27EB8F51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0D52DA-4515-154E-D47A-01F1044B6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416" y="3980207"/>
            <a:ext cx="5297842" cy="1657432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79A6C48-A7F0-7969-B301-4E463CE65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816" y="4416685"/>
            <a:ext cx="2619777" cy="188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8D18A0C-1114-1A9F-DAC8-21B0A741599E}"/>
              </a:ext>
            </a:extLst>
          </p:cNvPr>
          <p:cNvCxnSpPr>
            <a:cxnSpLocks/>
          </p:cNvCxnSpPr>
          <p:nvPr/>
        </p:nvCxnSpPr>
        <p:spPr>
          <a:xfrm>
            <a:off x="6635692" y="5763237"/>
            <a:ext cx="843093" cy="171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64A710-5B8D-90A0-F718-5F4C264777BF}"/>
              </a:ext>
            </a:extLst>
          </p:cNvPr>
          <p:cNvGrpSpPr/>
          <p:nvPr/>
        </p:nvGrpSpPr>
        <p:grpSpPr>
          <a:xfrm>
            <a:off x="7614031" y="1338003"/>
            <a:ext cx="4336231" cy="3118448"/>
            <a:chOff x="7614031" y="1338003"/>
            <a:chExt cx="4336231" cy="311844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38C3D46-6C74-0965-3A6B-8039DDDD294F}"/>
                </a:ext>
              </a:extLst>
            </p:cNvPr>
            <p:cNvGrpSpPr/>
            <p:nvPr/>
          </p:nvGrpSpPr>
          <p:grpSpPr>
            <a:xfrm>
              <a:off x="7614031" y="1338003"/>
              <a:ext cx="4336231" cy="3118448"/>
              <a:chOff x="7614031" y="1294043"/>
              <a:chExt cx="4336231" cy="3118448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EADCF4E9-6497-8098-8963-B759EE68A7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4031" y="1294043"/>
                <a:ext cx="4336231" cy="3118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3A50C1-5208-3263-D5F3-00DDDCA0A9CF}"/>
                  </a:ext>
                </a:extLst>
              </p:cNvPr>
              <p:cNvSpPr txBox="1"/>
              <p:nvPr/>
            </p:nvSpPr>
            <p:spPr>
              <a:xfrm>
                <a:off x="8987083" y="2294793"/>
                <a:ext cx="13179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solidFill>
                      <a:srgbClr val="C00000"/>
                    </a:solidFill>
                    <a:latin typeface="Open Sans Light" pitchFamily="2" charset="0"/>
                    <a:ea typeface="Open Sans Light" pitchFamily="2" charset="0"/>
                    <a:cs typeface="Open Sans Light" pitchFamily="2" charset="0"/>
                  </a:rPr>
                  <a:t>Tension with CDF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58F5333-FF4D-F144-D139-11A3BF72D72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073" y="2454878"/>
              <a:ext cx="76839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BCCEDDF-2985-353F-276A-EC0C868ECA1E}"/>
              </a:ext>
            </a:extLst>
          </p:cNvPr>
          <p:cNvSpPr txBox="1"/>
          <p:nvPr/>
        </p:nvSpPr>
        <p:spPr>
          <a:xfrm>
            <a:off x="10266009" y="-27577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arXiv:2502.09403</a:t>
            </a:r>
            <a:endParaRPr lang="en-GB" dirty="0">
              <a:solidFill>
                <a:schemeClr val="bg2"/>
              </a:solidFill>
            </a:endParaRPr>
          </a:p>
          <a:p>
            <a:r>
              <a:rPr lang="en-GB" dirty="0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arXiv:2403.15085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3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43558-5906-14A4-56BB-B032675AA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725A4-0F50-9FE4-7A71-18331FFA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Top-quark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3FF4-4A30-AE06-6766-3967B3925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608564"/>
            <a:ext cx="5854263" cy="1820436"/>
          </a:xfrm>
        </p:spPr>
        <p:txBody>
          <a:bodyPr>
            <a:normAutofit/>
          </a:bodyPr>
          <a:lstStyle/>
          <a:p>
            <a:r>
              <a:rPr lang="en-GB" dirty="0"/>
              <a:t>t-channel single top analysis (Jordy’s thesis)</a:t>
            </a:r>
          </a:p>
          <a:p>
            <a:pPr lvl="1"/>
            <a:r>
              <a:rPr lang="en-GB" dirty="0"/>
              <a:t>First simultaneous EFT determination in t-chan.</a:t>
            </a:r>
          </a:p>
          <a:p>
            <a:pPr lvl="1"/>
            <a:r>
              <a:rPr lang="en-GB" dirty="0"/>
              <a:t>Measure x-section, </a:t>
            </a:r>
            <a:r>
              <a:rPr lang="en-GB" dirty="0" err="1"/>
              <a:t>p</a:t>
            </a:r>
            <a:r>
              <a:rPr lang="en-GB" baseline="-25000" dirty="0" err="1"/>
              <a:t>T</a:t>
            </a:r>
            <a:r>
              <a:rPr lang="en-GB" dirty="0"/>
              <a:t> spectrum + angular vars to extract 3 Wilson coefficients: O</a:t>
            </a:r>
            <a:r>
              <a:rPr lang="en-GB" baseline="30000" dirty="0"/>
              <a:t>3</a:t>
            </a:r>
            <a:r>
              <a:rPr lang="el-GR" baseline="-25000" dirty="0"/>
              <a:t>φ</a:t>
            </a:r>
            <a:r>
              <a:rPr lang="en-GB" baseline="-25000" dirty="0"/>
              <a:t>q</a:t>
            </a:r>
            <a:r>
              <a:rPr lang="el-GR" dirty="0"/>
              <a:t>, Ο</a:t>
            </a:r>
            <a:r>
              <a:rPr lang="el-GR" baseline="30000" dirty="0"/>
              <a:t>3</a:t>
            </a:r>
            <a:r>
              <a:rPr lang="en-GB" baseline="-25000" dirty="0" err="1"/>
              <a:t>qQ</a:t>
            </a:r>
            <a:r>
              <a:rPr lang="en-GB" dirty="0"/>
              <a:t> &amp; </a:t>
            </a:r>
            <a:r>
              <a:rPr lang="en-GB" dirty="0" err="1"/>
              <a:t>O</a:t>
            </a:r>
            <a:r>
              <a:rPr lang="en-GB" baseline="-25000" dirty="0" err="1"/>
              <a:t>tW</a:t>
            </a:r>
            <a:endParaRPr lang="en-GB" baseline="-25000" dirty="0"/>
          </a:p>
          <a:p>
            <a:pPr lvl="2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Latter split into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Re+Im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 World best limits on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Im</a:t>
            </a:r>
            <a:endParaRPr lang="en-GB" dirty="0">
              <a:solidFill>
                <a:schemeClr val="accent3">
                  <a:lumMod val="75000"/>
                </a:schemeClr>
              </a:solidFill>
              <a:sym typeface="Wingdings" pitchFamily="2" charset="2"/>
            </a:endParaRPr>
          </a:p>
          <a:p>
            <a:pPr lvl="2"/>
            <a:endParaRPr lang="en-GB" dirty="0">
              <a:solidFill>
                <a:schemeClr val="accent3">
                  <a:lumMod val="75000"/>
                </a:schemeClr>
              </a:solidFill>
              <a:sym typeface="Wingdings" pitchFamily="2" charset="2"/>
            </a:endParaRPr>
          </a:p>
          <a:p>
            <a:pPr lvl="2"/>
            <a:endParaRPr lang="en-GB" dirty="0">
              <a:solidFill>
                <a:schemeClr val="accent3">
                  <a:lumMod val="75000"/>
                </a:schemeClr>
              </a:solidFill>
              <a:sym typeface="Wingdings" pitchFamily="2" charset="2"/>
            </a:endParaRPr>
          </a:p>
          <a:p>
            <a:pPr lvl="2"/>
            <a:endParaRPr lang="en-GB" dirty="0">
              <a:solidFill>
                <a:schemeClr val="accent3">
                  <a:lumMod val="75000"/>
                </a:schemeClr>
              </a:solidFill>
              <a:sym typeface="Wingdings" pitchFamily="2" charset="2"/>
            </a:endParaRPr>
          </a:p>
          <a:p>
            <a:pPr lvl="2"/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8107C-95A1-64B7-BFA1-96FF978F0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08564"/>
            <a:ext cx="5820101" cy="1504384"/>
          </a:xfrm>
        </p:spPr>
        <p:txBody>
          <a:bodyPr>
            <a:normAutofit/>
          </a:bodyPr>
          <a:lstStyle/>
          <a:p>
            <a:r>
              <a:rPr lang="en-GB" dirty="0" err="1"/>
              <a:t>ttZ</a:t>
            </a:r>
            <a:r>
              <a:rPr lang="en-GB" dirty="0"/>
              <a:t> cross-section in Z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l-GR" dirty="0" err="1">
                <a:sym typeface="Wingdings" pitchFamily="2" charset="2"/>
              </a:rPr>
              <a:t>νν</a:t>
            </a:r>
            <a:r>
              <a:rPr lang="en-GB" dirty="0">
                <a:sym typeface="Wingdings" pitchFamily="2" charset="2"/>
              </a:rPr>
              <a:t> channel (John)</a:t>
            </a:r>
          </a:p>
          <a:p>
            <a:pPr lvl="1"/>
            <a:r>
              <a:rPr lang="en-GB" dirty="0">
                <a:sym typeface="Wingdings" pitchFamily="2" charset="2"/>
              </a:rPr>
              <a:t>Major background to many SUSY searches 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but has not yet been measured directly</a:t>
            </a:r>
          </a:p>
          <a:p>
            <a:pPr lvl="1"/>
            <a:r>
              <a:rPr lang="en-GB" dirty="0">
                <a:sym typeface="Wingdings" pitchFamily="2" charset="2"/>
              </a:rPr>
              <a:t>Convert BSM search into x-section analysis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benefiting from large Z  </a:t>
            </a:r>
            <a:r>
              <a:rPr lang="el-GR" dirty="0" err="1">
                <a:sym typeface="Wingdings" pitchFamily="2" charset="2"/>
              </a:rPr>
              <a:t>νν</a:t>
            </a:r>
            <a:r>
              <a:rPr lang="en-GB" dirty="0">
                <a:sym typeface="Wingdings" pitchFamily="2" charset="2"/>
              </a:rPr>
              <a:t> BR c.f. Z  ee, </a:t>
            </a:r>
            <a:r>
              <a:rPr lang="el-GR" dirty="0" err="1">
                <a:sym typeface="Wingdings" pitchFamily="2" charset="2"/>
              </a:rPr>
              <a:t>μμ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204A9-5D4D-99AE-E457-B989D7108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12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FC75B56-2530-CE90-4BC0-406BE961BCC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FF398A-0031-5437-2DC7-F40452077594}"/>
              </a:ext>
            </a:extLst>
          </p:cNvPr>
          <p:cNvSpPr txBox="1">
            <a:spLocks/>
          </p:cNvSpPr>
          <p:nvPr/>
        </p:nvSpPr>
        <p:spPr>
          <a:xfrm>
            <a:off x="199700" y="1061921"/>
            <a:ext cx="11639361" cy="444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ym typeface="Wingdings" pitchFamily="2" charset="2"/>
              </a:rPr>
              <a:t>Heaviest SM particle provides unique access to bare quark and can only be produced at the LHC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BD1F72-9145-28CF-EC68-3899D6FE0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18" y="4164885"/>
            <a:ext cx="1574500" cy="1188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61CF61-D01B-292B-1112-4786816E4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384" y="3131175"/>
            <a:ext cx="1881896" cy="15252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FD35EB-AC0F-6FC1-1B19-1916DA184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047" y="4769368"/>
            <a:ext cx="1844233" cy="1547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04F7E8-2FE0-F4BA-C057-783F7F8B5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442" y="4831766"/>
            <a:ext cx="1978145" cy="1483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3C2A3B-16F8-F9F9-14F6-F5905B9F13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49" y="3112948"/>
            <a:ext cx="1987938" cy="145912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B3FAE72-4C05-9C5F-DE0E-2DADBE1333A3}"/>
              </a:ext>
            </a:extLst>
          </p:cNvPr>
          <p:cNvSpPr txBox="1">
            <a:spLocks/>
          </p:cNvSpPr>
          <p:nvPr/>
        </p:nvSpPr>
        <p:spPr>
          <a:xfrm>
            <a:off x="317937" y="6370011"/>
            <a:ext cx="5778063" cy="444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On track for publication this summer </a:t>
            </a:r>
            <a:endParaRPr lang="en-GB" dirty="0">
              <a:solidFill>
                <a:schemeClr val="accent3">
                  <a:lumMod val="75000"/>
                </a:schemeClr>
              </a:solidFill>
              <a:sym typeface="Wingdings" pitchFamily="2" charset="2"/>
            </a:endParaRPr>
          </a:p>
          <a:p>
            <a:pPr lvl="2"/>
            <a:endParaRPr lang="en-GB" dirty="0">
              <a:solidFill>
                <a:schemeClr val="accent3">
                  <a:lumMod val="75000"/>
                </a:schemeClr>
              </a:solidFill>
              <a:sym typeface="Wingdings" pitchFamily="2" charset="2"/>
            </a:endParaRPr>
          </a:p>
          <a:p>
            <a:pPr lvl="2"/>
            <a:endParaRPr lang="en-GB" dirty="0">
              <a:solidFill>
                <a:schemeClr val="accent3">
                  <a:lumMod val="75000"/>
                </a:schemeClr>
              </a:solidFill>
              <a:sym typeface="Wingdings" pitchFamily="2" charset="2"/>
            </a:endParaRPr>
          </a:p>
          <a:p>
            <a:pPr lvl="2"/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57C85F-FD6E-C406-3C67-03F0734974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6896" y="3649235"/>
            <a:ext cx="2262909" cy="16048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200C97-85A7-ABAD-0BD1-6CB36ED30B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6115" y="3523174"/>
            <a:ext cx="2251386" cy="1889308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90B453B-12CB-8406-687A-4B3B056FB724}"/>
              </a:ext>
            </a:extLst>
          </p:cNvPr>
          <p:cNvSpPr txBox="1">
            <a:spLocks/>
          </p:cNvSpPr>
          <p:nvPr/>
        </p:nvSpPr>
        <p:spPr>
          <a:xfrm>
            <a:off x="6371899" y="4926367"/>
            <a:ext cx="5820101" cy="11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236D40C0-E379-2EA8-DBFB-FA27A16239F6}"/>
              </a:ext>
            </a:extLst>
          </p:cNvPr>
          <p:cNvSpPr txBox="1">
            <a:spLocks/>
          </p:cNvSpPr>
          <p:nvPr/>
        </p:nvSpPr>
        <p:spPr>
          <a:xfrm>
            <a:off x="6383380" y="5757607"/>
            <a:ext cx="5820101" cy="1255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sym typeface="Wingdings" pitchFamily="2" charset="2"/>
              </a:rPr>
              <a:t>EFT interpretation sensitive to left-handed lepton and top-boson Wilson coefficients </a:t>
            </a:r>
          </a:p>
          <a:p>
            <a:pPr lvl="1"/>
            <a:r>
              <a:rPr lang="en-GB" dirty="0">
                <a:sym typeface="Wingdings" pitchFamily="2" charset="2"/>
              </a:rPr>
              <a:t>Aiming for publication by the end of the year</a:t>
            </a:r>
          </a:p>
          <a:p>
            <a:pPr lvl="1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911E61-496B-E252-0529-14C8B07377D2}"/>
              </a:ext>
            </a:extLst>
          </p:cNvPr>
          <p:cNvSpPr txBox="1"/>
          <p:nvPr/>
        </p:nvSpPr>
        <p:spPr>
          <a:xfrm>
            <a:off x="10533183" y="118800"/>
            <a:ext cx="145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Jordy's Thesis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8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09C5-4947-8ED9-B273-324088A0F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Measurements as Model-Independent BSM probes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C751D-30E1-CA10-4AEC-9BE212409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497590"/>
          </a:xfrm>
        </p:spPr>
        <p:txBody>
          <a:bodyPr>
            <a:normAutofit/>
          </a:bodyPr>
          <a:lstStyle/>
          <a:p>
            <a:r>
              <a:rPr lang="en-GB" dirty="0"/>
              <a:t>Precision measurements and rare processes are powerful model-independent new physics probes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5F2440-3A31-66E5-0CE7-F1FB6EB910B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37932-1569-4B59-094B-DDE7B774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13</a:t>
            </a:fld>
            <a:endParaRPr lang="en-GB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501F0F45-D758-7BC5-C060-F0B199E5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227" y="3259580"/>
            <a:ext cx="3857587" cy="27683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">
            <a:extLst>
              <a:ext uri="{FF2B5EF4-FFF2-40B4-BE49-F238E27FC236}">
                <a16:creationId xmlns:a16="http://schemas.microsoft.com/office/drawing/2014/main" id="{976B4FA0-05E3-CEE8-C965-79F7AD074484}"/>
              </a:ext>
            </a:extLst>
          </p:cNvPr>
          <p:cNvGrpSpPr/>
          <p:nvPr/>
        </p:nvGrpSpPr>
        <p:grpSpPr>
          <a:xfrm>
            <a:off x="-41058" y="3278991"/>
            <a:ext cx="2451665" cy="2666165"/>
            <a:chOff x="0" y="0"/>
            <a:chExt cx="7821443" cy="8519441"/>
          </a:xfrm>
        </p:grpSpPr>
        <p:pic>
          <p:nvPicPr>
            <p:cNvPr id="8" name="Image" descr="Image">
              <a:extLst>
                <a:ext uri="{FF2B5EF4-FFF2-40B4-BE49-F238E27FC236}">
                  <a16:creationId xmlns:a16="http://schemas.microsoft.com/office/drawing/2014/main" id="{69990544-96B2-8510-99D0-A4486FAAB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396" y="0"/>
              <a:ext cx="7256592" cy="7798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29EB02F3-A4B6-7CED-5309-12614C93F3BE}"/>
                </a:ext>
              </a:extLst>
            </p:cNvPr>
            <p:cNvSpPr/>
            <p:nvPr/>
          </p:nvSpPr>
          <p:spPr>
            <a:xfrm>
              <a:off x="0" y="1482308"/>
              <a:ext cx="1545931" cy="23715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7AA70F22-CDD2-AED9-8B50-74F06F475FAD}"/>
                </a:ext>
              </a:extLst>
            </p:cNvPr>
            <p:cNvSpPr/>
            <p:nvPr/>
          </p:nvSpPr>
          <p:spPr>
            <a:xfrm>
              <a:off x="6275513" y="6147938"/>
              <a:ext cx="1545931" cy="23715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/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0D5AEBA-DA36-A6B4-A1E0-A0E266656F5D}"/>
              </a:ext>
            </a:extLst>
          </p:cNvPr>
          <p:cNvSpPr txBox="1">
            <a:spLocks/>
          </p:cNvSpPr>
          <p:nvPr/>
        </p:nvSpPr>
        <p:spPr>
          <a:xfrm>
            <a:off x="241737" y="1550690"/>
            <a:ext cx="5814432" cy="177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Searches for Lorentz + CPT invariance violation</a:t>
            </a:r>
          </a:p>
          <a:p>
            <a:pPr lvl="1"/>
            <a:r>
              <a:rPr lang="en-GB" dirty="0">
                <a:sym typeface="Wingdings" pitchFamily="2" charset="2"/>
              </a:rPr>
              <a:t>Non-isotropic background field leads to 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time-dependent periodic modulations </a:t>
            </a:r>
          </a:p>
          <a:p>
            <a:pPr lvl="1"/>
            <a:r>
              <a:rPr lang="en-GB" dirty="0">
                <a:sym typeface="Wingdings" pitchFamily="2" charset="2"/>
              </a:rPr>
              <a:t>Uta initiated novel time-dep. </a:t>
            </a:r>
            <a:r>
              <a:rPr lang="en-GB" dirty="0" err="1">
                <a:sym typeface="Wingdings" pitchFamily="2" charset="2"/>
              </a:rPr>
              <a:t>Zll</a:t>
            </a:r>
            <a:r>
              <a:rPr lang="en-GB" dirty="0">
                <a:sym typeface="Wingdings" pitchFamily="2" charset="2"/>
              </a:rPr>
              <a:t> measurement</a:t>
            </a:r>
          </a:p>
          <a:p>
            <a:pPr lvl="2"/>
            <a:r>
              <a:rPr lang="en-GB" dirty="0">
                <a:sym typeface="Wingdings" pitchFamily="2" charset="2"/>
              </a:rPr>
              <a:t>Build on SM expertise and Z-counting </a:t>
            </a:r>
            <a:r>
              <a:rPr lang="en-GB" dirty="0" err="1">
                <a:sym typeface="Wingdings" pitchFamily="2" charset="2"/>
              </a:rPr>
              <a:t>lumi</a:t>
            </a:r>
            <a:endParaRPr lang="en-GB" dirty="0">
              <a:sym typeface="Wingdings" pitchFamily="2" charset="2"/>
            </a:endParaRPr>
          </a:p>
          <a:p>
            <a:pPr lvl="2"/>
            <a:endParaRPr lang="en-GB" dirty="0">
              <a:sym typeface="Wingdings" pitchFamily="2" charset="2"/>
            </a:endParaRPr>
          </a:p>
          <a:p>
            <a:pPr lvl="2"/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6BC9866-901F-DF39-6815-D45D91A04303}"/>
              </a:ext>
            </a:extLst>
          </p:cNvPr>
          <p:cNvSpPr txBox="1">
            <a:spLocks/>
          </p:cNvSpPr>
          <p:nvPr/>
        </p:nvSpPr>
        <p:spPr>
          <a:xfrm>
            <a:off x="6172199" y="1550688"/>
            <a:ext cx="6019801" cy="16510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Search for </a:t>
            </a:r>
            <a:r>
              <a:rPr lang="en-GB" dirty="0" err="1"/>
              <a:t>cLFV</a:t>
            </a:r>
            <a:r>
              <a:rPr lang="en-GB" dirty="0"/>
              <a:t> </a:t>
            </a:r>
            <a:r>
              <a:rPr lang="el-GR" dirty="0"/>
              <a:t>τ </a:t>
            </a:r>
            <a:r>
              <a:rPr lang="en-GB" dirty="0">
                <a:sym typeface="Wingdings" pitchFamily="2" charset="2"/>
              </a:rPr>
              <a:t> 3</a:t>
            </a:r>
            <a:r>
              <a:rPr lang="el-GR" dirty="0"/>
              <a:t>μ</a:t>
            </a:r>
            <a:r>
              <a:rPr lang="en-GB" dirty="0"/>
              <a:t> (Carl, Conor, Jan)</a:t>
            </a:r>
          </a:p>
          <a:p>
            <a:pPr lvl="1"/>
            <a:r>
              <a:rPr lang="en-GB" dirty="0"/>
              <a:t>Flavour not a fundamental symmetry of SM </a:t>
            </a:r>
          </a:p>
          <a:p>
            <a:pPr lvl="1"/>
            <a:r>
              <a:rPr lang="en-GB" dirty="0" err="1"/>
              <a:t>cLFV</a:t>
            </a:r>
            <a:r>
              <a:rPr lang="en-GB" dirty="0"/>
              <a:t> searches provide model-</a:t>
            </a:r>
            <a:r>
              <a:rPr lang="en-GB" dirty="0" err="1"/>
              <a:t>indep</a:t>
            </a:r>
            <a:r>
              <a:rPr lang="en-GB" dirty="0"/>
              <a:t>. NP probe</a:t>
            </a:r>
          </a:p>
          <a:p>
            <a:pPr lvl="2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Tau limits 10</a:t>
            </a:r>
            <a:r>
              <a:rPr lang="en-GB" baseline="30000" dirty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less stringent than muon</a:t>
            </a:r>
          </a:p>
          <a:p>
            <a:pPr lvl="2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SM rate tiny (~10</a:t>
            </a:r>
            <a:r>
              <a:rPr lang="en-GB" baseline="30000" dirty="0">
                <a:solidFill>
                  <a:schemeClr val="accent3">
                    <a:lumMod val="75000"/>
                  </a:schemeClr>
                </a:solidFill>
              </a:rPr>
              <a:t>55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), but many BSM enchantments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EF80497-FF1E-40DB-3635-6CB97D05BF56}"/>
              </a:ext>
            </a:extLst>
          </p:cNvPr>
          <p:cNvSpPr txBox="1">
            <a:spLocks/>
          </p:cNvSpPr>
          <p:nvPr/>
        </p:nvSpPr>
        <p:spPr>
          <a:xfrm>
            <a:off x="6172199" y="6125575"/>
            <a:ext cx="6019801" cy="806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Conor’s PhD thesis is first run-2 ATLAS analysis</a:t>
            </a:r>
          </a:p>
          <a:p>
            <a:pPr lvl="2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Submission by end of Sept, followed by paper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0A240F-E305-0420-8D9B-F0A840113DE6}"/>
              </a:ext>
            </a:extLst>
          </p:cNvPr>
          <p:cNvGrpSpPr/>
          <p:nvPr/>
        </p:nvGrpSpPr>
        <p:grpSpPr>
          <a:xfrm>
            <a:off x="6877197" y="3220192"/>
            <a:ext cx="4441347" cy="2783765"/>
            <a:chOff x="7094583" y="3190764"/>
            <a:chExt cx="4441347" cy="278376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0E825D0-E1E7-ED40-FC54-F17C43EDB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744"/>
            <a:stretch/>
          </p:blipFill>
          <p:spPr>
            <a:xfrm>
              <a:off x="7181278" y="3190764"/>
              <a:ext cx="4354652" cy="27837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7C64BC3-BA96-44AF-8B04-06DE6BB84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37732" y="3364524"/>
              <a:ext cx="1996605" cy="114938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1C4B0D6-9AF6-2757-4EE3-904F2BA51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94583" y="4677180"/>
              <a:ext cx="406400" cy="2413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CF0F4ED-DA45-0D2E-7827-60F51F47F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3039" y="4387740"/>
              <a:ext cx="973909" cy="289439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8C05F35-9B15-2E0F-8C79-78EF022C3981}"/>
                </a:ext>
              </a:extLst>
            </p:cNvPr>
            <p:cNvCxnSpPr>
              <a:cxnSpLocks/>
            </p:cNvCxnSpPr>
            <p:nvPr/>
          </p:nvCxnSpPr>
          <p:spPr>
            <a:xfrm>
              <a:off x="7898247" y="4066069"/>
              <a:ext cx="0" cy="85241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33C3EDA-2DD3-BDA3-E2D4-04D642F65872}"/>
              </a:ext>
            </a:extLst>
          </p:cNvPr>
          <p:cNvSpPr txBox="1">
            <a:spLocks/>
          </p:cNvSpPr>
          <p:nvPr/>
        </p:nvSpPr>
        <p:spPr>
          <a:xfrm>
            <a:off x="319163" y="6162501"/>
            <a:ext cx="6019801" cy="806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Suffering a bit from lack of person power</a:t>
            </a:r>
          </a:p>
        </p:txBody>
      </p:sp>
    </p:spTree>
    <p:extLst>
      <p:ext uri="{BB962C8B-B14F-4D97-AF65-F5344CB8AC3E}">
        <p14:creationId xmlns:p14="http://schemas.microsoft.com/office/powerpoint/2010/main" val="2245997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F08D1-A4F2-9EEC-FFEB-3D07A23C8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1B62-A7B7-50FD-CB38-87C438E08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" y="-2594"/>
            <a:ext cx="5033142" cy="6850194"/>
          </a:xfrm>
        </p:spPr>
        <p:txBody>
          <a:bodyPr>
            <a:normAutofit/>
          </a:bodyPr>
          <a:lstStyle/>
          <a:p>
            <a:pPr algn="ctr"/>
            <a:br>
              <a:rPr lang="en-GB" dirty="0"/>
            </a:br>
            <a:r>
              <a:rPr lang="en-GB" dirty="0"/>
              <a:t>Higgs Physics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E2BB8-0E4E-6222-D0E1-C6766389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14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2268F6-7829-26CC-05E3-00C1ABF83402}"/>
              </a:ext>
            </a:extLst>
          </p:cNvPr>
          <p:cNvGrpSpPr/>
          <p:nvPr/>
        </p:nvGrpSpPr>
        <p:grpSpPr>
          <a:xfrm>
            <a:off x="4687903" y="1103475"/>
            <a:ext cx="8128000" cy="5452313"/>
            <a:chOff x="4305938" y="975347"/>
            <a:chExt cx="8128000" cy="545231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59F2373-A65E-7F7F-E618-7FB2D72D2E12}"/>
                </a:ext>
              </a:extLst>
            </p:cNvPr>
            <p:cNvGrpSpPr/>
            <p:nvPr/>
          </p:nvGrpSpPr>
          <p:grpSpPr>
            <a:xfrm>
              <a:off x="4305938" y="1008993"/>
              <a:ext cx="8128000" cy="5418667"/>
              <a:chOff x="4879372" y="1008993"/>
              <a:chExt cx="8128000" cy="5418667"/>
            </a:xfrm>
          </p:grpSpPr>
          <p:graphicFrame>
            <p:nvGraphicFramePr>
              <p:cNvPr id="20" name="Diagram 19">
                <a:extLst>
                  <a:ext uri="{FF2B5EF4-FFF2-40B4-BE49-F238E27FC236}">
                    <a16:creationId xmlns:a16="http://schemas.microsoft.com/office/drawing/2014/main" id="{8F539D49-61F8-7A3F-95AA-136A0AF35A1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9212125"/>
                  </p:ext>
                </p:extLst>
              </p:nvPr>
            </p:nvGraphicFramePr>
            <p:xfrm>
              <a:off x="4879372" y="1008993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C44D7A-64FA-CD61-8FFD-5EC1E5501BAE}"/>
                  </a:ext>
                </a:extLst>
              </p:cNvPr>
              <p:cNvSpPr txBox="1"/>
              <p:nvPr/>
            </p:nvSpPr>
            <p:spPr>
              <a:xfrm>
                <a:off x="6987251" y="1326344"/>
                <a:ext cx="39122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SM Precision  </a:t>
                </a:r>
                <a:br>
                  <a:rPr lang="en-GB" sz="2800" dirty="0"/>
                </a:br>
                <a:r>
                  <a:rPr lang="en-GB" sz="2800" dirty="0"/>
                  <a:t>+ rare processes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C87DB2-C91A-B35D-A014-42377E5DB612}"/>
                  </a:ext>
                </a:extLst>
              </p:cNvPr>
              <p:cNvSpPr txBox="1"/>
              <p:nvPr/>
            </p:nvSpPr>
            <p:spPr>
              <a:xfrm>
                <a:off x="7606235" y="2258369"/>
                <a:ext cx="30622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solidFill>
                      <a:schemeClr val="accent2"/>
                    </a:solidFill>
                  </a:rPr>
                  <a:t>W mass, W/Z </a:t>
                </a:r>
                <a:r>
                  <a:rPr lang="en-GB" sz="1800" dirty="0" err="1">
                    <a:solidFill>
                      <a:schemeClr val="accent2"/>
                    </a:solidFill>
                  </a:rPr>
                  <a:t>p</a:t>
                </a:r>
                <a:r>
                  <a:rPr lang="en-GB" sz="1800" baseline="-25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GB" sz="1800" baseline="0" dirty="0">
                    <a:solidFill>
                      <a:schemeClr val="accent2"/>
                    </a:solidFill>
                  </a:rPr>
                  <a:t>, low/high-mass DY, </a:t>
                </a:r>
                <a:r>
                  <a:rPr lang="en-GB" sz="1800" baseline="0" dirty="0" err="1">
                    <a:solidFill>
                      <a:schemeClr val="accent2"/>
                    </a:solidFill>
                  </a:rPr>
                  <a:t>ttZ</a:t>
                </a:r>
                <a:r>
                  <a:rPr lang="en-GB" sz="1800" baseline="0" dirty="0">
                    <a:solidFill>
                      <a:schemeClr val="accent2"/>
                    </a:solidFill>
                  </a:rPr>
                  <a:t>, single top, rare tau decays</a:t>
                </a:r>
                <a:endParaRPr lang="en-GB" sz="1800" baseline="-25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E5F99C-F73F-926A-6EAE-832DF8836E6D}"/>
                  </a:ext>
                </a:extLst>
              </p:cNvPr>
              <p:cNvSpPr txBox="1"/>
              <p:nvPr/>
            </p:nvSpPr>
            <p:spPr>
              <a:xfrm>
                <a:off x="5396355" y="4135015"/>
                <a:ext cx="39122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B050"/>
                    </a:solidFill>
                  </a:rPr>
                  <a:t>Higgs </a:t>
                </a:r>
                <a:br>
                  <a:rPr lang="en-GB" sz="2800" dirty="0">
                    <a:solidFill>
                      <a:srgbClr val="00B050"/>
                    </a:solidFill>
                  </a:rPr>
                </a:br>
                <a:r>
                  <a:rPr lang="en-GB" sz="2800" dirty="0">
                    <a:solidFill>
                      <a:srgbClr val="00B050"/>
                    </a:solidFill>
                  </a:rPr>
                  <a:t>physics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DCA5E3-1AE3-FBB0-D7AB-2D633C266D44}"/>
                  </a:ext>
                </a:extLst>
              </p:cNvPr>
              <p:cNvSpPr txBox="1"/>
              <p:nvPr/>
            </p:nvSpPr>
            <p:spPr>
              <a:xfrm>
                <a:off x="6988177" y="5069991"/>
                <a:ext cx="1553942" cy="923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2"/>
                    </a:solidFill>
                  </a:rPr>
                  <a:t>SM Higgs, </a:t>
                </a:r>
                <a:br>
                  <a:rPr lang="en-GB" dirty="0">
                    <a:solidFill>
                      <a:schemeClr val="accent2"/>
                    </a:solidFill>
                  </a:rPr>
                </a:br>
                <a:r>
                  <a:rPr lang="en-GB" dirty="0">
                    <a:solidFill>
                      <a:schemeClr val="accent2"/>
                    </a:solidFill>
                  </a:rPr>
                  <a:t>Di-Higgs,</a:t>
                </a:r>
                <a:br>
                  <a:rPr lang="en-GB" dirty="0">
                    <a:solidFill>
                      <a:schemeClr val="accent2"/>
                    </a:solidFill>
                  </a:rPr>
                </a:br>
                <a:r>
                  <a:rPr lang="en-GB" dirty="0">
                    <a:solidFill>
                      <a:schemeClr val="accent2"/>
                    </a:solidFill>
                  </a:rPr>
                  <a:t>BSM Higgs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6F8B5F-F423-6275-96C5-629AC0A24FFA}"/>
                  </a:ext>
                </a:extLst>
              </p:cNvPr>
              <p:cNvSpPr txBox="1"/>
              <p:nvPr/>
            </p:nvSpPr>
            <p:spPr>
              <a:xfrm>
                <a:off x="9523187" y="4135015"/>
                <a:ext cx="201620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E7AE01"/>
                    </a:solidFill>
                  </a:rPr>
                  <a:t>New physics searches 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56D98B-B2B7-BDD2-F448-691F08AA895C}"/>
                  </a:ext>
                </a:extLst>
              </p:cNvPr>
              <p:cNvSpPr txBox="1"/>
              <p:nvPr/>
            </p:nvSpPr>
            <p:spPr>
              <a:xfrm>
                <a:off x="9497977" y="5069991"/>
                <a:ext cx="23409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2"/>
                    </a:solidFill>
                  </a:rPr>
                  <a:t>SUSY, Dark Matter,  Dark Sector, LLPs, </a:t>
                </a:r>
                <a:br>
                  <a:rPr lang="en-GB" dirty="0">
                    <a:solidFill>
                      <a:schemeClr val="accent2"/>
                    </a:solidFill>
                  </a:rPr>
                </a:br>
                <a:r>
                  <a:rPr lang="en-GB" dirty="0">
                    <a:solidFill>
                      <a:schemeClr val="accent2"/>
                    </a:solidFill>
                  </a:rPr>
                  <a:t>LQs, ALPs, …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2E402B0-07BE-440C-420B-D2EF3B14886B}"/>
                </a:ext>
              </a:extLst>
            </p:cNvPr>
            <p:cNvGrpSpPr/>
            <p:nvPr/>
          </p:nvGrpSpPr>
          <p:grpSpPr>
            <a:xfrm>
              <a:off x="9866982" y="975347"/>
              <a:ext cx="1251416" cy="1251416"/>
              <a:chOff x="2396231" y="4956543"/>
              <a:chExt cx="1251416" cy="1251416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ABB434C-09BE-CD80-D209-DBE016A64723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chemeClr val="accent3">
                  <a:lumMod val="90000"/>
                  <a:alpha val="5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67638D-F494-9AD8-34E6-BC51DB804C19}"/>
                  </a:ext>
                </a:extLst>
              </p:cNvPr>
              <p:cNvSpPr txBox="1"/>
              <p:nvPr/>
            </p:nvSpPr>
            <p:spPr>
              <a:xfrm>
                <a:off x="2461150" y="5268908"/>
                <a:ext cx="1118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7030A0"/>
                    </a:solidFill>
                  </a:rPr>
                  <a:t>Tau </a:t>
                </a:r>
                <a:r>
                  <a:rPr lang="en-GB" dirty="0" err="1">
                    <a:solidFill>
                      <a:srgbClr val="7030A0"/>
                    </a:solidFill>
                  </a:rPr>
                  <a:t>reco</a:t>
                </a:r>
                <a:r>
                  <a:rPr lang="en-GB" dirty="0">
                    <a:solidFill>
                      <a:srgbClr val="7030A0"/>
                    </a:solidFill>
                  </a:rPr>
                  <a:t>. and ID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3D751C-602F-EE8C-AEB1-682B47C30468}"/>
                </a:ext>
              </a:extLst>
            </p:cNvPr>
            <p:cNvGrpSpPr/>
            <p:nvPr/>
          </p:nvGrpSpPr>
          <p:grpSpPr>
            <a:xfrm>
              <a:off x="10492690" y="2271996"/>
              <a:ext cx="1251416" cy="1251416"/>
              <a:chOff x="2396231" y="4956543"/>
              <a:chExt cx="1251416" cy="125141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43BDE52-CF06-CAAE-1DAA-3FAEC71E9B38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chemeClr val="accent3">
                  <a:lumMod val="90000"/>
                  <a:alpha val="5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4FCE2F-1251-B676-A185-C2B3DACA5145}"/>
                  </a:ext>
                </a:extLst>
              </p:cNvPr>
              <p:cNvSpPr txBox="1"/>
              <p:nvPr/>
            </p:nvSpPr>
            <p:spPr>
              <a:xfrm>
                <a:off x="2421394" y="5268908"/>
                <a:ext cx="1118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7030A0"/>
                    </a:solidFill>
                  </a:rPr>
                  <a:t>b/c –jet tagging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D54BC71-D260-0395-A987-7C9F798C69BD}"/>
                </a:ext>
              </a:extLst>
            </p:cNvPr>
            <p:cNvGrpSpPr/>
            <p:nvPr/>
          </p:nvGrpSpPr>
          <p:grpSpPr>
            <a:xfrm>
              <a:off x="5596207" y="975347"/>
              <a:ext cx="1251416" cy="1251416"/>
              <a:chOff x="2396231" y="4956543"/>
              <a:chExt cx="1251416" cy="1251416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7FB8957-4C72-3C5C-1FEE-26004D5A4A27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chemeClr val="accent3">
                  <a:lumMod val="90000"/>
                  <a:alpha val="5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527206-31EA-EDCA-93A5-F38EDB36CA1E}"/>
                  </a:ext>
                </a:extLst>
              </p:cNvPr>
              <p:cNvSpPr txBox="1"/>
              <p:nvPr/>
            </p:nvSpPr>
            <p:spPr>
              <a:xfrm>
                <a:off x="2444544" y="5084350"/>
                <a:ext cx="11180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0000"/>
                    </a:solidFill>
                  </a:rPr>
                  <a:t>SCT + Analysis </a:t>
                </a:r>
                <a:br>
                  <a:rPr lang="en-GB" dirty="0">
                    <a:solidFill>
                      <a:srgbClr val="C00000"/>
                    </a:solidFill>
                  </a:rPr>
                </a:br>
                <a:r>
                  <a:rPr lang="en-GB" dirty="0">
                    <a:solidFill>
                      <a:srgbClr val="C00000"/>
                    </a:solidFill>
                  </a:rPr>
                  <a:t>Software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A142F9D-152E-C607-40F4-0C6D9DE5C1FB}"/>
                </a:ext>
              </a:extLst>
            </p:cNvPr>
            <p:cNvGrpSpPr/>
            <p:nvPr/>
          </p:nvGrpSpPr>
          <p:grpSpPr>
            <a:xfrm>
              <a:off x="4970499" y="2247658"/>
              <a:ext cx="1251416" cy="1251416"/>
              <a:chOff x="2396231" y="4956543"/>
              <a:chExt cx="1251416" cy="1251416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004616B-01B8-3030-F0A7-5D8DEF184A6A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chemeClr val="accent3">
                  <a:lumMod val="90000"/>
                  <a:alpha val="5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DA3340-B3F8-147D-41F8-9BC986C7E5FC}"/>
                  </a:ext>
                </a:extLst>
              </p:cNvPr>
              <p:cNvSpPr txBox="1"/>
              <p:nvPr/>
            </p:nvSpPr>
            <p:spPr>
              <a:xfrm>
                <a:off x="2483386" y="5144924"/>
                <a:ext cx="11180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0000"/>
                    </a:solidFill>
                  </a:rPr>
                  <a:t>Lumi</a:t>
                </a:r>
                <a:br>
                  <a:rPr lang="en-GB" dirty="0">
                    <a:solidFill>
                      <a:srgbClr val="C00000"/>
                    </a:solidFill>
                  </a:rPr>
                </a:br>
                <a:r>
                  <a:rPr lang="en-GB" dirty="0" err="1">
                    <a:solidFill>
                      <a:srgbClr val="C00000"/>
                    </a:solidFill>
                  </a:rPr>
                  <a:t>Measur-ement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9597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C94D8-FF71-4F79-30F9-DC81A7B68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A38A433-5096-8F69-3B2B-2582841F5AB1}"/>
              </a:ext>
            </a:extLst>
          </p:cNvPr>
          <p:cNvGrpSpPr/>
          <p:nvPr/>
        </p:nvGrpSpPr>
        <p:grpSpPr>
          <a:xfrm>
            <a:off x="6435524" y="1063817"/>
            <a:ext cx="5756476" cy="5772115"/>
            <a:chOff x="6435524" y="845703"/>
            <a:chExt cx="5756476" cy="57721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6FBC65-1836-9E87-9574-A45F9B5BB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061" r="5570"/>
            <a:stretch/>
          </p:blipFill>
          <p:spPr>
            <a:xfrm>
              <a:off x="6435524" y="845703"/>
              <a:ext cx="5756476" cy="577211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4D33F54-B3A4-D62C-4FB7-AA3CC833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82088"/>
            <a:stretch/>
          </p:blipFill>
          <p:spPr>
            <a:xfrm>
              <a:off x="9485170" y="2229289"/>
              <a:ext cx="239190" cy="33586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9EB384-7F6D-BB6F-42F0-24C459CF2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82088"/>
            <a:stretch/>
          </p:blipFill>
          <p:spPr>
            <a:xfrm>
              <a:off x="7912443" y="2978037"/>
              <a:ext cx="239190" cy="33586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CE17738-2C3A-A9AD-AE76-723F3B6C4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82088"/>
            <a:stretch/>
          </p:blipFill>
          <p:spPr>
            <a:xfrm>
              <a:off x="8780461" y="2229289"/>
              <a:ext cx="239190" cy="33586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F9ADEC-7ED6-65C1-EB83-C2467571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Higgs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E88AF47-D8DD-4A4D-DFB1-C51918CC8C9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97ABB-A409-0C10-3F22-C2DF151C9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008993"/>
            <a:ext cx="6795670" cy="5167970"/>
          </a:xfrm>
        </p:spPr>
        <p:txBody>
          <a:bodyPr/>
          <a:lstStyle/>
          <a:p>
            <a:r>
              <a:rPr lang="en-GB" dirty="0"/>
              <a:t>The Higgs boson is central to the standard model</a:t>
            </a:r>
          </a:p>
          <a:p>
            <a:pPr lvl="1"/>
            <a:r>
              <a:rPr lang="en-GB" dirty="0"/>
              <a:t>Key to understanding EWSB and evolution of Universe</a:t>
            </a:r>
          </a:p>
          <a:p>
            <a:pPr lvl="1"/>
            <a:r>
              <a:rPr lang="en-GB" dirty="0"/>
              <a:t>Constrains any new physics getting mass from Higgs</a:t>
            </a:r>
          </a:p>
          <a:p>
            <a:pPr lvl="2"/>
            <a:r>
              <a:rPr lang="en-GB" dirty="0"/>
              <a:t>See John’s talk for direct BSM Higgs searches </a:t>
            </a:r>
          </a:p>
          <a:p>
            <a:pPr lvl="1"/>
            <a:endParaRPr lang="en-GB" sz="1000" dirty="0"/>
          </a:p>
          <a:p>
            <a:r>
              <a:rPr lang="en-GB" dirty="0"/>
              <a:t>Have made huge progress since discovery</a:t>
            </a:r>
          </a:p>
          <a:p>
            <a:pPr lvl="1"/>
            <a:r>
              <a:rPr lang="en-GB" dirty="0"/>
              <a:t>Measured mass to &lt; 0.1%</a:t>
            </a:r>
          </a:p>
          <a:p>
            <a:pPr lvl="2"/>
            <a:r>
              <a:rPr lang="en-GB" dirty="0"/>
              <a:t>125.11± 0.11 GeV</a:t>
            </a:r>
          </a:p>
          <a:p>
            <a:pPr lvl="1"/>
            <a:r>
              <a:rPr lang="en-GB" dirty="0"/>
              <a:t>First measurement of width</a:t>
            </a:r>
          </a:p>
          <a:p>
            <a:pPr lvl="2"/>
            <a:r>
              <a:rPr lang="en-GB" dirty="0"/>
              <a:t>4.5 +3.3 –2.5 MeV (SM: 4.1 MeV)</a:t>
            </a:r>
          </a:p>
          <a:p>
            <a:pPr lvl="1"/>
            <a:r>
              <a:rPr lang="en-GB" dirty="0"/>
              <a:t>Couplings to vector bosons all measured</a:t>
            </a:r>
          </a:p>
          <a:p>
            <a:pPr lvl="2"/>
            <a:r>
              <a:rPr lang="en-GB" dirty="0"/>
              <a:t>Including differentially as a function of </a:t>
            </a:r>
            <a:r>
              <a:rPr lang="en-GB" dirty="0" err="1"/>
              <a:t>p</a:t>
            </a:r>
            <a:r>
              <a:rPr lang="en-GB" baseline="-25000" dirty="0" err="1"/>
              <a:t>T</a:t>
            </a:r>
            <a:r>
              <a:rPr lang="en-GB" baseline="30000" dirty="0" err="1"/>
              <a:t>H</a:t>
            </a:r>
            <a:r>
              <a:rPr lang="en-GB" dirty="0"/>
              <a:t> &amp; </a:t>
            </a:r>
            <a:r>
              <a:rPr lang="en-GB" dirty="0" err="1"/>
              <a:t>N</a:t>
            </a:r>
            <a:r>
              <a:rPr lang="en-GB" baseline="-25000" dirty="0" err="1"/>
              <a:t>jet</a:t>
            </a:r>
            <a:endParaRPr lang="en-GB" baseline="-25000" dirty="0"/>
          </a:p>
          <a:p>
            <a:pPr lvl="1"/>
            <a:r>
              <a:rPr lang="en-GB" dirty="0">
                <a:solidFill>
                  <a:srgbClr val="C00000"/>
                </a:solidFill>
              </a:rPr>
              <a:t>Couplings to 3</a:t>
            </a:r>
            <a:r>
              <a:rPr lang="en-GB" baseline="30000" dirty="0">
                <a:solidFill>
                  <a:srgbClr val="C00000"/>
                </a:solidFill>
              </a:rPr>
              <a:t>rd</a:t>
            </a:r>
            <a:r>
              <a:rPr lang="en-GB" dirty="0">
                <a:solidFill>
                  <a:srgbClr val="C00000"/>
                </a:solidFill>
              </a:rPr>
              <a:t> gen fermions all measured </a:t>
            </a:r>
          </a:p>
          <a:p>
            <a:pPr lvl="2"/>
            <a:r>
              <a:rPr lang="en-GB" dirty="0">
                <a:solidFill>
                  <a:srgbClr val="C00000"/>
                </a:solidFill>
              </a:rPr>
              <a:t>Including differentially as a function of </a:t>
            </a:r>
            <a:r>
              <a:rPr lang="en-GB" dirty="0" err="1">
                <a:solidFill>
                  <a:srgbClr val="C00000"/>
                </a:solidFill>
              </a:rPr>
              <a:t>p</a:t>
            </a:r>
            <a:r>
              <a:rPr lang="en-GB" baseline="-25000" dirty="0" err="1">
                <a:solidFill>
                  <a:srgbClr val="C00000"/>
                </a:solidFill>
              </a:rPr>
              <a:t>T</a:t>
            </a:r>
            <a:r>
              <a:rPr lang="en-GB" baseline="30000" dirty="0" err="1">
                <a:solidFill>
                  <a:srgbClr val="C00000"/>
                </a:solidFill>
              </a:rPr>
              <a:t>H</a:t>
            </a:r>
            <a:r>
              <a:rPr lang="en-GB" dirty="0">
                <a:solidFill>
                  <a:srgbClr val="C00000"/>
                </a:solidFill>
              </a:rPr>
              <a:t> &amp; </a:t>
            </a:r>
            <a:r>
              <a:rPr lang="en-GB" dirty="0" err="1">
                <a:solidFill>
                  <a:srgbClr val="C00000"/>
                </a:solidFill>
              </a:rPr>
              <a:t>N</a:t>
            </a:r>
            <a:r>
              <a:rPr lang="en-GB" baseline="-25000" dirty="0" err="1">
                <a:solidFill>
                  <a:srgbClr val="C00000"/>
                </a:solidFill>
              </a:rPr>
              <a:t>jet</a:t>
            </a:r>
            <a:endParaRPr lang="en-GB" baseline="-25000" dirty="0">
              <a:solidFill>
                <a:srgbClr val="C00000"/>
              </a:solidFill>
            </a:endParaRPr>
          </a:p>
          <a:p>
            <a:pPr lvl="1"/>
            <a:r>
              <a:rPr lang="en-GB" dirty="0">
                <a:solidFill>
                  <a:srgbClr val="C00000"/>
                </a:solidFill>
              </a:rPr>
              <a:t>Couplings to second generation fermions within reach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788B675-86E4-7A2A-F840-A356DFE8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73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1D570-E1B7-5ED3-2DD3-9615A2466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 </a:t>
            </a:r>
            <a:r>
              <a:rPr lang="en-GB" dirty="0">
                <a:sym typeface="Wingdings" pitchFamily="2" charset="2"/>
              </a:rPr>
              <a:t> bb 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89F9316-575E-33F2-4F58-CAAAC8F2DDE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0D642F-929F-440C-1659-43115C279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39" y="3265275"/>
            <a:ext cx="5308654" cy="359272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CA0F179-2960-5417-7B1F-192110BF3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3979696"/>
          </a:xfrm>
        </p:spPr>
        <p:txBody>
          <a:bodyPr>
            <a:normAutofit/>
          </a:bodyPr>
          <a:lstStyle/>
          <a:p>
            <a:r>
              <a:rPr lang="en-GB" dirty="0"/>
              <a:t>Long standing Liverpool involvement in </a:t>
            </a:r>
            <a:r>
              <a:rPr lang="en-GB" dirty="0" err="1"/>
              <a:t>H</a:t>
            </a:r>
            <a:r>
              <a:rPr lang="en-GB" dirty="0" err="1">
                <a:sym typeface="Wingdings" pitchFamily="2" charset="2"/>
              </a:rPr>
              <a:t>bb</a:t>
            </a:r>
            <a:r>
              <a:rPr lang="en-GB" dirty="0">
                <a:sym typeface="Wingdings" pitchFamily="2" charset="2"/>
              </a:rPr>
              <a:t> (Andy et al)</a:t>
            </a:r>
          </a:p>
          <a:p>
            <a:r>
              <a:rPr lang="en-GB" dirty="0">
                <a:sym typeface="Wingdings" pitchFamily="2" charset="2"/>
              </a:rPr>
              <a:t>Legacy run-2 paper (edited by Andy) published this year</a:t>
            </a:r>
          </a:p>
          <a:p>
            <a:pPr lvl="1"/>
            <a:r>
              <a:rPr lang="en-GB" dirty="0">
                <a:sym typeface="Wingdings" pitchFamily="2" charset="2"/>
              </a:rPr>
              <a:t>Combined fit to H  bb and H  cc (next slide)</a:t>
            </a:r>
          </a:p>
          <a:p>
            <a:r>
              <a:rPr lang="en-GB" dirty="0">
                <a:sym typeface="Wingdings" pitchFamily="2" charset="2"/>
              </a:rPr>
              <a:t>Subject of Ting’s PhD thesis</a:t>
            </a:r>
          </a:p>
          <a:p>
            <a:pPr lvl="1"/>
            <a:r>
              <a:rPr lang="en-GB" dirty="0">
                <a:sym typeface="Wingdings" pitchFamily="2" charset="2"/>
              </a:rPr>
              <a:t>Event selection, MVA, theory corrections, statistical analysis</a:t>
            </a:r>
          </a:p>
          <a:p>
            <a:r>
              <a:rPr lang="en-GB" dirty="0">
                <a:sym typeface="Wingdings" pitchFamily="2" charset="2"/>
              </a:rPr>
              <a:t>Differential cross-sections probing </a:t>
            </a:r>
            <a:r>
              <a:rPr lang="en-GB" dirty="0" err="1"/>
              <a:t>p</a:t>
            </a:r>
            <a:r>
              <a:rPr lang="en-GB" baseline="-25000" dirty="0" err="1"/>
              <a:t>T</a:t>
            </a:r>
            <a:r>
              <a:rPr lang="en-GB" baseline="30000" dirty="0" err="1"/>
              <a:t>H</a:t>
            </a:r>
            <a:r>
              <a:rPr lang="en-GB" dirty="0">
                <a:sym typeface="Wingdings" pitchFamily="2" charset="2"/>
              </a:rPr>
              <a:t> &gt; 600 GeV </a:t>
            </a:r>
          </a:p>
          <a:p>
            <a:endParaRPr lang="en-GB" dirty="0">
              <a:sym typeface="Wingdings" pitchFamily="2" charset="2"/>
            </a:endParaRPr>
          </a:p>
          <a:p>
            <a:endParaRPr lang="en-GB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GB" dirty="0">
              <a:sym typeface="Wingdings" pitchFamily="2" charset="2"/>
            </a:endParaRPr>
          </a:p>
          <a:p>
            <a:endParaRPr lang="en-GB" dirty="0">
              <a:sym typeface="Wingdings" pitchFamily="2" charset="2"/>
            </a:endParaRPr>
          </a:p>
          <a:p>
            <a:pPr lvl="1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FF232D-54D0-C3BA-DDB4-C3EE8057C1AC}"/>
              </a:ext>
            </a:extLst>
          </p:cNvPr>
          <p:cNvSpPr txBox="1"/>
          <p:nvPr/>
        </p:nvSpPr>
        <p:spPr>
          <a:xfrm>
            <a:off x="10185230" y="43168"/>
            <a:ext cx="200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chemeClr val="bg2"/>
                </a:solidFill>
                <a:effectLst/>
                <a:latin typeface="PT Sans" panose="020B0503020203020204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arXiv:2410.19611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C12A68-2AB5-EDED-0F3A-94B565B2E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18" y="830317"/>
            <a:ext cx="4665682" cy="60276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73A5CB-902E-4B05-0B58-5820D7221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031" y="3583984"/>
            <a:ext cx="1416529" cy="9964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2FAAF26-CA23-65FD-90A6-73F6E4B11BAF}"/>
              </a:ext>
            </a:extLst>
          </p:cNvPr>
          <p:cNvGrpSpPr/>
          <p:nvPr/>
        </p:nvGrpSpPr>
        <p:grpSpPr>
          <a:xfrm>
            <a:off x="5960965" y="4857472"/>
            <a:ext cx="1429297" cy="1102735"/>
            <a:chOff x="5960965" y="4857472"/>
            <a:chExt cx="1429297" cy="11027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95D2FE6-399A-59CB-E305-6B515062E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60965" y="4857472"/>
              <a:ext cx="1426595" cy="106098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9818238-B81D-9AE4-D3BA-D1457D9B7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879995">
              <a:off x="7268201" y="4864795"/>
              <a:ext cx="111429" cy="22240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51AA087-C09E-747F-C74D-E30B89EBA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879995">
              <a:off x="7278833" y="5737806"/>
              <a:ext cx="111429" cy="222401"/>
            </a:xfrm>
            <a:prstGeom prst="rect">
              <a:avLst/>
            </a:prstGeom>
          </p:spPr>
        </p:pic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45C8400-17EB-4E8F-4D88-A76F473D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75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41C84-A881-24AF-CFB5-9E186DE1E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2F3B-22D8-6927-4C3B-2BB78007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 </a:t>
            </a:r>
            <a:r>
              <a:rPr lang="en-GB" dirty="0">
                <a:sym typeface="Wingdings" pitchFamily="2" charset="2"/>
              </a:rPr>
              <a:t> cc and H  </a:t>
            </a:r>
            <a:r>
              <a:rPr lang="el-GR" dirty="0" err="1">
                <a:sym typeface="Wingdings" pitchFamily="2" charset="2"/>
              </a:rPr>
              <a:t>μμ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6A457-22B2-3E9F-5E00-541640283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500" y="1079786"/>
            <a:ext cx="5256238" cy="5542395"/>
          </a:xfrm>
        </p:spPr>
        <p:txBody>
          <a:bodyPr>
            <a:normAutofit/>
          </a:bodyPr>
          <a:lstStyle/>
          <a:p>
            <a:r>
              <a:rPr lang="en-GB" dirty="0"/>
              <a:t>H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l-GR" dirty="0" err="1">
                <a:sym typeface="Wingdings" pitchFamily="2" charset="2"/>
              </a:rPr>
              <a:t>μμ</a:t>
            </a:r>
            <a:r>
              <a:rPr lang="en-GB" dirty="0">
                <a:sym typeface="Wingdings" pitchFamily="2" charset="2"/>
              </a:rPr>
              <a:t> (Jan)</a:t>
            </a:r>
          </a:p>
          <a:p>
            <a:pPr lvl="1"/>
            <a:r>
              <a:rPr lang="en-GB" dirty="0">
                <a:sym typeface="Wingdings" pitchFamily="2" charset="2"/>
              </a:rPr>
              <a:t>2</a:t>
            </a:r>
            <a:r>
              <a:rPr lang="el-GR" dirty="0">
                <a:sym typeface="Wingdings" pitchFamily="2" charset="2"/>
              </a:rPr>
              <a:t>σ</a:t>
            </a:r>
            <a:r>
              <a:rPr lang="en-GB" dirty="0">
                <a:sym typeface="Wingdings" pitchFamily="2" charset="2"/>
              </a:rPr>
              <a:t> evidence with run-2 data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sz="700" dirty="0">
              <a:sym typeface="Wingdings" pitchFamily="2" charset="2"/>
            </a:endParaRPr>
          </a:p>
          <a:p>
            <a:pPr lvl="1"/>
            <a:r>
              <a:rPr lang="en-GB" dirty="0">
                <a:sym typeface="Wingdings" pitchFamily="2" charset="2"/>
              </a:rPr>
              <a:t>Ongoing run-3 analysis aiming for 3</a:t>
            </a:r>
            <a:r>
              <a:rPr lang="el-GR" dirty="0">
                <a:sym typeface="Wingdings" pitchFamily="2" charset="2"/>
              </a:rPr>
              <a:t>σ</a:t>
            </a:r>
            <a:r>
              <a:rPr lang="en-GB" dirty="0">
                <a:sym typeface="Wingdings" pitchFamily="2" charset="2"/>
              </a:rPr>
              <a:t> evidence with run-2 + 2022-24 in summer</a:t>
            </a:r>
          </a:p>
          <a:p>
            <a:pPr lvl="1"/>
            <a:r>
              <a:rPr lang="en-GB" dirty="0">
                <a:sym typeface="Wingdings" pitchFamily="2" charset="2"/>
              </a:rPr>
              <a:t>Followed by 5</a:t>
            </a:r>
            <a:r>
              <a:rPr lang="el-GR" dirty="0">
                <a:sym typeface="Wingdings" pitchFamily="2" charset="2"/>
              </a:rPr>
              <a:t>σ</a:t>
            </a:r>
            <a:r>
              <a:rPr lang="en-GB" dirty="0">
                <a:sym typeface="Wingdings" pitchFamily="2" charset="2"/>
              </a:rPr>
              <a:t> observation with full run-3 data from combined ATLAS+CMS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3AE2133-F2FE-15EF-8BD8-DEAC4D3515B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572A6A46-779D-AB05-E942-B431B26B0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49" y="2466077"/>
            <a:ext cx="4930548" cy="381993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BB06A1-042B-F6EA-DE88-F7B2A8EF7C3F}"/>
              </a:ext>
            </a:extLst>
          </p:cNvPr>
          <p:cNvSpPr txBox="1">
            <a:spLocks/>
          </p:cNvSpPr>
          <p:nvPr/>
        </p:nvSpPr>
        <p:spPr>
          <a:xfrm>
            <a:off x="229667" y="1079788"/>
            <a:ext cx="6355833" cy="2660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 </a:t>
            </a:r>
            <a:r>
              <a:rPr lang="en-GB" dirty="0">
                <a:sym typeface="Wingdings" pitchFamily="2" charset="2"/>
              </a:rPr>
              <a:t> cc (Andy, Ting)</a:t>
            </a:r>
          </a:p>
          <a:p>
            <a:pPr lvl="1"/>
            <a:r>
              <a:rPr lang="en-GB" dirty="0">
                <a:sym typeface="Wingdings" pitchFamily="2" charset="2"/>
              </a:rPr>
              <a:t>Upper limit of 11.5 (10.6) x SM </a:t>
            </a:r>
            <a:r>
              <a:rPr lang="en-GB" dirty="0" err="1">
                <a:sym typeface="Wingdings" pitchFamily="2" charset="2"/>
              </a:rPr>
              <a:t>obs</a:t>
            </a:r>
            <a:r>
              <a:rPr lang="en-GB" dirty="0">
                <a:sym typeface="Wingdings" pitchFamily="2" charset="2"/>
              </a:rPr>
              <a:t> (exp)</a:t>
            </a:r>
          </a:p>
          <a:p>
            <a:pPr lvl="1"/>
            <a:r>
              <a:rPr lang="en-GB" dirty="0">
                <a:sym typeface="Wingdings" pitchFamily="2" charset="2"/>
              </a:rPr>
              <a:t>Combined constraints on relative b- and c-coupling</a:t>
            </a:r>
          </a:p>
          <a:p>
            <a:pPr lvl="1"/>
            <a:r>
              <a:rPr lang="en-GB" dirty="0">
                <a:sym typeface="Wingdings" pitchFamily="2" charset="2"/>
              </a:rPr>
              <a:t>Will continue HH  bb/cc with full run-3 </a:t>
            </a:r>
          </a:p>
          <a:p>
            <a:pPr lvl="1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1BC0AF-2C7E-2A95-AEB3-4EDF4E3C6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746" y="2885937"/>
            <a:ext cx="1296905" cy="96453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DA19EC0-0838-D284-BA56-C579E2667239}"/>
              </a:ext>
            </a:extLst>
          </p:cNvPr>
          <p:cNvGrpSpPr/>
          <p:nvPr/>
        </p:nvGrpSpPr>
        <p:grpSpPr>
          <a:xfrm>
            <a:off x="5452599" y="4593812"/>
            <a:ext cx="1303423" cy="1114913"/>
            <a:chOff x="5556117" y="4611065"/>
            <a:chExt cx="1303423" cy="111491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8802FC3-33CE-1895-639A-6BEA38EC6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6117" y="4691486"/>
              <a:ext cx="1303423" cy="10101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67AD232-D4E6-4E08-9C0A-19381B430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9995">
              <a:off x="6674740" y="4611065"/>
              <a:ext cx="111429" cy="22240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052FB9-D9C0-D392-2A62-3A0EE6E64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9995">
              <a:off x="6674522" y="5503577"/>
              <a:ext cx="111429" cy="222401"/>
            </a:xfrm>
            <a:prstGeom prst="rect">
              <a:avLst/>
            </a:prstGeom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3BFB709-3232-F0C0-722A-C5130D980ADD}"/>
              </a:ext>
            </a:extLst>
          </p:cNvPr>
          <p:cNvSpPr txBox="1">
            <a:spLocks/>
          </p:cNvSpPr>
          <p:nvPr/>
        </p:nvSpPr>
        <p:spPr>
          <a:xfrm>
            <a:off x="352940" y="6204066"/>
            <a:ext cx="11639361" cy="1010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ym typeface="Wingdings" pitchFamily="2" charset="2"/>
              </a:rPr>
              <a:t>Plan to reprise rare </a:t>
            </a:r>
            <a:r>
              <a:rPr lang="en-GB" dirty="0" err="1">
                <a:sym typeface="Wingdings" pitchFamily="2" charset="2"/>
              </a:rPr>
              <a:t>Hee</a:t>
            </a:r>
            <a:r>
              <a:rPr lang="en-GB" dirty="0">
                <a:sym typeface="Wingdings" pitchFamily="2" charset="2"/>
              </a:rPr>
              <a:t> (first generation) and H  e</a:t>
            </a:r>
            <a:r>
              <a:rPr lang="el-GR" dirty="0">
                <a:sym typeface="Wingdings" pitchFamily="2" charset="2"/>
              </a:rPr>
              <a:t>μ</a:t>
            </a:r>
            <a:r>
              <a:rPr lang="en-GB" dirty="0">
                <a:sym typeface="Wingdings" pitchFamily="2" charset="2"/>
              </a:rPr>
              <a:t> (LFV) searches with full run-3 data </a:t>
            </a:r>
          </a:p>
          <a:p>
            <a:pPr lvl="1"/>
            <a:r>
              <a:rPr lang="en-GB" dirty="0">
                <a:sym typeface="Wingdings" pitchFamily="2" charset="2"/>
              </a:rPr>
              <a:t>Giving a factor of 2-3 improvement in sensitivity </a:t>
            </a:r>
          </a:p>
          <a:p>
            <a:pPr lvl="1"/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543E53F-2E14-BEDA-6375-2043973B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17</a:t>
            </a:fld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4A4ADF-8C7E-3B19-BD74-364AE7057DEE}"/>
              </a:ext>
            </a:extLst>
          </p:cNvPr>
          <p:cNvSpPr txBox="1"/>
          <p:nvPr/>
        </p:nvSpPr>
        <p:spPr>
          <a:xfrm>
            <a:off x="10185230" y="43168"/>
            <a:ext cx="200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chemeClr val="bg2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arXiv:2410.19611</a:t>
            </a:r>
            <a:endParaRPr lang="en-GB" b="0" i="0" u="none" strike="noStrike" dirty="0">
              <a:solidFill>
                <a:schemeClr val="bg2"/>
              </a:solidFill>
              <a:effectLst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CF4E54-66EF-C585-8D84-0BC8B61D6569}"/>
              </a:ext>
            </a:extLst>
          </p:cNvPr>
          <p:cNvSpPr txBox="1"/>
          <p:nvPr/>
        </p:nvSpPr>
        <p:spPr>
          <a:xfrm>
            <a:off x="10173499" y="405275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arXiv:2007.07830</a:t>
            </a:r>
            <a:endParaRPr lang="en-GB" dirty="0">
              <a:solidFill>
                <a:schemeClr val="bg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DB18-2515-7B4C-8958-AF997BF737AF}"/>
              </a:ext>
            </a:extLst>
          </p:cNvPr>
          <p:cNvGrpSpPr/>
          <p:nvPr/>
        </p:nvGrpSpPr>
        <p:grpSpPr>
          <a:xfrm>
            <a:off x="7214014" y="1727031"/>
            <a:ext cx="4627724" cy="3282344"/>
            <a:chOff x="7067006" y="2921719"/>
            <a:chExt cx="4627724" cy="32823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418CA4-0491-E3F5-4938-9EA61B3A2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67006" y="2921719"/>
              <a:ext cx="4627724" cy="328234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B413B1-BE0D-F929-8FE6-DB233FCE4A84}"/>
                </a:ext>
              </a:extLst>
            </p:cNvPr>
            <p:cNvSpPr txBox="1"/>
            <p:nvPr/>
          </p:nvSpPr>
          <p:spPr>
            <a:xfrm>
              <a:off x="9176117" y="3837768"/>
              <a:ext cx="2136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</a:rPr>
                <a:t>Previous run-2 result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353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23DF5-BCA0-4F63-B4FA-45BA0D04F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547A729-45F9-0DAF-BC34-B6094148376B}"/>
              </a:ext>
            </a:extLst>
          </p:cNvPr>
          <p:cNvSpPr txBox="1">
            <a:spLocks/>
          </p:cNvSpPr>
          <p:nvPr/>
        </p:nvSpPr>
        <p:spPr>
          <a:xfrm>
            <a:off x="241738" y="1008993"/>
            <a:ext cx="6795670" cy="638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Higgs boson is central to the standard model</a:t>
            </a:r>
          </a:p>
          <a:p>
            <a:pPr lvl="1"/>
            <a:r>
              <a:rPr lang="en-GB" dirty="0"/>
              <a:t>Key to understanding EWSB and evolution of Universe</a:t>
            </a:r>
          </a:p>
          <a:p>
            <a:pPr lvl="1"/>
            <a:r>
              <a:rPr lang="en-GB" dirty="0"/>
              <a:t>Constrains any new physics getting mass from Higgs</a:t>
            </a:r>
          </a:p>
          <a:p>
            <a:pPr lvl="2"/>
            <a:r>
              <a:rPr lang="en-GB" dirty="0"/>
              <a:t>See John’s talk for direct BSM Higgs searches </a:t>
            </a:r>
          </a:p>
          <a:p>
            <a:pPr lvl="1"/>
            <a:endParaRPr lang="en-GB" sz="1000" dirty="0"/>
          </a:p>
          <a:p>
            <a:r>
              <a:rPr lang="en-GB" dirty="0"/>
              <a:t>Have made huge progress since discovery</a:t>
            </a:r>
          </a:p>
          <a:p>
            <a:pPr lvl="1"/>
            <a:r>
              <a:rPr lang="en-GB" dirty="0"/>
              <a:t>Measured mass to &lt; 0.1%</a:t>
            </a:r>
          </a:p>
          <a:p>
            <a:pPr lvl="2"/>
            <a:r>
              <a:rPr lang="en-GB" dirty="0"/>
              <a:t>125.11± 0.11 GeV</a:t>
            </a:r>
          </a:p>
          <a:p>
            <a:pPr lvl="1"/>
            <a:r>
              <a:rPr lang="en-GB" dirty="0"/>
              <a:t>First measurement of width</a:t>
            </a:r>
          </a:p>
          <a:p>
            <a:pPr lvl="2"/>
            <a:r>
              <a:rPr lang="en-GB" dirty="0"/>
              <a:t>4.5 +3.3 –2.5 MeV (SM: 4.1 MeV)</a:t>
            </a:r>
          </a:p>
          <a:p>
            <a:pPr lvl="1"/>
            <a:r>
              <a:rPr lang="en-GB" dirty="0"/>
              <a:t>Couplings to vector bosons all measured</a:t>
            </a:r>
          </a:p>
          <a:p>
            <a:pPr lvl="2"/>
            <a:r>
              <a:rPr lang="en-GB" dirty="0"/>
              <a:t>Including differentially as a function of </a:t>
            </a:r>
            <a:r>
              <a:rPr lang="en-GB" dirty="0" err="1"/>
              <a:t>p</a:t>
            </a:r>
            <a:r>
              <a:rPr lang="en-GB" baseline="-25000" dirty="0" err="1"/>
              <a:t>T</a:t>
            </a:r>
            <a:r>
              <a:rPr lang="en-GB" baseline="30000" dirty="0" err="1"/>
              <a:t>H</a:t>
            </a:r>
            <a:r>
              <a:rPr lang="en-GB" dirty="0"/>
              <a:t> &amp; </a:t>
            </a:r>
            <a:r>
              <a:rPr lang="en-GB" dirty="0" err="1"/>
              <a:t>N</a:t>
            </a:r>
            <a:r>
              <a:rPr lang="en-GB" baseline="-25000" dirty="0" err="1"/>
              <a:t>jet</a:t>
            </a:r>
            <a:endParaRPr lang="en-GB" baseline="-25000" dirty="0"/>
          </a:p>
          <a:p>
            <a:pPr lvl="1"/>
            <a:r>
              <a:rPr lang="en-GB" dirty="0">
                <a:solidFill>
                  <a:srgbClr val="C00000"/>
                </a:solidFill>
              </a:rPr>
              <a:t>Couplings to 3</a:t>
            </a:r>
            <a:r>
              <a:rPr lang="en-GB" baseline="30000" dirty="0">
                <a:solidFill>
                  <a:srgbClr val="C00000"/>
                </a:solidFill>
              </a:rPr>
              <a:t>rd</a:t>
            </a:r>
            <a:r>
              <a:rPr lang="en-GB" dirty="0">
                <a:solidFill>
                  <a:srgbClr val="C00000"/>
                </a:solidFill>
              </a:rPr>
              <a:t> gen fermions all measured </a:t>
            </a:r>
          </a:p>
          <a:p>
            <a:pPr lvl="2"/>
            <a:r>
              <a:rPr lang="en-GB" dirty="0">
                <a:solidFill>
                  <a:srgbClr val="C00000"/>
                </a:solidFill>
              </a:rPr>
              <a:t>Including differentially as a function of </a:t>
            </a:r>
            <a:r>
              <a:rPr lang="en-GB" dirty="0" err="1">
                <a:solidFill>
                  <a:srgbClr val="C00000"/>
                </a:solidFill>
              </a:rPr>
              <a:t>p</a:t>
            </a:r>
            <a:r>
              <a:rPr lang="en-GB" baseline="-25000" dirty="0" err="1">
                <a:solidFill>
                  <a:srgbClr val="C00000"/>
                </a:solidFill>
              </a:rPr>
              <a:t>T</a:t>
            </a:r>
            <a:r>
              <a:rPr lang="en-GB" baseline="30000" dirty="0" err="1">
                <a:solidFill>
                  <a:srgbClr val="C00000"/>
                </a:solidFill>
              </a:rPr>
              <a:t>H</a:t>
            </a:r>
            <a:r>
              <a:rPr lang="en-GB" dirty="0">
                <a:solidFill>
                  <a:srgbClr val="C00000"/>
                </a:solidFill>
              </a:rPr>
              <a:t> &amp; </a:t>
            </a:r>
            <a:r>
              <a:rPr lang="en-GB" dirty="0" err="1">
                <a:solidFill>
                  <a:srgbClr val="C00000"/>
                </a:solidFill>
              </a:rPr>
              <a:t>N</a:t>
            </a:r>
            <a:r>
              <a:rPr lang="en-GB" baseline="-25000" dirty="0" err="1">
                <a:solidFill>
                  <a:srgbClr val="C00000"/>
                </a:solidFill>
              </a:rPr>
              <a:t>jet</a:t>
            </a:r>
            <a:endParaRPr lang="en-GB" baseline="-25000" dirty="0">
              <a:solidFill>
                <a:srgbClr val="C00000"/>
              </a:solidFill>
            </a:endParaRPr>
          </a:p>
          <a:p>
            <a:pPr lvl="1"/>
            <a:r>
              <a:rPr lang="en-GB" dirty="0">
                <a:solidFill>
                  <a:srgbClr val="C00000"/>
                </a:solidFill>
              </a:rPr>
              <a:t>Couplings to second generation fermions within reach</a:t>
            </a:r>
          </a:p>
          <a:p>
            <a:pPr lvl="1"/>
            <a:endParaRPr lang="en-GB" sz="1000" dirty="0">
              <a:solidFill>
                <a:srgbClr val="C00000"/>
              </a:solidFill>
            </a:endParaRPr>
          </a:p>
          <a:p>
            <a:r>
              <a:rPr lang="en-GB" dirty="0"/>
              <a:t>But shape of Higgs potential still unknown</a:t>
            </a:r>
          </a:p>
          <a:p>
            <a:pPr lvl="1"/>
            <a:r>
              <a:rPr lang="en-GB" dirty="0"/>
              <a:t>Many BSM models alter this with huge consequences 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Uniquely probed via Di- and Tri-Higgs production 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pPr lvl="2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071B2-1068-A9DB-46CF-9B4DAC46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Higgs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612AAF4-E197-AAA1-9B8C-96D14D2C5B8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2F172-B3EB-CE54-F882-DA6C4C59B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046" y="949604"/>
            <a:ext cx="3519517" cy="190219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0A0F06-9CED-3446-4E24-5A3231F0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18</a:t>
            </a:fld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9F9638-D9AA-4AB8-3244-06E9BAB5870E}"/>
              </a:ext>
            </a:extLst>
          </p:cNvPr>
          <p:cNvGrpSpPr/>
          <p:nvPr/>
        </p:nvGrpSpPr>
        <p:grpSpPr>
          <a:xfrm>
            <a:off x="9556780" y="5080214"/>
            <a:ext cx="2281723" cy="1400370"/>
            <a:chOff x="7999130" y="3833019"/>
            <a:chExt cx="2281723" cy="14003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348DB1-95E2-7BA0-5064-9AFDBDB07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9130" y="3833019"/>
              <a:ext cx="2281723" cy="140037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C1921D-B48A-9B5D-5E11-D4CE96FDC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4731" y="3931399"/>
              <a:ext cx="1456217" cy="3175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C690D1D-38F5-A39F-A599-AFBB9199560B}"/>
              </a:ext>
            </a:extLst>
          </p:cNvPr>
          <p:cNvSpPr txBox="1"/>
          <p:nvPr/>
        </p:nvSpPr>
        <p:spPr>
          <a:xfrm>
            <a:off x="7672211" y="4785993"/>
            <a:ext cx="16507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EF4189"/>
                </a:solidFill>
              </a:rPr>
              <a:t>1</a:t>
            </a:r>
            <a:r>
              <a:rPr lang="en-GB" sz="1050" baseline="30000" dirty="0">
                <a:solidFill>
                  <a:srgbClr val="EF4189"/>
                </a:solidFill>
              </a:rPr>
              <a:t>st</a:t>
            </a:r>
            <a:r>
              <a:rPr lang="en-GB" sz="1050" dirty="0">
                <a:solidFill>
                  <a:srgbClr val="EF4189"/>
                </a:solidFill>
              </a:rPr>
              <a:t>  order phase transition?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B7C123-F800-4A60-990F-A226CB5F5641}"/>
              </a:ext>
            </a:extLst>
          </p:cNvPr>
          <p:cNvSpPr txBox="1"/>
          <p:nvPr/>
        </p:nvSpPr>
        <p:spPr>
          <a:xfrm>
            <a:off x="10068691" y="4813597"/>
            <a:ext cx="21233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EF4189"/>
                </a:solidFill>
              </a:rPr>
              <a:t>Metastable universe?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9CABF5-61A6-EE41-90E4-15FDB6D60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7606" y="2941905"/>
            <a:ext cx="2578100" cy="172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FF251E-3698-5361-0BEC-35A17DF8E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8661" y="5050514"/>
            <a:ext cx="1367756" cy="17157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DF8F91C-092A-7796-F9C3-97B36537F590}"/>
              </a:ext>
            </a:extLst>
          </p:cNvPr>
          <p:cNvSpPr txBox="1"/>
          <p:nvPr/>
        </p:nvSpPr>
        <p:spPr>
          <a:xfrm>
            <a:off x="10098696" y="6425075"/>
            <a:ext cx="128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EF4189"/>
                </a:solidFill>
              </a:rPr>
              <a:t>Credit: </a:t>
            </a:r>
            <a:r>
              <a:rPr lang="en-GB" sz="1400" dirty="0" err="1">
                <a:solidFill>
                  <a:srgbClr val="EF4189"/>
                </a:solidFill>
              </a:rPr>
              <a:t>K.Leney</a:t>
            </a:r>
            <a:endParaRPr lang="en-GB" sz="1400" dirty="0">
              <a:solidFill>
                <a:srgbClr val="EF4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05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E07A68-6E8F-0D2A-6D78-8B855C666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275" y="1322522"/>
            <a:ext cx="1510478" cy="1106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53B3D-3563-A13B-DCE1-2B298DFB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Di- and Tri-Higgs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D6A98-C31C-E3C7-67D1-A9C399200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9296668" cy="6162772"/>
          </a:xfrm>
        </p:spPr>
        <p:txBody>
          <a:bodyPr>
            <a:normAutofit/>
          </a:bodyPr>
          <a:lstStyle/>
          <a:p>
            <a:r>
              <a:rPr lang="en-GB" dirty="0"/>
              <a:t>Di-Higgs production probes H self-coupling </a:t>
            </a:r>
            <a:r>
              <a:rPr lang="en-GB" dirty="0">
                <a:sym typeface="Wingdings" pitchFamily="2" charset="2"/>
              </a:rPr>
              <a:t>but </a:t>
            </a:r>
            <a:r>
              <a:rPr lang="el-GR" dirty="0" err="1">
                <a:sym typeface="Wingdings" pitchFamily="2" charset="2"/>
              </a:rPr>
              <a:t>σ</a:t>
            </a:r>
            <a:r>
              <a:rPr lang="el-GR" baseline="-25000" dirty="0" err="1">
                <a:sym typeface="Wingdings" pitchFamily="2" charset="2"/>
              </a:rPr>
              <a:t>ΗΗ</a:t>
            </a:r>
            <a:r>
              <a:rPr lang="el-GR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≈</a:t>
            </a:r>
            <a:r>
              <a:rPr lang="el-GR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1/1000 of </a:t>
            </a:r>
            <a:r>
              <a:rPr lang="el-GR" dirty="0" err="1">
                <a:sym typeface="Wingdings" pitchFamily="2" charset="2"/>
              </a:rPr>
              <a:t>σ</a:t>
            </a:r>
            <a:r>
              <a:rPr lang="el-GR" baseline="-25000" dirty="0" err="1">
                <a:sym typeface="Wingdings" pitchFamily="2" charset="2"/>
              </a:rPr>
              <a:t>Η</a:t>
            </a:r>
            <a:endParaRPr lang="en-GB" dirty="0"/>
          </a:p>
          <a:p>
            <a:pPr marL="457200" lvl="1" indent="0">
              <a:buNone/>
            </a:pPr>
            <a:endParaRPr lang="en-GB" dirty="0">
              <a:sym typeface="Wingdings" pitchFamily="2" charset="2"/>
            </a:endParaRPr>
          </a:p>
          <a:p>
            <a:pPr lvl="1"/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r>
              <a:rPr lang="en-GB" dirty="0"/>
              <a:t>Liverpool has been a driving force in </a:t>
            </a:r>
            <a:r>
              <a:rPr lang="en-GB" dirty="0" err="1"/>
              <a:t>HH</a:t>
            </a:r>
            <a:r>
              <a:rPr lang="en-GB" dirty="0" err="1">
                <a:sym typeface="Wingdings" pitchFamily="2" charset="2"/>
              </a:rPr>
              <a:t>bb</a:t>
            </a:r>
            <a:r>
              <a:rPr lang="el-GR" dirty="0" err="1">
                <a:sym typeface="Wingdings" pitchFamily="2" charset="2"/>
              </a:rPr>
              <a:t>ττ</a:t>
            </a:r>
            <a:r>
              <a:rPr lang="en-GB" dirty="0">
                <a:sym typeface="Wingdings" pitchFamily="2" charset="2"/>
              </a:rPr>
              <a:t> since start of run-2 </a:t>
            </a:r>
          </a:p>
          <a:p>
            <a:pPr lvl="1"/>
            <a:r>
              <a:rPr lang="en-GB" dirty="0"/>
              <a:t>Lead full run-2 </a:t>
            </a:r>
            <a:r>
              <a:rPr lang="en-GB" dirty="0" err="1"/>
              <a:t>lephad</a:t>
            </a:r>
            <a:r>
              <a:rPr lang="en-GB" dirty="0"/>
              <a:t> channel, giving most sensitive expected </a:t>
            </a:r>
            <a:r>
              <a:rPr lang="el-GR" dirty="0"/>
              <a:t>σ</a:t>
            </a:r>
            <a:r>
              <a:rPr lang="en-GB" dirty="0"/>
              <a:t> limit </a:t>
            </a:r>
          </a:p>
          <a:p>
            <a:pPr lvl="1"/>
            <a:endParaRPr lang="en-GB" sz="1000" dirty="0"/>
          </a:p>
          <a:p>
            <a:pPr lvl="1"/>
            <a:endParaRPr lang="en-GB" sz="1000" dirty="0"/>
          </a:p>
          <a:p>
            <a:pPr lvl="1"/>
            <a:endParaRPr lang="en-GB" sz="1000" dirty="0"/>
          </a:p>
          <a:p>
            <a:pPr lvl="1"/>
            <a:endParaRPr lang="en-GB" sz="1600" dirty="0"/>
          </a:p>
          <a:p>
            <a:pPr lvl="1"/>
            <a:endParaRPr lang="en-GB" sz="1000" dirty="0"/>
          </a:p>
          <a:p>
            <a:pPr lvl="1"/>
            <a:endParaRPr lang="en-GB" sz="1000" dirty="0"/>
          </a:p>
          <a:p>
            <a:pPr lvl="1"/>
            <a:endParaRPr lang="en-GB" sz="1000" dirty="0"/>
          </a:p>
          <a:p>
            <a:pPr lvl="1"/>
            <a:endParaRPr lang="en-GB" sz="1000" dirty="0"/>
          </a:p>
          <a:p>
            <a:pPr lvl="1"/>
            <a:endParaRPr lang="en-GB" sz="1400" dirty="0"/>
          </a:p>
          <a:p>
            <a:pPr lvl="1"/>
            <a:endParaRPr lang="en-GB" sz="1000" dirty="0"/>
          </a:p>
          <a:p>
            <a:pPr lvl="1"/>
            <a:endParaRPr lang="en-GB" sz="400" dirty="0"/>
          </a:p>
          <a:p>
            <a:r>
              <a:rPr lang="en-GB" dirty="0"/>
              <a:t>Currently working on </a:t>
            </a:r>
            <a:r>
              <a:rPr lang="en-GB" dirty="0" err="1"/>
              <a:t>hadhad</a:t>
            </a:r>
            <a:r>
              <a:rPr lang="en-GB" dirty="0"/>
              <a:t> channel for run-2+3 (Carl, Jordy, Bhupesh)</a:t>
            </a:r>
          </a:p>
          <a:p>
            <a:pPr lvl="1"/>
            <a:r>
              <a:rPr lang="en-GB" dirty="0"/>
              <a:t>Lead developer of analysis </a:t>
            </a:r>
            <a:r>
              <a:rPr lang="en-GB" dirty="0" err="1"/>
              <a:t>fwk</a:t>
            </a:r>
            <a:r>
              <a:rPr lang="en-GB" dirty="0"/>
              <a:t> (Jordy), Top modelling (see Bhupesh’s talk)</a:t>
            </a:r>
          </a:p>
          <a:p>
            <a:pPr lvl="1"/>
            <a:r>
              <a:rPr lang="en-GB" dirty="0"/>
              <a:t>GNN S/B discriminant  (Jordy, Carl) + NN di-tau mass regression (Alice MPHYS)</a:t>
            </a:r>
          </a:p>
          <a:p>
            <a:r>
              <a:rPr lang="en-GB" dirty="0"/>
              <a:t>Aim for partial run-3 result by end of ‘25 + 3</a:t>
            </a:r>
            <a:r>
              <a:rPr lang="el-GR" dirty="0"/>
              <a:t>σ</a:t>
            </a:r>
            <a:r>
              <a:rPr lang="en-GB" dirty="0"/>
              <a:t> evidence with full run-2+3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8C7BC-162C-EFB1-1650-7858CE97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19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CDE9AF-A65F-3117-A62C-5CEB0FADB61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0" name="Content Placeholder 21">
            <a:extLst>
              <a:ext uri="{FF2B5EF4-FFF2-40B4-BE49-F238E27FC236}">
                <a16:creationId xmlns:a16="http://schemas.microsoft.com/office/drawing/2014/main" id="{1EB9F368-84BD-B7E9-5327-671D761DA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84" y="3183306"/>
            <a:ext cx="2540471" cy="21534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F44E28-4B9F-7132-9439-C1D61B73D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360" y="3136481"/>
            <a:ext cx="2433133" cy="2185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833C1-E10C-20BB-A459-5E3270E67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84" y="1490336"/>
            <a:ext cx="3925455" cy="70427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B0486ED-25CF-B4B3-34A6-9B565A5D8C2E}"/>
              </a:ext>
            </a:extLst>
          </p:cNvPr>
          <p:cNvSpPr/>
          <p:nvPr/>
        </p:nvSpPr>
        <p:spPr>
          <a:xfrm>
            <a:off x="2386600" y="1603653"/>
            <a:ext cx="569610" cy="5935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65C883-6828-AE03-C382-BE4B5A7FBE8C}"/>
              </a:ext>
            </a:extLst>
          </p:cNvPr>
          <p:cNvGrpSpPr/>
          <p:nvPr/>
        </p:nvGrpSpPr>
        <p:grpSpPr>
          <a:xfrm>
            <a:off x="9101570" y="961225"/>
            <a:ext cx="2724178" cy="1924984"/>
            <a:chOff x="9053802" y="1008993"/>
            <a:chExt cx="2724178" cy="19249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5688FE-EEE0-6A6E-14E0-744EB9972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53802" y="1008993"/>
              <a:ext cx="2724178" cy="192498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DC3018-C0BD-29DC-BC9F-01E2BBB3E548}"/>
                </a:ext>
              </a:extLst>
            </p:cNvPr>
            <p:cNvSpPr txBox="1"/>
            <p:nvPr/>
          </p:nvSpPr>
          <p:spPr>
            <a:xfrm>
              <a:off x="10381743" y="1360194"/>
              <a:ext cx="133730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chemeClr val="accent1"/>
                  </a:solidFill>
                  <a:sym typeface="Wingdings" pitchFamily="2" charset="2"/>
                </a:rPr>
                <a:t>bb</a:t>
              </a:r>
              <a:r>
                <a:rPr lang="el-GR" sz="1600" dirty="0" err="1">
                  <a:solidFill>
                    <a:schemeClr val="accent1"/>
                  </a:solidFill>
                  <a:sym typeface="Wingdings" pitchFamily="2" charset="2"/>
                </a:rPr>
                <a:t>ττ</a:t>
              </a:r>
              <a:r>
                <a:rPr lang="en-GB" sz="1600" dirty="0">
                  <a:solidFill>
                    <a:schemeClr val="accent1"/>
                  </a:solidFill>
                  <a:sym typeface="Wingdings" pitchFamily="2" charset="2"/>
                </a:rPr>
                <a:t> is sweet spot of BR </a:t>
              </a:r>
              <a:br>
                <a:rPr lang="en-GB" sz="1600" dirty="0">
                  <a:solidFill>
                    <a:schemeClr val="accent1"/>
                  </a:solidFill>
                  <a:sym typeface="Wingdings" pitchFamily="2" charset="2"/>
                </a:rPr>
              </a:br>
              <a:r>
                <a:rPr lang="en-GB" sz="1600" dirty="0">
                  <a:solidFill>
                    <a:schemeClr val="accent1"/>
                  </a:solidFill>
                  <a:sym typeface="Wingdings" pitchFamily="2" charset="2"/>
                </a:rPr>
                <a:t>&amp; </a:t>
              </a:r>
              <a:r>
                <a:rPr lang="en-GB" sz="1600" dirty="0" err="1">
                  <a:solidFill>
                    <a:schemeClr val="accent1"/>
                  </a:solidFill>
                  <a:sym typeface="Wingdings" pitchFamily="2" charset="2"/>
                </a:rPr>
                <a:t>bkg</a:t>
              </a:r>
              <a:r>
                <a:rPr lang="en-GB" sz="1600" dirty="0">
                  <a:solidFill>
                    <a:schemeClr val="accent1"/>
                  </a:solidFill>
                  <a:sym typeface="Wingdings" pitchFamily="2" charset="2"/>
                </a:rPr>
                <a:t> </a:t>
              </a:r>
            </a:p>
            <a:p>
              <a:endParaRPr lang="en-GB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93D4EBF-B08D-B17E-03B4-E73928A1F6AA}"/>
                </a:ext>
              </a:extLst>
            </p:cNvPr>
            <p:cNvSpPr/>
            <p:nvPr/>
          </p:nvSpPr>
          <p:spPr>
            <a:xfrm>
              <a:off x="9549571" y="1927867"/>
              <a:ext cx="442193" cy="331690"/>
            </a:xfrm>
            <a:prstGeom prst="round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1AE8C8-03E0-D610-F3A0-CCD49A7DE668}"/>
              </a:ext>
            </a:extLst>
          </p:cNvPr>
          <p:cNvCxnSpPr>
            <a:cxnSpLocks/>
          </p:cNvCxnSpPr>
          <p:nvPr/>
        </p:nvCxnSpPr>
        <p:spPr>
          <a:xfrm flipH="1">
            <a:off x="8607642" y="2045944"/>
            <a:ext cx="570692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500AF9-FA91-5BA5-3FBE-1D787D488621}"/>
              </a:ext>
            </a:extLst>
          </p:cNvPr>
          <p:cNvGrpSpPr/>
          <p:nvPr/>
        </p:nvGrpSpPr>
        <p:grpSpPr>
          <a:xfrm>
            <a:off x="5654763" y="3118551"/>
            <a:ext cx="3101197" cy="2105025"/>
            <a:chOff x="5654763" y="3118551"/>
            <a:chExt cx="3101197" cy="21050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72B7B2-F9A2-6F48-82D2-36AB7CE3A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3673"/>
            <a:stretch/>
          </p:blipFill>
          <p:spPr>
            <a:xfrm>
              <a:off x="5654763" y="3118551"/>
              <a:ext cx="3101197" cy="21050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83101C7-442E-4C43-4CED-96B04F59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35262" y="3985588"/>
              <a:ext cx="1520697" cy="80259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206FA5-B47F-7E00-8DA0-97EDEBB115FD}"/>
              </a:ext>
            </a:extLst>
          </p:cNvPr>
          <p:cNvGrpSpPr/>
          <p:nvPr/>
        </p:nvGrpSpPr>
        <p:grpSpPr>
          <a:xfrm>
            <a:off x="7329505" y="3694677"/>
            <a:ext cx="1504429" cy="1124989"/>
            <a:chOff x="7329505" y="3694677"/>
            <a:chExt cx="1504429" cy="112498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C5A3D3B-C360-4830-63B2-2944FB01C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29505" y="3694677"/>
              <a:ext cx="1504429" cy="65924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9FE209-5E03-0048-2CCF-3199E65FC537}"/>
                </a:ext>
              </a:extLst>
            </p:cNvPr>
            <p:cNvSpPr txBox="1"/>
            <p:nvPr/>
          </p:nvSpPr>
          <p:spPr>
            <a:xfrm>
              <a:off x="7349646" y="4296446"/>
              <a:ext cx="14632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</a:rPr>
                <a:t>Improvements in </a:t>
              </a:r>
              <a:br>
                <a:rPr lang="en-GB" sz="1400" dirty="0">
                  <a:solidFill>
                    <a:schemeClr val="accent1"/>
                  </a:solidFill>
                </a:rPr>
              </a:br>
              <a:r>
                <a:rPr lang="el-GR" sz="1400" dirty="0">
                  <a:solidFill>
                    <a:schemeClr val="accent1"/>
                  </a:solidFill>
                </a:rPr>
                <a:t>τ</a:t>
              </a:r>
              <a:r>
                <a:rPr lang="en-GB" sz="1400" dirty="0">
                  <a:solidFill>
                    <a:schemeClr val="accent1"/>
                  </a:solidFill>
                </a:rPr>
                <a:t>/b ID, triggers, …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41C777C-274C-3A52-021D-E7004D029056}"/>
              </a:ext>
            </a:extLst>
          </p:cNvPr>
          <p:cNvGrpSpPr/>
          <p:nvPr/>
        </p:nvGrpSpPr>
        <p:grpSpPr>
          <a:xfrm>
            <a:off x="4345489" y="1398493"/>
            <a:ext cx="2745657" cy="968189"/>
            <a:chOff x="4345489" y="1398493"/>
            <a:chExt cx="2745657" cy="96818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C7D1C55-B7D7-798D-8652-3FC014D0666D}"/>
                </a:ext>
              </a:extLst>
            </p:cNvPr>
            <p:cNvGrpSpPr/>
            <p:nvPr/>
          </p:nvGrpSpPr>
          <p:grpSpPr>
            <a:xfrm>
              <a:off x="4345489" y="1398493"/>
              <a:ext cx="2745657" cy="968189"/>
              <a:chOff x="4345489" y="1398493"/>
              <a:chExt cx="2745657" cy="968189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8E54EA3-5CB0-E75F-E0B1-DBD84D8574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 t="9426" b="9704"/>
              <a:stretch/>
            </p:blipFill>
            <p:spPr>
              <a:xfrm>
                <a:off x="4345489" y="1398493"/>
                <a:ext cx="2745657" cy="968189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10D5912-B6D9-7E6D-0157-1FA5B8CB0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19243940">
                <a:off x="6270286" y="1571300"/>
                <a:ext cx="342900" cy="203200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9EEDDB-3ADB-AC2D-B8F8-2CEC5D4A4457}"/>
                </a:ext>
              </a:extLst>
            </p:cNvPr>
            <p:cNvSpPr txBox="1"/>
            <p:nvPr/>
          </p:nvSpPr>
          <p:spPr>
            <a:xfrm>
              <a:off x="6499760" y="1715776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rgbClr val="C00000"/>
                  </a:solidFill>
                </a:rPr>
                <a:t>λ</a:t>
              </a:r>
              <a:r>
                <a:rPr lang="en-GB" baseline="-25000" dirty="0">
                  <a:solidFill>
                    <a:srgbClr val="C00000"/>
                  </a:solidFill>
                </a:rPr>
                <a:t>3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AECACFA-3335-0871-C6FB-484C1333EC41}"/>
              </a:ext>
            </a:extLst>
          </p:cNvPr>
          <p:cNvSpPr/>
          <p:nvPr/>
        </p:nvSpPr>
        <p:spPr>
          <a:xfrm>
            <a:off x="3226013" y="4665878"/>
            <a:ext cx="2371844" cy="228339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7BE5E22-EFD3-40A0-CA10-2AC7E6D21C88}"/>
              </a:ext>
            </a:extLst>
          </p:cNvPr>
          <p:cNvSpPr/>
          <p:nvPr/>
        </p:nvSpPr>
        <p:spPr>
          <a:xfrm>
            <a:off x="2462320" y="3446418"/>
            <a:ext cx="542721" cy="176349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1FE9BF-98C1-6498-F869-1E2757B00A9A}"/>
              </a:ext>
            </a:extLst>
          </p:cNvPr>
          <p:cNvSpPr txBox="1"/>
          <p:nvPr/>
        </p:nvSpPr>
        <p:spPr>
          <a:xfrm>
            <a:off x="10329479" y="11327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arXiv:2404.12660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3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F0F78-CEB7-30D1-5E8B-7904BE741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D5947-6A8F-D900-D316-631545E0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Liverpool ATLAS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0611-71FA-9B5B-AA95-961701381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008993"/>
            <a:ext cx="5577060" cy="5982116"/>
          </a:xfrm>
        </p:spPr>
        <p:txBody>
          <a:bodyPr/>
          <a:lstStyle/>
          <a:p>
            <a:r>
              <a:rPr lang="en-GB" dirty="0"/>
              <a:t>7 Academics</a:t>
            </a:r>
          </a:p>
          <a:p>
            <a:pPr lvl="1"/>
            <a:r>
              <a:rPr lang="en-GB" dirty="0"/>
              <a:t>Andy, Carl (TL since 01/25), Jan (DTL) , </a:t>
            </a:r>
            <a:br>
              <a:rPr lang="en-GB" dirty="0"/>
            </a:br>
            <a:r>
              <a:rPr lang="en-GB" dirty="0"/>
              <a:t>Monica, Nikos, Uta, Sergey (low FTE)</a:t>
            </a:r>
          </a:p>
          <a:p>
            <a:endParaRPr lang="en-GB" sz="1000" dirty="0"/>
          </a:p>
          <a:p>
            <a:r>
              <a:rPr lang="en-GB" dirty="0"/>
              <a:t>2 Physics Analysis PDRAs</a:t>
            </a:r>
          </a:p>
          <a:p>
            <a:pPr lvl="1"/>
            <a:r>
              <a:rPr lang="en-GB" dirty="0"/>
              <a:t>Jordy </a:t>
            </a:r>
            <a:r>
              <a:rPr lang="en-GB" dirty="0" err="1"/>
              <a:t>Degens</a:t>
            </a:r>
            <a:r>
              <a:rPr lang="en-GB" dirty="0"/>
              <a:t> + John Anders </a:t>
            </a:r>
            <a:br>
              <a:rPr lang="en-GB" dirty="0"/>
            </a:br>
            <a:r>
              <a:rPr lang="en-GB" dirty="0"/>
              <a:t>(who returned in October)</a:t>
            </a:r>
          </a:p>
          <a:p>
            <a:pPr lvl="1"/>
            <a:r>
              <a:rPr lang="en-GB" dirty="0"/>
              <a:t>Goodbye to Cristiano (CERN </a:t>
            </a:r>
            <a:br>
              <a:rPr lang="en-GB" dirty="0"/>
            </a:br>
            <a:r>
              <a:rPr lang="en-GB" dirty="0"/>
              <a:t>fellow) and Joe (DESY PDRA)</a:t>
            </a:r>
          </a:p>
          <a:p>
            <a:pPr lvl="1"/>
            <a:endParaRPr lang="en-GB" sz="1000" dirty="0"/>
          </a:p>
          <a:p>
            <a:r>
              <a:rPr lang="en-GB" dirty="0"/>
              <a:t>9 PhD students (+2 incoming)</a:t>
            </a:r>
          </a:p>
          <a:p>
            <a:pPr lvl="1"/>
            <a:r>
              <a:rPr lang="en-GB" dirty="0"/>
              <a:t>Y1: </a:t>
            </a:r>
            <a:r>
              <a:rPr lang="en-GB" dirty="0" err="1"/>
              <a:t>Shirsendu</a:t>
            </a:r>
            <a:r>
              <a:rPr lang="en-GB" dirty="0"/>
              <a:t>, Stephen</a:t>
            </a:r>
          </a:p>
          <a:p>
            <a:pPr lvl="1"/>
            <a:r>
              <a:rPr lang="en-GB" dirty="0"/>
              <a:t>Y2: Mehul</a:t>
            </a:r>
          </a:p>
          <a:p>
            <a:pPr lvl="1"/>
            <a:r>
              <a:rPr lang="en-GB" dirty="0"/>
              <a:t>Y3: Bhupesh, Josh, Rob</a:t>
            </a:r>
          </a:p>
          <a:p>
            <a:pPr lvl="1"/>
            <a:r>
              <a:rPr lang="en-GB" dirty="0"/>
              <a:t>Y4/5: Conor, Rebecca, Samuel (viva next week) </a:t>
            </a:r>
          </a:p>
          <a:p>
            <a:pPr lvl="1"/>
            <a:r>
              <a:rPr lang="en-GB" dirty="0"/>
              <a:t>Graduated: Dr. Ting </a:t>
            </a:r>
          </a:p>
          <a:p>
            <a:pPr lvl="2"/>
            <a:r>
              <a:rPr lang="en-GB" dirty="0"/>
              <a:t>(PDRA at York, CA)  </a:t>
            </a:r>
          </a:p>
          <a:p>
            <a:pPr lvl="2"/>
            <a:endParaRPr lang="en-GB" dirty="0"/>
          </a:p>
          <a:p>
            <a:r>
              <a:rPr lang="en-GB" dirty="0"/>
              <a:t>Along with upgrade staff (see Helen’s talk)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6B27CE7-4F2F-F66D-C53C-EDC6A65A6E1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DA56A7-E2E6-6907-BEB5-74724484E8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492" b="23959"/>
          <a:stretch/>
        </p:blipFill>
        <p:spPr>
          <a:xfrm>
            <a:off x="4000337" y="5515720"/>
            <a:ext cx="1201420" cy="679390"/>
          </a:xfrm>
          <a:prstGeom prst="rect">
            <a:avLst/>
          </a:prstGeom>
        </p:spPr>
      </p:pic>
      <p:pic>
        <p:nvPicPr>
          <p:cNvPr id="10" name="Picture 2" descr="140+ Thank You Languages Blue Stock Illustrations, Royalty ...">
            <a:extLst>
              <a:ext uri="{FF2B5EF4-FFF2-40B4-BE49-F238E27FC236}">
                <a16:creationId xmlns:a16="http://schemas.microsoft.com/office/drawing/2014/main" id="{3D519138-8538-3C9F-495E-3F773181D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623" y="3000134"/>
            <a:ext cx="1270849" cy="71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4766C6-3E7D-2CBB-34DF-E895C8A13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522" y="2489182"/>
            <a:ext cx="1005051" cy="5929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C5EB0C-35CF-6195-B6E9-9DAAC18F9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522" y="4096755"/>
            <a:ext cx="1005051" cy="592979"/>
          </a:xfrm>
          <a:prstGeom prst="rect">
            <a:avLst/>
          </a:prstGeom>
        </p:spPr>
      </p:pic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59DF4194-BCF2-0DF7-B021-A4E86322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</a:t>
            </a:fld>
            <a:endParaRPr lang="en-GB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A7345E7-209C-2CE6-DE74-64549C8FF11F}"/>
              </a:ext>
            </a:extLst>
          </p:cNvPr>
          <p:cNvGrpSpPr/>
          <p:nvPr/>
        </p:nvGrpSpPr>
        <p:grpSpPr>
          <a:xfrm>
            <a:off x="4687903" y="1103475"/>
            <a:ext cx="8128000" cy="5452313"/>
            <a:chOff x="4687903" y="1103475"/>
            <a:chExt cx="8128000" cy="545231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6731F67-5BD4-C17B-B11D-9C40B711B85E}"/>
                </a:ext>
              </a:extLst>
            </p:cNvPr>
            <p:cNvGrpSpPr/>
            <p:nvPr/>
          </p:nvGrpSpPr>
          <p:grpSpPr>
            <a:xfrm>
              <a:off x="4687903" y="1103475"/>
              <a:ext cx="8128000" cy="5452313"/>
              <a:chOff x="4305938" y="975347"/>
              <a:chExt cx="8128000" cy="5452313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14A5C7C9-D77C-D5F0-0530-A49F311774CB}"/>
                  </a:ext>
                </a:extLst>
              </p:cNvPr>
              <p:cNvGrpSpPr/>
              <p:nvPr/>
            </p:nvGrpSpPr>
            <p:grpSpPr>
              <a:xfrm>
                <a:off x="4305938" y="1008993"/>
                <a:ext cx="8128000" cy="5418667"/>
                <a:chOff x="4879372" y="1008993"/>
                <a:chExt cx="8128000" cy="5418667"/>
              </a:xfrm>
            </p:grpSpPr>
            <p:graphicFrame>
              <p:nvGraphicFramePr>
                <p:cNvPr id="88" name="Diagram 87">
                  <a:extLst>
                    <a:ext uri="{FF2B5EF4-FFF2-40B4-BE49-F238E27FC236}">
                      <a16:creationId xmlns:a16="http://schemas.microsoft.com/office/drawing/2014/main" id="{BF487653-E47C-784E-15B9-89C37D2D9863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228036178"/>
                    </p:ext>
                  </p:extLst>
                </p:nvPr>
              </p:nvGraphicFramePr>
              <p:xfrm>
                <a:off x="4879372" y="1008993"/>
                <a:ext cx="8128000" cy="541866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" r:lo="rId6" r:qs="rId7" r:cs="rId8"/>
                </a:graphicData>
              </a:graphic>
            </p:graphicFrame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56F18A25-28FA-0586-E7E1-79490C21A54A}"/>
                    </a:ext>
                  </a:extLst>
                </p:cNvPr>
                <p:cNvSpPr txBox="1"/>
                <p:nvPr/>
              </p:nvSpPr>
              <p:spPr>
                <a:xfrm>
                  <a:off x="6987251" y="1326344"/>
                  <a:ext cx="3912242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dirty="0"/>
                    <a:t>SM Precision  </a:t>
                  </a:r>
                  <a:br>
                    <a:rPr lang="en-GB" sz="2800" dirty="0"/>
                  </a:br>
                  <a:r>
                    <a:rPr lang="en-GB" sz="2800" dirty="0"/>
                    <a:t>+ rare processes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4DFC5DAB-63E8-B3E6-4F43-9DBD7897FCC4}"/>
                    </a:ext>
                  </a:extLst>
                </p:cNvPr>
                <p:cNvSpPr txBox="1"/>
                <p:nvPr/>
              </p:nvSpPr>
              <p:spPr>
                <a:xfrm>
                  <a:off x="7606235" y="2258369"/>
                  <a:ext cx="306221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800" dirty="0">
                      <a:solidFill>
                        <a:schemeClr val="accent2"/>
                      </a:solidFill>
                    </a:rPr>
                    <a:t>W mass, W/Z </a:t>
                  </a:r>
                  <a:r>
                    <a:rPr lang="en-GB" sz="1800" dirty="0" err="1">
                      <a:solidFill>
                        <a:schemeClr val="accent2"/>
                      </a:solidFill>
                    </a:rPr>
                    <a:t>p</a:t>
                  </a:r>
                  <a:r>
                    <a:rPr lang="en-GB" sz="1800" baseline="-25000" dirty="0" err="1">
                      <a:solidFill>
                        <a:schemeClr val="accent2"/>
                      </a:solidFill>
                    </a:rPr>
                    <a:t>T</a:t>
                  </a:r>
                  <a:r>
                    <a:rPr lang="en-GB" sz="1800" baseline="0" dirty="0">
                      <a:solidFill>
                        <a:schemeClr val="accent2"/>
                      </a:solidFill>
                    </a:rPr>
                    <a:t>, low/high-mass DY, </a:t>
                  </a:r>
                  <a:r>
                    <a:rPr lang="en-GB" sz="1800" baseline="0" dirty="0" err="1">
                      <a:solidFill>
                        <a:schemeClr val="accent2"/>
                      </a:solidFill>
                    </a:rPr>
                    <a:t>ttZ</a:t>
                  </a:r>
                  <a:r>
                    <a:rPr lang="en-GB" sz="1800" baseline="0" dirty="0">
                      <a:solidFill>
                        <a:schemeClr val="accent2"/>
                      </a:solidFill>
                    </a:rPr>
                    <a:t>, single top, rare tau decays</a:t>
                  </a:r>
                  <a:endParaRPr lang="en-GB" sz="1800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8DED755F-E470-969C-9448-829129FC0DFE}"/>
                    </a:ext>
                  </a:extLst>
                </p:cNvPr>
                <p:cNvSpPr txBox="1"/>
                <p:nvPr/>
              </p:nvSpPr>
              <p:spPr>
                <a:xfrm>
                  <a:off x="5396355" y="4135015"/>
                  <a:ext cx="3912242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dirty="0">
                      <a:solidFill>
                        <a:srgbClr val="00B050"/>
                      </a:solidFill>
                    </a:rPr>
                    <a:t>Higgs </a:t>
                  </a:r>
                  <a:br>
                    <a:rPr lang="en-GB" sz="2800" dirty="0">
                      <a:solidFill>
                        <a:srgbClr val="00B050"/>
                      </a:solidFill>
                    </a:rPr>
                  </a:br>
                  <a:r>
                    <a:rPr lang="en-GB" sz="2800" dirty="0">
                      <a:solidFill>
                        <a:srgbClr val="00B050"/>
                      </a:solidFill>
                    </a:rPr>
                    <a:t>physics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C219088-5453-9496-067A-409013D40E92}"/>
                    </a:ext>
                  </a:extLst>
                </p:cNvPr>
                <p:cNvSpPr txBox="1"/>
                <p:nvPr/>
              </p:nvSpPr>
              <p:spPr>
                <a:xfrm>
                  <a:off x="6988177" y="5069991"/>
                  <a:ext cx="1553942" cy="9233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accent2"/>
                      </a:solidFill>
                    </a:rPr>
                    <a:t>SM Higgs, </a:t>
                  </a:r>
                  <a:br>
                    <a:rPr lang="en-GB" dirty="0">
                      <a:solidFill>
                        <a:schemeClr val="accent2"/>
                      </a:solidFill>
                    </a:rPr>
                  </a:br>
                  <a:r>
                    <a:rPr lang="en-GB" dirty="0">
                      <a:solidFill>
                        <a:schemeClr val="accent2"/>
                      </a:solidFill>
                    </a:rPr>
                    <a:t>Di-Higgs,</a:t>
                  </a:r>
                  <a:br>
                    <a:rPr lang="en-GB" dirty="0">
                      <a:solidFill>
                        <a:schemeClr val="accent2"/>
                      </a:solidFill>
                    </a:rPr>
                  </a:br>
                  <a:r>
                    <a:rPr lang="en-GB" dirty="0">
                      <a:solidFill>
                        <a:schemeClr val="accent2"/>
                      </a:solidFill>
                    </a:rPr>
                    <a:t>BSM Higgs</a:t>
                  </a: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AD4FD93D-87FD-768F-AAC8-6CA0220E1EF1}"/>
                    </a:ext>
                  </a:extLst>
                </p:cNvPr>
                <p:cNvSpPr txBox="1"/>
                <p:nvPr/>
              </p:nvSpPr>
              <p:spPr>
                <a:xfrm>
                  <a:off x="9523187" y="4135015"/>
                  <a:ext cx="2016205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dirty="0">
                      <a:solidFill>
                        <a:srgbClr val="E7AE01"/>
                      </a:solidFill>
                    </a:rPr>
                    <a:t>New physics searches 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AD77D6B-6656-B6C7-3282-399B43DEEBC4}"/>
                    </a:ext>
                  </a:extLst>
                </p:cNvPr>
                <p:cNvSpPr txBox="1"/>
                <p:nvPr/>
              </p:nvSpPr>
              <p:spPr>
                <a:xfrm>
                  <a:off x="9497977" y="5069991"/>
                  <a:ext cx="234094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accent2"/>
                      </a:solidFill>
                    </a:rPr>
                    <a:t>SUSY, Dark Matter,  Dark Sector, LLPs, </a:t>
                  </a:r>
                  <a:br>
                    <a:rPr lang="en-GB" dirty="0">
                      <a:solidFill>
                        <a:schemeClr val="accent2"/>
                      </a:solidFill>
                    </a:rPr>
                  </a:br>
                  <a:r>
                    <a:rPr lang="en-GB" dirty="0">
                      <a:solidFill>
                        <a:schemeClr val="accent2"/>
                      </a:solidFill>
                    </a:rPr>
                    <a:t>LQs, ALPs, …</a:t>
                  </a: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18B1BF73-543C-98B4-88D3-7F3D939634EF}"/>
                  </a:ext>
                </a:extLst>
              </p:cNvPr>
              <p:cNvGrpSpPr/>
              <p:nvPr/>
            </p:nvGrpSpPr>
            <p:grpSpPr>
              <a:xfrm>
                <a:off x="9866982" y="975347"/>
                <a:ext cx="1251416" cy="1251416"/>
                <a:chOff x="2396231" y="4956543"/>
                <a:chExt cx="1251416" cy="1251416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431A5B81-9C43-D818-26CE-1D9581DAA2DB}"/>
                    </a:ext>
                  </a:extLst>
                </p:cNvPr>
                <p:cNvSpPr/>
                <p:nvPr/>
              </p:nvSpPr>
              <p:spPr>
                <a:xfrm>
                  <a:off x="2396231" y="4956543"/>
                  <a:ext cx="1251416" cy="1251416"/>
                </a:xfrm>
                <a:prstGeom prst="ellipse">
                  <a:avLst/>
                </a:prstGeom>
                <a:solidFill>
                  <a:srgbClr val="7B4E9F">
                    <a:alpha val="50196"/>
                  </a:srgb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3D430BA7-CA08-636E-A4BC-73923C5B6721}"/>
                    </a:ext>
                  </a:extLst>
                </p:cNvPr>
                <p:cNvSpPr txBox="1"/>
                <p:nvPr/>
              </p:nvSpPr>
              <p:spPr>
                <a:xfrm>
                  <a:off x="2461150" y="5268908"/>
                  <a:ext cx="11180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rgbClr val="7030A0"/>
                      </a:solidFill>
                    </a:rPr>
                    <a:t>Tau </a:t>
                  </a:r>
                  <a:r>
                    <a:rPr lang="en-GB" dirty="0" err="1">
                      <a:solidFill>
                        <a:srgbClr val="7030A0"/>
                      </a:solidFill>
                    </a:rPr>
                    <a:t>reco</a:t>
                  </a:r>
                  <a:r>
                    <a:rPr lang="en-GB" dirty="0">
                      <a:solidFill>
                        <a:srgbClr val="7030A0"/>
                      </a:solidFill>
                    </a:rPr>
                    <a:t>. and ID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6BD82571-2DB5-C060-FD94-EF2C4B07BB9A}"/>
                  </a:ext>
                </a:extLst>
              </p:cNvPr>
              <p:cNvGrpSpPr/>
              <p:nvPr/>
            </p:nvGrpSpPr>
            <p:grpSpPr>
              <a:xfrm>
                <a:off x="10492690" y="2271996"/>
                <a:ext cx="1251416" cy="1251416"/>
                <a:chOff x="2396231" y="4956543"/>
                <a:chExt cx="1251416" cy="1251416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E1B229A8-051E-A556-E17F-77466C95EC47}"/>
                    </a:ext>
                  </a:extLst>
                </p:cNvPr>
                <p:cNvSpPr/>
                <p:nvPr/>
              </p:nvSpPr>
              <p:spPr>
                <a:xfrm>
                  <a:off x="2396231" y="4956543"/>
                  <a:ext cx="1251416" cy="1251416"/>
                </a:xfrm>
                <a:prstGeom prst="ellipse">
                  <a:avLst/>
                </a:prstGeom>
                <a:solidFill>
                  <a:srgbClr val="7B4E9F">
                    <a:alpha val="50196"/>
                  </a:srgb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6713F86C-F700-E5AA-505A-7CAD9EA1FC92}"/>
                    </a:ext>
                  </a:extLst>
                </p:cNvPr>
                <p:cNvSpPr txBox="1"/>
                <p:nvPr/>
              </p:nvSpPr>
              <p:spPr>
                <a:xfrm>
                  <a:off x="2421394" y="5268908"/>
                  <a:ext cx="11180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rgbClr val="7030A0"/>
                      </a:solidFill>
                    </a:rPr>
                    <a:t>b/c –jet tagging</a:t>
                  </a:r>
                </a:p>
              </p:txBody>
            </p:sp>
          </p:grp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74AA4259-3279-0E43-E128-B5A310BBD69E}"/>
                  </a:ext>
                </a:extLst>
              </p:cNvPr>
              <p:cNvSpPr/>
              <p:nvPr/>
            </p:nvSpPr>
            <p:spPr>
              <a:xfrm>
                <a:off x="5596207" y="975347"/>
                <a:ext cx="1251416" cy="1251416"/>
              </a:xfrm>
              <a:prstGeom prst="ellipse">
                <a:avLst/>
              </a:prstGeom>
              <a:solidFill>
                <a:srgbClr val="D9877B">
                  <a:alpha val="50000"/>
                </a:srgb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70760AD4-117D-0C01-2F7E-23B56C0E5F6E}"/>
                  </a:ext>
                </a:extLst>
              </p:cNvPr>
              <p:cNvGrpSpPr/>
              <p:nvPr/>
            </p:nvGrpSpPr>
            <p:grpSpPr>
              <a:xfrm>
                <a:off x="4970499" y="2247658"/>
                <a:ext cx="1251416" cy="1251416"/>
                <a:chOff x="2396231" y="4956543"/>
                <a:chExt cx="1251416" cy="1251416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9D6D1937-994D-A199-DF54-A3D51DFF6D2E}"/>
                    </a:ext>
                  </a:extLst>
                </p:cNvPr>
                <p:cNvSpPr/>
                <p:nvPr/>
              </p:nvSpPr>
              <p:spPr>
                <a:xfrm>
                  <a:off x="2396231" y="4956543"/>
                  <a:ext cx="1251416" cy="1251416"/>
                </a:xfrm>
                <a:prstGeom prst="ellipse">
                  <a:avLst/>
                </a:prstGeom>
                <a:solidFill>
                  <a:srgbClr val="D9877B">
                    <a:alpha val="50000"/>
                  </a:srgb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dk2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74706359-BE54-1484-46EB-AF2ADF6248C4}"/>
                    </a:ext>
                  </a:extLst>
                </p:cNvPr>
                <p:cNvSpPr txBox="1"/>
                <p:nvPr/>
              </p:nvSpPr>
              <p:spPr>
                <a:xfrm>
                  <a:off x="2483386" y="5144924"/>
                  <a:ext cx="111806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rgbClr val="C00000"/>
                      </a:solidFill>
                    </a:rPr>
                    <a:t>Lumi</a:t>
                  </a:r>
                  <a:br>
                    <a:rPr lang="en-GB" dirty="0">
                      <a:solidFill>
                        <a:srgbClr val="C00000"/>
                      </a:solidFill>
                    </a:rPr>
                  </a:br>
                  <a:r>
                    <a:rPr lang="en-GB" dirty="0" err="1">
                      <a:solidFill>
                        <a:srgbClr val="C00000"/>
                      </a:solidFill>
                    </a:rPr>
                    <a:t>Measur-ement</a:t>
                  </a:r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E9091F6-EEA1-7228-C7ED-BD0D84E40945}"/>
                </a:ext>
              </a:extLst>
            </p:cNvPr>
            <p:cNvSpPr txBox="1"/>
            <p:nvPr/>
          </p:nvSpPr>
          <p:spPr>
            <a:xfrm>
              <a:off x="6026485" y="1231282"/>
              <a:ext cx="11180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C00000"/>
                  </a:solidFill>
                </a:rPr>
                <a:t>SCT + Analysis </a:t>
              </a:r>
              <a:br>
                <a:rPr lang="en-GB" dirty="0">
                  <a:solidFill>
                    <a:srgbClr val="C00000"/>
                  </a:solidFill>
                </a:rPr>
              </a:br>
              <a:r>
                <a:rPr lang="en-GB" dirty="0">
                  <a:solidFill>
                    <a:srgbClr val="C00000"/>
                  </a:solidFill>
                </a:rPr>
                <a:t>Software</a:t>
              </a:r>
            </a:p>
          </p:txBody>
        </p:sp>
      </p:grp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13E00E8B-E39D-C2FE-E2F3-32920EBD22E9}"/>
              </a:ext>
            </a:extLst>
          </p:cNvPr>
          <p:cNvSpPr txBox="1">
            <a:spLocks/>
          </p:cNvSpPr>
          <p:nvPr/>
        </p:nvSpPr>
        <p:spPr>
          <a:xfrm>
            <a:off x="5816337" y="6558006"/>
            <a:ext cx="6544271" cy="38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dirty="0">
                <a:solidFill>
                  <a:schemeClr val="accent1"/>
                </a:solidFill>
                <a:sym typeface="Wingdings" pitchFamily="2" charset="2"/>
              </a:rPr>
              <a:t>Ubiquitous use of Machine Learning across almost all areas </a:t>
            </a:r>
          </a:p>
        </p:txBody>
      </p:sp>
    </p:spTree>
    <p:extLst>
      <p:ext uri="{BB962C8B-B14F-4D97-AF65-F5344CB8AC3E}">
        <p14:creationId xmlns:p14="http://schemas.microsoft.com/office/powerpoint/2010/main" val="4189198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18C7D-4506-583A-E2BD-084D85106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5AFEAD1-A2A6-1173-8E79-B9845A762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275" y="1322522"/>
            <a:ext cx="1510478" cy="1106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D5429F-D6CE-D452-E23B-E6C153D2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Di- and Tri-Higgs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7A0FD-6630-8C02-270F-005EBBBFE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6" y="1008993"/>
            <a:ext cx="9142897" cy="6162772"/>
          </a:xfrm>
        </p:spPr>
        <p:txBody>
          <a:bodyPr>
            <a:normAutofit/>
          </a:bodyPr>
          <a:lstStyle/>
          <a:p>
            <a:r>
              <a:rPr lang="en-GB" dirty="0"/>
              <a:t>Di-Higgs production probes H self-coupling </a:t>
            </a:r>
            <a:r>
              <a:rPr lang="en-GB" dirty="0">
                <a:sym typeface="Wingdings" pitchFamily="2" charset="2"/>
              </a:rPr>
              <a:t>but </a:t>
            </a:r>
            <a:r>
              <a:rPr lang="el-GR" dirty="0" err="1">
                <a:sym typeface="Wingdings" pitchFamily="2" charset="2"/>
              </a:rPr>
              <a:t>σ</a:t>
            </a:r>
            <a:r>
              <a:rPr lang="el-GR" baseline="-25000" dirty="0" err="1">
                <a:sym typeface="Wingdings" pitchFamily="2" charset="2"/>
              </a:rPr>
              <a:t>ΗΗ</a:t>
            </a:r>
            <a:r>
              <a:rPr lang="el-GR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≈</a:t>
            </a:r>
            <a:r>
              <a:rPr lang="el-GR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1/1000 of </a:t>
            </a:r>
            <a:r>
              <a:rPr lang="el-GR" dirty="0" err="1">
                <a:sym typeface="Wingdings" pitchFamily="2" charset="2"/>
              </a:rPr>
              <a:t>σ</a:t>
            </a:r>
            <a:r>
              <a:rPr lang="el-GR" baseline="-25000" dirty="0" err="1">
                <a:sym typeface="Wingdings" pitchFamily="2" charset="2"/>
              </a:rPr>
              <a:t>Η</a:t>
            </a:r>
            <a:endParaRPr lang="en-GB" dirty="0"/>
          </a:p>
          <a:p>
            <a:pPr marL="457200" lvl="1" indent="0">
              <a:buNone/>
            </a:pPr>
            <a:endParaRPr lang="en-GB" dirty="0">
              <a:sym typeface="Wingdings" pitchFamily="2" charset="2"/>
            </a:endParaRPr>
          </a:p>
          <a:p>
            <a:pPr lvl="1"/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r>
              <a:rPr lang="en-GB" dirty="0"/>
              <a:t>Liverpool has been a driving force in </a:t>
            </a:r>
            <a:r>
              <a:rPr lang="en-GB" dirty="0" err="1"/>
              <a:t>HH</a:t>
            </a:r>
            <a:r>
              <a:rPr lang="en-GB" dirty="0" err="1">
                <a:sym typeface="Wingdings" pitchFamily="2" charset="2"/>
              </a:rPr>
              <a:t>bb</a:t>
            </a:r>
            <a:r>
              <a:rPr lang="el-GR" dirty="0" err="1">
                <a:sym typeface="Wingdings" pitchFamily="2" charset="2"/>
              </a:rPr>
              <a:t>ττ</a:t>
            </a:r>
            <a:r>
              <a:rPr lang="en-GB" dirty="0">
                <a:sym typeface="Wingdings" pitchFamily="2" charset="2"/>
              </a:rPr>
              <a:t> since start of run-2 </a:t>
            </a:r>
          </a:p>
          <a:p>
            <a:pPr lvl="1"/>
            <a:r>
              <a:rPr lang="en-GB" dirty="0"/>
              <a:t>Lead full run-2 </a:t>
            </a:r>
            <a:r>
              <a:rPr lang="en-GB" dirty="0" err="1"/>
              <a:t>lephad</a:t>
            </a:r>
            <a:r>
              <a:rPr lang="en-GB" dirty="0"/>
              <a:t> channel, giving most sensitive expected </a:t>
            </a:r>
            <a:r>
              <a:rPr lang="el-GR" dirty="0"/>
              <a:t>σ</a:t>
            </a:r>
            <a:r>
              <a:rPr lang="en-GB" dirty="0"/>
              <a:t> limit </a:t>
            </a:r>
          </a:p>
          <a:p>
            <a:pPr lvl="1"/>
            <a:endParaRPr lang="en-GB" sz="1000" dirty="0"/>
          </a:p>
          <a:p>
            <a:pPr lvl="1"/>
            <a:endParaRPr lang="en-GB" sz="1000" dirty="0"/>
          </a:p>
          <a:p>
            <a:pPr lvl="1"/>
            <a:endParaRPr lang="en-GB" sz="1000" dirty="0"/>
          </a:p>
          <a:p>
            <a:pPr lvl="1"/>
            <a:endParaRPr lang="en-GB" sz="1600" dirty="0"/>
          </a:p>
          <a:p>
            <a:pPr lvl="1"/>
            <a:endParaRPr lang="en-GB" sz="1000" dirty="0"/>
          </a:p>
          <a:p>
            <a:pPr lvl="1"/>
            <a:endParaRPr lang="en-GB" sz="1000" dirty="0"/>
          </a:p>
          <a:p>
            <a:pPr lvl="1"/>
            <a:endParaRPr lang="en-GB" sz="1000" dirty="0"/>
          </a:p>
          <a:p>
            <a:pPr lvl="1"/>
            <a:endParaRPr lang="en-GB" sz="1000" dirty="0"/>
          </a:p>
          <a:p>
            <a:pPr lvl="1"/>
            <a:endParaRPr lang="en-GB" sz="1400" dirty="0"/>
          </a:p>
          <a:p>
            <a:pPr lvl="1"/>
            <a:endParaRPr lang="en-GB" sz="1000" dirty="0"/>
          </a:p>
          <a:p>
            <a:pPr lvl="1"/>
            <a:endParaRPr lang="en-GB" sz="400" dirty="0"/>
          </a:p>
          <a:p>
            <a:r>
              <a:rPr lang="en-GB" dirty="0"/>
              <a:t>Currently working on </a:t>
            </a:r>
            <a:r>
              <a:rPr lang="en-GB" dirty="0" err="1"/>
              <a:t>hadhad</a:t>
            </a:r>
            <a:r>
              <a:rPr lang="en-GB" dirty="0"/>
              <a:t> channel for run-2+3 (Carl, Jordy, Bhupesh)</a:t>
            </a:r>
          </a:p>
          <a:p>
            <a:pPr lvl="1"/>
            <a:r>
              <a:rPr lang="en-GB" dirty="0"/>
              <a:t>Lead developer of analysis </a:t>
            </a:r>
            <a:r>
              <a:rPr lang="en-GB" dirty="0" err="1"/>
              <a:t>fwk</a:t>
            </a:r>
            <a:r>
              <a:rPr lang="en-GB" dirty="0"/>
              <a:t> (Jordy), Top modelling (see Bhupesh’s talk)</a:t>
            </a:r>
          </a:p>
          <a:p>
            <a:pPr lvl="1"/>
            <a:r>
              <a:rPr lang="en-GB" dirty="0"/>
              <a:t>GNN S/B discriminant  (Jordy, Carl) + NN di-tau mass regression (Alice MPHYS)</a:t>
            </a:r>
          </a:p>
          <a:p>
            <a:r>
              <a:rPr lang="en-GB" dirty="0"/>
              <a:t>Aim for partial run-3 result by end of ‘25 + 3</a:t>
            </a:r>
            <a:r>
              <a:rPr lang="el-GR" dirty="0"/>
              <a:t>σ</a:t>
            </a:r>
            <a:r>
              <a:rPr lang="en-GB" dirty="0"/>
              <a:t> evidence with full run-2+3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0B2AC-C6CF-41FD-BCCC-C74E5200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20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9B430C-CFAC-39D5-6C4D-55D1DA932B2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0" name="Content Placeholder 21">
            <a:extLst>
              <a:ext uri="{FF2B5EF4-FFF2-40B4-BE49-F238E27FC236}">
                <a16:creationId xmlns:a16="http://schemas.microsoft.com/office/drawing/2014/main" id="{61DA3061-76DB-A9BA-F384-6891662B2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84" y="3183306"/>
            <a:ext cx="2540471" cy="21534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1B1B2-3931-9F7B-FFA8-55094DAE9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360" y="3136481"/>
            <a:ext cx="2433133" cy="2185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719832-0265-D5E8-3DC7-075676413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84" y="1490336"/>
            <a:ext cx="3925455" cy="70427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E14E66-002B-0BAE-15C7-0F1E3622AD9D}"/>
              </a:ext>
            </a:extLst>
          </p:cNvPr>
          <p:cNvSpPr txBox="1">
            <a:spLocks/>
          </p:cNvSpPr>
          <p:nvPr/>
        </p:nvSpPr>
        <p:spPr>
          <a:xfrm>
            <a:off x="8901367" y="3086593"/>
            <a:ext cx="3150480" cy="2810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SM predicts </a:t>
            </a:r>
            <a:r>
              <a:rPr lang="el-GR" dirty="0"/>
              <a:t>λ</a:t>
            </a:r>
            <a:r>
              <a:rPr lang="en-GB" baseline="-25000" dirty="0"/>
              <a:t>3</a:t>
            </a:r>
            <a:r>
              <a:rPr lang="en-GB" dirty="0"/>
              <a:t> = </a:t>
            </a:r>
            <a:r>
              <a:rPr lang="el-GR" dirty="0"/>
              <a:t>λ</a:t>
            </a:r>
            <a:r>
              <a:rPr lang="en-GB" baseline="-25000" dirty="0"/>
              <a:t>4</a:t>
            </a:r>
          </a:p>
          <a:p>
            <a:pPr lvl="1"/>
            <a:r>
              <a:rPr lang="en-GB" dirty="0"/>
              <a:t>But BSM physics can make them different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Measure via Tri-Higgs in HHH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 err="1">
                <a:sym typeface="Wingdings" pitchFamily="2" charset="2"/>
              </a:rPr>
              <a:t>bbbb</a:t>
            </a:r>
            <a:r>
              <a:rPr lang="el-GR" dirty="0" err="1">
                <a:sym typeface="Wingdings" pitchFamily="2" charset="2"/>
              </a:rPr>
              <a:t>ττ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396596-8279-814C-6041-22727DCC35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8502" y="4046834"/>
            <a:ext cx="2866535" cy="109013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9722CEEC-D11E-087A-D45C-028224A49D04}"/>
              </a:ext>
            </a:extLst>
          </p:cNvPr>
          <p:cNvSpPr/>
          <p:nvPr/>
        </p:nvSpPr>
        <p:spPr>
          <a:xfrm>
            <a:off x="3140592" y="1541327"/>
            <a:ext cx="689228" cy="71823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FA7272-3FDB-D2E9-1FA6-8473164856A7}"/>
              </a:ext>
            </a:extLst>
          </p:cNvPr>
          <p:cNvGrpSpPr/>
          <p:nvPr/>
        </p:nvGrpSpPr>
        <p:grpSpPr>
          <a:xfrm>
            <a:off x="9101570" y="961225"/>
            <a:ext cx="2724178" cy="1924984"/>
            <a:chOff x="9053802" y="1008993"/>
            <a:chExt cx="2724178" cy="19249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CB9398-A536-20B9-ADDC-10FD22905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53802" y="1008993"/>
              <a:ext cx="2724178" cy="192498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EFA319-86C2-2A7B-3287-2707729DAEA0}"/>
                </a:ext>
              </a:extLst>
            </p:cNvPr>
            <p:cNvSpPr txBox="1"/>
            <p:nvPr/>
          </p:nvSpPr>
          <p:spPr>
            <a:xfrm>
              <a:off x="10381743" y="1360194"/>
              <a:ext cx="133730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chemeClr val="accent1"/>
                  </a:solidFill>
                  <a:sym typeface="Wingdings" pitchFamily="2" charset="2"/>
                </a:rPr>
                <a:t>bb</a:t>
              </a:r>
              <a:r>
                <a:rPr lang="el-GR" sz="1600" dirty="0" err="1">
                  <a:solidFill>
                    <a:schemeClr val="accent1"/>
                  </a:solidFill>
                  <a:sym typeface="Wingdings" pitchFamily="2" charset="2"/>
                </a:rPr>
                <a:t>ττ</a:t>
              </a:r>
              <a:r>
                <a:rPr lang="en-GB" sz="1600" dirty="0">
                  <a:solidFill>
                    <a:schemeClr val="accent1"/>
                  </a:solidFill>
                  <a:sym typeface="Wingdings" pitchFamily="2" charset="2"/>
                </a:rPr>
                <a:t> is sweet spot of BR </a:t>
              </a:r>
              <a:br>
                <a:rPr lang="en-GB" sz="1600" dirty="0">
                  <a:solidFill>
                    <a:schemeClr val="accent1"/>
                  </a:solidFill>
                  <a:sym typeface="Wingdings" pitchFamily="2" charset="2"/>
                </a:rPr>
              </a:br>
              <a:r>
                <a:rPr lang="en-GB" sz="1600" dirty="0">
                  <a:solidFill>
                    <a:schemeClr val="accent1"/>
                  </a:solidFill>
                  <a:sym typeface="Wingdings" pitchFamily="2" charset="2"/>
                </a:rPr>
                <a:t>&amp; </a:t>
              </a:r>
              <a:r>
                <a:rPr lang="en-GB" sz="1600" dirty="0" err="1">
                  <a:solidFill>
                    <a:schemeClr val="accent1"/>
                  </a:solidFill>
                  <a:sym typeface="Wingdings" pitchFamily="2" charset="2"/>
                </a:rPr>
                <a:t>bkg</a:t>
              </a:r>
              <a:r>
                <a:rPr lang="en-GB" sz="1600" dirty="0">
                  <a:solidFill>
                    <a:schemeClr val="accent1"/>
                  </a:solidFill>
                  <a:sym typeface="Wingdings" pitchFamily="2" charset="2"/>
                </a:rPr>
                <a:t> </a:t>
              </a:r>
            </a:p>
            <a:p>
              <a:endParaRPr lang="en-GB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21DD3FBC-D8C4-98F3-4122-2C8B77F2B4D0}"/>
                </a:ext>
              </a:extLst>
            </p:cNvPr>
            <p:cNvSpPr/>
            <p:nvPr/>
          </p:nvSpPr>
          <p:spPr>
            <a:xfrm>
              <a:off x="9549571" y="1927867"/>
              <a:ext cx="442193" cy="331690"/>
            </a:xfrm>
            <a:prstGeom prst="round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5311B83-909F-FF10-DF70-F4E4152E0143}"/>
              </a:ext>
            </a:extLst>
          </p:cNvPr>
          <p:cNvCxnSpPr>
            <a:cxnSpLocks/>
          </p:cNvCxnSpPr>
          <p:nvPr/>
        </p:nvCxnSpPr>
        <p:spPr>
          <a:xfrm flipH="1">
            <a:off x="8607642" y="2045944"/>
            <a:ext cx="570692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81BC48-C78E-72B7-934D-E22A49911A12}"/>
              </a:ext>
            </a:extLst>
          </p:cNvPr>
          <p:cNvGrpSpPr/>
          <p:nvPr/>
        </p:nvGrpSpPr>
        <p:grpSpPr>
          <a:xfrm>
            <a:off x="5654763" y="3118551"/>
            <a:ext cx="3101197" cy="2105025"/>
            <a:chOff x="5654763" y="3118551"/>
            <a:chExt cx="3101197" cy="21050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5D71A7-7EA3-4D8A-0FD8-77B60F955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r="3673"/>
            <a:stretch/>
          </p:blipFill>
          <p:spPr>
            <a:xfrm>
              <a:off x="5654763" y="3118551"/>
              <a:ext cx="3101197" cy="21050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311183-5D4C-B42B-DF4D-9C5C377BB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35262" y="3985588"/>
              <a:ext cx="1520697" cy="80259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1BECF70-1A0E-62F4-C022-877EE88CF460}"/>
              </a:ext>
            </a:extLst>
          </p:cNvPr>
          <p:cNvGrpSpPr/>
          <p:nvPr/>
        </p:nvGrpSpPr>
        <p:grpSpPr>
          <a:xfrm>
            <a:off x="7329505" y="3694677"/>
            <a:ext cx="1504429" cy="1124989"/>
            <a:chOff x="7329505" y="3694677"/>
            <a:chExt cx="1504429" cy="112498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54B3BD3-3A24-0B2E-966B-EF165B5F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29505" y="3694677"/>
              <a:ext cx="1504429" cy="65924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4E41D4-D162-AC64-2CA9-4A4FCE34E818}"/>
                </a:ext>
              </a:extLst>
            </p:cNvPr>
            <p:cNvSpPr txBox="1"/>
            <p:nvPr/>
          </p:nvSpPr>
          <p:spPr>
            <a:xfrm>
              <a:off x="7349646" y="4296446"/>
              <a:ext cx="14632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</a:rPr>
                <a:t>Improvements in </a:t>
              </a:r>
              <a:br>
                <a:rPr lang="en-GB" sz="1400" dirty="0">
                  <a:solidFill>
                    <a:schemeClr val="accent1"/>
                  </a:solidFill>
                </a:rPr>
              </a:br>
              <a:r>
                <a:rPr lang="el-GR" sz="1400" dirty="0">
                  <a:solidFill>
                    <a:schemeClr val="accent1"/>
                  </a:solidFill>
                </a:rPr>
                <a:t>τ</a:t>
              </a:r>
              <a:r>
                <a:rPr lang="en-GB" sz="1400" dirty="0">
                  <a:solidFill>
                    <a:schemeClr val="accent1"/>
                  </a:solidFill>
                </a:rPr>
                <a:t>/b ID, triggers, …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0E32B7E-058C-47A5-67E6-AE9FFAB0193E}"/>
              </a:ext>
            </a:extLst>
          </p:cNvPr>
          <p:cNvGrpSpPr/>
          <p:nvPr/>
        </p:nvGrpSpPr>
        <p:grpSpPr>
          <a:xfrm>
            <a:off x="9898864" y="5807157"/>
            <a:ext cx="1695425" cy="954169"/>
            <a:chOff x="9898864" y="5807157"/>
            <a:chExt cx="1695425" cy="95416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60ABA92-3F92-6C27-1774-27E5912F7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898864" y="5807157"/>
              <a:ext cx="1695425" cy="95416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74966F-6E8C-6800-9F95-E8F6DA8180BF}"/>
                </a:ext>
              </a:extLst>
            </p:cNvPr>
            <p:cNvSpPr txBox="1"/>
            <p:nvPr/>
          </p:nvSpPr>
          <p:spPr>
            <a:xfrm>
              <a:off x="10799383" y="6297809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chemeClr val="accent5"/>
                  </a:solidFill>
                </a:rPr>
                <a:t>λ</a:t>
              </a:r>
              <a:r>
                <a:rPr lang="en-GB" baseline="-25000" dirty="0">
                  <a:solidFill>
                    <a:schemeClr val="accent5"/>
                  </a:solidFill>
                </a:rPr>
                <a:t>4</a:t>
              </a:r>
              <a:endParaRPr lang="en-GB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EDDBB3-1EA7-2AA5-460B-5E6BCE2F7334}"/>
              </a:ext>
            </a:extLst>
          </p:cNvPr>
          <p:cNvGrpSpPr/>
          <p:nvPr/>
        </p:nvGrpSpPr>
        <p:grpSpPr>
          <a:xfrm>
            <a:off x="4345489" y="1398493"/>
            <a:ext cx="2745657" cy="968189"/>
            <a:chOff x="4345489" y="1398493"/>
            <a:chExt cx="2745657" cy="96818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7156187-AD7F-802C-3515-834A6F44CE92}"/>
                </a:ext>
              </a:extLst>
            </p:cNvPr>
            <p:cNvGrpSpPr/>
            <p:nvPr/>
          </p:nvGrpSpPr>
          <p:grpSpPr>
            <a:xfrm>
              <a:off x="4345489" y="1398493"/>
              <a:ext cx="2745657" cy="968189"/>
              <a:chOff x="4345489" y="1398493"/>
              <a:chExt cx="2745657" cy="96818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B0BC4AD-6699-F02A-E495-1E4B58465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 t="9426" b="9704"/>
              <a:stretch/>
            </p:blipFill>
            <p:spPr>
              <a:xfrm>
                <a:off x="4345489" y="1398493"/>
                <a:ext cx="2745657" cy="9681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0100B08-DDD0-B4DC-6F0D-0391F0B475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19243940">
                <a:off x="6270286" y="1571300"/>
                <a:ext cx="342900" cy="203200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032C64-13D4-0CE2-675D-56AA397630DE}"/>
                </a:ext>
              </a:extLst>
            </p:cNvPr>
            <p:cNvSpPr txBox="1"/>
            <p:nvPr/>
          </p:nvSpPr>
          <p:spPr>
            <a:xfrm>
              <a:off x="6499760" y="1715776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rgbClr val="C00000"/>
                  </a:solidFill>
                </a:rPr>
                <a:t>λ</a:t>
              </a:r>
              <a:r>
                <a:rPr lang="en-GB" baseline="-25000" dirty="0">
                  <a:solidFill>
                    <a:srgbClr val="C00000"/>
                  </a:solidFill>
                </a:rPr>
                <a:t>3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CE9A672-82D4-3BC2-85A8-52B63FB026E4}"/>
              </a:ext>
            </a:extLst>
          </p:cNvPr>
          <p:cNvSpPr/>
          <p:nvPr/>
        </p:nvSpPr>
        <p:spPr>
          <a:xfrm>
            <a:off x="3226013" y="4665878"/>
            <a:ext cx="2371844" cy="228339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2D7146A-0013-1A27-41CA-BFDF4CB4D8A9}"/>
              </a:ext>
            </a:extLst>
          </p:cNvPr>
          <p:cNvSpPr/>
          <p:nvPr/>
        </p:nvSpPr>
        <p:spPr>
          <a:xfrm>
            <a:off x="2462320" y="3446418"/>
            <a:ext cx="542721" cy="176349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FF9A84-5EEA-2851-4E82-B4EF87125595}"/>
              </a:ext>
            </a:extLst>
          </p:cNvPr>
          <p:cNvSpPr txBox="1"/>
          <p:nvPr/>
        </p:nvSpPr>
        <p:spPr>
          <a:xfrm>
            <a:off x="10329479" y="11327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arXiv:2404.12660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4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E1313-1DA8-9074-A47C-DB015A8F6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A0BD-9DDD-3E50-26DD-ACD20F6D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" y="-2594"/>
            <a:ext cx="5033142" cy="685019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New Physics</a:t>
            </a:r>
            <a:br>
              <a:rPr lang="en-GB" dirty="0"/>
            </a:br>
            <a:r>
              <a:rPr lang="en-GB" dirty="0"/>
              <a:t>Searches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BC923-3A34-D253-9DF2-2CDFA13C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21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D217CA-1C0B-F355-E521-17F0384A220A}"/>
              </a:ext>
            </a:extLst>
          </p:cNvPr>
          <p:cNvGrpSpPr/>
          <p:nvPr/>
        </p:nvGrpSpPr>
        <p:grpSpPr>
          <a:xfrm>
            <a:off x="4687903" y="1103475"/>
            <a:ext cx="8128000" cy="5452313"/>
            <a:chOff x="4305938" y="975347"/>
            <a:chExt cx="8128000" cy="54523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3DD985F-FD4C-9B6F-EE85-CF87B0FDE23C}"/>
                </a:ext>
              </a:extLst>
            </p:cNvPr>
            <p:cNvGrpSpPr/>
            <p:nvPr/>
          </p:nvGrpSpPr>
          <p:grpSpPr>
            <a:xfrm>
              <a:off x="4305938" y="1008993"/>
              <a:ext cx="8128000" cy="5418667"/>
              <a:chOff x="4879372" y="1008993"/>
              <a:chExt cx="8128000" cy="5418667"/>
            </a:xfrm>
          </p:grpSpPr>
          <p:graphicFrame>
            <p:nvGraphicFramePr>
              <p:cNvPr id="39" name="Diagram 38">
                <a:extLst>
                  <a:ext uri="{FF2B5EF4-FFF2-40B4-BE49-F238E27FC236}">
                    <a16:creationId xmlns:a16="http://schemas.microsoft.com/office/drawing/2014/main" id="{8E2EC8CC-EE84-8D3A-4B6F-469C4AA3066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77130051"/>
                  </p:ext>
                </p:extLst>
              </p:nvPr>
            </p:nvGraphicFramePr>
            <p:xfrm>
              <a:off x="4879372" y="1008993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56ACC79-5C81-460D-4178-75DDBABD584A}"/>
                  </a:ext>
                </a:extLst>
              </p:cNvPr>
              <p:cNvSpPr txBox="1"/>
              <p:nvPr/>
            </p:nvSpPr>
            <p:spPr>
              <a:xfrm>
                <a:off x="6987251" y="1326344"/>
                <a:ext cx="39122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SM Precision  </a:t>
                </a:r>
                <a:br>
                  <a:rPr lang="en-GB" sz="2800" dirty="0"/>
                </a:br>
                <a:r>
                  <a:rPr lang="en-GB" sz="2800" dirty="0"/>
                  <a:t>+ rare processes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8EA350-F0D3-B2AF-48D8-9F10280F4A1B}"/>
                  </a:ext>
                </a:extLst>
              </p:cNvPr>
              <p:cNvSpPr txBox="1"/>
              <p:nvPr/>
            </p:nvSpPr>
            <p:spPr>
              <a:xfrm>
                <a:off x="7606235" y="2258369"/>
                <a:ext cx="30622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solidFill>
                      <a:schemeClr val="accent2"/>
                    </a:solidFill>
                  </a:rPr>
                  <a:t>W mass, W/Z </a:t>
                </a:r>
                <a:r>
                  <a:rPr lang="en-GB" sz="1800" dirty="0" err="1">
                    <a:solidFill>
                      <a:schemeClr val="accent2"/>
                    </a:solidFill>
                  </a:rPr>
                  <a:t>p</a:t>
                </a:r>
                <a:r>
                  <a:rPr lang="en-GB" sz="1800" baseline="-25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GB" sz="1800" baseline="0" dirty="0">
                    <a:solidFill>
                      <a:schemeClr val="accent2"/>
                    </a:solidFill>
                  </a:rPr>
                  <a:t>, low/high-mass DY, </a:t>
                </a:r>
                <a:r>
                  <a:rPr lang="en-GB" sz="1800" baseline="0" dirty="0" err="1">
                    <a:solidFill>
                      <a:schemeClr val="accent2"/>
                    </a:solidFill>
                  </a:rPr>
                  <a:t>ttZ</a:t>
                </a:r>
                <a:r>
                  <a:rPr lang="en-GB" sz="1800" baseline="0" dirty="0">
                    <a:solidFill>
                      <a:schemeClr val="accent2"/>
                    </a:solidFill>
                  </a:rPr>
                  <a:t>, single top, rare tau decays</a:t>
                </a:r>
                <a:endParaRPr lang="en-GB" sz="1800" baseline="-25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6E3E78A-81FD-3330-238F-B38516498F88}"/>
                  </a:ext>
                </a:extLst>
              </p:cNvPr>
              <p:cNvSpPr txBox="1"/>
              <p:nvPr/>
            </p:nvSpPr>
            <p:spPr>
              <a:xfrm>
                <a:off x="5396355" y="4135015"/>
                <a:ext cx="39122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B050"/>
                    </a:solidFill>
                  </a:rPr>
                  <a:t>Higgs </a:t>
                </a:r>
                <a:br>
                  <a:rPr lang="en-GB" sz="2800" dirty="0">
                    <a:solidFill>
                      <a:srgbClr val="00B050"/>
                    </a:solidFill>
                  </a:rPr>
                </a:br>
                <a:r>
                  <a:rPr lang="en-GB" sz="2800" dirty="0">
                    <a:solidFill>
                      <a:srgbClr val="00B050"/>
                    </a:solidFill>
                  </a:rPr>
                  <a:t>physics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2C44D7F-4FDA-F1E9-401F-3629F7A9F81B}"/>
                  </a:ext>
                </a:extLst>
              </p:cNvPr>
              <p:cNvSpPr txBox="1"/>
              <p:nvPr/>
            </p:nvSpPr>
            <p:spPr>
              <a:xfrm>
                <a:off x="6988177" y="5069991"/>
                <a:ext cx="1553942" cy="923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2"/>
                    </a:solidFill>
                  </a:rPr>
                  <a:t>SM Higgs, </a:t>
                </a:r>
                <a:br>
                  <a:rPr lang="en-GB" dirty="0">
                    <a:solidFill>
                      <a:schemeClr val="accent2"/>
                    </a:solidFill>
                  </a:rPr>
                </a:br>
                <a:r>
                  <a:rPr lang="en-GB" dirty="0">
                    <a:solidFill>
                      <a:schemeClr val="accent2"/>
                    </a:solidFill>
                  </a:rPr>
                  <a:t>Di-Higgs,</a:t>
                </a:r>
                <a:br>
                  <a:rPr lang="en-GB" dirty="0">
                    <a:solidFill>
                      <a:schemeClr val="accent2"/>
                    </a:solidFill>
                  </a:rPr>
                </a:br>
                <a:r>
                  <a:rPr lang="en-GB" dirty="0">
                    <a:solidFill>
                      <a:schemeClr val="accent2"/>
                    </a:solidFill>
                  </a:rPr>
                  <a:t>BSM Higgs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1B6334F-63DA-B5CB-9A18-3C40FD2804F7}"/>
                  </a:ext>
                </a:extLst>
              </p:cNvPr>
              <p:cNvSpPr txBox="1"/>
              <p:nvPr/>
            </p:nvSpPr>
            <p:spPr>
              <a:xfrm>
                <a:off x="9523187" y="4135015"/>
                <a:ext cx="201620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E7AE01"/>
                    </a:solidFill>
                  </a:rPr>
                  <a:t>New physics searches 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767AF61-A026-DDDA-3030-AA80E859669E}"/>
                  </a:ext>
                </a:extLst>
              </p:cNvPr>
              <p:cNvSpPr txBox="1"/>
              <p:nvPr/>
            </p:nvSpPr>
            <p:spPr>
              <a:xfrm>
                <a:off x="9497977" y="5069991"/>
                <a:ext cx="23409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2"/>
                    </a:solidFill>
                  </a:rPr>
                  <a:t>SUSY, Dark Matter,  Dark Sector, LLPs, </a:t>
                </a:r>
                <a:br>
                  <a:rPr lang="en-GB" dirty="0">
                    <a:solidFill>
                      <a:schemeClr val="accent2"/>
                    </a:solidFill>
                  </a:rPr>
                </a:br>
                <a:r>
                  <a:rPr lang="en-GB" dirty="0">
                    <a:solidFill>
                      <a:schemeClr val="accent2"/>
                    </a:solidFill>
                  </a:rPr>
                  <a:t>LQs, ALPs, …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5762BB4-4B8C-65B1-999D-1594D7D83BF7}"/>
                </a:ext>
              </a:extLst>
            </p:cNvPr>
            <p:cNvGrpSpPr/>
            <p:nvPr/>
          </p:nvGrpSpPr>
          <p:grpSpPr>
            <a:xfrm>
              <a:off x="9866982" y="975347"/>
              <a:ext cx="1251416" cy="1251416"/>
              <a:chOff x="2396231" y="4956543"/>
              <a:chExt cx="1251416" cy="125141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7222EC2-C4B7-AAC7-27AA-697B83F7BEB2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chemeClr val="accent3">
                  <a:lumMod val="90000"/>
                  <a:alpha val="5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C30A30E-B3CF-2E1B-2B1B-EBBE86042213}"/>
                  </a:ext>
                </a:extLst>
              </p:cNvPr>
              <p:cNvSpPr txBox="1"/>
              <p:nvPr/>
            </p:nvSpPr>
            <p:spPr>
              <a:xfrm>
                <a:off x="2461150" y="5268908"/>
                <a:ext cx="1118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7030A0"/>
                    </a:solidFill>
                  </a:rPr>
                  <a:t>Tau </a:t>
                </a:r>
                <a:r>
                  <a:rPr lang="en-GB" dirty="0" err="1">
                    <a:solidFill>
                      <a:srgbClr val="7030A0"/>
                    </a:solidFill>
                  </a:rPr>
                  <a:t>reco</a:t>
                </a:r>
                <a:r>
                  <a:rPr lang="en-GB" dirty="0">
                    <a:solidFill>
                      <a:srgbClr val="7030A0"/>
                    </a:solidFill>
                  </a:rPr>
                  <a:t>. and ID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CDE13CC-E295-E1F0-0282-F4600BEB68B2}"/>
                </a:ext>
              </a:extLst>
            </p:cNvPr>
            <p:cNvGrpSpPr/>
            <p:nvPr/>
          </p:nvGrpSpPr>
          <p:grpSpPr>
            <a:xfrm>
              <a:off x="10492690" y="2271996"/>
              <a:ext cx="1251416" cy="1251416"/>
              <a:chOff x="2396231" y="4956543"/>
              <a:chExt cx="1251416" cy="125141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259391F-17B5-35C1-25F3-1A859DD40D68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chemeClr val="accent3">
                  <a:lumMod val="90000"/>
                  <a:alpha val="5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1AFB67B-1E06-9DCD-41C3-8D0153CED3DD}"/>
                  </a:ext>
                </a:extLst>
              </p:cNvPr>
              <p:cNvSpPr txBox="1"/>
              <p:nvPr/>
            </p:nvSpPr>
            <p:spPr>
              <a:xfrm>
                <a:off x="2421394" y="5268908"/>
                <a:ext cx="1118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7030A0"/>
                    </a:solidFill>
                  </a:rPr>
                  <a:t>b/c –jet tagging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0E176A3-1495-418A-146F-BAC9D9C27E96}"/>
                </a:ext>
              </a:extLst>
            </p:cNvPr>
            <p:cNvGrpSpPr/>
            <p:nvPr/>
          </p:nvGrpSpPr>
          <p:grpSpPr>
            <a:xfrm>
              <a:off x="5596207" y="975347"/>
              <a:ext cx="1251416" cy="1251416"/>
              <a:chOff x="2396231" y="4956543"/>
              <a:chExt cx="1251416" cy="1251416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00A15AA-B2DC-D66A-D11B-AD809AF3AEC8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chemeClr val="accent3">
                  <a:lumMod val="90000"/>
                  <a:alpha val="5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BFDD773-72C9-F020-24A5-1B66F18BC8D1}"/>
                  </a:ext>
                </a:extLst>
              </p:cNvPr>
              <p:cNvSpPr txBox="1"/>
              <p:nvPr/>
            </p:nvSpPr>
            <p:spPr>
              <a:xfrm>
                <a:off x="2444544" y="5084350"/>
                <a:ext cx="11180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0000"/>
                    </a:solidFill>
                  </a:rPr>
                  <a:t>SCT + Analysis </a:t>
                </a:r>
                <a:br>
                  <a:rPr lang="en-GB" dirty="0">
                    <a:solidFill>
                      <a:srgbClr val="C00000"/>
                    </a:solidFill>
                  </a:rPr>
                </a:br>
                <a:r>
                  <a:rPr lang="en-GB" dirty="0">
                    <a:solidFill>
                      <a:srgbClr val="C00000"/>
                    </a:solidFill>
                  </a:rPr>
                  <a:t>Software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75BD8D7-2033-61AF-17AA-264D2E39AB21}"/>
                </a:ext>
              </a:extLst>
            </p:cNvPr>
            <p:cNvGrpSpPr/>
            <p:nvPr/>
          </p:nvGrpSpPr>
          <p:grpSpPr>
            <a:xfrm>
              <a:off x="4970499" y="2247658"/>
              <a:ext cx="1251416" cy="1251416"/>
              <a:chOff x="2396231" y="4956543"/>
              <a:chExt cx="1251416" cy="1251416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9352F40-5420-EA6B-F0F8-FDF5794B8310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chemeClr val="accent3">
                  <a:lumMod val="90000"/>
                  <a:alpha val="5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E9B589-7F6F-1682-4DA6-E4F38F071AC7}"/>
                  </a:ext>
                </a:extLst>
              </p:cNvPr>
              <p:cNvSpPr txBox="1"/>
              <p:nvPr/>
            </p:nvSpPr>
            <p:spPr>
              <a:xfrm>
                <a:off x="2483386" y="5144924"/>
                <a:ext cx="11180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0000"/>
                    </a:solidFill>
                  </a:rPr>
                  <a:t>Lumi</a:t>
                </a:r>
                <a:br>
                  <a:rPr lang="en-GB" dirty="0">
                    <a:solidFill>
                      <a:srgbClr val="C00000"/>
                    </a:solidFill>
                  </a:rPr>
                </a:br>
                <a:r>
                  <a:rPr lang="en-GB" dirty="0" err="1">
                    <a:solidFill>
                      <a:srgbClr val="C00000"/>
                    </a:solidFill>
                  </a:rPr>
                  <a:t>Measur-ement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E1EC25F-7572-8D6F-A0F7-BF96D1E331F5}"/>
              </a:ext>
            </a:extLst>
          </p:cNvPr>
          <p:cNvSpPr txBox="1"/>
          <p:nvPr/>
        </p:nvSpPr>
        <p:spPr>
          <a:xfrm>
            <a:off x="1526924" y="4509363"/>
            <a:ext cx="1989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4"/>
                </a:solidFill>
              </a:rPr>
              <a:t>See John’s talk</a:t>
            </a:r>
          </a:p>
        </p:txBody>
      </p:sp>
    </p:spTree>
    <p:extLst>
      <p:ext uri="{BB962C8B-B14F-4D97-AF65-F5344CB8AC3E}">
        <p14:creationId xmlns:p14="http://schemas.microsoft.com/office/powerpoint/2010/main" val="3957071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956F-02FD-9004-2DF9-C4D6240A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992D4-E90A-4A62-F44F-6C7D153F0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5990618"/>
          </a:xfrm>
        </p:spPr>
        <p:txBody>
          <a:bodyPr>
            <a:normAutofit/>
          </a:bodyPr>
          <a:lstStyle/>
          <a:p>
            <a:r>
              <a:rPr lang="en-GB" dirty="0"/>
              <a:t>ATLAS continues to perform vibrant and dynamic research covering a huge spectrum</a:t>
            </a:r>
          </a:p>
          <a:p>
            <a:pPr lvl="1"/>
            <a:r>
              <a:rPr lang="en-GB" dirty="0"/>
              <a:t>From precise measurements to searches for new physics in unexplored phase space (John)</a:t>
            </a:r>
          </a:p>
          <a:p>
            <a:pPr lvl="1"/>
            <a:endParaRPr lang="en-GB" dirty="0"/>
          </a:p>
          <a:p>
            <a:r>
              <a:rPr lang="en-GB" dirty="0"/>
              <a:t>Detector performing efficiently despite challenging pile-up conditions</a:t>
            </a:r>
          </a:p>
          <a:p>
            <a:pPr lvl="1"/>
            <a:r>
              <a:rPr lang="en-GB" dirty="0"/>
              <a:t>Coupled with significant ML-enabled improvements in simulation and reconstruction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Analysis of run-3 data, with factor &gt;3 increase in luminosity expected, in full swing</a:t>
            </a:r>
          </a:p>
          <a:p>
            <a:pPr lvl="1"/>
            <a:r>
              <a:rPr lang="en-GB" dirty="0"/>
              <a:t>Will provide a wealth of new results that form the long-term legacy of the LHC</a:t>
            </a:r>
          </a:p>
          <a:p>
            <a:pPr lvl="1"/>
            <a:endParaRPr lang="en-GB" dirty="0"/>
          </a:p>
          <a:p>
            <a:r>
              <a:rPr lang="en-GB" dirty="0"/>
              <a:t>Liverpool continuing to play a central role across ATLAS, recognised by several leadership roles</a:t>
            </a:r>
          </a:p>
          <a:p>
            <a:pPr lvl="1"/>
            <a:r>
              <a:rPr lang="en-GB" dirty="0"/>
              <a:t>From detector operations, via simulation and reconstruction software, to physics analysis</a:t>
            </a:r>
          </a:p>
          <a:p>
            <a:pPr lvl="1"/>
            <a:r>
              <a:rPr lang="en-GB" dirty="0"/>
              <a:t>Proposing novel analyses and exploiting state-of-the-art ML techniques (e.g. MUCCA)</a:t>
            </a:r>
          </a:p>
          <a:p>
            <a:pPr lvl="1"/>
            <a:r>
              <a:rPr lang="en-GB" dirty="0"/>
              <a:t>Expect ≈10 further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publications by end of 2025</a:t>
            </a:r>
          </a:p>
          <a:p>
            <a:pPr lvl="1"/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With the HL-LHC just round the corner, we have only just scratched the surface of physics results</a:t>
            </a:r>
          </a:p>
          <a:p>
            <a:pPr lvl="1"/>
            <a:r>
              <a:rPr lang="en-GB" dirty="0"/>
              <a:t>Liverpool playing a key role in ensuring ATLAS is ready to make the most of this (Helen)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CACE8-B30D-3730-CA75-3B2029FD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22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FF42993-3B9F-3039-E88B-2E2726C4613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562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6210-BB44-4DE3-FD30-E936A8A0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None of this would be possible without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F9B27-708E-72F3-4631-135149D7D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130" y="5870175"/>
            <a:ext cx="4452290" cy="1060648"/>
          </a:xfrm>
        </p:spPr>
        <p:txBody>
          <a:bodyPr>
            <a:normAutofit/>
          </a:bodyPr>
          <a:lstStyle/>
          <a:p>
            <a:r>
              <a:rPr lang="en-GB" dirty="0"/>
              <a:t>Monica, who did an amazing job of leading the group the last 7+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8568E-9348-B0DC-E002-11C0DD20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23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5E5045-9CA8-BB23-05B0-4AB4635CFEB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02F49B-C5B0-B8D5-6038-1E8189F264CB}"/>
              </a:ext>
            </a:extLst>
          </p:cNvPr>
          <p:cNvSpPr txBox="1">
            <a:spLocks/>
          </p:cNvSpPr>
          <p:nvPr/>
        </p:nvSpPr>
        <p:spPr>
          <a:xfrm>
            <a:off x="743580" y="5870175"/>
            <a:ext cx="4907782" cy="158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Max, who laid the groundwork for the LIV ATLAS group, and is sorely missed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A11D7C-0FCD-89A3-EA02-C5E3063D8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7" t="6011" r="18283"/>
          <a:stretch/>
        </p:blipFill>
        <p:spPr bwMode="auto">
          <a:xfrm>
            <a:off x="7314501" y="1444639"/>
            <a:ext cx="3698394" cy="400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F84DBE-6C5A-A7AB-845D-5542AC949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40" y="1410260"/>
            <a:ext cx="3698394" cy="403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8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F1142-70B3-558C-03CF-18200FCCB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3EBCE-8C18-A389-712D-C0FDB5E3F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Liverpool ATLAS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05449-5DEA-868A-95B4-B765A8ACE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008992"/>
            <a:ext cx="5716316" cy="6257655"/>
          </a:xfrm>
        </p:spPr>
        <p:txBody>
          <a:bodyPr>
            <a:normAutofit/>
          </a:bodyPr>
          <a:lstStyle/>
          <a:p>
            <a:r>
              <a:rPr lang="en-GB" dirty="0"/>
              <a:t>Work on wide variety of areas</a:t>
            </a:r>
          </a:p>
          <a:p>
            <a:pPr lvl="1"/>
            <a:r>
              <a:rPr lang="en-GB" dirty="0"/>
              <a:t>Operations, performance, physics</a:t>
            </a:r>
          </a:p>
          <a:p>
            <a:pPr lvl="1"/>
            <a:r>
              <a:rPr lang="en-GB" dirty="0"/>
              <a:t>Excellent feedback from CG</a:t>
            </a:r>
          </a:p>
          <a:p>
            <a:pPr lvl="1"/>
            <a:endParaRPr lang="en-GB" sz="500" dirty="0"/>
          </a:p>
          <a:p>
            <a:r>
              <a:rPr lang="en-GB" dirty="0"/>
              <a:t>Leadership across the board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700" dirty="0"/>
          </a:p>
          <a:p>
            <a:pPr marL="0" indent="0">
              <a:buNone/>
            </a:pPr>
            <a:endParaRPr lang="en-GB" sz="100" dirty="0"/>
          </a:p>
          <a:p>
            <a:r>
              <a:rPr lang="en-GB" dirty="0"/>
              <a:t>ATLAS published 127 papers in 2024</a:t>
            </a:r>
          </a:p>
          <a:p>
            <a:pPr lvl="1"/>
            <a:r>
              <a:rPr lang="en-GB" dirty="0"/>
              <a:t>Significant Liverpool input to 11 papers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CBA02C7-6BD8-D6F9-6BFB-E0F4643621E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E57C01B-CAF3-A538-7ED4-1287D05562AB}"/>
              </a:ext>
            </a:extLst>
          </p:cNvPr>
          <p:cNvSpPr txBox="1">
            <a:spLocks/>
          </p:cNvSpPr>
          <p:nvPr/>
        </p:nvSpPr>
        <p:spPr>
          <a:xfrm>
            <a:off x="5816337" y="1141677"/>
            <a:ext cx="6052962" cy="898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B2D137B-F8D6-694E-EFFE-F49E8FCD09C0}"/>
              </a:ext>
            </a:extLst>
          </p:cNvPr>
          <p:cNvGrpSpPr/>
          <p:nvPr/>
        </p:nvGrpSpPr>
        <p:grpSpPr>
          <a:xfrm>
            <a:off x="4687903" y="1103475"/>
            <a:ext cx="8128000" cy="5452313"/>
            <a:chOff x="4305938" y="975347"/>
            <a:chExt cx="8128000" cy="545231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1E6B43F-CC82-909B-E347-F2744F1C52DD}"/>
                </a:ext>
              </a:extLst>
            </p:cNvPr>
            <p:cNvGrpSpPr/>
            <p:nvPr/>
          </p:nvGrpSpPr>
          <p:grpSpPr>
            <a:xfrm>
              <a:off x="4305938" y="1008993"/>
              <a:ext cx="8128000" cy="5418667"/>
              <a:chOff x="4879372" y="1008993"/>
              <a:chExt cx="8128000" cy="5418667"/>
            </a:xfrm>
          </p:grpSpPr>
          <p:graphicFrame>
            <p:nvGraphicFramePr>
              <p:cNvPr id="67" name="Diagram 66">
                <a:extLst>
                  <a:ext uri="{FF2B5EF4-FFF2-40B4-BE49-F238E27FC236}">
                    <a16:creationId xmlns:a16="http://schemas.microsoft.com/office/drawing/2014/main" id="{570A6387-1795-CFC7-42B8-C3916FCE4DA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91353812"/>
                  </p:ext>
                </p:extLst>
              </p:nvPr>
            </p:nvGraphicFramePr>
            <p:xfrm>
              <a:off x="4879372" y="1008993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5FF292F-6699-FD35-5B83-E9E8F42D131E}"/>
                  </a:ext>
                </a:extLst>
              </p:cNvPr>
              <p:cNvSpPr txBox="1"/>
              <p:nvPr/>
            </p:nvSpPr>
            <p:spPr>
              <a:xfrm>
                <a:off x="6987251" y="1326344"/>
                <a:ext cx="39122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SM Precision  </a:t>
                </a:r>
                <a:br>
                  <a:rPr lang="en-GB" sz="2800" dirty="0"/>
                </a:br>
                <a:r>
                  <a:rPr lang="en-GB" sz="2800" dirty="0"/>
                  <a:t>+ rare processes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0AFECFF-CDD0-ECD1-05D1-5F1B05A4A024}"/>
                  </a:ext>
                </a:extLst>
              </p:cNvPr>
              <p:cNvSpPr txBox="1"/>
              <p:nvPr/>
            </p:nvSpPr>
            <p:spPr>
              <a:xfrm>
                <a:off x="7606235" y="2258369"/>
                <a:ext cx="30622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solidFill>
                      <a:schemeClr val="accent2"/>
                    </a:solidFill>
                  </a:rPr>
                  <a:t>W mass, W/Z </a:t>
                </a:r>
                <a:r>
                  <a:rPr lang="en-GB" sz="1800" dirty="0" err="1">
                    <a:solidFill>
                      <a:schemeClr val="accent2"/>
                    </a:solidFill>
                  </a:rPr>
                  <a:t>p</a:t>
                </a:r>
                <a:r>
                  <a:rPr lang="en-GB" sz="1800" baseline="-25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GB" sz="1800" baseline="0" dirty="0">
                    <a:solidFill>
                      <a:schemeClr val="accent2"/>
                    </a:solidFill>
                  </a:rPr>
                  <a:t>, low/high-mass DY, </a:t>
                </a:r>
                <a:r>
                  <a:rPr lang="en-GB" sz="1800" baseline="0" dirty="0" err="1">
                    <a:solidFill>
                      <a:schemeClr val="accent2"/>
                    </a:solidFill>
                  </a:rPr>
                  <a:t>ttZ</a:t>
                </a:r>
                <a:r>
                  <a:rPr lang="en-GB" sz="1800" baseline="0" dirty="0">
                    <a:solidFill>
                      <a:schemeClr val="accent2"/>
                    </a:solidFill>
                  </a:rPr>
                  <a:t>, single top, rare tau decays</a:t>
                </a:r>
                <a:endParaRPr lang="en-GB" sz="1800" baseline="-25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5979F5F-E586-11CF-81E7-6632BC5EDA1F}"/>
                  </a:ext>
                </a:extLst>
              </p:cNvPr>
              <p:cNvSpPr txBox="1"/>
              <p:nvPr/>
            </p:nvSpPr>
            <p:spPr>
              <a:xfrm>
                <a:off x="5396355" y="4135015"/>
                <a:ext cx="39122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B050"/>
                    </a:solidFill>
                  </a:rPr>
                  <a:t>Higgs </a:t>
                </a:r>
                <a:br>
                  <a:rPr lang="en-GB" sz="2800" dirty="0">
                    <a:solidFill>
                      <a:srgbClr val="00B050"/>
                    </a:solidFill>
                  </a:rPr>
                </a:br>
                <a:r>
                  <a:rPr lang="en-GB" sz="2800" dirty="0">
                    <a:solidFill>
                      <a:srgbClr val="00B050"/>
                    </a:solidFill>
                  </a:rPr>
                  <a:t>physics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AC70CAE-C235-ED16-1F90-29DA7258872F}"/>
                  </a:ext>
                </a:extLst>
              </p:cNvPr>
              <p:cNvSpPr txBox="1"/>
              <p:nvPr/>
            </p:nvSpPr>
            <p:spPr>
              <a:xfrm>
                <a:off x="6988177" y="5069991"/>
                <a:ext cx="1553942" cy="923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2"/>
                    </a:solidFill>
                  </a:rPr>
                  <a:t>SM Higgs, </a:t>
                </a:r>
                <a:br>
                  <a:rPr lang="en-GB" dirty="0">
                    <a:solidFill>
                      <a:schemeClr val="accent2"/>
                    </a:solidFill>
                  </a:rPr>
                </a:br>
                <a:r>
                  <a:rPr lang="en-GB" dirty="0">
                    <a:solidFill>
                      <a:schemeClr val="accent2"/>
                    </a:solidFill>
                  </a:rPr>
                  <a:t>Di-Higgs,</a:t>
                </a:r>
                <a:br>
                  <a:rPr lang="en-GB" dirty="0">
                    <a:solidFill>
                      <a:schemeClr val="accent2"/>
                    </a:solidFill>
                  </a:rPr>
                </a:br>
                <a:r>
                  <a:rPr lang="en-GB" dirty="0">
                    <a:solidFill>
                      <a:schemeClr val="accent2"/>
                    </a:solidFill>
                  </a:rPr>
                  <a:t>BSM Higgs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CE86C37-4BFD-8963-417D-12CB854EBA05}"/>
                  </a:ext>
                </a:extLst>
              </p:cNvPr>
              <p:cNvSpPr txBox="1"/>
              <p:nvPr/>
            </p:nvSpPr>
            <p:spPr>
              <a:xfrm>
                <a:off x="9523187" y="4135015"/>
                <a:ext cx="201620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E7AE01"/>
                    </a:solidFill>
                  </a:rPr>
                  <a:t>New physics searches 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B397ECB-332C-B5B0-1C62-4388EF79EB1D}"/>
                  </a:ext>
                </a:extLst>
              </p:cNvPr>
              <p:cNvSpPr txBox="1"/>
              <p:nvPr/>
            </p:nvSpPr>
            <p:spPr>
              <a:xfrm>
                <a:off x="9497977" y="5069991"/>
                <a:ext cx="23409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2"/>
                    </a:solidFill>
                  </a:rPr>
                  <a:t>SUSY, Dark Matter,  Dark Sector, LLPs, </a:t>
                </a:r>
                <a:br>
                  <a:rPr lang="en-GB" dirty="0">
                    <a:solidFill>
                      <a:schemeClr val="accent2"/>
                    </a:solidFill>
                  </a:rPr>
                </a:br>
                <a:r>
                  <a:rPr lang="en-GB" dirty="0">
                    <a:solidFill>
                      <a:schemeClr val="accent2"/>
                    </a:solidFill>
                  </a:rPr>
                  <a:t>LQs, ALPs, …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2C2DCF2-E5CA-F779-C533-4CC69A93F561}"/>
                </a:ext>
              </a:extLst>
            </p:cNvPr>
            <p:cNvGrpSpPr/>
            <p:nvPr/>
          </p:nvGrpSpPr>
          <p:grpSpPr>
            <a:xfrm>
              <a:off x="9866982" y="975347"/>
              <a:ext cx="1251416" cy="1251416"/>
              <a:chOff x="2396231" y="4956543"/>
              <a:chExt cx="1251416" cy="1251416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4300EEE-F11A-3EA0-82A3-FDF109FA9B2A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rgbClr val="7B4E9F">
                  <a:alpha val="50196"/>
                </a:srgb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1DB8ECC-0611-1F15-753C-A6D9B4281BE9}"/>
                  </a:ext>
                </a:extLst>
              </p:cNvPr>
              <p:cNvSpPr txBox="1"/>
              <p:nvPr/>
            </p:nvSpPr>
            <p:spPr>
              <a:xfrm>
                <a:off x="2461150" y="5268908"/>
                <a:ext cx="1118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7030A0"/>
                    </a:solidFill>
                  </a:rPr>
                  <a:t>Tau </a:t>
                </a:r>
                <a:r>
                  <a:rPr lang="en-GB" dirty="0" err="1">
                    <a:solidFill>
                      <a:srgbClr val="7030A0"/>
                    </a:solidFill>
                  </a:rPr>
                  <a:t>reco</a:t>
                </a:r>
                <a:r>
                  <a:rPr lang="en-GB" dirty="0">
                    <a:solidFill>
                      <a:srgbClr val="7030A0"/>
                    </a:solidFill>
                  </a:rPr>
                  <a:t>. and ID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B4398BA-7CD6-01C4-2C1B-CD1696270C77}"/>
                </a:ext>
              </a:extLst>
            </p:cNvPr>
            <p:cNvGrpSpPr/>
            <p:nvPr/>
          </p:nvGrpSpPr>
          <p:grpSpPr>
            <a:xfrm>
              <a:off x="10492690" y="2271996"/>
              <a:ext cx="1251416" cy="1251416"/>
              <a:chOff x="2396231" y="4956543"/>
              <a:chExt cx="1251416" cy="1251416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B3BB56D-1615-179B-EC84-EA89E51897F8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rgbClr val="7B4E9F">
                  <a:alpha val="50196"/>
                </a:srgb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B23DFA0-9049-FAC1-4ADE-F879BFE1955B}"/>
                  </a:ext>
                </a:extLst>
              </p:cNvPr>
              <p:cNvSpPr txBox="1"/>
              <p:nvPr/>
            </p:nvSpPr>
            <p:spPr>
              <a:xfrm>
                <a:off x="2421394" y="5268908"/>
                <a:ext cx="1118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7030A0"/>
                    </a:solidFill>
                  </a:rPr>
                  <a:t>b/c –jet tagging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3141698-E45C-D638-CD44-E9BF06A4C735}"/>
                </a:ext>
              </a:extLst>
            </p:cNvPr>
            <p:cNvGrpSpPr/>
            <p:nvPr/>
          </p:nvGrpSpPr>
          <p:grpSpPr>
            <a:xfrm>
              <a:off x="5596207" y="975347"/>
              <a:ext cx="1251416" cy="1251416"/>
              <a:chOff x="2396231" y="4956543"/>
              <a:chExt cx="1251416" cy="1251416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2833EEC-26AA-F8A8-9202-43DAB4ED4954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rgbClr val="D9877B">
                  <a:alpha val="50000"/>
                </a:srgb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F8FCE29-6B90-3321-BA88-7CFCFB43C49A}"/>
                  </a:ext>
                </a:extLst>
              </p:cNvPr>
              <p:cNvSpPr txBox="1"/>
              <p:nvPr/>
            </p:nvSpPr>
            <p:spPr>
              <a:xfrm>
                <a:off x="2444544" y="5084350"/>
                <a:ext cx="11180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0000"/>
                    </a:solidFill>
                  </a:rPr>
                  <a:t>SCT + Analysis </a:t>
                </a:r>
                <a:br>
                  <a:rPr lang="en-GB" dirty="0">
                    <a:solidFill>
                      <a:srgbClr val="C00000"/>
                    </a:solidFill>
                  </a:rPr>
                </a:br>
                <a:r>
                  <a:rPr lang="en-GB" dirty="0">
                    <a:solidFill>
                      <a:srgbClr val="C00000"/>
                    </a:solidFill>
                  </a:rPr>
                  <a:t>Software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074C49F-1810-155F-AC11-06F88A9ABDEC}"/>
                </a:ext>
              </a:extLst>
            </p:cNvPr>
            <p:cNvGrpSpPr/>
            <p:nvPr/>
          </p:nvGrpSpPr>
          <p:grpSpPr>
            <a:xfrm>
              <a:off x="4970499" y="2247658"/>
              <a:ext cx="1251416" cy="1251416"/>
              <a:chOff x="2396231" y="4956543"/>
              <a:chExt cx="1251416" cy="1251416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0117721-BA75-1F19-4CCF-FFAA546C794C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rgbClr val="D9877B">
                  <a:alpha val="50000"/>
                </a:srgb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807A473-C398-3FA1-67E4-73F39AA74CE0}"/>
                  </a:ext>
                </a:extLst>
              </p:cNvPr>
              <p:cNvSpPr txBox="1"/>
              <p:nvPr/>
            </p:nvSpPr>
            <p:spPr>
              <a:xfrm>
                <a:off x="2483386" y="5144924"/>
                <a:ext cx="11180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0000"/>
                    </a:solidFill>
                  </a:rPr>
                  <a:t>Lumi</a:t>
                </a:r>
                <a:br>
                  <a:rPr lang="en-GB" dirty="0">
                    <a:solidFill>
                      <a:srgbClr val="C00000"/>
                    </a:solidFill>
                  </a:rPr>
                </a:br>
                <a:r>
                  <a:rPr lang="en-GB" dirty="0" err="1">
                    <a:solidFill>
                      <a:srgbClr val="C00000"/>
                    </a:solidFill>
                  </a:rPr>
                  <a:t>Measur-ement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p:grpSp>
      </p:grp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E28F6CCF-75D4-E90F-C33A-EB22C16AA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577800"/>
              </p:ext>
            </p:extLst>
          </p:nvPr>
        </p:nvGraphicFramePr>
        <p:xfrm>
          <a:off x="575370" y="2631542"/>
          <a:ext cx="4482387" cy="346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360">
                  <a:extLst>
                    <a:ext uri="{9D8B030D-6E8A-4147-A177-3AD203B41FA5}">
                      <a16:colId xmlns:a16="http://schemas.microsoft.com/office/drawing/2014/main" val="3850373362"/>
                    </a:ext>
                  </a:extLst>
                </a:gridCol>
                <a:gridCol w="926027">
                  <a:extLst>
                    <a:ext uri="{9D8B030D-6E8A-4147-A177-3AD203B41FA5}">
                      <a16:colId xmlns:a16="http://schemas.microsoft.com/office/drawing/2014/main" val="414821487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(Deputy) Publications Coordinator 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Jan</a:t>
                      </a:r>
                    </a:p>
                  </a:txBody>
                  <a:tcPr marT="18000" marB="18000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38908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(Deputy) ATLAS UK Spokesperson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Monica</a:t>
                      </a:r>
                    </a:p>
                  </a:txBody>
                  <a:tcPr marT="18000" marB="18000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751168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CB chair advisor group member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2"/>
                          </a:solidFill>
                        </a:rPr>
                        <a:t>Monica</a:t>
                      </a:r>
                    </a:p>
                  </a:txBody>
                  <a:tcPr marT="18000" marB="18000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09286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SCT offline coordinator</a:t>
                      </a:r>
                      <a:endParaRPr lang="en-GB" sz="1600" dirty="0"/>
                    </a:p>
                  </a:txBody>
                  <a:tcPr marT="18000" marB="180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John</a:t>
                      </a:r>
                    </a:p>
                  </a:txBody>
                  <a:tcPr marT="18000" marB="18000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64595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Analysis release coordinator </a:t>
                      </a:r>
                      <a:endParaRPr lang="en-GB" sz="1600" dirty="0"/>
                    </a:p>
                  </a:txBody>
                  <a:tcPr marT="18000" marB="180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Andy</a:t>
                      </a:r>
                    </a:p>
                  </a:txBody>
                  <a:tcPr marT="18000" marB="18000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109089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Computing Resource </a:t>
                      </a:r>
                      <a:r>
                        <a:rPr lang="en-GB" sz="1600" dirty="0" err="1">
                          <a:solidFill>
                            <a:srgbClr val="C00000"/>
                          </a:solidFill>
                        </a:rPr>
                        <a:t>Mgmt</a:t>
                      </a:r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 Board chair</a:t>
                      </a:r>
                      <a:endParaRPr lang="en-GB" sz="1600" dirty="0"/>
                    </a:p>
                  </a:txBody>
                  <a:tcPr marT="18000" marB="180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Carl</a:t>
                      </a:r>
                    </a:p>
                  </a:txBody>
                  <a:tcPr marT="18000" marB="18000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270516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Luminosity Z-counting contact </a:t>
                      </a:r>
                      <a:endParaRPr lang="en-GB" sz="1600" dirty="0"/>
                    </a:p>
                  </a:txBody>
                  <a:tcPr marT="18000" marB="180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Uta</a:t>
                      </a:r>
                    </a:p>
                  </a:txBody>
                  <a:tcPr marT="18000" marB="18000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474648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Tau Reco + ID convener (~30) </a:t>
                      </a:r>
                      <a:endParaRPr lang="en-GB" sz="1600" dirty="0"/>
                    </a:p>
                  </a:txBody>
                  <a:tcPr marT="18000" marB="180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B4E9F"/>
                          </a:solidFill>
                        </a:rPr>
                        <a:t>Jordy</a:t>
                      </a:r>
                    </a:p>
                  </a:txBody>
                  <a:tcPr marT="18000" marB="18000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839714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E7AE01"/>
                          </a:solidFill>
                        </a:rPr>
                        <a:t>Strong SUSY convener (~100)</a:t>
                      </a:r>
                      <a:r>
                        <a:rPr lang="en-GB" sz="1600" dirty="0"/>
                        <a:t> 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E7AE01"/>
                          </a:solidFill>
                        </a:rPr>
                        <a:t>John</a:t>
                      </a:r>
                    </a:p>
                  </a:txBody>
                  <a:tcPr marT="18000" marB="18000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6329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B050"/>
                          </a:solidFill>
                        </a:rPr>
                        <a:t>ATLAS LHC Higgs group coordinator </a:t>
                      </a:r>
                      <a:br>
                        <a:rPr lang="en-GB" sz="1600" dirty="0">
                          <a:solidFill>
                            <a:srgbClr val="00B050"/>
                          </a:solidFill>
                        </a:rPr>
                      </a:br>
                      <a:r>
                        <a:rPr lang="en-GB" sz="1600" dirty="0">
                          <a:solidFill>
                            <a:srgbClr val="00B050"/>
                          </a:solidFill>
                        </a:rPr>
                        <a:t>for extended Higgs sector + NMSSM</a:t>
                      </a:r>
                      <a:endParaRPr lang="en-GB" sz="1600" dirty="0"/>
                    </a:p>
                  </a:txBody>
                  <a:tcPr marT="18000" marB="180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B050"/>
                          </a:solidFill>
                        </a:rPr>
                        <a:t>Nikos</a:t>
                      </a:r>
                    </a:p>
                  </a:txBody>
                  <a:tcPr marT="18000" marB="18000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7459884"/>
                  </a:ext>
                </a:extLst>
              </a:tr>
            </a:tbl>
          </a:graphicData>
        </a:graphic>
      </p:graphicFrame>
      <p:sp>
        <p:nvSpPr>
          <p:cNvPr id="78" name="Slide Number Placeholder 77">
            <a:extLst>
              <a:ext uri="{FF2B5EF4-FFF2-40B4-BE49-F238E27FC236}">
                <a16:creationId xmlns:a16="http://schemas.microsoft.com/office/drawing/2014/main" id="{7D956BBC-76CD-0106-69B1-9D965A64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3</a:t>
            </a:fld>
            <a:endParaRPr lang="en-GB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B4F7093B-6E01-A876-72FE-CFB9A3BE35EE}"/>
              </a:ext>
            </a:extLst>
          </p:cNvPr>
          <p:cNvSpPr txBox="1">
            <a:spLocks/>
          </p:cNvSpPr>
          <p:nvPr/>
        </p:nvSpPr>
        <p:spPr>
          <a:xfrm>
            <a:off x="5816337" y="6558006"/>
            <a:ext cx="6544271" cy="38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dirty="0">
                <a:solidFill>
                  <a:schemeClr val="accent1"/>
                </a:solidFill>
                <a:sym typeface="Wingdings" pitchFamily="2" charset="2"/>
              </a:rPr>
              <a:t>Ubiquitous use of Machine Learning across almost all areas </a:t>
            </a:r>
          </a:p>
        </p:txBody>
      </p:sp>
    </p:spTree>
    <p:extLst>
      <p:ext uri="{BB962C8B-B14F-4D97-AF65-F5344CB8AC3E}">
        <p14:creationId xmlns:p14="http://schemas.microsoft.com/office/powerpoint/2010/main" val="95815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7DA6E-C523-2B9D-3F93-FC63795F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1D5E2-189F-7832-9573-E49679ED1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CA82F-88C6-EADC-762E-024070841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4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1494F55-3EA9-D1BE-6FAB-4E9F353B821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F0C56D-2968-4920-47A8-E71A0A9CC83A}"/>
              </a:ext>
            </a:extLst>
          </p:cNvPr>
          <p:cNvSpPr/>
          <p:nvPr/>
        </p:nvSpPr>
        <p:spPr>
          <a:xfrm>
            <a:off x="636816" y="2225449"/>
            <a:ext cx="1045028" cy="231041"/>
          </a:xfrm>
          <a:prstGeom prst="rect">
            <a:avLst/>
          </a:prstGeom>
          <a:solidFill>
            <a:srgbClr val="EF4189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F4189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FD847E-EC9D-AF2C-4B3E-F04059C993B3}"/>
              </a:ext>
            </a:extLst>
          </p:cNvPr>
          <p:cNvGrpSpPr/>
          <p:nvPr/>
        </p:nvGrpSpPr>
        <p:grpSpPr>
          <a:xfrm>
            <a:off x="4690" y="0"/>
            <a:ext cx="12317686" cy="6858000"/>
            <a:chOff x="4690" y="0"/>
            <a:chExt cx="12317686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A7082F1-A95B-9518-CD76-23EACF87C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601"/>
            <a:stretch/>
          </p:blipFill>
          <p:spPr>
            <a:xfrm>
              <a:off x="4690" y="0"/>
              <a:ext cx="12317686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CF7C74-9B7F-7042-DBA8-77866C5AE081}"/>
                </a:ext>
              </a:extLst>
            </p:cNvPr>
            <p:cNvSpPr/>
            <p:nvPr/>
          </p:nvSpPr>
          <p:spPr>
            <a:xfrm>
              <a:off x="636815" y="1637620"/>
              <a:ext cx="4833257" cy="282317"/>
            </a:xfrm>
            <a:prstGeom prst="rect">
              <a:avLst/>
            </a:prstGeom>
            <a:solidFill>
              <a:srgbClr val="EF4189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EF4189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2AE882-7950-CB43-A95D-FD1ADDC668C4}"/>
                </a:ext>
              </a:extLst>
            </p:cNvPr>
            <p:cNvSpPr/>
            <p:nvPr/>
          </p:nvSpPr>
          <p:spPr>
            <a:xfrm>
              <a:off x="1491580" y="2492281"/>
              <a:ext cx="2318419" cy="231041"/>
            </a:xfrm>
            <a:prstGeom prst="rect">
              <a:avLst/>
            </a:prstGeom>
            <a:solidFill>
              <a:srgbClr val="EF4189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EF4189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E26FE49-28A1-D616-C27C-6DA40AFBD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814" y="5606045"/>
              <a:ext cx="4631221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143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C998D-752A-59AB-E47A-05BA9C01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5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AFC084-B274-454D-B32B-FBB9806E7A31}"/>
              </a:ext>
            </a:extLst>
          </p:cNvPr>
          <p:cNvGrpSpPr/>
          <p:nvPr/>
        </p:nvGrpSpPr>
        <p:grpSpPr>
          <a:xfrm>
            <a:off x="4687903" y="1103475"/>
            <a:ext cx="8128000" cy="5452313"/>
            <a:chOff x="4305938" y="975347"/>
            <a:chExt cx="8128000" cy="545231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21B7447-F65A-A37B-E9D5-8E4A8BAF503B}"/>
                </a:ext>
              </a:extLst>
            </p:cNvPr>
            <p:cNvGrpSpPr/>
            <p:nvPr/>
          </p:nvGrpSpPr>
          <p:grpSpPr>
            <a:xfrm>
              <a:off x="4305938" y="1008993"/>
              <a:ext cx="8128000" cy="5418667"/>
              <a:chOff x="4879372" y="1008993"/>
              <a:chExt cx="8128000" cy="5418667"/>
            </a:xfrm>
          </p:grpSpPr>
          <p:graphicFrame>
            <p:nvGraphicFramePr>
              <p:cNvPr id="20" name="Diagram 19">
                <a:extLst>
                  <a:ext uri="{FF2B5EF4-FFF2-40B4-BE49-F238E27FC236}">
                    <a16:creationId xmlns:a16="http://schemas.microsoft.com/office/drawing/2014/main" id="{970E85FF-2E4C-615B-862E-C83F90F3BB2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24568259"/>
                  </p:ext>
                </p:extLst>
              </p:nvPr>
            </p:nvGraphicFramePr>
            <p:xfrm>
              <a:off x="4879372" y="1008993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A650BA-5EE6-623C-A0E1-F80E0A1AF471}"/>
                  </a:ext>
                </a:extLst>
              </p:cNvPr>
              <p:cNvSpPr txBox="1"/>
              <p:nvPr/>
            </p:nvSpPr>
            <p:spPr>
              <a:xfrm>
                <a:off x="6987251" y="1326344"/>
                <a:ext cx="39122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SM Precision  </a:t>
                </a:r>
                <a:br>
                  <a:rPr lang="en-GB" sz="2800" dirty="0"/>
                </a:br>
                <a:r>
                  <a:rPr lang="en-GB" sz="2800" dirty="0"/>
                  <a:t>+ rare processes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B1BFEAA-9B47-79A4-51EC-8B1F330F842D}"/>
                  </a:ext>
                </a:extLst>
              </p:cNvPr>
              <p:cNvSpPr txBox="1"/>
              <p:nvPr/>
            </p:nvSpPr>
            <p:spPr>
              <a:xfrm>
                <a:off x="7606235" y="2258369"/>
                <a:ext cx="30622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solidFill>
                      <a:schemeClr val="accent2"/>
                    </a:solidFill>
                  </a:rPr>
                  <a:t>W mass, W/Z </a:t>
                </a:r>
                <a:r>
                  <a:rPr lang="en-GB" sz="1800" dirty="0" err="1">
                    <a:solidFill>
                      <a:schemeClr val="accent2"/>
                    </a:solidFill>
                  </a:rPr>
                  <a:t>p</a:t>
                </a:r>
                <a:r>
                  <a:rPr lang="en-GB" sz="1800" baseline="-25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GB" sz="1800" baseline="0" dirty="0">
                    <a:solidFill>
                      <a:schemeClr val="accent2"/>
                    </a:solidFill>
                  </a:rPr>
                  <a:t>, low/high-mass DY, </a:t>
                </a:r>
                <a:r>
                  <a:rPr lang="en-GB" sz="1800" baseline="0" dirty="0" err="1">
                    <a:solidFill>
                      <a:schemeClr val="accent2"/>
                    </a:solidFill>
                  </a:rPr>
                  <a:t>ttZ</a:t>
                </a:r>
                <a:r>
                  <a:rPr lang="en-GB" sz="1800" baseline="0" dirty="0">
                    <a:solidFill>
                      <a:schemeClr val="accent2"/>
                    </a:solidFill>
                  </a:rPr>
                  <a:t>, single top, rare tau decays</a:t>
                </a:r>
                <a:endParaRPr lang="en-GB" sz="1800" baseline="-25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BDB95F-CAF4-B2C9-C174-789B4C69A03C}"/>
                  </a:ext>
                </a:extLst>
              </p:cNvPr>
              <p:cNvSpPr txBox="1"/>
              <p:nvPr/>
            </p:nvSpPr>
            <p:spPr>
              <a:xfrm>
                <a:off x="5396355" y="4135015"/>
                <a:ext cx="39122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B050"/>
                    </a:solidFill>
                  </a:rPr>
                  <a:t>Higgs </a:t>
                </a:r>
                <a:br>
                  <a:rPr lang="en-GB" sz="2800" dirty="0">
                    <a:solidFill>
                      <a:srgbClr val="00B050"/>
                    </a:solidFill>
                  </a:rPr>
                </a:br>
                <a:r>
                  <a:rPr lang="en-GB" sz="2800" dirty="0">
                    <a:solidFill>
                      <a:srgbClr val="00B050"/>
                    </a:solidFill>
                  </a:rPr>
                  <a:t>physics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D7D120-327F-C285-9EFB-D009EC146F1E}"/>
                  </a:ext>
                </a:extLst>
              </p:cNvPr>
              <p:cNvSpPr txBox="1"/>
              <p:nvPr/>
            </p:nvSpPr>
            <p:spPr>
              <a:xfrm>
                <a:off x="6988177" y="5069991"/>
                <a:ext cx="1553942" cy="923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2"/>
                    </a:solidFill>
                  </a:rPr>
                  <a:t>SM Higgs, </a:t>
                </a:r>
                <a:br>
                  <a:rPr lang="en-GB" dirty="0">
                    <a:solidFill>
                      <a:schemeClr val="accent2"/>
                    </a:solidFill>
                  </a:rPr>
                </a:br>
                <a:r>
                  <a:rPr lang="en-GB" dirty="0">
                    <a:solidFill>
                      <a:schemeClr val="accent2"/>
                    </a:solidFill>
                  </a:rPr>
                  <a:t>Di-Higgs,</a:t>
                </a:r>
                <a:br>
                  <a:rPr lang="en-GB" dirty="0">
                    <a:solidFill>
                      <a:schemeClr val="accent2"/>
                    </a:solidFill>
                  </a:rPr>
                </a:br>
                <a:r>
                  <a:rPr lang="en-GB" dirty="0">
                    <a:solidFill>
                      <a:schemeClr val="accent2"/>
                    </a:solidFill>
                  </a:rPr>
                  <a:t>BSM Higgs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B9BE49-FCE8-779D-37FC-6B7A5A57F8DE}"/>
                  </a:ext>
                </a:extLst>
              </p:cNvPr>
              <p:cNvSpPr txBox="1"/>
              <p:nvPr/>
            </p:nvSpPr>
            <p:spPr>
              <a:xfrm>
                <a:off x="9523187" y="4135015"/>
                <a:ext cx="201620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E7AE01"/>
                    </a:solidFill>
                  </a:rPr>
                  <a:t>New physics searches 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F95C93-2C81-F797-36C1-1D1B187057EE}"/>
                  </a:ext>
                </a:extLst>
              </p:cNvPr>
              <p:cNvSpPr txBox="1"/>
              <p:nvPr/>
            </p:nvSpPr>
            <p:spPr>
              <a:xfrm>
                <a:off x="9497977" y="5069991"/>
                <a:ext cx="23409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2"/>
                    </a:solidFill>
                  </a:rPr>
                  <a:t>SUSY, Dark Matter,  Dark Sector, LLPs, </a:t>
                </a:r>
                <a:br>
                  <a:rPr lang="en-GB" dirty="0">
                    <a:solidFill>
                      <a:schemeClr val="accent2"/>
                    </a:solidFill>
                  </a:rPr>
                </a:br>
                <a:r>
                  <a:rPr lang="en-GB" dirty="0">
                    <a:solidFill>
                      <a:schemeClr val="accent2"/>
                    </a:solidFill>
                  </a:rPr>
                  <a:t>LQs, ALPs, …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AEF3828-E9A7-55A2-98A7-91CDF4FE6AD9}"/>
                </a:ext>
              </a:extLst>
            </p:cNvPr>
            <p:cNvGrpSpPr/>
            <p:nvPr/>
          </p:nvGrpSpPr>
          <p:grpSpPr>
            <a:xfrm>
              <a:off x="9866982" y="975347"/>
              <a:ext cx="1251416" cy="1251416"/>
              <a:chOff x="2396231" y="4956543"/>
              <a:chExt cx="1251416" cy="1251416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A9B2D68-0361-1ECE-7B68-DC7D592E8E64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rgbClr val="7B4E9F">
                  <a:alpha val="50196"/>
                </a:srgb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21397D-C916-75AA-55C5-5583C9E920F9}"/>
                  </a:ext>
                </a:extLst>
              </p:cNvPr>
              <p:cNvSpPr txBox="1"/>
              <p:nvPr/>
            </p:nvSpPr>
            <p:spPr>
              <a:xfrm>
                <a:off x="2461150" y="5268908"/>
                <a:ext cx="1118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7030A0"/>
                    </a:solidFill>
                  </a:rPr>
                  <a:t>Tau </a:t>
                </a:r>
                <a:r>
                  <a:rPr lang="en-GB" dirty="0" err="1">
                    <a:solidFill>
                      <a:srgbClr val="7030A0"/>
                    </a:solidFill>
                  </a:rPr>
                  <a:t>reco</a:t>
                </a:r>
                <a:r>
                  <a:rPr lang="en-GB" dirty="0">
                    <a:solidFill>
                      <a:srgbClr val="7030A0"/>
                    </a:solidFill>
                  </a:rPr>
                  <a:t>. and ID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340DD9-3910-E7AD-A3A7-E04DD17B7283}"/>
                </a:ext>
              </a:extLst>
            </p:cNvPr>
            <p:cNvGrpSpPr/>
            <p:nvPr/>
          </p:nvGrpSpPr>
          <p:grpSpPr>
            <a:xfrm>
              <a:off x="10492690" y="2271996"/>
              <a:ext cx="1251416" cy="1251416"/>
              <a:chOff x="2396231" y="4956543"/>
              <a:chExt cx="1251416" cy="125141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55CAE87-E058-AEE0-F589-BF49C378D5CF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rgbClr val="7B4E9F">
                  <a:alpha val="50196"/>
                </a:srgb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A7EED0-BECA-A61B-1A95-2C390B2D69D9}"/>
                  </a:ext>
                </a:extLst>
              </p:cNvPr>
              <p:cNvSpPr txBox="1"/>
              <p:nvPr/>
            </p:nvSpPr>
            <p:spPr>
              <a:xfrm>
                <a:off x="2421394" y="5268908"/>
                <a:ext cx="1118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7030A0"/>
                    </a:solidFill>
                  </a:rPr>
                  <a:t>b/c –jet tagging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B91F92-74E0-63C2-1C22-D7F974F8AAC8}"/>
                </a:ext>
              </a:extLst>
            </p:cNvPr>
            <p:cNvGrpSpPr/>
            <p:nvPr/>
          </p:nvGrpSpPr>
          <p:grpSpPr>
            <a:xfrm>
              <a:off x="5596207" y="975347"/>
              <a:ext cx="1251416" cy="1251416"/>
              <a:chOff x="2396231" y="4956543"/>
              <a:chExt cx="1251416" cy="1251416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957D9C6-274A-6459-A641-00A34A532AD6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rgbClr val="D9877B">
                  <a:alpha val="50000"/>
                </a:srgb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AD69CA-EB11-B10F-AE0C-C168F70F2D46}"/>
                  </a:ext>
                </a:extLst>
              </p:cNvPr>
              <p:cNvSpPr txBox="1"/>
              <p:nvPr/>
            </p:nvSpPr>
            <p:spPr>
              <a:xfrm>
                <a:off x="2444544" y="5084350"/>
                <a:ext cx="11180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0000"/>
                    </a:solidFill>
                  </a:rPr>
                  <a:t>SCT + Analysis </a:t>
                </a:r>
                <a:br>
                  <a:rPr lang="en-GB" dirty="0">
                    <a:solidFill>
                      <a:srgbClr val="C00000"/>
                    </a:solidFill>
                  </a:rPr>
                </a:br>
                <a:r>
                  <a:rPr lang="en-GB" dirty="0">
                    <a:solidFill>
                      <a:srgbClr val="C00000"/>
                    </a:solidFill>
                  </a:rPr>
                  <a:t>Software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24D9B9E-9708-680E-E294-309C1472B764}"/>
                </a:ext>
              </a:extLst>
            </p:cNvPr>
            <p:cNvGrpSpPr/>
            <p:nvPr/>
          </p:nvGrpSpPr>
          <p:grpSpPr>
            <a:xfrm>
              <a:off x="4970499" y="2247658"/>
              <a:ext cx="1251416" cy="1251416"/>
              <a:chOff x="2396231" y="4956543"/>
              <a:chExt cx="1251416" cy="1251416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30947DC-3947-15A2-01E9-301F8998603A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rgbClr val="D9877B">
                  <a:alpha val="50000"/>
                </a:srgb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181F14-F62C-4CB6-E062-3CC8DB0919B8}"/>
                  </a:ext>
                </a:extLst>
              </p:cNvPr>
              <p:cNvSpPr txBox="1"/>
              <p:nvPr/>
            </p:nvSpPr>
            <p:spPr>
              <a:xfrm>
                <a:off x="2483386" y="5144924"/>
                <a:ext cx="11180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0000"/>
                    </a:solidFill>
                  </a:rPr>
                  <a:t>Lumi</a:t>
                </a:r>
                <a:br>
                  <a:rPr lang="en-GB" dirty="0">
                    <a:solidFill>
                      <a:srgbClr val="C00000"/>
                    </a:solidFill>
                  </a:rPr>
                </a:br>
                <a:r>
                  <a:rPr lang="en-GB" dirty="0" err="1">
                    <a:solidFill>
                      <a:srgbClr val="C00000"/>
                    </a:solidFill>
                  </a:rPr>
                  <a:t>Measur-ement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473A492F-0E8A-871C-220F-E2EA832FB815}"/>
              </a:ext>
            </a:extLst>
          </p:cNvPr>
          <p:cNvSpPr txBox="1">
            <a:spLocks/>
          </p:cNvSpPr>
          <p:nvPr/>
        </p:nvSpPr>
        <p:spPr>
          <a:xfrm>
            <a:off x="5113" y="-2594"/>
            <a:ext cx="5033142" cy="6850194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/>
            <a:br>
              <a:rPr lang="en-GB" dirty="0"/>
            </a:br>
            <a:r>
              <a:rPr lang="en-GB" dirty="0"/>
              <a:t>Operations and Performance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96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F461-F58A-836F-C5F5-0CCB8428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and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C3D6F-F2AF-8DD3-C76B-C06BCD075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8192578" cy="325703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ATLAS well into successful run-3 data-taking </a:t>
            </a:r>
            <a:r>
              <a:rPr lang="en-GB" dirty="0">
                <a:sym typeface="Wingdings" pitchFamily="2" charset="2"/>
              </a:rPr>
              <a:t> 183 fb</a:t>
            </a:r>
            <a:r>
              <a:rPr lang="en-GB" baseline="30000" dirty="0">
                <a:sym typeface="Wingdings" pitchFamily="2" charset="2"/>
              </a:rPr>
              <a:t>-1</a:t>
            </a:r>
            <a:endParaRPr lang="en-GB" baseline="30000" dirty="0"/>
          </a:p>
          <a:p>
            <a:pPr lvl="1"/>
            <a:r>
              <a:rPr lang="en-GB" dirty="0"/>
              <a:t>Expect total run-2+run-3 yield of 460 fb</a:t>
            </a:r>
            <a:r>
              <a:rPr lang="en-GB" baseline="30000" dirty="0"/>
              <a:t>-1</a:t>
            </a:r>
            <a:r>
              <a:rPr lang="en-GB" dirty="0"/>
              <a:t> by summer 2026</a:t>
            </a:r>
          </a:p>
          <a:p>
            <a:pPr lvl="1"/>
            <a:r>
              <a:rPr lang="en-GB" dirty="0"/>
              <a:t>Followed by LS3 for HL-LHC upgrade (see Helen’s talk)</a:t>
            </a:r>
          </a:p>
          <a:p>
            <a:pPr marL="0" indent="0">
              <a:buNone/>
            </a:pPr>
            <a:endParaRPr lang="en-GB" sz="200" dirty="0"/>
          </a:p>
          <a:p>
            <a:r>
              <a:rPr lang="en-GB" dirty="0"/>
              <a:t>Uta, Jan, Josh, Samuel contribute to precision </a:t>
            </a:r>
            <a:r>
              <a:rPr lang="en-GB" dirty="0" err="1"/>
              <a:t>lumi</a:t>
            </a:r>
            <a:r>
              <a:rPr lang="en-GB" dirty="0"/>
              <a:t> measurement</a:t>
            </a:r>
          </a:p>
          <a:p>
            <a:pPr lvl="1"/>
            <a:r>
              <a:rPr lang="en-GB" dirty="0"/>
              <a:t>Using Liv-pioneered Z-counting method for rapid results</a:t>
            </a:r>
          </a:p>
          <a:p>
            <a:pPr lvl="1"/>
            <a:r>
              <a:rPr lang="en-GB" dirty="0"/>
              <a:t>Public preliminary results for 2024 + run on 2025 as data arrives</a:t>
            </a:r>
          </a:p>
          <a:p>
            <a:pPr lvl="1"/>
            <a:endParaRPr lang="en-GB" sz="500" dirty="0"/>
          </a:p>
          <a:p>
            <a:r>
              <a:rPr lang="en-GB" dirty="0"/>
              <a:t>John coordinates the SCT offline activities </a:t>
            </a:r>
          </a:p>
          <a:p>
            <a:pPr lvl="1"/>
            <a:r>
              <a:rPr lang="en-GB" dirty="0"/>
              <a:t>Crucial to keeping SCT operating with high efficiency</a:t>
            </a:r>
          </a:p>
          <a:p>
            <a:pPr lvl="1"/>
            <a:r>
              <a:rPr lang="en-GB" dirty="0"/>
              <a:t>Leading final run-3 performance paper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DC89C05-141F-FF72-CA87-06EFFDDCF4E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67CC5-9E67-F87B-D605-3443A925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6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80337C-F584-EAAA-5E6E-7F87908C8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072" y="819693"/>
            <a:ext cx="4395554" cy="2728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BB6EDF-C3A6-375C-C963-0F3676982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072" y="3647377"/>
            <a:ext cx="4022215" cy="273633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1ACFFF3-CE16-BBC7-8462-00B4B89C54A5}"/>
              </a:ext>
            </a:extLst>
          </p:cNvPr>
          <p:cNvGrpSpPr/>
          <p:nvPr/>
        </p:nvGrpSpPr>
        <p:grpSpPr>
          <a:xfrm>
            <a:off x="919288" y="4198365"/>
            <a:ext cx="5139050" cy="2261264"/>
            <a:chOff x="583620" y="4266033"/>
            <a:chExt cx="5139050" cy="24873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3727FA-5EC3-6288-E020-F34129AB5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5976"/>
            <a:stretch/>
          </p:blipFill>
          <p:spPr>
            <a:xfrm>
              <a:off x="583620" y="4266033"/>
              <a:ext cx="4826049" cy="2487390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A1885DC-4CFB-FA9B-A97F-48478D579189}"/>
                </a:ext>
              </a:extLst>
            </p:cNvPr>
            <p:cNvCxnSpPr>
              <a:cxnSpLocks/>
            </p:cNvCxnSpPr>
            <p:nvPr/>
          </p:nvCxnSpPr>
          <p:spPr>
            <a:xfrm>
              <a:off x="5351800" y="5444453"/>
              <a:ext cx="0" cy="66723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1B34CB-B280-3372-A0AA-122F5C767018}"/>
                </a:ext>
              </a:extLst>
            </p:cNvPr>
            <p:cNvSpPr txBox="1"/>
            <p:nvPr/>
          </p:nvSpPr>
          <p:spPr>
            <a:xfrm rot="16200000">
              <a:off x="4852464" y="5621524"/>
              <a:ext cx="14018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C00000"/>
                  </a:solidFill>
                </a:rPr>
                <a:t>5° T reduction 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6CE04CB-6615-9D01-95B3-25897E9CE938}"/>
              </a:ext>
            </a:extLst>
          </p:cNvPr>
          <p:cNvSpPr txBox="1">
            <a:spLocks/>
          </p:cNvSpPr>
          <p:nvPr/>
        </p:nvSpPr>
        <p:spPr>
          <a:xfrm>
            <a:off x="241736" y="6461411"/>
            <a:ext cx="11750551" cy="57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Many people performing control room (ID, run control) and remote (DQ, analysis, computing) shifts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BDF188-456B-E8C7-14A8-E3AA60738811}"/>
              </a:ext>
            </a:extLst>
          </p:cNvPr>
          <p:cNvSpPr txBox="1"/>
          <p:nvPr/>
        </p:nvSpPr>
        <p:spPr>
          <a:xfrm>
            <a:off x="8746594" y="5245965"/>
            <a:ext cx="2842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(see Josh’s talk for more details)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D97E31-3CCB-B36B-113E-37E632729112}"/>
              </a:ext>
            </a:extLst>
          </p:cNvPr>
          <p:cNvCxnSpPr>
            <a:cxnSpLocks/>
          </p:cNvCxnSpPr>
          <p:nvPr/>
        </p:nvCxnSpPr>
        <p:spPr>
          <a:xfrm flipH="1">
            <a:off x="11359552" y="2847372"/>
            <a:ext cx="11575" cy="8460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0DB2D1F-05C0-5068-7F49-63F3700D22C7}"/>
              </a:ext>
            </a:extLst>
          </p:cNvPr>
          <p:cNvSpPr txBox="1"/>
          <p:nvPr/>
        </p:nvSpPr>
        <p:spPr>
          <a:xfrm>
            <a:off x="10598029" y="35616"/>
            <a:ext cx="152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LUMI-2025-01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5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21AD0-9E26-3893-4077-62325EEA0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935" y="1421492"/>
            <a:ext cx="5988275" cy="5212390"/>
          </a:xfrm>
        </p:spPr>
        <p:txBody>
          <a:bodyPr/>
          <a:lstStyle/>
          <a:p>
            <a:r>
              <a:rPr lang="en-GB" dirty="0"/>
              <a:t>b/c-jet calibration (Andy, Nikos)</a:t>
            </a:r>
          </a:p>
          <a:p>
            <a:pPr lvl="1"/>
            <a:r>
              <a:rPr lang="en-GB" dirty="0"/>
              <a:t>Simultaneous b-tagging efficiency + c-mis-ID probability from data using 1-lepton ttbar events</a:t>
            </a:r>
          </a:p>
          <a:p>
            <a:pPr lvl="1"/>
            <a:r>
              <a:rPr lang="en-GB" dirty="0"/>
              <a:t>Dedicated c-tag calibration on-going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Two publications in progress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D205A-3886-451B-2A3B-4AAFF3AF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Tau and Heavy-Flavour ID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FD3321-B0CC-9DF4-259A-457B94BACB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91945" y="5087980"/>
            <a:ext cx="3167314" cy="17596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40BC6-16AD-7B70-D118-EC75D508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7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B80C6FA-3F40-4F58-0661-A0162A268E7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43CBA6-19AB-3898-2F22-D5B394CB627F}"/>
              </a:ext>
            </a:extLst>
          </p:cNvPr>
          <p:cNvSpPr txBox="1">
            <a:spLocks/>
          </p:cNvSpPr>
          <p:nvPr/>
        </p:nvSpPr>
        <p:spPr>
          <a:xfrm>
            <a:off x="241750" y="1008992"/>
            <a:ext cx="11918724" cy="57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Liverpool heavily involved third-generation taggers, key for Higgs measurements + BSM searches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BAF21D1-F55C-8FE9-2D47-3683AB6CE36C}"/>
              </a:ext>
            </a:extLst>
          </p:cNvPr>
          <p:cNvSpPr txBox="1">
            <a:spLocks/>
          </p:cNvSpPr>
          <p:nvPr/>
        </p:nvSpPr>
        <p:spPr>
          <a:xfrm>
            <a:off x="6546002" y="1426940"/>
            <a:ext cx="5988275" cy="2605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Tau </a:t>
            </a:r>
            <a:r>
              <a:rPr lang="en-GB" dirty="0" err="1"/>
              <a:t>reco</a:t>
            </a:r>
            <a:r>
              <a:rPr lang="en-GB" dirty="0"/>
              <a:t>/ID (Jordy, Monica, Mehul, Rob, Nikos)</a:t>
            </a:r>
          </a:p>
          <a:p>
            <a:pPr lvl="1"/>
            <a:r>
              <a:rPr lang="en-GB" dirty="0"/>
              <a:t>Led by Jordy as </a:t>
            </a:r>
            <a:r>
              <a:rPr lang="en-GB" dirty="0" err="1"/>
              <a:t>subconvener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Focusing on improving ID of hadronically </a:t>
            </a:r>
            <a:br>
              <a:rPr lang="en-GB" dirty="0"/>
            </a:br>
            <a:r>
              <a:rPr lang="en-GB" dirty="0"/>
              <a:t>decaying </a:t>
            </a:r>
            <a:r>
              <a:rPr lang="en-GB" dirty="0" err="1"/>
              <a:t>taus</a:t>
            </a:r>
            <a:r>
              <a:rPr lang="en-GB" dirty="0"/>
              <a:t> using graph NNs (GNNs)</a:t>
            </a:r>
          </a:p>
          <a:p>
            <a:pPr lvl="2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Liverpool developed one of two GNNs and</a:t>
            </a:r>
            <a:br>
              <a:rPr lang="en-GB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currently comparing perf to b-tag approach</a:t>
            </a:r>
          </a:p>
          <a:p>
            <a:pPr lvl="2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See Mehul’s talk for more details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2E1715-CFB9-AEB6-99CA-F3D7E108F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05" y="3064521"/>
            <a:ext cx="3949627" cy="28359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FD1703-14DB-7522-DC91-6341ADA19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979" y="3618233"/>
            <a:ext cx="2606056" cy="16643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C0FF23-BD7A-B3ED-C59A-58EA6D712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0736" y="4834398"/>
            <a:ext cx="2140995" cy="1714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935C38-F9F9-843A-AC96-9C1CE7EE6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301" y="2729689"/>
            <a:ext cx="2933482" cy="2192225"/>
          </a:xfrm>
          <a:prstGeom prst="rect">
            <a:avLst/>
          </a:prstGeom>
        </p:spPr>
      </p:pic>
      <p:sp>
        <p:nvSpPr>
          <p:cNvPr id="15" name="Bent Arrow 14">
            <a:extLst>
              <a:ext uri="{FF2B5EF4-FFF2-40B4-BE49-F238E27FC236}">
                <a16:creationId xmlns:a16="http://schemas.microsoft.com/office/drawing/2014/main" id="{FFF20C60-B1AF-72BF-BD14-827FF620943C}"/>
              </a:ext>
            </a:extLst>
          </p:cNvPr>
          <p:cNvSpPr/>
          <p:nvPr/>
        </p:nvSpPr>
        <p:spPr>
          <a:xfrm rot="5400000">
            <a:off x="10723058" y="3912349"/>
            <a:ext cx="714702" cy="945379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EEB6B1-CF18-E294-6F5A-4A2A597DA36B}"/>
              </a:ext>
            </a:extLst>
          </p:cNvPr>
          <p:cNvSpPr txBox="1"/>
          <p:nvPr/>
        </p:nvSpPr>
        <p:spPr>
          <a:xfrm>
            <a:off x="10586639" y="107844"/>
            <a:ext cx="150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FTAG-2023-05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C4F26D7-1E6F-573C-00B0-45146888B44C}"/>
              </a:ext>
            </a:extLst>
          </p:cNvPr>
          <p:cNvSpPr txBox="1">
            <a:spLocks/>
          </p:cNvSpPr>
          <p:nvPr/>
        </p:nvSpPr>
        <p:spPr>
          <a:xfrm>
            <a:off x="7371530" y="5632127"/>
            <a:ext cx="2596123" cy="126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Public note by end of year</a:t>
            </a:r>
          </a:p>
        </p:txBody>
      </p:sp>
    </p:spTree>
    <p:extLst>
      <p:ext uri="{BB962C8B-B14F-4D97-AF65-F5344CB8AC3E}">
        <p14:creationId xmlns:p14="http://schemas.microsoft.com/office/powerpoint/2010/main" val="305887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3A6F0-6AAC-8404-4CED-26FDC1713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90D5-7997-86D8-EBAE-DB1F7FD6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" y="-2594"/>
            <a:ext cx="5033142" cy="6850194"/>
          </a:xfrm>
        </p:spPr>
        <p:txBody>
          <a:bodyPr>
            <a:normAutofit/>
          </a:bodyPr>
          <a:lstStyle/>
          <a:p>
            <a:pPr algn="ctr"/>
            <a:br>
              <a:rPr lang="en-GB" dirty="0"/>
            </a:br>
            <a:r>
              <a:rPr lang="en-GB" dirty="0"/>
              <a:t>Precision SM Measurements </a:t>
            </a:r>
            <a:br>
              <a:rPr lang="en-GB" dirty="0"/>
            </a:br>
            <a:r>
              <a:rPr lang="en-GB" dirty="0"/>
              <a:t>&amp; Rare Processes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A29B7-F164-0A25-2CD6-A5E1B7148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8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E871AE-770C-8C5C-29C1-A7917470F0B8}"/>
              </a:ext>
            </a:extLst>
          </p:cNvPr>
          <p:cNvGrpSpPr/>
          <p:nvPr/>
        </p:nvGrpSpPr>
        <p:grpSpPr>
          <a:xfrm>
            <a:off x="4687903" y="1103475"/>
            <a:ext cx="8128000" cy="5452313"/>
            <a:chOff x="4305938" y="975347"/>
            <a:chExt cx="8128000" cy="54523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4DB3DA-7AEB-5356-2312-38D7711F5183}"/>
                </a:ext>
              </a:extLst>
            </p:cNvPr>
            <p:cNvGrpSpPr/>
            <p:nvPr/>
          </p:nvGrpSpPr>
          <p:grpSpPr>
            <a:xfrm>
              <a:off x="4305938" y="1008993"/>
              <a:ext cx="8128000" cy="5418667"/>
              <a:chOff x="4879372" y="1008993"/>
              <a:chExt cx="8128000" cy="5418667"/>
            </a:xfrm>
          </p:grpSpPr>
          <p:graphicFrame>
            <p:nvGraphicFramePr>
              <p:cNvPr id="39" name="Diagram 38">
                <a:extLst>
                  <a:ext uri="{FF2B5EF4-FFF2-40B4-BE49-F238E27FC236}">
                    <a16:creationId xmlns:a16="http://schemas.microsoft.com/office/drawing/2014/main" id="{57CACE31-21B6-4D26-E304-7777AFA4555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38242068"/>
                  </p:ext>
                </p:extLst>
              </p:nvPr>
            </p:nvGraphicFramePr>
            <p:xfrm>
              <a:off x="4879372" y="1008993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78AB627-2C2F-C6B1-64B0-F108D3717A30}"/>
                  </a:ext>
                </a:extLst>
              </p:cNvPr>
              <p:cNvSpPr txBox="1"/>
              <p:nvPr/>
            </p:nvSpPr>
            <p:spPr>
              <a:xfrm>
                <a:off x="6987251" y="1326344"/>
                <a:ext cx="39122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SM Precision  </a:t>
                </a:r>
                <a:br>
                  <a:rPr lang="en-GB" sz="2800" dirty="0"/>
                </a:br>
                <a:r>
                  <a:rPr lang="en-GB" sz="2800" dirty="0"/>
                  <a:t>+ rare processes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C1B5CBA-A0A6-7466-BB26-8F23B47FC8A9}"/>
                  </a:ext>
                </a:extLst>
              </p:cNvPr>
              <p:cNvSpPr txBox="1"/>
              <p:nvPr/>
            </p:nvSpPr>
            <p:spPr>
              <a:xfrm>
                <a:off x="7606235" y="2258369"/>
                <a:ext cx="30622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solidFill>
                      <a:schemeClr val="accent2"/>
                    </a:solidFill>
                  </a:rPr>
                  <a:t>W mass, W/Z </a:t>
                </a:r>
                <a:r>
                  <a:rPr lang="en-GB" sz="1800" dirty="0" err="1">
                    <a:solidFill>
                      <a:schemeClr val="accent2"/>
                    </a:solidFill>
                  </a:rPr>
                  <a:t>p</a:t>
                </a:r>
                <a:r>
                  <a:rPr lang="en-GB" sz="1800" baseline="-25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GB" sz="1800" baseline="0" dirty="0">
                    <a:solidFill>
                      <a:schemeClr val="accent2"/>
                    </a:solidFill>
                  </a:rPr>
                  <a:t>, low/high-mass DY, </a:t>
                </a:r>
                <a:r>
                  <a:rPr lang="en-GB" sz="1800" baseline="0" dirty="0" err="1">
                    <a:solidFill>
                      <a:schemeClr val="accent2"/>
                    </a:solidFill>
                  </a:rPr>
                  <a:t>ttZ</a:t>
                </a:r>
                <a:r>
                  <a:rPr lang="en-GB" sz="1800" baseline="0" dirty="0">
                    <a:solidFill>
                      <a:schemeClr val="accent2"/>
                    </a:solidFill>
                  </a:rPr>
                  <a:t>, single top, rare tau decays</a:t>
                </a:r>
                <a:endParaRPr lang="en-GB" sz="1800" baseline="-25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7D23F63-B149-3705-CAC4-771B5DAE58B2}"/>
                  </a:ext>
                </a:extLst>
              </p:cNvPr>
              <p:cNvSpPr txBox="1"/>
              <p:nvPr/>
            </p:nvSpPr>
            <p:spPr>
              <a:xfrm>
                <a:off x="5396355" y="4135015"/>
                <a:ext cx="39122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B050"/>
                    </a:solidFill>
                  </a:rPr>
                  <a:t>Higgs </a:t>
                </a:r>
                <a:br>
                  <a:rPr lang="en-GB" sz="2800" dirty="0">
                    <a:solidFill>
                      <a:srgbClr val="00B050"/>
                    </a:solidFill>
                  </a:rPr>
                </a:br>
                <a:r>
                  <a:rPr lang="en-GB" sz="2800" dirty="0">
                    <a:solidFill>
                      <a:srgbClr val="00B050"/>
                    </a:solidFill>
                  </a:rPr>
                  <a:t>physics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B6CF8A7-E4C6-0572-C9BD-D03D7C4610C3}"/>
                  </a:ext>
                </a:extLst>
              </p:cNvPr>
              <p:cNvSpPr txBox="1"/>
              <p:nvPr/>
            </p:nvSpPr>
            <p:spPr>
              <a:xfrm>
                <a:off x="6988177" y="5069991"/>
                <a:ext cx="1553942" cy="923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2"/>
                    </a:solidFill>
                  </a:rPr>
                  <a:t>SM Higgs, </a:t>
                </a:r>
                <a:br>
                  <a:rPr lang="en-GB" dirty="0">
                    <a:solidFill>
                      <a:schemeClr val="accent2"/>
                    </a:solidFill>
                  </a:rPr>
                </a:br>
                <a:r>
                  <a:rPr lang="en-GB" dirty="0">
                    <a:solidFill>
                      <a:schemeClr val="accent2"/>
                    </a:solidFill>
                  </a:rPr>
                  <a:t>Di-Higgs,</a:t>
                </a:r>
                <a:br>
                  <a:rPr lang="en-GB" dirty="0">
                    <a:solidFill>
                      <a:schemeClr val="accent2"/>
                    </a:solidFill>
                  </a:rPr>
                </a:br>
                <a:r>
                  <a:rPr lang="en-GB" dirty="0">
                    <a:solidFill>
                      <a:schemeClr val="accent2"/>
                    </a:solidFill>
                  </a:rPr>
                  <a:t>BSM Higgs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6F8C1E1-6F80-DAE1-2C77-DCE4FB847192}"/>
                  </a:ext>
                </a:extLst>
              </p:cNvPr>
              <p:cNvSpPr txBox="1"/>
              <p:nvPr/>
            </p:nvSpPr>
            <p:spPr>
              <a:xfrm>
                <a:off x="9523187" y="4135015"/>
                <a:ext cx="201620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E7AE01"/>
                    </a:solidFill>
                  </a:rPr>
                  <a:t>New physics searches 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775E86-3AF0-140D-0352-BDE75B436D27}"/>
                  </a:ext>
                </a:extLst>
              </p:cNvPr>
              <p:cNvSpPr txBox="1"/>
              <p:nvPr/>
            </p:nvSpPr>
            <p:spPr>
              <a:xfrm>
                <a:off x="9497977" y="5069991"/>
                <a:ext cx="23409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2"/>
                    </a:solidFill>
                  </a:rPr>
                  <a:t>SUSY, Dark Matter,  Dark Sector, LLPs, </a:t>
                </a:r>
                <a:br>
                  <a:rPr lang="en-GB" dirty="0">
                    <a:solidFill>
                      <a:schemeClr val="accent2"/>
                    </a:solidFill>
                  </a:rPr>
                </a:br>
                <a:r>
                  <a:rPr lang="en-GB" dirty="0">
                    <a:solidFill>
                      <a:schemeClr val="accent2"/>
                    </a:solidFill>
                  </a:rPr>
                  <a:t>LQs, ALPs, …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3E335E6-DC53-0EA1-1DD3-C717637C1B87}"/>
                </a:ext>
              </a:extLst>
            </p:cNvPr>
            <p:cNvGrpSpPr/>
            <p:nvPr/>
          </p:nvGrpSpPr>
          <p:grpSpPr>
            <a:xfrm>
              <a:off x="9866982" y="975347"/>
              <a:ext cx="1251416" cy="1251416"/>
              <a:chOff x="2396231" y="4956543"/>
              <a:chExt cx="1251416" cy="125141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716D52D-1D0A-3160-E8C9-FC761F38C489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chemeClr val="accent3">
                  <a:lumMod val="90000"/>
                  <a:alpha val="50263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4A79F64-26C5-D1B9-CC44-A26472F68C5A}"/>
                  </a:ext>
                </a:extLst>
              </p:cNvPr>
              <p:cNvSpPr txBox="1"/>
              <p:nvPr/>
            </p:nvSpPr>
            <p:spPr>
              <a:xfrm>
                <a:off x="2461150" y="5268908"/>
                <a:ext cx="1118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7030A0"/>
                    </a:solidFill>
                  </a:rPr>
                  <a:t>Tau </a:t>
                </a:r>
                <a:r>
                  <a:rPr lang="en-GB" dirty="0" err="1">
                    <a:solidFill>
                      <a:srgbClr val="7030A0"/>
                    </a:solidFill>
                  </a:rPr>
                  <a:t>reco</a:t>
                </a:r>
                <a:r>
                  <a:rPr lang="en-GB" dirty="0">
                    <a:solidFill>
                      <a:srgbClr val="7030A0"/>
                    </a:solidFill>
                  </a:rPr>
                  <a:t>. and ID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58069DE-C29D-6DB2-51F3-8224D2F61A57}"/>
                </a:ext>
              </a:extLst>
            </p:cNvPr>
            <p:cNvGrpSpPr/>
            <p:nvPr/>
          </p:nvGrpSpPr>
          <p:grpSpPr>
            <a:xfrm>
              <a:off x="10492690" y="2271996"/>
              <a:ext cx="1251416" cy="1251416"/>
              <a:chOff x="2396231" y="4956543"/>
              <a:chExt cx="1251416" cy="125141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25579F8-26A7-EAA5-6CCD-7869D9DBB391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chemeClr val="accent3">
                  <a:lumMod val="90000"/>
                  <a:alpha val="50263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5A1F77-9EE8-A53D-5692-A36EBA08AFBB}"/>
                  </a:ext>
                </a:extLst>
              </p:cNvPr>
              <p:cNvSpPr txBox="1"/>
              <p:nvPr/>
            </p:nvSpPr>
            <p:spPr>
              <a:xfrm>
                <a:off x="2421394" y="5268908"/>
                <a:ext cx="1118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7030A0"/>
                    </a:solidFill>
                  </a:rPr>
                  <a:t>b/c –jet tagging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AE41B9E-A3FA-E8AD-BA4D-3B8DC223C51A}"/>
                </a:ext>
              </a:extLst>
            </p:cNvPr>
            <p:cNvGrpSpPr/>
            <p:nvPr/>
          </p:nvGrpSpPr>
          <p:grpSpPr>
            <a:xfrm>
              <a:off x="5596207" y="975347"/>
              <a:ext cx="1251416" cy="1251416"/>
              <a:chOff x="2396231" y="4956543"/>
              <a:chExt cx="1251416" cy="1251416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FE80A52-1B3C-552B-E2ED-96ECD67819BB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chemeClr val="accent3">
                  <a:lumMod val="90000"/>
                  <a:alpha val="50263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191982E-9BC1-C266-C11C-CAE9BA3B0BE9}"/>
                  </a:ext>
                </a:extLst>
              </p:cNvPr>
              <p:cNvSpPr txBox="1"/>
              <p:nvPr/>
            </p:nvSpPr>
            <p:spPr>
              <a:xfrm>
                <a:off x="2444544" y="5084350"/>
                <a:ext cx="11180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0000"/>
                    </a:solidFill>
                  </a:rPr>
                  <a:t>SCT + Analysis </a:t>
                </a:r>
                <a:br>
                  <a:rPr lang="en-GB" dirty="0">
                    <a:solidFill>
                      <a:srgbClr val="C00000"/>
                    </a:solidFill>
                  </a:rPr>
                </a:br>
                <a:r>
                  <a:rPr lang="en-GB" dirty="0">
                    <a:solidFill>
                      <a:srgbClr val="C00000"/>
                    </a:solidFill>
                  </a:rPr>
                  <a:t>Software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48E0819-DC39-2D16-D0F9-C7C37A8B6E00}"/>
                </a:ext>
              </a:extLst>
            </p:cNvPr>
            <p:cNvGrpSpPr/>
            <p:nvPr/>
          </p:nvGrpSpPr>
          <p:grpSpPr>
            <a:xfrm>
              <a:off x="4970499" y="2247658"/>
              <a:ext cx="1251416" cy="1251416"/>
              <a:chOff x="2396231" y="4956543"/>
              <a:chExt cx="1251416" cy="1251416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289BF00-DF07-80AF-170C-ED75F17291AC}"/>
                  </a:ext>
                </a:extLst>
              </p:cNvPr>
              <p:cNvSpPr/>
              <p:nvPr/>
            </p:nvSpPr>
            <p:spPr>
              <a:xfrm>
                <a:off x="2396231" y="4956543"/>
                <a:ext cx="1251416" cy="1251416"/>
              </a:xfrm>
              <a:prstGeom prst="ellipse">
                <a:avLst/>
              </a:prstGeom>
              <a:solidFill>
                <a:schemeClr val="accent3">
                  <a:lumMod val="90000"/>
                  <a:alpha val="50263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dk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59AF02-BED5-6BDD-1124-AEEB02AD8512}"/>
                  </a:ext>
                </a:extLst>
              </p:cNvPr>
              <p:cNvSpPr txBox="1"/>
              <p:nvPr/>
            </p:nvSpPr>
            <p:spPr>
              <a:xfrm>
                <a:off x="2483386" y="5144924"/>
                <a:ext cx="11180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0000"/>
                    </a:solidFill>
                  </a:rPr>
                  <a:t>Lumi</a:t>
                </a:r>
                <a:br>
                  <a:rPr lang="en-GB" dirty="0">
                    <a:solidFill>
                      <a:srgbClr val="C00000"/>
                    </a:solidFill>
                  </a:rPr>
                </a:br>
                <a:r>
                  <a:rPr lang="en-GB" dirty="0" err="1">
                    <a:solidFill>
                      <a:srgbClr val="C00000"/>
                    </a:solidFill>
                  </a:rPr>
                  <a:t>Measur-ement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0624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AE4C2-4F37-E10D-C5A0-13FD0E8E7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6080A-922F-31B3-4019-03E194CB1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008993"/>
            <a:ext cx="4355792" cy="5167970"/>
          </a:xfrm>
        </p:spPr>
        <p:txBody>
          <a:bodyPr/>
          <a:lstStyle/>
          <a:p>
            <a:r>
              <a:rPr lang="en-GB" dirty="0"/>
              <a:t>The LHC can make highly precise measurements of fundamental SM particles and interactions </a:t>
            </a:r>
          </a:p>
          <a:p>
            <a:pPr lvl="1"/>
            <a:r>
              <a:rPr lang="en-GB" dirty="0"/>
              <a:t>Probing cross sections over 12 orders of magnitude down to some of rarest SM processes</a:t>
            </a:r>
          </a:p>
          <a:p>
            <a:pPr lvl="1"/>
            <a:r>
              <a:rPr lang="en-GB" dirty="0"/>
              <a:t>Rivalling LEP sensitivity </a:t>
            </a:r>
          </a:p>
          <a:p>
            <a:pPr marL="457200" lvl="1" indent="0">
              <a:buNone/>
            </a:pPr>
            <a:endParaRPr lang="en-GB" sz="1000" dirty="0"/>
          </a:p>
          <a:p>
            <a:r>
              <a:rPr lang="en-GB" dirty="0"/>
              <a:t>Tests SM consistency in extreme phase space + searches for new physics effects beyond E</a:t>
            </a:r>
            <a:r>
              <a:rPr lang="en-GB" baseline="-25000" dirty="0"/>
              <a:t>LHC</a:t>
            </a:r>
          </a:p>
          <a:p>
            <a:pPr lvl="1"/>
            <a:r>
              <a:rPr lang="en-GB" dirty="0"/>
              <a:t>Model independent constraints </a:t>
            </a:r>
            <a:br>
              <a:rPr lang="en-GB" dirty="0"/>
            </a:br>
            <a:r>
              <a:rPr lang="en-GB" dirty="0"/>
              <a:t>in Effective Field Theories (EFTs) </a:t>
            </a:r>
          </a:p>
          <a:p>
            <a:pPr lvl="1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AE1D9-778E-BC39-3AB4-9D4B9B39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Model Measurements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0A8993D-C516-0019-8D85-26A6709BA4C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1674C0-8379-997B-3A15-76D9EF51F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875" y="859260"/>
            <a:ext cx="7772400" cy="5837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34A1A7-258A-03AA-D079-ED4A06DA92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2088"/>
          <a:stretch/>
        </p:blipFill>
        <p:spPr>
          <a:xfrm>
            <a:off x="11181612" y="5656884"/>
            <a:ext cx="239190" cy="33586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572CBF0-6460-7FE5-C90A-F581F72E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9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41B48-80A4-5B7E-8E54-4BD66DD0F6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2088"/>
          <a:stretch/>
        </p:blipFill>
        <p:spPr>
          <a:xfrm>
            <a:off x="7828812" y="5656884"/>
            <a:ext cx="239190" cy="335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E0535A-0F31-4904-D910-869D7CEB58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2088"/>
          <a:stretch/>
        </p:blipFill>
        <p:spPr>
          <a:xfrm>
            <a:off x="8802058" y="5656885"/>
            <a:ext cx="239190" cy="335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3947F8-5022-1DBD-1CA8-7BD53018D6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2088"/>
          <a:stretch/>
        </p:blipFill>
        <p:spPr>
          <a:xfrm>
            <a:off x="5877829" y="5656883"/>
            <a:ext cx="239190" cy="3358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755787-568D-FFEE-85A3-14994413CA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2088"/>
          <a:stretch/>
        </p:blipFill>
        <p:spPr>
          <a:xfrm>
            <a:off x="6580199" y="5656883"/>
            <a:ext cx="239190" cy="3358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92FC98-0F2F-B62C-E5D8-B90B366FF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68" y="4973801"/>
            <a:ext cx="3807843" cy="17827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42B189-9F1C-5B13-14C5-835D0654F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014" y="4817696"/>
            <a:ext cx="2041310" cy="42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2920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Carl ATLAS">
      <a:dk1>
        <a:srgbClr val="0B80C3"/>
      </a:dk1>
      <a:lt1>
        <a:srgbClr val="FEFFFF"/>
      </a:lt1>
      <a:dk2>
        <a:srgbClr val="0B80C3"/>
      </a:dk2>
      <a:lt2>
        <a:srgbClr val="FEFFFF"/>
      </a:lt2>
      <a:accent1>
        <a:srgbClr val="000000"/>
      </a:accent1>
      <a:accent2>
        <a:srgbClr val="7C7C7C"/>
      </a:accent2>
      <a:accent3>
        <a:srgbClr val="E2E2E2"/>
      </a:accent3>
      <a:accent4>
        <a:srgbClr val="EFDA4E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D9AB43EF-07F6-6F4A-973D-B7893C8C908A}" vid="{9712DC4D-7362-5D4D-B48F-6541D1E792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27614</TotalTime>
  <Words>2561</Words>
  <Application>Microsoft Macintosh PowerPoint</Application>
  <PresentationFormat>Widescreen</PresentationFormat>
  <Paragraphs>442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Open Sans</vt:lpstr>
      <vt:lpstr>Open Sans Light</vt:lpstr>
      <vt:lpstr>PT Sans</vt:lpstr>
      <vt:lpstr>Wingdings</vt:lpstr>
      <vt:lpstr>Atlas</vt:lpstr>
      <vt:lpstr>ATLAS Experiment</vt:lpstr>
      <vt:lpstr>Liverpool ATLAS Group</vt:lpstr>
      <vt:lpstr>Liverpool ATLAS Group</vt:lpstr>
      <vt:lpstr>PowerPoint Presentation</vt:lpstr>
      <vt:lpstr>PowerPoint Presentation</vt:lpstr>
      <vt:lpstr>Status and Operations </vt:lpstr>
      <vt:lpstr>Tau and Heavy-Flavour ID</vt:lpstr>
      <vt:lpstr> Precision SM Measurements  &amp; Rare Processes </vt:lpstr>
      <vt:lpstr>Standard Model Measurements </vt:lpstr>
      <vt:lpstr>Low/High mass Drell Yan</vt:lpstr>
      <vt:lpstr>W mass</vt:lpstr>
      <vt:lpstr>Top-quark Measurements</vt:lpstr>
      <vt:lpstr>Measurements as Model-Independent BSM probes</vt:lpstr>
      <vt:lpstr> Higgs Physics </vt:lpstr>
      <vt:lpstr>Higgs</vt:lpstr>
      <vt:lpstr>H  bb </vt:lpstr>
      <vt:lpstr>H  cc and H  μμ</vt:lpstr>
      <vt:lpstr>Higgs</vt:lpstr>
      <vt:lpstr>Di- and Tri-Higgs</vt:lpstr>
      <vt:lpstr>Di- and Tri-Higgs</vt:lpstr>
      <vt:lpstr>New Physics Searches</vt:lpstr>
      <vt:lpstr>Conclusion</vt:lpstr>
      <vt:lpstr>None of this would be possible without 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 Gwilliam</dc:creator>
  <cp:lastModifiedBy>Gwilliam, Carl</cp:lastModifiedBy>
  <cp:revision>274</cp:revision>
  <dcterms:created xsi:type="dcterms:W3CDTF">2025-04-28T15:53:27Z</dcterms:created>
  <dcterms:modified xsi:type="dcterms:W3CDTF">2025-05-22T15:40:22Z</dcterms:modified>
</cp:coreProperties>
</file>