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6858000" cx="12192000"/>
  <p:notesSz cx="6858000" cy="9144000"/>
  <p:embeddedFontLst>
    <p:embeddedFont>
      <p:font typeface="Play"/>
      <p:regular r:id="rId34"/>
      <p:bold r:id="rId35"/>
    </p:embeddedFont>
    <p:embeddedFont>
      <p:font typeface="Gill Sans"/>
      <p:regular r:id="rId36"/>
      <p:bold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F091DAE-EAE8-4AEF-81B1-C25B1FBF9AAE}">
  <a:tblStyle styleId="{3F091DAE-EAE8-4AEF-81B1-C25B1FBF9AAE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Play-bold.fntdata"/><Relationship Id="rId12" Type="http://schemas.openxmlformats.org/officeDocument/2006/relationships/slide" Target="slides/slide7.xml"/><Relationship Id="rId34" Type="http://schemas.openxmlformats.org/officeDocument/2006/relationships/font" Target="fonts/Play-regular.fntdata"/><Relationship Id="rId15" Type="http://schemas.openxmlformats.org/officeDocument/2006/relationships/slide" Target="slides/slide10.xml"/><Relationship Id="rId37" Type="http://schemas.openxmlformats.org/officeDocument/2006/relationships/font" Target="fonts/GillSans-bold.fntdata"/><Relationship Id="rId14" Type="http://schemas.openxmlformats.org/officeDocument/2006/relationships/slide" Target="slides/slide9.xml"/><Relationship Id="rId36" Type="http://schemas.openxmlformats.org/officeDocument/2006/relationships/font" Target="fonts/GillSans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3" name="Google Shape;23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5b6c647b9f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2" name="Google Shape;242;g35b6c647b9f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5b6c647b9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9" name="Google Shape;249;g35b6c647b9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0" name="Google Shape;26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0" name="Google Shape;27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9" name="Google Shape;289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9" name="Google Shape;299;p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4" name="Google Shape;31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3" name="Google Shape;32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5" name="Google Shape;355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58f7a229e3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5" name="Google Shape;365;g358f7a229e3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9" name="Google Shape;38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3" name="Google Shape;413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7" name="Google Shape;437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" name="Google Shape;10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6" name="Google Shape;11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" name="Google Shape;13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" name="Google Shape;15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5" name="Google Shape;16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0" name="Google Shape;18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4" name="Google Shape;22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gif"/><Relationship Id="rId4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9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hyperlink" Target="https://indico.cern.ch/event/1041835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5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png"/><Relationship Id="rId4" Type="http://schemas.openxmlformats.org/officeDocument/2006/relationships/image" Target="../media/image48.png"/><Relationship Id="rId5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hyperlink" Target="https://doi.org/10.1051/epjconf/202328006003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Relationship Id="rId6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7.jpg"/><Relationship Id="rId9" Type="http://schemas.openxmlformats.org/officeDocument/2006/relationships/image" Target="../media/image8.png"/><Relationship Id="rId5" Type="http://schemas.openxmlformats.org/officeDocument/2006/relationships/image" Target="../media/image6.jpg"/><Relationship Id="rId6" Type="http://schemas.openxmlformats.org/officeDocument/2006/relationships/image" Target="../media/image10.jpg"/><Relationship Id="rId7" Type="http://schemas.openxmlformats.org/officeDocument/2006/relationships/image" Target="../media/image9.jpg"/><Relationship Id="rId8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Relationship Id="rId4" Type="http://schemas.openxmlformats.org/officeDocument/2006/relationships/image" Target="../media/image15.png"/><Relationship Id="rId5" Type="http://schemas.openxmlformats.org/officeDocument/2006/relationships/image" Target="../media/image30.png"/><Relationship Id="rId6" Type="http://schemas.openxmlformats.org/officeDocument/2006/relationships/image" Target="../media/image51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Relationship Id="rId4" Type="http://schemas.openxmlformats.org/officeDocument/2006/relationships/image" Target="../media/image12.png"/><Relationship Id="rId5" Type="http://schemas.openxmlformats.org/officeDocument/2006/relationships/image" Target="../media/image19.png"/><Relationship Id="rId6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Relationship Id="rId5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type="ctrTitle"/>
          </p:nvPr>
        </p:nvSpPr>
        <p:spPr>
          <a:xfrm>
            <a:off x="883111" y="1484244"/>
            <a:ext cx="10198500" cy="24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ct val="100000"/>
              <a:buFont typeface="Gill Sans"/>
              <a:buNone/>
            </a:pPr>
            <a:r>
              <a:rPr b="1" lang="en-GB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Cryogenic Characterisation of Veto Photodetectors for DarkSide-20k</a:t>
            </a:r>
            <a:endParaRPr b="1">
              <a:solidFill>
                <a:srgbClr val="00989D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9" name="Google Shape;89;p13"/>
          <p:cNvSpPr txBox="1"/>
          <p:nvPr>
            <p:ph idx="1" type="subTitle"/>
          </p:nvPr>
        </p:nvSpPr>
        <p:spPr>
          <a:xfrm>
            <a:off x="1668377" y="3972305"/>
            <a:ext cx="8855246" cy="1401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ts val="1800"/>
              <a:buNone/>
            </a:pPr>
            <a:r>
              <a:rPr b="1" lang="en-GB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S. Ravinthiran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ts val="1800"/>
              <a:buNone/>
            </a:pPr>
            <a:r>
              <a:rPr b="1" lang="en-GB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M. Queiroga Bazetto, H. Frandini Gatti, A. Lowe, K. Mavrokoridis, A. Roberts, A.Taylor, J. Vossebeld</a:t>
            </a:r>
            <a:endParaRPr b="1"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ts val="1800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ts val="1800"/>
              <a:buNone/>
            </a:pPr>
            <a:r>
              <a:rPr b="1" lang="en-GB" sz="1800">
                <a:solidFill>
                  <a:srgbClr val="013B82"/>
                </a:solidFill>
                <a:latin typeface="Gill Sans"/>
                <a:ea typeface="Gill Sans"/>
                <a:cs typeface="Gill Sans"/>
                <a:sym typeface="Gill Sans"/>
              </a:rPr>
              <a:t>University of Liverpool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A logo on a black background&#10;&#10;Description automatically generated" id="90" name="Google Shape;9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239" y="5565959"/>
            <a:ext cx="2492401" cy="1869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" name="Google Shape;91;p13"/>
          <p:cNvCxnSpPr/>
          <p:nvPr/>
        </p:nvCxnSpPr>
        <p:spPr>
          <a:xfrm>
            <a:off x="-8238" y="6022370"/>
            <a:ext cx="12192000" cy="0"/>
          </a:xfrm>
          <a:prstGeom prst="straightConnector1">
            <a:avLst/>
          </a:prstGeom>
          <a:noFill/>
          <a:ln cap="flat" cmpd="sng" w="19050">
            <a:solidFill>
              <a:srgbClr val="00989D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2" name="Google Shape;92;p13"/>
          <p:cNvPicPr preferRelativeResize="0"/>
          <p:nvPr/>
        </p:nvPicPr>
        <p:blipFill rotWithShape="1">
          <a:blip r:embed="rId4">
            <a:alphaModFix/>
          </a:blip>
          <a:srcRect b="41975" l="17299" r="17811" t="0"/>
          <a:stretch/>
        </p:blipFill>
        <p:spPr>
          <a:xfrm>
            <a:off x="2484150" y="6143225"/>
            <a:ext cx="777110" cy="71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2"/>
          <p:cNvSpPr txBox="1"/>
          <p:nvPr>
            <p:ph type="title"/>
          </p:nvPr>
        </p:nvSpPr>
        <p:spPr>
          <a:xfrm>
            <a:off x="-1" y="0"/>
            <a:ext cx="8288315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ct val="100000"/>
              <a:buFont typeface="Gill Sans"/>
              <a:buNone/>
            </a:pPr>
            <a:r>
              <a:rPr b="1" lang="en-GB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Liquid Nitrogen filling stage</a:t>
            </a:r>
            <a:endParaRPr b="1">
              <a:solidFill>
                <a:srgbClr val="00989D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6" name="Google Shape;236;p22"/>
          <p:cNvSpPr txBox="1"/>
          <p:nvPr>
            <p:ph idx="12" type="sldNum"/>
          </p:nvPr>
        </p:nvSpPr>
        <p:spPr>
          <a:xfrm>
            <a:off x="0" y="6492900"/>
            <a:ext cx="435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37" name="Google Shape;237;p22" title="video_2025-05-21_10-04-07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3787" y="0"/>
            <a:ext cx="3858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aph of different levels of temperature&#10;&#10;Description automatically generated" id="238" name="Google Shape;23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3172" y="964504"/>
            <a:ext cx="5868702" cy="440152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2"/>
          <p:cNvSpPr txBox="1"/>
          <p:nvPr/>
        </p:nvSpPr>
        <p:spPr>
          <a:xfrm>
            <a:off x="1769953" y="5416442"/>
            <a:ext cx="4476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NOTE</a:t>
            </a:r>
            <a:r>
              <a:rPr b="0" i="0" lang="en-GB" sz="1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: Due to an issue an error in calibration of the thermocouples, there’s a systematic error in temperature when reaching liquid Nitrogen. -176 degrees is supposed to be -196</a:t>
            </a:r>
            <a:endParaRPr sz="15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3"/>
          <p:cNvSpPr txBox="1"/>
          <p:nvPr>
            <p:ph idx="12" type="sldNum"/>
          </p:nvPr>
        </p:nvSpPr>
        <p:spPr>
          <a:xfrm>
            <a:off x="0" y="6492900"/>
            <a:ext cx="435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5" name="Google Shape;245;p23" title="video_2025-05-21_09-57-56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3777" y="0"/>
            <a:ext cx="38582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3"/>
          <p:cNvSpPr txBox="1"/>
          <p:nvPr>
            <p:ph type="title"/>
          </p:nvPr>
        </p:nvSpPr>
        <p:spPr>
          <a:xfrm>
            <a:off x="2344400" y="3088500"/>
            <a:ext cx="3310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ts val="3960"/>
              <a:buFont typeface="Gill Sans"/>
              <a:buNone/>
            </a:pPr>
            <a:r>
              <a:rPr b="1" lang="en-GB" sz="4760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Cold test operations</a:t>
            </a:r>
            <a:endParaRPr sz="476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4"/>
          <p:cNvSpPr txBox="1"/>
          <p:nvPr>
            <p:ph type="title"/>
          </p:nvPr>
        </p:nvSpPr>
        <p:spPr>
          <a:xfrm>
            <a:off x="-1" y="0"/>
            <a:ext cx="82884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ct val="100000"/>
              <a:buFont typeface="Gill Sans"/>
              <a:buNone/>
            </a:pPr>
            <a:r>
              <a:rPr b="1" lang="en-GB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Cold test operations</a:t>
            </a:r>
            <a:endParaRPr/>
          </a:p>
        </p:txBody>
      </p:sp>
      <p:sp>
        <p:nvSpPr>
          <p:cNvPr id="252" name="Google Shape;252;p2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3" name="Google Shape;253;p24"/>
          <p:cNvSpPr txBox="1"/>
          <p:nvPr/>
        </p:nvSpPr>
        <p:spPr>
          <a:xfrm>
            <a:off x="0" y="1289550"/>
            <a:ext cx="6476400" cy="42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GB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IV Characterisation</a:t>
            </a:r>
            <a:endParaRPr b="1"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 IV run is repeated as of previously, in cold.</a:t>
            </a:r>
            <a:endParaRPr>
              <a:solidFill>
                <a:schemeClr val="dk1"/>
              </a:solidFill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 breakdown voltage is calculated once more.</a:t>
            </a:r>
            <a:endParaRPr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730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•"/>
            </a:pPr>
            <a:r>
              <a:rPr lang="en-GB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 BD voltage varies as a function of temperature.</a:t>
            </a:r>
            <a:endParaRPr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Laser run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 collimated laser box injects light into the vessel.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Waveform data from the vPDUs are recorded using the laser box as the trigger.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vPDU is biased over the Breakdown voltage.</a:t>
            </a:r>
            <a:endParaRPr b="0" i="0" sz="16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Waveform analysis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Find </a:t>
            </a:r>
            <a:r>
              <a:rPr b="1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Max Amplitude</a:t>
            </a:r>
            <a:r>
              <a:rPr b="0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: Identify the highest waveform peak in the ROI.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Compute </a:t>
            </a:r>
            <a:r>
              <a:rPr b="1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Baseline RMS</a:t>
            </a:r>
            <a:r>
              <a:rPr b="0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: Measure noise level from pre-trigger baseline.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Calculate </a:t>
            </a:r>
            <a:r>
              <a:rPr b="1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Charge Integral</a:t>
            </a:r>
            <a:r>
              <a:rPr b="0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: Sum waveform values in the ROI for total charge.</a:t>
            </a:r>
            <a:endParaRPr/>
          </a:p>
        </p:txBody>
      </p:sp>
      <p:grpSp>
        <p:nvGrpSpPr>
          <p:cNvPr id="254" name="Google Shape;254;p24"/>
          <p:cNvGrpSpPr/>
          <p:nvPr/>
        </p:nvGrpSpPr>
        <p:grpSpPr>
          <a:xfrm>
            <a:off x="7077307" y="3201094"/>
            <a:ext cx="4276506" cy="3243342"/>
            <a:chOff x="1550504" y="2412741"/>
            <a:chExt cx="5551741" cy="4251333"/>
          </a:xfrm>
        </p:grpSpPr>
        <p:sp>
          <p:nvSpPr>
            <p:cNvPr id="255" name="Google Shape;255;p24"/>
            <p:cNvSpPr txBox="1"/>
            <p:nvPr/>
          </p:nvSpPr>
          <p:spPr>
            <a:xfrm>
              <a:off x="2881926" y="2412741"/>
              <a:ext cx="2889000" cy="36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GB" sz="1200" u="none" cap="none" strike="noStrik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Light pulse waveform</a:t>
              </a:r>
              <a:endPara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pic>
          <p:nvPicPr>
            <p:cNvPr descr="A graph with orange lines&#10;&#10;AI-generated content may be incorrect." id="256" name="Google Shape;256;p24"/>
            <p:cNvPicPr preferRelativeResize="0"/>
            <p:nvPr/>
          </p:nvPicPr>
          <p:blipFill rotWithShape="1">
            <a:blip r:embed="rId3">
              <a:alphaModFix/>
            </a:blip>
            <a:srcRect b="0" l="0" r="0" t="4039"/>
            <a:stretch/>
          </p:blipFill>
          <p:spPr>
            <a:xfrm>
              <a:off x="1550504" y="2789582"/>
              <a:ext cx="5551741" cy="387449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7" name="Google Shape;25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1400" y="0"/>
            <a:ext cx="4402401" cy="330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5"/>
          <p:cNvSpPr txBox="1"/>
          <p:nvPr>
            <p:ph type="title"/>
          </p:nvPr>
        </p:nvSpPr>
        <p:spPr>
          <a:xfrm>
            <a:off x="-1" y="0"/>
            <a:ext cx="8288315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ct val="100000"/>
              <a:buFont typeface="Gill Sans"/>
              <a:buNone/>
            </a:pPr>
            <a:r>
              <a:rPr b="1" lang="en-GB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Cold test operations</a:t>
            </a:r>
            <a:endParaRPr/>
          </a:p>
        </p:txBody>
      </p:sp>
      <p:sp>
        <p:nvSpPr>
          <p:cNvPr id="263" name="Google Shape;26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64" name="Google Shape;264;p25"/>
          <p:cNvGrpSpPr/>
          <p:nvPr/>
        </p:nvGrpSpPr>
        <p:grpSpPr>
          <a:xfrm>
            <a:off x="7251241" y="1048310"/>
            <a:ext cx="4940771" cy="4940771"/>
            <a:chOff x="7374004" y="1259384"/>
            <a:chExt cx="4630092" cy="4630092"/>
          </a:xfrm>
        </p:grpSpPr>
        <p:pic>
          <p:nvPicPr>
            <p:cNvPr descr="A graph of a number of different types of data&#10;&#10;AI-generated content may be incorrect." id="265" name="Google Shape;265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374004" y="1259384"/>
              <a:ext cx="4630092" cy="4630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" name="Google Shape;266;p25"/>
            <p:cNvSpPr txBox="1"/>
            <p:nvPr/>
          </p:nvSpPr>
          <p:spPr>
            <a:xfrm>
              <a:off x="7736078" y="1259384"/>
              <a:ext cx="3906000" cy="25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GB" sz="1200" u="none" cap="none" strike="noStrik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Pulse Amplitude distribution </a:t>
              </a:r>
              <a:endPara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267" name="Google Shape;267;p25"/>
          <p:cNvSpPr txBox="1"/>
          <p:nvPr/>
        </p:nvSpPr>
        <p:spPr>
          <a:xfrm>
            <a:off x="68512" y="1585308"/>
            <a:ext cx="7123045" cy="3046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By measuring the maximum amplitude of each waveform, we can construct a light amplitude spectrum.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Identify 1 Photoelectron Peak</a:t>
            </a:r>
            <a:r>
              <a:rPr b="0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: Locate the first distinct peak in the amplitude spectrum.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Calculate Signal-to-Noise Ratio (SNR)</a:t>
            </a:r>
            <a:r>
              <a:rPr b="0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: Use the separation between 1 and 2 photoelectron peaks and the RMS of the baseline.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Characterize vPDU Sensor</a:t>
            </a:r>
            <a:r>
              <a:rPr b="0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: Extract gain, noise level, and detection efficiency from the spectrum.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Extracting these parameters from each vPDU contributes to their characterization. (Internally called a </a:t>
            </a:r>
            <a:r>
              <a:rPr b="1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vPDU Passport</a:t>
            </a:r>
            <a:r>
              <a:rPr b="0" i="0" lang="en-GB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)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68805"/>
            <a:ext cx="1359492" cy="7018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on a black background&#10;&#10;Description automatically generated" id="273" name="Google Shape;27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2061" y="5563284"/>
            <a:ext cx="2492401" cy="1869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4" name="Google Shape;274;p26"/>
          <p:cNvCxnSpPr/>
          <p:nvPr/>
        </p:nvCxnSpPr>
        <p:spPr>
          <a:xfrm>
            <a:off x="-8238" y="6022370"/>
            <a:ext cx="12192000" cy="0"/>
          </a:xfrm>
          <a:prstGeom prst="straightConnector1">
            <a:avLst/>
          </a:prstGeom>
          <a:noFill/>
          <a:ln cap="flat" cmpd="sng" w="19050">
            <a:solidFill>
              <a:srgbClr val="00989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5" name="Google Shape;275;p26"/>
          <p:cNvSpPr txBox="1"/>
          <p:nvPr/>
        </p:nvSpPr>
        <p:spPr>
          <a:xfrm>
            <a:off x="0" y="0"/>
            <a:ext cx="9857984" cy="6810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25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ct val="100000"/>
              <a:buFont typeface="Gill Sans"/>
              <a:buNone/>
            </a:pPr>
            <a:r>
              <a:rPr b="1" i="0" lang="en-GB" sz="6000" u="none" cap="none" strike="noStrike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Summary and next steps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6"/>
          <p:cNvSpPr txBox="1"/>
          <p:nvPr/>
        </p:nvSpPr>
        <p:spPr>
          <a:xfrm>
            <a:off x="-8238" y="1122063"/>
            <a:ext cx="115446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 Darkside-UK team is currently assembling the vPDUs for the DS-20k experiment with a current yield of 78%.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Liverpool’s cold test stand, PHAIDRA, has been commissioned to conduct measurements on these vPDUs.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 future cold test, involving a full set of 16 vPDUs, is scheduled to take place in Liverpool.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Additionally, a potential Liquid Argon run is planned to be performed.</a:t>
            </a:r>
            <a:endParaRPr/>
          </a:p>
        </p:txBody>
      </p:sp>
      <p:sp>
        <p:nvSpPr>
          <p:cNvPr id="277" name="Google Shape;277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7"/>
          <p:cNvSpPr txBox="1"/>
          <p:nvPr>
            <p:ph type="ctrTitle"/>
          </p:nvPr>
        </p:nvSpPr>
        <p:spPr>
          <a:xfrm>
            <a:off x="3148000" y="2903756"/>
            <a:ext cx="5991600" cy="959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ts val="6000"/>
              <a:buFont typeface="Gill Sans"/>
              <a:buNone/>
            </a:pPr>
            <a:r>
              <a:rPr b="1" lang="en-GB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Thank you </a:t>
            </a:r>
            <a:endParaRPr/>
          </a:p>
        </p:txBody>
      </p:sp>
      <p:pic>
        <p:nvPicPr>
          <p:cNvPr id="283" name="Google Shape;28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68805"/>
            <a:ext cx="1359492" cy="7018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on a black background&#10;&#10;Description automatically generated" id="284" name="Google Shape;28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2061" y="5563284"/>
            <a:ext cx="2492401" cy="1869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" name="Google Shape;285;p27"/>
          <p:cNvCxnSpPr/>
          <p:nvPr/>
        </p:nvCxnSpPr>
        <p:spPr>
          <a:xfrm>
            <a:off x="-8238" y="6022370"/>
            <a:ext cx="12192000" cy="0"/>
          </a:xfrm>
          <a:prstGeom prst="straightConnector1">
            <a:avLst/>
          </a:prstGeom>
          <a:noFill/>
          <a:ln cap="flat" cmpd="sng" w="19050">
            <a:solidFill>
              <a:srgbClr val="00989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6" name="Google Shape;286;p27"/>
          <p:cNvSpPr txBox="1"/>
          <p:nvPr>
            <p:ph idx="12" type="sldNum"/>
          </p:nvPr>
        </p:nvSpPr>
        <p:spPr>
          <a:xfrm>
            <a:off x="3217793" y="6362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8"/>
          <p:cNvSpPr txBox="1"/>
          <p:nvPr>
            <p:ph type="ctrTitle"/>
          </p:nvPr>
        </p:nvSpPr>
        <p:spPr>
          <a:xfrm>
            <a:off x="3148000" y="2903756"/>
            <a:ext cx="5991600" cy="959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ts val="6000"/>
              <a:buFont typeface="Gill Sans"/>
              <a:buNone/>
            </a:pPr>
            <a:r>
              <a:rPr b="1" lang="en-GB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Backup</a:t>
            </a:r>
            <a:r>
              <a:rPr b="1" lang="en-GB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 slides</a:t>
            </a:r>
            <a:endParaRPr/>
          </a:p>
        </p:txBody>
      </p:sp>
      <p:pic>
        <p:nvPicPr>
          <p:cNvPr id="292" name="Google Shape;29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68805"/>
            <a:ext cx="1359492" cy="7018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on a black background&#10;&#10;Description automatically generated" id="293" name="Google Shape;29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2061" y="5563284"/>
            <a:ext cx="2492401" cy="1869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4" name="Google Shape;294;p28"/>
          <p:cNvCxnSpPr/>
          <p:nvPr/>
        </p:nvCxnSpPr>
        <p:spPr>
          <a:xfrm>
            <a:off x="-8238" y="6022370"/>
            <a:ext cx="12192000" cy="0"/>
          </a:xfrm>
          <a:prstGeom prst="straightConnector1">
            <a:avLst/>
          </a:prstGeom>
          <a:noFill/>
          <a:ln cap="flat" cmpd="sng" w="19050">
            <a:solidFill>
              <a:srgbClr val="00989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5" name="Google Shape;295;p28"/>
          <p:cNvSpPr txBox="1"/>
          <p:nvPr>
            <p:ph idx="12" type="sldNum"/>
          </p:nvPr>
        </p:nvSpPr>
        <p:spPr>
          <a:xfrm>
            <a:off x="3217793" y="6362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29"/>
          <p:cNvGrpSpPr/>
          <p:nvPr/>
        </p:nvGrpSpPr>
        <p:grpSpPr>
          <a:xfrm>
            <a:off x="242137" y="74075"/>
            <a:ext cx="11949863" cy="6571251"/>
            <a:chOff x="242137" y="74075"/>
            <a:chExt cx="11949863" cy="6571251"/>
          </a:xfrm>
        </p:grpSpPr>
        <p:pic>
          <p:nvPicPr>
            <p:cNvPr id="302" name="Google Shape;302;p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42137" y="74075"/>
              <a:ext cx="11707721" cy="65712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29"/>
            <p:cNvSpPr txBox="1"/>
            <p:nvPr/>
          </p:nvSpPr>
          <p:spPr>
            <a:xfrm>
              <a:off x="10217427" y="1533923"/>
              <a:ext cx="1071127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400" u="none" cap="none" strike="noStrik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AstroCeNT</a:t>
              </a:r>
              <a:endParaRPr b="0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4" name="Google Shape;304;p29"/>
            <p:cNvCxnSpPr/>
            <p:nvPr/>
          </p:nvCxnSpPr>
          <p:spPr>
            <a:xfrm>
              <a:off x="10296939" y="1841700"/>
              <a:ext cx="1895061" cy="0"/>
            </a:xfrm>
            <a:prstGeom prst="straightConnector1">
              <a:avLst/>
            </a:prstGeom>
            <a:noFill/>
            <a:ln cap="flat" cmpd="sng" w="254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  <p:sp>
          <p:nvSpPr>
            <p:cNvPr id="305" name="Google Shape;305;p29"/>
            <p:cNvSpPr/>
            <p:nvPr/>
          </p:nvSpPr>
          <p:spPr>
            <a:xfrm>
              <a:off x="9887924" y="1636643"/>
              <a:ext cx="287946" cy="287946"/>
            </a:xfrm>
            <a:prstGeom prst="plus">
              <a:avLst>
                <a:gd fmla="val 43195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6" name="Google Shape;306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195837" y="1549361"/>
              <a:ext cx="334856" cy="276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7" name="Google Shape;307;p2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8" name="Google Shape;308;p29"/>
          <p:cNvSpPr txBox="1"/>
          <p:nvPr>
            <p:ph type="title"/>
          </p:nvPr>
        </p:nvSpPr>
        <p:spPr>
          <a:xfrm>
            <a:off x="242125" y="0"/>
            <a:ext cx="6688800" cy="184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ct val="100000"/>
              <a:buFont typeface="Gill Sans"/>
              <a:buNone/>
            </a:pPr>
            <a:r>
              <a:rPr b="1" lang="en-GB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Geographical distribution of DarkSide-20k UK consortium members</a:t>
            </a:r>
            <a:endParaRPr/>
          </a:p>
        </p:txBody>
      </p:sp>
      <p:sp>
        <p:nvSpPr>
          <p:cNvPr id="309" name="Google Shape;309;p29"/>
          <p:cNvSpPr txBox="1"/>
          <p:nvPr/>
        </p:nvSpPr>
        <p:spPr>
          <a:xfrm>
            <a:off x="-2" y="6534900"/>
            <a:ext cx="11055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200" u="none" cap="none" strike="noStrike">
                <a:solidFill>
                  <a:srgbClr val="999999"/>
                </a:solidFill>
                <a:latin typeface="Gill Sans"/>
                <a:ea typeface="Gill Sans"/>
                <a:cs typeface="Gill Sans"/>
                <a:sym typeface="Gill Sans"/>
              </a:rPr>
              <a:t>[4] Darkside-20k Update: Particle Physics Annual Meeting 2024 presentation by Alan Taylor, University of Liverpool</a:t>
            </a:r>
            <a:endParaRPr b="0" i="0" sz="1200" u="none" cap="none" strike="noStrike">
              <a:solidFill>
                <a:srgbClr val="99999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0" name="Google Shape;310;p29"/>
          <p:cNvSpPr/>
          <p:nvPr/>
        </p:nvSpPr>
        <p:spPr>
          <a:xfrm>
            <a:off x="5952000" y="5323947"/>
            <a:ext cx="144600" cy="144600"/>
          </a:xfrm>
          <a:prstGeom prst="plus">
            <a:avLst>
              <a:gd fmla="val 43195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9"/>
          <p:cNvSpPr txBox="1"/>
          <p:nvPr/>
        </p:nvSpPr>
        <p:spPr>
          <a:xfrm>
            <a:off x="6096602" y="5242348"/>
            <a:ext cx="1071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95959"/>
                </a:solidFill>
              </a:rPr>
              <a:t>RAL PPD</a:t>
            </a:r>
            <a:endParaRPr b="0" i="0" sz="16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0"/>
          <p:cNvSpPr txBox="1"/>
          <p:nvPr>
            <p:ph type="title"/>
          </p:nvPr>
        </p:nvSpPr>
        <p:spPr>
          <a:xfrm>
            <a:off x="-29633" y="1"/>
            <a:ext cx="10515600" cy="764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Gill Sans"/>
              <a:buNone/>
            </a:pPr>
            <a:r>
              <a:rPr b="1" lang="en-GB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The current setup</a:t>
            </a:r>
            <a:endParaRPr/>
          </a:p>
        </p:txBody>
      </p:sp>
      <p:sp>
        <p:nvSpPr>
          <p:cNvPr id="317" name="Google Shape;317;p30"/>
          <p:cNvSpPr txBox="1"/>
          <p:nvPr/>
        </p:nvSpPr>
        <p:spPr>
          <a:xfrm>
            <a:off x="100208" y="1253331"/>
            <a:ext cx="4356080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Digitizer: Single VX2745 board currently in slot #2 of 4 in the VME80D4X rack: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-"/>
            </a:pP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is currently connecting to the laptop via USB.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-"/>
            </a:pP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</a:t>
            </a:r>
            <a:r>
              <a:rPr b="0" i="0" lang="en-GB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64 channels</a:t>
            </a: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-"/>
            </a:pP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Every 4 channel port is also connected to a single HDMI port. </a:t>
            </a:r>
            <a:r>
              <a:rPr b="0" i="0" lang="en-GB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 HDMI </a:t>
            </a: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ports in total.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-"/>
            </a:pPr>
            <a:r>
              <a:rPr b="0" i="0" lang="en-GB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DC offset</a:t>
            </a: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± </a:t>
            </a:r>
            <a:r>
              <a:rPr b="0" i="0" lang="en-GB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2.5 V</a:t>
            </a: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&#10;&#10;Description automatically generated" id="318" name="Google Shape;318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56288" y="1309697"/>
            <a:ext cx="7635504" cy="429497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0"/>
          <p:cNvSpPr/>
          <p:nvPr/>
        </p:nvSpPr>
        <p:spPr>
          <a:xfrm>
            <a:off x="7204404" y="1708881"/>
            <a:ext cx="3971242" cy="1258909"/>
          </a:xfrm>
          <a:prstGeom prst="rect">
            <a:avLst/>
          </a:prstGeom>
          <a:solidFill>
            <a:srgbClr val="66CC00">
              <a:alpha val="3921"/>
            </a:srgbClr>
          </a:solidFill>
          <a:ln cap="flat" cmpd="sng" w="123425">
            <a:solidFill>
              <a:srgbClr val="66C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66C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325" name="Google Shape;32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56288" y="1309697"/>
            <a:ext cx="7635504" cy="4294971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1"/>
          <p:cNvSpPr txBox="1"/>
          <p:nvPr>
            <p:ph type="title"/>
          </p:nvPr>
        </p:nvSpPr>
        <p:spPr>
          <a:xfrm>
            <a:off x="-29633" y="0"/>
            <a:ext cx="10515600" cy="7673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Gill Sans"/>
              <a:buNone/>
            </a:pPr>
            <a:r>
              <a:rPr b="1" lang="en-GB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The current setup</a:t>
            </a:r>
            <a:endParaRPr/>
          </a:p>
        </p:txBody>
      </p:sp>
      <p:sp>
        <p:nvSpPr>
          <p:cNvPr id="327" name="Google Shape;327;p31"/>
          <p:cNvSpPr txBox="1"/>
          <p:nvPr/>
        </p:nvSpPr>
        <p:spPr>
          <a:xfrm>
            <a:off x="0" y="1253331"/>
            <a:ext cx="4456288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 Supply: Geco 2020 SY5527LC with: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-"/>
            </a:pP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CAEN A2551A boards inserted in the top 3 slots.   </a:t>
            </a:r>
            <a:r>
              <a:rPr b="0" i="0" lang="en-GB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Low Voltage </a:t>
            </a: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b="0" i="0" lang="en-GB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8 channels</a:t>
            </a: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-"/>
            </a:pP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CAEN A1541LP board inserted in the bottom slot. The power supply is connected to the laptop via ethernet port. </a:t>
            </a:r>
            <a:r>
              <a:rPr b="0" i="0" lang="en-GB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High Voltage </a:t>
            </a: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b="0" i="0" lang="en-GB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24 channels</a:t>
            </a: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24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31"/>
          <p:cNvSpPr/>
          <p:nvPr/>
        </p:nvSpPr>
        <p:spPr>
          <a:xfrm>
            <a:off x="5383078" y="3747055"/>
            <a:ext cx="3674542" cy="1595296"/>
          </a:xfrm>
          <a:prstGeom prst="rect">
            <a:avLst/>
          </a:prstGeom>
          <a:solidFill>
            <a:srgbClr val="66CC00">
              <a:alpha val="3921"/>
            </a:srgbClr>
          </a:solidFill>
          <a:ln cap="flat" cmpd="sng" w="123425">
            <a:solidFill>
              <a:srgbClr val="66C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66C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8" name="Google Shape;98;p14"/>
          <p:cNvSpPr txBox="1"/>
          <p:nvPr/>
        </p:nvSpPr>
        <p:spPr>
          <a:xfrm>
            <a:off x="-404356" y="-46558"/>
            <a:ext cx="122094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Liquid Argon Dual-Phase Time Projection Chamber</a:t>
            </a:r>
            <a:endParaRPr b="1" i="0" sz="3600" u="none" cap="none" strike="noStrike">
              <a:solidFill>
                <a:srgbClr val="00989D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0238" y="851874"/>
            <a:ext cx="4946563" cy="503871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 txBox="1"/>
          <p:nvPr/>
        </p:nvSpPr>
        <p:spPr>
          <a:xfrm>
            <a:off x="209700" y="636846"/>
            <a:ext cx="6021900" cy="5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Interactions produce recoils that undergo ionisation energy loss in LAr</a:t>
            </a:r>
            <a:endParaRPr b="1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• producing excimers, dimers and free charges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Primary signal (S1)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• Decay of dimers produces scintillation, detected as S1 signal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• Timing distribution of S1 used for particle identification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Secondary signal (S2)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• Electrons drift in liquid, extracted into gas phase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• Electroluminescence in gas phase proportional to ionisation charge is detected as S2, with gain of ~20x relative to S1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Dark Matter Signal identification:</a:t>
            </a:r>
            <a:endParaRPr/>
          </a:p>
          <a:p>
            <a:pPr indent="-285750" lvl="0" marL="4000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Single-scatter events, in the dark matter search energy region of interest (ROI)</a:t>
            </a:r>
            <a:endParaRPr/>
          </a:p>
          <a:p>
            <a:pPr indent="-285750" lvl="0" marL="4000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S1 pulse shape discrimination to identify nuclear recoils</a:t>
            </a:r>
            <a:endParaRPr/>
          </a:p>
          <a:p>
            <a:pPr indent="-285750" lvl="0" marL="4000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S2/S1 ionization/scintillation ratio discrimination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-2" y="6534900"/>
            <a:ext cx="12192002" cy="276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200" u="none" cap="none" strike="noStrike">
                <a:solidFill>
                  <a:srgbClr val="999999"/>
                </a:solidFill>
                <a:latin typeface="Gill Sans"/>
                <a:ea typeface="Gill Sans"/>
                <a:cs typeface="Gill Sans"/>
                <a:sym typeface="Gill Sans"/>
              </a:rPr>
              <a:t>[1] DarkSide-20k dual-phase argon TPC for particle dark matter detection A. Kish, 2021, </a:t>
            </a:r>
            <a:r>
              <a:rPr b="0" i="0" lang="en-GB" sz="1200" u="sng" cap="none" strike="noStrike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4"/>
              </a:rPr>
              <a:t>https://indico.cern.ch/event/1041835/</a:t>
            </a:r>
            <a:r>
              <a:rPr b="0" i="0" lang="en-GB" sz="1200" u="none" cap="none" strike="noStrike">
                <a:solidFill>
                  <a:srgbClr val="999999"/>
                </a:solidFill>
                <a:latin typeface="Gill Sans"/>
                <a:ea typeface="Gill Sans"/>
                <a:cs typeface="Gill Sans"/>
                <a:sym typeface="Gill Sans"/>
              </a:rPr>
              <a:t>  </a:t>
            </a:r>
            <a:endParaRPr b="0" i="0" sz="1200" u="none" cap="none" strike="noStrike">
              <a:solidFill>
                <a:srgbClr val="99999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2"/>
          <p:cNvSpPr txBox="1"/>
          <p:nvPr/>
        </p:nvSpPr>
        <p:spPr>
          <a:xfrm>
            <a:off x="100208" y="1140896"/>
            <a:ext cx="686362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333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raphical user interface, application&#10;&#10;Description automatically generated" id="335" name="Google Shape;335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633" y="984904"/>
            <a:ext cx="12221633" cy="6036869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2"/>
          <p:cNvSpPr txBox="1"/>
          <p:nvPr/>
        </p:nvSpPr>
        <p:spPr>
          <a:xfrm>
            <a:off x="-29633" y="0"/>
            <a:ext cx="10515600" cy="7673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Gill Sans"/>
              <a:buNone/>
            </a:pPr>
            <a:r>
              <a:rPr b="1" i="0" lang="en-GB" sz="44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VX2740 Settings</a:t>
            </a:r>
            <a:endParaRPr b="0" i="0" sz="44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"/>
          <p:cNvSpPr txBox="1"/>
          <p:nvPr/>
        </p:nvSpPr>
        <p:spPr>
          <a:xfrm>
            <a:off x="100208" y="1140896"/>
            <a:ext cx="686362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333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raphical user interface, table&#10;&#10;Description automatically generated" id="342" name="Google Shape;342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8385" y="1140896"/>
            <a:ext cx="604520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ble&#10;&#10;Description automatically generated" id="343" name="Google Shape;34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39035" y="4628511"/>
            <a:ext cx="5803900" cy="15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3"/>
          <p:cNvSpPr txBox="1"/>
          <p:nvPr/>
        </p:nvSpPr>
        <p:spPr>
          <a:xfrm>
            <a:off x="-29633" y="0"/>
            <a:ext cx="10515600" cy="7673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Gill Sans"/>
              <a:buNone/>
            </a:pPr>
            <a:r>
              <a:rPr b="1" i="0" lang="en-GB" sz="44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VX2740 Settings</a:t>
            </a:r>
            <a:endParaRPr b="0" i="0" sz="44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4"/>
          <p:cNvSpPr txBox="1"/>
          <p:nvPr/>
        </p:nvSpPr>
        <p:spPr>
          <a:xfrm>
            <a:off x="100208" y="1140896"/>
            <a:ext cx="686362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333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raphical user interface, application, table&#10;&#10;Description automatically generated with medium confidence" id="350" name="Google Shape;350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3895" t="0"/>
          <a:stretch/>
        </p:blipFill>
        <p:spPr>
          <a:xfrm>
            <a:off x="-15565" y="1140895"/>
            <a:ext cx="5445694" cy="57171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ble&#10;&#10;Description automatically generated" id="351" name="Google Shape;351;p34"/>
          <p:cNvPicPr preferRelativeResize="0"/>
          <p:nvPr/>
        </p:nvPicPr>
        <p:blipFill rotWithShape="1">
          <a:blip r:embed="rId4">
            <a:alphaModFix/>
          </a:blip>
          <a:srcRect b="0" l="15484" r="4795" t="0"/>
          <a:stretch/>
        </p:blipFill>
        <p:spPr>
          <a:xfrm>
            <a:off x="6260122" y="1140895"/>
            <a:ext cx="3742007" cy="5727707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4"/>
          <p:cNvSpPr txBox="1"/>
          <p:nvPr/>
        </p:nvSpPr>
        <p:spPr>
          <a:xfrm>
            <a:off x="-29633" y="0"/>
            <a:ext cx="10515600" cy="7673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Gill Sans"/>
              <a:buNone/>
            </a:pPr>
            <a:r>
              <a:rPr b="1" i="0" lang="en-GB" sz="44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CAEN HV</a:t>
            </a:r>
            <a:endParaRPr b="0" i="0" sz="44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68805"/>
            <a:ext cx="1359493" cy="7018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on a black background&#10;&#10;Description automatically generated" id="358" name="Google Shape;35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2061" y="5563284"/>
            <a:ext cx="2492401" cy="1869301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5"/>
          <p:cNvSpPr txBox="1"/>
          <p:nvPr/>
        </p:nvSpPr>
        <p:spPr>
          <a:xfrm>
            <a:off x="0" y="-152400"/>
            <a:ext cx="98580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ts val="5100"/>
              <a:buFont typeface="Gill Sans"/>
              <a:buNone/>
            </a:pPr>
            <a:r>
              <a:rPr b="1" lang="en-GB" sz="3900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Defining the Breakdown voltage</a:t>
            </a:r>
            <a:endParaRPr b="0" i="0" sz="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3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61" name="Google Shape;36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7700" y="844337"/>
            <a:ext cx="6945776" cy="5196276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5"/>
          <p:cNvSpPr txBox="1"/>
          <p:nvPr/>
        </p:nvSpPr>
        <p:spPr>
          <a:xfrm>
            <a:off x="76372" y="1076875"/>
            <a:ext cx="51477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●"/>
            </a:pPr>
            <a:r>
              <a:rPr lang="en-GB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 take the ln(I) from the original data.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●"/>
            </a:pPr>
            <a:r>
              <a:rPr lang="en-GB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 Savitzky-Golay filter is used to both smoothen the data and perform the second derivative of the ln(I).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●"/>
            </a:pPr>
            <a:r>
              <a:rPr lang="en-GB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 current grows exponentially post breakdown, which is spotted from the peak in the second derivative.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●"/>
            </a:pPr>
            <a:r>
              <a:rPr lang="en-GB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Finding the location of the peak will identify the Breakdown Voltage.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68805"/>
            <a:ext cx="1359493" cy="7018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on a black background&#10;&#10;Description automatically generated" id="368" name="Google Shape;36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2061" y="5563284"/>
            <a:ext cx="2492401" cy="186930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6"/>
          <p:cNvSpPr txBox="1"/>
          <p:nvPr/>
        </p:nvSpPr>
        <p:spPr>
          <a:xfrm>
            <a:off x="0" y="0"/>
            <a:ext cx="98580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ct val="100000"/>
              <a:buFont typeface="Gill Sans"/>
              <a:buNone/>
            </a:pPr>
            <a:r>
              <a:rPr b="1" i="0" lang="en-GB" sz="6000" u="none" cap="none" strike="noStrike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vPDU67 - Tiles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3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71" name="Google Shape;371;p36"/>
          <p:cNvCxnSpPr/>
          <p:nvPr/>
        </p:nvCxnSpPr>
        <p:spPr>
          <a:xfrm>
            <a:off x="8735400" y="677850"/>
            <a:ext cx="3600" cy="5807100"/>
          </a:xfrm>
          <a:prstGeom prst="straightConnector1">
            <a:avLst/>
          </a:prstGeom>
          <a:noFill/>
          <a:ln cap="flat" cmpd="sng" w="19050">
            <a:solidFill>
              <a:srgbClr val="00989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2" name="Google Shape;372;p36"/>
          <p:cNvSpPr txBox="1"/>
          <p:nvPr/>
        </p:nvSpPr>
        <p:spPr>
          <a:xfrm>
            <a:off x="8809450" y="864825"/>
            <a:ext cx="3382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Laser setting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Minimum +5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Laser frequency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500 Hz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Bias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69V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73" name="Google Shape;373;p36"/>
          <p:cNvGraphicFramePr/>
          <p:nvPr/>
        </p:nvGraphicFramePr>
        <p:xfrm>
          <a:off x="9226400" y="2830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{3F091DAE-EAE8-4AEF-81B1-C25B1FBF9AAE}</a:tableStyleId>
              </a:tblPr>
              <a:tblGrid>
                <a:gridCol w="593125"/>
                <a:gridCol w="593125"/>
                <a:gridCol w="593125"/>
                <a:gridCol w="593125"/>
              </a:tblGrid>
              <a:tr h="642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584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584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584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pSp>
        <p:nvGrpSpPr>
          <p:cNvPr id="374" name="Google Shape;374;p36"/>
          <p:cNvGrpSpPr/>
          <p:nvPr/>
        </p:nvGrpSpPr>
        <p:grpSpPr>
          <a:xfrm>
            <a:off x="9228850" y="2824350"/>
            <a:ext cx="2367600" cy="2406600"/>
            <a:chOff x="9235300" y="2827325"/>
            <a:chExt cx="2367600" cy="2406600"/>
          </a:xfrm>
        </p:grpSpPr>
        <p:cxnSp>
          <p:nvCxnSpPr>
            <p:cNvPr id="375" name="Google Shape;375;p36"/>
            <p:cNvCxnSpPr/>
            <p:nvPr/>
          </p:nvCxnSpPr>
          <p:spPr>
            <a:xfrm flipH="1">
              <a:off x="10409175" y="2827325"/>
              <a:ext cx="9900" cy="24066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76" name="Google Shape;376;p36"/>
            <p:cNvCxnSpPr/>
            <p:nvPr/>
          </p:nvCxnSpPr>
          <p:spPr>
            <a:xfrm>
              <a:off x="9235300" y="4040450"/>
              <a:ext cx="2367600" cy="195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377" name="Google Shape;377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7825" y="609152"/>
            <a:ext cx="6177000" cy="617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8" name="Google Shape;378;p36"/>
          <p:cNvGrpSpPr/>
          <p:nvPr/>
        </p:nvGrpSpPr>
        <p:grpSpPr>
          <a:xfrm>
            <a:off x="9224050" y="2807850"/>
            <a:ext cx="2378675" cy="2432800"/>
            <a:chOff x="9224050" y="2807850"/>
            <a:chExt cx="2378675" cy="2432800"/>
          </a:xfrm>
        </p:grpSpPr>
        <p:cxnSp>
          <p:nvCxnSpPr>
            <p:cNvPr id="379" name="Google Shape;379;p36"/>
            <p:cNvCxnSpPr/>
            <p:nvPr/>
          </p:nvCxnSpPr>
          <p:spPr>
            <a:xfrm>
              <a:off x="9225525" y="2817550"/>
              <a:ext cx="2377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0" name="Google Shape;380;p36"/>
            <p:cNvCxnSpPr/>
            <p:nvPr/>
          </p:nvCxnSpPr>
          <p:spPr>
            <a:xfrm rot="10800000">
              <a:off x="11598900" y="2807850"/>
              <a:ext cx="0" cy="2423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1" name="Google Shape;381;p36"/>
            <p:cNvCxnSpPr/>
            <p:nvPr/>
          </p:nvCxnSpPr>
          <p:spPr>
            <a:xfrm>
              <a:off x="9224050" y="5230950"/>
              <a:ext cx="2377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2" name="Google Shape;382;p36"/>
            <p:cNvCxnSpPr/>
            <p:nvPr/>
          </p:nvCxnSpPr>
          <p:spPr>
            <a:xfrm rot="10800000">
              <a:off x="9226400" y="2817600"/>
              <a:ext cx="0" cy="24066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3" name="Google Shape;383;p36"/>
            <p:cNvCxnSpPr/>
            <p:nvPr/>
          </p:nvCxnSpPr>
          <p:spPr>
            <a:xfrm rot="10800000">
              <a:off x="11005775" y="2817550"/>
              <a:ext cx="0" cy="2423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4" name="Google Shape;384;p36"/>
            <p:cNvCxnSpPr/>
            <p:nvPr/>
          </p:nvCxnSpPr>
          <p:spPr>
            <a:xfrm rot="10800000">
              <a:off x="9819525" y="2809350"/>
              <a:ext cx="0" cy="2423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5" name="Google Shape;385;p36"/>
            <p:cNvCxnSpPr/>
            <p:nvPr/>
          </p:nvCxnSpPr>
          <p:spPr>
            <a:xfrm>
              <a:off x="9224050" y="3472050"/>
              <a:ext cx="2377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6" name="Google Shape;386;p36"/>
            <p:cNvCxnSpPr/>
            <p:nvPr/>
          </p:nvCxnSpPr>
          <p:spPr>
            <a:xfrm>
              <a:off x="9224050" y="4640850"/>
              <a:ext cx="2377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68805"/>
            <a:ext cx="1359493" cy="7018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on a black background&#10;&#10;Description automatically generated" id="392" name="Google Shape;39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2061" y="5563284"/>
            <a:ext cx="2492401" cy="1869301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7"/>
          <p:cNvSpPr txBox="1"/>
          <p:nvPr/>
        </p:nvSpPr>
        <p:spPr>
          <a:xfrm>
            <a:off x="0" y="0"/>
            <a:ext cx="98580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ct val="100000"/>
              <a:buFont typeface="Gill Sans"/>
              <a:buNone/>
            </a:pPr>
            <a:r>
              <a:rPr b="1" i="0" lang="en-GB" sz="6000" u="none" cap="none" strike="noStrike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vPDU67 - Tiles 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3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95" name="Google Shape;395;p37"/>
          <p:cNvCxnSpPr/>
          <p:nvPr/>
        </p:nvCxnSpPr>
        <p:spPr>
          <a:xfrm>
            <a:off x="8735400" y="677850"/>
            <a:ext cx="3600" cy="5807100"/>
          </a:xfrm>
          <a:prstGeom prst="straightConnector1">
            <a:avLst/>
          </a:prstGeom>
          <a:noFill/>
          <a:ln cap="flat" cmpd="sng" w="19050">
            <a:solidFill>
              <a:srgbClr val="00989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6" name="Google Shape;396;p37"/>
          <p:cNvSpPr txBox="1"/>
          <p:nvPr/>
        </p:nvSpPr>
        <p:spPr>
          <a:xfrm>
            <a:off x="8809450" y="864825"/>
            <a:ext cx="3382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Laser setting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Minimum +5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Laser frequency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500 Hz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Bias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69V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46175" y="677850"/>
            <a:ext cx="6177000" cy="6177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8" name="Google Shape;398;p37"/>
          <p:cNvGraphicFramePr/>
          <p:nvPr/>
        </p:nvGraphicFramePr>
        <p:xfrm>
          <a:off x="9226400" y="2830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{3F091DAE-EAE8-4AEF-81B1-C25B1FBF9AAE}</a:tableStyleId>
              </a:tblPr>
              <a:tblGrid>
                <a:gridCol w="593125"/>
                <a:gridCol w="593125"/>
                <a:gridCol w="593125"/>
                <a:gridCol w="593125"/>
              </a:tblGrid>
              <a:tr h="642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FF0000"/>
                    </a:solidFill>
                  </a:tcPr>
                </a:tc>
              </a:tr>
              <a:tr h="584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584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FF0000"/>
                    </a:solidFill>
                  </a:tcPr>
                </a:tc>
              </a:tr>
              <a:tr h="584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pSp>
        <p:nvGrpSpPr>
          <p:cNvPr id="399" name="Google Shape;399;p37"/>
          <p:cNvGrpSpPr/>
          <p:nvPr/>
        </p:nvGrpSpPr>
        <p:grpSpPr>
          <a:xfrm>
            <a:off x="9228850" y="2824350"/>
            <a:ext cx="2367600" cy="2406600"/>
            <a:chOff x="9235300" y="2827325"/>
            <a:chExt cx="2367600" cy="2406600"/>
          </a:xfrm>
        </p:grpSpPr>
        <p:cxnSp>
          <p:nvCxnSpPr>
            <p:cNvPr id="400" name="Google Shape;400;p37"/>
            <p:cNvCxnSpPr/>
            <p:nvPr/>
          </p:nvCxnSpPr>
          <p:spPr>
            <a:xfrm flipH="1">
              <a:off x="10409175" y="2827325"/>
              <a:ext cx="9900" cy="24066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01" name="Google Shape;401;p37"/>
            <p:cNvCxnSpPr/>
            <p:nvPr/>
          </p:nvCxnSpPr>
          <p:spPr>
            <a:xfrm>
              <a:off x="9235300" y="4040450"/>
              <a:ext cx="2367600" cy="195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02" name="Google Shape;402;p37"/>
          <p:cNvGrpSpPr/>
          <p:nvPr/>
        </p:nvGrpSpPr>
        <p:grpSpPr>
          <a:xfrm>
            <a:off x="9224050" y="2807850"/>
            <a:ext cx="2378675" cy="2432800"/>
            <a:chOff x="9224050" y="2807850"/>
            <a:chExt cx="2378675" cy="2432800"/>
          </a:xfrm>
        </p:grpSpPr>
        <p:cxnSp>
          <p:nvCxnSpPr>
            <p:cNvPr id="403" name="Google Shape;403;p37"/>
            <p:cNvCxnSpPr/>
            <p:nvPr/>
          </p:nvCxnSpPr>
          <p:spPr>
            <a:xfrm>
              <a:off x="9225525" y="2817550"/>
              <a:ext cx="2377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4" name="Google Shape;404;p37"/>
            <p:cNvCxnSpPr/>
            <p:nvPr/>
          </p:nvCxnSpPr>
          <p:spPr>
            <a:xfrm rot="10800000">
              <a:off x="11598900" y="2807850"/>
              <a:ext cx="0" cy="2423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5" name="Google Shape;405;p37"/>
            <p:cNvCxnSpPr/>
            <p:nvPr/>
          </p:nvCxnSpPr>
          <p:spPr>
            <a:xfrm>
              <a:off x="9224050" y="5230950"/>
              <a:ext cx="2377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6" name="Google Shape;406;p37"/>
            <p:cNvCxnSpPr/>
            <p:nvPr/>
          </p:nvCxnSpPr>
          <p:spPr>
            <a:xfrm rot="10800000">
              <a:off x="9226400" y="2817600"/>
              <a:ext cx="0" cy="24066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7" name="Google Shape;407;p37"/>
            <p:cNvCxnSpPr/>
            <p:nvPr/>
          </p:nvCxnSpPr>
          <p:spPr>
            <a:xfrm rot="10800000">
              <a:off x="11005775" y="2817550"/>
              <a:ext cx="0" cy="2423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8" name="Google Shape;408;p37"/>
            <p:cNvCxnSpPr/>
            <p:nvPr/>
          </p:nvCxnSpPr>
          <p:spPr>
            <a:xfrm rot="10800000">
              <a:off x="9819525" y="2809350"/>
              <a:ext cx="0" cy="2423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9" name="Google Shape;409;p37"/>
            <p:cNvCxnSpPr/>
            <p:nvPr/>
          </p:nvCxnSpPr>
          <p:spPr>
            <a:xfrm>
              <a:off x="9224050" y="3472050"/>
              <a:ext cx="2377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0" name="Google Shape;410;p37"/>
            <p:cNvCxnSpPr/>
            <p:nvPr/>
          </p:nvCxnSpPr>
          <p:spPr>
            <a:xfrm>
              <a:off x="9224050" y="4640850"/>
              <a:ext cx="2377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68805"/>
            <a:ext cx="1359493" cy="7018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on a black background&#10;&#10;Description automatically generated" id="416" name="Google Shape;41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2061" y="5563284"/>
            <a:ext cx="2492401" cy="1869301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8"/>
          <p:cNvSpPr txBox="1"/>
          <p:nvPr/>
        </p:nvSpPr>
        <p:spPr>
          <a:xfrm>
            <a:off x="0" y="0"/>
            <a:ext cx="98580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ct val="100000"/>
              <a:buFont typeface="Gill Sans"/>
              <a:buNone/>
            </a:pPr>
            <a:r>
              <a:rPr b="1" i="0" lang="en-GB" sz="6000" u="none" cap="none" strike="noStrike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vPDU67 - Tiles 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419" name="Google Shape;419;p38"/>
          <p:cNvCxnSpPr/>
          <p:nvPr/>
        </p:nvCxnSpPr>
        <p:spPr>
          <a:xfrm>
            <a:off x="8735400" y="677850"/>
            <a:ext cx="3600" cy="5807100"/>
          </a:xfrm>
          <a:prstGeom prst="straightConnector1">
            <a:avLst/>
          </a:prstGeom>
          <a:noFill/>
          <a:ln cap="flat" cmpd="sng" w="19050">
            <a:solidFill>
              <a:srgbClr val="00989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0" name="Google Shape;420;p38"/>
          <p:cNvSpPr txBox="1"/>
          <p:nvPr/>
        </p:nvSpPr>
        <p:spPr>
          <a:xfrm>
            <a:off x="8809450" y="864825"/>
            <a:ext cx="3382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Laser setting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Minimum +5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Laser frequency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500 Hz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Bias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69V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21" name="Google Shape;421;p38"/>
          <p:cNvGraphicFramePr/>
          <p:nvPr/>
        </p:nvGraphicFramePr>
        <p:xfrm>
          <a:off x="9226400" y="2830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{3F091DAE-EAE8-4AEF-81B1-C25B1FBF9AAE}</a:tableStyleId>
              </a:tblPr>
              <a:tblGrid>
                <a:gridCol w="593125"/>
                <a:gridCol w="593125"/>
                <a:gridCol w="593125"/>
                <a:gridCol w="593125"/>
              </a:tblGrid>
              <a:tr h="642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584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584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584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pSp>
        <p:nvGrpSpPr>
          <p:cNvPr id="422" name="Google Shape;422;p38"/>
          <p:cNvGrpSpPr/>
          <p:nvPr/>
        </p:nvGrpSpPr>
        <p:grpSpPr>
          <a:xfrm>
            <a:off x="9228850" y="2824350"/>
            <a:ext cx="2367600" cy="2406600"/>
            <a:chOff x="9235300" y="2827325"/>
            <a:chExt cx="2367600" cy="2406600"/>
          </a:xfrm>
        </p:grpSpPr>
        <p:cxnSp>
          <p:nvCxnSpPr>
            <p:cNvPr id="423" name="Google Shape;423;p38"/>
            <p:cNvCxnSpPr/>
            <p:nvPr/>
          </p:nvCxnSpPr>
          <p:spPr>
            <a:xfrm flipH="1">
              <a:off x="10409175" y="2827325"/>
              <a:ext cx="9900" cy="24066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24" name="Google Shape;424;p38"/>
            <p:cNvCxnSpPr/>
            <p:nvPr/>
          </p:nvCxnSpPr>
          <p:spPr>
            <a:xfrm>
              <a:off x="9235300" y="4040450"/>
              <a:ext cx="2367600" cy="195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425" name="Google Shape;425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29943" y="615779"/>
            <a:ext cx="6177000" cy="617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6" name="Google Shape;426;p38"/>
          <p:cNvGrpSpPr/>
          <p:nvPr/>
        </p:nvGrpSpPr>
        <p:grpSpPr>
          <a:xfrm>
            <a:off x="9224050" y="2807850"/>
            <a:ext cx="2378675" cy="2432800"/>
            <a:chOff x="9224050" y="2807850"/>
            <a:chExt cx="2378675" cy="2432800"/>
          </a:xfrm>
        </p:grpSpPr>
        <p:cxnSp>
          <p:nvCxnSpPr>
            <p:cNvPr id="427" name="Google Shape;427;p38"/>
            <p:cNvCxnSpPr/>
            <p:nvPr/>
          </p:nvCxnSpPr>
          <p:spPr>
            <a:xfrm>
              <a:off x="9225525" y="2817550"/>
              <a:ext cx="2377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8" name="Google Shape;428;p38"/>
            <p:cNvCxnSpPr/>
            <p:nvPr/>
          </p:nvCxnSpPr>
          <p:spPr>
            <a:xfrm rot="10800000">
              <a:off x="11598900" y="2807850"/>
              <a:ext cx="0" cy="2423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9" name="Google Shape;429;p38"/>
            <p:cNvCxnSpPr/>
            <p:nvPr/>
          </p:nvCxnSpPr>
          <p:spPr>
            <a:xfrm>
              <a:off x="9224050" y="5230950"/>
              <a:ext cx="2377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0" name="Google Shape;430;p38"/>
            <p:cNvCxnSpPr/>
            <p:nvPr/>
          </p:nvCxnSpPr>
          <p:spPr>
            <a:xfrm rot="10800000">
              <a:off x="9226400" y="2817600"/>
              <a:ext cx="0" cy="24066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1" name="Google Shape;431;p38"/>
            <p:cNvCxnSpPr/>
            <p:nvPr/>
          </p:nvCxnSpPr>
          <p:spPr>
            <a:xfrm rot="10800000">
              <a:off x="11005775" y="2817550"/>
              <a:ext cx="0" cy="2423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2" name="Google Shape;432;p38"/>
            <p:cNvCxnSpPr/>
            <p:nvPr/>
          </p:nvCxnSpPr>
          <p:spPr>
            <a:xfrm rot="10800000">
              <a:off x="9819525" y="2809350"/>
              <a:ext cx="0" cy="2423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3" name="Google Shape;433;p38"/>
            <p:cNvCxnSpPr/>
            <p:nvPr/>
          </p:nvCxnSpPr>
          <p:spPr>
            <a:xfrm>
              <a:off x="9224050" y="3472050"/>
              <a:ext cx="2377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4" name="Google Shape;434;p38"/>
            <p:cNvCxnSpPr/>
            <p:nvPr/>
          </p:nvCxnSpPr>
          <p:spPr>
            <a:xfrm>
              <a:off x="9224050" y="4640850"/>
              <a:ext cx="2377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68805"/>
            <a:ext cx="1359493" cy="7018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on a black background&#10;&#10;Description automatically generated" id="440" name="Google Shape;440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2061" y="5563284"/>
            <a:ext cx="2492401" cy="1869301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9"/>
          <p:cNvSpPr txBox="1"/>
          <p:nvPr/>
        </p:nvSpPr>
        <p:spPr>
          <a:xfrm>
            <a:off x="0" y="0"/>
            <a:ext cx="98580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ct val="100000"/>
              <a:buFont typeface="Gill Sans"/>
              <a:buNone/>
            </a:pPr>
            <a:r>
              <a:rPr b="1" i="0" lang="en-GB" sz="6000" u="none" cap="none" strike="noStrike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vPDU67 - Tiles 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3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443" name="Google Shape;443;p39"/>
          <p:cNvCxnSpPr/>
          <p:nvPr/>
        </p:nvCxnSpPr>
        <p:spPr>
          <a:xfrm>
            <a:off x="8735400" y="677850"/>
            <a:ext cx="3600" cy="5807100"/>
          </a:xfrm>
          <a:prstGeom prst="straightConnector1">
            <a:avLst/>
          </a:prstGeom>
          <a:noFill/>
          <a:ln cap="flat" cmpd="sng" w="19050">
            <a:solidFill>
              <a:srgbClr val="00989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4" name="Google Shape;444;p39"/>
          <p:cNvSpPr txBox="1"/>
          <p:nvPr/>
        </p:nvSpPr>
        <p:spPr>
          <a:xfrm>
            <a:off x="8809450" y="864825"/>
            <a:ext cx="3382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Laser setting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Minimum +5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Laser frequency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500 Hz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Bias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69V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45" name="Google Shape;445;p39"/>
          <p:cNvGraphicFramePr/>
          <p:nvPr/>
        </p:nvGraphicFramePr>
        <p:xfrm>
          <a:off x="9226400" y="2830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{3F091DAE-EAE8-4AEF-81B1-C25B1FBF9AAE}</a:tableStyleId>
              </a:tblPr>
              <a:tblGrid>
                <a:gridCol w="593125"/>
                <a:gridCol w="593125"/>
                <a:gridCol w="593125"/>
                <a:gridCol w="593125"/>
              </a:tblGrid>
              <a:tr h="642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584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FF0000"/>
                    </a:solidFill>
                  </a:tcPr>
                </a:tc>
              </a:tr>
              <a:tr h="584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584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pSp>
        <p:nvGrpSpPr>
          <p:cNvPr id="446" name="Google Shape;446;p39"/>
          <p:cNvGrpSpPr/>
          <p:nvPr/>
        </p:nvGrpSpPr>
        <p:grpSpPr>
          <a:xfrm>
            <a:off x="9228850" y="2824350"/>
            <a:ext cx="2367600" cy="2406600"/>
            <a:chOff x="9235300" y="2827325"/>
            <a:chExt cx="2367600" cy="2406600"/>
          </a:xfrm>
        </p:grpSpPr>
        <p:cxnSp>
          <p:nvCxnSpPr>
            <p:cNvPr id="447" name="Google Shape;447;p39"/>
            <p:cNvCxnSpPr/>
            <p:nvPr/>
          </p:nvCxnSpPr>
          <p:spPr>
            <a:xfrm flipH="1">
              <a:off x="10409175" y="2827325"/>
              <a:ext cx="9900" cy="24066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48" name="Google Shape;448;p39"/>
            <p:cNvCxnSpPr/>
            <p:nvPr/>
          </p:nvCxnSpPr>
          <p:spPr>
            <a:xfrm>
              <a:off x="9235300" y="4040450"/>
              <a:ext cx="2367600" cy="195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449" name="Google Shape;449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46175" y="714550"/>
            <a:ext cx="6177000" cy="617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0" name="Google Shape;450;p39"/>
          <p:cNvGrpSpPr/>
          <p:nvPr/>
        </p:nvGrpSpPr>
        <p:grpSpPr>
          <a:xfrm>
            <a:off x="9224050" y="2807850"/>
            <a:ext cx="2378675" cy="2432800"/>
            <a:chOff x="9224050" y="2807850"/>
            <a:chExt cx="2378675" cy="2432800"/>
          </a:xfrm>
        </p:grpSpPr>
        <p:cxnSp>
          <p:nvCxnSpPr>
            <p:cNvPr id="451" name="Google Shape;451;p39"/>
            <p:cNvCxnSpPr/>
            <p:nvPr/>
          </p:nvCxnSpPr>
          <p:spPr>
            <a:xfrm>
              <a:off x="9225525" y="2817550"/>
              <a:ext cx="2377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2" name="Google Shape;452;p39"/>
            <p:cNvCxnSpPr/>
            <p:nvPr/>
          </p:nvCxnSpPr>
          <p:spPr>
            <a:xfrm rot="10800000">
              <a:off x="11598900" y="2807850"/>
              <a:ext cx="0" cy="2423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3" name="Google Shape;453;p39"/>
            <p:cNvCxnSpPr/>
            <p:nvPr/>
          </p:nvCxnSpPr>
          <p:spPr>
            <a:xfrm>
              <a:off x="9224050" y="5230950"/>
              <a:ext cx="2377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4" name="Google Shape;454;p39"/>
            <p:cNvCxnSpPr/>
            <p:nvPr/>
          </p:nvCxnSpPr>
          <p:spPr>
            <a:xfrm rot="10800000">
              <a:off x="9226400" y="2817600"/>
              <a:ext cx="0" cy="24066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5" name="Google Shape;455;p39"/>
            <p:cNvCxnSpPr/>
            <p:nvPr/>
          </p:nvCxnSpPr>
          <p:spPr>
            <a:xfrm rot="10800000">
              <a:off x="11005775" y="2817550"/>
              <a:ext cx="0" cy="2423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6" name="Google Shape;456;p39"/>
            <p:cNvCxnSpPr/>
            <p:nvPr/>
          </p:nvCxnSpPr>
          <p:spPr>
            <a:xfrm rot="10800000">
              <a:off x="9819525" y="2809350"/>
              <a:ext cx="0" cy="2423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7" name="Google Shape;457;p39"/>
            <p:cNvCxnSpPr/>
            <p:nvPr/>
          </p:nvCxnSpPr>
          <p:spPr>
            <a:xfrm>
              <a:off x="9224050" y="3472050"/>
              <a:ext cx="2377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8" name="Google Shape;458;p39"/>
            <p:cNvCxnSpPr/>
            <p:nvPr/>
          </p:nvCxnSpPr>
          <p:spPr>
            <a:xfrm>
              <a:off x="9224050" y="4640850"/>
              <a:ext cx="2377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aph of different sizes and colors&#10;&#10;AI-generated content may be incorrect." id="463" name="Google Shape;46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74026" y="476042"/>
            <a:ext cx="6062870" cy="606287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5" name="Google Shape;465;p40"/>
          <p:cNvSpPr txBox="1"/>
          <p:nvPr/>
        </p:nvSpPr>
        <p:spPr>
          <a:xfrm>
            <a:off x="-1" y="0"/>
            <a:ext cx="8288315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75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ct val="100000"/>
              <a:buFont typeface="Gill Sans"/>
              <a:buNone/>
            </a:pPr>
            <a:r>
              <a:rPr b="1" i="0" lang="en-GB" sz="4400" u="none" cap="none" strike="noStrike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SNR</a:t>
            </a:r>
            <a:endParaRPr b="0" i="0" sz="44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A group of graphs showing different channels&#10;&#10;AI-generated content may be incorrect." id="466" name="Google Shape;466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2339" y="501650"/>
            <a:ext cx="6062870" cy="6062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6168805"/>
            <a:ext cx="1359493" cy="701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/>
          <p:nvPr>
            <p:ph idx="12" type="sldNum"/>
          </p:nvPr>
        </p:nvSpPr>
        <p:spPr>
          <a:xfrm>
            <a:off x="8610600" y="632531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7" name="Google Shape;107;p15"/>
          <p:cNvSpPr txBox="1"/>
          <p:nvPr>
            <p:ph type="title"/>
          </p:nvPr>
        </p:nvSpPr>
        <p:spPr>
          <a:xfrm>
            <a:off x="0" y="-305450"/>
            <a:ext cx="11810700" cy="131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ts val="4400"/>
              <a:buFont typeface="Gill Sans"/>
              <a:buNone/>
            </a:pPr>
            <a:r>
              <a:rPr b="1" lang="en-GB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Darkside-20k experiment overview</a:t>
            </a:r>
            <a:endParaRPr/>
          </a:p>
        </p:txBody>
      </p:sp>
      <p:pic>
        <p:nvPicPr>
          <p:cNvPr id="108" name="Google Shape;10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9324" y="1664675"/>
            <a:ext cx="7887951" cy="391108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/>
        </p:nvSpPr>
        <p:spPr>
          <a:xfrm>
            <a:off x="-2" y="6534900"/>
            <a:ext cx="11055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200" u="none" cap="none" strike="noStrike">
                <a:solidFill>
                  <a:srgbClr val="999999"/>
                </a:solidFill>
                <a:latin typeface="Gill Sans"/>
                <a:ea typeface="Gill Sans"/>
                <a:cs typeface="Gill Sans"/>
                <a:sym typeface="Gill Sans"/>
              </a:rPr>
              <a:t>[2] Direct Detection of Dark Matter with DarkSide-20k, Paolo Agnes, 2023 </a:t>
            </a:r>
            <a:r>
              <a:rPr b="0" i="0" lang="en-GB" sz="1200" u="sng" cap="none" strike="noStrike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4"/>
              </a:rPr>
              <a:t>https://doi.org/10.1051/epjconf/202328006003</a:t>
            </a:r>
            <a:r>
              <a:rPr b="0" i="0" lang="en-GB" sz="1200" u="none" cap="none" strike="noStrike">
                <a:solidFill>
                  <a:srgbClr val="999999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b="0" i="0" sz="1200" u="none" cap="none" strike="noStrike">
              <a:solidFill>
                <a:srgbClr val="99999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4471876" y="5224238"/>
            <a:ext cx="1488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Cryostat</a:t>
            </a:r>
            <a:endParaRPr b="1" i="0" sz="2200" u="none" cap="none" strike="noStrike">
              <a:solidFill>
                <a:srgbClr val="00989D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1" name="Google Shape;111;p15"/>
          <p:cNvSpPr txBox="1"/>
          <p:nvPr/>
        </p:nvSpPr>
        <p:spPr>
          <a:xfrm>
            <a:off x="10066651" y="1078438"/>
            <a:ext cx="2327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TPC vessel</a:t>
            </a:r>
            <a:endParaRPr b="1" i="0" sz="2000" u="none" cap="none" strike="noStrike">
              <a:solidFill>
                <a:srgbClr val="00989D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(Inner veto) </a:t>
            </a:r>
            <a:endParaRPr b="1" i="0" sz="2000" u="none" cap="none" strike="noStrike">
              <a:solidFill>
                <a:srgbClr val="00989D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108141" y="1817354"/>
            <a:ext cx="4161300" cy="3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GB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TPC </a:t>
            </a:r>
            <a:r>
              <a:rPr b="0" i="0" lang="en-GB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: 2 optical planes with 528 Photodetection Units (PDUs)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GB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Veto</a:t>
            </a:r>
            <a:r>
              <a:rPr b="0" i="0" lang="en-GB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: 120 veto-PDUs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Scintillation light in LAr: </a:t>
            </a:r>
            <a:r>
              <a:rPr b="0" i="0" lang="en-GB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Wavelength 128 nm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Inner surfaces: </a:t>
            </a:r>
            <a:r>
              <a:rPr b="0" i="0" lang="en-GB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coated with wavelength-shifter TPB + reflective film to shift scintillation to 420 nm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Lateral surfaces:</a:t>
            </a:r>
            <a:r>
              <a:rPr b="0" i="0" lang="en-GB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coated with PEN +  reflective film to shift scintillation to 420 nm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Detected by Silicon Photomultipliers </a:t>
            </a:r>
            <a:r>
              <a:rPr b="0" i="0" lang="en-GB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(SiPMs), with &gt;45% photon detection efficiency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UK </a:t>
            </a:r>
            <a:r>
              <a:rPr b="0" i="0" lang="en-GB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producing veto photon detection system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108141" y="571403"/>
            <a:ext cx="11153900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Dark Matter direct detection experiment for candidates from keV mass to Planck scale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9" name="Google Shape;119;p16"/>
          <p:cNvPicPr preferRelativeResize="0"/>
          <p:nvPr/>
        </p:nvPicPr>
        <p:blipFill rotWithShape="1">
          <a:blip r:embed="rId3">
            <a:alphaModFix/>
          </a:blip>
          <a:srcRect b="0" l="0" r="54018" t="0"/>
          <a:stretch/>
        </p:blipFill>
        <p:spPr>
          <a:xfrm>
            <a:off x="6582375" y="3633738"/>
            <a:ext cx="2544932" cy="221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 txBox="1"/>
          <p:nvPr/>
        </p:nvSpPr>
        <p:spPr>
          <a:xfrm>
            <a:off x="0" y="0"/>
            <a:ext cx="121920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Silicon Photomultiplier’s structure (SiPM)</a:t>
            </a:r>
            <a:endParaRPr b="0" i="0" sz="36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-2" y="6534900"/>
            <a:ext cx="11055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200" u="none" cap="none" strike="noStrike">
                <a:solidFill>
                  <a:srgbClr val="999999"/>
                </a:solidFill>
                <a:latin typeface="Gill Sans"/>
                <a:ea typeface="Gill Sans"/>
                <a:cs typeface="Gill Sans"/>
                <a:sym typeface="Gill Sans"/>
              </a:rPr>
              <a:t>[3] </a:t>
            </a:r>
            <a:r>
              <a:rPr lang="en-GB" sz="1200">
                <a:solidFill>
                  <a:srgbClr val="999999"/>
                </a:solidFill>
                <a:latin typeface="Gill Sans"/>
                <a:ea typeface="Gill Sans"/>
                <a:cs typeface="Gill Sans"/>
                <a:sym typeface="Gill Sans"/>
              </a:rPr>
              <a:t>A. Gola</a:t>
            </a:r>
            <a:r>
              <a:rPr b="0" i="0" lang="en-GB" sz="1200" u="none" cap="none" strike="noStrike">
                <a:solidFill>
                  <a:srgbClr val="999999"/>
                </a:solidFill>
                <a:latin typeface="Gill Sans"/>
                <a:ea typeface="Gill Sans"/>
                <a:cs typeface="Gill Sans"/>
                <a:sym typeface="Gill Sans"/>
              </a:rPr>
              <a:t>. “</a:t>
            </a:r>
            <a:r>
              <a:rPr lang="en-GB" sz="1200">
                <a:solidFill>
                  <a:srgbClr val="999999"/>
                </a:solidFill>
                <a:latin typeface="Gill Sans"/>
                <a:ea typeface="Gill Sans"/>
                <a:cs typeface="Gill Sans"/>
                <a:sym typeface="Gill Sans"/>
              </a:rPr>
              <a:t>Introduction to SiPM</a:t>
            </a:r>
            <a:r>
              <a:rPr b="0" i="0" lang="en-GB" sz="1200" u="none" cap="none" strike="noStrike">
                <a:solidFill>
                  <a:srgbClr val="999999"/>
                </a:solidFill>
                <a:latin typeface="Gill Sans"/>
                <a:ea typeface="Gill Sans"/>
                <a:cs typeface="Gill Sans"/>
                <a:sym typeface="Gill Sans"/>
              </a:rPr>
              <a:t>”. </a:t>
            </a:r>
            <a:r>
              <a:rPr lang="en-GB" sz="1200">
                <a:solidFill>
                  <a:srgbClr val="999999"/>
                </a:solidFill>
                <a:latin typeface="Gill Sans"/>
                <a:ea typeface="Gill Sans"/>
                <a:cs typeface="Gill Sans"/>
                <a:sym typeface="Gill Sans"/>
              </a:rPr>
              <a:t>SoUP 2024</a:t>
            </a:r>
            <a:endParaRPr b="0" i="0" sz="1200" u="none" cap="none" strike="noStrike">
              <a:solidFill>
                <a:srgbClr val="99999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160150" y="963925"/>
            <a:ext cx="79500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SiPMs consists of multiple </a:t>
            </a:r>
            <a:r>
              <a:rPr b="1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Single Photon Avalanche Diodes</a:t>
            </a: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(SPADs) paired with quenching resistors, forming microcells.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SiPMs behave like p-n junction photodiodes, meaning their performance depends on factors like reverse bias voltage, temperature, and pressure.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SiPMs have many benefits in comparisons to traditional Photomultipliers as they </a:t>
            </a:r>
            <a:r>
              <a:rPr b="0" i="0" lang="en-GB" sz="18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require lower voltage</a:t>
            </a: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are </a:t>
            </a:r>
            <a:r>
              <a:rPr b="0" i="0" lang="en-GB" sz="18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more radiopure</a:t>
            </a: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have </a:t>
            </a:r>
            <a:r>
              <a:rPr b="0" i="0" lang="en-GB" sz="18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higher photon detection</a:t>
            </a:r>
            <a:r>
              <a:rPr b="0" i="0" lang="en-GB" sz="1800" u="none" cap="none" strike="noStrike">
                <a:solidFill>
                  <a:srgbClr val="009499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0" i="0" lang="en-GB" sz="18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efficiency</a:t>
            </a: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and can be </a:t>
            </a:r>
            <a:r>
              <a:rPr b="0" i="0" lang="en-GB" sz="18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optimized for lower noise</a:t>
            </a: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at cryogenic conditions.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</a:pPr>
            <a:r>
              <a:rPr lang="en-GB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 series of SiPMs can be further assembled together to a SiPM tiles.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</a:pPr>
            <a:r>
              <a:rPr lang="en-GB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 veto PDU is composed of 16 SiPM tiles (where a tile consists of 24 SiPMs).  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23" name="Google Shape;12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31975" y="1094199"/>
            <a:ext cx="3788250" cy="23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27304" y="3954700"/>
            <a:ext cx="3064695" cy="2325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oogle Shape;125;p16"/>
          <p:cNvGrpSpPr/>
          <p:nvPr/>
        </p:nvGrpSpPr>
        <p:grpSpPr>
          <a:xfrm>
            <a:off x="236247" y="3687621"/>
            <a:ext cx="5496641" cy="2466280"/>
            <a:chOff x="226475" y="1183875"/>
            <a:chExt cx="11887199" cy="5333650"/>
          </a:xfrm>
        </p:grpSpPr>
        <p:pic>
          <p:nvPicPr>
            <p:cNvPr id="126" name="Google Shape;126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flipH="1">
              <a:off x="226475" y="1825725"/>
              <a:ext cx="11887199" cy="36931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Google Shape;127;p16"/>
            <p:cNvSpPr txBox="1"/>
            <p:nvPr/>
          </p:nvSpPr>
          <p:spPr>
            <a:xfrm>
              <a:off x="347275" y="1843045"/>
              <a:ext cx="2667900" cy="99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1" i="0" lang="en-GB" sz="1000" u="none" cap="none" strike="noStrike">
                  <a:solidFill>
                    <a:srgbClr val="00989D"/>
                  </a:solidFill>
                  <a:latin typeface="Gill Sans"/>
                  <a:ea typeface="Gill Sans"/>
                  <a:cs typeface="Gill Sans"/>
                  <a:sym typeface="Gill Sans"/>
                </a:rPr>
                <a:t>SiPM*</a:t>
              </a:r>
              <a:endParaRPr b="1" i="0" sz="1000" u="none" cap="none" strike="noStrike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1" i="0" lang="en-GB" sz="1000" u="none" cap="none" strike="noStrike">
                  <a:solidFill>
                    <a:srgbClr val="00989D"/>
                  </a:solidFill>
                  <a:latin typeface="Gill Sans"/>
                  <a:ea typeface="Gill Sans"/>
                  <a:cs typeface="Gill Sans"/>
                  <a:sym typeface="Gill Sans"/>
                </a:rPr>
                <a:t>(~94900 SPADS)</a:t>
              </a:r>
              <a:endParaRPr b="1" i="0" sz="1000" u="none" cap="none" strike="noStrike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8" name="Google Shape;128;p16"/>
            <p:cNvSpPr txBox="1"/>
            <p:nvPr/>
          </p:nvSpPr>
          <p:spPr>
            <a:xfrm>
              <a:off x="4638775" y="1843054"/>
              <a:ext cx="2796000" cy="99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1" i="0" lang="en-GB" sz="1000" u="none" cap="none" strike="noStrike">
                  <a:solidFill>
                    <a:srgbClr val="00989D"/>
                  </a:solidFill>
                  <a:latin typeface="Gill Sans"/>
                  <a:ea typeface="Gill Sans"/>
                  <a:cs typeface="Gill Sans"/>
                  <a:sym typeface="Gill Sans"/>
                </a:rPr>
                <a:t>vTile</a:t>
              </a:r>
              <a:endParaRPr b="1" i="0" sz="1000" u="none" cap="none" strike="noStrike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1" i="0" lang="en-GB" sz="1000" u="none" cap="none" strike="noStrike">
                  <a:solidFill>
                    <a:srgbClr val="00989D"/>
                  </a:solidFill>
                  <a:latin typeface="Gill Sans"/>
                  <a:ea typeface="Gill Sans"/>
                  <a:cs typeface="Gill Sans"/>
                  <a:sym typeface="Gill Sans"/>
                </a:rPr>
                <a:t>(24x SiPMs)</a:t>
              </a:r>
              <a:endParaRPr b="1" i="0" sz="1000" u="none" cap="none" strike="noStrike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9" name="Google Shape;129;p16"/>
            <p:cNvSpPr txBox="1"/>
            <p:nvPr/>
          </p:nvSpPr>
          <p:spPr>
            <a:xfrm>
              <a:off x="9535625" y="1183875"/>
              <a:ext cx="2031900" cy="99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1" i="0" lang="en-GB" sz="1000" u="none" cap="none" strike="noStrike">
                  <a:solidFill>
                    <a:srgbClr val="00989D"/>
                  </a:solidFill>
                  <a:latin typeface="Gill Sans"/>
                  <a:ea typeface="Gill Sans"/>
                  <a:cs typeface="Gill Sans"/>
                  <a:sym typeface="Gill Sans"/>
                </a:rPr>
                <a:t>vPDU</a:t>
              </a:r>
              <a:endParaRPr b="1" i="0" sz="1000" u="none" cap="none" strike="noStrike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1" i="0" lang="en-GB" sz="1000" u="none" cap="none" strike="noStrike">
                  <a:solidFill>
                    <a:srgbClr val="00989D"/>
                  </a:solidFill>
                  <a:latin typeface="Gill Sans"/>
                  <a:ea typeface="Gill Sans"/>
                  <a:cs typeface="Gill Sans"/>
                  <a:sym typeface="Gill Sans"/>
                </a:rPr>
                <a:t>(16x vTile)</a:t>
              </a:r>
              <a:endParaRPr b="1" i="0" sz="1000" u="none" cap="none" strike="noStrike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0" name="Google Shape;130;p16"/>
            <p:cNvSpPr txBox="1"/>
            <p:nvPr/>
          </p:nvSpPr>
          <p:spPr>
            <a:xfrm>
              <a:off x="568300" y="5518825"/>
              <a:ext cx="2211900" cy="69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GB" sz="1000" u="none" cap="none" strike="noStrike">
                  <a:solidFill>
                    <a:srgbClr val="00989D"/>
                  </a:solidFill>
                  <a:latin typeface="Gill Sans"/>
                  <a:ea typeface="Gill Sans"/>
                  <a:cs typeface="Gill Sans"/>
                  <a:sym typeface="Gill Sans"/>
                </a:rPr>
                <a:t>11.7 x 7.9 mm</a:t>
              </a:r>
              <a:endParaRPr b="1" i="0" sz="10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131" name="Google Shape;131;p16"/>
            <p:cNvSpPr txBox="1"/>
            <p:nvPr/>
          </p:nvSpPr>
          <p:spPr>
            <a:xfrm>
              <a:off x="5516075" y="5518825"/>
              <a:ext cx="1308000" cy="99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GB" sz="1000" u="none" cap="none" strike="noStrike">
                  <a:solidFill>
                    <a:srgbClr val="00989D"/>
                  </a:solidFill>
                  <a:latin typeface="Gill Sans"/>
                  <a:ea typeface="Gill Sans"/>
                  <a:cs typeface="Gill Sans"/>
                  <a:sym typeface="Gill Sans"/>
                </a:rPr>
                <a:t>5 x 5 cm</a:t>
              </a:r>
              <a:endParaRPr b="1" i="0" sz="10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132" name="Google Shape;132;p16"/>
            <p:cNvSpPr txBox="1"/>
            <p:nvPr/>
          </p:nvSpPr>
          <p:spPr>
            <a:xfrm>
              <a:off x="9764225" y="5518825"/>
              <a:ext cx="1574700" cy="99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GB" sz="1000" u="none" cap="none" strike="noStrike">
                  <a:solidFill>
                    <a:srgbClr val="00989D"/>
                  </a:solidFill>
                  <a:latin typeface="Gill Sans"/>
                  <a:ea typeface="Gill Sans"/>
                  <a:cs typeface="Gill Sans"/>
                  <a:sym typeface="Gill Sans"/>
                </a:rPr>
                <a:t>20 x 20 cm</a:t>
              </a:r>
              <a:endParaRPr b="1" i="0" sz="10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7"/>
          <p:cNvSpPr txBox="1"/>
          <p:nvPr>
            <p:ph type="title"/>
          </p:nvPr>
        </p:nvSpPr>
        <p:spPr>
          <a:xfrm>
            <a:off x="-1" y="0"/>
            <a:ext cx="8505173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ct val="100000"/>
              <a:buFont typeface="Gill Sans"/>
              <a:buNone/>
            </a:pPr>
            <a:r>
              <a:rPr b="1" lang="en-GB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Cold test stand - PHAIDRA</a:t>
            </a:r>
            <a:endParaRPr/>
          </a:p>
        </p:txBody>
      </p:sp>
      <p:pic>
        <p:nvPicPr>
          <p:cNvPr descr="A picture containing engineering, steel, indoor" id="138" name="Google Shape;13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9561" y="2056045"/>
            <a:ext cx="2884307" cy="3796319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9" name="Google Shape;13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74" y="1305448"/>
            <a:ext cx="1885500" cy="1993200"/>
          </a:xfrm>
          <a:prstGeom prst="ellipse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99096" y="987012"/>
            <a:ext cx="2005800" cy="2630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1" name="Google Shape;141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1794" y="5257297"/>
            <a:ext cx="1184913" cy="1273127"/>
          </a:xfrm>
          <a:prstGeom prst="ellipse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2" name="Google Shape;142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88668" y="4745517"/>
            <a:ext cx="1294500" cy="1704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picture containing text, indoor&#10;&#10;Description automatically generated" id="143" name="Google Shape;143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36087" y="3923065"/>
            <a:ext cx="2126100" cy="2798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4" name="Google Shape;144;p17"/>
          <p:cNvSpPr txBox="1"/>
          <p:nvPr/>
        </p:nvSpPr>
        <p:spPr>
          <a:xfrm>
            <a:off x="8272417" y="1094860"/>
            <a:ext cx="3643358" cy="50782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Designed to contain up to </a:t>
            </a:r>
            <a:r>
              <a:rPr b="1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16 vPDUs</a:t>
            </a: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for cold test under </a:t>
            </a:r>
            <a:r>
              <a:rPr b="1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Liquid Nitrogen</a:t>
            </a: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Monitoring: 8 LEDs and a Webcam to allow viewing the inside of the vessel.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4 thermocouple sensors </a:t>
            </a: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to monitor the temperature on the bottom, middle, top and full level of the fixture cage.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Heaters</a:t>
            </a: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at the bottom of the fixture cage to speed up evaporation of the liquid nitrogen.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 </a:t>
            </a:r>
            <a:r>
              <a:rPr b="1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bottom and top light diffuser</a:t>
            </a: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to provide light around the cage when using the laser calibration system.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5" name="Google Shape;145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6" name="Google Shape;146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477343" y="56921"/>
            <a:ext cx="1712181" cy="88398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7"/>
          <p:cNvSpPr txBox="1"/>
          <p:nvPr/>
        </p:nvSpPr>
        <p:spPr>
          <a:xfrm>
            <a:off x="4143400" y="6450125"/>
            <a:ext cx="11172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Heater</a:t>
            </a:r>
            <a:endParaRPr b="1" i="0" sz="1400" u="none" cap="none" strike="noStrike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8" name="Google Shape;148;p17"/>
          <p:cNvSpPr txBox="1"/>
          <p:nvPr/>
        </p:nvSpPr>
        <p:spPr>
          <a:xfrm>
            <a:off x="604325" y="6530425"/>
            <a:ext cx="20058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Thermocouple</a:t>
            </a:r>
            <a:endParaRPr b="1" i="0" sz="1400" u="none" cap="none" strike="noStrike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9" name="Google Shape;149;p17"/>
          <p:cNvSpPr txBox="1"/>
          <p:nvPr/>
        </p:nvSpPr>
        <p:spPr>
          <a:xfrm>
            <a:off x="3737150" y="604825"/>
            <a:ext cx="32403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Laser light diffuser</a:t>
            </a:r>
            <a:endParaRPr b="1" i="0" sz="1400" u="none" cap="none" strike="noStrike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50" name="Google Shape;150;p17"/>
          <p:cNvSpPr txBox="1"/>
          <p:nvPr/>
        </p:nvSpPr>
        <p:spPr>
          <a:xfrm>
            <a:off x="152400" y="940900"/>
            <a:ext cx="17847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LED and Webcam </a:t>
            </a:r>
            <a:endParaRPr b="1" i="0" sz="1400" u="none" cap="none" strike="noStrike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51" name="Google Shape;151;p17"/>
          <p:cNvSpPr txBox="1"/>
          <p:nvPr/>
        </p:nvSpPr>
        <p:spPr>
          <a:xfrm>
            <a:off x="1567350" y="1677450"/>
            <a:ext cx="32403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vPDU holder cage</a:t>
            </a:r>
            <a:endParaRPr b="1" i="0" sz="1400" u="none" cap="none" strike="noStrike">
              <a:solidFill>
                <a:srgbClr val="C00000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8"/>
          <p:cNvSpPr txBox="1"/>
          <p:nvPr>
            <p:ph type="title"/>
          </p:nvPr>
        </p:nvSpPr>
        <p:spPr>
          <a:xfrm>
            <a:off x="-1" y="0"/>
            <a:ext cx="8505173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ct val="100000"/>
              <a:buFont typeface="Gill Sans"/>
              <a:buNone/>
            </a:pPr>
            <a:r>
              <a:rPr b="1" lang="en-GB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Installing VPDUs</a:t>
            </a:r>
            <a:endParaRPr/>
          </a:p>
        </p:txBody>
      </p:sp>
      <p:pic>
        <p:nvPicPr>
          <p:cNvPr id="157" name="Google Shape;157;p18"/>
          <p:cNvPicPr preferRelativeResize="0"/>
          <p:nvPr/>
        </p:nvPicPr>
        <p:blipFill rotWithShape="1">
          <a:blip r:embed="rId3">
            <a:alphaModFix/>
          </a:blip>
          <a:srcRect b="772" l="21371" r="18316" t="1062"/>
          <a:stretch/>
        </p:blipFill>
        <p:spPr>
          <a:xfrm>
            <a:off x="9083290" y="72886"/>
            <a:ext cx="3108703" cy="6732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376" y="3287151"/>
            <a:ext cx="2476375" cy="3158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8"/>
          <p:cNvSpPr txBox="1"/>
          <p:nvPr/>
        </p:nvSpPr>
        <p:spPr>
          <a:xfrm>
            <a:off x="105373" y="988021"/>
            <a:ext cx="49398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These vPDUs are set on the cage using custom 3D printed fixtures.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Custom cable made to provide power and acquire signal data from each vPDU.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Temperature &amp; pressure slow control available to monitor the liquid Nitrogen filling. 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0" name="Google Shape;160;p18"/>
          <p:cNvSpPr txBox="1"/>
          <p:nvPr>
            <p:ph idx="12" type="sldNum"/>
          </p:nvPr>
        </p:nvSpPr>
        <p:spPr>
          <a:xfrm>
            <a:off x="6" y="6492900"/>
            <a:ext cx="29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1" name="Google Shape;16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52259" y="3287152"/>
            <a:ext cx="3574446" cy="315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8" title="video_2025-05-21_10-25-00.gi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0180" y="2087287"/>
            <a:ext cx="2451785" cy="4358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 txBox="1"/>
          <p:nvPr>
            <p:ph type="title"/>
          </p:nvPr>
        </p:nvSpPr>
        <p:spPr>
          <a:xfrm>
            <a:off x="0" y="1"/>
            <a:ext cx="10515600" cy="7726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499"/>
              </a:buClr>
              <a:buSzPts val="4400"/>
              <a:buFont typeface="Gill Sans"/>
              <a:buNone/>
            </a:pPr>
            <a:r>
              <a:rPr b="1" lang="en-GB">
                <a:solidFill>
                  <a:srgbClr val="BA0101"/>
                </a:solidFill>
                <a:latin typeface="Gill Sans"/>
                <a:ea typeface="Gill Sans"/>
                <a:cs typeface="Gill Sans"/>
                <a:sym typeface="Gill Sans"/>
              </a:rPr>
              <a:t>PHAIDAQ</a:t>
            </a:r>
            <a:endParaRPr/>
          </a:p>
        </p:txBody>
      </p:sp>
      <p:pic>
        <p:nvPicPr>
          <p:cNvPr descr="A computer on top of a printer&#10;&#10;Description automatically generated with medium confidence" id="168" name="Google Shape;16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90933" y="1194898"/>
            <a:ext cx="2664036" cy="3535264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9"/>
          <p:cNvSpPr txBox="1"/>
          <p:nvPr>
            <p:ph idx="12" type="sldNum"/>
          </p:nvPr>
        </p:nvSpPr>
        <p:spPr>
          <a:xfrm>
            <a:off x="0" y="6492900"/>
            <a:ext cx="377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picture containing shape&#10;&#10;Description automatically generated" id="170" name="Google Shape;170;p19"/>
          <p:cNvPicPr preferRelativeResize="0"/>
          <p:nvPr/>
        </p:nvPicPr>
        <p:blipFill rotWithShape="1">
          <a:blip r:embed="rId4">
            <a:alphaModFix/>
          </a:blip>
          <a:srcRect b="36266" l="16148" r="13373" t="7373"/>
          <a:stretch/>
        </p:blipFill>
        <p:spPr>
          <a:xfrm>
            <a:off x="10807157" y="6079568"/>
            <a:ext cx="1384853" cy="78308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9"/>
          <p:cNvSpPr txBox="1"/>
          <p:nvPr/>
        </p:nvSpPr>
        <p:spPr>
          <a:xfrm>
            <a:off x="357737" y="4878987"/>
            <a:ext cx="6702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DAQ system responsible for slow control for the cold test using Midas software.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Provides Low/High Voltage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Digitiser to acquire signal data from vPDUs </a:t>
            </a:r>
            <a:endParaRPr/>
          </a:p>
        </p:txBody>
      </p:sp>
      <p:pic>
        <p:nvPicPr>
          <p:cNvPr descr="Graphical user interface, application&#10;&#10;Description automatically generated" id="172" name="Google Shape;172;p19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1309" l="34223" r="27153" t="3556"/>
          <a:stretch/>
        </p:blipFill>
        <p:spPr>
          <a:xfrm>
            <a:off x="357715" y="1156423"/>
            <a:ext cx="3080400" cy="35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65105" y="1058472"/>
            <a:ext cx="3538993" cy="35737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19"/>
          <p:cNvCxnSpPr/>
          <p:nvPr/>
        </p:nvCxnSpPr>
        <p:spPr>
          <a:xfrm rot="10800000">
            <a:off x="3437974" y="1195004"/>
            <a:ext cx="2041800" cy="507900"/>
          </a:xfrm>
          <a:prstGeom prst="straightConnector1">
            <a:avLst/>
          </a:prstGeom>
          <a:noFill/>
          <a:ln cap="flat" cmpd="sng" w="19050">
            <a:solidFill>
              <a:srgbClr val="C00000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75" name="Google Shape;175;p19"/>
          <p:cNvCxnSpPr/>
          <p:nvPr/>
        </p:nvCxnSpPr>
        <p:spPr>
          <a:xfrm flipH="1">
            <a:off x="3438000" y="2305878"/>
            <a:ext cx="1972200" cy="2378700"/>
          </a:xfrm>
          <a:prstGeom prst="straightConnector1">
            <a:avLst/>
          </a:prstGeom>
          <a:noFill/>
          <a:ln cap="flat" cmpd="sng" w="19050">
            <a:solidFill>
              <a:srgbClr val="C00000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76" name="Google Shape;176;p19"/>
          <p:cNvCxnSpPr/>
          <p:nvPr/>
        </p:nvCxnSpPr>
        <p:spPr>
          <a:xfrm flipH="1">
            <a:off x="5638855" y="1194898"/>
            <a:ext cx="2619900" cy="1992300"/>
          </a:xfrm>
          <a:prstGeom prst="straightConnector1">
            <a:avLst/>
          </a:prstGeom>
          <a:noFill/>
          <a:ln cap="flat" cmpd="sng" w="19050">
            <a:solidFill>
              <a:srgbClr val="C00000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77" name="Google Shape;177;p19"/>
          <p:cNvCxnSpPr/>
          <p:nvPr/>
        </p:nvCxnSpPr>
        <p:spPr>
          <a:xfrm rot="10800000">
            <a:off x="5632255" y="4340010"/>
            <a:ext cx="2626500" cy="292200"/>
          </a:xfrm>
          <a:prstGeom prst="straightConnector1">
            <a:avLst/>
          </a:prstGeom>
          <a:noFill/>
          <a:ln cap="flat" cmpd="sng" w="19050">
            <a:solidFill>
              <a:srgbClr val="C00000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0"/>
          <p:cNvSpPr txBox="1"/>
          <p:nvPr>
            <p:ph type="title"/>
          </p:nvPr>
        </p:nvSpPr>
        <p:spPr>
          <a:xfrm>
            <a:off x="-8706" y="0"/>
            <a:ext cx="10515600" cy="776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11111"/>
              <a:buFont typeface="Gill Sans"/>
              <a:buNone/>
            </a:pPr>
            <a:r>
              <a:rPr b="1" lang="en-GB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Slow control – Hardware &amp; Software</a:t>
            </a:r>
            <a:endParaRPr/>
          </a:p>
        </p:txBody>
      </p:sp>
      <p:sp>
        <p:nvSpPr>
          <p:cNvPr id="183" name="Google Shape;183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screenshot of a computer screen&#10;&#10;Description automatically generated" id="184" name="Google Shape;184;p20"/>
          <p:cNvPicPr preferRelativeResize="0"/>
          <p:nvPr/>
        </p:nvPicPr>
        <p:blipFill rotWithShape="1">
          <a:blip r:embed="rId3">
            <a:alphaModFix/>
          </a:blip>
          <a:srcRect b="5021" l="38653" r="32519" t="34034"/>
          <a:stretch/>
        </p:blipFill>
        <p:spPr>
          <a:xfrm>
            <a:off x="3844187" y="1706554"/>
            <a:ext cx="3523571" cy="35383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20"/>
          <p:cNvGrpSpPr/>
          <p:nvPr/>
        </p:nvGrpSpPr>
        <p:grpSpPr>
          <a:xfrm>
            <a:off x="147358" y="1586704"/>
            <a:ext cx="3180522" cy="3315399"/>
            <a:chOff x="5430078" y="682011"/>
            <a:chExt cx="3180522" cy="3315399"/>
          </a:xfrm>
        </p:grpSpPr>
        <p:grpSp>
          <p:nvGrpSpPr>
            <p:cNvPr id="186" name="Google Shape;186;p20"/>
            <p:cNvGrpSpPr/>
            <p:nvPr/>
          </p:nvGrpSpPr>
          <p:grpSpPr>
            <a:xfrm>
              <a:off x="5430078" y="682011"/>
              <a:ext cx="3180522" cy="3315399"/>
              <a:chOff x="5207050" y="589721"/>
              <a:chExt cx="3180522" cy="3315399"/>
            </a:xfrm>
          </p:grpSpPr>
          <p:pic>
            <p:nvPicPr>
              <p:cNvPr id="187" name="Google Shape;187;p20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5449179" y="589721"/>
                <a:ext cx="2696264" cy="3140059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88" name="Google Shape;188;p20"/>
              <p:cNvGrpSpPr/>
              <p:nvPr/>
            </p:nvGrpSpPr>
            <p:grpSpPr>
              <a:xfrm>
                <a:off x="5207050" y="984224"/>
                <a:ext cx="3180522" cy="2920896"/>
                <a:chOff x="5207050" y="984224"/>
                <a:chExt cx="3180522" cy="2920896"/>
              </a:xfrm>
            </p:grpSpPr>
            <p:cxnSp>
              <p:nvCxnSpPr>
                <p:cNvPr id="189" name="Google Shape;189;p20"/>
                <p:cNvCxnSpPr/>
                <p:nvPr/>
              </p:nvCxnSpPr>
              <p:spPr>
                <a:xfrm>
                  <a:off x="6288157" y="1437861"/>
                  <a:ext cx="0" cy="956068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FFFF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000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190" name="Google Shape;190;p20"/>
                <p:cNvCxnSpPr/>
                <p:nvPr/>
              </p:nvCxnSpPr>
              <p:spPr>
                <a:xfrm>
                  <a:off x="7295323" y="1437861"/>
                  <a:ext cx="0" cy="956068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00B0F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000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191" name="Google Shape;191;p20"/>
                <p:cNvCxnSpPr/>
                <p:nvPr/>
              </p:nvCxnSpPr>
              <p:spPr>
                <a:xfrm>
                  <a:off x="5784574" y="1904828"/>
                  <a:ext cx="992858" cy="0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FFFF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000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192" name="Google Shape;192;p20"/>
                <p:cNvCxnSpPr/>
                <p:nvPr/>
              </p:nvCxnSpPr>
              <p:spPr>
                <a:xfrm>
                  <a:off x="5784574" y="2872236"/>
                  <a:ext cx="992858" cy="0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FFC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000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193" name="Google Shape;193;p20"/>
                <p:cNvCxnSpPr/>
                <p:nvPr/>
              </p:nvCxnSpPr>
              <p:spPr>
                <a:xfrm>
                  <a:off x="6777432" y="984224"/>
                  <a:ext cx="0" cy="2920896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rgbClr val="FF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</p:cxnSp>
            <p:cxnSp>
              <p:nvCxnSpPr>
                <p:cNvPr id="194" name="Google Shape;194;p20"/>
                <p:cNvCxnSpPr/>
                <p:nvPr/>
              </p:nvCxnSpPr>
              <p:spPr>
                <a:xfrm>
                  <a:off x="5207050" y="2417120"/>
                  <a:ext cx="3180522" cy="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rgbClr val="FF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</p:cxnSp>
          </p:grpSp>
        </p:grpSp>
        <p:grpSp>
          <p:nvGrpSpPr>
            <p:cNvPr id="195" name="Google Shape;195;p20"/>
            <p:cNvGrpSpPr/>
            <p:nvPr/>
          </p:nvGrpSpPr>
          <p:grpSpPr>
            <a:xfrm>
              <a:off x="5870539" y="1012301"/>
              <a:ext cx="2284386" cy="2956975"/>
              <a:chOff x="5870539" y="1012301"/>
              <a:chExt cx="2284386" cy="2956975"/>
            </a:xfrm>
          </p:grpSpPr>
          <p:sp>
            <p:nvSpPr>
              <p:cNvPr id="196" name="Google Shape;196;p20"/>
              <p:cNvSpPr txBox="1"/>
              <p:nvPr/>
            </p:nvSpPr>
            <p:spPr>
              <a:xfrm>
                <a:off x="5870539" y="1563301"/>
                <a:ext cx="775556" cy="378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GB" sz="1400" u="none" cap="none" strike="noStrike">
                    <a:solidFill>
                      <a:srgbClr val="FFFF00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T1</a:t>
                </a:r>
                <a:endParaRPr b="1" i="0" sz="1400" u="none" cap="none" strike="noStrike">
                  <a:solidFill>
                    <a:srgbClr val="FFFF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7" name="Google Shape;197;p20"/>
              <p:cNvSpPr txBox="1"/>
              <p:nvPr/>
            </p:nvSpPr>
            <p:spPr>
              <a:xfrm>
                <a:off x="6367318" y="1563301"/>
                <a:ext cx="775556" cy="378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GB" sz="1400" u="none" cap="none" strike="noStrike">
                    <a:solidFill>
                      <a:srgbClr val="FFFF00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T2</a:t>
                </a:r>
                <a:endParaRPr b="1" i="0" sz="1400" u="none" cap="none" strike="noStrike">
                  <a:solidFill>
                    <a:srgbClr val="FFFF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8" name="Google Shape;198;p20"/>
              <p:cNvSpPr txBox="1"/>
              <p:nvPr/>
            </p:nvSpPr>
            <p:spPr>
              <a:xfrm>
                <a:off x="5874426" y="2062772"/>
                <a:ext cx="775556" cy="378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GB" sz="1400" u="none" cap="none" strike="noStrike">
                    <a:solidFill>
                      <a:srgbClr val="FFFF00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T3</a:t>
                </a:r>
                <a:endParaRPr b="1" i="0" sz="1400" u="none" cap="none" strike="noStrike">
                  <a:solidFill>
                    <a:srgbClr val="FFFF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9" name="Google Shape;199;p20"/>
              <p:cNvSpPr txBox="1"/>
              <p:nvPr/>
            </p:nvSpPr>
            <p:spPr>
              <a:xfrm>
                <a:off x="6367318" y="2061385"/>
                <a:ext cx="775556" cy="378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GB" sz="1400" u="none" cap="none" strike="noStrike">
                    <a:solidFill>
                      <a:srgbClr val="FFFF00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T4</a:t>
                </a:r>
                <a:endParaRPr b="1" i="0" sz="1400" u="none" cap="none" strike="noStrike">
                  <a:solidFill>
                    <a:srgbClr val="FFFF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00" name="Google Shape;200;p20"/>
              <p:cNvSpPr txBox="1"/>
              <p:nvPr/>
            </p:nvSpPr>
            <p:spPr>
              <a:xfrm>
                <a:off x="6882590" y="1563301"/>
                <a:ext cx="775556" cy="378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GB" sz="1400" u="none" cap="none" strike="noStrike">
                    <a:solidFill>
                      <a:srgbClr val="00B0F0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T1</a:t>
                </a:r>
                <a:endParaRPr b="1" i="0" sz="1400" u="none" cap="none" strike="noStrike">
                  <a:solidFill>
                    <a:srgbClr val="00B0F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01" name="Google Shape;201;p20"/>
              <p:cNvSpPr txBox="1"/>
              <p:nvPr/>
            </p:nvSpPr>
            <p:spPr>
              <a:xfrm>
                <a:off x="7379369" y="1563301"/>
                <a:ext cx="775556" cy="378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GB" sz="1400" u="none" cap="none" strike="noStrike">
                    <a:solidFill>
                      <a:srgbClr val="00B0F0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T2</a:t>
                </a:r>
                <a:endParaRPr b="1" i="0" sz="1400" u="none" cap="none" strike="noStrike">
                  <a:solidFill>
                    <a:srgbClr val="00B0F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02" name="Google Shape;202;p20"/>
              <p:cNvSpPr txBox="1"/>
              <p:nvPr/>
            </p:nvSpPr>
            <p:spPr>
              <a:xfrm>
                <a:off x="6886477" y="2062772"/>
                <a:ext cx="775556" cy="378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GB" sz="1400" u="none" cap="none" strike="noStrike">
                    <a:solidFill>
                      <a:srgbClr val="00B0F0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T3</a:t>
                </a:r>
                <a:endParaRPr b="1" i="0" sz="1400" u="none" cap="none" strike="noStrike">
                  <a:solidFill>
                    <a:srgbClr val="00B0F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03" name="Google Shape;203;p20"/>
              <p:cNvSpPr txBox="1"/>
              <p:nvPr/>
            </p:nvSpPr>
            <p:spPr>
              <a:xfrm>
                <a:off x="7379369" y="2061385"/>
                <a:ext cx="775556" cy="378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GB" sz="1400" u="none" cap="none" strike="noStrike">
                    <a:solidFill>
                      <a:srgbClr val="00B0F0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T4</a:t>
                </a:r>
                <a:endParaRPr b="1" i="0" sz="1400" u="none" cap="none" strike="noStrike">
                  <a:solidFill>
                    <a:srgbClr val="00B0F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04" name="Google Shape;204;p20"/>
              <p:cNvSpPr txBox="1"/>
              <p:nvPr/>
            </p:nvSpPr>
            <p:spPr>
              <a:xfrm>
                <a:off x="5870539" y="2565331"/>
                <a:ext cx="775556" cy="378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GB" sz="1400" u="none" cap="none" strike="noStrike">
                    <a:solidFill>
                      <a:srgbClr val="FFC000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T1</a:t>
                </a:r>
                <a:endParaRPr b="1" i="0" sz="1400" u="none" cap="none" strike="noStrike">
                  <a:solidFill>
                    <a:srgbClr val="FFC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05" name="Google Shape;205;p20"/>
              <p:cNvSpPr txBox="1"/>
              <p:nvPr/>
            </p:nvSpPr>
            <p:spPr>
              <a:xfrm>
                <a:off x="6367318" y="2565331"/>
                <a:ext cx="775556" cy="378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GB" sz="1400" u="none" cap="none" strike="noStrike">
                    <a:solidFill>
                      <a:srgbClr val="FFC000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T2</a:t>
                </a:r>
                <a:endParaRPr b="1" i="0" sz="1400" u="none" cap="none" strike="noStrike">
                  <a:solidFill>
                    <a:srgbClr val="FFC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06" name="Google Shape;206;p20"/>
              <p:cNvSpPr txBox="1"/>
              <p:nvPr/>
            </p:nvSpPr>
            <p:spPr>
              <a:xfrm>
                <a:off x="5874426" y="3064802"/>
                <a:ext cx="775556" cy="378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GB" sz="1400" u="none" cap="none" strike="noStrike">
                    <a:solidFill>
                      <a:srgbClr val="FFC000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T3</a:t>
                </a:r>
                <a:endParaRPr b="1" i="0" sz="1400" u="none" cap="none" strike="noStrike">
                  <a:solidFill>
                    <a:srgbClr val="FFC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07" name="Google Shape;207;p20"/>
              <p:cNvSpPr txBox="1"/>
              <p:nvPr/>
            </p:nvSpPr>
            <p:spPr>
              <a:xfrm>
                <a:off x="6367318" y="3063415"/>
                <a:ext cx="775556" cy="378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GB" sz="1400" u="none" cap="none" strike="noStrike">
                    <a:solidFill>
                      <a:srgbClr val="FFC000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T4</a:t>
                </a:r>
                <a:endParaRPr b="1" i="0" sz="1400" u="none" cap="none" strike="noStrike">
                  <a:solidFill>
                    <a:srgbClr val="FFC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08" name="Google Shape;208;p20"/>
              <p:cNvSpPr txBox="1"/>
              <p:nvPr/>
            </p:nvSpPr>
            <p:spPr>
              <a:xfrm>
                <a:off x="6882590" y="2557367"/>
                <a:ext cx="775556" cy="378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GB" sz="1400" u="none" cap="none" strike="noStrike">
                    <a:solidFill>
                      <a:srgbClr val="92D050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T1</a:t>
                </a:r>
                <a:endParaRPr b="1" i="0" sz="1400" u="none" cap="none" strike="noStrike">
                  <a:solidFill>
                    <a:srgbClr val="92D05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09" name="Google Shape;209;p20"/>
              <p:cNvSpPr txBox="1"/>
              <p:nvPr/>
            </p:nvSpPr>
            <p:spPr>
              <a:xfrm>
                <a:off x="7379369" y="2557367"/>
                <a:ext cx="775556" cy="378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GB" sz="1400" u="none" cap="none" strike="noStrike">
                    <a:solidFill>
                      <a:srgbClr val="92D050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T2</a:t>
                </a:r>
                <a:endParaRPr b="1" i="0" sz="1400" u="none" cap="none" strike="noStrike">
                  <a:solidFill>
                    <a:srgbClr val="92D05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0" name="Google Shape;210;p20"/>
              <p:cNvSpPr txBox="1"/>
              <p:nvPr/>
            </p:nvSpPr>
            <p:spPr>
              <a:xfrm>
                <a:off x="6886477" y="3056838"/>
                <a:ext cx="775556" cy="378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GB" sz="1400" u="none" cap="none" strike="noStrike">
                    <a:solidFill>
                      <a:srgbClr val="92D050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T3</a:t>
                </a:r>
                <a:endParaRPr b="1" i="0" sz="1400" u="none" cap="none" strike="noStrike">
                  <a:solidFill>
                    <a:srgbClr val="92D05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1" name="Google Shape;211;p20"/>
              <p:cNvSpPr txBox="1"/>
              <p:nvPr/>
            </p:nvSpPr>
            <p:spPr>
              <a:xfrm>
                <a:off x="7379369" y="3055451"/>
                <a:ext cx="775556" cy="378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GB" sz="1400" u="none" cap="none" strike="noStrike">
                    <a:solidFill>
                      <a:srgbClr val="92D050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T4</a:t>
                </a:r>
                <a:endParaRPr b="1" i="0" sz="1400" u="none" cap="none" strike="noStrike">
                  <a:solidFill>
                    <a:srgbClr val="92D05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2" name="Google Shape;212;p20"/>
              <p:cNvSpPr txBox="1"/>
              <p:nvPr/>
            </p:nvSpPr>
            <p:spPr>
              <a:xfrm>
                <a:off x="6276041" y="1018353"/>
                <a:ext cx="479055" cy="4062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en-GB" sz="1600" u="none" cap="none" strike="noStrike">
                    <a:solidFill>
                      <a:srgbClr val="FF0000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Q1</a:t>
                </a:r>
                <a:endParaRPr b="1" i="0" sz="1600" u="none" cap="none" strike="noStrike">
                  <a:solidFill>
                    <a:srgbClr val="FF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3" name="Google Shape;213;p20"/>
              <p:cNvSpPr txBox="1"/>
              <p:nvPr/>
            </p:nvSpPr>
            <p:spPr>
              <a:xfrm>
                <a:off x="7222676" y="1012301"/>
                <a:ext cx="479055" cy="4062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en-GB" sz="1600" u="none" cap="none" strike="noStrike">
                    <a:solidFill>
                      <a:srgbClr val="FF0000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Q2</a:t>
                </a:r>
                <a:endParaRPr b="1" i="0" sz="1600" u="none" cap="none" strike="noStrike">
                  <a:solidFill>
                    <a:srgbClr val="FF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4" name="Google Shape;214;p20"/>
              <p:cNvSpPr txBox="1"/>
              <p:nvPr/>
            </p:nvSpPr>
            <p:spPr>
              <a:xfrm>
                <a:off x="6299154" y="3563041"/>
                <a:ext cx="479055" cy="4062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en-GB" sz="1600" u="none" cap="none" strike="noStrike">
                    <a:solidFill>
                      <a:srgbClr val="FF0000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Q3</a:t>
                </a:r>
                <a:endParaRPr b="1" i="0" sz="1600" u="none" cap="none" strike="noStrike">
                  <a:solidFill>
                    <a:srgbClr val="FF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5" name="Google Shape;215;p20"/>
              <p:cNvSpPr txBox="1"/>
              <p:nvPr/>
            </p:nvSpPr>
            <p:spPr>
              <a:xfrm>
                <a:off x="7284661" y="3556705"/>
                <a:ext cx="479055" cy="4062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en-GB" sz="1600" u="none" cap="none" strike="noStrike">
                    <a:solidFill>
                      <a:srgbClr val="FF0000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Q4</a:t>
                </a:r>
                <a:endParaRPr b="1" i="0" sz="1600" u="none" cap="none" strike="noStrike">
                  <a:solidFill>
                    <a:srgbClr val="FF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pic>
        <p:nvPicPr>
          <p:cNvPr id="216" name="Google Shape;216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33581" y="3541100"/>
            <a:ext cx="2397101" cy="35282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7" name="Google Shape;217;p20"/>
          <p:cNvCxnSpPr/>
          <p:nvPr/>
        </p:nvCxnSpPr>
        <p:spPr>
          <a:xfrm>
            <a:off x="1737619" y="2896119"/>
            <a:ext cx="992858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18" name="Google Shape;218;p20"/>
          <p:cNvCxnSpPr/>
          <p:nvPr/>
        </p:nvCxnSpPr>
        <p:spPr>
          <a:xfrm>
            <a:off x="1226882" y="3438501"/>
            <a:ext cx="0" cy="955458"/>
          </a:xfrm>
          <a:prstGeom prst="straightConnector1">
            <a:avLst/>
          </a:prstGeom>
          <a:noFill/>
          <a:ln cap="flat" cmpd="sng" w="2540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19" name="Google Shape;219;p20"/>
          <p:cNvCxnSpPr/>
          <p:nvPr/>
        </p:nvCxnSpPr>
        <p:spPr>
          <a:xfrm>
            <a:off x="2234048" y="3445127"/>
            <a:ext cx="0" cy="955458"/>
          </a:xfrm>
          <a:prstGeom prst="straightConnector1">
            <a:avLst/>
          </a:prstGeom>
          <a:noFill/>
          <a:ln cap="flat" cmpd="sng" w="254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20" name="Google Shape;220;p20"/>
          <p:cNvCxnSpPr/>
          <p:nvPr/>
        </p:nvCxnSpPr>
        <p:spPr>
          <a:xfrm>
            <a:off x="1737619" y="3870153"/>
            <a:ext cx="992858" cy="0"/>
          </a:xfrm>
          <a:prstGeom prst="straightConnector1">
            <a:avLst/>
          </a:prstGeom>
          <a:noFill/>
          <a:ln cap="flat" cmpd="sng" w="254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221" name="Google Shape;221;p20"/>
          <p:cNvSpPr txBox="1"/>
          <p:nvPr/>
        </p:nvSpPr>
        <p:spPr>
          <a:xfrm>
            <a:off x="7482683" y="1706554"/>
            <a:ext cx="45621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Each quadrant of the vPDU is allocated a single data acquisition channel, resulting in a total of four channels per vPDU.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 custom-designed steering module has been implemented to apply a controlled bias to individual SiPM tiles.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Data from SiPM tiles within the same quadrant are summed into a single acquisition channel.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Reducing the number of channels per vPDU minimizes the overall load</a:t>
            </a:r>
            <a:r>
              <a:rPr lang="en-GB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</a:t>
            </a: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thermal output and radioactivity associated with cabling.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1"/>
          <p:cNvSpPr txBox="1"/>
          <p:nvPr>
            <p:ph type="title"/>
          </p:nvPr>
        </p:nvSpPr>
        <p:spPr>
          <a:xfrm>
            <a:off x="-1" y="0"/>
            <a:ext cx="8288315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89D"/>
              </a:buClr>
              <a:buSzPct val="100000"/>
              <a:buFont typeface="Gill Sans"/>
              <a:buNone/>
            </a:pPr>
            <a:r>
              <a:rPr b="1" lang="en-GB">
                <a:solidFill>
                  <a:srgbClr val="00989D"/>
                </a:solidFill>
                <a:latin typeface="Gill Sans"/>
                <a:ea typeface="Gill Sans"/>
                <a:cs typeface="Gill Sans"/>
                <a:sym typeface="Gill Sans"/>
              </a:rPr>
              <a:t>Warm test operations</a:t>
            </a:r>
            <a:endParaRPr/>
          </a:p>
        </p:txBody>
      </p:sp>
      <p:sp>
        <p:nvSpPr>
          <p:cNvPr id="227" name="Google Shape;227;p21"/>
          <p:cNvSpPr txBox="1"/>
          <p:nvPr/>
        </p:nvSpPr>
        <p:spPr>
          <a:xfrm>
            <a:off x="86138" y="1304839"/>
            <a:ext cx="71229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Initial testing is conducted at room temperature to evaluate the performance of the vPDUs and SiPM tiles prior to their installation in PHAIDRA.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IV Characteri</a:t>
            </a:r>
            <a:r>
              <a:rPr b="1" lang="en-GB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</a:t>
            </a:r>
            <a:r>
              <a:rPr b="1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ation</a:t>
            </a: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Each SiPM tile is biased over a predefined voltage range while the corresponding current draw is recorded.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This process enables the assessment of tile performance and the determination of breakdown voltage.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Noise Analysis</a:t>
            </a: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Baseline waveforms are acquired from the vPDUs under breakdown voltage bias.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 Fast Fourier Transform (FFT) is applied to the data to identify high-frequency noise, which may indicate potential electrical issues.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A graph of a signal&#10;&#10;Description automatically generated with medium confidence" id="228" name="Google Shape;22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8962" y="3101700"/>
            <a:ext cx="4244476" cy="334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30" name="Google Shape;2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1850" y="0"/>
            <a:ext cx="4199148" cy="3149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