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446" r:id="rId2"/>
    <p:sldId id="444" r:id="rId3"/>
    <p:sldId id="459" r:id="rId4"/>
    <p:sldId id="447" r:id="rId5"/>
    <p:sldId id="448" r:id="rId6"/>
    <p:sldId id="450" r:id="rId7"/>
    <p:sldId id="453" r:id="rId8"/>
    <p:sldId id="454" r:id="rId9"/>
    <p:sldId id="267" r:id="rId10"/>
    <p:sldId id="426" r:id="rId11"/>
    <p:sldId id="439" r:id="rId12"/>
    <p:sldId id="461" r:id="rId13"/>
    <p:sldId id="443" r:id="rId14"/>
    <p:sldId id="441" r:id="rId15"/>
    <p:sldId id="460" r:id="rId16"/>
    <p:sldId id="462" r:id="rId17"/>
    <p:sldId id="457" r:id="rId18"/>
    <p:sldId id="456" r:id="rId19"/>
    <p:sldId id="44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BCA"/>
    <a:srgbClr val="C00000"/>
    <a:srgbClr val="F8F7F3"/>
    <a:srgbClr val="FF2F92"/>
    <a:srgbClr val="7030A0"/>
    <a:srgbClr val="FFD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60"/>
    <p:restoredTop sz="94610"/>
  </p:normalViewPr>
  <p:slideViewPr>
    <p:cSldViewPr snapToGrid="0">
      <p:cViewPr varScale="1">
        <p:scale>
          <a:sx n="103" d="100"/>
          <a:sy n="103" d="100"/>
        </p:scale>
        <p:origin x="19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BC9AC-6AA0-2046-B125-F118005EF528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237F3-9DD7-F440-8682-6EFDAC6FC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8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A2C89-CFAE-ED42-9D9B-34259B907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72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E62E5-BB5A-D32E-DD8C-4D9490F0B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00B87D-BE4B-BE6E-D121-7F01E00EC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301BF3-4CE1-0FD8-B16C-D6EF668AAD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3C1B5-930B-E59A-45D0-4F53CDDB6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13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F92DA-0F7D-6437-9A45-9BBB6AE23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AF206-818E-B363-ADFD-C18EF3CA9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ADC78-91AF-CFF4-29A0-417B6FCF7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0BC77-E7FE-0A5A-76D3-CE050EE3F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59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46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305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C3C67-4B9C-5982-D8A5-967FE5365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9F3717-98F5-49BE-F72A-632029EC9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63957-A68A-10E7-1BDD-C7835A3FA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337EE-0B40-76D9-C6FD-290E2DF03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A2C89-CFAE-ED42-9D9B-34259B907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88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56443-9C66-D8D5-CEEB-0DFBE75C8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A4E60-C731-4685-4AFB-2626D1F0C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4DA37F-7398-9113-11C0-8F4F7DD8F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95A42-E947-97B9-E69A-5F016F7A3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836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A2C89-CFAE-ED42-9D9B-34259B907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824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93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B62E9-6885-F29E-6D4C-75512B8F3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601547-9917-678E-8D44-8F0059ABD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0BF86-D2C8-60E0-6064-9365EC4C7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DF2EA-D6C9-3462-5E67-F6788B0C4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A2C89-CFAE-ED42-9D9B-34259B907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2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91C1C-12A0-8F43-212C-BDDDCE0AD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A4142F-C7AC-61D6-5651-5AE02B328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A607CF-0CA6-F597-FDFF-EECDDCDCC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203F9-39E3-B1DE-FD0B-4F2035EE77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78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324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E27C7-4CDD-E830-A939-B1D0FC3D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1FF592-ECEE-A18C-75B0-40FF288F0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882DA-1508-9549-BAEC-9407AA4C6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FECB1-53C3-454F-9C05-DCABA3DAF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147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ADCC6-BFAC-38A4-A23B-5B2E53105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C8232E-5DCB-103F-DCF3-35BD08217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8AAECA-3D0D-FF6F-22B1-FA2870006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BAB89-1E8C-95C6-CA61-5AFBF49FE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373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826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428F-279E-914F-818A-3DB5ED584EB5}" type="datetime1">
              <a:rPr lang="en-GB" smtClean="0"/>
              <a:t>21/05/2025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08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F9043-C750-7340-9F04-37017013207E}" type="datetime1">
              <a:rPr lang="en-GB" smtClean="0"/>
              <a:t>21/05/2025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7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754A-F701-114A-9BB9-2675CA8B3868}" type="datetime1">
              <a:rPr lang="en-GB" smtClean="0"/>
              <a:t>21/05/2025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0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98" y="2319349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39C8CA-2A3B-C8D6-308C-8F2C576C1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603919-5A74-8D27-DBF2-3AF8E3B855BC}"/>
              </a:ext>
            </a:extLst>
          </p:cNvPr>
          <p:cNvSpPr txBox="1"/>
          <p:nvPr userDrawn="1"/>
        </p:nvSpPr>
        <p:spPr>
          <a:xfrm>
            <a:off x="8251115" y="111692"/>
            <a:ext cx="2578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HEP Annual Meeting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3492ED-959B-6A04-F002-8B906B02915D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23/05/2025</a:t>
            </a:r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89026FAE-348D-EB1A-683F-E43E51EA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154" y="52241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42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5683D-CDDB-4643-8177-3F93A4F2D525}" type="datetime1">
              <a:rPr lang="en-GB" smtClean="0"/>
              <a:t>21/05/2025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7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8B8C-881B-4642-A04D-914E05FCDBA1}" type="datetime1">
              <a:rPr lang="en-GB" smtClean="0"/>
              <a:t>21/05/2025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3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5CA9-1598-6E45-B8EA-2D9A74AD7E34}" type="datetime1">
              <a:rPr lang="en-GB" smtClean="0"/>
              <a:t>21/05/2025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8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7D86E-9669-F95A-A5F8-F01A90E630DF}"/>
              </a:ext>
            </a:extLst>
          </p:cNvPr>
          <p:cNvSpPr txBox="1"/>
          <p:nvPr userDrawn="1"/>
        </p:nvSpPr>
        <p:spPr>
          <a:xfrm>
            <a:off x="8304903" y="111692"/>
            <a:ext cx="252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Muon g-2 PIC2024 Athens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A789E-79BB-CB98-F427-CC2EE7947E5C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25/10/2024</a:t>
            </a:r>
          </a:p>
        </p:txBody>
      </p:sp>
    </p:spTree>
    <p:extLst>
      <p:ext uri="{BB962C8B-B14F-4D97-AF65-F5344CB8AC3E}">
        <p14:creationId xmlns:p14="http://schemas.microsoft.com/office/powerpoint/2010/main" val="292984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048F5-0812-7D74-D9BA-A5F597725215}"/>
              </a:ext>
            </a:extLst>
          </p:cNvPr>
          <p:cNvSpPr txBox="1"/>
          <p:nvPr userDrawn="1"/>
        </p:nvSpPr>
        <p:spPr>
          <a:xfrm>
            <a:off x="8914755" y="34748"/>
            <a:ext cx="1914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 HEP Annual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F517A-2650-416F-8FBD-144CDD76C32D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23/05/2025</a:t>
            </a:r>
          </a:p>
        </p:txBody>
      </p:sp>
    </p:spTree>
    <p:extLst>
      <p:ext uri="{BB962C8B-B14F-4D97-AF65-F5344CB8AC3E}">
        <p14:creationId xmlns:p14="http://schemas.microsoft.com/office/powerpoint/2010/main" val="279234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F8AFECDA-1B21-A546-A244-0DD715928F6D}" type="datetime1">
              <a:rPr lang="en-GB" smtClean="0"/>
              <a:t>21/05/2025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1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03B-6788-2D4B-91EF-D003BD75D089}" type="datetime1">
              <a:rPr lang="en-GB" smtClean="0"/>
              <a:t>21/05/2025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58298" y="50419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711971E-1769-5A44-BEC5-19958F9B45B7}" type="datetime1">
              <a:rPr lang="en-GB" smtClean="0"/>
              <a:t>21/05/2025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12029" y="57807"/>
            <a:ext cx="18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Estifa’a </a:t>
            </a:r>
            <a:r>
              <a:rPr lang="en-US" dirty="0" err="1"/>
              <a:t>zaid</a:t>
            </a:r>
            <a:r>
              <a:rPr lang="en-US" dirty="0"/>
              <a:t>, pic2024 Athens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154" y="52241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191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gif"/><Relationship Id="rId4" Type="http://schemas.openxmlformats.org/officeDocument/2006/relationships/image" Target="../media/image19.png"/><Relationship Id="rId9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4.jpe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52.png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journals.aps.org/prl/abstract/10.1103/PhysRevLett.128.022002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ps-hep2025.eu/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journals.aps.org/prl/abstract/10.1103/PhysRevLett.132.231904" TargetMode="Externa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pic>
        <p:nvPicPr>
          <p:cNvPr id="4" name="Picture 3" descr="Network connection abstract against a white background">
            <a:extLst>
              <a:ext uri="{FF2B5EF4-FFF2-40B4-BE49-F238E27FC236}">
                <a16:creationId xmlns:a16="http://schemas.microsoft.com/office/drawing/2014/main" id="{1667FF25-41C4-280C-2E98-C7EEDCEC18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695657-4834-4DEB-A529-4DB28F69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187" y="4219240"/>
            <a:ext cx="11301984" cy="94997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76057"/>
            <a:ext cx="11303626" cy="2034709"/>
          </a:xfrm>
          <a:prstGeom prst="rect">
            <a:avLst/>
          </a:prstGeom>
          <a:solidFill>
            <a:schemeClr val="tx1">
              <a:alpha val="5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DB5293-7EEA-499F-BC82-82AE67214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187" y="4376057"/>
            <a:ext cx="11303626" cy="2034709"/>
          </a:xfrm>
          <a:prstGeom prst="rect">
            <a:avLst/>
          </a:prstGeom>
          <a:solidFill>
            <a:schemeClr val="accent1">
              <a:alpha val="4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9AAD2-DA69-37A5-48B1-66299BDD4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4572000"/>
            <a:ext cx="10965141" cy="89524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KLOE and FNAL Muon g-2 at Liverpool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9418D-F51D-5B81-6FAE-E38570885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8" y="5504576"/>
            <a:ext cx="10965142" cy="7484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Estifa’a Zaid on behalf of the KLOE-2 Collaboration FNAL g-2 Collaboration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3672FB-868D-2F3D-F3A7-80E80A2BD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874" y="325710"/>
            <a:ext cx="2665250" cy="9239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E81BB6-CBFB-8CAE-3373-266EE197A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3"/>
          <a:stretch/>
        </p:blipFill>
        <p:spPr bwMode="auto">
          <a:xfrm>
            <a:off x="6915631" y="1545177"/>
            <a:ext cx="4830540" cy="251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0CF50-EF41-1161-4D46-C6206B21A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7430" y="255951"/>
            <a:ext cx="1935418" cy="960090"/>
          </a:xfrm>
          <a:prstGeom prst="rect">
            <a:avLst/>
          </a:prstGeom>
        </p:spPr>
      </p:pic>
      <p:pic>
        <p:nvPicPr>
          <p:cNvPr id="11" name="Picture 4" descr="The KLOE detector bows out – INFN-LNF">
            <a:extLst>
              <a:ext uri="{FF2B5EF4-FFF2-40B4-BE49-F238E27FC236}">
                <a16:creationId xmlns:a16="http://schemas.microsoft.com/office/drawing/2014/main" id="{58FA7980-8D96-425A-C4F2-018D8E71E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1"/>
          <a:stretch/>
        </p:blipFill>
        <p:spPr bwMode="auto">
          <a:xfrm>
            <a:off x="445827" y="1545177"/>
            <a:ext cx="3162345" cy="249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3CC119-3629-70B7-C374-D5314D9AC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6459" y="0"/>
            <a:ext cx="1373628" cy="1373628"/>
          </a:xfrm>
          <a:prstGeom prst="rect">
            <a:avLst/>
          </a:prstGeom>
        </p:spPr>
      </p:pic>
      <p:pic>
        <p:nvPicPr>
          <p:cNvPr id="7" name="Picture 6" descr="A large circular machine in a factory&#10;&#10;Description automatically generated">
            <a:extLst>
              <a:ext uri="{FF2B5EF4-FFF2-40B4-BE49-F238E27FC236}">
                <a16:creationId xmlns:a16="http://schemas.microsoft.com/office/drawing/2014/main" id="{BC74B20C-792C-D616-92D8-412773EF2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4921" y="1562739"/>
            <a:ext cx="3100023" cy="248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1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03E3-967B-105B-8FAF-9EF4D1E3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30" y="0"/>
            <a:ext cx="11029616" cy="1188720"/>
          </a:xfrm>
        </p:spPr>
        <p:txBody>
          <a:bodyPr/>
          <a:lstStyle/>
          <a:p>
            <a:r>
              <a:rPr lang="en-US" dirty="0"/>
              <a:t>Key Principles of measuring g-2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CF754D9-1EC4-0CA6-B060-9C6B1AEB03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585" y="4459799"/>
                <a:ext cx="5633436" cy="203826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>
                    <a:solidFill>
                      <a:srgbClr val="FF0000"/>
                    </a:solidFill>
                  </a:rPr>
                  <a:t>Spin </a:t>
                </a:r>
                <a:r>
                  <a:rPr lang="en-GB" sz="2200" dirty="0"/>
                  <a:t>rotates ahead of </a:t>
                </a:r>
                <a:r>
                  <a:rPr lang="en-GB" sz="2200" dirty="0">
                    <a:solidFill>
                      <a:srgbClr val="0070C0"/>
                    </a:solidFill>
                  </a:rPr>
                  <a:t>momentum </a:t>
                </a:r>
                <a:r>
                  <a:rPr lang="en-GB" sz="2200" dirty="0"/>
                  <a:t>as muon orbits the ring. 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sz="220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/>
                  <a:t>At a given point in the ring </a:t>
                </a:r>
                <a:r>
                  <a:rPr lang="en-GB" sz="2200" dirty="0">
                    <a:solidFill>
                      <a:srgbClr val="FF0000"/>
                    </a:solidFill>
                  </a:rPr>
                  <a:t>spin</a:t>
                </a:r>
                <a:r>
                  <a:rPr lang="en-GB" sz="2200" dirty="0"/>
                  <a:t> rotates radially in and out with a frequency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GB" sz="2200" b="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CF754D9-1EC4-0CA6-B060-9C6B1AEB0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85" y="4459799"/>
                <a:ext cx="5633436" cy="2038264"/>
              </a:xfrm>
              <a:prstGeom prst="rect">
                <a:avLst/>
              </a:prstGeom>
              <a:blipFill>
                <a:blip r:embed="rId3"/>
                <a:stretch>
                  <a:fillRect t="-3727" r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7F825B1D-8DCA-F0BF-1940-B103638273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394" t="40211"/>
          <a:stretch/>
        </p:blipFill>
        <p:spPr>
          <a:xfrm>
            <a:off x="1525709" y="1485910"/>
            <a:ext cx="3830062" cy="203826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7D727A9-0E7C-A289-9C82-AE8CA264D3A2}"/>
              </a:ext>
            </a:extLst>
          </p:cNvPr>
          <p:cNvGrpSpPr/>
          <p:nvPr/>
        </p:nvGrpSpPr>
        <p:grpSpPr>
          <a:xfrm>
            <a:off x="8332361" y="1593293"/>
            <a:ext cx="2392938" cy="1230966"/>
            <a:chOff x="8518177" y="1797957"/>
            <a:chExt cx="2392938" cy="1230966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91FA802-7E7E-CC6E-3870-E0B4C096B523}"/>
                </a:ext>
              </a:extLst>
            </p:cNvPr>
            <p:cNvCxnSpPr>
              <a:cxnSpLocks/>
            </p:cNvCxnSpPr>
            <p:nvPr/>
          </p:nvCxnSpPr>
          <p:spPr>
            <a:xfrm>
              <a:off x="8518177" y="1988457"/>
              <a:ext cx="1220909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519F360-46AF-5873-168C-117C8935671C}"/>
                </a:ext>
              </a:extLst>
            </p:cNvPr>
            <p:cNvCxnSpPr>
              <a:cxnSpLocks/>
            </p:cNvCxnSpPr>
            <p:nvPr/>
          </p:nvCxnSpPr>
          <p:spPr>
            <a:xfrm>
              <a:off x="8518177" y="2038686"/>
              <a:ext cx="959652" cy="749509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8A8946-5B97-A3BC-CF6A-3E1F8B3C0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8115" y="1797957"/>
              <a:ext cx="304800" cy="381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3DF3B-7594-9248-7263-6A10710AB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7829" y="2647923"/>
              <a:ext cx="304800" cy="381000"/>
            </a:xfrm>
            <a:prstGeom prst="rect">
              <a:avLst/>
            </a:prstGeom>
          </p:spPr>
        </p:pic>
        <p:pic>
          <p:nvPicPr>
            <p:cNvPr id="18" name="Picture 17" descr="A black and white math equation&#10;&#10;Description automatically generated">
              <a:extLst>
                <a:ext uri="{FF2B5EF4-FFF2-40B4-BE49-F238E27FC236}">
                  <a16:creationId xmlns:a16="http://schemas.microsoft.com/office/drawing/2014/main" id="{83A856C6-966E-8748-65E9-B2EF61579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20515" y="2195609"/>
              <a:ext cx="990600" cy="4191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6E430D8-5D53-C4B7-0FEC-2F810ED0CB0D}"/>
                    </a:ext>
                  </a:extLst>
                </p:cNvPr>
                <p:cNvSpPr txBox="1"/>
                <p:nvPr/>
              </p:nvSpPr>
              <p:spPr>
                <a:xfrm>
                  <a:off x="8870653" y="2065341"/>
                  <a:ext cx="333425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1" smtClean="0">
                            <a:latin typeface="Cambria Math" panose="02040503050406030204" pitchFamily="18" charset="0"/>
                          </a:rPr>
                          <m:t>θ</m:t>
                        </m:r>
                      </m:oMath>
                    </m:oMathPara>
                  </a14:m>
                  <a:endParaRPr lang="en-GB" sz="2000" b="0" dirty="0"/>
                </a:p>
                <a:p>
                  <a:endParaRPr lang="en-US" sz="20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6E430D8-5D53-C4B7-0FEC-2F810ED0CB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0653" y="2065341"/>
                  <a:ext cx="333425" cy="6155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 descr="A diagram of a spinning wheel&#10;&#10;Description automatically generated">
            <a:extLst>
              <a:ext uri="{FF2B5EF4-FFF2-40B4-BE49-F238E27FC236}">
                <a16:creationId xmlns:a16="http://schemas.microsoft.com/office/drawing/2014/main" id="{0B635AB5-67B5-B1C1-4A15-6E8282ADB8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48" t="3491" r="12053" b="6494"/>
          <a:stretch/>
        </p:blipFill>
        <p:spPr>
          <a:xfrm>
            <a:off x="7532914" y="2980620"/>
            <a:ext cx="3991832" cy="3994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F461E9-9760-D1F2-3D81-A0AB61A2F2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50" t="3661" r="11951" b="6495"/>
          <a:stretch/>
        </p:blipFill>
        <p:spPr>
          <a:xfrm>
            <a:off x="7532914" y="2945196"/>
            <a:ext cx="3991832" cy="3987112"/>
          </a:xfrm>
          <a:prstGeom prst="rect">
            <a:avLst/>
          </a:prstGeom>
        </p:spPr>
      </p:pic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4068EF7-F9A7-70A3-EDB0-982074197D81}"/>
              </a:ext>
            </a:extLst>
          </p:cNvPr>
          <p:cNvSpPr/>
          <p:nvPr/>
        </p:nvSpPr>
        <p:spPr>
          <a:xfrm>
            <a:off x="238335" y="1378856"/>
            <a:ext cx="6301207" cy="5323097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DF4F84A-F7F4-68A9-078E-67B08825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5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CDC77-2D2D-C86C-524D-875FCA430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D76A6E6-3E99-921E-E9E4-1C4321019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4" y="3304191"/>
            <a:ext cx="6282325" cy="3553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3B9B7F-E7FE-A6B4-8E49-918A36912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-1889"/>
            <a:ext cx="11029616" cy="1188720"/>
          </a:xfrm>
        </p:spPr>
        <p:txBody>
          <a:bodyPr/>
          <a:lstStyle/>
          <a:p>
            <a:r>
              <a:rPr lang="en-US" dirty="0"/>
              <a:t>Measuring muon g-2 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E6B8FF95-4EF5-5AB5-7CF4-4E21C27E30D7}"/>
              </a:ext>
            </a:extLst>
          </p:cNvPr>
          <p:cNvSpPr/>
          <p:nvPr/>
        </p:nvSpPr>
        <p:spPr>
          <a:xfrm>
            <a:off x="720263" y="1219507"/>
            <a:ext cx="11154680" cy="2209493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41104372-E65D-A88E-3A9C-605C6225B5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263" y="1319167"/>
                <a:ext cx="11056101" cy="87347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/>
                  <a:t>We count the rate of high energy decay positrons. Number of decay positrons vs time is proportional to </a:t>
                </a:r>
                <a:r>
                  <a:rPr lang="en-GB" sz="2200" dirty="0">
                    <a:solidFill>
                      <a:srgbClr val="7030A0"/>
                    </a:solidFill>
                  </a:rPr>
                  <a:t>anomalous precession frequency </a:t>
                </a:r>
                <a:endParaRPr lang="en-GB" sz="220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/>
                  <a:t>Then we fit the time spectrum to the oscillation frequency to extract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200" dirty="0"/>
                  <a:t>.  </a:t>
                </a:r>
                <a:endParaRPr lang="en-GB" sz="2200" b="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41104372-E65D-A88E-3A9C-605C6225B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63" y="1319167"/>
                <a:ext cx="11056101" cy="873473"/>
              </a:xfrm>
              <a:prstGeom prst="rect">
                <a:avLst/>
              </a:prstGeom>
              <a:blipFill>
                <a:blip r:embed="rId4"/>
                <a:stretch>
                  <a:fillRect t="-8571" r="-229" b="-4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572618A-410A-1126-C037-C9921DBD8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807" y="2530387"/>
            <a:ext cx="4781655" cy="799505"/>
          </a:xfrm>
          <a:prstGeom prst="rect">
            <a:avLst/>
          </a:prstGeom>
        </p:spPr>
      </p:pic>
      <p:pic>
        <p:nvPicPr>
          <p:cNvPr id="3" name="Content Placeholder 7" descr="A graph of a waveform and a graph of a waveform&#10;&#10;Description automatically generated">
            <a:extLst>
              <a:ext uri="{FF2B5EF4-FFF2-40B4-BE49-F238E27FC236}">
                <a16:creationId xmlns:a16="http://schemas.microsoft.com/office/drawing/2014/main" id="{BA4D657B-E6E8-4C9E-878D-2411CA40CF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515" t="37178"/>
          <a:stretch/>
        </p:blipFill>
        <p:spPr>
          <a:xfrm>
            <a:off x="6985412" y="3571327"/>
            <a:ext cx="4717061" cy="309626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6A106-D71F-0EDA-CA08-EE09DF5B3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3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63586-1767-8CAA-5C76-2015DACFB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7" descr="A diagram of a circle with circles and numbers&#10;&#10;Description automatically generated with medium confidence">
            <a:extLst>
              <a:ext uri="{FF2B5EF4-FFF2-40B4-BE49-F238E27FC236}">
                <a16:creationId xmlns:a16="http://schemas.microsoft.com/office/drawing/2014/main" id="{9AA59D3A-CAC8-92A2-961F-FBA1A913A7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0" t="72735" r="36921" b="13835"/>
          <a:stretch>
            <a:fillRect/>
          </a:stretch>
        </p:blipFill>
        <p:spPr>
          <a:xfrm>
            <a:off x="299254" y="1273614"/>
            <a:ext cx="5695245" cy="69997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15474C-86A0-BC68-8B6E-EBF7807B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91" y="0"/>
            <a:ext cx="11029616" cy="1188720"/>
          </a:xfrm>
        </p:spPr>
        <p:txBody>
          <a:bodyPr/>
          <a:lstStyle/>
          <a:p>
            <a:r>
              <a:rPr lang="en-US" dirty="0"/>
              <a:t>Measuring muon g-2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F086742-72E3-FCD1-39AE-6686DBE99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6D2921-BE71-7725-2DD3-DA12A69F37DD}"/>
              </a:ext>
            </a:extLst>
          </p:cNvPr>
          <p:cNvSpPr/>
          <p:nvPr/>
        </p:nvSpPr>
        <p:spPr>
          <a:xfrm>
            <a:off x="2900228" y="1273614"/>
            <a:ext cx="2885932" cy="313087"/>
          </a:xfrm>
          <a:prstGeom prst="rect">
            <a:avLst/>
          </a:prstGeom>
          <a:solidFill>
            <a:srgbClr val="C00000">
              <a:alpha val="1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1C7B69-30B6-1663-59E5-F9190F3928CF}"/>
              </a:ext>
            </a:extLst>
          </p:cNvPr>
          <p:cNvSpPr/>
          <p:nvPr/>
        </p:nvSpPr>
        <p:spPr>
          <a:xfrm>
            <a:off x="1663852" y="1290817"/>
            <a:ext cx="713228" cy="313087"/>
          </a:xfrm>
          <a:prstGeom prst="rect">
            <a:avLst/>
          </a:prstGeom>
          <a:solidFill>
            <a:srgbClr val="C00000">
              <a:alpha val="1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E90109-EE26-6799-D3C4-D418BBD7B038}"/>
              </a:ext>
            </a:extLst>
          </p:cNvPr>
          <p:cNvSpPr/>
          <p:nvPr/>
        </p:nvSpPr>
        <p:spPr>
          <a:xfrm>
            <a:off x="349495" y="1641797"/>
            <a:ext cx="559874" cy="313087"/>
          </a:xfrm>
          <a:prstGeom prst="rect">
            <a:avLst/>
          </a:prstGeom>
          <a:solidFill>
            <a:srgbClr val="C00000">
              <a:alpha val="1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506BCF7-0994-4C63-676C-B3E1648116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1590" y="1085867"/>
                <a:ext cx="5870410" cy="421419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800" dirty="0"/>
                  <a:t>Liverpool University has made some major contributions to the upcoming result.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800" dirty="0"/>
                  <a:t>Leadership positions: </a:t>
                </a:r>
              </a:p>
              <a:p>
                <a:r>
                  <a:rPr lang="en-GB" sz="1800" dirty="0"/>
                  <a:t>Elia Bottalico – Beam Dynamics analysis coordinator </a:t>
                </a:r>
              </a:p>
              <a:p>
                <a:r>
                  <a:rPr lang="en-GB" sz="1800" dirty="0"/>
                  <a:t>Saskia Charity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sz="1800" dirty="0"/>
                  <a:t> analysis coordinator</a:t>
                </a:r>
              </a:p>
              <a:p>
                <a:r>
                  <a:rPr lang="en-GB" sz="1800" dirty="0"/>
                  <a:t>Cedric Zhang – Slow  Term Task force coordinator </a:t>
                </a:r>
              </a:p>
              <a:p>
                <a:r>
                  <a:rPr lang="en-GB" sz="1800" dirty="0"/>
                  <a:t>Joe Price – EDM coordinator </a:t>
                </a:r>
              </a:p>
              <a:p>
                <a:r>
                  <a:rPr lang="en-GB" sz="1800" dirty="0"/>
                  <a:t>Executive board – Sasika Charity, Joe Price </a:t>
                </a:r>
              </a:p>
              <a:p>
                <a:r>
                  <a:rPr lang="en-GB" sz="1800" dirty="0"/>
                  <a:t>Speakers Committee – Estifa’a Zaid, Sasika Charity </a:t>
                </a:r>
              </a:p>
              <a:p>
                <a:r>
                  <a:rPr lang="en-GB" sz="1800" dirty="0"/>
                  <a:t>EDI g-2  Committee – Lorenzo </a:t>
                </a:r>
                <a:r>
                  <a:rPr lang="en-GB" sz="1800" dirty="0" err="1"/>
                  <a:t>Cotrozzi</a:t>
                </a:r>
                <a:r>
                  <a:rPr lang="en-GB" sz="1800" dirty="0"/>
                  <a:t>, Estifa’a Zaid </a:t>
                </a:r>
              </a:p>
              <a:p>
                <a:r>
                  <a:rPr lang="en-GB" sz="1800" dirty="0"/>
                  <a:t>Early Careers g-2 rep – Dominika </a:t>
                </a:r>
                <a:r>
                  <a:rPr lang="en-GB" sz="1800" dirty="0" err="1"/>
                  <a:t>Vasilkova</a:t>
                </a:r>
                <a:r>
                  <a:rPr lang="en-GB" sz="1800" dirty="0"/>
                  <a:t> </a:t>
                </a:r>
              </a:p>
              <a:p>
                <a:pPr marL="0" indent="0">
                  <a:buNone/>
                </a:pPr>
                <a:r>
                  <a:rPr lang="en-GB" sz="1800" dirty="0"/>
                  <a:t>Physics contributions </a:t>
                </a:r>
              </a:p>
              <a:p>
                <a:r>
                  <a:rPr lang="en-GB" sz="1800" dirty="0"/>
                  <a:t>Beam dynamics analysers – Elia Bottalico, Cedric Zhang, Joe Price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GB" sz="1800" dirty="0"/>
                  <a:t> Europa analysis accepted into final combination – Lorenzo </a:t>
                </a:r>
                <a:r>
                  <a:rPr lang="en-GB" sz="1800" dirty="0" err="1"/>
                  <a:t>Cotrozzi</a:t>
                </a:r>
                <a:r>
                  <a:rPr lang="en-GB" sz="1800" dirty="0"/>
                  <a:t>, Cedric Zhang, Estifa’a Zaid 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sz="1100" b="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1100" dirty="0"/>
                  <a:t> </a:t>
                </a: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506BCF7-0994-4C63-676C-B3E164811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590" y="1085867"/>
                <a:ext cx="5870410" cy="4214194"/>
              </a:xfrm>
              <a:prstGeom prst="rect">
                <a:avLst/>
              </a:prstGeom>
              <a:blipFill>
                <a:blip r:embed="rId4"/>
                <a:stretch>
                  <a:fillRect l="-862" t="-1201" r="-647" b="-345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75B69D7B-AF75-7B1A-4024-366588FA44FB}"/>
              </a:ext>
            </a:extLst>
          </p:cNvPr>
          <p:cNvSpPr/>
          <p:nvPr/>
        </p:nvSpPr>
        <p:spPr>
          <a:xfrm>
            <a:off x="6096000" y="766119"/>
            <a:ext cx="6043422" cy="6039640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group of black and red lines&#10;&#10;AI-generated content may be incorrect.">
            <a:extLst>
              <a:ext uri="{FF2B5EF4-FFF2-40B4-BE49-F238E27FC236}">
                <a16:creationId xmlns:a16="http://schemas.microsoft.com/office/drawing/2014/main" id="{0A9EF008-2A80-F17A-ADE2-CD5CAD251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06" y="2260597"/>
            <a:ext cx="5866493" cy="40900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43EF53-AE0F-3BB9-93AD-B9685BA7B8A5}"/>
              </a:ext>
            </a:extLst>
          </p:cNvPr>
          <p:cNvSpPr txBox="1"/>
          <p:nvPr/>
        </p:nvSpPr>
        <p:spPr>
          <a:xfrm>
            <a:off x="2163708" y="6369319"/>
            <a:ext cx="2146775" cy="307777"/>
          </a:xfrm>
          <a:prstGeom prst="rect">
            <a:avLst/>
          </a:prstGeom>
          <a:solidFill>
            <a:srgbClr val="EFCBCA"/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Run 4/5/6 fit residuals </a:t>
            </a:r>
          </a:p>
        </p:txBody>
      </p:sp>
    </p:spTree>
    <p:extLst>
      <p:ext uri="{BB962C8B-B14F-4D97-AF65-F5344CB8AC3E}">
        <p14:creationId xmlns:p14="http://schemas.microsoft.com/office/powerpoint/2010/main" val="396527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4E155-4178-45E0-6BF5-D2D74A9D0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629AE-B81C-F53B-C497-AFE325C3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3048"/>
            <a:ext cx="11029616" cy="1188720"/>
          </a:xfrm>
        </p:spPr>
        <p:txBody>
          <a:bodyPr/>
          <a:lstStyle/>
          <a:p>
            <a:r>
              <a:rPr lang="en-US" dirty="0"/>
              <a:t>Run 2/3 data Collection and Result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CAC311-F6E5-F84D-6F73-FEDECFAF8D16}"/>
              </a:ext>
            </a:extLst>
          </p:cNvPr>
          <p:cNvGrpSpPr/>
          <p:nvPr/>
        </p:nvGrpSpPr>
        <p:grpSpPr>
          <a:xfrm>
            <a:off x="581192" y="1667928"/>
            <a:ext cx="7458208" cy="4201659"/>
            <a:chOff x="3512998" y="679630"/>
            <a:chExt cx="5166005" cy="2880307"/>
          </a:xfrm>
        </p:grpSpPr>
        <p:pic>
          <p:nvPicPr>
            <p:cNvPr id="5" name="Picture 4" descr="A graph with numbers and a line&#10;&#10;Description automatically generated">
              <a:extLst>
                <a:ext uri="{FF2B5EF4-FFF2-40B4-BE49-F238E27FC236}">
                  <a16:creationId xmlns:a16="http://schemas.microsoft.com/office/drawing/2014/main" id="{45802545-0153-F389-63F6-A99F8E3A0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00" t="6276" r="7431" b="6600"/>
            <a:stretch/>
          </p:blipFill>
          <p:spPr>
            <a:xfrm>
              <a:off x="3512998" y="679630"/>
              <a:ext cx="5166005" cy="288030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89957A-6F16-FF46-1922-5B4C305D0D01}"/>
                </a:ext>
              </a:extLst>
            </p:cNvPr>
            <p:cNvSpPr/>
            <p:nvPr/>
          </p:nvSpPr>
          <p:spPr>
            <a:xfrm>
              <a:off x="5727074" y="1154060"/>
              <a:ext cx="2797617" cy="13074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84E4264-6BE3-F167-3A80-2D2C5BE0A3DB}"/>
              </a:ext>
            </a:extLst>
          </p:cNvPr>
          <p:cNvSpPr/>
          <p:nvPr/>
        </p:nvSpPr>
        <p:spPr>
          <a:xfrm>
            <a:off x="5214142" y="2099682"/>
            <a:ext cx="2145067" cy="4910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BD1F0144-16AA-73FD-4612-580990578D9A}"/>
              </a:ext>
            </a:extLst>
          </p:cNvPr>
          <p:cNvSpPr/>
          <p:nvPr/>
        </p:nvSpPr>
        <p:spPr>
          <a:xfrm>
            <a:off x="7322212" y="1780569"/>
            <a:ext cx="4597378" cy="3803723"/>
          </a:xfrm>
          <a:prstGeom prst="wedgeRectCallout">
            <a:avLst>
              <a:gd name="adj1" fmla="val -122549"/>
              <a:gd name="adj2" fmla="val 18031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9ED5D6-45F1-AD3A-6305-63F2A2B93FD3}"/>
              </a:ext>
            </a:extLst>
          </p:cNvPr>
          <p:cNvSpPr txBox="1"/>
          <p:nvPr/>
        </p:nvSpPr>
        <p:spPr>
          <a:xfrm>
            <a:off x="6096000" y="6016046"/>
            <a:ext cx="5614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Bahnschrift" panose="020B0502040204020203" pitchFamily="34" charset="0"/>
              </a:rPr>
              <a:t>Total Systematic: 70 ppb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Bahnschrift" panose="020B0502040204020203" pitchFamily="34" charset="0"/>
              </a:rPr>
              <a:t>Statistical uncertainty is still higher than systematic.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53440EF2-B92F-A83D-DCAD-40F24C1C8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039" y="1891730"/>
            <a:ext cx="3771900" cy="3581400"/>
          </a:xfrm>
          <a:prstGeom prst="rect">
            <a:avLst/>
          </a:prstGeom>
        </p:spPr>
      </p:pic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A23DFA73-A88B-60DE-6C61-F20F5F5BA9B3}"/>
              </a:ext>
            </a:extLst>
          </p:cNvPr>
          <p:cNvGraphicFramePr>
            <a:graphicFrameLocks noGrp="1"/>
          </p:cNvGraphicFramePr>
          <p:nvPr/>
        </p:nvGraphicFramePr>
        <p:xfrm>
          <a:off x="2701566" y="2744681"/>
          <a:ext cx="3911670" cy="117706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77922">
                  <a:extLst>
                    <a:ext uri="{9D8B030D-6E8A-4147-A177-3AD203B41FA5}">
                      <a16:colId xmlns:a16="http://schemas.microsoft.com/office/drawing/2014/main" val="607598048"/>
                    </a:ext>
                  </a:extLst>
                </a:gridCol>
                <a:gridCol w="944730">
                  <a:extLst>
                    <a:ext uri="{9D8B030D-6E8A-4147-A177-3AD203B41FA5}">
                      <a16:colId xmlns:a16="http://schemas.microsoft.com/office/drawing/2014/main" val="206562468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83671462"/>
                    </a:ext>
                  </a:extLst>
                </a:gridCol>
                <a:gridCol w="969818">
                  <a:extLst>
                    <a:ext uri="{9D8B030D-6E8A-4147-A177-3AD203B41FA5}">
                      <a16:colId xmlns:a16="http://schemas.microsoft.com/office/drawing/2014/main" val="2947504105"/>
                    </a:ext>
                  </a:extLst>
                </a:gridCol>
              </a:tblGrid>
              <a:tr h="188788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Helvetica" pitchFamily="2" charset="0"/>
                        </a:rPr>
                        <a:t>[ppb]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Helvetica" pitchFamily="2" charset="0"/>
                        </a:rPr>
                        <a:t>Run-1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Helvetica" pitchFamily="2" charset="0"/>
                        </a:rPr>
                        <a:t>Run-2/3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Helvetica" pitchFamily="2" charset="0"/>
                        </a:rPr>
                        <a:t>Ratio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82131"/>
                  </a:ext>
                </a:extLst>
              </a:tr>
              <a:tr h="34008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Stat.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801278"/>
                  </a:ext>
                </a:extLst>
              </a:tr>
              <a:tr h="445547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Syst.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66046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2EE615-8A99-35EA-B558-606F1E721073}"/>
              </a:ext>
            </a:extLst>
          </p:cNvPr>
          <p:cNvSpPr txBox="1"/>
          <p:nvPr/>
        </p:nvSpPr>
        <p:spPr>
          <a:xfrm>
            <a:off x="10383892" y="1857812"/>
            <a:ext cx="122691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0.21 ppm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55DCA8-F930-5DFC-ECDC-2CE733B6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3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65FED9-A86D-1A9C-FEDC-C722509A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3048"/>
            <a:ext cx="11029616" cy="1188720"/>
          </a:xfrm>
        </p:spPr>
        <p:txBody>
          <a:bodyPr/>
          <a:lstStyle/>
          <a:p>
            <a:r>
              <a:rPr lang="en-US" dirty="0"/>
              <a:t>Run 4/5/6 data Collection and Final Result  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C0BE59F-B9B1-D99C-105A-9EB3F72AD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470" y="2359892"/>
            <a:ext cx="6181434" cy="327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62034F-C41D-75C2-EFC8-B5FDB659E09B}"/>
              </a:ext>
            </a:extLst>
          </p:cNvPr>
          <p:cNvSpPr txBox="1">
            <a:spLocks/>
          </p:cNvSpPr>
          <p:nvPr/>
        </p:nvSpPr>
        <p:spPr>
          <a:xfrm>
            <a:off x="6659418" y="1613776"/>
            <a:ext cx="5353350" cy="38275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000" dirty="0"/>
              <a:t>Have analysed full dataset of 322 billion positrons (Runs 4-6 237 billion)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>
                <a:solidFill>
                  <a:schemeClr val="accent2"/>
                </a:solidFill>
                <a:sym typeface="Wingdings" panose="05000000000000000000" pitchFamily="2" charset="2"/>
              </a:rPr>
              <a:t>Release talk scheduled for the 3</a:t>
            </a:r>
            <a:r>
              <a:rPr lang="en-GB" sz="2000" baseline="30000" dirty="0">
                <a:solidFill>
                  <a:schemeClr val="accent2"/>
                </a:solidFill>
                <a:sym typeface="Wingdings" panose="05000000000000000000" pitchFamily="2" charset="2"/>
              </a:rPr>
              <a:t>rd</a:t>
            </a:r>
            <a:r>
              <a:rPr lang="en-GB" sz="2000" dirty="0">
                <a:solidFill>
                  <a:schemeClr val="accent2"/>
                </a:solidFill>
                <a:sym typeface="Wingdings" panose="05000000000000000000" pitchFamily="2" charset="2"/>
              </a:rPr>
              <a:t> of June 2025 (Save the Date ! )</a:t>
            </a:r>
            <a:endParaRPr lang="en-GB" sz="2000" dirty="0">
              <a:solidFill>
                <a:schemeClr val="accent2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00B0F0"/>
                </a:solidFill>
              </a:rPr>
              <a:t>Statistical uncertainty</a:t>
            </a:r>
            <a:r>
              <a:rPr lang="en-GB" sz="2000" dirty="0"/>
              <a:t>: with Runs 1-6 we expect to surpass design goal of 100ppb statistical uncertainty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00B0F0"/>
                </a:solidFill>
              </a:rPr>
              <a:t>Running conditions: </a:t>
            </a:r>
            <a:r>
              <a:rPr lang="en-GB" sz="2000" dirty="0"/>
              <a:t>Quadrupole radio frequency switched on during Run 5 and 6. This reduced radial and vertical motion of muons giving a more stable beam and less muon losses.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00B0F0"/>
                </a:solidFill>
              </a:rPr>
              <a:t>Systematic uncertainty: </a:t>
            </a:r>
            <a:r>
              <a:rPr lang="en-GB" sz="2000" dirty="0"/>
              <a:t>Great efforts to understand and investigate the systematics better than run 2/3 </a:t>
            </a:r>
            <a:endParaRPr lang="en-GB" sz="20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en-GB" sz="2200" dirty="0"/>
          </a:p>
          <a:p>
            <a:pPr marL="0" indent="0" algn="ctr">
              <a:buNone/>
            </a:pPr>
            <a:r>
              <a:rPr lang="en-GB" b="1" dirty="0">
                <a:solidFill>
                  <a:srgbClr val="00B0F0"/>
                </a:solidFill>
              </a:rPr>
              <a:t> 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88B6EE24-271C-026C-FE58-B38D75DF3F01}"/>
              </a:ext>
            </a:extLst>
          </p:cNvPr>
          <p:cNvSpPr/>
          <p:nvPr/>
        </p:nvSpPr>
        <p:spPr>
          <a:xfrm>
            <a:off x="6564661" y="1490346"/>
            <a:ext cx="5542865" cy="5180420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658EE6-C903-FF9E-FB04-66A8637B0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pic>
        <p:nvPicPr>
          <p:cNvPr id="1030" name="Picture 6" descr="Free Celebration Stickers, + 4,617 stickers (SVG, PNG) | Flaticon">
            <a:extLst>
              <a:ext uri="{FF2B5EF4-FFF2-40B4-BE49-F238E27FC236}">
                <a16:creationId xmlns:a16="http://schemas.microsoft.com/office/drawing/2014/main" id="{68C1A96F-56A6-AB8F-6144-3F501CD72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732" y="2274748"/>
            <a:ext cx="950415" cy="95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519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805BA-10CC-3E3C-9BA7-D5B01C10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A88FD-874F-34AC-5713-752B5CCD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 descr="A close-up of a machine&#10;&#10;Description automatically generated">
            <a:extLst>
              <a:ext uri="{FF2B5EF4-FFF2-40B4-BE49-F238E27FC236}">
                <a16:creationId xmlns:a16="http://schemas.microsoft.com/office/drawing/2014/main" id="{3B7EA656-AC19-9B75-7166-AB4A492BA4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2881"/>
          <a:stretch>
            <a:fillRect/>
          </a:stretch>
        </p:blipFill>
        <p:spPr>
          <a:xfrm>
            <a:off x="447860" y="4135326"/>
            <a:ext cx="3461956" cy="2471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FC7449-D63D-A63F-35D2-8C875D6340A1}"/>
              </a:ext>
            </a:extLst>
          </p:cNvPr>
          <p:cNvSpPr/>
          <p:nvPr/>
        </p:nvSpPr>
        <p:spPr>
          <a:xfrm rot="20472100">
            <a:off x="2482966" y="4032337"/>
            <a:ext cx="1936969" cy="8487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Made in Liverpool </a:t>
            </a: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9D5B5847-8535-3EB8-7C86-020C79FCEE9C}"/>
              </a:ext>
            </a:extLst>
          </p:cNvPr>
          <p:cNvSpPr/>
          <p:nvPr/>
        </p:nvSpPr>
        <p:spPr>
          <a:xfrm>
            <a:off x="4345764" y="691941"/>
            <a:ext cx="5200796" cy="5499853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4B5404BB-4564-94D9-FB0A-3C48D080C7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21121" y="961896"/>
                <a:ext cx="5025439" cy="493420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buNone/>
                </a:pPr>
                <a:r>
                  <a:rPr lang="en-GB" sz="2000" dirty="0">
                    <a:solidFill>
                      <a:srgbClr val="000000"/>
                    </a:solidFill>
                    <a:effectLst/>
                  </a:rPr>
                  <a:t>Non-zero EDM introduces a tiny increase in the precession frequency </a:t>
                </a:r>
                <a:endParaRPr lang="en-GB" sz="2000" b="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0070C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0070C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0070C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GB" sz="2000" b="0" i="1" smtClean="0">
                                  <a:solidFill>
                                    <a:srgbClr val="0070C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GB" sz="2000" dirty="0">
                  <a:solidFill>
                    <a:srgbClr val="000000"/>
                  </a:solidFill>
                  <a:effectLst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GB" sz="2000" dirty="0">
                    <a:solidFill>
                      <a:srgbClr val="000000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00000"/>
                    </a:solidFill>
                    <a:effectLst/>
                  </a:rPr>
                  <a:t> is the horizontal precession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00000"/>
                    </a:solidFill>
                    <a:effectLst/>
                  </a:rPr>
                  <a:t> is the vertical precession. </a:t>
                </a:r>
              </a:p>
              <a:p>
                <a:pPr algn="ctr">
                  <a:lnSpc>
                    <a:spcPct val="100000"/>
                  </a:lnSpc>
                  <a:buNone/>
                </a:pPr>
                <a:endParaRPr lang="en-GB" sz="2000" dirty="0">
                  <a:solidFill>
                    <a:srgbClr val="000000"/>
                  </a:solidFill>
                  <a:effectLst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GB" sz="2000" dirty="0">
                    <a:solidFill>
                      <a:srgbClr val="000000"/>
                    </a:solidFill>
                    <a:effectLst/>
                  </a:rPr>
                  <a:t>Search for an EDM by looking for a small tilt to the spin precession plane</a:t>
                </a:r>
                <a:r>
                  <a:rPr lang="en-GB" sz="2000" dirty="0"/>
                  <a:t> </a:t>
                </a: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GB" sz="2000" dirty="0">
                    <a:solidFill>
                      <a:srgbClr val="000000"/>
                    </a:solidFill>
                    <a:effectLst/>
                  </a:rPr>
                  <a:t>FNAL muon EDM search focuses on the tracker-based approach, measuring vertical decay angle</a:t>
                </a:r>
              </a:p>
              <a:p>
                <a:pPr algn="ctr">
                  <a:lnSpc>
                    <a:spcPct val="100000"/>
                  </a:lnSpc>
                  <a:buNone/>
                </a:pPr>
                <a:endParaRPr lang="en-GB" sz="2000" dirty="0">
                  <a:solidFill>
                    <a:srgbClr val="000000"/>
                  </a:solidFill>
                  <a:effectLst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GB" sz="2000" dirty="0">
                    <a:solidFill>
                      <a:srgbClr val="000000"/>
                    </a:solidFill>
                  </a:rPr>
                  <a:t>Results expected summer 2025</a:t>
                </a:r>
                <a:endParaRPr lang="en-GB" sz="2000" dirty="0">
                  <a:solidFill>
                    <a:srgbClr val="000000"/>
                  </a:solidFill>
                  <a:effectLst/>
                </a:endParaRPr>
              </a:p>
              <a:p>
                <a:pPr algn="ctr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4B5404BB-4564-94D9-FB0A-3C48D080C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121" y="961896"/>
                <a:ext cx="5025439" cy="4934208"/>
              </a:xfrm>
              <a:prstGeom prst="rect">
                <a:avLst/>
              </a:prstGeom>
              <a:blipFill>
                <a:blip r:embed="rId4"/>
                <a:stretch>
                  <a:fillRect l="-1263" t="-769" r="-2273" b="-6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graph of a graph with numbers and lines&#10;&#10;AI-generated content may be incorrect.">
            <a:extLst>
              <a:ext uri="{FF2B5EF4-FFF2-40B4-BE49-F238E27FC236}">
                <a16:creationId xmlns:a16="http://schemas.microsoft.com/office/drawing/2014/main" id="{F392AC40-BA71-5720-BC34-ADDBD586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864" y="728790"/>
            <a:ext cx="2489200" cy="4053650"/>
          </a:xfrm>
          <a:prstGeom prst="rect">
            <a:avLst/>
          </a:prstGeom>
        </p:spPr>
      </p:pic>
      <p:pic>
        <p:nvPicPr>
          <p:cNvPr id="21" name="Picture 20" descr="A diagram of a circle with arrows and a circle with a circle and a circle with arrows&#10;&#10;AI-generated content may be incorrect.">
            <a:extLst>
              <a:ext uri="{FF2B5EF4-FFF2-40B4-BE49-F238E27FC236}">
                <a16:creationId xmlns:a16="http://schemas.microsoft.com/office/drawing/2014/main" id="{12C6CCD3-3B85-C6A0-260F-DDE07C99E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50" y="686371"/>
            <a:ext cx="3987800" cy="3340100"/>
          </a:xfrm>
          <a:prstGeom prst="rect">
            <a:avLst/>
          </a:prstGeom>
          <a:ln>
            <a:solidFill>
              <a:srgbClr val="F8F7F3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64150D5-2CCE-84DB-15D0-D0681EA25EF5}"/>
              </a:ext>
            </a:extLst>
          </p:cNvPr>
          <p:cNvSpPr/>
          <p:nvPr/>
        </p:nvSpPr>
        <p:spPr>
          <a:xfrm>
            <a:off x="3258664" y="720507"/>
            <a:ext cx="1014410" cy="2006600"/>
          </a:xfrm>
          <a:prstGeom prst="rect">
            <a:avLst/>
          </a:prstGeom>
          <a:solidFill>
            <a:srgbClr val="F8F7F3"/>
          </a:solidFill>
          <a:ln>
            <a:solidFill>
              <a:srgbClr val="F8F7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010E72-069E-34DA-C960-473428780804}"/>
              </a:ext>
            </a:extLst>
          </p:cNvPr>
          <p:cNvSpPr/>
          <p:nvPr/>
        </p:nvSpPr>
        <p:spPr>
          <a:xfrm>
            <a:off x="3199951" y="738785"/>
            <a:ext cx="1014410" cy="2006600"/>
          </a:xfrm>
          <a:prstGeom prst="rect">
            <a:avLst/>
          </a:prstGeom>
          <a:solidFill>
            <a:srgbClr val="F8F7F3"/>
          </a:solidFill>
          <a:ln>
            <a:solidFill>
              <a:srgbClr val="F8F7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BC216FE-A4ED-1737-E118-A7B43828C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6584" y="6536097"/>
            <a:ext cx="5242560" cy="321903"/>
          </a:xfrm>
          <a:prstGeom prst="rect">
            <a:avLst/>
          </a:prstGeom>
        </p:spPr>
      </p:pic>
      <p:pic>
        <p:nvPicPr>
          <p:cNvPr id="2" name="Picture 6" descr="Joe Price">
            <a:extLst>
              <a:ext uri="{FF2B5EF4-FFF2-40B4-BE49-F238E27FC236}">
                <a16:creationId xmlns:a16="http://schemas.microsoft.com/office/drawing/2014/main" id="{6DDF4DA4-A4B6-F924-81A5-A5C2EEC10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542"/>
          <a:stretch>
            <a:fillRect/>
          </a:stretch>
        </p:blipFill>
        <p:spPr bwMode="auto">
          <a:xfrm>
            <a:off x="11146713" y="4840175"/>
            <a:ext cx="928194" cy="78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Dominika Vasilkova">
            <a:extLst>
              <a:ext uri="{FF2B5EF4-FFF2-40B4-BE49-F238E27FC236}">
                <a16:creationId xmlns:a16="http://schemas.microsoft.com/office/drawing/2014/main" id="{73131C06-4C46-B3CE-AC74-23AE6FC68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542"/>
          <a:stretch>
            <a:fillRect/>
          </a:stretch>
        </p:blipFill>
        <p:spPr bwMode="auto">
          <a:xfrm>
            <a:off x="9612400" y="4862951"/>
            <a:ext cx="874256" cy="73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Katherine Ferraby - Centre for Doctoral Training for ...">
            <a:extLst>
              <a:ext uri="{FF2B5EF4-FFF2-40B4-BE49-F238E27FC236}">
                <a16:creationId xmlns:a16="http://schemas.microsoft.com/office/drawing/2014/main" id="{CD4DC864-2ABB-AE2E-1E7D-76E921F94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139" y="5673737"/>
            <a:ext cx="862649" cy="81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5D6185-A1A5-27EF-327B-6FCAA6C00A3D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750629" y="2011680"/>
            <a:ext cx="338377" cy="391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E04810D-1E4E-7A51-888F-A3FC15AE78E6}"/>
              </a:ext>
            </a:extLst>
          </p:cNvPr>
          <p:cNvSpPr txBox="1"/>
          <p:nvPr/>
        </p:nvSpPr>
        <p:spPr>
          <a:xfrm>
            <a:off x="8089006" y="1896979"/>
            <a:ext cx="1377211" cy="307777"/>
          </a:xfrm>
          <a:prstGeom prst="rect">
            <a:avLst/>
          </a:prstGeom>
          <a:solidFill>
            <a:srgbClr val="FF0000">
              <a:alpha val="30708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ahnschrift Light" panose="020B0502040204020203" pitchFamily="34" charset="0"/>
              </a:rPr>
              <a:t>Non-zero EDM</a:t>
            </a:r>
          </a:p>
        </p:txBody>
      </p:sp>
    </p:spTree>
    <p:extLst>
      <p:ext uri="{BB962C8B-B14F-4D97-AF65-F5344CB8AC3E}">
        <p14:creationId xmlns:p14="http://schemas.microsoft.com/office/powerpoint/2010/main" val="2638406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738B7-9B42-3F4C-E4D2-6FEC454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15B4A-4B56-9B87-CD08-82E9B8BD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71" y="-107158"/>
            <a:ext cx="11029616" cy="1188720"/>
          </a:xfrm>
        </p:spPr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9CCEA63F-4D5C-C8EA-A771-000C45798BC9}"/>
              </a:ext>
            </a:extLst>
          </p:cNvPr>
          <p:cNvSpPr/>
          <p:nvPr/>
        </p:nvSpPr>
        <p:spPr>
          <a:xfrm>
            <a:off x="1878226" y="1081562"/>
            <a:ext cx="9954603" cy="5600769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09F849F-2D9D-72A2-B788-7061C1CD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8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venir Next LT Pro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pic>
        <p:nvPicPr>
          <p:cNvPr id="7" name="Picture 6" descr="A diagram of a work flow&#10;&#10;AI-generated content may be incorrect.">
            <a:extLst>
              <a:ext uri="{FF2B5EF4-FFF2-40B4-BE49-F238E27FC236}">
                <a16:creationId xmlns:a16="http://schemas.microsoft.com/office/drawing/2014/main" id="{72995D89-2C63-4398-13E7-5480E3BA7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134" y="1252071"/>
            <a:ext cx="7576549" cy="5259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442C15-2DC6-CA3F-496E-F57902D6F73D}"/>
              </a:ext>
            </a:extLst>
          </p:cNvPr>
          <p:cNvSpPr txBox="1"/>
          <p:nvPr/>
        </p:nvSpPr>
        <p:spPr>
          <a:xfrm>
            <a:off x="10180754" y="4793844"/>
            <a:ext cx="1581004" cy="400110"/>
          </a:xfrm>
          <a:prstGeom prst="rect">
            <a:avLst/>
          </a:prstGeom>
          <a:solidFill>
            <a:srgbClr val="EFCBCA"/>
          </a:solidFill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Bahnschrift Light" panose="020B0502040204020203" pitchFamily="34" charset="0"/>
              </a:rPr>
              <a:t>“This Work” -&gt; BMW ’24 not yet published</a:t>
            </a:r>
          </a:p>
        </p:txBody>
      </p:sp>
    </p:spTree>
    <p:extLst>
      <p:ext uri="{BB962C8B-B14F-4D97-AF65-F5344CB8AC3E}">
        <p14:creationId xmlns:p14="http://schemas.microsoft.com/office/powerpoint/2010/main" val="2013350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74A6A7-1C17-FFF5-9AD0-1F34489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243" y="1419225"/>
            <a:ext cx="6798608" cy="2346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Thank you Very Much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9CC9D3D6-B104-53B2-83EE-9A873D68B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700" y="2049354"/>
            <a:ext cx="3053422" cy="30534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36AD5-4C53-83A5-7008-D7021745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</a:rPr>
              <a:pPr defTabSz="457200">
                <a:spcAft>
                  <a:spcPts val="600"/>
                </a:spcAft>
              </a:pPr>
              <a:t>17</a:t>
            </a:fld>
            <a:endParaRPr lang="en-US" sz="9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03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7881-026A-8B18-9A40-E9920FE2D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5A8009-3461-7326-2A15-2FD0A101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82" y="-23036"/>
            <a:ext cx="11029616" cy="1189554"/>
          </a:xfrm>
        </p:spPr>
        <p:txBody>
          <a:bodyPr/>
          <a:lstStyle/>
          <a:p>
            <a:r>
              <a:rPr lang="en-GB" dirty="0"/>
              <a:t>A Blinded analysis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C6B1-C444-4DE3-66C0-B6B3784C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039DDC-C0B1-E142-BB23-F3FE5A3D01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439" t="23497" r="235" b="23719"/>
          <a:stretch/>
        </p:blipFill>
        <p:spPr>
          <a:xfrm>
            <a:off x="76411" y="1166518"/>
            <a:ext cx="5292000" cy="3712368"/>
          </a:xfrm>
          <a:prstGeom prst="rect">
            <a:avLst/>
          </a:prstGeom>
        </p:spPr>
      </p:pic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866444F6-3A8F-FCDE-248A-B3E5D1516474}"/>
              </a:ext>
            </a:extLst>
          </p:cNvPr>
          <p:cNvSpPr/>
          <p:nvPr/>
        </p:nvSpPr>
        <p:spPr>
          <a:xfrm>
            <a:off x="371128" y="4745839"/>
            <a:ext cx="4880495" cy="945643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FB1ECE-386D-27E8-D355-7FADC2B81ECA}"/>
                  </a:ext>
                </a:extLst>
              </p:cNvPr>
              <p:cNvSpPr txBox="1"/>
              <p:nvPr/>
            </p:nvSpPr>
            <p:spPr>
              <a:xfrm>
                <a:off x="501282" y="4745839"/>
                <a:ext cx="4559819" cy="9456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GB" dirty="0">
                    <a:latin typeface="Bahnschrift Light" panose="020B0502040204020203" pitchFamily="34" charset="0"/>
                  </a:rPr>
                  <a:t>Blinded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>
                    <a:effectLst/>
                    <a:latin typeface="Bahnschrift Light" panose="020B0502040204020203" pitchFamily="34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GB" b="0" i="1" smtClean="0">
                        <a:effectLst/>
                        <a:latin typeface="Cambria Math" panose="02040503050406030204" pitchFamily="18" charset="0"/>
                      </a:rPr>
                      <m:t>±6% </m:t>
                    </m:r>
                  </m:oMath>
                </a14:m>
                <a:r>
                  <a:rPr lang="en-GB" dirty="0">
                    <a:latin typeface="Bahnschrift Light" panose="020B0502040204020203" pitchFamily="34" charset="0"/>
                  </a:rPr>
                  <a:t>with respect to true value in simulations. Blinded offset is much larger than KLOE-next precision</a:t>
                </a:r>
                <a:endParaRPr lang="en-GB" dirty="0">
                  <a:effectLst/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FB1ECE-386D-27E8-D355-7FADC2B81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82" y="4745839"/>
                <a:ext cx="4559819" cy="945643"/>
              </a:xfrm>
              <a:prstGeom prst="rect">
                <a:avLst/>
              </a:prstGeom>
              <a:blipFill>
                <a:blip r:embed="rId4"/>
                <a:stretch>
                  <a:fillRect l="-1111" t="-2632" r="-1389"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B300AC0-43DA-3FFA-B853-8AB8EACC512C}"/>
              </a:ext>
            </a:extLst>
          </p:cNvPr>
          <p:cNvSpPr txBox="1"/>
          <p:nvPr/>
        </p:nvSpPr>
        <p:spPr>
          <a:xfrm>
            <a:off x="3188044" y="3005642"/>
            <a:ext cx="133453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KLOE-next precision 0.4%.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DA63A-DB40-1F6A-85F9-BA83ADD35A06}"/>
              </a:ext>
            </a:extLst>
          </p:cNvPr>
          <p:cNvSpPr txBox="1"/>
          <p:nvPr/>
        </p:nvSpPr>
        <p:spPr>
          <a:xfrm rot="212210">
            <a:off x="260082" y="6014408"/>
            <a:ext cx="488049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GB" sz="1800" u="none" strike="noStrike" dirty="0">
                <a:solidFill>
                  <a:srgbClr val="595959"/>
                </a:solidFill>
                <a:effectLst/>
                <a:latin typeface="Bahnschrift Light" panose="020B0502040204020203" pitchFamily="34" charset="0"/>
              </a:rPr>
              <a:t>Blindin</a:t>
            </a:r>
            <a:r>
              <a:rPr lang="en-GB" dirty="0">
                <a:solidFill>
                  <a:srgbClr val="595959"/>
                </a:solidFill>
                <a:latin typeface="Bahnschrift Light" panose="020B0502040204020203" pitchFamily="34" charset="0"/>
              </a:rPr>
              <a:t>g procedure has been documented and undergone an internal review process. </a:t>
            </a:r>
            <a:endParaRPr lang="en-GB" sz="1800" u="none" strike="noStrike" dirty="0">
              <a:solidFill>
                <a:srgbClr val="595959"/>
              </a:solidFill>
              <a:effectLst/>
              <a:latin typeface="Bahnschrift Ligh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0EC860-CDC8-1BAA-DEC9-3E2B9B3A9D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78" t="24998" r="44062" b="4413"/>
          <a:stretch/>
        </p:blipFill>
        <p:spPr>
          <a:xfrm>
            <a:off x="5368411" y="1241795"/>
            <a:ext cx="6770099" cy="534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3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8AA36-A848-88D8-C899-2CDECD627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3F0A-1CCB-6B03-E083-D21245D4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3048"/>
            <a:ext cx="11029616" cy="1188720"/>
          </a:xfrm>
        </p:spPr>
        <p:txBody>
          <a:bodyPr/>
          <a:lstStyle/>
          <a:p>
            <a:r>
              <a:rPr lang="en-US" dirty="0"/>
              <a:t>Run 2/3 data Collection and Result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CE3FCB-F609-95A3-894E-A8D887137FCA}"/>
              </a:ext>
            </a:extLst>
          </p:cNvPr>
          <p:cNvGrpSpPr/>
          <p:nvPr/>
        </p:nvGrpSpPr>
        <p:grpSpPr>
          <a:xfrm>
            <a:off x="581192" y="1328170"/>
            <a:ext cx="7458208" cy="4201659"/>
            <a:chOff x="3512998" y="679630"/>
            <a:chExt cx="5166005" cy="2880307"/>
          </a:xfrm>
        </p:grpSpPr>
        <p:pic>
          <p:nvPicPr>
            <p:cNvPr id="5" name="Picture 4" descr="A graph with numbers and a line&#10;&#10;Description automatically generated">
              <a:extLst>
                <a:ext uri="{FF2B5EF4-FFF2-40B4-BE49-F238E27FC236}">
                  <a16:creationId xmlns:a16="http://schemas.microsoft.com/office/drawing/2014/main" id="{4BA4463A-3B0C-C646-C473-69D65A19D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00" t="6276" r="7431" b="6600"/>
            <a:stretch/>
          </p:blipFill>
          <p:spPr>
            <a:xfrm>
              <a:off x="3512998" y="679630"/>
              <a:ext cx="5166005" cy="288030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E09656-8FAC-BC43-F339-0595B43CA5CC}"/>
                </a:ext>
              </a:extLst>
            </p:cNvPr>
            <p:cNvSpPr/>
            <p:nvPr/>
          </p:nvSpPr>
          <p:spPr>
            <a:xfrm>
              <a:off x="5727074" y="1154060"/>
              <a:ext cx="2797617" cy="13074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41FA7D3-1215-50FA-0186-8EB8A5C250B4}"/>
              </a:ext>
            </a:extLst>
          </p:cNvPr>
          <p:cNvSpPr/>
          <p:nvPr/>
        </p:nvSpPr>
        <p:spPr>
          <a:xfrm>
            <a:off x="5214142" y="1759924"/>
            <a:ext cx="2145067" cy="4910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7296163D-8EE7-5B9A-6496-7F0CD44C5456}"/>
              </a:ext>
            </a:extLst>
          </p:cNvPr>
          <p:cNvSpPr/>
          <p:nvPr/>
        </p:nvSpPr>
        <p:spPr>
          <a:xfrm>
            <a:off x="7322212" y="1440811"/>
            <a:ext cx="4597378" cy="3803723"/>
          </a:xfrm>
          <a:prstGeom prst="wedgeRectCallout">
            <a:avLst>
              <a:gd name="adj1" fmla="val -122549"/>
              <a:gd name="adj2" fmla="val 18031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42857F-C70F-571D-C453-859CE4E924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43780" y="1728749"/>
            <a:ext cx="4354241" cy="3177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C6787FA-981E-59C2-1F36-3A29554CA7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940" y="5656629"/>
                <a:ext cx="5285702" cy="250188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GB" sz="1800" b="1" dirty="0">
                    <a:solidFill>
                      <a:schemeClr val="tx1"/>
                    </a:solidFill>
                  </a:rPr>
                  <a:t>Damaged resistors in 2/3 </a:t>
                </a:r>
                <a:r>
                  <a:rPr lang="en-GB" sz="1800" b="1" dirty="0">
                    <a:solidFill>
                      <a:srgbClr val="00B0F0"/>
                    </a:solidFill>
                  </a:rPr>
                  <a:t>quad plates redesigned and replaced</a:t>
                </a:r>
                <a:r>
                  <a:rPr lang="en-GB" sz="1800" b="1" dirty="0">
                    <a:solidFill>
                      <a:schemeClr val="tx1"/>
                    </a:solidFill>
                  </a:rPr>
                  <a:t>. Beam oscillation frequencies are more stable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sz="1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𝒑𝒂</m:t>
                        </m:r>
                      </m:sub>
                    </m:sSub>
                  </m:oMath>
                </a14:m>
                <a:r>
                  <a:rPr lang="en-GB" sz="1800" b="1" dirty="0">
                    <a:solidFill>
                      <a:schemeClr val="accent2"/>
                    </a:solidFill>
                  </a:rPr>
                  <a:t>  </a:t>
                </a:r>
                <a:r>
                  <a:rPr lang="en-GB" sz="1800" b="1" dirty="0">
                    <a:solidFill>
                      <a:schemeClr val="tx1"/>
                    </a:solidFill>
                  </a:rPr>
                  <a:t>reduced. </a:t>
                </a:r>
                <a:endParaRPr lang="en-GB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C6787FA-981E-59C2-1F36-3A29554C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40" y="5656629"/>
                <a:ext cx="5285702" cy="2501888"/>
              </a:xfrm>
              <a:prstGeom prst="rect">
                <a:avLst/>
              </a:prstGeom>
              <a:blipFill>
                <a:blip r:embed="rId4"/>
                <a:stretch>
                  <a:fillRect l="-478" t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96467B44-BE91-02F8-09E2-459BF9909378}"/>
              </a:ext>
            </a:extLst>
          </p:cNvPr>
          <p:cNvSpPr/>
          <p:nvPr/>
        </p:nvSpPr>
        <p:spPr>
          <a:xfrm>
            <a:off x="189940" y="5642469"/>
            <a:ext cx="11812120" cy="1002097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 descr="A graph of a running measurement&#10;&#10;Description automatically generated with medium confidence">
            <a:extLst>
              <a:ext uri="{FF2B5EF4-FFF2-40B4-BE49-F238E27FC236}">
                <a16:creationId xmlns:a16="http://schemas.microsoft.com/office/drawing/2014/main" id="{72BD8899-17D7-9B7D-03B7-F903DB39D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256" y="1273228"/>
            <a:ext cx="3424174" cy="2456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325E525D-67F4-E664-4982-057CDA310F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7145" y="5676288"/>
                <a:ext cx="5638234" cy="250188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GB" sz="1800" b="1" dirty="0">
                    <a:solidFill>
                      <a:schemeClr val="tx1"/>
                    </a:solidFill>
                  </a:rPr>
                  <a:t>The oscillating magnetic fields from vibrating quads measured with a new NMR probe and </a:t>
                </a:r>
                <a:r>
                  <a:rPr lang="en-GB" sz="1800" b="1" dirty="0">
                    <a:solidFill>
                      <a:srgbClr val="00B0F0"/>
                    </a:solidFill>
                  </a:rPr>
                  <a:t>measurement positions increased.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rgbClr val="00B0F0"/>
                    </a:solidFill>
                  </a:rPr>
                  <a:t> </a:t>
                </a:r>
                <a:r>
                  <a:rPr lang="en-GB" sz="1800" dirty="0"/>
                  <a:t>reduced</a:t>
                </a:r>
                <a:r>
                  <a:rPr lang="en-GB" sz="1800" dirty="0">
                    <a:solidFill>
                      <a:srgbClr val="00B0F0"/>
                    </a:solidFill>
                  </a:rPr>
                  <a:t> </a:t>
                </a:r>
                <a:r>
                  <a:rPr lang="en-GB" sz="1800" b="1" dirty="0">
                    <a:solidFill>
                      <a:srgbClr val="00B0F0"/>
                    </a:solidFill>
                  </a:rPr>
                  <a:t> </a:t>
                </a:r>
                <a:endParaRPr lang="en-GB" sz="1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325E525D-67F4-E664-4982-057CDA31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145" y="5676288"/>
                <a:ext cx="5638234" cy="2501888"/>
              </a:xfrm>
              <a:prstGeom prst="rect">
                <a:avLst/>
              </a:prstGeom>
              <a:blipFill>
                <a:blip r:embed="rId6"/>
                <a:stretch>
                  <a:fillRect l="-674" t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515912C3-F6D7-99F7-CA93-C2BF8C52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27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16FF-94EE-4E92-D3E6-A88BF448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71" y="-107158"/>
            <a:ext cx="11029616" cy="1188720"/>
          </a:xfrm>
        </p:spPr>
        <p:txBody>
          <a:bodyPr/>
          <a:lstStyle/>
          <a:p>
            <a:r>
              <a:rPr lang="en-US" dirty="0"/>
              <a:t>The muon g-2  Landscape </a:t>
            </a: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A9477B32-1766-822D-5A60-CC6400E9DC73}"/>
              </a:ext>
            </a:extLst>
          </p:cNvPr>
          <p:cNvSpPr/>
          <p:nvPr/>
        </p:nvSpPr>
        <p:spPr>
          <a:xfrm>
            <a:off x="460771" y="1252071"/>
            <a:ext cx="5635229" cy="4634131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C94F1-107B-2EC8-EE3F-54982ADA3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16" y="1502541"/>
            <a:ext cx="4951737" cy="4235349"/>
          </a:xfrm>
          <a:prstGeom prst="rect">
            <a:avLst/>
          </a:prstGeom>
        </p:spPr>
      </p:pic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BCF0DB7E-4E97-AA78-5696-4F08F8FD491A}"/>
              </a:ext>
            </a:extLst>
          </p:cNvPr>
          <p:cNvSpPr/>
          <p:nvPr/>
        </p:nvSpPr>
        <p:spPr>
          <a:xfrm>
            <a:off x="6374252" y="1252071"/>
            <a:ext cx="5458578" cy="4634132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3BABCAB6-869B-521F-E533-34313432C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585" y="6136673"/>
            <a:ext cx="4293614" cy="636091"/>
          </a:xfrm>
          <a:prstGeom prst="rect">
            <a:avLst/>
          </a:prstGeom>
          <a:ln>
            <a:solidFill>
              <a:srgbClr val="004C97"/>
            </a:solidFill>
          </a:ln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7BDA78-7330-7F0C-B1BB-66161D3B7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8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venir Next LT Pro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D7D826-B17B-F8E3-D057-81F3BC25A613}"/>
              </a:ext>
            </a:extLst>
          </p:cNvPr>
          <p:cNvSpPr txBox="1">
            <a:spLocks/>
          </p:cNvSpPr>
          <p:nvPr/>
        </p:nvSpPr>
        <p:spPr>
          <a:xfrm rot="212867">
            <a:off x="286915" y="5919768"/>
            <a:ext cx="5898216" cy="6711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The KLOE measurements have been instrumental in shaping the current landscape of muon g-2. </a:t>
            </a:r>
            <a:endParaRPr lang="en-GB" sz="2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ED5F7F-6D8A-F7A3-3355-EA3556DBF413}"/>
              </a:ext>
            </a:extLst>
          </p:cNvPr>
          <p:cNvSpPr/>
          <p:nvPr/>
        </p:nvSpPr>
        <p:spPr>
          <a:xfrm>
            <a:off x="1000898" y="2669059"/>
            <a:ext cx="704336" cy="6054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6A611F-4BB8-0687-7633-0661DB65AD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81565" y="1643449"/>
            <a:ext cx="5085871" cy="38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8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08C8-9161-B9DF-4FE4-6DFF53B2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0"/>
            <a:ext cx="11029616" cy="1188720"/>
          </a:xfrm>
        </p:spPr>
        <p:txBody>
          <a:bodyPr/>
          <a:lstStyle/>
          <a:p>
            <a:r>
              <a:rPr lang="en-US" dirty="0"/>
              <a:t>The Current Effort 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4DBD5A18-F4D5-DBB2-9DF4-1EA95557D71D}"/>
              </a:ext>
            </a:extLst>
          </p:cNvPr>
          <p:cNvSpPr/>
          <p:nvPr/>
        </p:nvSpPr>
        <p:spPr>
          <a:xfrm>
            <a:off x="581191" y="1400214"/>
            <a:ext cx="11212213" cy="1184227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EDA736-C64B-355F-8FEB-0A5A6EF6546C}"/>
              </a:ext>
            </a:extLst>
          </p:cNvPr>
          <p:cNvSpPr txBox="1">
            <a:spLocks/>
          </p:cNvSpPr>
          <p:nvPr/>
        </p:nvSpPr>
        <p:spPr>
          <a:xfrm>
            <a:off x="581191" y="1505191"/>
            <a:ext cx="11157101" cy="10202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The Leverhulme Trust grant which was awarded to Graziano </a:t>
            </a:r>
            <a:r>
              <a:rPr lang="en-US" sz="2200" dirty="0" err="1"/>
              <a:t>Venanzoni</a:t>
            </a:r>
            <a:r>
              <a:rPr lang="en-US" sz="2200" dirty="0"/>
              <a:t> in 2022 has funded a large group in Liverpool (12 postdocs and 8 PhD students) with the aim of clarifying the muon g-2 puzzle.  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68B78-C848-0FCB-3900-4395D8DD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5F45D5-4D7B-5D0D-66DD-D5E2028F4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5" y="3875596"/>
            <a:ext cx="2665250" cy="923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DDA7CA-8419-B496-BE09-D39FDFB39F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73582" y="3030832"/>
            <a:ext cx="4919822" cy="3689867"/>
          </a:xfrm>
          <a:prstGeom prst="rect">
            <a:avLst/>
          </a:prstGeom>
        </p:spPr>
      </p:pic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843386A-20F0-D9EC-9EE4-A3162AA377C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51196" y="4242391"/>
            <a:ext cx="4357679" cy="446746"/>
          </a:xfrm>
          <a:prstGeom prst="bentConnector3">
            <a:avLst>
              <a:gd name="adj1" fmla="val 317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B0A730B9-5DE4-9D6E-F8E4-8CFD1AEAB4BD}"/>
              </a:ext>
            </a:extLst>
          </p:cNvPr>
          <p:cNvCxnSpPr>
            <a:cxnSpLocks/>
          </p:cNvCxnSpPr>
          <p:nvPr/>
        </p:nvCxnSpPr>
        <p:spPr>
          <a:xfrm rot="10800000">
            <a:off x="2847451" y="2919464"/>
            <a:ext cx="7391703" cy="50953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770A0838-570A-478C-90B1-A88003BBAF8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51196" y="6039289"/>
            <a:ext cx="4655395" cy="372144"/>
          </a:xfrm>
          <a:prstGeom prst="bentConnector3">
            <a:avLst>
              <a:gd name="adj1" fmla="val 29673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D13557E-E562-4D4A-5E6A-4E23B929B26F}"/>
              </a:ext>
            </a:extLst>
          </p:cNvPr>
          <p:cNvSpPr txBox="1">
            <a:spLocks/>
          </p:cNvSpPr>
          <p:nvPr/>
        </p:nvSpPr>
        <p:spPr>
          <a:xfrm>
            <a:off x="3252655" y="2956615"/>
            <a:ext cx="3351897" cy="13809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Muon g-2 Experiment at Fermilab Run 4+5+6 </a:t>
            </a:r>
            <a:endParaRPr lang="en-GB" sz="18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43A3A3D-3C52-6AAF-8265-015C71161C66}"/>
              </a:ext>
            </a:extLst>
          </p:cNvPr>
          <p:cNvSpPr txBox="1">
            <a:spLocks/>
          </p:cNvSpPr>
          <p:nvPr/>
        </p:nvSpPr>
        <p:spPr>
          <a:xfrm>
            <a:off x="2983625" y="4146283"/>
            <a:ext cx="2908344" cy="526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New KLOE hadronic cross section measurement</a:t>
            </a:r>
            <a:endParaRPr lang="en-GB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5EE3446E-0BA6-F695-62B5-C773F3CA38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5306" y="5797860"/>
                <a:ext cx="3230693" cy="52631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1800" dirty="0" err="1"/>
                  <a:t>MUonE</a:t>
                </a:r>
                <a:r>
                  <a:rPr lang="en-GB" sz="1800" dirty="0"/>
                  <a:t> experiment: a new approach to determining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𝐻𝐿𝑂</m:t>
                        </m:r>
                      </m:sup>
                    </m:sSubSup>
                  </m:oMath>
                </a14:m>
                <a:endParaRPr lang="en-GB" sz="1800" dirty="0"/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5EE3446E-0BA6-F695-62B5-C773F3CA3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306" y="5797860"/>
                <a:ext cx="3230693" cy="526312"/>
              </a:xfrm>
              <a:prstGeom prst="rect">
                <a:avLst/>
              </a:prstGeom>
              <a:blipFill>
                <a:blip r:embed="rId5"/>
                <a:stretch>
                  <a:fillRect l="-1563" t="-9524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D337038-6B60-1D85-668E-AC70DFF6A5B2}"/>
              </a:ext>
            </a:extLst>
          </p:cNvPr>
          <p:cNvSpPr/>
          <p:nvPr/>
        </p:nvSpPr>
        <p:spPr>
          <a:xfrm>
            <a:off x="2714595" y="2683934"/>
            <a:ext cx="4022387" cy="2336799"/>
          </a:xfrm>
          <a:custGeom>
            <a:avLst/>
            <a:gdLst>
              <a:gd name="connsiteX0" fmla="*/ 0 w 4022387"/>
              <a:gd name="connsiteY0" fmla="*/ 0 h 2336799"/>
              <a:gd name="connsiteX1" fmla="*/ 655074 w 4022387"/>
              <a:gd name="connsiteY1" fmla="*/ 0 h 2336799"/>
              <a:gd name="connsiteX2" fmla="*/ 1269925 w 4022387"/>
              <a:gd name="connsiteY2" fmla="*/ 0 h 2336799"/>
              <a:gd name="connsiteX3" fmla="*/ 1844552 w 4022387"/>
              <a:gd name="connsiteY3" fmla="*/ 0 h 2336799"/>
              <a:gd name="connsiteX4" fmla="*/ 2419178 w 4022387"/>
              <a:gd name="connsiteY4" fmla="*/ 0 h 2336799"/>
              <a:gd name="connsiteX5" fmla="*/ 3074253 w 4022387"/>
              <a:gd name="connsiteY5" fmla="*/ 0 h 2336799"/>
              <a:gd name="connsiteX6" fmla="*/ 4022387 w 4022387"/>
              <a:gd name="connsiteY6" fmla="*/ 0 h 2336799"/>
              <a:gd name="connsiteX7" fmla="*/ 4022387 w 4022387"/>
              <a:gd name="connsiteY7" fmla="*/ 514096 h 2336799"/>
              <a:gd name="connsiteX8" fmla="*/ 4022387 w 4022387"/>
              <a:gd name="connsiteY8" fmla="*/ 1121664 h 2336799"/>
              <a:gd name="connsiteX9" fmla="*/ 4022387 w 4022387"/>
              <a:gd name="connsiteY9" fmla="*/ 1635759 h 2336799"/>
              <a:gd name="connsiteX10" fmla="*/ 4022387 w 4022387"/>
              <a:gd name="connsiteY10" fmla="*/ 2336799 h 2336799"/>
              <a:gd name="connsiteX11" fmla="*/ 3528208 w 4022387"/>
              <a:gd name="connsiteY11" fmla="*/ 2336799 h 2336799"/>
              <a:gd name="connsiteX12" fmla="*/ 2873134 w 4022387"/>
              <a:gd name="connsiteY12" fmla="*/ 2336799 h 2336799"/>
              <a:gd name="connsiteX13" fmla="*/ 2338731 w 4022387"/>
              <a:gd name="connsiteY13" fmla="*/ 2336799 h 2336799"/>
              <a:gd name="connsiteX14" fmla="*/ 1683656 w 4022387"/>
              <a:gd name="connsiteY14" fmla="*/ 2336799 h 2336799"/>
              <a:gd name="connsiteX15" fmla="*/ 1189477 w 4022387"/>
              <a:gd name="connsiteY15" fmla="*/ 2336799 h 2336799"/>
              <a:gd name="connsiteX16" fmla="*/ 735522 w 4022387"/>
              <a:gd name="connsiteY16" fmla="*/ 2336799 h 2336799"/>
              <a:gd name="connsiteX17" fmla="*/ 0 w 4022387"/>
              <a:gd name="connsiteY17" fmla="*/ 2336799 h 2336799"/>
              <a:gd name="connsiteX18" fmla="*/ 0 w 4022387"/>
              <a:gd name="connsiteY18" fmla="*/ 1729231 h 2336799"/>
              <a:gd name="connsiteX19" fmla="*/ 0 w 4022387"/>
              <a:gd name="connsiteY19" fmla="*/ 1215135 h 2336799"/>
              <a:gd name="connsiteX20" fmla="*/ 0 w 4022387"/>
              <a:gd name="connsiteY20" fmla="*/ 584200 h 2336799"/>
              <a:gd name="connsiteX21" fmla="*/ 0 w 4022387"/>
              <a:gd name="connsiteY21" fmla="*/ 0 h 233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22387" h="2336799" fill="none" extrusionOk="0">
                <a:moveTo>
                  <a:pt x="0" y="0"/>
                </a:moveTo>
                <a:cubicBezTo>
                  <a:pt x="290900" y="-57208"/>
                  <a:pt x="445234" y="29685"/>
                  <a:pt x="655074" y="0"/>
                </a:cubicBezTo>
                <a:cubicBezTo>
                  <a:pt x="864914" y="-29685"/>
                  <a:pt x="964600" y="46334"/>
                  <a:pt x="1269925" y="0"/>
                </a:cubicBezTo>
                <a:cubicBezTo>
                  <a:pt x="1575250" y="-46334"/>
                  <a:pt x="1617172" y="55026"/>
                  <a:pt x="1844552" y="0"/>
                </a:cubicBezTo>
                <a:cubicBezTo>
                  <a:pt x="2071932" y="-55026"/>
                  <a:pt x="2140597" y="3318"/>
                  <a:pt x="2419178" y="0"/>
                </a:cubicBezTo>
                <a:cubicBezTo>
                  <a:pt x="2697759" y="-3318"/>
                  <a:pt x="2795559" y="36796"/>
                  <a:pt x="3074253" y="0"/>
                </a:cubicBezTo>
                <a:cubicBezTo>
                  <a:pt x="3352947" y="-36796"/>
                  <a:pt x="3609788" y="108911"/>
                  <a:pt x="4022387" y="0"/>
                </a:cubicBezTo>
                <a:cubicBezTo>
                  <a:pt x="4061828" y="207270"/>
                  <a:pt x="3977212" y="322861"/>
                  <a:pt x="4022387" y="514096"/>
                </a:cubicBezTo>
                <a:cubicBezTo>
                  <a:pt x="4067562" y="705331"/>
                  <a:pt x="3975793" y="949930"/>
                  <a:pt x="4022387" y="1121664"/>
                </a:cubicBezTo>
                <a:cubicBezTo>
                  <a:pt x="4068981" y="1293398"/>
                  <a:pt x="3993416" y="1391532"/>
                  <a:pt x="4022387" y="1635759"/>
                </a:cubicBezTo>
                <a:cubicBezTo>
                  <a:pt x="4051358" y="1879987"/>
                  <a:pt x="3984886" y="2098145"/>
                  <a:pt x="4022387" y="2336799"/>
                </a:cubicBezTo>
                <a:cubicBezTo>
                  <a:pt x="3861306" y="2365754"/>
                  <a:pt x="3690574" y="2277768"/>
                  <a:pt x="3528208" y="2336799"/>
                </a:cubicBezTo>
                <a:cubicBezTo>
                  <a:pt x="3365842" y="2395830"/>
                  <a:pt x="3167826" y="2319748"/>
                  <a:pt x="2873134" y="2336799"/>
                </a:cubicBezTo>
                <a:cubicBezTo>
                  <a:pt x="2578442" y="2353850"/>
                  <a:pt x="2536410" y="2280622"/>
                  <a:pt x="2338731" y="2336799"/>
                </a:cubicBezTo>
                <a:cubicBezTo>
                  <a:pt x="2141052" y="2392976"/>
                  <a:pt x="1869314" y="2275547"/>
                  <a:pt x="1683656" y="2336799"/>
                </a:cubicBezTo>
                <a:cubicBezTo>
                  <a:pt x="1497998" y="2398051"/>
                  <a:pt x="1357485" y="2322803"/>
                  <a:pt x="1189477" y="2336799"/>
                </a:cubicBezTo>
                <a:cubicBezTo>
                  <a:pt x="1021469" y="2350795"/>
                  <a:pt x="910958" y="2297136"/>
                  <a:pt x="735522" y="2336799"/>
                </a:cubicBezTo>
                <a:cubicBezTo>
                  <a:pt x="560086" y="2376462"/>
                  <a:pt x="264700" y="2291026"/>
                  <a:pt x="0" y="2336799"/>
                </a:cubicBezTo>
                <a:cubicBezTo>
                  <a:pt x="-48360" y="2033634"/>
                  <a:pt x="67824" y="1880713"/>
                  <a:pt x="0" y="1729231"/>
                </a:cubicBezTo>
                <a:cubicBezTo>
                  <a:pt x="-67824" y="1577749"/>
                  <a:pt x="56244" y="1366229"/>
                  <a:pt x="0" y="1215135"/>
                </a:cubicBezTo>
                <a:cubicBezTo>
                  <a:pt x="-56244" y="1064041"/>
                  <a:pt x="39356" y="832336"/>
                  <a:pt x="0" y="584200"/>
                </a:cubicBezTo>
                <a:cubicBezTo>
                  <a:pt x="-39356" y="336064"/>
                  <a:pt x="39773" y="123197"/>
                  <a:pt x="0" y="0"/>
                </a:cubicBezTo>
                <a:close/>
              </a:path>
              <a:path w="4022387" h="2336799" stroke="0" extrusionOk="0">
                <a:moveTo>
                  <a:pt x="0" y="0"/>
                </a:moveTo>
                <a:cubicBezTo>
                  <a:pt x="230500" y="-59051"/>
                  <a:pt x="323955" y="31528"/>
                  <a:pt x="534403" y="0"/>
                </a:cubicBezTo>
                <a:cubicBezTo>
                  <a:pt x="744851" y="-31528"/>
                  <a:pt x="810111" y="8563"/>
                  <a:pt x="988358" y="0"/>
                </a:cubicBezTo>
                <a:cubicBezTo>
                  <a:pt x="1166605" y="-8563"/>
                  <a:pt x="1508613" y="112"/>
                  <a:pt x="1643432" y="0"/>
                </a:cubicBezTo>
                <a:cubicBezTo>
                  <a:pt x="1778251" y="-112"/>
                  <a:pt x="1911020" y="44505"/>
                  <a:pt x="2177835" y="0"/>
                </a:cubicBezTo>
                <a:cubicBezTo>
                  <a:pt x="2444650" y="-44505"/>
                  <a:pt x="2572054" y="48388"/>
                  <a:pt x="2712238" y="0"/>
                </a:cubicBezTo>
                <a:cubicBezTo>
                  <a:pt x="2852422" y="-48388"/>
                  <a:pt x="3048459" y="77422"/>
                  <a:pt x="3367313" y="0"/>
                </a:cubicBezTo>
                <a:cubicBezTo>
                  <a:pt x="3686167" y="-77422"/>
                  <a:pt x="3850616" y="13255"/>
                  <a:pt x="4022387" y="0"/>
                </a:cubicBezTo>
                <a:cubicBezTo>
                  <a:pt x="4070330" y="196083"/>
                  <a:pt x="3978402" y="414306"/>
                  <a:pt x="4022387" y="630936"/>
                </a:cubicBezTo>
                <a:cubicBezTo>
                  <a:pt x="4066372" y="847566"/>
                  <a:pt x="3978690" y="925197"/>
                  <a:pt x="4022387" y="1168400"/>
                </a:cubicBezTo>
                <a:cubicBezTo>
                  <a:pt x="4066084" y="1411603"/>
                  <a:pt x="3996774" y="1574327"/>
                  <a:pt x="4022387" y="1705863"/>
                </a:cubicBezTo>
                <a:cubicBezTo>
                  <a:pt x="4048000" y="1837399"/>
                  <a:pt x="4009349" y="2096790"/>
                  <a:pt x="4022387" y="2336799"/>
                </a:cubicBezTo>
                <a:cubicBezTo>
                  <a:pt x="3897077" y="2376411"/>
                  <a:pt x="3564220" y="2316283"/>
                  <a:pt x="3407536" y="2336799"/>
                </a:cubicBezTo>
                <a:cubicBezTo>
                  <a:pt x="3250852" y="2357315"/>
                  <a:pt x="3017457" y="2326675"/>
                  <a:pt x="2752462" y="2336799"/>
                </a:cubicBezTo>
                <a:cubicBezTo>
                  <a:pt x="2487467" y="2346923"/>
                  <a:pt x="2373701" y="2293168"/>
                  <a:pt x="2097388" y="2336799"/>
                </a:cubicBezTo>
                <a:cubicBezTo>
                  <a:pt x="1821075" y="2380430"/>
                  <a:pt x="1734777" y="2323806"/>
                  <a:pt x="1603209" y="2336799"/>
                </a:cubicBezTo>
                <a:cubicBezTo>
                  <a:pt x="1471641" y="2349792"/>
                  <a:pt x="1302273" y="2287683"/>
                  <a:pt x="1028582" y="2336799"/>
                </a:cubicBezTo>
                <a:cubicBezTo>
                  <a:pt x="754891" y="2385915"/>
                  <a:pt x="271801" y="2225181"/>
                  <a:pt x="0" y="2336799"/>
                </a:cubicBezTo>
                <a:cubicBezTo>
                  <a:pt x="-14022" y="2061947"/>
                  <a:pt x="69144" y="1900022"/>
                  <a:pt x="0" y="1752599"/>
                </a:cubicBezTo>
                <a:cubicBezTo>
                  <a:pt x="-69144" y="1605176"/>
                  <a:pt x="28312" y="1332901"/>
                  <a:pt x="0" y="1215135"/>
                </a:cubicBezTo>
                <a:cubicBezTo>
                  <a:pt x="-28312" y="1097369"/>
                  <a:pt x="30138" y="886336"/>
                  <a:pt x="0" y="677672"/>
                </a:cubicBezTo>
                <a:cubicBezTo>
                  <a:pt x="-30138" y="469008"/>
                  <a:pt x="74299" y="163267"/>
                  <a:pt x="0" y="0"/>
                </a:cubicBezTo>
                <a:close/>
              </a:path>
            </a:pathLst>
          </a:custGeom>
          <a:solidFill>
            <a:srgbClr val="FF2F92">
              <a:alpha val="16863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781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5E10B-B523-0E3A-C7DF-8ED69D172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C43F6-BF7F-F005-324F-FE2E6F038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75" y="0"/>
            <a:ext cx="11029616" cy="1188720"/>
          </a:xfrm>
        </p:spPr>
        <p:txBody>
          <a:bodyPr/>
          <a:lstStyle/>
          <a:p>
            <a:r>
              <a:rPr lang="en-US" dirty="0"/>
              <a:t>The current effort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20B22E-74E2-6F2C-E281-D0FE0D3C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849" y="2131562"/>
            <a:ext cx="4351947" cy="372233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F0776C-7162-0FAC-4CA7-E36B615E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8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venir Next LT Pro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968EFF-6323-D9D6-C80D-6711C55C16E2}"/>
              </a:ext>
            </a:extLst>
          </p:cNvPr>
          <p:cNvSpPr/>
          <p:nvPr/>
        </p:nvSpPr>
        <p:spPr>
          <a:xfrm>
            <a:off x="4486939" y="3530009"/>
            <a:ext cx="2381693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5B5BD-9498-ED15-5F09-6D4905B15C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36" t="25485" r="40784" b="6852"/>
          <a:stretch/>
        </p:blipFill>
        <p:spPr>
          <a:xfrm>
            <a:off x="137204" y="1382728"/>
            <a:ext cx="7567857" cy="522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D48E36-A998-481F-85EB-AC835EC3D6E5}"/>
              </a:ext>
            </a:extLst>
          </p:cNvPr>
          <p:cNvSpPr/>
          <p:nvPr/>
        </p:nvSpPr>
        <p:spPr>
          <a:xfrm>
            <a:off x="4486939" y="3429001"/>
            <a:ext cx="2528458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93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975E2-435C-3AF0-1740-5268A9355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F1B42-1810-68B4-D623-864F94E8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0"/>
            <a:ext cx="11029616" cy="1188720"/>
          </a:xfrm>
        </p:spPr>
        <p:txBody>
          <a:bodyPr/>
          <a:lstStyle/>
          <a:p>
            <a:r>
              <a:rPr lang="en-US" dirty="0"/>
              <a:t>The Current Effort 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C8E162AE-12C7-315C-8A23-B7C2BDC32B32}"/>
              </a:ext>
            </a:extLst>
          </p:cNvPr>
          <p:cNvSpPr/>
          <p:nvPr/>
        </p:nvSpPr>
        <p:spPr>
          <a:xfrm>
            <a:off x="220269" y="3334840"/>
            <a:ext cx="3004280" cy="1866059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5F5860-C66A-3821-19BF-7FCD8127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C0D158ED-79F8-1ED5-02D3-5659F90EF79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24551" y="3115014"/>
            <a:ext cx="2457533" cy="635230"/>
          </a:xfrm>
          <a:prstGeom prst="bentConnector3">
            <a:avLst>
              <a:gd name="adj1" fmla="val 71621"/>
            </a:avLst>
          </a:prstGeom>
          <a:ln w="28575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751B247-0BBD-DDD0-AC69-8172F89C5500}"/>
              </a:ext>
            </a:extLst>
          </p:cNvPr>
          <p:cNvSpPr txBox="1">
            <a:spLocks/>
          </p:cNvSpPr>
          <p:nvPr/>
        </p:nvSpPr>
        <p:spPr>
          <a:xfrm>
            <a:off x="3858963" y="1431107"/>
            <a:ext cx="3904735" cy="6280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New KLOE hadronic cross section measurement</a:t>
            </a:r>
            <a:endParaRPr lang="en-GB" sz="2000" b="1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91BCD2E-17A0-748F-DBD4-14BD66F63625}"/>
              </a:ext>
            </a:extLst>
          </p:cNvPr>
          <p:cNvSpPr txBox="1">
            <a:spLocks/>
          </p:cNvSpPr>
          <p:nvPr/>
        </p:nvSpPr>
        <p:spPr>
          <a:xfrm>
            <a:off x="8700316" y="2595777"/>
            <a:ext cx="3281916" cy="1801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/>
              <a:t>Large experimental group of 15 members at Liverpool University working on the KLOE analysis as well as collaborators from Pisa, Dresden and Krakow institutes. 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E01D0998-A504-98FA-F0B2-2E421A2768BF}"/>
              </a:ext>
            </a:extLst>
          </p:cNvPr>
          <p:cNvCxnSpPr>
            <a:cxnSpLocks/>
          </p:cNvCxnSpPr>
          <p:nvPr/>
        </p:nvCxnSpPr>
        <p:spPr>
          <a:xfrm>
            <a:off x="7416602" y="1878542"/>
            <a:ext cx="1345746" cy="1236472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43A03075-8A75-D8F5-ABB2-56FEA7B8EF2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76572" y="2085466"/>
            <a:ext cx="1712435" cy="1298586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: Rounded Corners 24">
            <a:extLst>
              <a:ext uri="{FF2B5EF4-FFF2-40B4-BE49-F238E27FC236}">
                <a16:creationId xmlns:a16="http://schemas.microsoft.com/office/drawing/2014/main" id="{8D603CB0-BD53-1BF1-87E7-8FA9FD37B40D}"/>
              </a:ext>
            </a:extLst>
          </p:cNvPr>
          <p:cNvSpPr/>
          <p:nvPr/>
        </p:nvSpPr>
        <p:spPr>
          <a:xfrm>
            <a:off x="4013369" y="3579837"/>
            <a:ext cx="4302401" cy="1866060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E3B0D3-C7D2-FA59-E15F-802267D3AB8B}"/>
              </a:ext>
            </a:extLst>
          </p:cNvPr>
          <p:cNvSpPr txBox="1"/>
          <p:nvPr/>
        </p:nvSpPr>
        <p:spPr>
          <a:xfrm>
            <a:off x="3609095" y="3627092"/>
            <a:ext cx="47687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2550"/>
              </a:spcAft>
            </a:pPr>
            <a:r>
              <a:rPr lang="en-GB" dirty="0">
                <a:solidFill>
                  <a:srgbClr val="323232"/>
                </a:solidFill>
                <a:effectLst/>
                <a:latin typeface="Bahnschrift Light" panose="020B0502040204020203" pitchFamily="34" charset="0"/>
              </a:rPr>
              <a:t>Combined effort with theory members at Liverpool University to cross check Radiative Corrections for published analyses, calculate higher order radiative corrections and develop NNLO MC generators for the new analysis.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AE9A7B-6365-ED85-32DD-79530DE4BB2D}"/>
              </a:ext>
            </a:extLst>
          </p:cNvPr>
          <p:cNvSpPr txBox="1"/>
          <p:nvPr/>
        </p:nvSpPr>
        <p:spPr>
          <a:xfrm>
            <a:off x="361652" y="3334840"/>
            <a:ext cx="28313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effectLst/>
                <a:latin typeface="Bahnschrift Light" panose="020B0502040204020203" pitchFamily="34" charset="0"/>
              </a:rPr>
              <a:t>RadioMonteCarLow 2</a:t>
            </a:r>
          </a:p>
          <a:p>
            <a:pPr>
              <a:buNone/>
            </a:pPr>
            <a:endParaRPr lang="en-GB" dirty="0">
              <a:effectLst/>
              <a:latin typeface="Bahnschrift Light" panose="020B0502040204020203" pitchFamily="34" charset="0"/>
            </a:endParaRPr>
          </a:p>
          <a:p>
            <a:pPr algn="l" rtl="0">
              <a:buNone/>
            </a:pPr>
            <a:r>
              <a:rPr lang="en-GB" dirty="0"/>
              <a:t>Leading updated comparisons of Monte Carlo generators for low-energy physics.</a:t>
            </a:r>
            <a:endParaRPr lang="en-GB" dirty="0">
              <a:effectLst/>
              <a:latin typeface="Bahnschrift Light" panose="020B0502040204020203" pitchFamily="34" charset="0"/>
            </a:endParaRPr>
          </a:p>
        </p:txBody>
      </p:sp>
      <p:sp>
        <p:nvSpPr>
          <p:cNvPr id="51" name="Rectangle: Rounded Corners 24">
            <a:extLst>
              <a:ext uri="{FF2B5EF4-FFF2-40B4-BE49-F238E27FC236}">
                <a16:creationId xmlns:a16="http://schemas.microsoft.com/office/drawing/2014/main" id="{9FE87C8E-D95A-6EE7-7376-C0B5C32BD314}"/>
              </a:ext>
            </a:extLst>
          </p:cNvPr>
          <p:cNvSpPr/>
          <p:nvPr/>
        </p:nvSpPr>
        <p:spPr>
          <a:xfrm>
            <a:off x="8762348" y="2479821"/>
            <a:ext cx="3267548" cy="1917181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43490F-C8A0-B1CB-84D1-86CAB2BD7443}"/>
              </a:ext>
            </a:extLst>
          </p:cNvPr>
          <p:cNvSpPr txBox="1"/>
          <p:nvPr/>
        </p:nvSpPr>
        <p:spPr>
          <a:xfrm>
            <a:off x="1208385" y="177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F9A344-976F-1949-36D7-D0160C7AD302}"/>
              </a:ext>
            </a:extLst>
          </p:cNvPr>
          <p:cNvSpPr txBox="1"/>
          <p:nvPr/>
        </p:nvSpPr>
        <p:spPr>
          <a:xfrm>
            <a:off x="9336499" y="5729385"/>
            <a:ext cx="158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Niels </a:t>
            </a:r>
          </a:p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Vestergaard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4B71B9-A28C-E9EA-D1D6-073EA73892A6}"/>
              </a:ext>
            </a:extLst>
          </p:cNvPr>
          <p:cNvSpPr txBox="1"/>
          <p:nvPr/>
        </p:nvSpPr>
        <p:spPr>
          <a:xfrm>
            <a:off x="10890081" y="5331489"/>
            <a:ext cx="135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Estifa’a Zaid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DE13F-0444-18FF-8329-FD44BB797A49}"/>
              </a:ext>
            </a:extLst>
          </p:cNvPr>
          <p:cNvSpPr txBox="1"/>
          <p:nvPr/>
        </p:nvSpPr>
        <p:spPr>
          <a:xfrm>
            <a:off x="10908140" y="4512867"/>
            <a:ext cx="135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Lorenzo </a:t>
            </a:r>
            <a:r>
              <a:rPr lang="en-GB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Cotrozzi</a:t>
            </a:r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54192-39C3-BE0F-A70F-931952EFA09E}"/>
              </a:ext>
            </a:extLst>
          </p:cNvPr>
          <p:cNvSpPr txBox="1"/>
          <p:nvPr/>
        </p:nvSpPr>
        <p:spPr>
          <a:xfrm>
            <a:off x="5089836" y="5815229"/>
            <a:ext cx="135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Fedor Ignatov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39403D-BCDD-B305-7E83-E195CD5EDA75}"/>
              </a:ext>
            </a:extLst>
          </p:cNvPr>
          <p:cNvSpPr txBox="1"/>
          <p:nvPr/>
        </p:nvSpPr>
        <p:spPr>
          <a:xfrm>
            <a:off x="10890080" y="6138394"/>
            <a:ext cx="135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Paolo Beltrame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8C77F4-27B9-1035-85D8-D01CF4323D08}"/>
              </a:ext>
            </a:extLst>
          </p:cNvPr>
          <p:cNvSpPr txBox="1"/>
          <p:nvPr/>
        </p:nvSpPr>
        <p:spPr>
          <a:xfrm>
            <a:off x="7806910" y="5815229"/>
            <a:ext cx="135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Graziano </a:t>
            </a:r>
            <a:r>
              <a:rPr lang="en-GB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Venanzoni</a:t>
            </a:r>
            <a:endParaRPr lang="en-GB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0227A-7985-9604-23F7-6DA49F719B51}"/>
              </a:ext>
            </a:extLst>
          </p:cNvPr>
          <p:cNvSpPr txBox="1"/>
          <p:nvPr/>
        </p:nvSpPr>
        <p:spPr>
          <a:xfrm>
            <a:off x="144146" y="5930436"/>
            <a:ext cx="1358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William </a:t>
            </a:r>
          </a:p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Torres Bobadilla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969F79-D802-6F57-2CD4-4B6DAE2DE271}"/>
              </a:ext>
            </a:extLst>
          </p:cNvPr>
          <p:cNvSpPr txBox="1"/>
          <p:nvPr/>
        </p:nvSpPr>
        <p:spPr>
          <a:xfrm>
            <a:off x="1600205" y="6392101"/>
            <a:ext cx="13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Tom Dave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C36C37-B8E0-C9A5-B5FF-D7E7A3AD4AF5}"/>
              </a:ext>
            </a:extLst>
          </p:cNvPr>
          <p:cNvSpPr txBox="1"/>
          <p:nvPr/>
        </p:nvSpPr>
        <p:spPr>
          <a:xfrm>
            <a:off x="3558784" y="5445897"/>
            <a:ext cx="13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Pau Petit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F5FDB-52BD-E044-7B18-10F3BA00132D}"/>
              </a:ext>
            </a:extLst>
          </p:cNvPr>
          <p:cNvSpPr txBox="1"/>
          <p:nvPr/>
        </p:nvSpPr>
        <p:spPr>
          <a:xfrm>
            <a:off x="1600205" y="5338992"/>
            <a:ext cx="135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Thomas Teubner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71A013-B1DA-B02F-CF4D-80223D497951}"/>
              </a:ext>
            </a:extLst>
          </p:cNvPr>
          <p:cNvSpPr txBox="1"/>
          <p:nvPr/>
        </p:nvSpPr>
        <p:spPr>
          <a:xfrm>
            <a:off x="6448373" y="5815680"/>
            <a:ext cx="135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Jeremy Paltrinieri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C919D-0AE6-B9AD-B0C8-804CD1A92779}"/>
              </a:ext>
            </a:extLst>
          </p:cNvPr>
          <p:cNvSpPr txBox="1"/>
          <p:nvPr/>
        </p:nvSpPr>
        <p:spPr>
          <a:xfrm>
            <a:off x="118383" y="5307397"/>
            <a:ext cx="135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Aidan Wright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64F43-0B6B-9728-99DF-76AEAD12FBF3}"/>
              </a:ext>
            </a:extLst>
          </p:cNvPr>
          <p:cNvSpPr txBox="1"/>
          <p:nvPr/>
        </p:nvSpPr>
        <p:spPr>
          <a:xfrm>
            <a:off x="3603801" y="6211669"/>
            <a:ext cx="135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Yannick Ulrich</a:t>
            </a:r>
          </a:p>
        </p:txBody>
      </p:sp>
    </p:spTree>
    <p:extLst>
      <p:ext uri="{BB962C8B-B14F-4D97-AF65-F5344CB8AC3E}">
        <p14:creationId xmlns:p14="http://schemas.microsoft.com/office/powerpoint/2010/main" val="211168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D2466D-14BB-4081-DD2B-DE64AC8C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54" y="-38537"/>
            <a:ext cx="11029616" cy="1189554"/>
          </a:xfrm>
        </p:spPr>
        <p:txBody>
          <a:bodyPr/>
          <a:lstStyle/>
          <a:p>
            <a:r>
              <a:rPr lang="en-GB" dirty="0"/>
              <a:t>Theoretical support for the KLOE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91D82-C362-081E-DF4A-8BA25D918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7A94CE-0BB0-11CB-AD01-2E6A5AB0C452}"/>
                  </a:ext>
                </a:extLst>
              </p:cNvPr>
              <p:cNvSpPr txBox="1"/>
              <p:nvPr/>
            </p:nvSpPr>
            <p:spPr>
              <a:xfrm rot="343344">
                <a:off x="311482" y="4170516"/>
                <a:ext cx="4490129" cy="2308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l" rtl="0">
                  <a:buNone/>
                </a:pPr>
                <a:r>
                  <a:rPr lang="en-GB" sz="1800" b="1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Why Low-Energy Physics, Why Now?</a:t>
                </a:r>
                <a:endParaRPr lang="en-GB" b="1" u="none" strike="noStrike" dirty="0">
                  <a:solidFill>
                    <a:srgbClr val="000000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18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Renewed interest in low-energy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sz="18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80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sz="18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8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 annihilation as a probe of hadronic effects</a:t>
                </a: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18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Two Physical Review Letters publications highlight recent theoretical advances (including one from our group).</a:t>
                </a:r>
                <a:br>
                  <a:rPr lang="en-GB" sz="18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</a:br>
                <a:r>
                  <a:rPr lang="en-GB" sz="1800" u="sng" strike="noStrike" dirty="0">
                    <a:solidFill>
                      <a:srgbClr val="0097A7"/>
                    </a:solidFill>
                    <a:effectLst/>
                    <a:latin typeface="Bahnschrift Light" panose="020B0502040204020203" pitchFamily="34" charset="0"/>
                    <a:hlinkClick r:id="rId3"/>
                  </a:rPr>
                  <a:t>Phys.Rev.Lett. 128 (2022) 2, 022002</a:t>
                </a:r>
                <a:r>
                  <a:rPr lang="en-GB" sz="1800" u="none" strike="noStrike" dirty="0">
                    <a:solidFill>
                      <a:srgbClr val="000000"/>
                    </a:solidFill>
                    <a:effectLst/>
                    <a:latin typeface="Bahnschrift Light" panose="020B0502040204020203" pitchFamily="34" charset="0"/>
                  </a:rPr>
                  <a:t>, </a:t>
                </a:r>
                <a:r>
                  <a:rPr lang="en-GB" sz="1800" u="sng" strike="noStrike" dirty="0">
                    <a:solidFill>
                      <a:srgbClr val="0097A7"/>
                    </a:solidFill>
                    <a:effectLst/>
                    <a:latin typeface="Bahnschrift Light" panose="020B0502040204020203" pitchFamily="34" charset="0"/>
                    <a:hlinkClick r:id="rId4"/>
                  </a:rPr>
                  <a:t>Phys.Rev.Lett. 132 (2024) 23, 231904</a:t>
                </a:r>
                <a:endParaRPr lang="en-GB" sz="1800" u="none" strike="noStrike" dirty="0">
                  <a:solidFill>
                    <a:srgbClr val="595959"/>
                  </a:solidFill>
                  <a:effectLst/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7A94CE-0BB0-11CB-AD01-2E6A5AB0C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43344">
                <a:off x="311482" y="4170516"/>
                <a:ext cx="4490129" cy="2308324"/>
              </a:xfrm>
              <a:prstGeom prst="rect">
                <a:avLst/>
              </a:prstGeom>
              <a:blipFill>
                <a:blip r:embed="rId5"/>
                <a:stretch>
                  <a:fillRect l="-1078" t="-1382" r="-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0FB1CEB-FF6E-66EF-204E-FE9250381280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9B8BEC-2EE5-51DD-2864-465E013F073C}"/>
                  </a:ext>
                </a:extLst>
              </p:cNvPr>
              <p:cNvSpPr txBox="1"/>
              <p:nvPr/>
            </p:nvSpPr>
            <p:spPr>
              <a:xfrm>
                <a:off x="5216041" y="1136258"/>
                <a:ext cx="6897623" cy="5324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Main focus </a:t>
                </a:r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on</a:t>
                </a: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 radiative return processes,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i="1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i="1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000" b="0" i="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b="0" i="1" u="none" strike="noStrike" smtClean="0">
                        <a:solidFill>
                          <a:srgbClr val="595959"/>
                        </a:solidFill>
                        <a:effectLst/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b="0" i="1" u="none" strike="noStrike" smtClean="0">
                        <a:solidFill>
                          <a:srgbClr val="595959"/>
                        </a:solidFill>
                        <a:effectLst/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 </a:t>
                </a:r>
                <a:endParaRPr lang="el-GR" sz="2000" u="none" strike="noStrike" dirty="0">
                  <a:solidFill>
                    <a:srgbClr val="595959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marL="285750" indent="-285750"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Next-to leading (NLO) theoretical predictions currently available</a:t>
                </a:r>
              </a:p>
              <a:p>
                <a:pPr marL="285750" indent="-285750"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We are now improving these predictions:</a:t>
                </a:r>
                <a:endParaRPr lang="en-GB" sz="2000" dirty="0">
                  <a:solidFill>
                    <a:srgbClr val="595959"/>
                  </a:solidFill>
                  <a:latin typeface="Bahnschrift Light" panose="020B0502040204020203" pitchFamily="34" charset="0"/>
                </a:endParaRP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Make use of soft-QED approximation</a:t>
                </a:r>
                <a:endParaRPr lang="en-GB" sz="2000" dirty="0">
                  <a:solidFill>
                    <a:srgbClr val="595959"/>
                  </a:solidFill>
                  <a:latin typeface="Bahnschrift Light" panose="020B0502040204020203" pitchFamily="34" charset="0"/>
                </a:endParaRP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Improved theoretical precision to match KLOE-2 data needs</a:t>
                </a: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endParaRPr lang="en-GB" sz="2000" u="none" strike="noStrike" dirty="0">
                  <a:solidFill>
                    <a:srgbClr val="595959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algn="l" rtl="0">
                  <a:buNone/>
                </a:pPr>
                <a:r>
                  <a:rPr lang="en-GB" sz="2000" b="1" u="sng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Visibility, impact, and the need for support</a:t>
                </a:r>
                <a:endParaRPr lang="en-GB" sz="2000" b="1" u="sng" strike="noStrike" dirty="0">
                  <a:solidFill>
                    <a:srgbClr val="000000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Our work is visible: two talks accepted at </a:t>
                </a:r>
                <a:r>
                  <a:rPr lang="en-GB" sz="2000" u="sng" strike="noStrike" dirty="0">
                    <a:solidFill>
                      <a:srgbClr val="0097A7"/>
                    </a:solidFill>
                    <a:effectLst/>
                    <a:latin typeface="Bahnschrift Light" panose="020B0502040204020203" pitchFamily="34" charset="0"/>
                    <a:hlinkClick r:id="rId6"/>
                  </a:rPr>
                  <a:t>EPS-HEP 2025</a:t>
                </a:r>
                <a:endParaRPr lang="en-GB" sz="2000" u="none" strike="noStrike" dirty="0">
                  <a:solidFill>
                    <a:srgbClr val="595959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Precision improvements demand high-performance computing:</a:t>
                </a:r>
                <a:endParaRPr lang="en-GB" sz="2000" dirty="0">
                  <a:solidFill>
                    <a:srgbClr val="595959"/>
                  </a:solidFill>
                  <a:latin typeface="Bahnschrift Light" panose="020B0502040204020203" pitchFamily="34" charset="0"/>
                </a:endParaRPr>
              </a:p>
              <a:p>
                <a:pPr lvl="1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NNLO theoretical predictions will shed light </a:t>
                </a:r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on</a:t>
                </a: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 analysis of KLOE-next data</a:t>
                </a:r>
                <a:endParaRPr lang="en-GB" sz="2000" dirty="0">
                  <a:solidFill>
                    <a:srgbClr val="595959"/>
                  </a:solidFill>
                  <a:latin typeface="Bahnschrift Light" panose="020B0502040204020203" pitchFamily="34" charset="0"/>
                </a:endParaRPr>
              </a:p>
              <a:p>
                <a:pPr lvl="1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Tuning of Monte Carlo predictions</a:t>
                </a:r>
              </a:p>
              <a:p>
                <a:pPr lvl="1" fontAlgn="base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C</a:t>
                </a: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utting-edge theoretical input for hadronic physics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9B8BEC-2EE5-51DD-2864-465E013F0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041" y="1136258"/>
                <a:ext cx="6897623" cy="5324535"/>
              </a:xfrm>
              <a:prstGeom prst="rect">
                <a:avLst/>
              </a:prstGeom>
              <a:blipFill>
                <a:blip r:embed="rId7"/>
                <a:stretch>
                  <a:fillRect l="-919" t="-714" b="-11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674F3F0A-6C47-4F38-420D-2D089CDE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31" y="1717017"/>
            <a:ext cx="2938262" cy="216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9A2007B-EADA-5E98-55E6-B8BF52255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1545"/>
          <a:stretch/>
        </p:blipFill>
        <p:spPr bwMode="auto">
          <a:xfrm>
            <a:off x="2556546" y="1747794"/>
            <a:ext cx="2620935" cy="210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43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B70C5-7B09-DA6F-87D3-549C4E0A3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B2380C-F19A-D059-159C-5EDF875F7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2" y="138264"/>
            <a:ext cx="11029616" cy="1189554"/>
          </a:xfrm>
        </p:spPr>
        <p:txBody>
          <a:bodyPr/>
          <a:lstStyle/>
          <a:p>
            <a:r>
              <a:rPr lang="en-GB" dirty="0"/>
              <a:t>Current KLOE hadronic cross section  analysis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919C6-84F3-A760-341F-F7723B64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5FA9B4-0D4C-DE7F-74F5-56D4580B3A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76" t="46501" r="39361" b="7147"/>
          <a:stretch/>
        </p:blipFill>
        <p:spPr>
          <a:xfrm>
            <a:off x="703516" y="1643449"/>
            <a:ext cx="10574121" cy="49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6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D0BE3-6BD1-69E6-594C-26808077A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CCC216-F564-5C9D-ED36-CF13FE7F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82" y="-23036"/>
            <a:ext cx="11029616" cy="1189554"/>
          </a:xfrm>
        </p:spPr>
        <p:txBody>
          <a:bodyPr/>
          <a:lstStyle/>
          <a:p>
            <a:r>
              <a:rPr lang="en-GB" dirty="0"/>
              <a:t>Current KLOE hadronic cross section  analysis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15E9B-A7FE-63E9-B32C-4D4402BA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AD06E84-D51C-67F8-3C83-D9236B13D1F8}"/>
              </a:ext>
            </a:extLst>
          </p:cNvPr>
          <p:cNvSpPr/>
          <p:nvPr/>
        </p:nvSpPr>
        <p:spPr>
          <a:xfrm>
            <a:off x="5774890" y="1334530"/>
            <a:ext cx="6186451" cy="5365530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screenshot of a white sheet&#10;&#10;AI-generated content may be incorrect.">
            <a:extLst>
              <a:ext uri="{FF2B5EF4-FFF2-40B4-BE49-F238E27FC236}">
                <a16:creationId xmlns:a16="http://schemas.microsoft.com/office/drawing/2014/main" id="{B27DFA2A-5C44-C04A-66BC-71C624549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17" y="1255560"/>
            <a:ext cx="3859995" cy="5523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42D15-0185-2B66-BCD8-E06F4BC6BE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34" t="27382" r="47978" b="5364"/>
          <a:stretch/>
        </p:blipFill>
        <p:spPr>
          <a:xfrm>
            <a:off x="6134940" y="1537358"/>
            <a:ext cx="5452469" cy="49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36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 descr="A large circular structure with many objects&#10;&#10;Description automatically generated with medium confidence">
            <a:extLst>
              <a:ext uri="{FF2B5EF4-FFF2-40B4-BE49-F238E27FC236}">
                <a16:creationId xmlns:a16="http://schemas.microsoft.com/office/drawing/2014/main" id="{C76AD177-86FF-7720-B1D3-A7A731E3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8" r="1" b="806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BC185-5B02-D69E-FD4B-CAE0D47F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6527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Dividend">
      <a:maj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6169</TotalTime>
  <Words>915</Words>
  <Application>Microsoft Macintosh PowerPoint</Application>
  <PresentationFormat>Widescreen</PresentationFormat>
  <Paragraphs>153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Arial</vt:lpstr>
      <vt:lpstr>Avenir Next LT Pro</vt:lpstr>
      <vt:lpstr>Bahnschrift</vt:lpstr>
      <vt:lpstr>Bahnschrift Light</vt:lpstr>
      <vt:lpstr>Cambria Math</vt:lpstr>
      <vt:lpstr>Helvetica</vt:lpstr>
      <vt:lpstr>Wingdings</vt:lpstr>
      <vt:lpstr>Wingdings 2</vt:lpstr>
      <vt:lpstr>DividendVTI</vt:lpstr>
      <vt:lpstr>KLOE and FNAL Muon g-2 at Liverpool</vt:lpstr>
      <vt:lpstr>The muon g-2  Landscape </vt:lpstr>
      <vt:lpstr>The Current Effort </vt:lpstr>
      <vt:lpstr>The current effort </vt:lpstr>
      <vt:lpstr>The Current Effort </vt:lpstr>
      <vt:lpstr>Theoretical support for the KLOE experiment</vt:lpstr>
      <vt:lpstr>Current KLOE hadronic cross section  analysis  </vt:lpstr>
      <vt:lpstr>Current KLOE hadronic cross section  analysis  </vt:lpstr>
      <vt:lpstr>PowerPoint Presentation</vt:lpstr>
      <vt:lpstr>Key Principles of measuring g-2 </vt:lpstr>
      <vt:lpstr>Measuring muon g-2 </vt:lpstr>
      <vt:lpstr>Measuring muon g-2</vt:lpstr>
      <vt:lpstr>Run 2/3 data Collection and Result </vt:lpstr>
      <vt:lpstr>Run 4/5/6 data Collection and Final Result   </vt:lpstr>
      <vt:lpstr>PowerPoint Presentation</vt:lpstr>
      <vt:lpstr>In Summary</vt:lpstr>
      <vt:lpstr>Thank you Very Much </vt:lpstr>
      <vt:lpstr>A Blinded analysis  </vt:lpstr>
      <vt:lpstr>Run 2/3 data Collection and Result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Zaid, Estifa'a</dc:creator>
  <cp:lastModifiedBy>Zaid, Estifa'a</cp:lastModifiedBy>
  <cp:revision>18</cp:revision>
  <dcterms:created xsi:type="dcterms:W3CDTF">2025-05-09T09:47:48Z</dcterms:created>
  <dcterms:modified xsi:type="dcterms:W3CDTF">2025-05-23T09:33:51Z</dcterms:modified>
</cp:coreProperties>
</file>