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handoutMasterIdLst>
    <p:handoutMasterId r:id="rId15"/>
  </p:handoutMasterIdLst>
  <p:sldIdLst>
    <p:sldId id="256" r:id="rId3"/>
    <p:sldId id="282" r:id="rId4"/>
    <p:sldId id="257" r:id="rId5"/>
    <p:sldId id="268" r:id="rId6"/>
    <p:sldId id="266" r:id="rId7"/>
    <p:sldId id="290" r:id="rId8"/>
    <p:sldId id="294" r:id="rId9"/>
    <p:sldId id="283" r:id="rId10"/>
    <p:sldId id="286" r:id="rId11"/>
    <p:sldId id="260"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y" initials="a" lastIdx="1" clrIdx="0">
    <p:extLst>
      <p:ext uri="{19B8F6BF-5375-455C-9EA6-DF929625EA0E}">
        <p15:presenceInfo xmlns:p15="http://schemas.microsoft.com/office/powerpoint/2012/main" userId="a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1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75906" autoAdjust="0"/>
  </p:normalViewPr>
  <p:slideViewPr>
    <p:cSldViewPr snapToGrid="0">
      <p:cViewPr varScale="1">
        <p:scale>
          <a:sx n="160" d="100"/>
          <a:sy n="160" d="100"/>
        </p:scale>
        <p:origin x="104" y="11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726684-EFB8-4D63-90C2-BBB1A2F02A17}" type="datetimeFigureOut">
              <a:rPr lang="en-GB" smtClean="0"/>
              <a:t>23/05/2025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646D2-DE91-479F-984A-04BD95EA682E}" type="slidenum">
              <a:rPr lang="en-GB" smtClean="0"/>
              <a:t>‹#›</a:t>
            </a:fld>
            <a:endParaRPr lang="en-GB" dirty="0"/>
          </a:p>
        </p:txBody>
      </p:sp>
    </p:spTree>
    <p:extLst>
      <p:ext uri="{BB962C8B-B14F-4D97-AF65-F5344CB8AC3E}">
        <p14:creationId xmlns:p14="http://schemas.microsoft.com/office/powerpoint/2010/main" val="314138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06330-79B2-4378-AC64-4DE764E3AE93}" type="datetimeFigureOut">
              <a:rPr lang="en-GB" smtClean="0"/>
              <a:t>23/05/2025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CDAB-792A-4C4F-8B59-E66DDAEDACB5}" type="slidenum">
              <a:rPr lang="en-GB" smtClean="0"/>
              <a:t>‹#›</a:t>
            </a:fld>
            <a:endParaRPr lang="en-GB" dirty="0"/>
          </a:p>
        </p:txBody>
      </p:sp>
    </p:spTree>
    <p:extLst>
      <p:ext uri="{BB962C8B-B14F-4D97-AF65-F5344CB8AC3E}">
        <p14:creationId xmlns:p14="http://schemas.microsoft.com/office/powerpoint/2010/main" val="2013687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a:t>
            </a:fld>
            <a:endParaRPr lang="en-GB" dirty="0"/>
          </a:p>
        </p:txBody>
      </p:sp>
    </p:spTree>
    <p:extLst>
      <p:ext uri="{BB962C8B-B14F-4D97-AF65-F5344CB8AC3E}">
        <p14:creationId xmlns:p14="http://schemas.microsoft.com/office/powerpoint/2010/main" val="3226072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7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78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4</a:t>
            </a:fld>
            <a:endParaRPr lang="en-GB" dirty="0"/>
          </a:p>
        </p:txBody>
      </p:sp>
    </p:spTree>
    <p:extLst>
      <p:ext uri="{BB962C8B-B14F-4D97-AF65-F5344CB8AC3E}">
        <p14:creationId xmlns:p14="http://schemas.microsoft.com/office/powerpoint/2010/main" val="5112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5</a:t>
            </a:fld>
            <a:endParaRPr lang="en-GB" dirty="0"/>
          </a:p>
        </p:txBody>
      </p:sp>
    </p:spTree>
    <p:extLst>
      <p:ext uri="{BB962C8B-B14F-4D97-AF65-F5344CB8AC3E}">
        <p14:creationId xmlns:p14="http://schemas.microsoft.com/office/powerpoint/2010/main" val="363187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79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78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10</a:t>
            </a:fld>
            <a:endParaRPr lang="en-GB" dirty="0"/>
          </a:p>
        </p:txBody>
      </p:sp>
    </p:spTree>
    <p:extLst>
      <p:ext uri="{BB962C8B-B14F-4D97-AF65-F5344CB8AC3E}">
        <p14:creationId xmlns:p14="http://schemas.microsoft.com/office/powerpoint/2010/main" val="2988046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a:t>
            </a:r>
          </a:p>
        </p:txBody>
      </p:sp>
      <p:sp>
        <p:nvSpPr>
          <p:cNvPr id="4" name="Slide Number Placeholder 3"/>
          <p:cNvSpPr>
            <a:spLocks noGrp="1"/>
          </p:cNvSpPr>
          <p:nvPr>
            <p:ph type="sldNum" sz="quarter" idx="5"/>
          </p:nvPr>
        </p:nvSpPr>
        <p:spPr/>
        <p:txBody>
          <a:bodyPr/>
          <a:lstStyle/>
          <a:p>
            <a:fld id="{9555CDAB-792A-4C4F-8B59-E66DDAEDACB5}" type="slidenum">
              <a:rPr lang="en-GB" smtClean="0"/>
              <a:t>11</a:t>
            </a:fld>
            <a:endParaRPr lang="en-GB" dirty="0"/>
          </a:p>
        </p:txBody>
      </p:sp>
    </p:spTree>
    <p:extLst>
      <p:ext uri="{BB962C8B-B14F-4D97-AF65-F5344CB8AC3E}">
        <p14:creationId xmlns:p14="http://schemas.microsoft.com/office/powerpoint/2010/main" val="2613394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1272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3337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39985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10012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231428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51986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6669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806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853404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05022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4919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3721981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830776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439520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19197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70755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563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12396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61395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4888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5841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23/05/2025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23866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23/05/2025</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1758264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23/05/2025</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336737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1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slideLayout" Target="../slideLayouts/slideLayout13.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notesSlide" Target="../notesSlides/notesSlide3.xml"/><Relationship Id="rId9" Type="http://schemas.openxmlformats.org/officeDocument/2006/relationships/image" Target="../media/image23.jpe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3.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8.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6.xml"/><Relationship Id="rId16"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jpeg"/></Relationships>
</file>

<file path=ppt/slides/_rels/slide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75.jpeg"/><Relationship Id="rId7"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3539" y="3248969"/>
            <a:ext cx="3038541" cy="890769"/>
          </a:xfrm>
        </p:spPr>
        <p:txBody>
          <a:bodyPr>
            <a:normAutofit fontScale="92500" lnSpcReduction="20000"/>
          </a:bodyPr>
          <a:lstStyle/>
          <a:p>
            <a:r>
              <a:rPr lang="en-GB" sz="3000" dirty="0"/>
              <a:t>2024-25 Review </a:t>
            </a:r>
          </a:p>
          <a:p>
            <a:r>
              <a:rPr lang="en-GB" sz="3000" dirty="0"/>
              <a:t>Mark Whitley</a:t>
            </a:r>
          </a:p>
          <a:p>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504" y="149344"/>
            <a:ext cx="3830939" cy="98471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9317" y="2596978"/>
            <a:ext cx="3615241" cy="2194750"/>
          </a:xfrm>
          <a:prstGeom prst="rect">
            <a:avLst/>
          </a:prstGeom>
        </p:spPr>
      </p:pic>
    </p:spTree>
    <p:extLst>
      <p:ext uri="{BB962C8B-B14F-4D97-AF65-F5344CB8AC3E}">
        <p14:creationId xmlns:p14="http://schemas.microsoft.com/office/powerpoint/2010/main" val="140383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480031" y="189246"/>
            <a:ext cx="5979987" cy="523220"/>
          </a:xfrm>
          <a:prstGeom prst="rect">
            <a:avLst/>
          </a:prstGeom>
        </p:spPr>
        <p:txBody>
          <a:bodyPr wrap="square">
            <a:spAutoFit/>
          </a:bodyPr>
          <a:lstStyle/>
          <a:p>
            <a:r>
              <a:rPr lang="en-GB" sz="2800" b="1" dirty="0">
                <a:latin typeface="+mj-lt"/>
              </a:rPr>
              <a:t>None of this would be possible without… </a:t>
            </a:r>
          </a:p>
        </p:txBody>
      </p:sp>
      <p:sp>
        <p:nvSpPr>
          <p:cNvPr id="9" name="TextBox 8">
            <a:extLst>
              <a:ext uri="{FF2B5EF4-FFF2-40B4-BE49-F238E27FC236}">
                <a16:creationId xmlns:a16="http://schemas.microsoft.com/office/drawing/2014/main" id="{9E6D2499-93E9-E07E-BB5F-0A242259BC7A}"/>
              </a:ext>
            </a:extLst>
          </p:cNvPr>
          <p:cNvSpPr txBox="1"/>
          <p:nvPr/>
        </p:nvSpPr>
        <p:spPr>
          <a:xfrm>
            <a:off x="2136436" y="5604780"/>
            <a:ext cx="7346420" cy="1138773"/>
          </a:xfrm>
          <a:prstGeom prst="rect">
            <a:avLst/>
          </a:prstGeom>
          <a:noFill/>
        </p:spPr>
        <p:txBody>
          <a:bodyPr wrap="square">
            <a:spAutoFit/>
          </a:bodyPr>
          <a:lstStyle/>
          <a:p>
            <a:pPr algn="ctr"/>
            <a:r>
              <a:rPr lang="en-GB" sz="1600" dirty="0">
                <a:latin typeface="+mj-lt"/>
              </a:rPr>
              <a:t>A </a:t>
            </a:r>
            <a:r>
              <a:rPr lang="en-GB" b="1" u="sng" dirty="0">
                <a:latin typeface="+mj-lt"/>
              </a:rPr>
              <a:t>BIG</a:t>
            </a:r>
            <a:r>
              <a:rPr lang="en-GB" sz="1600" dirty="0">
                <a:latin typeface="+mj-lt"/>
              </a:rPr>
              <a:t> thank you to</a:t>
            </a:r>
          </a:p>
          <a:p>
            <a:pPr algn="ctr"/>
            <a:r>
              <a:rPr lang="en-GB" sz="1600" dirty="0">
                <a:latin typeface="+mj-lt"/>
              </a:rPr>
              <a:t>Tom Gibbs, Tony Watling, Rob Malley, </a:t>
            </a:r>
            <a:r>
              <a:rPr lang="en-GB" sz="1600" dirty="0">
                <a:solidFill>
                  <a:prstClr val="black"/>
                </a:solidFill>
                <a:latin typeface="Calibri Light" panose="020F0302020204030204"/>
              </a:rPr>
              <a:t>Warren Jones, Levi Cornah,</a:t>
            </a:r>
            <a:r>
              <a:rPr lang="en-GB" sz="1600" dirty="0">
                <a:latin typeface="+mj-lt"/>
              </a:rPr>
              <a:t> </a:t>
            </a:r>
          </a:p>
          <a:p>
            <a:pPr algn="ctr"/>
            <a:r>
              <a:rPr lang="en-GB" sz="1600" dirty="0">
                <a:latin typeface="+mj-lt"/>
              </a:rPr>
              <a:t>Luke Marshall, </a:t>
            </a:r>
            <a:r>
              <a:rPr lang="en-GB" sz="1600" dirty="0">
                <a:solidFill>
                  <a:prstClr val="black"/>
                </a:solidFill>
                <a:latin typeface="Calibri Light" panose="020F0302020204030204"/>
              </a:rPr>
              <a:t>Kevin McCormick, </a:t>
            </a:r>
            <a:r>
              <a:rPr lang="en-GB" sz="1600" dirty="0">
                <a:latin typeface="+mj-lt"/>
              </a:rPr>
              <a:t>Daniel Hollywood, Paul Sinclair </a:t>
            </a:r>
            <a:r>
              <a:rPr lang="en-GB" sz="1600" dirty="0">
                <a:solidFill>
                  <a:prstClr val="black"/>
                </a:solidFill>
                <a:latin typeface="Calibri Light" panose="020F0302020204030204"/>
              </a:rPr>
              <a:t>and </a:t>
            </a:r>
            <a:r>
              <a:rPr lang="en-GB" sz="1600" dirty="0">
                <a:latin typeface="+mj-lt"/>
              </a:rPr>
              <a:t>Paul Cook</a:t>
            </a:r>
            <a:r>
              <a:rPr lang="en-GB" sz="1600" dirty="0">
                <a:solidFill>
                  <a:prstClr val="black"/>
                </a:solidFill>
                <a:latin typeface="Calibri Light" panose="020F0302020204030204"/>
              </a:rPr>
              <a:t>.</a:t>
            </a:r>
          </a:p>
          <a:p>
            <a:pPr algn="ctr"/>
            <a:r>
              <a:rPr lang="en-GB" sz="1600" dirty="0">
                <a:latin typeface="+mj-lt"/>
              </a:rPr>
              <a:t> for their excellent effort, help and support through another busy year </a:t>
            </a:r>
            <a:r>
              <a:rPr lang="en-GB" sz="1800" dirty="0">
                <a:latin typeface="+mj-lt"/>
              </a:rPr>
              <a:t> </a:t>
            </a:r>
          </a:p>
        </p:txBody>
      </p:sp>
      <p:pic>
        <p:nvPicPr>
          <p:cNvPr id="20" name="Picture 19" descr="A group of men standing in a row in front of a building&#10;&#10;AI-generated content may be incorrect.">
            <a:extLst>
              <a:ext uri="{FF2B5EF4-FFF2-40B4-BE49-F238E27FC236}">
                <a16:creationId xmlns:a16="http://schemas.microsoft.com/office/drawing/2014/main" id="{98B453D1-0C66-9441-C906-82319E3948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6436" y="734304"/>
            <a:ext cx="7346420" cy="4848637"/>
          </a:xfrm>
          <a:prstGeom prst="rect">
            <a:avLst/>
          </a:prstGeom>
          <a:effectLst>
            <a:softEdge rad="63500"/>
          </a:effectLst>
        </p:spPr>
      </p:pic>
    </p:spTree>
    <p:extLst>
      <p:ext uri="{BB962C8B-B14F-4D97-AF65-F5344CB8AC3E}">
        <p14:creationId xmlns:p14="http://schemas.microsoft.com/office/powerpoint/2010/main" val="362158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CD220-DE11-4BCD-97A3-AF4CB4F5DE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8223" y="2893290"/>
            <a:ext cx="5395554" cy="3275547"/>
          </a:xfrm>
          <a:prstGeom prst="rect">
            <a:avLst/>
          </a:prstGeom>
        </p:spPr>
      </p:pic>
      <p:sp>
        <p:nvSpPr>
          <p:cNvPr id="2" name="Rectangle 1">
            <a:extLst>
              <a:ext uri="{FF2B5EF4-FFF2-40B4-BE49-F238E27FC236}">
                <a16:creationId xmlns:a16="http://schemas.microsoft.com/office/drawing/2014/main" id="{0C45CE63-AC8B-43CA-A020-BD5A92E8AAD1}"/>
              </a:ext>
            </a:extLst>
          </p:cNvPr>
          <p:cNvSpPr/>
          <p:nvPr/>
        </p:nvSpPr>
        <p:spPr>
          <a:xfrm>
            <a:off x="4916029" y="2098580"/>
            <a:ext cx="2359941" cy="646331"/>
          </a:xfrm>
          <a:prstGeom prst="rect">
            <a:avLst/>
          </a:prstGeom>
        </p:spPr>
        <p:txBody>
          <a:bodyPr wrap="none">
            <a:spAutoFit/>
          </a:bodyPr>
          <a:lstStyle/>
          <a:p>
            <a:pPr algn="ctr"/>
            <a:r>
              <a:rPr lang="en-GB" dirty="0">
                <a:latin typeface="Comic Sans MS" panose="030F0702030302020204" pitchFamily="66" charset="0"/>
              </a:rPr>
              <a:t>That’s all folks</a:t>
            </a:r>
          </a:p>
          <a:p>
            <a:pPr algn="ctr"/>
            <a:r>
              <a:rPr lang="en-GB" dirty="0">
                <a:latin typeface="Comic Sans MS" panose="030F0702030302020204" pitchFamily="66" charset="0"/>
              </a:rPr>
              <a:t> thanks for listening</a:t>
            </a:r>
          </a:p>
        </p:txBody>
      </p:sp>
    </p:spTree>
    <p:extLst>
      <p:ext uri="{BB962C8B-B14F-4D97-AF65-F5344CB8AC3E}">
        <p14:creationId xmlns:p14="http://schemas.microsoft.com/office/powerpoint/2010/main" val="108823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erson working on a machine&#10;&#10;AI-generated content may be incorrect.">
            <a:extLst>
              <a:ext uri="{FF2B5EF4-FFF2-40B4-BE49-F238E27FC236}">
                <a16:creationId xmlns:a16="http://schemas.microsoft.com/office/drawing/2014/main" id="{D17CF6EF-AAB7-F9CB-76DC-C8380905BD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4740" y="2562096"/>
            <a:ext cx="3857124" cy="2892843"/>
          </a:xfrm>
          <a:prstGeom prst="rect">
            <a:avLst/>
          </a:prstGeom>
          <a:effectLst>
            <a:softEdge rad="31750"/>
          </a:effectLst>
        </p:spPr>
      </p:pic>
      <p:pic>
        <p:nvPicPr>
          <p:cNvPr id="10" name="Picture 9" descr="A metal bar on a grey floor&#10;&#10;AI-generated content may be incorrect.">
            <a:extLst>
              <a:ext uri="{FF2B5EF4-FFF2-40B4-BE49-F238E27FC236}">
                <a16:creationId xmlns:a16="http://schemas.microsoft.com/office/drawing/2014/main" id="{EAA9C6CF-E039-CBEC-F0A3-0195B07950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9139079" y="582094"/>
            <a:ext cx="3371300" cy="2528475"/>
          </a:xfrm>
          <a:prstGeom prst="rect">
            <a:avLst/>
          </a:prstGeom>
          <a:effectLst>
            <a:softEdge rad="31750"/>
          </a:effectLst>
        </p:spPr>
      </p:pic>
      <p:pic>
        <p:nvPicPr>
          <p:cNvPr id="12" name="Picture 11" descr="A wheel on a metal object&#10;&#10;AI-generated content may be incorrect.">
            <a:extLst>
              <a:ext uri="{FF2B5EF4-FFF2-40B4-BE49-F238E27FC236}">
                <a16:creationId xmlns:a16="http://schemas.microsoft.com/office/drawing/2014/main" id="{8CFAF844-BA0F-97AE-529F-0C36C5AD8B4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9860711" y="4611679"/>
            <a:ext cx="2383588" cy="1787691"/>
          </a:xfrm>
          <a:prstGeom prst="rect">
            <a:avLst/>
          </a:prstGeom>
          <a:effectLst>
            <a:softEdge rad="31750"/>
          </a:effectLst>
        </p:spPr>
      </p:pic>
      <p:pic>
        <p:nvPicPr>
          <p:cNvPr id="13" name="Picture 12" descr="A close-up of a metal object&#10;&#10;Description automatically generated">
            <a:extLst>
              <a:ext uri="{FF2B5EF4-FFF2-40B4-BE49-F238E27FC236}">
                <a16:creationId xmlns:a16="http://schemas.microsoft.com/office/drawing/2014/main" id="{C9089C96-354A-3866-254E-68F4C8571D8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14750" y="5690389"/>
            <a:ext cx="2386741" cy="1006929"/>
          </a:xfrm>
          <a:prstGeom prst="rect">
            <a:avLst/>
          </a:prstGeom>
          <a:effectLst>
            <a:softEdge rad="31750"/>
          </a:effectLst>
        </p:spPr>
      </p:pic>
      <p:pic>
        <p:nvPicPr>
          <p:cNvPr id="14" name="Picture 13" descr="A group of metal pieces&#10;&#10;Description automatically generated">
            <a:extLst>
              <a:ext uri="{FF2B5EF4-FFF2-40B4-BE49-F238E27FC236}">
                <a16:creationId xmlns:a16="http://schemas.microsoft.com/office/drawing/2014/main" id="{92281F1E-0740-2AEB-DF21-7D7CD08E3706}"/>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054631" y="4429438"/>
            <a:ext cx="2186985" cy="2267880"/>
          </a:xfrm>
          <a:prstGeom prst="rect">
            <a:avLst/>
          </a:prstGeom>
          <a:effectLst>
            <a:softEdge rad="31750"/>
          </a:effectLst>
        </p:spPr>
      </p:pic>
      <p:pic>
        <p:nvPicPr>
          <p:cNvPr id="15" name="Picture 14" descr="A group of gold metal objects&#10;&#10;Description automatically generated">
            <a:extLst>
              <a:ext uri="{FF2B5EF4-FFF2-40B4-BE49-F238E27FC236}">
                <a16:creationId xmlns:a16="http://schemas.microsoft.com/office/drawing/2014/main" id="{9699D5B3-E144-4087-D15A-8ACB3092D423}"/>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5400000">
            <a:off x="2617634" y="938065"/>
            <a:ext cx="1391699" cy="1551776"/>
          </a:xfrm>
          <a:prstGeom prst="rect">
            <a:avLst/>
          </a:prstGeom>
          <a:effectLst>
            <a:softEdge rad="31750"/>
          </a:effectLst>
        </p:spPr>
      </p:pic>
      <p:pic>
        <p:nvPicPr>
          <p:cNvPr id="16" name="Picture 15">
            <a:extLst>
              <a:ext uri="{FF2B5EF4-FFF2-40B4-BE49-F238E27FC236}">
                <a16:creationId xmlns:a16="http://schemas.microsoft.com/office/drawing/2014/main" id="{12B6A7AA-62A3-E67E-D2D7-0D7984522B0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5400000">
            <a:off x="4136831" y="200581"/>
            <a:ext cx="1254385" cy="1251307"/>
          </a:xfrm>
          <a:prstGeom prst="rect">
            <a:avLst/>
          </a:prstGeom>
          <a:effectLst>
            <a:softEdge rad="31750"/>
          </a:effectLst>
        </p:spPr>
      </p:pic>
      <p:pic>
        <p:nvPicPr>
          <p:cNvPr id="17" name="Picture 16" descr="A metal object on a table&#10;&#10;Description automatically generated">
            <a:extLst>
              <a:ext uri="{FF2B5EF4-FFF2-40B4-BE49-F238E27FC236}">
                <a16:creationId xmlns:a16="http://schemas.microsoft.com/office/drawing/2014/main" id="{200B7BEB-1076-2E2B-6EA9-21271EEDE832}"/>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212588" y="996568"/>
            <a:ext cx="2174935" cy="1391699"/>
          </a:xfrm>
          <a:prstGeom prst="rect">
            <a:avLst/>
          </a:prstGeom>
          <a:effectLst>
            <a:softEdge rad="31750"/>
          </a:effectLst>
        </p:spPr>
      </p:pic>
      <p:pic>
        <p:nvPicPr>
          <p:cNvPr id="18" name="Picture 17" descr="A group of metal gears&#10;&#10;AI-generated content may be incorrect.">
            <a:extLst>
              <a:ext uri="{FF2B5EF4-FFF2-40B4-BE49-F238E27FC236}">
                <a16:creationId xmlns:a16="http://schemas.microsoft.com/office/drawing/2014/main" id="{BCB6384E-63C8-082A-156D-ECB6889E7464}"/>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6375575" y="4151663"/>
            <a:ext cx="3649126" cy="2545655"/>
          </a:xfrm>
          <a:prstGeom prst="rect">
            <a:avLst/>
          </a:prstGeom>
          <a:effectLst>
            <a:softEdge rad="31750"/>
          </a:effectLst>
        </p:spPr>
      </p:pic>
      <p:pic>
        <p:nvPicPr>
          <p:cNvPr id="19" name="Picture 18" descr="A gold gear on a blue surface&#10;&#10;Description automatically generated">
            <a:extLst>
              <a:ext uri="{FF2B5EF4-FFF2-40B4-BE49-F238E27FC236}">
                <a16:creationId xmlns:a16="http://schemas.microsoft.com/office/drawing/2014/main" id="{1887BFAC-B050-3A69-DCD0-80E1ADF4DF12}"/>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5468400" y="204605"/>
            <a:ext cx="1390852" cy="1248822"/>
          </a:xfrm>
          <a:prstGeom prst="rect">
            <a:avLst/>
          </a:prstGeom>
          <a:effectLst>
            <a:softEdge rad="31750"/>
          </a:effectLst>
        </p:spPr>
      </p:pic>
      <p:sp>
        <p:nvSpPr>
          <p:cNvPr id="2" name="Title 1">
            <a:extLst>
              <a:ext uri="{FF2B5EF4-FFF2-40B4-BE49-F238E27FC236}">
                <a16:creationId xmlns:a16="http://schemas.microsoft.com/office/drawing/2014/main" id="{F28D693A-DE69-4F48-E85B-3809AB186764}"/>
              </a:ext>
            </a:extLst>
          </p:cNvPr>
          <p:cNvSpPr txBox="1">
            <a:spLocks/>
          </p:cNvSpPr>
          <p:nvPr/>
        </p:nvSpPr>
        <p:spPr>
          <a:xfrm>
            <a:off x="3847620" y="1872344"/>
            <a:ext cx="3268870" cy="590900"/>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A selection of Atlas components</a:t>
            </a:r>
          </a:p>
        </p:txBody>
      </p:sp>
      <p:pic>
        <p:nvPicPr>
          <p:cNvPr id="6" name="Picture 5" descr="A metal parts in a room&#10;&#10;AI-generated content may be incorrect.">
            <a:extLst>
              <a:ext uri="{FF2B5EF4-FFF2-40B4-BE49-F238E27FC236}">
                <a16:creationId xmlns:a16="http://schemas.microsoft.com/office/drawing/2014/main" id="{539D0447-8487-19EF-5BDF-B50F251221E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5400000">
            <a:off x="6489665" y="582094"/>
            <a:ext cx="3371301" cy="2528476"/>
          </a:xfrm>
          <a:prstGeom prst="rect">
            <a:avLst/>
          </a:prstGeom>
          <a:effectLst>
            <a:softEdge rad="31750"/>
          </a:effectLst>
        </p:spPr>
      </p:pic>
      <p:pic>
        <p:nvPicPr>
          <p:cNvPr id="39" name="Picture 38" descr="A group of metal rings&#10;&#10;Description automatically generated">
            <a:extLst>
              <a:ext uri="{FF2B5EF4-FFF2-40B4-BE49-F238E27FC236}">
                <a16:creationId xmlns:a16="http://schemas.microsoft.com/office/drawing/2014/main" id="{C497A19A-E575-6068-C147-D70FB21A701C}"/>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2808501" y="5690389"/>
            <a:ext cx="1039119" cy="1012022"/>
          </a:xfrm>
          <a:prstGeom prst="rect">
            <a:avLst/>
          </a:prstGeom>
          <a:effectLst>
            <a:softEdge rad="31750"/>
          </a:effectLst>
        </p:spPr>
      </p:pic>
      <p:sp>
        <p:nvSpPr>
          <p:cNvPr id="11" name="Title 1">
            <a:extLst>
              <a:ext uri="{FF2B5EF4-FFF2-40B4-BE49-F238E27FC236}">
                <a16:creationId xmlns:a16="http://schemas.microsoft.com/office/drawing/2014/main" id="{2310A8C0-7B1A-8DDA-0E4A-1D810B54F3C3}"/>
              </a:ext>
            </a:extLst>
          </p:cNvPr>
          <p:cNvSpPr>
            <a:spLocks noGrp="1"/>
          </p:cNvSpPr>
          <p:nvPr>
            <p:ph type="title"/>
          </p:nvPr>
        </p:nvSpPr>
        <p:spPr>
          <a:xfrm>
            <a:off x="1267393" y="12516"/>
            <a:ext cx="1591818" cy="561535"/>
          </a:xfrm>
          <a:effectLst>
            <a:softEdge rad="31750"/>
          </a:effectLst>
        </p:spPr>
        <p:txBody>
          <a:bodyPr>
            <a:noAutofit/>
          </a:bodyPr>
          <a:lstStyle/>
          <a:p>
            <a:pPr algn="ctr"/>
            <a:r>
              <a:rPr lang="en-GB" sz="2800" b="1" dirty="0"/>
              <a:t>Showcase</a:t>
            </a:r>
          </a:p>
        </p:txBody>
      </p:sp>
      <p:pic>
        <p:nvPicPr>
          <p:cNvPr id="20" name="Picture 19">
            <a:extLst>
              <a:ext uri="{FF2B5EF4-FFF2-40B4-BE49-F238E27FC236}">
                <a16:creationId xmlns:a16="http://schemas.microsoft.com/office/drawing/2014/main" id="{0070A826-6B63-901C-7EFA-776BE0CE5A06}"/>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4054631" y="2725301"/>
            <a:ext cx="2186985" cy="1646894"/>
          </a:xfrm>
          <a:prstGeom prst="rect">
            <a:avLst/>
          </a:prstGeom>
          <a:effectLst>
            <a:softEdge rad="31750"/>
          </a:effectLst>
        </p:spPr>
      </p:pic>
    </p:spTree>
    <p:extLst>
      <p:ext uri="{BB962C8B-B14F-4D97-AF65-F5344CB8AC3E}">
        <p14:creationId xmlns:p14="http://schemas.microsoft.com/office/powerpoint/2010/main" val="311821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machine in a factory&#10;&#10;AI-generated content may be incorrect.">
            <a:extLst>
              <a:ext uri="{FF2B5EF4-FFF2-40B4-BE49-F238E27FC236}">
                <a16:creationId xmlns:a16="http://schemas.microsoft.com/office/drawing/2014/main" id="{C776F4B1-9206-76A3-B2FD-34B79B45BD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23682" y="99246"/>
            <a:ext cx="1962060" cy="2616080"/>
          </a:xfrm>
          <a:prstGeom prst="rect">
            <a:avLst/>
          </a:prstGeom>
          <a:effectLst>
            <a:softEdge rad="31750"/>
          </a:effectLst>
        </p:spPr>
      </p:pic>
      <p:pic>
        <p:nvPicPr>
          <p:cNvPr id="9" name="Picture 8" descr="A couple of metal parts&#10;&#10;AI-generated content may be incorrect.">
            <a:extLst>
              <a:ext uri="{FF2B5EF4-FFF2-40B4-BE49-F238E27FC236}">
                <a16:creationId xmlns:a16="http://schemas.microsoft.com/office/drawing/2014/main" id="{725CD376-CD41-F788-F486-5997B005C05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91431" y="3910207"/>
            <a:ext cx="3232546" cy="2424410"/>
          </a:xfrm>
          <a:prstGeom prst="rect">
            <a:avLst/>
          </a:prstGeom>
          <a:effectLst>
            <a:softEdge rad="31750"/>
          </a:effectLst>
        </p:spPr>
      </p:pic>
      <p:pic>
        <p:nvPicPr>
          <p:cNvPr id="11" name="Picture 10" descr="A group of metal parts&#10;&#10;AI-generated content may be incorrect.">
            <a:extLst>
              <a:ext uri="{FF2B5EF4-FFF2-40B4-BE49-F238E27FC236}">
                <a16:creationId xmlns:a16="http://schemas.microsoft.com/office/drawing/2014/main" id="{854FB56D-7F83-654A-8DF5-AC0C557692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62210" y="5125715"/>
            <a:ext cx="2219384" cy="1664537"/>
          </a:xfrm>
          <a:prstGeom prst="rect">
            <a:avLst/>
          </a:prstGeom>
          <a:effectLst>
            <a:softEdge rad="31750"/>
          </a:effectLst>
        </p:spPr>
      </p:pic>
      <p:pic>
        <p:nvPicPr>
          <p:cNvPr id="15" name="Picture 14" descr="A table with several objects on it&#10;&#10;AI-generated content may be incorrect.">
            <a:extLst>
              <a:ext uri="{FF2B5EF4-FFF2-40B4-BE49-F238E27FC236}">
                <a16:creationId xmlns:a16="http://schemas.microsoft.com/office/drawing/2014/main" id="{ADD120FE-730D-84DC-2938-0EDABE42714B}"/>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66663" y="3737131"/>
            <a:ext cx="3579395" cy="2983832"/>
          </a:xfrm>
          <a:prstGeom prst="rect">
            <a:avLst/>
          </a:prstGeom>
          <a:effectLst>
            <a:softEdge rad="31750"/>
          </a:effectLst>
        </p:spPr>
      </p:pic>
      <p:pic>
        <p:nvPicPr>
          <p:cNvPr id="19" name="Picture 18" descr="A group of metal molds&#10;&#10;AI-generated content may be incorrect.">
            <a:extLst>
              <a:ext uri="{FF2B5EF4-FFF2-40B4-BE49-F238E27FC236}">
                <a16:creationId xmlns:a16="http://schemas.microsoft.com/office/drawing/2014/main" id="{38C59DE9-2697-22E7-A847-D4C856D95A27}"/>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9372339" y="5122412"/>
            <a:ext cx="2621141" cy="1664537"/>
          </a:xfrm>
          <a:prstGeom prst="rect">
            <a:avLst/>
          </a:prstGeom>
          <a:effectLst>
            <a:softEdge rad="31750"/>
          </a:effectLst>
        </p:spPr>
      </p:pic>
      <p:pic>
        <p:nvPicPr>
          <p:cNvPr id="21" name="Picture 20" descr="Several metal objects on a table&#10;&#10;AI-generated content may be incorrect.">
            <a:extLst>
              <a:ext uri="{FF2B5EF4-FFF2-40B4-BE49-F238E27FC236}">
                <a16:creationId xmlns:a16="http://schemas.microsoft.com/office/drawing/2014/main" id="{521FD73F-C89E-E011-D16A-34AAAF87EBC1}"/>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7069349" y="3208351"/>
            <a:ext cx="4893106" cy="1830543"/>
          </a:xfrm>
          <a:prstGeom prst="rect">
            <a:avLst/>
          </a:prstGeom>
          <a:effectLst>
            <a:softEdge rad="31750"/>
          </a:effectLst>
        </p:spPr>
      </p:pic>
      <p:sp>
        <p:nvSpPr>
          <p:cNvPr id="3" name="Title 1">
            <a:extLst>
              <a:ext uri="{FF2B5EF4-FFF2-40B4-BE49-F238E27FC236}">
                <a16:creationId xmlns:a16="http://schemas.microsoft.com/office/drawing/2014/main" id="{48CAFBDF-BAA3-D415-AE07-5533E165922F}"/>
              </a:ext>
            </a:extLst>
          </p:cNvPr>
          <p:cNvSpPr txBox="1">
            <a:spLocks/>
          </p:cNvSpPr>
          <p:nvPr/>
        </p:nvSpPr>
        <p:spPr>
          <a:xfrm>
            <a:off x="5159464" y="2685258"/>
            <a:ext cx="2317730" cy="851573"/>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A selection of </a:t>
            </a:r>
            <a:r>
              <a:rPr lang="en-GB" sz="2000" dirty="0" err="1"/>
              <a:t>pEDM</a:t>
            </a:r>
            <a:r>
              <a:rPr lang="en-GB" sz="2000" dirty="0"/>
              <a:t> components</a:t>
            </a:r>
          </a:p>
        </p:txBody>
      </p:sp>
      <p:sp>
        <p:nvSpPr>
          <p:cNvPr id="4" name="Title 1">
            <a:extLst>
              <a:ext uri="{FF2B5EF4-FFF2-40B4-BE49-F238E27FC236}">
                <a16:creationId xmlns:a16="http://schemas.microsoft.com/office/drawing/2014/main" id="{EE2BCB70-D29A-234D-98A6-AAAB463FA0A8}"/>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Showcase</a:t>
            </a:r>
            <a:endParaRPr lang="en-GB" sz="2800" b="1" dirty="0"/>
          </a:p>
        </p:txBody>
      </p:sp>
      <p:pic>
        <p:nvPicPr>
          <p:cNvPr id="10" name="Picture 9" descr="A machine in a factory&#10;&#10;AI-generated content may be incorrect.">
            <a:extLst>
              <a:ext uri="{FF2B5EF4-FFF2-40B4-BE49-F238E27FC236}">
                <a16:creationId xmlns:a16="http://schemas.microsoft.com/office/drawing/2014/main" id="{8FE0593C-4C36-B994-5CC1-D84345DAEF7F}"/>
              </a:ext>
            </a:extLst>
          </p:cNvPr>
          <p:cNvPicPr>
            <a:picLocks noChangeAspect="1"/>
          </p:cNvPicPr>
          <p:nvPr/>
        </p:nvPicPr>
        <p:blipFill>
          <a:blip r:embed="rId12" cstate="print">
            <a:extLst>
              <a:ext uri="{28A0092B-C50C-407E-A947-70E740481C1C}">
                <a14:useLocalDpi xmlns:a14="http://schemas.microsoft.com/office/drawing/2010/main"/>
              </a:ext>
            </a:extLst>
          </a:blip>
          <a:srcRect r="-183"/>
          <a:stretch/>
        </p:blipFill>
        <p:spPr>
          <a:xfrm>
            <a:off x="7415018" y="92356"/>
            <a:ext cx="2591699" cy="2622971"/>
          </a:xfrm>
          <a:prstGeom prst="rect">
            <a:avLst/>
          </a:prstGeom>
          <a:effectLst>
            <a:softEdge rad="31750"/>
          </a:effectLst>
        </p:spPr>
      </p:pic>
      <p:pic>
        <p:nvPicPr>
          <p:cNvPr id="5" name="Picture 4" descr="A machine with a few pieces of metal&#10;&#10;AI-generated content may be incorrect.">
            <a:extLst>
              <a:ext uri="{FF2B5EF4-FFF2-40B4-BE49-F238E27FC236}">
                <a16:creationId xmlns:a16="http://schemas.microsoft.com/office/drawing/2014/main" id="{B7EFDD17-3A52-5358-E498-8614E69C7D9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330825" y="99246"/>
            <a:ext cx="1967228" cy="2622970"/>
          </a:xfrm>
          <a:prstGeom prst="rect">
            <a:avLst/>
          </a:prstGeom>
          <a:effectLst>
            <a:softEdge rad="31750"/>
          </a:effectLst>
        </p:spPr>
      </p:pic>
      <p:pic>
        <p:nvPicPr>
          <p:cNvPr id="6" name="Video Project 4">
            <a:hlinkClick r:id="" action="ppaction://media"/>
            <a:extLst>
              <a:ext uri="{FF2B5EF4-FFF2-40B4-BE49-F238E27FC236}">
                <a16:creationId xmlns:a16="http://schemas.microsoft.com/office/drawing/2014/main" id="{CBBC773A-0B59-6E7C-9C2B-D58D4F53A3B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144319" y="137037"/>
            <a:ext cx="1967228" cy="3497294"/>
          </a:xfrm>
          <a:prstGeom prst="rect">
            <a:avLst/>
          </a:prstGeom>
          <a:effectLst>
            <a:softEdge rad="31750"/>
          </a:effectLst>
        </p:spPr>
      </p:pic>
      <p:sp>
        <p:nvSpPr>
          <p:cNvPr id="12" name="Rectangle 2">
            <a:extLst>
              <a:ext uri="{FF2B5EF4-FFF2-40B4-BE49-F238E27FC236}">
                <a16:creationId xmlns:a16="http://schemas.microsoft.com/office/drawing/2014/main" id="{D307F2DD-2336-C61F-018A-C3216E355D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 name="Picture 19" descr="A large metal piece on a machine&#10;&#10;AI-generated content may be incorrect.">
            <a:extLst>
              <a:ext uri="{FF2B5EF4-FFF2-40B4-BE49-F238E27FC236}">
                <a16:creationId xmlns:a16="http://schemas.microsoft.com/office/drawing/2014/main" id="{2C9EFB94-FC1E-4CD2-23BD-076F54DE9AD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59799" y="1057685"/>
            <a:ext cx="2867555" cy="2150666"/>
          </a:xfrm>
          <a:prstGeom prst="rect">
            <a:avLst/>
          </a:prstGeom>
          <a:effectLst>
            <a:softEdge rad="31750"/>
          </a:effectLst>
        </p:spPr>
      </p:pic>
    </p:spTree>
    <p:extLst>
      <p:ext uri="{BB962C8B-B14F-4D97-AF65-F5344CB8AC3E}">
        <p14:creationId xmlns:p14="http://schemas.microsoft.com/office/powerpoint/2010/main" val="16218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Picture 15" descr="A black metal frame on a white surface&#10;&#10;AI-generated content may be incorrect.">
            <a:extLst>
              <a:ext uri="{FF2B5EF4-FFF2-40B4-BE49-F238E27FC236}">
                <a16:creationId xmlns:a16="http://schemas.microsoft.com/office/drawing/2014/main" id="{F4E96871-FB51-FA5A-F328-B51F6A0DBA22}"/>
              </a:ext>
            </a:extLst>
          </p:cNvPr>
          <p:cNvPicPr>
            <a:picLocks noChangeAspect="1"/>
          </p:cNvPicPr>
          <p:nvPr/>
        </p:nvPicPr>
        <p:blipFill>
          <a:blip r:embed="rId4" cstate="print">
            <a:extLst>
              <a:ext uri="{28A0092B-C50C-407E-A947-70E740481C1C}">
                <a14:useLocalDpi xmlns:a14="http://schemas.microsoft.com/office/drawing/2010/main"/>
              </a:ext>
            </a:extLst>
          </a:blip>
          <a:srcRect r="-6283"/>
          <a:stretch/>
        </p:blipFill>
        <p:spPr>
          <a:xfrm rot="20789922">
            <a:off x="2412874" y="3192559"/>
            <a:ext cx="5326357" cy="2728755"/>
          </a:xfrm>
          <a:prstGeom prst="rect">
            <a:avLst/>
          </a:prstGeom>
          <a:effectLst>
            <a:softEdge rad="127000"/>
          </a:effectLst>
        </p:spPr>
      </p:pic>
      <p:sp>
        <p:nvSpPr>
          <p:cNvPr id="3" name="Title 1">
            <a:extLst>
              <a:ext uri="{FF2B5EF4-FFF2-40B4-BE49-F238E27FC236}">
                <a16:creationId xmlns:a16="http://schemas.microsoft.com/office/drawing/2014/main" id="{613C40FC-3A24-4D4A-95BB-458A90098B60}"/>
              </a:ext>
            </a:extLst>
          </p:cNvPr>
          <p:cNvSpPr>
            <a:spLocks noGrp="1"/>
          </p:cNvSpPr>
          <p:nvPr>
            <p:ph type="title"/>
          </p:nvPr>
        </p:nvSpPr>
        <p:spPr>
          <a:xfrm>
            <a:off x="1265779" y="0"/>
            <a:ext cx="1591818" cy="561535"/>
          </a:xfrm>
          <a:effectLst>
            <a:softEdge rad="31750"/>
          </a:effectLst>
        </p:spPr>
        <p:txBody>
          <a:bodyPr>
            <a:noAutofit/>
          </a:bodyPr>
          <a:lstStyle/>
          <a:p>
            <a:pPr algn="ctr"/>
            <a:r>
              <a:rPr lang="en-GB" sz="2800" b="1" dirty="0"/>
              <a:t>Showcase</a:t>
            </a:r>
          </a:p>
        </p:txBody>
      </p:sp>
      <p:sp>
        <p:nvSpPr>
          <p:cNvPr id="8" name="TextBox 7">
            <a:extLst>
              <a:ext uri="{FF2B5EF4-FFF2-40B4-BE49-F238E27FC236}">
                <a16:creationId xmlns:a16="http://schemas.microsoft.com/office/drawing/2014/main" id="{E47DFE28-4003-D743-5998-5CEE1E47B60C}"/>
              </a:ext>
            </a:extLst>
          </p:cNvPr>
          <p:cNvSpPr txBox="1"/>
          <p:nvPr/>
        </p:nvSpPr>
        <p:spPr>
          <a:xfrm>
            <a:off x="2162506" y="778131"/>
            <a:ext cx="2708917" cy="400110"/>
          </a:xfrm>
          <a:prstGeom prst="rect">
            <a:avLst/>
          </a:prstGeom>
          <a:noFill/>
          <a:effectLst>
            <a:softEdge rad="31750"/>
          </a:effectLst>
        </p:spPr>
        <p:txBody>
          <a:bodyPr wrap="square" rtlCol="0">
            <a:spAutoFit/>
          </a:bodyPr>
          <a:lstStyle/>
          <a:p>
            <a:pPr algn="ctr"/>
            <a:r>
              <a:rPr lang="en-GB" sz="2000" dirty="0">
                <a:latin typeface="+mj-lt"/>
              </a:rPr>
              <a:t>Mixture of MUonE parts</a:t>
            </a:r>
          </a:p>
        </p:txBody>
      </p:sp>
      <p:pic>
        <p:nvPicPr>
          <p:cNvPr id="20" name="Picture 19" descr="A group of metal objects&#10;&#10;AI-generated content may be incorrect.">
            <a:extLst>
              <a:ext uri="{FF2B5EF4-FFF2-40B4-BE49-F238E27FC236}">
                <a16:creationId xmlns:a16="http://schemas.microsoft.com/office/drawing/2014/main" id="{8A436C16-20AE-E7CC-4E58-BB20397822C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590937" y="224044"/>
            <a:ext cx="2414337" cy="2567990"/>
          </a:xfrm>
          <a:prstGeom prst="rect">
            <a:avLst/>
          </a:prstGeom>
          <a:effectLst>
            <a:softEdge rad="31750"/>
          </a:effectLst>
        </p:spPr>
      </p:pic>
      <p:pic>
        <p:nvPicPr>
          <p:cNvPr id="38" name="Picture 37" descr="A metal object with a hole in the middle&#10;&#10;AI-generated content may be incorrect.">
            <a:extLst>
              <a:ext uri="{FF2B5EF4-FFF2-40B4-BE49-F238E27FC236}">
                <a16:creationId xmlns:a16="http://schemas.microsoft.com/office/drawing/2014/main" id="{722CFC15-929D-9653-F053-5D24CE4F0F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53620" y="2902674"/>
            <a:ext cx="2958508" cy="2218881"/>
          </a:xfrm>
          <a:prstGeom prst="rect">
            <a:avLst/>
          </a:prstGeom>
          <a:effectLst>
            <a:softEdge rad="31750"/>
          </a:effectLst>
        </p:spPr>
      </p:pic>
      <p:pic>
        <p:nvPicPr>
          <p:cNvPr id="40" name="Picture 39" descr="A metal piece of metal with a piece of paper on top of it&#10;&#10;AI-generated content may be incorrect.">
            <a:extLst>
              <a:ext uri="{FF2B5EF4-FFF2-40B4-BE49-F238E27FC236}">
                <a16:creationId xmlns:a16="http://schemas.microsoft.com/office/drawing/2014/main" id="{0F634764-CBE1-BDC7-641C-B09E181819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83466" y="116520"/>
            <a:ext cx="3714872" cy="2786154"/>
          </a:xfrm>
          <a:prstGeom prst="rect">
            <a:avLst/>
          </a:prstGeom>
          <a:effectLst>
            <a:softEdge rad="31750"/>
          </a:effectLst>
        </p:spPr>
      </p:pic>
      <p:pic>
        <p:nvPicPr>
          <p:cNvPr id="13" name="Picture 12" descr="A group of gold tubes&#10;&#10;AI-generated content may be incorrect.">
            <a:extLst>
              <a:ext uri="{FF2B5EF4-FFF2-40B4-BE49-F238E27FC236}">
                <a16:creationId xmlns:a16="http://schemas.microsoft.com/office/drawing/2014/main" id="{3A7DB537-64B0-B22D-BC77-690AA5585D3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162506" y="1681798"/>
            <a:ext cx="1834903" cy="1870821"/>
          </a:xfrm>
          <a:prstGeom prst="rect">
            <a:avLst/>
          </a:prstGeom>
          <a:effectLst>
            <a:softEdge rad="31750"/>
          </a:effectLst>
        </p:spPr>
      </p:pic>
      <p:pic>
        <p:nvPicPr>
          <p:cNvPr id="4" name="Picture 3" descr="A metal piece with holes&#10;&#10;AI-generated content may be incorrect.">
            <a:extLst>
              <a:ext uri="{FF2B5EF4-FFF2-40B4-BE49-F238E27FC236}">
                <a16:creationId xmlns:a16="http://schemas.microsoft.com/office/drawing/2014/main" id="{4A8B067F-BE5A-72E7-88B8-6F9DEEE682A8}"/>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839588" y="5156441"/>
            <a:ext cx="1917033" cy="1399674"/>
          </a:xfrm>
          <a:prstGeom prst="rect">
            <a:avLst/>
          </a:prstGeom>
          <a:effectLst>
            <a:softEdge rad="31750"/>
          </a:effectLst>
        </p:spPr>
      </p:pic>
      <p:pic>
        <p:nvPicPr>
          <p:cNvPr id="6" name="Picture 5" descr="A metal piece with holes&#10;&#10;AI-generated content may be incorrect.">
            <a:extLst>
              <a:ext uri="{FF2B5EF4-FFF2-40B4-BE49-F238E27FC236}">
                <a16:creationId xmlns:a16="http://schemas.microsoft.com/office/drawing/2014/main" id="{40559213-8B10-34CC-2916-FAF65C99491A}"/>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33521" y="1389622"/>
            <a:ext cx="1932685" cy="1440281"/>
          </a:xfrm>
          <a:prstGeom prst="rect">
            <a:avLst/>
          </a:prstGeom>
          <a:effectLst>
            <a:softEdge rad="31750"/>
          </a:effectLst>
        </p:spPr>
      </p:pic>
      <p:pic>
        <p:nvPicPr>
          <p:cNvPr id="9" name="Picture 8" descr="A close-up of several metal parts&#10;&#10;AI-generated content may be incorrect.">
            <a:extLst>
              <a:ext uri="{FF2B5EF4-FFF2-40B4-BE49-F238E27FC236}">
                <a16:creationId xmlns:a16="http://schemas.microsoft.com/office/drawing/2014/main" id="{A8D1B787-F458-6C90-504F-0F5B3EE8DFC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48944" y="3191425"/>
            <a:ext cx="1912744" cy="1075919"/>
          </a:xfrm>
          <a:prstGeom prst="rect">
            <a:avLst/>
          </a:prstGeom>
          <a:effectLst>
            <a:softEdge rad="31750"/>
          </a:effectLst>
        </p:spPr>
      </p:pic>
      <p:pic>
        <p:nvPicPr>
          <p:cNvPr id="14" name="Picture 13" descr="A group of metal objects on a black surface&#10;&#10;AI-generated content may be incorrect.">
            <a:extLst>
              <a:ext uri="{FF2B5EF4-FFF2-40B4-BE49-F238E27FC236}">
                <a16:creationId xmlns:a16="http://schemas.microsoft.com/office/drawing/2014/main" id="{4D292ADF-B03F-AB95-E601-02CD0CBE8952}"/>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79872" y="4875068"/>
            <a:ext cx="5555451" cy="1870821"/>
          </a:xfrm>
          <a:prstGeom prst="rect">
            <a:avLst/>
          </a:prstGeom>
          <a:effectLst>
            <a:softEdge rad="31750"/>
          </a:effectLst>
        </p:spPr>
      </p:pic>
      <p:pic>
        <p:nvPicPr>
          <p:cNvPr id="11" name="Picture 10" descr="A metal cylinder with a hole&#10;&#10;AI-generated content may be incorrect.">
            <a:extLst>
              <a:ext uri="{FF2B5EF4-FFF2-40B4-BE49-F238E27FC236}">
                <a16:creationId xmlns:a16="http://schemas.microsoft.com/office/drawing/2014/main" id="{FF044AD6-D8C2-0746-C550-742CE5395130}"/>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6645541" y="4369588"/>
            <a:ext cx="2554545" cy="2218880"/>
          </a:xfrm>
          <a:prstGeom prst="rect">
            <a:avLst/>
          </a:prstGeom>
          <a:effectLst>
            <a:softEdge rad="31750"/>
          </a:effectLst>
        </p:spPr>
      </p:pic>
      <p:pic>
        <p:nvPicPr>
          <p:cNvPr id="18" name="Picture 17" descr="A group of metal objects&#10;&#10;AI-generated content may be incorrect.">
            <a:extLst>
              <a:ext uri="{FF2B5EF4-FFF2-40B4-BE49-F238E27FC236}">
                <a16:creationId xmlns:a16="http://schemas.microsoft.com/office/drawing/2014/main" id="{5D31D6B4-D406-18CB-C230-8B1B076540AC}"/>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4024696" y="1389622"/>
            <a:ext cx="1604197" cy="1227587"/>
          </a:xfrm>
          <a:prstGeom prst="rect">
            <a:avLst/>
          </a:prstGeom>
          <a:effectLst>
            <a:softEdge rad="31750"/>
          </a:effectLst>
        </p:spPr>
      </p:pic>
    </p:spTree>
    <p:extLst>
      <p:ext uri="{BB962C8B-B14F-4D97-AF65-F5344CB8AC3E}">
        <p14:creationId xmlns:p14="http://schemas.microsoft.com/office/powerpoint/2010/main" val="2549172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21FBA2F-3A40-4353-BE59-E160A09FE3F5}"/>
              </a:ext>
            </a:extLst>
          </p:cNvPr>
          <p:cNvSpPr>
            <a:spLocks noGrp="1"/>
          </p:cNvSpPr>
          <p:nvPr>
            <p:ph type="title"/>
          </p:nvPr>
        </p:nvSpPr>
        <p:spPr>
          <a:xfrm>
            <a:off x="1216397" y="317261"/>
            <a:ext cx="1574074" cy="369222"/>
          </a:xfrm>
          <a:effectLst>
            <a:softEdge rad="31750"/>
          </a:effectLst>
        </p:spPr>
        <p:txBody>
          <a:bodyPr>
            <a:noAutofit/>
          </a:bodyPr>
          <a:lstStyle/>
          <a:p>
            <a:pPr algn="ctr"/>
            <a:r>
              <a:rPr lang="en-GB" sz="2800" b="1" dirty="0"/>
              <a:t>Showcase</a:t>
            </a:r>
          </a:p>
        </p:txBody>
      </p:sp>
      <p:pic>
        <p:nvPicPr>
          <p:cNvPr id="10" name="Picture 9" descr="A metal piece with yellow plastic parts&#10;&#10;Description automatically generated">
            <a:extLst>
              <a:ext uri="{FF2B5EF4-FFF2-40B4-BE49-F238E27FC236}">
                <a16:creationId xmlns:a16="http://schemas.microsoft.com/office/drawing/2014/main" id="{004DEE7F-723C-08FE-3F35-6435B1B7E7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7025" y="4791298"/>
            <a:ext cx="4135984" cy="1992191"/>
          </a:xfrm>
          <a:prstGeom prst="rect">
            <a:avLst/>
          </a:prstGeom>
          <a:effectLst>
            <a:softEdge rad="31750"/>
          </a:effectLst>
        </p:spPr>
      </p:pic>
      <p:pic>
        <p:nvPicPr>
          <p:cNvPr id="21" name="Picture 20" descr="A metal object with blue circles&#10;&#10;Description automatically generated">
            <a:extLst>
              <a:ext uri="{FF2B5EF4-FFF2-40B4-BE49-F238E27FC236}">
                <a16:creationId xmlns:a16="http://schemas.microsoft.com/office/drawing/2014/main" id="{FF016247-DEF0-3B45-BB66-8E9EB8BEB7F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04940" y="165420"/>
            <a:ext cx="2851140" cy="3181935"/>
          </a:xfrm>
          <a:prstGeom prst="rect">
            <a:avLst/>
          </a:prstGeom>
          <a:effectLst>
            <a:softEdge rad="31750"/>
          </a:effectLst>
        </p:spPr>
      </p:pic>
      <p:pic>
        <p:nvPicPr>
          <p:cNvPr id="41" name="Picture 40" descr="A silver knife on a grey surface&#10;&#10;Description automatically generated">
            <a:extLst>
              <a:ext uri="{FF2B5EF4-FFF2-40B4-BE49-F238E27FC236}">
                <a16:creationId xmlns:a16="http://schemas.microsoft.com/office/drawing/2014/main" id="{26D10318-DF63-EAE8-339C-206F39BDB8B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16200000">
            <a:off x="6669984" y="-421550"/>
            <a:ext cx="562166" cy="4094389"/>
          </a:xfrm>
          <a:prstGeom prst="rect">
            <a:avLst/>
          </a:prstGeom>
          <a:effectLst>
            <a:softEdge rad="31750"/>
          </a:effectLst>
        </p:spPr>
      </p:pic>
      <p:pic>
        <p:nvPicPr>
          <p:cNvPr id="45" name="Picture 44" descr="A metal knife on a counter&#10;&#10;Description automatically generated">
            <a:extLst>
              <a:ext uri="{FF2B5EF4-FFF2-40B4-BE49-F238E27FC236}">
                <a16:creationId xmlns:a16="http://schemas.microsoft.com/office/drawing/2014/main" id="{C44B9DC4-BFFD-9F33-6611-71C39D8B87A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903872" y="466316"/>
            <a:ext cx="4113597" cy="605645"/>
          </a:xfrm>
          <a:prstGeom prst="rect">
            <a:avLst/>
          </a:prstGeom>
          <a:effectLst>
            <a:softEdge rad="31750"/>
          </a:effectLst>
        </p:spPr>
      </p:pic>
      <p:pic>
        <p:nvPicPr>
          <p:cNvPr id="47" name="Picture 46" descr="A white circular object with holes&#10;&#10;Description automatically generated">
            <a:extLst>
              <a:ext uri="{FF2B5EF4-FFF2-40B4-BE49-F238E27FC236}">
                <a16:creationId xmlns:a16="http://schemas.microsoft.com/office/drawing/2014/main" id="{44BA9FEB-D7F1-B570-4894-3EF73A21C30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7371307" y="4735037"/>
            <a:ext cx="2039821" cy="2053994"/>
          </a:xfrm>
          <a:prstGeom prst="rect">
            <a:avLst/>
          </a:prstGeom>
          <a:effectLst>
            <a:softEdge rad="31750"/>
          </a:effectLst>
        </p:spPr>
      </p:pic>
      <p:sp>
        <p:nvSpPr>
          <p:cNvPr id="2" name="TextBox 1">
            <a:extLst>
              <a:ext uri="{FF2B5EF4-FFF2-40B4-BE49-F238E27FC236}">
                <a16:creationId xmlns:a16="http://schemas.microsoft.com/office/drawing/2014/main" id="{BC4B4D90-C39E-61FB-2871-7B3BFE85E6AB}"/>
              </a:ext>
            </a:extLst>
          </p:cNvPr>
          <p:cNvSpPr txBox="1"/>
          <p:nvPr/>
        </p:nvSpPr>
        <p:spPr>
          <a:xfrm>
            <a:off x="3423779" y="2580333"/>
            <a:ext cx="3021150" cy="646331"/>
          </a:xfrm>
          <a:prstGeom prst="rect">
            <a:avLst/>
          </a:prstGeom>
          <a:noFill/>
          <a:effectLst>
            <a:softEdge rad="31750"/>
          </a:effectLst>
        </p:spPr>
        <p:txBody>
          <a:bodyPr wrap="square" rtlCol="0">
            <a:spAutoFit/>
          </a:bodyPr>
          <a:lstStyle/>
          <a:p>
            <a:pPr algn="ctr"/>
            <a:r>
              <a:rPr lang="en-GB" dirty="0"/>
              <a:t>Mixture of Atlas, AION, </a:t>
            </a:r>
            <a:r>
              <a:rPr lang="en-GB" b="0" i="0" dirty="0">
                <a:solidFill>
                  <a:srgbClr val="212529"/>
                </a:solidFill>
                <a:effectLst/>
                <a:latin typeface="-apple-system"/>
              </a:rPr>
              <a:t>THGEMs</a:t>
            </a:r>
            <a:r>
              <a:rPr lang="en-GB" dirty="0"/>
              <a:t> and Mu3e parts</a:t>
            </a:r>
          </a:p>
        </p:txBody>
      </p:sp>
      <p:pic>
        <p:nvPicPr>
          <p:cNvPr id="4" name="Picture 3" descr="A yellow circular object on a silver pole&#10;&#10;AI-generated content may be incorrect.">
            <a:extLst>
              <a:ext uri="{FF2B5EF4-FFF2-40B4-BE49-F238E27FC236}">
                <a16:creationId xmlns:a16="http://schemas.microsoft.com/office/drawing/2014/main" id="{525B5F02-B1B4-8589-198F-554DB025FD06}"/>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5400000">
            <a:off x="3876397" y="4321741"/>
            <a:ext cx="3036761" cy="1886735"/>
          </a:xfrm>
          <a:prstGeom prst="rect">
            <a:avLst/>
          </a:prstGeom>
          <a:effectLst>
            <a:softEdge rad="31750"/>
          </a:effectLst>
        </p:spPr>
      </p:pic>
      <p:pic>
        <p:nvPicPr>
          <p:cNvPr id="6" name="Picture 5" descr="A close-up of a yellow ring&#10;&#10;AI-generated content may be incorrect.">
            <a:extLst>
              <a:ext uri="{FF2B5EF4-FFF2-40B4-BE49-F238E27FC236}">
                <a16:creationId xmlns:a16="http://schemas.microsoft.com/office/drawing/2014/main" id="{3A017AC0-3861-9C8A-AF77-4D4FBBF7F540}"/>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rot="5400000">
            <a:off x="6506151" y="2422974"/>
            <a:ext cx="2255893" cy="2288555"/>
          </a:xfrm>
          <a:prstGeom prst="rect">
            <a:avLst/>
          </a:prstGeom>
          <a:effectLst>
            <a:softEdge rad="31750"/>
          </a:effectLst>
        </p:spPr>
      </p:pic>
      <p:pic>
        <p:nvPicPr>
          <p:cNvPr id="8" name="Picture 7" descr="A close-up of a white cylinder&#10;&#10;AI-generated content may be incorrect.">
            <a:extLst>
              <a:ext uri="{FF2B5EF4-FFF2-40B4-BE49-F238E27FC236}">
                <a16:creationId xmlns:a16="http://schemas.microsoft.com/office/drawing/2014/main" id="{DA0DDD2F-2D9C-4CBE-5449-C7E1AA414E7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9263895" y="3919752"/>
            <a:ext cx="3272843" cy="2454632"/>
          </a:xfrm>
          <a:prstGeom prst="rect">
            <a:avLst/>
          </a:prstGeom>
          <a:effectLst>
            <a:softEdge rad="31750"/>
          </a:effectLst>
        </p:spPr>
      </p:pic>
      <p:pic>
        <p:nvPicPr>
          <p:cNvPr id="3" name="Picture 2" descr="A gold circular object on a grey surface&#10;&#10;AI-generated content may be incorrect.">
            <a:extLst>
              <a:ext uri="{FF2B5EF4-FFF2-40B4-BE49-F238E27FC236}">
                <a16:creationId xmlns:a16="http://schemas.microsoft.com/office/drawing/2014/main" id="{8F172796-D8EE-9BBC-13DA-016C005F4C9A}"/>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146624" y="3653136"/>
            <a:ext cx="1604197" cy="1081900"/>
          </a:xfrm>
          <a:prstGeom prst="rect">
            <a:avLst/>
          </a:prstGeom>
          <a:effectLst>
            <a:softEdge rad="31750"/>
          </a:effectLst>
        </p:spPr>
      </p:pic>
      <p:pic>
        <p:nvPicPr>
          <p:cNvPr id="5" name="Picture 4" descr="A gold circular object on a grey surface&#10;&#10;AI-generated content may be incorrect.">
            <a:extLst>
              <a:ext uri="{FF2B5EF4-FFF2-40B4-BE49-F238E27FC236}">
                <a16:creationId xmlns:a16="http://schemas.microsoft.com/office/drawing/2014/main" id="{C40691B1-CF92-FC32-2BA7-6FB019669A31}"/>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146624" y="2190899"/>
            <a:ext cx="1604197" cy="1391309"/>
          </a:xfrm>
          <a:prstGeom prst="rect">
            <a:avLst/>
          </a:prstGeom>
          <a:effectLst>
            <a:softEdge rad="31750"/>
          </a:effectLst>
        </p:spPr>
      </p:pic>
      <p:pic>
        <p:nvPicPr>
          <p:cNvPr id="7" name="Picture 6" descr="A group of gold metal objects&#10;&#10;Description automatically generated">
            <a:extLst>
              <a:ext uri="{FF2B5EF4-FFF2-40B4-BE49-F238E27FC236}">
                <a16:creationId xmlns:a16="http://schemas.microsoft.com/office/drawing/2014/main" id="{C334B63A-257F-0009-C212-D8B78ED4ECA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689" b="-1"/>
          <a:stretch/>
        </p:blipFill>
        <p:spPr>
          <a:xfrm rot="5400000">
            <a:off x="2722996" y="582852"/>
            <a:ext cx="1178706" cy="1954664"/>
          </a:xfrm>
          <a:prstGeom prst="rect">
            <a:avLst/>
          </a:prstGeom>
          <a:effectLst>
            <a:softEdge rad="31750"/>
          </a:effectLst>
        </p:spPr>
      </p:pic>
      <p:pic>
        <p:nvPicPr>
          <p:cNvPr id="9" name="Picture 8" descr="A group of gold objects on a metal surface&#10;&#10;Description automatically generated">
            <a:extLst>
              <a:ext uri="{FF2B5EF4-FFF2-40B4-BE49-F238E27FC236}">
                <a16:creationId xmlns:a16="http://schemas.microsoft.com/office/drawing/2014/main" id="{AC4F7D22-D122-EFB1-82B8-CF6FDB3A88E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5400000">
            <a:off x="1514213" y="2774194"/>
            <a:ext cx="2154703" cy="1616027"/>
          </a:xfrm>
          <a:prstGeom prst="rect">
            <a:avLst/>
          </a:prstGeom>
          <a:effectLst>
            <a:softEdge rad="31750"/>
          </a:effectLst>
        </p:spPr>
      </p:pic>
    </p:spTree>
    <p:extLst>
      <p:ext uri="{BB962C8B-B14F-4D97-AF65-F5344CB8AC3E}">
        <p14:creationId xmlns:p14="http://schemas.microsoft.com/office/powerpoint/2010/main" val="129543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B92C8CA-51CB-4511-AEBA-C04E0B721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metal frame with black and yellow handles&#10;&#10;Description automatically generated">
            <a:extLst>
              <a:ext uri="{FF2B5EF4-FFF2-40B4-BE49-F238E27FC236}">
                <a16:creationId xmlns:a16="http://schemas.microsoft.com/office/drawing/2014/main" id="{8054065E-5E03-B098-E664-2E3BBFE78E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1018" y="332060"/>
            <a:ext cx="1926275" cy="2171700"/>
          </a:xfrm>
          <a:prstGeom prst="rect">
            <a:avLst/>
          </a:prstGeom>
          <a:effectLst>
            <a:softEdge rad="31750"/>
          </a:effectLst>
        </p:spPr>
      </p:pic>
      <p:pic>
        <p:nvPicPr>
          <p:cNvPr id="11" name="Picture 10" descr="A metal floor in a room&#10;&#10;Description automatically generated">
            <a:extLst>
              <a:ext uri="{FF2B5EF4-FFF2-40B4-BE49-F238E27FC236}">
                <a16:creationId xmlns:a16="http://schemas.microsoft.com/office/drawing/2014/main" id="{E4223FE8-3C59-DB4F-44EC-789C25723A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57265" y="358145"/>
            <a:ext cx="2213866" cy="2171700"/>
          </a:xfrm>
          <a:prstGeom prst="rect">
            <a:avLst/>
          </a:prstGeom>
          <a:effectLst>
            <a:softEdge rad="31750"/>
          </a:effectLst>
        </p:spPr>
      </p:pic>
      <p:sp>
        <p:nvSpPr>
          <p:cNvPr id="20" name="Title 1">
            <a:extLst>
              <a:ext uri="{FF2B5EF4-FFF2-40B4-BE49-F238E27FC236}">
                <a16:creationId xmlns:a16="http://schemas.microsoft.com/office/drawing/2014/main" id="{764E4DC5-671E-A163-5E31-38DFFBF0F995}"/>
              </a:ext>
            </a:extLst>
          </p:cNvPr>
          <p:cNvSpPr txBox="1">
            <a:spLocks/>
          </p:cNvSpPr>
          <p:nvPr/>
        </p:nvSpPr>
        <p:spPr>
          <a:xfrm>
            <a:off x="1258301" y="-19451"/>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Showcase</a:t>
            </a:r>
            <a:endParaRPr lang="en-GB" sz="2000" b="1" dirty="0"/>
          </a:p>
        </p:txBody>
      </p:sp>
      <p:pic>
        <p:nvPicPr>
          <p:cNvPr id="3" name="Picture 2" descr="A high angle view of a room&#10;&#10;AI-generated content may be incorrect.">
            <a:extLst>
              <a:ext uri="{FF2B5EF4-FFF2-40B4-BE49-F238E27FC236}">
                <a16:creationId xmlns:a16="http://schemas.microsoft.com/office/drawing/2014/main" id="{B7346D38-927B-5DAD-B1FB-6DC725A4E0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57970" y="3423980"/>
            <a:ext cx="3398103" cy="2264849"/>
          </a:xfrm>
          <a:prstGeom prst="rect">
            <a:avLst/>
          </a:prstGeom>
          <a:effectLst>
            <a:softEdge rad="31750"/>
          </a:effectLst>
        </p:spPr>
      </p:pic>
      <p:sp>
        <p:nvSpPr>
          <p:cNvPr id="6" name="TextBox 5">
            <a:extLst>
              <a:ext uri="{FF2B5EF4-FFF2-40B4-BE49-F238E27FC236}">
                <a16:creationId xmlns:a16="http://schemas.microsoft.com/office/drawing/2014/main" id="{8F6EE7D6-7ED1-8743-F0F6-0020CE6A80A5}"/>
              </a:ext>
            </a:extLst>
          </p:cNvPr>
          <p:cNvSpPr txBox="1"/>
          <p:nvPr/>
        </p:nvSpPr>
        <p:spPr>
          <a:xfrm>
            <a:off x="3177902" y="2835821"/>
            <a:ext cx="5569369" cy="369332"/>
          </a:xfrm>
          <a:prstGeom prst="rect">
            <a:avLst/>
          </a:prstGeom>
          <a:noFill/>
          <a:effectLst>
            <a:softEdge rad="31750"/>
          </a:effectLst>
        </p:spPr>
        <p:txBody>
          <a:bodyPr wrap="square">
            <a:spAutoFit/>
          </a:bodyPr>
          <a:lstStyle/>
          <a:p>
            <a:pPr algn="ctr"/>
            <a:r>
              <a:rPr lang="en-GB" sz="1800" dirty="0"/>
              <a:t>BUTTON construction here and down the mine in Boulby</a:t>
            </a:r>
          </a:p>
        </p:txBody>
      </p:sp>
      <p:pic>
        <p:nvPicPr>
          <p:cNvPr id="10" name="Picture 9" descr="A metal frame with tools on the floor&#10;&#10;AI-generated content may be incorrect.">
            <a:extLst>
              <a:ext uri="{FF2B5EF4-FFF2-40B4-BE49-F238E27FC236}">
                <a16:creationId xmlns:a16="http://schemas.microsoft.com/office/drawing/2014/main" id="{72E89B7C-5718-15FE-1128-D074F9EEE94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48299" y="921312"/>
            <a:ext cx="2895600" cy="2171700"/>
          </a:xfrm>
          <a:prstGeom prst="rect">
            <a:avLst/>
          </a:prstGeom>
          <a:effectLst>
            <a:softEdge rad="31750"/>
          </a:effectLst>
        </p:spPr>
      </p:pic>
      <p:pic>
        <p:nvPicPr>
          <p:cNvPr id="14" name="Picture 13" descr="Wooden crates with metal objects in them&#10;&#10;AI-generated content may be incorrect.">
            <a:extLst>
              <a:ext uri="{FF2B5EF4-FFF2-40B4-BE49-F238E27FC236}">
                <a16:creationId xmlns:a16="http://schemas.microsoft.com/office/drawing/2014/main" id="{5363B39F-B58E-7D30-4E0D-3C4F2D812E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4868" y="332060"/>
            <a:ext cx="1628775" cy="2171700"/>
          </a:xfrm>
          <a:prstGeom prst="rect">
            <a:avLst/>
          </a:prstGeom>
          <a:effectLst>
            <a:softEdge rad="31750"/>
          </a:effectLst>
        </p:spPr>
      </p:pic>
      <p:pic>
        <p:nvPicPr>
          <p:cNvPr id="18" name="Picture 17" descr="A group of people working on a machine&#10;&#10;AI-generated content may be incorrect.">
            <a:extLst>
              <a:ext uri="{FF2B5EF4-FFF2-40B4-BE49-F238E27FC236}">
                <a16:creationId xmlns:a16="http://schemas.microsoft.com/office/drawing/2014/main" id="{BDD52B17-7171-AB77-ADCA-C99419B84C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5657" y="942205"/>
            <a:ext cx="2074287" cy="2765717"/>
          </a:xfrm>
          <a:prstGeom prst="rect">
            <a:avLst/>
          </a:prstGeom>
          <a:effectLst>
            <a:softEdge rad="31750"/>
          </a:effectLst>
        </p:spPr>
      </p:pic>
      <p:pic>
        <p:nvPicPr>
          <p:cNvPr id="25" name="Picture 24" descr="A metal structure in a room&#10;&#10;AI-generated content may be incorrect.">
            <a:extLst>
              <a:ext uri="{FF2B5EF4-FFF2-40B4-BE49-F238E27FC236}">
                <a16:creationId xmlns:a16="http://schemas.microsoft.com/office/drawing/2014/main" id="{F6AC0230-2427-8A57-B1A0-06BED28EA6A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5852" y="3845105"/>
            <a:ext cx="2084898" cy="2779864"/>
          </a:xfrm>
          <a:prstGeom prst="rect">
            <a:avLst/>
          </a:prstGeom>
          <a:effectLst>
            <a:softEdge rad="31750"/>
          </a:effectLst>
        </p:spPr>
      </p:pic>
      <p:pic>
        <p:nvPicPr>
          <p:cNvPr id="27" name="Picture 26" descr="A group of people in white suits working in a factory&#10;&#10;AI-generated content may be incorrect.">
            <a:extLst>
              <a:ext uri="{FF2B5EF4-FFF2-40B4-BE49-F238E27FC236}">
                <a16:creationId xmlns:a16="http://schemas.microsoft.com/office/drawing/2014/main" id="{589C9768-36BB-A344-F2EB-6AB8C9C28C5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25468" y="4428564"/>
            <a:ext cx="2941263" cy="1960842"/>
          </a:xfrm>
          <a:prstGeom prst="rect">
            <a:avLst/>
          </a:prstGeom>
          <a:effectLst>
            <a:softEdge rad="31750"/>
          </a:effectLst>
        </p:spPr>
      </p:pic>
      <p:pic>
        <p:nvPicPr>
          <p:cNvPr id="29" name="Picture 28" descr="A group of people working in a factory&#10;&#10;AI-generated content may be incorrect.">
            <a:extLst>
              <a:ext uri="{FF2B5EF4-FFF2-40B4-BE49-F238E27FC236}">
                <a16:creationId xmlns:a16="http://schemas.microsoft.com/office/drawing/2014/main" id="{F4D22679-86C7-A1D1-935B-3D8F963A868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499968" y="3933998"/>
            <a:ext cx="3088607" cy="2316455"/>
          </a:xfrm>
          <a:prstGeom prst="rect">
            <a:avLst/>
          </a:prstGeom>
          <a:effectLst>
            <a:softEdge rad="31750"/>
          </a:effectLst>
        </p:spPr>
      </p:pic>
    </p:spTree>
    <p:extLst>
      <p:ext uri="{BB962C8B-B14F-4D97-AF65-F5344CB8AC3E}">
        <p14:creationId xmlns:p14="http://schemas.microsoft.com/office/powerpoint/2010/main" val="170747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6C20014-C1A8-BCCD-DAC8-387C27484D10}"/>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96085345-C802-757F-A17A-755C8C44904F}"/>
              </a:ext>
            </a:extLst>
          </p:cNvPr>
          <p:cNvSpPr txBox="1"/>
          <p:nvPr/>
        </p:nvSpPr>
        <p:spPr>
          <a:xfrm>
            <a:off x="7617152" y="200505"/>
            <a:ext cx="3523122" cy="461665"/>
          </a:xfrm>
          <a:prstGeom prst="rect">
            <a:avLst/>
          </a:prstGeom>
          <a:noFill/>
        </p:spPr>
        <p:txBody>
          <a:bodyPr wrap="square">
            <a:spAutoFit/>
          </a:bodyPr>
          <a:lstStyle/>
          <a:p>
            <a:pPr algn="ctr"/>
            <a:r>
              <a:rPr lang="en-GB" sz="1200" dirty="0"/>
              <a:t>Last year I announced that we had almost completed our renovations this has not changed much!</a:t>
            </a:r>
            <a:endParaRPr lang="en-GB" sz="1100" dirty="0"/>
          </a:p>
        </p:txBody>
      </p:sp>
      <p:sp>
        <p:nvSpPr>
          <p:cNvPr id="34" name="Title 1">
            <a:extLst>
              <a:ext uri="{FF2B5EF4-FFF2-40B4-BE49-F238E27FC236}">
                <a16:creationId xmlns:a16="http://schemas.microsoft.com/office/drawing/2014/main" id="{4C03AB53-0203-05E2-33A0-8F283BF5DDF2}"/>
              </a:ext>
            </a:extLst>
          </p:cNvPr>
          <p:cNvSpPr txBox="1">
            <a:spLocks/>
          </p:cNvSpPr>
          <p:nvPr/>
        </p:nvSpPr>
        <p:spPr>
          <a:xfrm>
            <a:off x="1134661" y="55695"/>
            <a:ext cx="2339082" cy="82401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Refurbishments</a:t>
            </a:r>
          </a:p>
        </p:txBody>
      </p:sp>
      <p:pic>
        <p:nvPicPr>
          <p:cNvPr id="6" name="Picture 5">
            <a:extLst>
              <a:ext uri="{FF2B5EF4-FFF2-40B4-BE49-F238E27FC236}">
                <a16:creationId xmlns:a16="http://schemas.microsoft.com/office/drawing/2014/main" id="{CFCCA523-D2C8-7F43-4952-4A432871C7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9696" y="737486"/>
            <a:ext cx="2918034" cy="1641394"/>
          </a:xfrm>
          <a:prstGeom prst="rect">
            <a:avLst/>
          </a:prstGeom>
        </p:spPr>
      </p:pic>
      <p:pic>
        <p:nvPicPr>
          <p:cNvPr id="8" name="Picture 7" descr="A staircase with a sign on the floor&#10;&#10;Description automatically generated">
            <a:extLst>
              <a:ext uri="{FF2B5EF4-FFF2-40B4-BE49-F238E27FC236}">
                <a16:creationId xmlns:a16="http://schemas.microsoft.com/office/drawing/2014/main" id="{BFA10B0A-3385-61D8-B3C3-4EFB9C0184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73814" y="4107395"/>
            <a:ext cx="980902" cy="1309255"/>
          </a:xfrm>
          <a:prstGeom prst="rect">
            <a:avLst/>
          </a:prstGeom>
          <a:effectLst>
            <a:softEdge rad="31750"/>
          </a:effectLst>
        </p:spPr>
      </p:pic>
      <p:pic>
        <p:nvPicPr>
          <p:cNvPr id="9" name="Picture 8" descr="A wet hallway with a brick wall and a door&#10;&#10;Description automatically generated">
            <a:extLst>
              <a:ext uri="{FF2B5EF4-FFF2-40B4-BE49-F238E27FC236}">
                <a16:creationId xmlns:a16="http://schemas.microsoft.com/office/drawing/2014/main" id="{1429A791-2E91-24B9-C9D0-EA09C382A6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7811" y="4107394"/>
            <a:ext cx="980902" cy="1309255"/>
          </a:xfrm>
          <a:prstGeom prst="rect">
            <a:avLst/>
          </a:prstGeom>
          <a:effectLst>
            <a:softEdge rad="31750"/>
          </a:effectLst>
        </p:spPr>
      </p:pic>
      <p:sp>
        <p:nvSpPr>
          <p:cNvPr id="12" name="Rectangle 11">
            <a:extLst>
              <a:ext uri="{FF2B5EF4-FFF2-40B4-BE49-F238E27FC236}">
                <a16:creationId xmlns:a16="http://schemas.microsoft.com/office/drawing/2014/main" id="{6403F912-73C3-14DC-FFD0-AFABE3B173E1}"/>
              </a:ext>
            </a:extLst>
          </p:cNvPr>
          <p:cNvSpPr/>
          <p:nvPr/>
        </p:nvSpPr>
        <p:spPr>
          <a:xfrm>
            <a:off x="7344697" y="2607722"/>
            <a:ext cx="4258234" cy="1384995"/>
          </a:xfrm>
          <a:prstGeom prst="rect">
            <a:avLst/>
          </a:prstGeom>
        </p:spPr>
        <p:txBody>
          <a:bodyPr wrap="square">
            <a:spAutoFit/>
          </a:bodyPr>
          <a:lstStyle/>
          <a:p>
            <a:pPr algn="ctr"/>
            <a:r>
              <a:rPr lang="en-GB" sz="1200" dirty="0"/>
              <a:t>Completion of the basement upgrade has been hindered as we have had several flooding events these have caused quite a lot of disruption.  </a:t>
            </a:r>
          </a:p>
          <a:p>
            <a:pPr algn="ctr"/>
            <a:r>
              <a:rPr lang="en-GB" sz="1200" dirty="0"/>
              <a:t>The water comes through the outside wall after a substantial downpour of rain. This has happened in the past however the penetration into our working space was not so disruptive. Our new internal walls seem to be letting the water straight through.</a:t>
            </a:r>
          </a:p>
        </p:txBody>
      </p:sp>
      <p:sp>
        <p:nvSpPr>
          <p:cNvPr id="14" name="Rectangle 13">
            <a:extLst>
              <a:ext uri="{FF2B5EF4-FFF2-40B4-BE49-F238E27FC236}">
                <a16:creationId xmlns:a16="http://schemas.microsoft.com/office/drawing/2014/main" id="{EA56ED2F-BA70-6F4E-7093-12CBE85D5F70}"/>
              </a:ext>
            </a:extLst>
          </p:cNvPr>
          <p:cNvSpPr/>
          <p:nvPr/>
        </p:nvSpPr>
        <p:spPr>
          <a:xfrm>
            <a:off x="7961020" y="5567281"/>
            <a:ext cx="3025588" cy="830997"/>
          </a:xfrm>
          <a:prstGeom prst="rect">
            <a:avLst/>
          </a:prstGeom>
        </p:spPr>
        <p:txBody>
          <a:bodyPr wrap="square">
            <a:spAutoFit/>
          </a:bodyPr>
          <a:lstStyle/>
          <a:p>
            <a:pPr algn="ctr"/>
            <a:r>
              <a:rPr lang="en-GB" sz="1200" dirty="0"/>
              <a:t>Property and Campus Services are aware of this situation and have started their investigation. Hopefully, it will not be long before they have a permanent solution for us.</a:t>
            </a:r>
          </a:p>
        </p:txBody>
      </p:sp>
      <p:pic>
        <p:nvPicPr>
          <p:cNvPr id="2" name="Picture 1" descr="A wet floor with a sign on the wall&#10;&#10;Description automatically generated">
            <a:extLst>
              <a:ext uri="{FF2B5EF4-FFF2-40B4-BE49-F238E27FC236}">
                <a16:creationId xmlns:a16="http://schemas.microsoft.com/office/drawing/2014/main" id="{5B8F5ADA-C548-1D25-4A02-3462D5DCF6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21808" y="4107394"/>
            <a:ext cx="980902" cy="1309255"/>
          </a:xfrm>
          <a:prstGeom prst="rect">
            <a:avLst/>
          </a:prstGeom>
          <a:effectLst>
            <a:softEdge rad="31750"/>
          </a:effectLst>
        </p:spPr>
      </p:pic>
      <p:pic>
        <p:nvPicPr>
          <p:cNvPr id="3" name="Picture 2" descr="A wet floor with a white wall&#10;&#10;Description automatically generated">
            <a:extLst>
              <a:ext uri="{FF2B5EF4-FFF2-40B4-BE49-F238E27FC236}">
                <a16:creationId xmlns:a16="http://schemas.microsoft.com/office/drawing/2014/main" id="{FFD7AFF6-EC34-DE42-B238-E0D487AD31D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49817" y="4107396"/>
            <a:ext cx="980902" cy="1309255"/>
          </a:xfrm>
          <a:prstGeom prst="rect">
            <a:avLst/>
          </a:prstGeom>
          <a:effectLst>
            <a:softEdge rad="31750"/>
          </a:effectLst>
        </p:spPr>
      </p:pic>
      <p:pic>
        <p:nvPicPr>
          <p:cNvPr id="5" name="Picture 4" descr="A close up of wires&#10;&#10;AI-generated content may be incorrect.">
            <a:extLst>
              <a:ext uri="{FF2B5EF4-FFF2-40B4-BE49-F238E27FC236}">
                <a16:creationId xmlns:a16="http://schemas.microsoft.com/office/drawing/2014/main" id="{8D095857-E3E1-3210-F884-C12D48C76C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5400000">
            <a:off x="3078084" y="1902555"/>
            <a:ext cx="2814843" cy="1266680"/>
          </a:xfrm>
          <a:prstGeom prst="rect">
            <a:avLst/>
          </a:prstGeom>
          <a:effectLst>
            <a:softEdge rad="31750"/>
          </a:effectLst>
        </p:spPr>
      </p:pic>
      <p:pic>
        <p:nvPicPr>
          <p:cNvPr id="10" name="Picture 9" descr="A close-up of a wire&#10;&#10;AI-generated content may be incorrect.">
            <a:extLst>
              <a:ext uri="{FF2B5EF4-FFF2-40B4-BE49-F238E27FC236}">
                <a16:creationId xmlns:a16="http://schemas.microsoft.com/office/drawing/2014/main" id="{2EE4276F-CF69-D6FB-CDBC-240EC6A734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4507591" y="1902556"/>
            <a:ext cx="2814843" cy="1266679"/>
          </a:xfrm>
          <a:prstGeom prst="rect">
            <a:avLst/>
          </a:prstGeom>
          <a:effectLst>
            <a:softEdge rad="31750"/>
          </a:effectLst>
        </p:spPr>
      </p:pic>
      <p:sp>
        <p:nvSpPr>
          <p:cNvPr id="16" name="TextBox 15">
            <a:extLst>
              <a:ext uri="{FF2B5EF4-FFF2-40B4-BE49-F238E27FC236}">
                <a16:creationId xmlns:a16="http://schemas.microsoft.com/office/drawing/2014/main" id="{CB48BFC2-2F3E-62A3-36D4-EE7C9BD78D5D}"/>
              </a:ext>
            </a:extLst>
          </p:cNvPr>
          <p:cNvSpPr txBox="1"/>
          <p:nvPr/>
        </p:nvSpPr>
        <p:spPr>
          <a:xfrm>
            <a:off x="456480" y="4634754"/>
            <a:ext cx="5810408" cy="1938992"/>
          </a:xfrm>
          <a:prstGeom prst="rect">
            <a:avLst/>
          </a:prstGeom>
          <a:noFill/>
        </p:spPr>
        <p:txBody>
          <a:bodyPr wrap="square">
            <a:spAutoFit/>
          </a:bodyPr>
          <a:lstStyle/>
          <a:p>
            <a:r>
              <a:rPr lang="en-GB" sz="1200" dirty="0"/>
              <a:t>We had a very serious incident occur in our workshop. One of the team received an electrical shock when turning on an isolator to one of our lathes. He is alright although he was a shaken (but not stirred) by this event. It appears that during the renovation and the complete reconnection of all our machines, some of them were left without an earth connection. The machine in question had a very small current leakage from the digital readout, meaning that most probably this was a lower voltage event that’s not to say it was not serious. This resulted in the whole workshop being shutdown for almost two weeks and a full electrical inspection carried out. A further four machines were found to have a similar kind of fault! These faults were promptly corrected and a full investigation is still ongoing with the school and university safety offices.</a:t>
            </a:r>
          </a:p>
        </p:txBody>
      </p:sp>
      <p:grpSp>
        <p:nvGrpSpPr>
          <p:cNvPr id="17" name="Group 16">
            <a:extLst>
              <a:ext uri="{FF2B5EF4-FFF2-40B4-BE49-F238E27FC236}">
                <a16:creationId xmlns:a16="http://schemas.microsoft.com/office/drawing/2014/main" id="{B3B72FC7-5296-B767-A1A2-92F6C92CAE84}"/>
              </a:ext>
            </a:extLst>
          </p:cNvPr>
          <p:cNvGrpSpPr/>
          <p:nvPr/>
        </p:nvGrpSpPr>
        <p:grpSpPr>
          <a:xfrm>
            <a:off x="71719" y="1155941"/>
            <a:ext cx="3753126" cy="2814844"/>
            <a:chOff x="56591" y="1128474"/>
            <a:chExt cx="3753126" cy="2814844"/>
          </a:xfrm>
        </p:grpSpPr>
        <p:pic>
          <p:nvPicPr>
            <p:cNvPr id="13" name="Picture 12" descr="A large green machine in a room&#10;&#10;AI-generated content may be incorrect.">
              <a:extLst>
                <a:ext uri="{FF2B5EF4-FFF2-40B4-BE49-F238E27FC236}">
                  <a16:creationId xmlns:a16="http://schemas.microsoft.com/office/drawing/2014/main" id="{9C311DFB-2CDC-790E-6E00-DBA1DB04DD4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591" y="1128474"/>
              <a:ext cx="3753126" cy="2814844"/>
            </a:xfrm>
            <a:prstGeom prst="rect">
              <a:avLst/>
            </a:prstGeom>
            <a:effectLst>
              <a:softEdge rad="31750"/>
            </a:effectLst>
          </p:spPr>
        </p:pic>
        <p:pic>
          <p:nvPicPr>
            <p:cNvPr id="1026" name="Picture 2" descr="8+ Hundred Electrocuted Cartoon Royalty-Free Images, Stock Photos &amp;  Pictures | Shutterstock">
              <a:extLst>
                <a:ext uri="{FF2B5EF4-FFF2-40B4-BE49-F238E27FC236}">
                  <a16:creationId xmlns:a16="http://schemas.microsoft.com/office/drawing/2014/main" id="{45E51398-7105-65FA-F9A4-063CC33F885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1719" y="2836175"/>
              <a:ext cx="1176338" cy="1107142"/>
            </a:xfrm>
            <a:prstGeom prst="rect">
              <a:avLst/>
            </a:prstGeom>
            <a:effectLst>
              <a:softEdge rad="31750"/>
            </a:effectLst>
            <a:extLst>
              <a:ext uri="{909E8E84-426E-40DD-AFC4-6F175D3DCCD1}">
                <a14:hiddenFill xmlns:a14="http://schemas.microsoft.com/office/drawing/2010/main">
                  <a:solidFill>
                    <a:srgbClr val="FFFFFF"/>
                  </a:solidFill>
                </a14:hiddenFill>
              </a:ext>
            </a:extLst>
          </p:spPr>
        </p:pic>
      </p:grpSp>
      <p:cxnSp>
        <p:nvCxnSpPr>
          <p:cNvPr id="19" name="Straight Arrow Connector 18">
            <a:extLst>
              <a:ext uri="{FF2B5EF4-FFF2-40B4-BE49-F238E27FC236}">
                <a16:creationId xmlns:a16="http://schemas.microsoft.com/office/drawing/2014/main" id="{4C4F7C54-D746-A2D1-2BAC-1CC83547D248}"/>
              </a:ext>
            </a:extLst>
          </p:cNvPr>
          <p:cNvCxnSpPr>
            <a:cxnSpLocks/>
            <a:stCxn id="27" idx="0"/>
          </p:cNvCxnSpPr>
          <p:nvPr/>
        </p:nvCxnSpPr>
        <p:spPr>
          <a:xfrm flipV="1">
            <a:off x="3817297" y="2979606"/>
            <a:ext cx="543733" cy="105373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2D20B6B-DB68-C7CF-9BAF-BF1303685EF2}"/>
              </a:ext>
            </a:extLst>
          </p:cNvPr>
          <p:cNvCxnSpPr>
            <a:cxnSpLocks/>
            <a:stCxn id="28" idx="0"/>
          </p:cNvCxnSpPr>
          <p:nvPr/>
        </p:nvCxnSpPr>
        <p:spPr>
          <a:xfrm flipH="1" flipV="1">
            <a:off x="5614601" y="2801471"/>
            <a:ext cx="506629" cy="12544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AF4602A-14B2-B7D2-D21D-D3BB2B517FE2}"/>
              </a:ext>
            </a:extLst>
          </p:cNvPr>
          <p:cNvSpPr txBox="1"/>
          <p:nvPr/>
        </p:nvSpPr>
        <p:spPr>
          <a:xfrm>
            <a:off x="2905955" y="4033343"/>
            <a:ext cx="1822683" cy="400110"/>
          </a:xfrm>
          <a:prstGeom prst="rect">
            <a:avLst/>
          </a:prstGeom>
          <a:noFill/>
          <a:ln>
            <a:solidFill>
              <a:schemeClr val="accent1"/>
            </a:solidFill>
          </a:ln>
        </p:spPr>
        <p:txBody>
          <a:bodyPr wrap="square">
            <a:spAutoFit/>
          </a:bodyPr>
          <a:lstStyle/>
          <a:p>
            <a:pPr algn="ctr"/>
            <a:r>
              <a:rPr lang="en-GB" sz="1000" dirty="0">
                <a:solidFill>
                  <a:schemeClr val="accent5"/>
                </a:solidFill>
              </a:rPr>
              <a:t>Black wire with earth tape and in earth terminal</a:t>
            </a:r>
            <a:endParaRPr lang="en-GB" sz="900" dirty="0">
              <a:solidFill>
                <a:schemeClr val="accent5"/>
              </a:solidFill>
            </a:endParaRPr>
          </a:p>
        </p:txBody>
      </p:sp>
      <p:sp>
        <p:nvSpPr>
          <p:cNvPr id="28" name="TextBox 27">
            <a:extLst>
              <a:ext uri="{FF2B5EF4-FFF2-40B4-BE49-F238E27FC236}">
                <a16:creationId xmlns:a16="http://schemas.microsoft.com/office/drawing/2014/main" id="{1D081ED9-D524-C689-EBAD-23CD09D0819C}"/>
              </a:ext>
            </a:extLst>
          </p:cNvPr>
          <p:cNvSpPr txBox="1"/>
          <p:nvPr/>
        </p:nvSpPr>
        <p:spPr>
          <a:xfrm>
            <a:off x="5015753" y="4055967"/>
            <a:ext cx="2210953" cy="400110"/>
          </a:xfrm>
          <a:prstGeom prst="rect">
            <a:avLst/>
          </a:prstGeom>
          <a:noFill/>
          <a:ln>
            <a:solidFill>
              <a:schemeClr val="accent1"/>
            </a:solidFill>
          </a:ln>
        </p:spPr>
        <p:txBody>
          <a:bodyPr wrap="square">
            <a:spAutoFit/>
          </a:bodyPr>
          <a:lstStyle/>
          <a:p>
            <a:pPr algn="ctr"/>
            <a:r>
              <a:rPr lang="en-GB" sz="1000" dirty="0">
                <a:solidFill>
                  <a:schemeClr val="accent5"/>
                </a:solidFill>
              </a:rPr>
              <a:t>Black wire folded back and tapped up not in earth terminal which is available</a:t>
            </a:r>
            <a:endParaRPr lang="en-GB" sz="900" dirty="0">
              <a:solidFill>
                <a:schemeClr val="accent5"/>
              </a:solidFill>
            </a:endParaRPr>
          </a:p>
        </p:txBody>
      </p:sp>
    </p:spTree>
    <p:extLst>
      <p:ext uri="{BB962C8B-B14F-4D97-AF65-F5344CB8AC3E}">
        <p14:creationId xmlns:p14="http://schemas.microsoft.com/office/powerpoint/2010/main" val="43178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2">
            <a:extLst>
              <a:ext uri="{FF2B5EF4-FFF2-40B4-BE49-F238E27FC236}">
                <a16:creationId xmlns:a16="http://schemas.microsoft.com/office/drawing/2014/main" id="{C9A5F522-79E1-4CD5-9FB8-4EDB800FEF84}"/>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a:extLst>
              <a:ext uri="{FF2B5EF4-FFF2-40B4-BE49-F238E27FC236}">
                <a16:creationId xmlns:a16="http://schemas.microsoft.com/office/drawing/2014/main" id="{70883AB2-9F4A-4DEB-8E72-D39DE6B81018}"/>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849462D4-7102-4426-9CD1-DF406C4D55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23" y="3866245"/>
            <a:ext cx="1322277" cy="1584198"/>
          </a:xfrm>
          <a:prstGeom prst="rect">
            <a:avLst/>
          </a:prstGeom>
          <a:effectLst>
            <a:softEdge rad="31750"/>
          </a:effectLst>
        </p:spPr>
      </p:pic>
      <p:sp>
        <p:nvSpPr>
          <p:cNvPr id="7" name="Title 1">
            <a:extLst>
              <a:ext uri="{FF2B5EF4-FFF2-40B4-BE49-F238E27FC236}">
                <a16:creationId xmlns:a16="http://schemas.microsoft.com/office/drawing/2014/main" id="{66AE38EB-CEEA-44D8-9DEF-240D71D5EE62}"/>
              </a:ext>
            </a:extLst>
          </p:cNvPr>
          <p:cNvSpPr txBox="1">
            <a:spLocks/>
          </p:cNvSpPr>
          <p:nvPr/>
        </p:nvSpPr>
        <p:spPr>
          <a:xfrm>
            <a:off x="1232634" y="248196"/>
            <a:ext cx="950442" cy="577299"/>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AML</a:t>
            </a:r>
            <a:endParaRPr lang="en-GB" sz="2800" b="1" dirty="0"/>
          </a:p>
        </p:txBody>
      </p:sp>
      <p:pic>
        <p:nvPicPr>
          <p:cNvPr id="12" name="Picture 11">
            <a:extLst>
              <a:ext uri="{FF2B5EF4-FFF2-40B4-BE49-F238E27FC236}">
                <a16:creationId xmlns:a16="http://schemas.microsoft.com/office/drawing/2014/main" id="{8107638D-F865-4D66-9F28-E55CFEE623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8295" y="2149052"/>
            <a:ext cx="2940719" cy="1608745"/>
          </a:xfrm>
          <a:prstGeom prst="rect">
            <a:avLst/>
          </a:prstGeom>
          <a:effectLst>
            <a:softEdge rad="31750"/>
          </a:effectLst>
        </p:spPr>
      </p:pic>
      <p:sp>
        <p:nvSpPr>
          <p:cNvPr id="13" name="Title 1">
            <a:extLst>
              <a:ext uri="{FF2B5EF4-FFF2-40B4-BE49-F238E27FC236}">
                <a16:creationId xmlns:a16="http://schemas.microsoft.com/office/drawing/2014/main" id="{3994013E-2A16-477C-88CE-984EE3A8084D}"/>
              </a:ext>
            </a:extLst>
          </p:cNvPr>
          <p:cNvSpPr txBox="1">
            <a:spLocks/>
          </p:cNvSpPr>
          <p:nvPr/>
        </p:nvSpPr>
        <p:spPr>
          <a:xfrm>
            <a:off x="1304952" y="4151278"/>
            <a:ext cx="2333251" cy="862507"/>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200" u="sng" dirty="0"/>
              <a:t>Co-curing of the Atlas half rings </a:t>
            </a:r>
            <a:r>
              <a:rPr lang="en-GB" sz="1200" dirty="0"/>
              <a:t>This embeds the pre machined carbon foam core structures, by using the resin within carbon fibre</a:t>
            </a:r>
            <a:endParaRPr lang="en-GB" sz="1100" dirty="0"/>
          </a:p>
        </p:txBody>
      </p:sp>
      <p:pic>
        <p:nvPicPr>
          <p:cNvPr id="14" name="Picture 13">
            <a:extLst>
              <a:ext uri="{FF2B5EF4-FFF2-40B4-BE49-F238E27FC236}">
                <a16:creationId xmlns:a16="http://schemas.microsoft.com/office/drawing/2014/main" id="{CCE141A9-3D6D-4BA7-AE6E-49541944BC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00000">
            <a:off x="33082" y="5588108"/>
            <a:ext cx="2633031" cy="1184864"/>
          </a:xfrm>
          <a:prstGeom prst="rect">
            <a:avLst/>
          </a:prstGeom>
          <a:effectLst>
            <a:softEdge rad="31750"/>
          </a:effectLst>
        </p:spPr>
      </p:pic>
      <p:pic>
        <p:nvPicPr>
          <p:cNvPr id="15" name="Picture 14">
            <a:extLst>
              <a:ext uri="{FF2B5EF4-FFF2-40B4-BE49-F238E27FC236}">
                <a16:creationId xmlns:a16="http://schemas.microsoft.com/office/drawing/2014/main" id="{82295913-5AD1-4CC7-9CF4-8328C351FC6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200000">
            <a:off x="2839827" y="4544949"/>
            <a:ext cx="2964450" cy="1491595"/>
          </a:xfrm>
          <a:prstGeom prst="rect">
            <a:avLst/>
          </a:prstGeom>
          <a:effectLst>
            <a:softEdge rad="31750"/>
          </a:effectLst>
        </p:spPr>
      </p:pic>
      <p:pic>
        <p:nvPicPr>
          <p:cNvPr id="16" name="Picture 15">
            <a:extLst>
              <a:ext uri="{FF2B5EF4-FFF2-40B4-BE49-F238E27FC236}">
                <a16:creationId xmlns:a16="http://schemas.microsoft.com/office/drawing/2014/main" id="{FBA0B619-75C7-4D7F-BA80-B88D9BBBC5D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76161" y="69401"/>
            <a:ext cx="4339222" cy="1952650"/>
          </a:xfrm>
          <a:prstGeom prst="rect">
            <a:avLst/>
          </a:prstGeom>
          <a:effectLst>
            <a:softEdge rad="31750"/>
          </a:effectLst>
        </p:spPr>
      </p:pic>
      <p:pic>
        <p:nvPicPr>
          <p:cNvPr id="17" name="Picture 16">
            <a:extLst>
              <a:ext uri="{FF2B5EF4-FFF2-40B4-BE49-F238E27FC236}">
                <a16:creationId xmlns:a16="http://schemas.microsoft.com/office/drawing/2014/main" id="{93014295-BEB0-41A9-AA62-BA7B685AFF6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1743775" y="451102"/>
            <a:ext cx="1955248" cy="1192206"/>
          </a:xfrm>
          <a:prstGeom prst="rect">
            <a:avLst/>
          </a:prstGeom>
          <a:effectLst>
            <a:softEdge rad="31750"/>
          </a:effectLst>
        </p:spPr>
      </p:pic>
      <p:pic>
        <p:nvPicPr>
          <p:cNvPr id="21" name="Picture 20">
            <a:extLst>
              <a:ext uri="{FF2B5EF4-FFF2-40B4-BE49-F238E27FC236}">
                <a16:creationId xmlns:a16="http://schemas.microsoft.com/office/drawing/2014/main" id="{DFEBB033-5D32-4EB9-B661-7E970F6C302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74042" y="69401"/>
            <a:ext cx="4339222" cy="1952650"/>
          </a:xfrm>
          <a:prstGeom prst="rect">
            <a:avLst/>
          </a:prstGeom>
          <a:effectLst>
            <a:softEdge rad="31750"/>
          </a:effectLst>
        </p:spPr>
      </p:pic>
      <p:pic>
        <p:nvPicPr>
          <p:cNvPr id="4" name="Picture 3">
            <a:extLst>
              <a:ext uri="{FF2B5EF4-FFF2-40B4-BE49-F238E27FC236}">
                <a16:creationId xmlns:a16="http://schemas.microsoft.com/office/drawing/2014/main" id="{5F8FC4CF-6EFA-653E-A763-E7AC1660406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658362" y="2701168"/>
            <a:ext cx="2908515" cy="1599996"/>
          </a:xfrm>
          <a:prstGeom prst="rect">
            <a:avLst/>
          </a:prstGeom>
          <a:effectLst>
            <a:softEdge rad="31750"/>
          </a:effectLst>
        </p:spPr>
      </p:pic>
      <p:pic>
        <p:nvPicPr>
          <p:cNvPr id="5" name="Picture 4">
            <a:extLst>
              <a:ext uri="{FF2B5EF4-FFF2-40B4-BE49-F238E27FC236}">
                <a16:creationId xmlns:a16="http://schemas.microsoft.com/office/drawing/2014/main" id="{FF28A09F-D6E0-1208-75E5-9F6E6A03954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5400000">
            <a:off x="7223546" y="5314698"/>
            <a:ext cx="1834308" cy="980502"/>
          </a:xfrm>
          <a:prstGeom prst="rect">
            <a:avLst/>
          </a:prstGeom>
          <a:effectLst>
            <a:softEdge rad="31750"/>
          </a:effectLst>
        </p:spPr>
      </p:pic>
      <p:pic>
        <p:nvPicPr>
          <p:cNvPr id="11" name="Picture 10">
            <a:extLst>
              <a:ext uri="{FF2B5EF4-FFF2-40B4-BE49-F238E27FC236}">
                <a16:creationId xmlns:a16="http://schemas.microsoft.com/office/drawing/2014/main" id="{64039455-2AA1-B28A-E022-C8BDC79D347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5400000">
            <a:off x="5172180" y="2735448"/>
            <a:ext cx="2373938" cy="2376614"/>
          </a:xfrm>
          <a:prstGeom prst="rect">
            <a:avLst/>
          </a:prstGeom>
          <a:effectLst>
            <a:softEdge rad="31750"/>
          </a:effectLst>
        </p:spPr>
      </p:pic>
      <p:sp>
        <p:nvSpPr>
          <p:cNvPr id="22" name="Title 1">
            <a:extLst>
              <a:ext uri="{FF2B5EF4-FFF2-40B4-BE49-F238E27FC236}">
                <a16:creationId xmlns:a16="http://schemas.microsoft.com/office/drawing/2014/main" id="{33A1B3D1-9BB6-AC46-A077-35B78175109A}"/>
              </a:ext>
            </a:extLst>
          </p:cNvPr>
          <p:cNvSpPr txBox="1">
            <a:spLocks/>
          </p:cNvSpPr>
          <p:nvPr/>
        </p:nvSpPr>
        <p:spPr>
          <a:xfrm>
            <a:off x="8069632" y="4362681"/>
            <a:ext cx="2158047" cy="347918"/>
          </a:xfrm>
          <a:prstGeom prst="rect">
            <a:avLst/>
          </a:prstGeom>
          <a:effectLst>
            <a:softEdge rad="31750"/>
          </a:effectLst>
        </p:spPr>
        <p:txBody>
          <a:bodyPr vert="horz" lIns="91440" tIns="45720" rIns="91440" bIns="45720" rtlCol="0" anchor="ctr">
            <a:normAutofit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Atlas half cylinders</a:t>
            </a:r>
            <a:endParaRPr lang="en-GB" sz="1800" dirty="0"/>
          </a:p>
        </p:txBody>
      </p:sp>
      <p:pic>
        <p:nvPicPr>
          <p:cNvPr id="23" name="Picture 22">
            <a:extLst>
              <a:ext uri="{FF2B5EF4-FFF2-40B4-BE49-F238E27FC236}">
                <a16:creationId xmlns:a16="http://schemas.microsoft.com/office/drawing/2014/main" id="{27931354-45A3-47FB-E593-5F9232A11AD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117687" y="5566805"/>
            <a:ext cx="2376614" cy="1155298"/>
          </a:xfrm>
          <a:prstGeom prst="rect">
            <a:avLst/>
          </a:prstGeom>
          <a:effectLst>
            <a:softEdge rad="31750"/>
          </a:effectLst>
        </p:spPr>
      </p:pic>
      <p:pic>
        <p:nvPicPr>
          <p:cNvPr id="27" name="Picture 26">
            <a:extLst>
              <a:ext uri="{FF2B5EF4-FFF2-40B4-BE49-F238E27FC236}">
                <a16:creationId xmlns:a16="http://schemas.microsoft.com/office/drawing/2014/main" id="{2A73AC43-618E-4116-BA70-C408BDA5263F}"/>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787100" y="4772117"/>
            <a:ext cx="3092067" cy="1949986"/>
          </a:xfrm>
          <a:prstGeom prst="rect">
            <a:avLst/>
          </a:prstGeom>
          <a:effectLst>
            <a:softEdge rad="31750"/>
          </a:effectLst>
        </p:spPr>
      </p:pic>
      <p:pic>
        <p:nvPicPr>
          <p:cNvPr id="29" name="Picture 28">
            <a:extLst>
              <a:ext uri="{FF2B5EF4-FFF2-40B4-BE49-F238E27FC236}">
                <a16:creationId xmlns:a16="http://schemas.microsoft.com/office/drawing/2014/main" id="{D482E003-468A-4B32-A54D-2CF4A0BE90F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16200000">
            <a:off x="10202331" y="3021414"/>
            <a:ext cx="2243769" cy="1030090"/>
          </a:xfrm>
          <a:prstGeom prst="rect">
            <a:avLst/>
          </a:prstGeom>
          <a:effectLst>
            <a:softEdge rad="31750"/>
          </a:effectLst>
        </p:spPr>
      </p:pic>
      <p:sp>
        <p:nvSpPr>
          <p:cNvPr id="8" name="Title 1">
            <a:extLst>
              <a:ext uri="{FF2B5EF4-FFF2-40B4-BE49-F238E27FC236}">
                <a16:creationId xmlns:a16="http://schemas.microsoft.com/office/drawing/2014/main" id="{8B9EE612-C71F-7F45-8607-18B7CD375840}"/>
              </a:ext>
            </a:extLst>
          </p:cNvPr>
          <p:cNvSpPr txBox="1">
            <a:spLocks/>
          </p:cNvSpPr>
          <p:nvPr/>
        </p:nvSpPr>
        <p:spPr>
          <a:xfrm>
            <a:off x="6138549" y="2013852"/>
            <a:ext cx="1619997" cy="347918"/>
          </a:xfrm>
          <a:prstGeom prst="rect">
            <a:avLst/>
          </a:prstGeom>
          <a:effectLst>
            <a:softEdge rad="31750"/>
          </a:effectLst>
        </p:spPr>
        <p:txBody>
          <a:bodyPr vert="horz" lIns="91440" tIns="45720" rIns="91440" bIns="45720" rtlCol="0" anchor="ctr">
            <a:normAutofit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AML Facilities </a:t>
            </a:r>
            <a:endParaRPr lang="en-GB" sz="1800" dirty="0"/>
          </a:p>
        </p:txBody>
      </p:sp>
    </p:spTree>
    <p:extLst>
      <p:ext uri="{BB962C8B-B14F-4D97-AF65-F5344CB8AC3E}">
        <p14:creationId xmlns:p14="http://schemas.microsoft.com/office/powerpoint/2010/main" val="135900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2">
            <a:extLst>
              <a:ext uri="{FF2B5EF4-FFF2-40B4-BE49-F238E27FC236}">
                <a16:creationId xmlns:a16="http://schemas.microsoft.com/office/drawing/2014/main" id="{C9A5F522-79E1-4CD5-9FB8-4EDB800FEF84}"/>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a:extLst>
              <a:ext uri="{FF2B5EF4-FFF2-40B4-BE49-F238E27FC236}">
                <a16:creationId xmlns:a16="http://schemas.microsoft.com/office/drawing/2014/main" id="{70883AB2-9F4A-4DEB-8E72-D39DE6B81018}"/>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GB"/>
          </a:p>
        </p:txBody>
      </p:sp>
      <p:sp>
        <p:nvSpPr>
          <p:cNvPr id="22" name="Rectangle 21">
            <a:extLst>
              <a:ext uri="{FF2B5EF4-FFF2-40B4-BE49-F238E27FC236}">
                <a16:creationId xmlns:a16="http://schemas.microsoft.com/office/drawing/2014/main" id="{36973E10-EF30-4096-8A28-9852D6B49DED}"/>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3" name="Title 1">
            <a:extLst>
              <a:ext uri="{FF2B5EF4-FFF2-40B4-BE49-F238E27FC236}">
                <a16:creationId xmlns:a16="http://schemas.microsoft.com/office/drawing/2014/main" id="{09F93945-4627-4CA4-B6EA-CA28C739D54D}"/>
              </a:ext>
            </a:extLst>
          </p:cNvPr>
          <p:cNvSpPr>
            <a:spLocks noGrp="1"/>
          </p:cNvSpPr>
          <p:nvPr>
            <p:ph type="title"/>
          </p:nvPr>
        </p:nvSpPr>
        <p:spPr>
          <a:xfrm>
            <a:off x="1396152" y="212517"/>
            <a:ext cx="906374" cy="577299"/>
          </a:xfrm>
          <a:effectLst>
            <a:softEdge rad="31750"/>
          </a:effectLst>
        </p:spPr>
        <p:txBody>
          <a:bodyPr>
            <a:normAutofit/>
          </a:bodyPr>
          <a:lstStyle/>
          <a:p>
            <a:r>
              <a:rPr lang="en-GB" sz="3100" b="1" dirty="0"/>
              <a:t>AML</a:t>
            </a:r>
            <a:endParaRPr lang="en-GB" sz="2800" b="1" dirty="0"/>
          </a:p>
        </p:txBody>
      </p:sp>
      <p:sp>
        <p:nvSpPr>
          <p:cNvPr id="24" name="Content Placeholder 2">
            <a:extLst>
              <a:ext uri="{FF2B5EF4-FFF2-40B4-BE49-F238E27FC236}">
                <a16:creationId xmlns:a16="http://schemas.microsoft.com/office/drawing/2014/main" id="{E42347B8-8D5A-430D-BD41-D102317170EF}"/>
              </a:ext>
            </a:extLst>
          </p:cNvPr>
          <p:cNvSpPr txBox="1">
            <a:spLocks/>
          </p:cNvSpPr>
          <p:nvPr/>
        </p:nvSpPr>
        <p:spPr>
          <a:xfrm>
            <a:off x="-134787" y="1250918"/>
            <a:ext cx="2908515" cy="1064444"/>
          </a:xfrm>
          <a:prstGeom prst="rect">
            <a:avLst/>
          </a:prstGeom>
          <a:effectLst>
            <a:softEdge rad="31750"/>
          </a:effectLst>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 </a:t>
            </a:r>
          </a:p>
        </p:txBody>
      </p:sp>
      <p:pic>
        <p:nvPicPr>
          <p:cNvPr id="5" name="Picture 4" descr="A black square with holes&#10;&#10;AI-generated content may be incorrect.">
            <a:extLst>
              <a:ext uri="{FF2B5EF4-FFF2-40B4-BE49-F238E27FC236}">
                <a16:creationId xmlns:a16="http://schemas.microsoft.com/office/drawing/2014/main" id="{911A408A-AE67-6A75-43EE-8A28A27E82A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5400000">
            <a:off x="6003723" y="626285"/>
            <a:ext cx="2025652" cy="2008598"/>
          </a:xfrm>
          <a:prstGeom prst="rect">
            <a:avLst/>
          </a:prstGeom>
          <a:effectLst>
            <a:softEdge rad="31750"/>
          </a:effectLst>
        </p:spPr>
      </p:pic>
      <p:pic>
        <p:nvPicPr>
          <p:cNvPr id="10" name="Picture 9" descr="A group of black metal parts&#10;&#10;AI-generated content may be incorrect.">
            <a:extLst>
              <a:ext uri="{FF2B5EF4-FFF2-40B4-BE49-F238E27FC236}">
                <a16:creationId xmlns:a16="http://schemas.microsoft.com/office/drawing/2014/main" id="{C93EA814-DCE5-DF12-15B0-19B029C9257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950658" y="667051"/>
            <a:ext cx="2722651" cy="1528437"/>
          </a:xfrm>
          <a:prstGeom prst="rect">
            <a:avLst/>
          </a:prstGeom>
          <a:effectLst>
            <a:softEdge rad="31750"/>
          </a:effectLst>
        </p:spPr>
      </p:pic>
      <p:pic>
        <p:nvPicPr>
          <p:cNvPr id="12" name="Picture 11" descr="A black metal frame on a white surface&#10;&#10;AI-generated content may be incorrect.">
            <a:extLst>
              <a:ext uri="{FF2B5EF4-FFF2-40B4-BE49-F238E27FC236}">
                <a16:creationId xmlns:a16="http://schemas.microsoft.com/office/drawing/2014/main" id="{7EAC381B-3B43-A1CD-FCF4-2E8E081DDB4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287480" y="3735100"/>
            <a:ext cx="5326357" cy="2728755"/>
          </a:xfrm>
          <a:prstGeom prst="rect">
            <a:avLst/>
          </a:prstGeom>
          <a:effectLst>
            <a:softEdge rad="31750"/>
          </a:effectLst>
        </p:spPr>
      </p:pic>
      <p:pic>
        <p:nvPicPr>
          <p:cNvPr id="18" name="Picture 17">
            <a:extLst>
              <a:ext uri="{FF2B5EF4-FFF2-40B4-BE49-F238E27FC236}">
                <a16:creationId xmlns:a16="http://schemas.microsoft.com/office/drawing/2014/main" id="{73B79CB6-7747-49E1-9A66-979B42809BE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20139" y="3066474"/>
            <a:ext cx="2388868" cy="1567169"/>
          </a:xfrm>
          <a:prstGeom prst="rect">
            <a:avLst/>
          </a:prstGeom>
          <a:effectLst>
            <a:softEdge rad="31750"/>
          </a:effectLst>
        </p:spPr>
      </p:pic>
      <p:pic>
        <p:nvPicPr>
          <p:cNvPr id="19" name="Picture 18">
            <a:extLst>
              <a:ext uri="{FF2B5EF4-FFF2-40B4-BE49-F238E27FC236}">
                <a16:creationId xmlns:a16="http://schemas.microsoft.com/office/drawing/2014/main" id="{CD6AB171-CA1D-4A6F-89BB-110254FA605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0800000">
            <a:off x="2720700" y="1619030"/>
            <a:ext cx="2417264" cy="1258675"/>
          </a:xfrm>
          <a:prstGeom prst="rect">
            <a:avLst/>
          </a:prstGeom>
          <a:effectLst>
            <a:softEdge rad="31750"/>
          </a:effectLst>
        </p:spPr>
      </p:pic>
      <p:pic>
        <p:nvPicPr>
          <p:cNvPr id="20" name="Picture 19">
            <a:extLst>
              <a:ext uri="{FF2B5EF4-FFF2-40B4-BE49-F238E27FC236}">
                <a16:creationId xmlns:a16="http://schemas.microsoft.com/office/drawing/2014/main" id="{F30216A9-298B-4FCD-AFCB-50F369962C2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3684" y="1572027"/>
            <a:ext cx="2218842" cy="1536379"/>
          </a:xfrm>
          <a:prstGeom prst="rect">
            <a:avLst/>
          </a:prstGeom>
          <a:effectLst>
            <a:softEdge rad="31750"/>
          </a:effectLst>
        </p:spPr>
      </p:pic>
      <p:pic>
        <p:nvPicPr>
          <p:cNvPr id="13" name="Picture 12">
            <a:extLst>
              <a:ext uri="{FF2B5EF4-FFF2-40B4-BE49-F238E27FC236}">
                <a16:creationId xmlns:a16="http://schemas.microsoft.com/office/drawing/2014/main" id="{BC316855-EC0D-427A-9175-82DDCDF233E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48673" y="4816484"/>
            <a:ext cx="2798284" cy="1828999"/>
          </a:xfrm>
          <a:prstGeom prst="rect">
            <a:avLst/>
          </a:prstGeom>
          <a:effectLst>
            <a:softEdge rad="31750"/>
          </a:effectLst>
        </p:spPr>
      </p:pic>
      <p:sp>
        <p:nvSpPr>
          <p:cNvPr id="14" name="Title 1">
            <a:extLst>
              <a:ext uri="{FF2B5EF4-FFF2-40B4-BE49-F238E27FC236}">
                <a16:creationId xmlns:a16="http://schemas.microsoft.com/office/drawing/2014/main" id="{9F1270F7-FFED-138D-CB94-6BB170E04000}"/>
              </a:ext>
            </a:extLst>
          </p:cNvPr>
          <p:cNvSpPr txBox="1">
            <a:spLocks/>
          </p:cNvSpPr>
          <p:nvPr/>
        </p:nvSpPr>
        <p:spPr>
          <a:xfrm>
            <a:off x="248673" y="3257415"/>
            <a:ext cx="2473955" cy="1179360"/>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Onyx (Nylon + chopped Carbon fibre) 3D printed parts </a:t>
            </a:r>
          </a:p>
        </p:txBody>
      </p:sp>
      <p:sp>
        <p:nvSpPr>
          <p:cNvPr id="15" name="Title 1">
            <a:extLst>
              <a:ext uri="{FF2B5EF4-FFF2-40B4-BE49-F238E27FC236}">
                <a16:creationId xmlns:a16="http://schemas.microsoft.com/office/drawing/2014/main" id="{AA6CC389-4243-EAEF-9DCF-E1607B7D6494}"/>
              </a:ext>
            </a:extLst>
          </p:cNvPr>
          <p:cNvSpPr txBox="1">
            <a:spLocks/>
          </p:cNvSpPr>
          <p:nvPr/>
        </p:nvSpPr>
        <p:spPr>
          <a:xfrm>
            <a:off x="6732499" y="2956446"/>
            <a:ext cx="4676952" cy="418609"/>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Composite and 3D printed parts for MUonE</a:t>
            </a:r>
          </a:p>
        </p:txBody>
      </p:sp>
    </p:spTree>
    <p:extLst>
      <p:ext uri="{BB962C8B-B14F-4D97-AF65-F5344CB8AC3E}">
        <p14:creationId xmlns:p14="http://schemas.microsoft.com/office/powerpoint/2010/main" val="3150611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29988</TotalTime>
  <Words>466</Words>
  <Application>Microsoft Office PowerPoint</Application>
  <PresentationFormat>Widescreen</PresentationFormat>
  <Paragraphs>46</Paragraphs>
  <Slides>11</Slides>
  <Notes>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-apple-system</vt:lpstr>
      <vt:lpstr>Arial</vt:lpstr>
      <vt:lpstr>Calibri</vt:lpstr>
      <vt:lpstr>Calibri Light</vt:lpstr>
      <vt:lpstr>Comic Sans MS</vt:lpstr>
      <vt:lpstr>Office Theme</vt:lpstr>
      <vt:lpstr>1_Office Theme</vt:lpstr>
      <vt:lpstr>PowerPoint Presentation</vt:lpstr>
      <vt:lpstr>Showcase</vt:lpstr>
      <vt:lpstr>PowerPoint Presentation</vt:lpstr>
      <vt:lpstr>Showcase</vt:lpstr>
      <vt:lpstr>Showcase</vt:lpstr>
      <vt:lpstr>PowerPoint Presentation</vt:lpstr>
      <vt:lpstr>PowerPoint Presentation</vt:lpstr>
      <vt:lpstr>PowerPoint Presentation</vt:lpstr>
      <vt:lpstr>AML</vt:lpstr>
      <vt:lpstr>PowerPoint Presentation</vt:lpstr>
      <vt:lpstr>PowerPoint Presentation</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Whitley, Mark</dc:creator>
  <cp:lastModifiedBy>Whitley, Mark</cp:lastModifiedBy>
  <cp:revision>393</cp:revision>
  <dcterms:created xsi:type="dcterms:W3CDTF">2018-11-16T13:45:28Z</dcterms:created>
  <dcterms:modified xsi:type="dcterms:W3CDTF">2025-05-23T08:04:39Z</dcterms:modified>
</cp:coreProperties>
</file>