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7" r:id="rId4"/>
    <p:sldMasterId id="2147483766" r:id="rId5"/>
  </p:sldMasterIdLst>
  <p:notesMasterIdLst>
    <p:notesMasterId r:id="rId15"/>
  </p:notesMasterIdLst>
  <p:sldIdLst>
    <p:sldId id="889" r:id="rId6"/>
    <p:sldId id="2949" r:id="rId7"/>
    <p:sldId id="2983" r:id="rId8"/>
    <p:sldId id="2988" r:id="rId9"/>
    <p:sldId id="2967" r:id="rId10"/>
    <p:sldId id="2978" r:id="rId11"/>
    <p:sldId id="2989" r:id="rId12"/>
    <p:sldId id="2981" r:id="rId13"/>
    <p:sldId id="2982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wcock, Themis" initials="BT" lastIdx="1" clrIdx="0">
    <p:extLst>
      <p:ext uri="{19B8F6BF-5375-455C-9EA6-DF929625EA0E}">
        <p15:presenceInfo xmlns:p15="http://schemas.microsoft.com/office/powerpoint/2012/main" userId="Bowcock, Themis" providerId="None"/>
      </p:ext>
    </p:extLst>
  </p:cmAuthor>
  <p:cmAuthor id="2" name="D'Onofrio, Monica" initials="DM" lastIdx="1" clrIdx="1">
    <p:extLst>
      <p:ext uri="{19B8F6BF-5375-455C-9EA6-DF929625EA0E}">
        <p15:presenceInfo xmlns:p15="http://schemas.microsoft.com/office/powerpoint/2012/main" userId="S::onofrio@liverpool.ac.uk::bfab9e44-6b52-468f-9d77-b5faec34d1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65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5" autoAdjust="0"/>
    <p:restoredTop sz="92483" autoAdjust="0"/>
  </p:normalViewPr>
  <p:slideViewPr>
    <p:cSldViewPr snapToGrid="0">
      <p:cViewPr varScale="1">
        <p:scale>
          <a:sx n="116" d="100"/>
          <a:sy n="116" d="100"/>
        </p:scale>
        <p:origin x="42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D9-48D8-A6CC-8177F96629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D9-48D8-A6CC-8177F96629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D9-48D8-A6CC-8177F9662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14522816"/>
        <c:axId val="114523376"/>
      </c:barChart>
      <c:catAx>
        <c:axId val="114522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23376"/>
        <c:crosses val="autoZero"/>
        <c:auto val="1"/>
        <c:lblAlgn val="ctr"/>
        <c:lblOffset val="100"/>
        <c:noMultiLvlLbl val="0"/>
      </c:catAx>
      <c:valAx>
        <c:axId val="11452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22816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EC-4FFD-A006-B3BB139498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EC-4FFD-A006-B3BB139498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EC-4FFD-A006-B3BB13949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14526736"/>
        <c:axId val="114527296"/>
      </c:barChart>
      <c:catAx>
        <c:axId val="114526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27296"/>
        <c:crosses val="autoZero"/>
        <c:auto val="1"/>
        <c:lblAlgn val="ctr"/>
        <c:lblOffset val="100"/>
        <c:noMultiLvlLbl val="0"/>
      </c:catAx>
      <c:valAx>
        <c:axId val="11452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26736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B87D3-6279-BF40-AF82-535CE7DC3351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A9563-66AE-6342-9949-F48847EC0B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A9563-66AE-6342-9949-F48847EC0B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gif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/>
          <p:cNvSpPr txBox="1"/>
          <p:nvPr userDrawn="1"/>
        </p:nvSpPr>
        <p:spPr>
          <a:xfrm>
            <a:off x="626180" y="1484787"/>
            <a:ext cx="11710515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tabLst>
                <a:tab pos="174625" algn="l"/>
                <a:tab pos="358775" algn="l"/>
              </a:tabLst>
            </a:pPr>
            <a:r>
              <a:rPr lang="en-GB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KEY</a:t>
            </a:r>
            <a:r>
              <a:rPr lang="en-GB" sz="2800" b="1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FACTS</a:t>
            </a:r>
            <a:br>
              <a:rPr lang="en-GB" sz="2800" b="1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GB" sz="1800" b="1">
                <a:solidFill>
                  <a:srgbClr val="FF6600"/>
                </a:solidFill>
                <a:latin typeface="Arial"/>
                <a:ea typeface="ＭＳ Ｐゴシック" charset="0"/>
                <a:cs typeface="Arial"/>
              </a:rPr>
              <a:t> 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One of the UK’s leading Russell Group research institutions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 Annual turnover of £465m, including £89m for research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 32,000 campus-based and online students</a:t>
            </a:r>
          </a:p>
          <a:p>
            <a:pPr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 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20% increase in student applications for Entry 2015/16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 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195,000-strong alumni community </a:t>
            </a:r>
          </a:p>
          <a:p>
            <a:pPr lvl="0">
              <a:lnSpc>
                <a:spcPct val="150000"/>
              </a:lnSpc>
              <a:tabLst>
                <a:tab pos="174625" algn="l"/>
                <a:tab pos="358775" algn="l"/>
              </a:tabLst>
            </a:pP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  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One of the largest employers in Liverpool City Region – 5,500 staff </a:t>
            </a: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  including 1,300 researchers</a:t>
            </a: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800">
                <a:solidFill>
                  <a:srgbClr val="FF6600"/>
                </a:solidFill>
                <a:latin typeface="Arial"/>
                <a:cs typeface="Arial"/>
              </a:rPr>
              <a:t>•</a:t>
            </a:r>
            <a:r>
              <a:rPr lang="en-US" sz="1800">
                <a:solidFill>
                  <a:srgbClr val="FFFFFF"/>
                </a:solidFill>
                <a:latin typeface="Arial"/>
                <a:cs typeface="Arial"/>
              </a:rPr>
              <a:t>  Renowned for best practice in Widening Participation  </a:t>
            </a: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800">
                <a:solidFill>
                  <a:srgbClr val="FF6600"/>
                </a:solidFill>
                <a:cs typeface="Arial"/>
              </a:rPr>
              <a:t>   </a:t>
            </a: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  <a:p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br>
              <a:rPr lang="en-US" sz="1800">
                <a:solidFill>
                  <a:srgbClr val="FFFFFF"/>
                </a:solidFill>
                <a:latin typeface="Arial"/>
                <a:cs typeface="Arial"/>
              </a:rPr>
            </a:b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0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nd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56227" cy="688440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25195" y="2352494"/>
            <a:ext cx="6845581" cy="3893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Launched 2013, based in Finsbury Square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15-year lease on building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profession-based postgraduate teaching 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Flagship programme in partnership with ICAEW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to include offerings in Psychology,</a:t>
            </a:r>
            <a:r>
              <a:rPr lang="en-GB" sz="17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and Environmental Sciences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 to grow to approx. </a:t>
            </a:r>
            <a:b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students in next three years, </a:t>
            </a:r>
            <a:b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 income £8m p.a.</a:t>
            </a: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 to QAA assessment </a:t>
            </a:r>
            <a:b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if Liverpool-based</a:t>
            </a:r>
            <a:endParaRPr lang="en-GB" sz="170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425195" y="1344382"/>
            <a:ext cx="421851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</a:t>
            </a:r>
            <a:b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LONDON</a:t>
            </a: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1C0DE32-B53B-4636-B312-4D4340DBE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78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44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88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375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84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7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95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0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9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821365" y="692696"/>
            <a:ext cx="1036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6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 </a:t>
            </a:r>
            <a:r>
              <a:rPr lang="en-US" sz="26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SNAPSHOT</a:t>
            </a:r>
            <a:endParaRPr lang="en-US" sz="26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Content Placeholder 3" descr="inf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4" b="27484"/>
          <a:stretch>
            <a:fillRect/>
          </a:stretch>
        </p:blipFill>
        <p:spPr>
          <a:xfrm>
            <a:off x="613076" y="1556792"/>
            <a:ext cx="10965851" cy="5241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3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31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68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847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43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96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11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11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41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(Title Slid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528EA5-2CCE-404E-B569-5853730F1EA6}"/>
              </a:ext>
            </a:extLst>
          </p:cNvPr>
          <p:cNvSpPr/>
          <p:nvPr userDrawn="1"/>
        </p:nvSpPr>
        <p:spPr>
          <a:xfrm>
            <a:off x="0" y="-774"/>
            <a:ext cx="6720000" cy="1549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title slide update (black)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8" r="-55118"/>
          <a:stretch/>
        </p:blipFill>
        <p:spPr>
          <a:xfrm>
            <a:off x="6720000" y="-774"/>
            <a:ext cx="12192000" cy="6858774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334411" y="3490667"/>
            <a:ext cx="3063969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Name of speaker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28354" y="2178098"/>
            <a:ext cx="8839737" cy="103938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OF </a:t>
            </a:r>
            <a:br>
              <a:rPr lang="en-GB"/>
            </a:br>
            <a:r>
              <a:rPr lang="en-GB"/>
              <a:t>PRESENTATION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37371" y="2178098"/>
            <a:ext cx="60959" cy="264343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6600"/>
              </a:solidFill>
            </a:endParaRP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334409" y="3902319"/>
            <a:ext cx="5385591" cy="405770"/>
          </a:xfrm>
        </p:spPr>
        <p:txBody>
          <a:bodyPr lIns="0" tIns="0" rIns="0" bIns="0"/>
          <a:lstStyle>
            <a:lvl1pPr marL="0" indent="0">
              <a:buNone/>
              <a:defRPr sz="2500" b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34409" y="4340461"/>
            <a:ext cx="5385591" cy="48106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500" b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University of Liverpool</a:t>
            </a:r>
            <a:endParaRPr lang="en-US"/>
          </a:p>
        </p:txBody>
      </p:sp>
      <p:pic>
        <p:nvPicPr>
          <p:cNvPr id="1030" name="Picture 6" descr="Virtual Tour | University of Liverpool | Watch our Psychology vlog">
            <a:extLst>
              <a:ext uri="{FF2B5EF4-FFF2-40B4-BE49-F238E27FC236}">
                <a16:creationId xmlns:a16="http://schemas.microsoft.com/office/drawing/2014/main" id="{C95D1309-CF98-CF48-81FD-A1A1EABD939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7" t="31962" r="24928" b="29333"/>
          <a:stretch/>
        </p:blipFill>
        <p:spPr bwMode="auto">
          <a:xfrm>
            <a:off x="0" y="0"/>
            <a:ext cx="2760179" cy="11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212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C1E2BC-24E6-3B4E-A168-D684320D53C6}"/>
              </a:ext>
            </a:extLst>
          </p:cNvPr>
          <p:cNvSpPr/>
          <p:nvPr userDrawn="1"/>
        </p:nvSpPr>
        <p:spPr>
          <a:xfrm>
            <a:off x="-1" y="-774"/>
            <a:ext cx="6743149" cy="1549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text.jpg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 amt="5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85" r="-55185"/>
          <a:stretch/>
        </p:blipFill>
        <p:spPr>
          <a:xfrm>
            <a:off x="6743149" y="4020"/>
            <a:ext cx="12192000" cy="6858000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8398" y="1230111"/>
            <a:ext cx="10972799" cy="84198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0"/>
              </a:spcBef>
              <a:buNone/>
              <a:defRPr sz="2900" b="1" baseline="0">
                <a:solidFill>
                  <a:srgbClr val="FF65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2pPr>
            <a:lvl3pPr marL="914400" indent="0" algn="l"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buNone/>
              <a:defRPr/>
            </a:lvl3pPr>
            <a:lvl4pPr algn="l"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4pPr>
            <a:lvl5pPr algn="l">
              <a:lnSpc>
                <a:spcPct val="100000"/>
              </a:lnSpc>
              <a:spcBef>
                <a:spcPts val="10"/>
              </a:spcBef>
              <a:buClr>
                <a:srgbClr val="FF6500"/>
              </a:buClr>
              <a:defRPr/>
            </a:lvl5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7" y="2106298"/>
            <a:ext cx="10972800" cy="4375525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Bullet 1</a:t>
            </a:r>
          </a:p>
          <a:p>
            <a:pPr lvl="0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AF0E7-774A-6144-9AF5-3681B23DCD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63394" y="6443562"/>
            <a:ext cx="7772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CCA62D-06E8-5944-8E38-C6C725D4B2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text, screenshot, graphic design&#10;&#10;Description automatically generated">
            <a:extLst>
              <a:ext uri="{FF2B5EF4-FFF2-40B4-BE49-F238E27FC236}">
                <a16:creationId xmlns:a16="http://schemas.microsoft.com/office/drawing/2014/main" id="{D13BAE5E-C2D4-9F48-8EDF-772193C484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1"/>
          <a:stretch/>
        </p:blipFill>
        <p:spPr>
          <a:xfrm>
            <a:off x="7240004" y="0"/>
            <a:ext cx="4951996" cy="997911"/>
          </a:xfrm>
          <a:prstGeom prst="rect">
            <a:avLst/>
          </a:prstGeom>
        </p:spPr>
      </p:pic>
      <p:pic>
        <p:nvPicPr>
          <p:cNvPr id="10" name="Picture 6" descr="Virtual Tour | University of Liverpool | Watch our Psychology vlog">
            <a:extLst>
              <a:ext uri="{FF2B5EF4-FFF2-40B4-BE49-F238E27FC236}">
                <a16:creationId xmlns:a16="http://schemas.microsoft.com/office/drawing/2014/main" id="{C77DB86B-9155-CD4F-A64F-D66870723DC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7" t="31962" r="24928" b="29333"/>
          <a:stretch/>
        </p:blipFill>
        <p:spPr bwMode="auto">
          <a:xfrm>
            <a:off x="0" y="0"/>
            <a:ext cx="2760179" cy="11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E1229B-866E-3940-970B-03ED0F1C8CB0}"/>
              </a:ext>
            </a:extLst>
          </p:cNvPr>
          <p:cNvSpPr/>
          <p:nvPr userDrawn="1"/>
        </p:nvSpPr>
        <p:spPr>
          <a:xfrm>
            <a:off x="6743147" y="0"/>
            <a:ext cx="496855" cy="20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96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ylin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25192" y="2049687"/>
            <a:ext cx="10902565" cy="2362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 1% of universities world-wide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70% clinical and Professionally-focused </a:t>
            </a:r>
            <a:r>
              <a:rPr lang="en-US" sz="17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programmes</a:t>
            </a:r>
            <a:endParaRPr lang="en-US" sz="1700" kern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top 25 of UK universities targeted by graduate employers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94.8% of graduates in employment or further study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Award-winning teaching facilities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Voted third in Top 10 World Cities 2014 – Rough Guides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Liverpool – with 50,000 students, a big exciting student destination</a:t>
            </a:r>
          </a:p>
          <a:p>
            <a:pPr marL="216000" indent="-216000">
              <a:lnSpc>
                <a:spcPct val="100000"/>
              </a:lnSpc>
              <a:spcAft>
                <a:spcPts val="3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7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Significant investment in residential estate</a:t>
            </a:r>
            <a:endParaRPr lang="en-GB" sz="17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425194" y="1344382"/>
            <a:ext cx="597946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LIVERPOOL</a:t>
            </a:r>
          </a:p>
          <a:p>
            <a:pPr>
              <a:lnSpc>
                <a:spcPts val="2800"/>
              </a:lnSpc>
            </a:pP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4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 copy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53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c buildin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4" y="-7320"/>
            <a:ext cx="12237543" cy="3722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4102918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4351603"/>
            <a:ext cx="10974327" cy="4350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59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 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2" r="-54942"/>
          <a:stretch/>
        </p:blipFill>
        <p:spPr>
          <a:xfrm>
            <a:off x="6720000" y="-1431"/>
            <a:ext cx="12192000" cy="6858000"/>
          </a:xfrm>
          <a:prstGeom prst="rect">
            <a:avLst/>
          </a:prstGeom>
        </p:spPr>
      </p:pic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3"/>
            <a:ext cx="10974327" cy="43508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7" y="2449513"/>
            <a:ext cx="10972800" cy="4032310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97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2532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7" y="2449513"/>
            <a:ext cx="10972800" cy="4032310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Image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375" y="1003382"/>
            <a:ext cx="1855292" cy="585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6288021" y="0"/>
            <a:ext cx="5903979" cy="2636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 descr="text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45257" y="347762"/>
            <a:ext cx="2046436" cy="2016224"/>
          </a:xfrm>
          <a:prstGeom prst="rect">
            <a:avLst/>
          </a:prstGeom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 flipV="1">
            <a:off x="496869" y="2636912"/>
            <a:ext cx="11695131" cy="0"/>
          </a:xfrm>
          <a:prstGeom prst="line">
            <a:avLst/>
          </a:prstGeom>
          <a:noFill/>
          <a:ln w="1651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770966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2019654"/>
            <a:ext cx="10974327" cy="47006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9" y="2778719"/>
            <a:ext cx="8798444" cy="3760976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26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st 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973" y="2636912"/>
            <a:ext cx="1862920" cy="4221088"/>
          </a:xfrm>
          <a:prstGeom prst="rect">
            <a:avLst/>
          </a:prstGeom>
        </p:spPr>
      </p:pic>
      <p:pic>
        <p:nvPicPr>
          <p:cNvPr id="4" name="Picture 3" descr="text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8857" y="347762"/>
            <a:ext cx="2046436" cy="2016224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 userDrawn="1"/>
        </p:nvSpPr>
        <p:spPr bwMode="auto">
          <a:xfrm flipV="1">
            <a:off x="496869" y="2636912"/>
            <a:ext cx="11695131" cy="0"/>
          </a:xfrm>
          <a:prstGeom prst="line">
            <a:avLst/>
          </a:prstGeom>
          <a:noFill/>
          <a:ln w="1651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770966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2019652"/>
            <a:ext cx="10974327" cy="58607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9" y="2778719"/>
            <a:ext cx="8798444" cy="3760976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yli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pic>
        <p:nvPicPr>
          <p:cNvPr id="5" name="Picture 4" descr="text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45257" y="347762"/>
            <a:ext cx="2046436" cy="2016224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 userDrawn="1"/>
        </p:nvSpPr>
        <p:spPr bwMode="auto">
          <a:xfrm flipV="1">
            <a:off x="496869" y="2636912"/>
            <a:ext cx="11695131" cy="0"/>
          </a:xfrm>
          <a:prstGeom prst="line">
            <a:avLst/>
          </a:prstGeom>
          <a:noFill/>
          <a:ln w="1651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770966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2019654"/>
            <a:ext cx="10974327" cy="49205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397" y="2778722"/>
            <a:ext cx="10972800" cy="1758557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60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a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4"/>
            <a:ext cx="10974327" cy="5769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94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a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t="-26" r="-39478" b="26"/>
          <a:stretch/>
        </p:blipFill>
        <p:spPr>
          <a:xfrm>
            <a:off x="4800001" y="-10800"/>
            <a:ext cx="12213675" cy="6870968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3689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tle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4" r="-39454"/>
          <a:stretch/>
        </p:blipFill>
        <p:spPr>
          <a:xfrm>
            <a:off x="4800002" y="-6270"/>
            <a:ext cx="12208935" cy="686427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29" y="0"/>
            <a:ext cx="12272399" cy="6893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25194" y="2352495"/>
            <a:ext cx="7924012" cy="31085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500"/>
              </a:buClr>
              <a:buSzTx/>
              <a:buFont typeface="Arial" charset="0"/>
              <a:buChar char="•"/>
              <a:tabLst/>
              <a:defRPr/>
            </a:pP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Ranked in Top 150 by the Academic</a:t>
            </a:r>
            <a:r>
              <a:rPr lang="en-GB" sz="2400" baseline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Ranking of World Universities</a:t>
            </a:r>
            <a:endParaRPr lang="en-US" sz="2400">
              <a:solidFill>
                <a:srgbClr val="FF6600"/>
              </a:solidFill>
              <a:latin typeface="Arial"/>
              <a:cs typeface="Arial"/>
            </a:endParaRP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Largest provider of 100% online</a:t>
            </a:r>
            <a:r>
              <a:rPr lang="en-GB" sz="2400" baseline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postgraduate degrees in Europe </a:t>
            </a:r>
            <a:b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in</a:t>
            </a:r>
            <a:r>
              <a:rPr lang="en-GB" sz="2400" baseline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partnership with Laureate – </a:t>
            </a:r>
            <a:b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36 courses in flexible, </a:t>
            </a:r>
            <a:b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international and collaborative </a:t>
            </a:r>
            <a:b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GB" sz="240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learning environment</a:t>
            </a: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425194" y="1344382"/>
            <a:ext cx="597946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COMPETING ON A</a:t>
            </a:r>
            <a:b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SCALE</a:t>
            </a: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16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8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s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t="-1" r="-39478" b="-20"/>
          <a:stretch/>
        </p:blipFill>
        <p:spPr>
          <a:xfrm>
            <a:off x="4800001" y="-9024"/>
            <a:ext cx="12213675" cy="6872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uffy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6" r="-39576" b="-10"/>
          <a:stretch/>
        </p:blipFill>
        <p:spPr>
          <a:xfrm>
            <a:off x="4800001" y="-2941"/>
            <a:ext cx="12233651" cy="6872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 3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ience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t="-1" r="-39478" b="-20"/>
          <a:stretch/>
        </p:blipFill>
        <p:spPr>
          <a:xfrm>
            <a:off x="4800001" y="-9024"/>
            <a:ext cx="12213675" cy="687240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v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nationa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5" y="-9024"/>
            <a:ext cx="12213675" cy="687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25194" y="2352494"/>
            <a:ext cx="792401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buClr>
                <a:srgbClr val="FF6500"/>
              </a:buClr>
              <a:buFont typeface="Arial" charset="0"/>
              <a:buChar char="•"/>
            </a:pP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Ranked in Top 150 by the Academic</a:t>
            </a:r>
            <a:r>
              <a:rPr lang="en-GB" sz="2400" baseline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2400">
                <a:solidFill>
                  <a:schemeClr val="bg1"/>
                </a:solidFill>
                <a:latin typeface="Arial"/>
                <a:cs typeface="Arial"/>
              </a:rPr>
              <a:t>Ranking of World Universities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425194" y="1344382"/>
            <a:ext cx="597946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COMPETING ON A</a:t>
            </a:r>
            <a:b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SCALE</a:t>
            </a: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26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0" r="-39450"/>
          <a:stretch/>
        </p:blipFill>
        <p:spPr>
          <a:xfrm>
            <a:off x="4800001" y="0"/>
            <a:ext cx="12181595" cy="6852920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7492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building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-39478"/>
          <a:stretch/>
        </p:blipFill>
        <p:spPr>
          <a:xfrm>
            <a:off x="4800001" y="-9024"/>
            <a:ext cx="12213675" cy="68709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46004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98400" y="2449515"/>
            <a:ext cx="7742777" cy="4090183"/>
          </a:xfrm>
        </p:spPr>
        <p:txBody>
          <a:bodyPr lIns="0" tIns="0" rIns="0" bIns="0">
            <a:normAutofit/>
          </a:bodyPr>
          <a:lstStyle>
            <a:lvl1pPr marL="216000" marR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chemeClr val="tx1"/>
                </a:solidFill>
              </a:defRPr>
            </a:lvl1pPr>
            <a:lvl2pPr>
              <a:defRPr sz="2800" b="0">
                <a:solidFill>
                  <a:schemeClr val="tx1"/>
                </a:solidFill>
              </a:defRPr>
            </a:lvl2pPr>
            <a:lvl3pPr>
              <a:defRPr sz="2800" b="0">
                <a:solidFill>
                  <a:schemeClr val="tx1"/>
                </a:solidFill>
              </a:defRPr>
            </a:lvl3pPr>
            <a:lvl4pPr>
              <a:defRPr sz="2800" b="0">
                <a:solidFill>
                  <a:schemeClr val="tx1"/>
                </a:solidFill>
              </a:defRPr>
            </a:lvl4pPr>
            <a:lvl5pPr>
              <a:defRPr sz="28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Bullet 1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erpool sens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5" y="-9024"/>
            <a:ext cx="12213675" cy="687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96873" y="2001795"/>
            <a:ext cx="10916195" cy="2669532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5" y="-9024"/>
            <a:ext cx="12213675" cy="687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96873" y="2001795"/>
            <a:ext cx="10916195" cy="2669532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2340951"/>
            <a:ext cx="12191999" cy="4509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97419" y="2686050"/>
            <a:ext cx="4780639" cy="3818922"/>
          </a:xfrm>
        </p:spPr>
        <p:txBody>
          <a:bodyPr lIns="0" tIns="0" rIns="0" bIns="0">
            <a:noAutofit/>
          </a:bodyPr>
          <a:lstStyle>
            <a:lvl1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rgbClr val="FF6500"/>
              </a:buClr>
              <a:defRPr sz="24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2"/>
            <a:ext cx="10974327" cy="66542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aphicFrame>
        <p:nvGraphicFramePr>
          <p:cNvPr id="10" name="Chart 9"/>
          <p:cNvGraphicFramePr/>
          <p:nvPr userDrawn="1">
            <p:extLst>
              <p:ext uri="{D42A27DB-BD31-4B8C-83A1-F6EECF244321}">
                <p14:modId xmlns:p14="http://schemas.microsoft.com/office/powerpoint/2010/main" val="625032172"/>
              </p:ext>
            </p:extLst>
          </p:nvPr>
        </p:nvGraphicFramePr>
        <p:xfrm>
          <a:off x="5540087" y="2686050"/>
          <a:ext cx="5931112" cy="2965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88064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348880"/>
            <a:ext cx="12192000" cy="4509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3" name="Chart 2"/>
          <p:cNvGraphicFramePr/>
          <p:nvPr userDrawn="1">
            <p:extLst>
              <p:ext uri="{D42A27DB-BD31-4B8C-83A1-F6EECF244321}">
                <p14:modId xmlns:p14="http://schemas.microsoft.com/office/powerpoint/2010/main" val="349517445"/>
              </p:ext>
            </p:extLst>
          </p:nvPr>
        </p:nvGraphicFramePr>
        <p:xfrm>
          <a:off x="2063552" y="2348880"/>
          <a:ext cx="8128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96874" y="1606209"/>
            <a:ext cx="10974327" cy="57694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500" b="1" cap="none"/>
            </a:lvl1pPr>
          </a:lstStyle>
          <a:p>
            <a:r>
              <a:rPr lang="en-GB"/>
              <a:t>ADD</a:t>
            </a:r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6873" y="1854894"/>
            <a:ext cx="10974327" cy="49398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10"/>
              </a:spcBef>
              <a:buNone/>
              <a:defRPr sz="2900" baseline="0"/>
            </a:lvl1pPr>
            <a:lvl2pPr>
              <a:lnSpc>
                <a:spcPct val="100000"/>
              </a:lnSpc>
              <a:spcBef>
                <a:spcPts val="10"/>
              </a:spcBef>
              <a:defRPr/>
            </a:lvl2pPr>
            <a:lvl3pPr>
              <a:lnSpc>
                <a:spcPct val="100000"/>
              </a:lnSpc>
              <a:spcBef>
                <a:spcPts val="10"/>
              </a:spcBef>
              <a:defRPr/>
            </a:lvl3pPr>
            <a:lvl4pPr>
              <a:lnSpc>
                <a:spcPct val="100000"/>
              </a:lnSpc>
              <a:spcBef>
                <a:spcPts val="10"/>
              </a:spcBef>
              <a:defRPr/>
            </a:lvl4pPr>
            <a:lvl5pPr>
              <a:lnSpc>
                <a:spcPct val="100000"/>
              </a:lnSpc>
              <a:spcBef>
                <a:spcPts val="10"/>
              </a:spcBef>
              <a:defRPr/>
            </a:lvl5pPr>
          </a:lstStyle>
          <a:p>
            <a:pPr lvl="0"/>
            <a:r>
              <a:rPr lang="en-GB"/>
              <a:t>TITLE HERE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425193" y="1136318"/>
            <a:ext cx="691276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OUTSTANDING</a:t>
            </a:r>
            <a:r>
              <a:rPr lang="en-US" sz="3200" baseline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</a:t>
            </a:r>
            <a:br>
              <a:rPr lang="en-US" sz="32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endParaRPr lang="en-US" sz="300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25195" y="2176044"/>
            <a:ext cx="11087759" cy="4708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Research-led, high-quality teaching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Evidence-based learning with academic experts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Incorporation of latest discoveries quickly into courses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Technology-enhanced learning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‘My Liverpool’ – co-curricular and extra-curricular activities </a:t>
            </a:r>
            <a:b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promote rounded and employable graduates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94.8% of students in employment or further study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75.5% of students achieve first class or 2:1 degrees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Unique global opportunities to enhance studies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 of only three UK universities offering full </a:t>
            </a:r>
            <a:b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range of clinical subjects</a:t>
            </a:r>
            <a:endParaRPr lang="en-US" sz="18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1600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38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pics dif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5" y="-9024"/>
            <a:ext cx="12213675" cy="687096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 userDrawn="1"/>
        </p:nvSpPr>
        <p:spPr>
          <a:xfrm>
            <a:off x="431145" y="1412776"/>
            <a:ext cx="103632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800"/>
              </a:lnSpc>
            </a:pPr>
            <a:r>
              <a:rPr lang="en-US" sz="3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PART OF A DYNAMIC</a:t>
            </a:r>
            <a:b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AND CREATIVE CITY</a:t>
            </a:r>
            <a:endParaRPr lang="en-US" sz="32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 userDrawn="1"/>
        </p:nvSpPr>
        <p:spPr>
          <a:xfrm>
            <a:off x="425196" y="2384419"/>
            <a:ext cx="9842545" cy="5719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 – Science City, </a:t>
            </a:r>
            <a:r>
              <a:rPr lang="en-GB" sz="2000" err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Daresbury</a:t>
            </a: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GB" sz="200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GB" sz="200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and Knowledge Quarter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Major cultural destination – more national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museums, theatres and art galleries than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anywhere outside London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 corridor – universities, industry,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NHS, City Council, LEP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Largest freeport zone in UK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Fastest growing economy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outside London</a:t>
            </a:r>
          </a:p>
          <a:p>
            <a:pPr marL="216000" indent="-21600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Connectivity – airports and high </a:t>
            </a:r>
            <a:b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speed trains</a:t>
            </a:r>
          </a:p>
          <a:p>
            <a:pPr marL="216000" indent="-216000" algn="l">
              <a:lnSpc>
                <a:spcPts val="1950"/>
              </a:lnSpc>
              <a:spcAft>
                <a:spcPts val="800"/>
              </a:spcAft>
              <a:buFont typeface="Arial" charset="0"/>
              <a:buChar char="•"/>
            </a:pPr>
            <a:endParaRPr lang="en-US" sz="200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425193" y="1268760"/>
            <a:ext cx="1036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3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LIVERPOOL</a:t>
            </a:r>
            <a:b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PIONEERS</a:t>
            </a:r>
            <a:endParaRPr lang="en-US" sz="32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25193" y="2265404"/>
            <a:ext cx="115157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Alumni Relations – connecting successful graduates worldwide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25195" y="2812369"/>
            <a:ext cx="68680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Notable graduates include: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25195" y="3298403"/>
            <a:ext cx="6868039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Keith Williams, Chief Executive, British Airways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Sir Maurice Flanagan, Vice-Chair, Emirates Airline Dame Stella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Rimington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former DG, MI5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Sir Robin Saxby, Chair Emeritus, Arm Holdings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Dame Carol Ann Duffy CBE, Poet Laureate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Lawrence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McGinty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ITN science editor</a:t>
            </a:r>
          </a:p>
          <a:p>
            <a:pPr marL="216000" indent="-216000"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</a:pP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Dr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Lewis Booth, former CFO, Ford Motor Co.</a:t>
            </a:r>
            <a:endParaRPr lang="en-US" sz="2400" kern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8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quin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3005" cy="6887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25195" y="2265406"/>
            <a:ext cx="6642588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Raised £25m to support Philip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Leverhulme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Equine Hospital,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Wolfson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Centre for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1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Personalised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Medicines, Small Animal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Teaching Hospital, Centre for Better Births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Benefactors’ Fund raises £250k per </a:t>
            </a:r>
            <a:b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annum for student initiatives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£15.2m raised in three years of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fundraising campaign ‘quiet phase’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date</a:t>
            </a:r>
          </a:p>
          <a:p>
            <a:pPr marL="216000" lvl="0" indent="-216000">
              <a:lnSpc>
                <a:spcPct val="100000"/>
              </a:lnSpc>
              <a:spcAft>
                <a:spcPts val="1200"/>
              </a:spcAft>
              <a:buClr>
                <a:srgbClr val="FF6500"/>
              </a:buClr>
              <a:buFont typeface="Arial" charset="0"/>
              <a:buChar char="•"/>
              <a:tabLst>
                <a:tab pos="204788" algn="l"/>
              </a:tabLst>
            </a:pP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Campaign launch in 2018 to raise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£75m supporting scholarship,</a:t>
            </a:r>
            <a: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leadership and research</a:t>
            </a:r>
          </a:p>
        </p:txBody>
      </p:sp>
      <p:sp>
        <p:nvSpPr>
          <p:cNvPr id="11" name="Rectangle 2"/>
          <p:cNvSpPr txBox="1">
            <a:spLocks noChangeArrowheads="1"/>
          </p:cNvSpPr>
          <p:nvPr userDrawn="1"/>
        </p:nvSpPr>
        <p:spPr bwMode="auto">
          <a:xfrm>
            <a:off x="425193" y="1268760"/>
            <a:ext cx="1036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pitchFamily="-112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pPr>
              <a:lnSpc>
                <a:spcPts val="2800"/>
              </a:lnSpc>
            </a:pPr>
            <a:b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b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PHILANTHROPY</a:t>
            </a:r>
            <a:endParaRPr lang="en-US" sz="32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2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image" Target="../media/image9.pn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2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A3B118-D6D1-2E40-832C-95916AD9451F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320825"/>
            <a:ext cx="3088841" cy="5954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718DC4-E930-044A-B54C-E87B0A0A3FE3}"/>
              </a:ext>
            </a:extLst>
          </p:cNvPr>
          <p:cNvSpPr/>
          <p:nvPr userDrawn="1"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8872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22" r:id="rId21"/>
    <p:sldLayoutId id="2147483724" r:id="rId22"/>
    <p:sldLayoutId id="2147483725" r:id="rId23"/>
    <p:sldLayoutId id="2147483759" r:id="rId24"/>
    <p:sldLayoutId id="2147483761" r:id="rId25"/>
    <p:sldLayoutId id="2147483760" r:id="rId26"/>
    <p:sldLayoutId id="2147483726" r:id="rId27"/>
    <p:sldLayoutId id="2147483742" r:id="rId28"/>
    <p:sldLayoutId id="2147483743" r:id="rId29"/>
    <p:sldLayoutId id="2147483744" r:id="rId30"/>
    <p:sldLayoutId id="2147483758" r:id="rId31"/>
    <p:sldLayoutId id="2147483757" r:id="rId32"/>
    <p:sldLayoutId id="2147483752" r:id="rId33"/>
    <p:sldLayoutId id="2147483755" r:id="rId34"/>
    <p:sldLayoutId id="2147483756" r:id="rId35"/>
    <p:sldLayoutId id="2147483754" r:id="rId36"/>
    <p:sldLayoutId id="2147483753" r:id="rId37"/>
    <p:sldLayoutId id="2147483751" r:id="rId38"/>
    <p:sldLayoutId id="2147483750" r:id="rId39"/>
    <p:sldLayoutId id="2147483749" r:id="rId40"/>
    <p:sldLayoutId id="2147483748" r:id="rId41"/>
    <p:sldLayoutId id="2147483747" r:id="rId42"/>
    <p:sldLayoutId id="2147483745" r:id="rId43"/>
    <p:sldLayoutId id="2147483741" r:id="rId44"/>
    <p:sldLayoutId id="2147483740" r:id="rId45"/>
    <p:sldLayoutId id="2147483738" r:id="rId46"/>
    <p:sldLayoutId id="2147483739" r:id="rId4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hyperlink" Target="https://canvas.liverpool.ac.uk/courses/81072/files/11492049?wrap=1" TargetMode="Externa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ff.liverpool.ac.uk/research/research-funding-and-outputs-hub/outputs/" TargetMode="External"/><Relationship Id="rId2" Type="http://schemas.openxmlformats.org/officeDocument/2006/relationships/hyperlink" Target="https://libguides.liverpool.ac.uk/nature_masterclasses" TargetMode="Externa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theuniversityofliverpool.sharepoint.com/sites/physics/SitePages/Home-main.aspx" TargetMode="External"/><Relationship Id="rId4" Type="http://schemas.openxmlformats.org/officeDocument/2006/relationships/hyperlink" Target="https://www.liverpool.ac.uk/intranet/the-academy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rpool.ac.uk/intranet/the-academy/news/articles/pgr-networking-event-tuesday-20-may/" TargetMode="External"/><Relationship Id="rId2" Type="http://schemas.openxmlformats.org/officeDocument/2006/relationships/hyperlink" Target="https://www.liverpool.ac.uk/intranet/the-academy/" TargetMode="Externa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www.liverpool.ac.uk/researcher/pgr-development/programm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liverpool.ac.uk/courses/81072/pages/physics-sslc-query-wall" TargetMode="External"/><Relationship Id="rId2" Type="http://schemas.openxmlformats.org/officeDocument/2006/relationships/hyperlink" Target="https://canvas.liverpool.ac.uk/courses/81072" TargetMode="Externa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36" y="3255927"/>
            <a:ext cx="6944024" cy="2102367"/>
          </a:xfrm>
        </p:spPr>
        <p:txBody>
          <a:bodyPr>
            <a:normAutofit fontScale="90000"/>
          </a:bodyPr>
          <a:lstStyle/>
          <a:p>
            <a:pPr algn="l"/>
            <a:r>
              <a:rPr lang="en-GB" sz="2700" dirty="0"/>
              <a:t>Monica D’Onofrio</a:t>
            </a:r>
            <a:br>
              <a:rPr lang="en-GB" i="1" dirty="0"/>
            </a:br>
            <a:br>
              <a:rPr lang="en-GB" i="1" dirty="0"/>
            </a:br>
            <a:r>
              <a:rPr lang="en-GB" sz="2000" b="0" i="1" dirty="0"/>
              <a:t>with Nikos </a:t>
            </a:r>
            <a:r>
              <a:rPr lang="en-GB" sz="2000" b="0" i="1" dirty="0" err="1"/>
              <a:t>Rompotis</a:t>
            </a:r>
            <a:r>
              <a:rPr lang="en-GB" sz="2000" b="0" i="1" dirty="0"/>
              <a:t> and Neil McCauley</a:t>
            </a:r>
            <a:br>
              <a:rPr lang="en-GB" i="1" dirty="0"/>
            </a:br>
            <a:br>
              <a:rPr lang="en-GB" i="1" dirty="0"/>
            </a:br>
            <a:r>
              <a:rPr lang="en-GB" sz="2200" dirty="0"/>
              <a:t>22/5/2025, HEP meeting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1136" y="2262262"/>
            <a:ext cx="8522691" cy="1964178"/>
          </a:xfrm>
        </p:spPr>
        <p:txBody>
          <a:bodyPr/>
          <a:lstStyle/>
          <a:p>
            <a:r>
              <a:rPr lang="en-GB" sz="3200" b="1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PGR Research Induction experience</a:t>
            </a:r>
            <a:endParaRPr lang="en-IT" sz="3200" b="1" cap="smal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text, screenshot, graphic design&#10;&#10;Description automatically generated">
            <a:extLst>
              <a:ext uri="{FF2B5EF4-FFF2-40B4-BE49-F238E27FC236}">
                <a16:creationId xmlns:a16="http://schemas.microsoft.com/office/drawing/2014/main" id="{7314FDBD-3E64-BF45-B8D2-B6511380F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1"/>
          <a:stretch/>
        </p:blipFill>
        <p:spPr>
          <a:xfrm>
            <a:off x="0" y="5358294"/>
            <a:ext cx="7384648" cy="148813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2C38EFF8-D85C-EB40-9760-5E736944A865}"/>
              </a:ext>
            </a:extLst>
          </p:cNvPr>
          <p:cNvSpPr/>
          <p:nvPr/>
        </p:nvSpPr>
        <p:spPr>
          <a:xfrm rot="5400000">
            <a:off x="7038814" y="5727279"/>
            <a:ext cx="1409298" cy="694481"/>
          </a:xfrm>
          <a:prstGeom prst="rtTriangle">
            <a:avLst/>
          </a:prstGeom>
          <a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6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0"/>
    </mc:Choice>
    <mc:Fallback xmlns="">
      <p:transition spd="slow" advTm="60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58434-7638-A142-EDFC-3C9575878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890B86-F1FE-B8D1-977D-3F24F0A5F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a departmental research induction?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1D1ED-DF38-3094-5E8F-55FD4D1217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97" y="1907994"/>
            <a:ext cx="10972800" cy="4375525"/>
          </a:xfrm>
        </p:spPr>
        <p:txBody>
          <a:bodyPr>
            <a:noAutofit/>
          </a:bodyPr>
          <a:lstStyle/>
          <a:p>
            <a:r>
              <a:rPr lang="en-US" sz="2200" dirty="0"/>
              <a:t>Introduction/Refresh(?) to aspects of the department usually not discussed in the induction meetings: </a:t>
            </a:r>
          </a:p>
          <a:p>
            <a:pPr lvl="1"/>
            <a:r>
              <a:rPr lang="en-US" sz="2000" dirty="0">
                <a:sym typeface="Wingdings" pitchFamily="2" charset="2"/>
              </a:rPr>
              <a:t>What does the Physics department do in 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Research and Impact to the wider society</a:t>
            </a:r>
            <a:r>
              <a:rPr lang="en-US" sz="2000" b="1" dirty="0">
                <a:sym typeface="Wingdings" pitchFamily="2" charset="2"/>
              </a:rPr>
              <a:t>?</a:t>
            </a:r>
            <a:r>
              <a:rPr lang="en-US" sz="2000" dirty="0">
                <a:sym typeface="Wingdings" pitchFamily="2" charset="2"/>
              </a:rPr>
              <a:t> </a:t>
            </a:r>
          </a:p>
          <a:p>
            <a:pPr lvl="1"/>
            <a:r>
              <a:rPr lang="en-US" sz="2000" dirty="0">
                <a:sym typeface="Wingdings" pitchFamily="2" charset="2"/>
              </a:rPr>
              <a:t>What 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opportunities</a:t>
            </a:r>
            <a:r>
              <a:rPr lang="en-US" sz="2000" dirty="0">
                <a:sym typeface="Wingdings" pitchFamily="2" charset="2"/>
              </a:rPr>
              <a:t> exist for PhD students to contribute if they wish (and have time!),  beyond their own team/research cluster?</a:t>
            </a:r>
          </a:p>
          <a:p>
            <a:pPr lvl="1"/>
            <a:r>
              <a:rPr lang="en-US" sz="2000" dirty="0">
                <a:sym typeface="Wingdings" pitchFamily="2" charset="2"/>
              </a:rPr>
              <a:t>What kind of research are people expected to conduct and how?</a:t>
            </a:r>
          </a:p>
          <a:p>
            <a:pPr lvl="1"/>
            <a:r>
              <a:rPr lang="en-US" sz="2000" dirty="0">
                <a:sym typeface="Wingdings" pitchFamily="2" charset="2"/>
              </a:rPr>
              <a:t>Is there anything that the Department at large can do to </a:t>
            </a:r>
            <a:r>
              <a:rPr lang="en-US" sz="2000" b="1" dirty="0">
                <a:solidFill>
                  <a:srgbClr val="FFFF00"/>
                </a:solidFill>
                <a:sym typeface="Wingdings" pitchFamily="2" charset="2"/>
              </a:rPr>
              <a:t>improve PhD experience</a:t>
            </a:r>
            <a:r>
              <a:rPr lang="en-US" sz="2000" dirty="0">
                <a:sym typeface="Wingdings" pitchFamily="2" charset="2"/>
              </a:rPr>
              <a:t>? </a:t>
            </a:r>
          </a:p>
          <a:p>
            <a:pPr lvl="2"/>
            <a:r>
              <a:rPr lang="en-US" sz="2000" dirty="0">
                <a:sym typeface="Wingdings" pitchFamily="2" charset="2"/>
              </a:rPr>
              <a:t>Trainings, workshops, seminars… </a:t>
            </a:r>
          </a:p>
          <a:p>
            <a:pPr lvl="2"/>
            <a:r>
              <a:rPr lang="en-US" sz="2000" dirty="0">
                <a:sym typeface="Wingdings" pitchFamily="2" charset="2"/>
              </a:rPr>
              <a:t>But also ensuring supervisors are aware of rules and expectations (also on their side)</a:t>
            </a:r>
          </a:p>
          <a:p>
            <a:pPr lvl="1"/>
            <a:r>
              <a:rPr lang="en-US" sz="2000" dirty="0">
                <a:sym typeface="Wingdings" pitchFamily="2" charset="2"/>
              </a:rPr>
              <a:t>A questionnaire was distributed, and responses considered and discussed </a:t>
            </a:r>
            <a:r>
              <a:rPr lang="en-US" sz="2000" dirty="0">
                <a:solidFill>
                  <a:srgbClr val="92D050"/>
                </a:solidFill>
                <a:sym typeface="Wingdings" pitchFamily="2" charset="2"/>
              </a:rPr>
              <a:t> </a:t>
            </a:r>
            <a:r>
              <a:rPr lang="en-US" sz="2000" b="1" dirty="0">
                <a:solidFill>
                  <a:srgbClr val="92D050"/>
                </a:solidFill>
                <a:sym typeface="Wingdings" pitchFamily="2" charset="2"/>
              </a:rPr>
              <a:t>we will use those and feedback in the meeting to make progress on a few aspects</a:t>
            </a:r>
          </a:p>
          <a:p>
            <a:r>
              <a:rPr lang="en-US" sz="2200" dirty="0">
                <a:sym typeface="Wingdings" pitchFamily="2" charset="2"/>
              </a:rPr>
              <a:t>From next year, plan to retain Research introduction mid-way in Y1 for newcomers but also provide updates and emerging opportunities for later years’ PhDs. 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7DEB5-834F-6A61-D068-38C95D46D1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913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37961-680F-2D2C-C357-09D761D9A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F90B80-2BEE-DEA2-65F8-2160F6F870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397" y="1009950"/>
            <a:ext cx="10972799" cy="841985"/>
          </a:xfrm>
        </p:spPr>
        <p:txBody>
          <a:bodyPr/>
          <a:lstStyle/>
          <a:p>
            <a:r>
              <a:rPr lang="en-US" dirty="0"/>
              <a:t>Expectations and ”rules”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7CB7-D5BB-7EE3-93E5-09F9D240DC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96" y="1583124"/>
            <a:ext cx="4525295" cy="4375525"/>
          </a:xfrm>
        </p:spPr>
        <p:txBody>
          <a:bodyPr>
            <a:noAutofit/>
          </a:bodyPr>
          <a:lstStyle/>
          <a:p>
            <a:r>
              <a:rPr lang="en-US" sz="2000" dirty="0">
                <a:sym typeface="Wingdings" pitchFamily="2" charset="2"/>
              </a:rPr>
              <a:t>From the Y1 induction: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ym typeface="Wingdings" pitchFamily="2" charset="2"/>
              </a:rPr>
              <a:t>Also in </a:t>
            </a:r>
            <a:r>
              <a:rPr lang="en-US" sz="2000" dirty="0">
                <a:sym typeface="Wingdings" pitchFamily="2" charset="2"/>
                <a:hlinkClick r:id="rId2"/>
              </a:rPr>
              <a:t>PGR handbook  </a:t>
            </a:r>
            <a:endParaRPr lang="en-US" sz="2000" dirty="0">
              <a:sym typeface="Wingdings" pitchFamily="2" charset="2"/>
            </a:endParaRPr>
          </a:p>
          <a:p>
            <a:r>
              <a:rPr lang="en-US" sz="2000" b="1" dirty="0">
                <a:sym typeface="Wingdings" pitchFamily="2" charset="2"/>
              </a:rPr>
              <a:t>Discussed:</a:t>
            </a:r>
            <a:r>
              <a:rPr lang="en-US" sz="2000" dirty="0">
                <a:sym typeface="Wingdings" pitchFamily="2" charset="2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ym typeface="Wingdings" pitchFamily="2" charset="2"/>
              </a:rPr>
              <a:t>Should Y2 requirements be more prescriptive </a:t>
            </a:r>
            <a:r>
              <a:rPr lang="en-US" sz="1900" dirty="0">
                <a:sym typeface="Wingdings" pitchFamily="2" charset="2"/>
              </a:rPr>
              <a:t>(</a:t>
            </a:r>
            <a:r>
              <a:rPr lang="en-US" sz="1900" dirty="0" err="1">
                <a:sym typeface="Wingdings" pitchFamily="2" charset="2"/>
              </a:rPr>
              <a:t>ie</a:t>
            </a:r>
            <a:r>
              <a:rPr lang="en-US" sz="1900" dirty="0">
                <a:sym typeface="Wingdings" pitchFamily="2" charset="2"/>
              </a:rPr>
              <a:t> compulsory methodology,  project  and plan reports, to be reviewed by someone outside the supervisory team)?</a:t>
            </a:r>
          </a:p>
          <a:p>
            <a:pPr marL="0" indent="0">
              <a:buNone/>
            </a:pPr>
            <a:endParaRPr lang="en-US" sz="2000" dirty="0">
              <a:sym typeface="Wingdings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9B425-DBA8-F2E1-B639-716375D54F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4EF19-443D-7EED-5DC8-C585DB32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219" y="1128671"/>
            <a:ext cx="7095781" cy="2798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E47D74-2FC2-736B-2A1A-133DE837AC09}"/>
              </a:ext>
            </a:extLst>
          </p:cNvPr>
          <p:cNvSpPr txBox="1"/>
          <p:nvPr/>
        </p:nvSpPr>
        <p:spPr>
          <a:xfrm>
            <a:off x="400397" y="4595946"/>
            <a:ext cx="1180262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Should it be compulsory to have an </a:t>
            </a:r>
            <a:r>
              <a:rPr lang="en-US" sz="2000" b="1" dirty="0"/>
              <a:t>outline</a:t>
            </a:r>
            <a:r>
              <a:rPr lang="en-US" sz="2000" dirty="0"/>
              <a:t> (chapters structure) + </a:t>
            </a:r>
            <a:r>
              <a:rPr lang="en-US" sz="2000" b="1" dirty="0"/>
              <a:t>status of research </a:t>
            </a:r>
            <a:r>
              <a:rPr lang="en-US" sz="2000" dirty="0"/>
              <a:t>at Y3? </a:t>
            </a:r>
          </a:p>
          <a:p>
            <a:endParaRPr lang="en-US" sz="500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Advantage:</a:t>
            </a:r>
            <a:r>
              <a:rPr lang="en-US" dirty="0"/>
              <a:t> usually funding is available for </a:t>
            </a:r>
            <a:r>
              <a:rPr lang="en-US" b="1" dirty="0"/>
              <a:t>3.5 years</a:t>
            </a:r>
            <a:r>
              <a:rPr lang="en-US" dirty="0"/>
              <a:t>, understanding of where one stands beneficial </a:t>
            </a:r>
          </a:p>
          <a:p>
            <a:r>
              <a:rPr lang="en-US" dirty="0">
                <a:solidFill>
                  <a:srgbClr val="FF6500"/>
                </a:solidFill>
              </a:rPr>
              <a:t>Disadvantage:</a:t>
            </a:r>
            <a:r>
              <a:rPr lang="en-US" dirty="0"/>
              <a:t> might be perceived as too prescriptive/too demanding – flexibility in the deadline?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5C4680-B8F5-029D-13BE-1045A220EF07}"/>
              </a:ext>
            </a:extLst>
          </p:cNvPr>
          <p:cNvSpPr txBox="1"/>
          <p:nvPr/>
        </p:nvSpPr>
        <p:spPr>
          <a:xfrm>
            <a:off x="389380" y="5659965"/>
            <a:ext cx="11304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Clarification on expectations: </a:t>
            </a:r>
            <a:r>
              <a:rPr lang="en-US" i="1" dirty="0"/>
              <a:t>by the end of your PhD, you are expected to develop </a:t>
            </a:r>
            <a:r>
              <a:rPr lang="en-US" i="1" u="sng" dirty="0"/>
              <a:t>original research </a:t>
            </a:r>
            <a:r>
              <a:rPr lang="en-US" i="1" dirty="0"/>
              <a:t>which is at a </a:t>
            </a:r>
            <a:r>
              <a:rPr lang="en-US" i="1" u="sng" dirty="0"/>
              <a:t>publishable</a:t>
            </a:r>
            <a:r>
              <a:rPr lang="en-US" i="1" dirty="0"/>
              <a:t> level (not necessarily published). If you are told otherwise, please double-check with the DPGR/ PGR directors / </a:t>
            </a:r>
            <a:r>
              <a:rPr lang="en-US" i="1" dirty="0" err="1"/>
              <a:t>HoD</a:t>
            </a:r>
            <a:r>
              <a:rPr lang="en-US" i="1" dirty="0"/>
              <a:t> / </a:t>
            </a:r>
            <a:r>
              <a:rPr lang="en-US" i="1" dirty="0" err="1"/>
              <a:t>HoR</a:t>
            </a:r>
            <a:r>
              <a:rPr lang="en-US" i="1" dirty="0"/>
              <a:t> (</a:t>
            </a:r>
            <a:r>
              <a:rPr lang="en-US" i="1" dirty="0" err="1"/>
              <a:t>ie</a:t>
            </a:r>
            <a:r>
              <a:rPr lang="en-US" i="1" dirty="0"/>
              <a:t> to ensure that there isn’t an exception due to your contract conditions)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52070-0166-8BF7-3298-727C274F70D2}"/>
              </a:ext>
            </a:extLst>
          </p:cNvPr>
          <p:cNvSpPr txBox="1"/>
          <p:nvPr/>
        </p:nvSpPr>
        <p:spPr>
          <a:xfrm>
            <a:off x="6301707" y="234331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Currently not mandatory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AB9807-6F57-0954-4E70-2083646681CE}"/>
              </a:ext>
            </a:extLst>
          </p:cNvPr>
          <p:cNvSpPr txBox="1"/>
          <p:nvPr/>
        </p:nvSpPr>
        <p:spPr>
          <a:xfrm>
            <a:off x="6301706" y="323117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Currently not mandatory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AF86A-A03E-E7B5-E1EE-BC06F27080E9}"/>
              </a:ext>
            </a:extLst>
          </p:cNvPr>
          <p:cNvSpPr/>
          <p:nvPr/>
        </p:nvSpPr>
        <p:spPr>
          <a:xfrm>
            <a:off x="1201095" y="1547796"/>
            <a:ext cx="9165777" cy="40792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Actions in progress:</a:t>
            </a:r>
          </a:p>
          <a:p>
            <a:pPr algn="ctr"/>
            <a:endParaRPr lang="en-US" sz="2400" b="1" dirty="0"/>
          </a:p>
          <a:p>
            <a:pPr marL="285750" indent="-285750">
              <a:buFontTx/>
              <a:buChar char="-"/>
            </a:pPr>
            <a:r>
              <a:rPr lang="en-US" sz="2400" dirty="0"/>
              <a:t>DPGRs and PGR Director in discussion to set mandatory “check-points” in the APR in future (not this year of course!).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000" b="1" dirty="0"/>
              <a:t>Any proposed change will be reported and discussed in the SSL PGR Committee</a:t>
            </a:r>
          </a:p>
          <a:p>
            <a:endParaRPr lang="en-US" sz="2400" dirty="0"/>
          </a:p>
          <a:p>
            <a:r>
              <a:rPr lang="en-US" sz="2400" dirty="0"/>
              <a:t>- Establishing </a:t>
            </a:r>
            <a:r>
              <a:rPr lang="en-US" sz="2400" b="1" dirty="0"/>
              <a:t>compulsory supervisory training </a:t>
            </a:r>
            <a:r>
              <a:rPr lang="en-US" sz="2400" dirty="0"/>
              <a:t>with Faculty</a:t>
            </a:r>
          </a:p>
        </p:txBody>
      </p:sp>
    </p:spTree>
    <p:extLst>
      <p:ext uri="{BB962C8B-B14F-4D97-AF65-F5344CB8AC3E}">
        <p14:creationId xmlns:p14="http://schemas.microsoft.com/office/powerpoint/2010/main" val="358738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529817-6472-D8C0-BB09-CA6BB137F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More on rules: 3.5 yrs funding and submission pending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87323-DE01-46FC-E05B-2C1CF7648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97" y="1819857"/>
            <a:ext cx="10972800" cy="4540815"/>
          </a:xfrm>
        </p:spPr>
        <p:txBody>
          <a:bodyPr>
            <a:noAutofit/>
          </a:bodyPr>
          <a:lstStyle/>
          <a:p>
            <a:r>
              <a:rPr lang="en-US" sz="2000" dirty="0"/>
              <a:t>A regular PhD is set for 3.5 years:</a:t>
            </a:r>
          </a:p>
          <a:p>
            <a:pPr lvl="1"/>
            <a:r>
              <a:rPr lang="en-US" sz="2000" dirty="0"/>
              <a:t>This is the time your funding usually last – although you have 4 years to submit your thesis. If you submit earlier, there are options to be paid up to a certain point under UKRI rules   </a:t>
            </a:r>
          </a:p>
          <a:p>
            <a:pPr lvl="1"/>
            <a:r>
              <a:rPr lang="en-US" sz="2000" dirty="0"/>
              <a:t>Some programs/contracts are for 4-years (e.g. if including paid internships or split-site agreements) </a:t>
            </a:r>
          </a:p>
          <a:p>
            <a:pPr lvl="2"/>
            <a:r>
              <a:rPr lang="en-US" sz="2000" dirty="0"/>
              <a:t>It is crucial you and your supervisors are aware of when funding is running out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FFFF00"/>
                </a:solidFill>
                <a:sym typeface="Wingdings" pitchFamily="2" charset="2"/>
              </a:rPr>
              <a:t>PhD work should be properly timed </a:t>
            </a:r>
          </a:p>
          <a:p>
            <a:r>
              <a:rPr lang="en-US" sz="2000" dirty="0">
                <a:sym typeface="Wingdings" pitchFamily="2" charset="2"/>
              </a:rPr>
              <a:t>Often write-up goes into the final 6 months (uncovered by funding). If this happens, you apply for ”submission pending” and will be required to </a:t>
            </a:r>
            <a:r>
              <a:rPr lang="en-US" sz="2000" b="1" dirty="0">
                <a:sym typeface="Wingdings" pitchFamily="2" charset="2"/>
              </a:rPr>
              <a:t>pay a reduced fee</a:t>
            </a:r>
            <a:r>
              <a:rPr lang="en-US" sz="2000" dirty="0">
                <a:sym typeface="Wingdings" pitchFamily="2" charset="2"/>
              </a:rPr>
              <a:t>.   </a:t>
            </a:r>
            <a:endParaRPr lang="en-US" sz="2000" dirty="0"/>
          </a:p>
          <a:p>
            <a:pPr lvl="1"/>
            <a:r>
              <a:rPr lang="en-GB" sz="2000" i="0" u="none" strike="noStrike" dirty="0">
                <a:effectLst/>
              </a:rPr>
              <a:t>£95 per quarter and up to £380 for the full 12 months for academic year 2024/25</a:t>
            </a:r>
            <a:endParaRPr lang="en-GB" sz="2000" dirty="0"/>
          </a:p>
          <a:p>
            <a:r>
              <a:rPr lang="en-GB" sz="2000" dirty="0"/>
              <a:t>W</a:t>
            </a:r>
            <a:r>
              <a:rPr lang="en-GB" sz="2000" b="0" i="0" u="none" strike="noStrike" dirty="0">
                <a:effectLst/>
              </a:rPr>
              <a:t>e are trying to make sure that submission pending process is clarified in the PGR handbook and the inductions</a:t>
            </a:r>
            <a:endParaRPr lang="en-US" sz="2000" dirty="0"/>
          </a:p>
          <a:p>
            <a:pPr lvl="1"/>
            <a:r>
              <a:rPr lang="en-US" sz="2000" dirty="0"/>
              <a:t>In the past, there were some exceptions in cohorts affected by COVID-19  </a:t>
            </a:r>
          </a:p>
          <a:p>
            <a:r>
              <a:rPr lang="en-GB" sz="2000" dirty="0"/>
              <a:t>W</a:t>
            </a:r>
            <a:r>
              <a:rPr lang="en-GB" sz="2000" b="0" i="0" u="none" strike="noStrike" dirty="0">
                <a:effectLst/>
              </a:rPr>
              <a:t>e recommend everyone to try to finish within their funded period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00F6A-8CCF-9C14-D554-CF26463E84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28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588D4-6E62-74C5-18B2-CC659D51D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9053B8-5FB5-30D1-760E-2637EB1450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398" y="1119941"/>
            <a:ext cx="10972799" cy="841985"/>
          </a:xfrm>
        </p:spPr>
        <p:txBody>
          <a:bodyPr/>
          <a:lstStyle/>
          <a:p>
            <a:r>
              <a:rPr lang="en-US" dirty="0"/>
              <a:t>Some opportunities and support shared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3A881-600D-506F-CF94-228B45D7B7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345" y="1786805"/>
            <a:ext cx="11487956" cy="4750138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92D050"/>
                </a:solidFill>
                <a:sym typeface="Wingdings" pitchFamily="2" charset="2"/>
              </a:rPr>
              <a:t>Courses and trainings for research: </a:t>
            </a:r>
            <a:r>
              <a:rPr lang="en-US" sz="2000" dirty="0">
                <a:sym typeface="Wingdings" pitchFamily="2" charset="2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ym typeface="Wingdings" pitchFamily="2" charset="2"/>
              </a:rPr>
              <a:t>Nature Masterclasses </a:t>
            </a:r>
            <a:r>
              <a:rPr lang="en-US" sz="1800" dirty="0">
                <a:sym typeface="Wingdings" pitchFamily="2" charset="2"/>
                <a:hlinkClick r:id="rId2"/>
              </a:rPr>
              <a:t>https://libguides.liverpool.ac.uk/nature_masterclasses</a:t>
            </a:r>
            <a:endParaRPr lang="en-US" sz="1800" dirty="0">
              <a:sym typeface="Wingdings" pitchFamily="2" charset="2"/>
            </a:endParaRPr>
          </a:p>
          <a:p>
            <a:pPr lvl="2">
              <a:spcBef>
                <a:spcPts val="0"/>
              </a:spcBef>
            </a:pPr>
            <a:r>
              <a:rPr lang="en-US" sz="1800" dirty="0">
                <a:sym typeface="Wingdings" pitchFamily="2" charset="2"/>
              </a:rPr>
              <a:t>On demand resources for </a:t>
            </a:r>
            <a:r>
              <a:rPr lang="en-GB" sz="1800" dirty="0">
                <a:cs typeface="Poppins" panose="00000500000000000000" pitchFamily="2" charset="0"/>
                <a:sym typeface="Wingdings" pitchFamily="2" charset="2"/>
              </a:rPr>
              <a:t>d</a:t>
            </a:r>
            <a:r>
              <a:rPr lang="en-GB" sz="1800" dirty="0">
                <a:cs typeface="Poppins" panose="00000500000000000000" pitchFamily="2" charset="0"/>
              </a:rPr>
              <a:t>esigning research, Writing and Publishing, Grant-writing, Impact and Collaboration</a:t>
            </a:r>
            <a:endParaRPr lang="en-US" sz="1800" dirty="0">
              <a:sym typeface="Wingdings" pitchFamily="2" charset="2"/>
            </a:endParaRPr>
          </a:p>
          <a:p>
            <a:pPr lvl="1">
              <a:spcBef>
                <a:spcPts val="0"/>
              </a:spcBef>
            </a:pPr>
            <a:r>
              <a:rPr lang="en-US" sz="1800" dirty="0">
                <a:sym typeface="Wingdings" pitchFamily="2" charset="2"/>
              </a:rPr>
              <a:t>Narrative output framework: </a:t>
            </a:r>
            <a:r>
              <a:rPr lang="en-US" sz="1800" dirty="0">
                <a:sym typeface="Wingdings" pitchFamily="2" charset="2"/>
                <a:hlinkClick r:id="rId3"/>
              </a:rPr>
              <a:t>https://staff.liverpool.ac.uk/research/research-funding-and-outputs-hub/outputs/</a:t>
            </a:r>
            <a:r>
              <a:rPr lang="en-US" sz="1800" dirty="0">
                <a:sym typeface="Wingdings" pitchFamily="2" charset="2"/>
              </a:rPr>
              <a:t>  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ym typeface="Wingdings" pitchFamily="2" charset="2"/>
              </a:rPr>
              <a:t>Consult events from </a:t>
            </a:r>
            <a:r>
              <a:rPr lang="en-US" sz="1800" dirty="0">
                <a:sym typeface="Wingdings" pitchFamily="2" charset="2"/>
                <a:hlinkClick r:id="rId4"/>
              </a:rPr>
              <a:t>The Academy</a:t>
            </a:r>
            <a:r>
              <a:rPr lang="en-US" sz="1800" dirty="0">
                <a:sym typeface="Wingdings" pitchFamily="2" charset="2"/>
              </a:rPr>
              <a:t> (also for industry trainings)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ym typeface="Wingdings" pitchFamily="2" charset="2"/>
              </a:rPr>
              <a:t>Research and impact corner in bulletin - are people reading those?</a:t>
            </a:r>
          </a:p>
          <a:p>
            <a:pPr lvl="2">
              <a:spcBef>
                <a:spcPts val="0"/>
              </a:spcBef>
            </a:pPr>
            <a:r>
              <a:rPr lang="en-US" sz="1800" dirty="0">
                <a:sym typeface="Wingdings" pitchFamily="2" charset="2"/>
              </a:rPr>
              <a:t>Consult also department internal </a:t>
            </a:r>
            <a:r>
              <a:rPr lang="en-US" sz="1800" dirty="0" err="1">
                <a:sym typeface="Wingdings" pitchFamily="2" charset="2"/>
              </a:rPr>
              <a:t>sharepoint</a:t>
            </a:r>
            <a:r>
              <a:rPr lang="en-US" sz="1800" dirty="0">
                <a:sym typeface="Wingdings" pitchFamily="2" charset="2"/>
              </a:rPr>
              <a:t> site: </a:t>
            </a:r>
            <a:r>
              <a:rPr lang="en-US" sz="1800" dirty="0">
                <a:sym typeface="Wingdings" pitchFamily="2" charset="2"/>
                <a:hlinkClick r:id="rId5"/>
              </a:rPr>
              <a:t>Physics</a:t>
            </a:r>
            <a:r>
              <a:rPr lang="en-US" sz="1800" dirty="0">
                <a:sym typeface="Wingdings" pitchFamily="2" charset="2"/>
              </a:rPr>
              <a:t> </a:t>
            </a:r>
            <a:endParaRPr lang="en-US" sz="1800" b="1" dirty="0">
              <a:solidFill>
                <a:srgbClr val="FF6600"/>
              </a:solidFill>
              <a:sym typeface="Wingdings" pitchFamily="2" charset="2"/>
            </a:endParaRPr>
          </a:p>
          <a:p>
            <a:endParaRPr lang="en-US" sz="500" b="1" dirty="0">
              <a:solidFill>
                <a:srgbClr val="92D050"/>
              </a:solidFill>
              <a:sym typeface="Wingdings" pitchFamily="2" charset="2"/>
            </a:endParaRPr>
          </a:p>
          <a:p>
            <a:r>
              <a:rPr lang="en-US" sz="2000" b="1" dirty="0">
                <a:solidFill>
                  <a:srgbClr val="92D050"/>
                </a:solidFill>
                <a:sym typeface="Wingdings" pitchFamily="2" charset="2"/>
              </a:rPr>
              <a:t>Seminars:</a:t>
            </a:r>
            <a:r>
              <a:rPr lang="en-US" sz="2000" b="1" dirty="0">
                <a:solidFill>
                  <a:srgbClr val="FF6600"/>
                </a:solidFill>
                <a:sym typeface="Wingdings" pitchFamily="2" charset="2"/>
              </a:rPr>
              <a:t> </a:t>
            </a:r>
            <a:r>
              <a:rPr lang="en-US" sz="1900" dirty="0">
                <a:sym typeface="Wingdings" pitchFamily="2" charset="2"/>
              </a:rPr>
              <a:t>not always fit for your research, but widening horizon 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ym typeface="Wingdings" pitchFamily="2" charset="2"/>
              </a:rPr>
              <a:t>Reviving departmental seminars; 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sym typeface="Wingdings" pitchFamily="2" charset="2"/>
              </a:rPr>
              <a:t>Research clusters are encouraged to enhance their seminar </a:t>
            </a:r>
            <a:r>
              <a:rPr lang="en-US" sz="1800" dirty="0" err="1">
                <a:sym typeface="Wingdings" pitchFamily="2" charset="2"/>
              </a:rPr>
              <a:t>programmes</a:t>
            </a:r>
            <a:endParaRPr lang="en-US" sz="1800" dirty="0">
              <a:sym typeface="Wingdings" pitchFamily="2" charset="2"/>
            </a:endParaRPr>
          </a:p>
          <a:p>
            <a:pPr lvl="1">
              <a:spcBef>
                <a:spcPts val="0"/>
              </a:spcBef>
            </a:pPr>
            <a:r>
              <a:rPr lang="en-US" sz="1800" u="sng" dirty="0">
                <a:sym typeface="Wingdings" pitchFamily="2" charset="2"/>
              </a:rPr>
              <a:t>Note</a:t>
            </a:r>
            <a:r>
              <a:rPr lang="en-US" sz="1800" dirty="0">
                <a:sym typeface="Wingdings" pitchFamily="2" charset="2"/>
              </a:rPr>
              <a:t>: for PhD students, seminars are </a:t>
            </a:r>
            <a:r>
              <a:rPr lang="en-US" sz="1800" i="1" dirty="0">
                <a:sym typeface="Wingdings" pitchFamily="2" charset="2"/>
              </a:rPr>
              <a:t>compulsory, </a:t>
            </a:r>
            <a:r>
              <a:rPr lang="en-US" sz="1800" dirty="0">
                <a:sym typeface="Wingdings" pitchFamily="2" charset="2"/>
              </a:rPr>
              <a:t>although no checks are reinforced </a:t>
            </a:r>
          </a:p>
          <a:p>
            <a:endParaRPr lang="en-US" sz="500" b="1" dirty="0">
              <a:solidFill>
                <a:srgbClr val="92D050"/>
              </a:solidFill>
              <a:sym typeface="Wingdings" pitchFamily="2" charset="2"/>
            </a:endParaRPr>
          </a:p>
          <a:p>
            <a:r>
              <a:rPr lang="en-US" sz="2000" b="1" dirty="0">
                <a:solidFill>
                  <a:srgbClr val="92D050"/>
                </a:solidFill>
                <a:sym typeface="Wingdings" pitchFamily="2" charset="2"/>
              </a:rPr>
              <a:t>Environment: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1900" dirty="0">
                <a:sym typeface="Wingdings" pitchFamily="2" charset="2"/>
              </a:rPr>
              <a:t>quieter rooms available that can be booked through the library. </a:t>
            </a:r>
            <a:r>
              <a:rPr lang="en-GB" sz="1900" b="0" i="0" u="none" strike="noStrike" dirty="0">
                <a:effectLst/>
              </a:rPr>
              <a:t>Sydney Jones library also has a postgraduate common room – no need to book – with a quiet space to write up, only for PGR students. Ask in the library reception!</a:t>
            </a:r>
            <a:endParaRPr lang="en-US" sz="1900" dirty="0">
              <a:sym typeface="Wingdings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41102-69A1-6D8C-5E56-C2D5B0FA4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6C10998-B21E-9E84-3599-00FE364C80FD}"/>
              </a:ext>
            </a:extLst>
          </p:cNvPr>
          <p:cNvSpPr/>
          <p:nvPr/>
        </p:nvSpPr>
        <p:spPr>
          <a:xfrm>
            <a:off x="1076911" y="1961926"/>
            <a:ext cx="9815772" cy="373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Actions in progress:</a:t>
            </a:r>
          </a:p>
          <a:p>
            <a:pPr algn="ctr"/>
            <a:endParaRPr lang="en-US" sz="2400" b="1" dirty="0"/>
          </a:p>
          <a:p>
            <a:pPr marL="285750" indent="-285750">
              <a:buFontTx/>
              <a:buChar char="-"/>
            </a:pPr>
            <a:r>
              <a:rPr lang="en-US" sz="2400" dirty="0"/>
              <a:t>Open across area group meetings to PhDs presenting their work: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Allow people working in small area and group to present to larger audience and get diverse feedback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Felt particularly relevant for AI, quantum and medical physics 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next meeting(s) to be announced – possibly before summer break</a:t>
            </a:r>
          </a:p>
        </p:txBody>
      </p:sp>
    </p:spTree>
    <p:extLst>
      <p:ext uri="{BB962C8B-B14F-4D97-AF65-F5344CB8AC3E}">
        <p14:creationId xmlns:p14="http://schemas.microsoft.com/office/powerpoint/2010/main" val="23365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AFD63-34A0-68AC-46DD-E6149F545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9D1CF1-BB3F-B926-3FB8-BC0CDC94E4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Positive aspects </a:t>
            </a:r>
            <a:r>
              <a:rPr lang="en-US" dirty="0">
                <a:sym typeface="Wingdings" pitchFamily="2" charset="2"/>
              </a:rPr>
              <a:t>and what is really valued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F912B-01D5-0574-219D-3A12B29E79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Traveling to research facilities, attending conference and workshops, share experience – all part of positive aspects </a:t>
            </a:r>
          </a:p>
          <a:p>
            <a:r>
              <a:rPr lang="en-US" sz="2400" dirty="0"/>
              <a:t>All PhD students should be given a chance to </a:t>
            </a:r>
          </a:p>
          <a:p>
            <a:pPr lvl="1"/>
            <a:r>
              <a:rPr lang="en-US" sz="2000" dirty="0"/>
              <a:t>Attend at least one school for their training development</a:t>
            </a:r>
          </a:p>
          <a:p>
            <a:pPr lvl="1"/>
            <a:r>
              <a:rPr lang="en-US" sz="2000" dirty="0"/>
              <a:t>Attend at least one international conference (often after year 2)</a:t>
            </a:r>
          </a:p>
          <a:p>
            <a:pPr lvl="1"/>
            <a:r>
              <a:rPr lang="en-US" sz="2000" dirty="0"/>
              <a:t>Connect with peers beyond their immediate research team, traveling to research labs and facilities if applicable, or connect with industry partners if working with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EB209-0210-CC09-02FB-5A52CD1D95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ED310-B504-342B-45E4-8799D69BE70F}"/>
              </a:ext>
            </a:extLst>
          </p:cNvPr>
          <p:cNvSpPr txBox="1"/>
          <p:nvPr/>
        </p:nvSpPr>
        <p:spPr>
          <a:xfrm>
            <a:off x="389379" y="5208273"/>
            <a:ext cx="11304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If you feel this is not the case: </a:t>
            </a:r>
            <a:r>
              <a:rPr lang="en-US" sz="2000" i="1" dirty="0"/>
              <a:t>please discuss this openly with your supervisory team at large, research cluster peers or with the DPGR from your cluster / PGR director / </a:t>
            </a:r>
            <a:r>
              <a:rPr lang="en-US" sz="2000" i="1" dirty="0" err="1"/>
              <a:t>HoD</a:t>
            </a:r>
            <a:r>
              <a:rPr lang="en-US" sz="2000" i="1" dirty="0"/>
              <a:t> / </a:t>
            </a:r>
            <a:r>
              <a:rPr lang="en-US" sz="2000" i="1" dirty="0" err="1"/>
              <a:t>HoR</a:t>
            </a:r>
            <a:r>
              <a:rPr lang="en-US" sz="2000" i="1" dirty="0"/>
              <a:t> to get an independent view </a:t>
            </a:r>
          </a:p>
        </p:txBody>
      </p:sp>
    </p:spTree>
    <p:extLst>
      <p:ext uri="{BB962C8B-B14F-4D97-AF65-F5344CB8AC3E}">
        <p14:creationId xmlns:p14="http://schemas.microsoft.com/office/powerpoint/2010/main" val="582436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13CB9-64DB-3A9B-5427-7615306DFC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57861" y="1336496"/>
            <a:ext cx="5418063" cy="2163211"/>
          </a:xfrm>
        </p:spPr>
        <p:txBody>
          <a:bodyPr>
            <a:normAutofit/>
          </a:bodyPr>
          <a:lstStyle/>
          <a:p>
            <a:r>
              <a:rPr lang="en-US" sz="2400" dirty="0"/>
              <a:t>We encourage you to approach any of us (DPGR,PGR director, </a:t>
            </a:r>
            <a:r>
              <a:rPr lang="en-US" sz="2400" dirty="0" err="1"/>
              <a:t>HoD</a:t>
            </a:r>
            <a:r>
              <a:rPr lang="en-US" sz="2400" dirty="0"/>
              <a:t>, </a:t>
            </a:r>
            <a:r>
              <a:rPr lang="en-US" sz="2400" dirty="0" err="1"/>
              <a:t>HoR</a:t>
            </a:r>
            <a:r>
              <a:rPr lang="en-US" sz="2400" dirty="0"/>
              <a:t>, DS and EDI team) if you want to report and need support</a:t>
            </a:r>
          </a:p>
          <a:p>
            <a:r>
              <a:rPr lang="en-US" sz="2400" dirty="0"/>
              <a:t>From induction slides in canvas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D7CCC-EFC0-4666-AF5B-FB66CA8D64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0ABA1-76E3-189E-95C9-1E4CE64C0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14" y="84614"/>
            <a:ext cx="5980439" cy="3132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2A61AD-7729-0C07-01F9-21767D07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074"/>
          <a:stretch/>
        </p:blipFill>
        <p:spPr>
          <a:xfrm>
            <a:off x="6764357" y="3484323"/>
            <a:ext cx="5321147" cy="3248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82E877-8FC6-AEE7-68D9-420ACE2BD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66" y="3499707"/>
            <a:ext cx="6312404" cy="32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84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70EAD-14AC-E807-EC44-676346111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BCC942-761B-3BA9-021A-13E7BB5E70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Skills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A218E-A39C-9844-0189-F3878BC839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96" y="2007145"/>
            <a:ext cx="10793893" cy="4647042"/>
          </a:xfrm>
        </p:spPr>
        <p:txBody>
          <a:bodyPr>
            <a:normAutofit fontScale="92500" lnSpcReduction="10000"/>
          </a:bodyPr>
          <a:lstStyle/>
          <a:p>
            <a:pPr marL="0" indent="-12600">
              <a:buNone/>
            </a:pPr>
            <a:r>
              <a:rPr lang="en-US" sz="2000" dirty="0">
                <a:sym typeface="Wingdings" pitchFamily="2" charset="2"/>
              </a:rPr>
              <a:t>A lot is available, as mentioned in previous slides, but could be more targeted </a:t>
            </a:r>
          </a:p>
          <a:p>
            <a:pPr marL="457200" lvl="1" indent="0">
              <a:buNone/>
            </a:pPr>
            <a:endParaRPr lang="en-US" sz="500" dirty="0">
              <a:sym typeface="Wingdings" pitchFamily="2" charset="2"/>
            </a:endParaRPr>
          </a:p>
          <a:p>
            <a:pPr lvl="1"/>
            <a:r>
              <a:rPr lang="en-US" sz="2000" dirty="0">
                <a:sym typeface="Wingdings" pitchFamily="2" charset="2"/>
              </a:rPr>
              <a:t>ask your supervisory team  </a:t>
            </a:r>
          </a:p>
          <a:p>
            <a:pPr lvl="1"/>
            <a:endParaRPr lang="en-US" sz="500" dirty="0">
              <a:sym typeface="Wingdings" pitchFamily="2" charset="2"/>
            </a:endParaRPr>
          </a:p>
          <a:p>
            <a:pPr lvl="1"/>
            <a:r>
              <a:rPr lang="en-US" sz="2000" dirty="0">
                <a:sym typeface="Wingdings" pitchFamily="2" charset="2"/>
              </a:rPr>
              <a:t>Deputy PGR directors could be charged to filter Institutional opportunities relevant for your research / your cluster, but also maintain a list of most relevant national/international schools </a:t>
            </a:r>
            <a:endParaRPr lang="en-US" sz="2000" i="1" dirty="0">
              <a:solidFill>
                <a:srgbClr val="00B050"/>
              </a:solidFill>
              <a:sym typeface="Wingdings" pitchFamily="2" charset="2"/>
            </a:endParaRPr>
          </a:p>
          <a:p>
            <a:pPr lvl="1"/>
            <a:endParaRPr lang="en-US" sz="500" dirty="0">
              <a:sym typeface="Wingdings" pitchFamily="2" charset="2"/>
            </a:endParaRPr>
          </a:p>
          <a:p>
            <a:pPr lvl="1"/>
            <a:r>
              <a:rPr lang="en-US" sz="2000" dirty="0">
                <a:sym typeface="Wingdings" pitchFamily="2" charset="2"/>
              </a:rPr>
              <a:t>Departmental-wide opportunities: </a:t>
            </a:r>
          </a:p>
          <a:p>
            <a:pPr lvl="2"/>
            <a:r>
              <a:rPr lang="en-US" sz="2000" dirty="0">
                <a:sym typeface="Wingdings" pitchFamily="2" charset="2"/>
              </a:rPr>
              <a:t>Grant writing workshop being organized for ECRs every year ](School Level)</a:t>
            </a:r>
          </a:p>
          <a:p>
            <a:pPr lvl="3"/>
            <a:r>
              <a:rPr lang="en-US" sz="2000" dirty="0">
                <a:sym typeface="Wingdings" pitchFamily="2" charset="2"/>
              </a:rPr>
              <a:t>Open it to Y3-Y4 PhD students? </a:t>
            </a:r>
          </a:p>
          <a:p>
            <a:pPr marL="1371600" lvl="3" indent="0">
              <a:buNone/>
            </a:pPr>
            <a:endParaRPr lang="en-US" sz="500" dirty="0">
              <a:sym typeface="Wingdings" pitchFamily="2" charset="2"/>
            </a:endParaRPr>
          </a:p>
          <a:p>
            <a:pPr lvl="1"/>
            <a:r>
              <a:rPr lang="en-US" sz="2000" dirty="0">
                <a:sym typeface="Wingdings" pitchFamily="2" charset="2"/>
              </a:rPr>
              <a:t>University-wide opportunities: </a:t>
            </a:r>
          </a:p>
          <a:p>
            <a:pPr lvl="2"/>
            <a:r>
              <a:rPr lang="en-US" sz="2000" dirty="0">
                <a:sym typeface="Wingdings" pitchFamily="2" charset="2"/>
              </a:rPr>
              <a:t>Often targeting PDRAs but often open to Y3-4 PhD students</a:t>
            </a:r>
          </a:p>
          <a:p>
            <a:pPr lvl="2"/>
            <a:r>
              <a:rPr lang="en-US" sz="2000" dirty="0">
                <a:sym typeface="Wingdings" pitchFamily="2" charset="2"/>
              </a:rPr>
              <a:t>In addition to nature masterclasses, consult events from </a:t>
            </a:r>
            <a:r>
              <a:rPr lang="en-US" sz="2000" dirty="0">
                <a:sym typeface="Wingdings" pitchFamily="2" charset="2"/>
                <a:hlinkClick r:id="rId2"/>
              </a:rPr>
              <a:t>The Academy</a:t>
            </a:r>
            <a:endParaRPr lang="en-US" sz="2000" dirty="0">
              <a:sym typeface="Wingdings" pitchFamily="2" charset="2"/>
            </a:endParaRPr>
          </a:p>
          <a:p>
            <a:pPr lvl="3"/>
            <a:r>
              <a:rPr lang="en-US" sz="2000" dirty="0">
                <a:sym typeface="Wingdings" pitchFamily="2" charset="2"/>
              </a:rPr>
              <a:t>E.g.: Academy PGR Networking events – next one is on </a:t>
            </a:r>
            <a:r>
              <a:rPr lang="en-US" sz="2000" dirty="0">
                <a:sym typeface="Wingdings" pitchFamily="2" charset="2"/>
                <a:hlinkClick r:id="rId3"/>
              </a:rPr>
              <a:t>May 20</a:t>
            </a:r>
            <a:r>
              <a:rPr lang="en-US" sz="2000" baseline="30000" dirty="0">
                <a:sym typeface="Wingdings" pitchFamily="2" charset="2"/>
                <a:hlinkClick r:id="rId3"/>
              </a:rPr>
              <a:t>th</a:t>
            </a:r>
            <a:r>
              <a:rPr lang="en-US" sz="2000" dirty="0">
                <a:sym typeface="Wingdings" pitchFamily="2" charset="2"/>
                <a:hlinkClick r:id="rId3"/>
              </a:rPr>
              <a:t> 2025</a:t>
            </a:r>
            <a:endParaRPr lang="en-US" sz="2000" dirty="0">
              <a:sym typeface="Wingdings" pitchFamily="2" charset="2"/>
            </a:endParaRPr>
          </a:p>
          <a:p>
            <a:pPr lvl="3"/>
            <a:r>
              <a:rPr lang="en-US" sz="1900" dirty="0">
                <a:sym typeface="Wingdings" pitchFamily="2" charset="2"/>
              </a:rPr>
              <a:t>See also </a:t>
            </a:r>
            <a:r>
              <a:rPr lang="en-GB" sz="1900" b="0" i="0" u="none" strike="noStrike" dirty="0">
                <a:effectLst/>
              </a:rPr>
              <a:t>PGR Development Programme and Hub: </a:t>
            </a:r>
            <a:r>
              <a:rPr lang="en-GB" sz="1900" b="0" i="0" u="none" strike="noStrike" dirty="0">
                <a:effectLst/>
                <a:hlinkClick r:id="rId4"/>
              </a:rPr>
              <a:t>https://www.liverpool.ac.uk/researcher/pgr-development/programme/</a:t>
            </a:r>
            <a:r>
              <a:rPr lang="en-GB" sz="1900" b="0" i="0" u="none" strike="noStrike" dirty="0">
                <a:effectLst/>
              </a:rPr>
              <a:t> </a:t>
            </a:r>
            <a:endParaRPr lang="en-US" sz="1900" dirty="0">
              <a:sym typeface="Wingdings" pitchFamily="2" charset="2"/>
            </a:endParaRPr>
          </a:p>
          <a:p>
            <a:pPr lvl="2"/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04893-04D4-4DB8-3A4E-F71B127268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83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3DA801-FD53-8A13-F08A-FBE1211B25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92684-CB11-E625-2361-28AC6E29BF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96" y="2040196"/>
            <a:ext cx="11195205" cy="4375525"/>
          </a:xfrm>
        </p:spPr>
        <p:txBody>
          <a:bodyPr>
            <a:normAutofit/>
          </a:bodyPr>
          <a:lstStyle/>
          <a:p>
            <a:r>
              <a:rPr lang="en-US" sz="2000" b="1" dirty="0"/>
              <a:t>Getting a PhD is not easy and things can be difficult at times!  </a:t>
            </a:r>
          </a:p>
          <a:p>
            <a:r>
              <a:rPr lang="en-US" sz="2000" dirty="0">
                <a:sym typeface="Wingdings" pitchFamily="2" charset="2"/>
              </a:rPr>
              <a:t>Lot of info available in </a:t>
            </a:r>
            <a:r>
              <a:rPr lang="en-US" sz="2000" dirty="0">
                <a:sym typeface="Wingdings" pitchFamily="2" charset="2"/>
                <a:hlinkClick r:id="rId2"/>
              </a:rPr>
              <a:t>canvas</a:t>
            </a:r>
            <a:r>
              <a:rPr lang="en-US" sz="2000" dirty="0">
                <a:sym typeface="Wingdings" pitchFamily="2" charset="2"/>
              </a:rPr>
              <a:t>: if you think something is missing, please let DPGRs/PGR Director know </a:t>
            </a:r>
          </a:p>
          <a:p>
            <a:r>
              <a:rPr lang="en-US" sz="2000" dirty="0">
                <a:sym typeface="Wingdings" pitchFamily="2" charset="2"/>
              </a:rPr>
              <a:t>This is also relevant for supervisors  if you are not on canvas and you are supervising a student, request access and make sure you are up to date with requirements, tasks and timelines  </a:t>
            </a:r>
            <a:r>
              <a:rPr lang="en-US" sz="2000" dirty="0"/>
              <a:t> </a:t>
            </a:r>
          </a:p>
          <a:p>
            <a:r>
              <a:rPr lang="en-US" sz="2000" dirty="0"/>
              <a:t>Please continue to have your say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Open canvas feedback link: </a:t>
            </a:r>
            <a:r>
              <a:rPr lang="en-US" sz="1800" dirty="0">
                <a:hlinkClick r:id="rId3"/>
              </a:rPr>
              <a:t>https://canvas.liverpool.ac.uk/courses/81072/pages/physics-sslc-query-wall</a:t>
            </a:r>
            <a:r>
              <a:rPr lang="en-US" sz="1800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GB" sz="1800" b="0" i="0" dirty="0">
                <a:effectLst/>
                <a:latin typeface="Arial" panose="020B0604020202020204" pitchFamily="34" charset="0"/>
              </a:rPr>
              <a:t>Postgraduate Student-Staff Liaison Committee</a:t>
            </a:r>
          </a:p>
          <a:p>
            <a:r>
              <a:rPr lang="en-GB" sz="1800" b="1" dirty="0">
                <a:latin typeface="Arial" panose="020B0604020202020204" pitchFamily="34" charset="0"/>
              </a:rPr>
              <a:t>PGR team: </a:t>
            </a:r>
          </a:p>
          <a:p>
            <a:pPr lvl="1"/>
            <a:r>
              <a:rPr lang="en-GB" sz="1800" b="1" dirty="0">
                <a:latin typeface="Arial" panose="020B0604020202020204" pitchFamily="34" charset="0"/>
              </a:rPr>
              <a:t>PGR Director: Nikos </a:t>
            </a:r>
            <a:r>
              <a:rPr lang="en-GB" sz="1800" b="1" dirty="0" err="1">
                <a:latin typeface="Arial" panose="020B0604020202020204" pitchFamily="34" charset="0"/>
              </a:rPr>
              <a:t>Rompotis</a:t>
            </a:r>
            <a:r>
              <a:rPr lang="en-GB" sz="1800" b="1" dirty="0">
                <a:latin typeface="Arial" panose="020B0604020202020204" pitchFamily="34" charset="0"/>
              </a:rPr>
              <a:t> </a:t>
            </a:r>
          </a:p>
          <a:p>
            <a:pPr lvl="1"/>
            <a:r>
              <a:rPr lang="en-GB" sz="1800" b="1" dirty="0">
                <a:latin typeface="Arial" panose="020B0604020202020204" pitchFamily="34" charset="0"/>
              </a:rPr>
              <a:t>DPGR for PP: Neil McCauley and Jan </a:t>
            </a:r>
            <a:r>
              <a:rPr lang="en-GB" sz="1800" b="1" dirty="0" err="1">
                <a:latin typeface="Arial" panose="020B0604020202020204" pitchFamily="34" charset="0"/>
              </a:rPr>
              <a:t>Kretzschemar</a:t>
            </a:r>
            <a:r>
              <a:rPr lang="en-GB" sz="1800" b="1" dirty="0">
                <a:latin typeface="Arial" panose="020B0604020202020204" pitchFamily="34" charset="0"/>
              </a:rPr>
              <a:t> </a:t>
            </a:r>
            <a:endParaRPr lang="en-US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8B008-B318-BB02-5125-7ECE049877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312375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Fill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escriptionDoc" ma:contentTypeID="0x010100FE18F42980674C4080D877AFFC34F2B0" ma:contentTypeVersion="16" ma:contentTypeDescription="Description" ma:contentTypeScope="" ma:versionID="fefb18832ec9b06a35c8607b2fdd30c7">
  <xsd:schema xmlns:xsd="http://www.w3.org/2001/XMLSchema" xmlns:xs="http://www.w3.org/2001/XMLSchema" xmlns:p="http://schemas.microsoft.com/office/2006/metadata/properties" xmlns:ns2="a5b6e55a-3cd3-4552-afe6-0d1abe327b31" xmlns:ns3="f84b4615-96a4-421c-94d9-0ff7fc995db0" targetNamespace="http://schemas.microsoft.com/office/2006/metadata/properties" ma:root="true" ma:fieldsID="8cadf725836687a730d944f13a1301a7" ns2:_="" ns3:_="">
    <xsd:import namespace="a5b6e55a-3cd3-4552-afe6-0d1abe327b31"/>
    <xsd:import namespace="f84b4615-96a4-421c-94d9-0ff7fc995db0"/>
    <xsd:element name="properties">
      <xsd:complexType>
        <xsd:sequence>
          <xsd:element name="documentManagement">
            <xsd:complexType>
              <xsd:all>
                <xsd:element ref="ns2:DescriptionComment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6e55a-3cd3-4552-afe6-0d1abe327b31" elementFormDefault="qualified">
    <xsd:import namespace="http://schemas.microsoft.com/office/2006/documentManagement/types"/>
    <xsd:import namespace="http://schemas.microsoft.com/office/infopath/2007/PartnerControls"/>
    <xsd:element name="DescriptionComments" ma:index="8" nillable="true" ma:displayName="Description" ma:description="Description of the document" ma:internalName="DescriptionComments" ma:readOnly="false">
      <xsd:simpleType>
        <xsd:restriction base="dms:Text"/>
      </xsd:simple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4b4615-96a4-421c-94d9-0ff7fc995db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SharedWithUsers xmlns="f84b4615-96a4-421c-94d9-0ff7fc995db0">
      <UserInfo>
        <DisplayName>Reid, Angie</DisplayName>
        <AccountId>19</AccountId>
        <AccountType/>
      </UserInfo>
      <UserInfo>
        <DisplayName>Vossebeld, Joost</DisplayName>
        <AccountId>15</AccountId>
        <AccountType/>
      </UserInfo>
    </SharedWithUsers>
    <DescriptionComments xmlns="a5b6e55a-3cd3-4552-afe6-0d1abe327b31" xsi:nil="true"/>
  </documentManagement>
</p:properties>
</file>

<file path=customXml/itemProps1.xml><?xml version="1.0" encoding="utf-8"?>
<ds:datastoreItem xmlns:ds="http://schemas.openxmlformats.org/officeDocument/2006/customXml" ds:itemID="{5B01D6F9-843C-40B5-A22D-9E6E41C32D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b6e55a-3cd3-4552-afe6-0d1abe327b31"/>
    <ds:schemaRef ds:uri="f84b4615-96a4-421c-94d9-0ff7fc995d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ACC5A2-8F2D-458C-A7A4-66EE3E2FC5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E239B0-1558-4834-A5CF-6A04772BF927}">
  <ds:schemaRefs>
    <ds:schemaRef ds:uri="e6820daa-d2e7-412e-947d-51b1dafb8693"/>
    <ds:schemaRef ds:uri="http://purl.org/dc/dcmitype/"/>
    <ds:schemaRef ds:uri="http://schemas.microsoft.com/office/infopath/2007/PartnerControls"/>
    <ds:schemaRef ds:uri="310d0dbb-532f-4493-a8c2-b3e89024f525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  <ds:schemaRef ds:uri="f84b4615-96a4-421c-94d9-0ff7fc995db0"/>
    <ds:schemaRef ds:uri="a5b6e55a-3cd3-4552-afe6-0d1abe327b3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Liverpool</Template>
  <TotalTime>16910</TotalTime>
  <Words>1257</Words>
  <Application>Microsoft Macintosh PowerPoint</Application>
  <PresentationFormat>Widescreen</PresentationFormat>
  <Paragraphs>104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Poppins</vt:lpstr>
      <vt:lpstr>Times New Roman</vt:lpstr>
      <vt:lpstr>Wingdings</vt:lpstr>
      <vt:lpstr>Content Filled</vt:lpstr>
      <vt:lpstr>Vapor Trail</vt:lpstr>
      <vt:lpstr>Monica D’Onofrio  with Nikos Rompotis and Neil McCauley  22/5/2025, HEP meeting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Kirsty</dc:creator>
  <cp:lastModifiedBy>D'Onofrio, Monica</cp:lastModifiedBy>
  <cp:revision>649</cp:revision>
  <cp:lastPrinted>2017-01-06T14:04:53Z</cp:lastPrinted>
  <dcterms:created xsi:type="dcterms:W3CDTF">2015-07-17T10:13:06Z</dcterms:created>
  <dcterms:modified xsi:type="dcterms:W3CDTF">2025-05-22T06:04:04Z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0x010100FE18F42980674C4080D877AFFC34F2B0</vt:lpwstr>
  </property>
</Properties>
</file>