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Grid="0">
      <p:cViewPr varScale="1">
        <p:scale>
          <a:sx n="91" d="100"/>
          <a:sy n="91" d="100"/>
        </p:scale>
        <p:origin x="114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Greenshaw" userId="7cff769c7af84488" providerId="LiveId" clId="{99029B2F-C650-46CD-B444-73D4CA6922EE}"/>
    <pc:docChg chg="modSld">
      <pc:chgData name="Tim Greenshaw" userId="7cff769c7af84488" providerId="LiveId" clId="{99029B2F-C650-46CD-B444-73D4CA6922EE}" dt="2019-12-19T19:04:35.742" v="6" actId="20577"/>
      <pc:docMkLst>
        <pc:docMk/>
      </pc:docMkLst>
      <pc:sldChg chg="modSp">
        <pc:chgData name="Tim Greenshaw" userId="7cff769c7af84488" providerId="LiveId" clId="{99029B2F-C650-46CD-B444-73D4CA6922EE}" dt="2019-12-19T19:04:35.742" v="6" actId="20577"/>
        <pc:sldMkLst>
          <pc:docMk/>
          <pc:sldMk cId="4043388901" sldId="257"/>
        </pc:sldMkLst>
        <pc:spChg chg="mod">
          <ac:chgData name="Tim Greenshaw" userId="7cff769c7af84488" providerId="LiveId" clId="{99029B2F-C650-46CD-B444-73D4CA6922EE}" dt="2019-12-19T19:04:35.742" v="6" actId="20577"/>
          <ac:spMkLst>
            <pc:docMk/>
            <pc:sldMk cId="4043388901" sldId="257"/>
            <ac:spMk id="8" creationId="{2877D977-6AB2-40BB-89D8-4324BF725514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6FC29-3EDF-4575-815C-96178E5FD13A}" type="datetimeFigureOut">
              <a:rPr lang="en-GB" smtClean="0"/>
              <a:t>19/12/19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D6BFD-818C-4822-9D98-130FA49CD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062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erenc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206800"/>
            <a:ext cx="8208912" cy="16542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000" y="4412704"/>
            <a:ext cx="734481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1273" y="6462000"/>
            <a:ext cx="1141891" cy="363600"/>
          </a:xfrm>
        </p:spPr>
        <p:txBody>
          <a:bodyPr/>
          <a:lstStyle/>
          <a:p>
            <a:fld id="{D77435D6-059A-46EB-A271-C42E6D054233}" type="datetime1">
              <a:rPr lang="en-GB" smtClean="0"/>
              <a:t>19/12/19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3538" y="6460475"/>
            <a:ext cx="4110421" cy="365125"/>
          </a:xfrm>
        </p:spPr>
        <p:txBody>
          <a:bodyPr/>
          <a:lstStyle/>
          <a:p>
            <a:r>
              <a:rPr lang="en-US"/>
              <a:t>Surface Profiles of Facings for Liverpol Stave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900000" y="1124744"/>
            <a:ext cx="7344000" cy="720000"/>
          </a:xfrm>
        </p:spPr>
        <p:txBody>
          <a:bodyPr/>
          <a:lstStyle>
            <a:lvl1pPr marL="0" indent="0" algn="ctr">
              <a:buNone/>
              <a:defRPr>
                <a:solidFill>
                  <a:srgbClr val="A2710A"/>
                </a:solidFill>
              </a:defRPr>
            </a:lvl1pPr>
          </a:lstStyle>
          <a:p>
            <a:pPr lvl="0"/>
            <a:r>
              <a:rPr lang="en-US" dirty="0"/>
              <a:t>Conference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426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7A2E-5A12-4A4E-A684-CE6B65C8F0BA}" type="datetime1">
              <a:rPr lang="en-GB" smtClean="0"/>
              <a:t>19/12/19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Surface Profiles of Facings for Liverpol Stave 2019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857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CD823-E6C4-4FDB-ACB2-5C30FF3F4EDC}" type="datetime1">
              <a:rPr lang="en-GB" smtClean="0"/>
              <a:t>19/12/19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Surface Profiles of Facings for Liverpol Stave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860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1CB9-44A9-4F24-9850-55FC141816FC}" type="datetime1">
              <a:rPr lang="en-GB" smtClean="0"/>
              <a:t>19/12/19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Surface Profiles of Facings for Liverpol Stave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605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610D-08AA-4A04-AAB3-CB5F34A1B299}" type="datetime1">
              <a:rPr lang="en-GB" smtClean="0"/>
              <a:t>19/12/19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Surface Profiles of Facings for Liverpol Stave 2019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958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79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BC9C2D-FD83-415F-914F-FFF34B9EF60D}" type="datetime1">
              <a:rPr lang="en-GB" smtClean="0"/>
              <a:t>19/12/19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Surface Profiles of Facings for Liverpol Stave 2019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81C50D-2960-4127-90EB-385DB60A0AF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720857"/>
            <a:ext cx="8128000" cy="574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8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1470025"/>
          </a:xfrm>
        </p:spPr>
        <p:txBody>
          <a:bodyPr/>
          <a:lstStyle>
            <a:lvl1pPr>
              <a:defRPr>
                <a:solidFill>
                  <a:srgbClr val="8F640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463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70B0-5713-4F6D-BFF8-5279B940A2BE}" type="datetime1">
              <a:rPr lang="en-GB" smtClean="0"/>
              <a:t>19/12/19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Surface Profiles of Facings for Liverpol Stave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04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000"/>
            <a:ext cx="8229600" cy="50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0662B-C354-4127-8134-31BB383D139C}" type="datetime1">
              <a:rPr lang="en-GB" smtClean="0"/>
              <a:t>19/12/19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Surface Profiles of Facings for Liverpol Stave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48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A258-6604-406B-8F86-EE1E6A18599F}" type="datetime1">
              <a:rPr lang="en-GB" smtClean="0"/>
              <a:t>19/12/19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Surface Profiles of Facings for Liverpol Stave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326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0000"/>
            <a:ext cx="4038600" cy="504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0000"/>
            <a:ext cx="4038600" cy="504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9599-5927-4FD2-80D9-584FE3DD6020}" type="datetime1">
              <a:rPr lang="en-GB" smtClean="0"/>
              <a:t>19/12/19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Surface Profiles of Facings for Liverpol Stave 2019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70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0000"/>
            <a:ext cx="4038600" cy="2132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0000"/>
            <a:ext cx="4038600" cy="2132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B579E-38A2-4140-9CB3-87EA2AE0F391}" type="datetime1">
              <a:rPr lang="en-GB" smtClean="0"/>
              <a:t>19/12/19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Surface Profiles of Facings for Liverpol Stave 2019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3644899"/>
            <a:ext cx="4039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7600" y="3644899"/>
            <a:ext cx="4039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163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080000"/>
            <a:ext cx="8280000" cy="25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00" y="3717032"/>
            <a:ext cx="8280000" cy="25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1A60-1DBA-492D-98BC-E7F7A002C27C}" type="datetime1">
              <a:rPr lang="en-GB" smtClean="0"/>
              <a:t>19/12/19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Surface Profiles of Facings for Liverpol Stave 2019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035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5525-0A61-4B35-9080-DB1C0A2ACAE0}" type="datetime1">
              <a:rPr lang="en-GB" smtClean="0"/>
              <a:t>19/12/19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Surface Profiles of Facings for Liverpol Stave 2019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355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1EFB-DECC-48C6-AB83-3367318214C0}" type="datetime1">
              <a:rPr lang="en-GB" smtClean="0"/>
              <a:t>19/12/19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Surface Profiles of Facings for Liverpol Stave 2019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48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000" y="6462000"/>
            <a:ext cx="9072000" cy="363600"/>
          </a:xfrm>
          <a:prstGeom prst="rect">
            <a:avLst/>
          </a:prstGeom>
          <a:solidFill>
            <a:srgbClr val="1F2C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160799" y="36000"/>
            <a:ext cx="5947200" cy="720000"/>
          </a:xfrm>
          <a:prstGeom prst="rect">
            <a:avLst/>
          </a:prstGeom>
          <a:solidFill>
            <a:srgbClr val="1F2C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8F640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11837"/>
            <a:ext cx="3126176" cy="720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60800" y="36000"/>
            <a:ext cx="59472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8400" y="6436091"/>
            <a:ext cx="1141891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79E60"/>
                </a:solidFill>
              </a:defRPr>
            </a:lvl1pPr>
          </a:lstStyle>
          <a:p>
            <a:fld id="{ACE104B2-7F03-443A-845F-756F2DE93CA6}" type="datetime1">
              <a:rPr lang="en-GB" smtClean="0"/>
              <a:t>19/12/19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6789" y="6467956"/>
            <a:ext cx="41104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79E60"/>
                </a:solidFill>
              </a:defRPr>
            </a:lvl1pPr>
          </a:lstStyle>
          <a:p>
            <a:r>
              <a:rPr lang="en-US"/>
              <a:t>Surface Profiles of Facings for Liverpol Stave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5600" y="6462000"/>
            <a:ext cx="114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79E60"/>
                </a:solidFill>
              </a:defRPr>
            </a:lvl1pPr>
          </a:lstStyle>
          <a:p>
            <a:fld id="{3681C50D-2960-4127-90EB-385DB60A0AF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DA9572-8EF4-4C07-849D-35CB6C25E99A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24475" y="6492874"/>
            <a:ext cx="516091" cy="30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C79E6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.vsd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</a:t>
            </a:r>
            <a:r>
              <a:rPr lang="en-GB" sz="4000" dirty="0" err="1"/>
              <a:t>ilicon</a:t>
            </a:r>
            <a:r>
              <a:rPr lang="en-GB" sz="4000" dirty="0"/>
              <a:t> Tracker Development for DAMPE-II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925" y="3861048"/>
            <a:ext cx="8573631" cy="2304256"/>
          </a:xfrm>
        </p:spPr>
        <p:txBody>
          <a:bodyPr/>
          <a:lstStyle/>
          <a:p>
            <a:r>
              <a:rPr lang="en-GB" dirty="0"/>
              <a:t>Tim Jones</a:t>
            </a:r>
          </a:p>
          <a:p>
            <a:r>
              <a:rPr lang="en-GB" dirty="0"/>
              <a:t>&amp;</a:t>
            </a:r>
          </a:p>
          <a:p>
            <a:r>
              <a:rPr lang="en-GB" dirty="0"/>
              <a:t>Shen Wang (Purple Mountain Observatory)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Slides for Liverpool PP Meeting</a:t>
            </a:r>
          </a:p>
        </p:txBody>
      </p:sp>
      <p:pic>
        <p:nvPicPr>
          <p:cNvPr id="5" name="图片 21">
            <a:extLst>
              <a:ext uri="{FF2B5EF4-FFF2-40B4-BE49-F238E27FC236}">
                <a16:creationId xmlns:a16="http://schemas.microsoft.com/office/drawing/2014/main" id="{834D44F5-57E6-4F17-A20E-C39A2BA079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858" y="5515296"/>
            <a:ext cx="845954" cy="87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093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BCE5A19-DE7A-42F4-9318-EDCADB875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DAMPE-II Project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77D977-6AB2-40BB-89D8-4324BF725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5963"/>
            <a:ext cx="5282698" cy="5379982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With direct access to </a:t>
            </a:r>
            <a:r>
              <a:rPr lang="en-GB"/>
              <a:t>cosmic photons </a:t>
            </a:r>
            <a:r>
              <a:rPr lang="en-GB" dirty="0"/>
              <a:t>covering a wide energy range from GeV to TeV, and with a much improved pointing and energy resolution compared with the Fermi-LAT, the DAMPE-II mission aims to probe two key scientific questions in Particle Astrophysics: </a:t>
            </a:r>
          </a:p>
          <a:p>
            <a:pPr lvl="1"/>
            <a:r>
              <a:rPr lang="en-GB" dirty="0"/>
              <a:t>What is the origin of cosmic rays? </a:t>
            </a:r>
          </a:p>
          <a:p>
            <a:pPr lvl="1"/>
            <a:r>
              <a:rPr lang="en-GB" dirty="0"/>
              <a:t>How can high energy particles and gravitational waves tell us about the extreme universe?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Apparatus is a satellite-based tracking system and calorimeter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625EE-1A0D-4849-966C-87C8878E3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70B0-5713-4F6D-BFF8-5279B940A2BE}" type="datetime1">
              <a:rPr lang="en-GB" smtClean="0"/>
              <a:t>19/12/19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78C8D-AEC6-4217-B403-AC4627FF5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Surface Profiles of Facings for Liverpol Stave 2019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74385-1E6B-4C69-93FA-3B0327FEE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2</a:t>
            </a:fld>
            <a:endParaRPr lang="en-GB"/>
          </a:p>
        </p:txBody>
      </p:sp>
      <p:pic>
        <p:nvPicPr>
          <p:cNvPr id="9" name="Picture 21" descr="part1">
            <a:extLst>
              <a:ext uri="{FF2B5EF4-FFF2-40B4-BE49-F238E27FC236}">
                <a16:creationId xmlns:a16="http://schemas.microsoft.com/office/drawing/2014/main" id="{3081AD7D-23EC-4E39-8010-DEED2AEA2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898" y="1520982"/>
            <a:ext cx="3261806" cy="212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19CC48-7A8B-49DC-AE1C-0C8C8B73D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735" y="4406528"/>
            <a:ext cx="3445935" cy="172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88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497A3-A1CE-401C-937F-0C9922286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Liverpool &amp; PMO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F6215-4716-4585-AB1E-87EA67064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267" y="950547"/>
            <a:ext cx="5510724" cy="548554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In 2017 Liverpool PP and Purple Mountain Observatory (PMO, Nanjing) began collaborating on silicon tracker R&amp;D to develop the tracker for DAMPE-II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PMO are supporting Shen Wang (PhD student) to be at Liverpool for 2 years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Main thrust of R&amp;D is to develop silicon strip ladders and readout hybrids</a:t>
            </a:r>
          </a:p>
          <a:p>
            <a:pPr lvl="1" indent="-342900">
              <a:lnSpc>
                <a:spcPct val="120000"/>
              </a:lnSpc>
            </a:pPr>
            <a:r>
              <a:rPr lang="en-US" dirty="0"/>
              <a:t>Aim is to assemble &amp; test two 7-sensor ladders by mid 2020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7D0C5-901D-489B-B9A3-9B2666D6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0662B-C354-4127-8134-31BB383D139C}" type="datetime1">
              <a:rPr lang="en-GB" smtClean="0"/>
              <a:t>19/12/19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36982-F1E0-44EE-8DCE-B70DF24BA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Surface Profiles of Facings for Liverpol Stave 2019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E6D34-F41E-4E30-8B5F-6ED2BAB54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3</a:t>
            </a:fld>
            <a:endParaRPr lang="en-GB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DC79EAB-C4F9-4DC1-976D-86228C967E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598686"/>
              </p:ext>
            </p:extLst>
          </p:nvPr>
        </p:nvGraphicFramePr>
        <p:xfrm>
          <a:off x="5441482" y="3914266"/>
          <a:ext cx="3545251" cy="252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Visio" r:id="rId3" imgW="4591179" imgH="3267000" progId="Visio.Drawing.15">
                  <p:embed/>
                </p:oleObj>
              </mc:Choice>
              <mc:Fallback>
                <p:oleObj name="Visio" r:id="rId3" imgW="4591179" imgH="3267000" progId="Visio.Drawing.15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DC79EAB-C4F9-4DC1-976D-86228C967E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1482" y="3914266"/>
                        <a:ext cx="3545251" cy="2521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4132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4970B-40E9-42B8-8187-4192FF626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Design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B77DF-2130-4D32-B49C-ABA9129BE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0000"/>
            <a:ext cx="4929612" cy="4451667"/>
          </a:xfrm>
        </p:spPr>
        <p:txBody>
          <a:bodyPr>
            <a:normAutofit fontScale="92500"/>
          </a:bodyPr>
          <a:lstStyle/>
          <a:p>
            <a:r>
              <a:rPr lang="en-US" dirty="0"/>
              <a:t>Working with Micron Semiconductor (UK) to develop a new sensor geometry optimized for DAMPE-II</a:t>
            </a:r>
          </a:p>
          <a:p>
            <a:pPr lvl="1"/>
            <a:r>
              <a:rPr lang="en-US" dirty="0"/>
              <a:t>97.86(L) x 98.00 (W)</a:t>
            </a:r>
          </a:p>
          <a:p>
            <a:pPr lvl="1"/>
            <a:r>
              <a:rPr lang="en-US" dirty="0"/>
              <a:t>384 r/o channels with 1 intermediate floating strip</a:t>
            </a:r>
          </a:p>
          <a:p>
            <a:pPr lvl="1"/>
            <a:r>
              <a:rPr lang="en-US" dirty="0"/>
              <a:t>Delivery due January 2020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5FEE1-4619-460B-A50B-E6986262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0662B-C354-4127-8134-31BB383D139C}" type="datetime1">
              <a:rPr lang="en-GB" smtClean="0"/>
              <a:t>19/12/19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CF13C-B844-4FE8-882B-2059BC41E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Surface Profiles of Facings for Liverpol Stave 2019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6AF60-8BAF-472C-8EA1-F818FD372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4</a:t>
            </a:fld>
            <a:endParaRPr lang="en-GB"/>
          </a:p>
        </p:txBody>
      </p:sp>
      <p:pic>
        <p:nvPicPr>
          <p:cNvPr id="7" name="图片 5">
            <a:extLst>
              <a:ext uri="{FF2B5EF4-FFF2-40B4-BE49-F238E27FC236}">
                <a16:creationId xmlns:a16="http://schemas.microsoft.com/office/drawing/2014/main" id="{CF03F95D-9723-403F-AC6A-AE7FEC1DE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419" y="883323"/>
            <a:ext cx="3619581" cy="399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43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C812C-0F2D-47DF-B62C-905A8E7FA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Ladder Design &amp; Hybrids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2250-8AB3-4546-9F33-B9A33F0D4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8" y="827050"/>
            <a:ext cx="7041748" cy="289886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7-sensor long ladder with one readout hybrid populated with 6 IDE1140 ASICs</a:t>
            </a:r>
          </a:p>
          <a:p>
            <a:pPr lvl="1"/>
            <a:r>
              <a:rPr lang="en-US" dirty="0"/>
              <a:t>Integrated fan-in structure to adapt from 96µm ASIC input pitch to 250µm pitch strips</a:t>
            </a:r>
          </a:p>
          <a:p>
            <a:pPr lvl="1"/>
            <a:r>
              <a:rPr lang="en-US" dirty="0"/>
              <a:t>Readout hybrid with wire-bonding apertures allowing access to lower fan-in</a:t>
            </a:r>
          </a:p>
          <a:p>
            <a:pPr lvl="1"/>
            <a:r>
              <a:rPr lang="en-US" dirty="0"/>
              <a:t>Design complete – review early 2020 then manufacture, populate, test, integrate, </a:t>
            </a:r>
            <a:r>
              <a:rPr lang="en-US" dirty="0" err="1"/>
              <a:t>etc</a:t>
            </a:r>
            <a:r>
              <a:rPr lang="en-US" dirty="0"/>
              <a:t>…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AB0E6-F623-4050-A4AC-9FF6456B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0662B-C354-4127-8134-31BB383D139C}" type="datetime1">
              <a:rPr lang="en-GB" smtClean="0"/>
              <a:t>19/12/19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FA8BA-C8DE-4367-95E9-B2E66950F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Surface Profiles of Facings for Liverpol Stave 2019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DD8D7-4594-4CF3-8E7B-9503ECD75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5</a:t>
            </a:fld>
            <a:endParaRPr lang="en-GB" dirty="0"/>
          </a:p>
        </p:txBody>
      </p:sp>
      <p:pic>
        <p:nvPicPr>
          <p:cNvPr id="7" name="图片 5">
            <a:extLst>
              <a:ext uri="{FF2B5EF4-FFF2-40B4-BE49-F238E27FC236}">
                <a16:creationId xmlns:a16="http://schemas.microsoft.com/office/drawing/2014/main" id="{AC2714E7-59B5-4C7A-972E-85594379A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657746" y="3191138"/>
            <a:ext cx="5664440" cy="877284"/>
          </a:xfrm>
          <a:prstGeom prst="rect">
            <a:avLst/>
          </a:prstGeom>
        </p:spPr>
      </p:pic>
      <p:pic>
        <p:nvPicPr>
          <p:cNvPr id="8" name="图片 12">
            <a:extLst>
              <a:ext uri="{FF2B5EF4-FFF2-40B4-BE49-F238E27FC236}">
                <a16:creationId xmlns:a16="http://schemas.microsoft.com/office/drawing/2014/main" id="{9DFCADAA-6578-41BA-8DC1-E01D023A5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026096" y="3787123"/>
            <a:ext cx="1724841" cy="1432693"/>
          </a:xfrm>
          <a:prstGeom prst="rect">
            <a:avLst/>
          </a:prstGeom>
        </p:spPr>
      </p:pic>
      <p:pic>
        <p:nvPicPr>
          <p:cNvPr id="9" name="图片 6">
            <a:extLst>
              <a:ext uri="{FF2B5EF4-FFF2-40B4-BE49-F238E27FC236}">
                <a16:creationId xmlns:a16="http://schemas.microsoft.com/office/drawing/2014/main" id="{FE726CA7-5C12-4029-A643-A443D20EE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464056" y="3549186"/>
            <a:ext cx="2590655" cy="294410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5BC5321-D785-4AF6-961B-98312924F1A2}"/>
              </a:ext>
            </a:extLst>
          </p:cNvPr>
          <p:cNvCxnSpPr>
            <a:cxnSpLocks/>
          </p:cNvCxnSpPr>
          <p:nvPr/>
        </p:nvCxnSpPr>
        <p:spPr>
          <a:xfrm>
            <a:off x="5728996" y="4800649"/>
            <a:ext cx="1574009" cy="91047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2F1AE21-0E09-47A4-9D23-2DCB3B78484D}"/>
              </a:ext>
            </a:extLst>
          </p:cNvPr>
          <p:cNvCxnSpPr>
            <a:cxnSpLocks/>
          </p:cNvCxnSpPr>
          <p:nvPr/>
        </p:nvCxnSpPr>
        <p:spPr>
          <a:xfrm>
            <a:off x="4231435" y="5524176"/>
            <a:ext cx="3314165" cy="61588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34FB59A-BA6B-4CBD-8F82-12501BFE1A55}"/>
              </a:ext>
            </a:extLst>
          </p:cNvPr>
          <p:cNvCxnSpPr>
            <a:cxnSpLocks/>
          </p:cNvCxnSpPr>
          <p:nvPr/>
        </p:nvCxnSpPr>
        <p:spPr>
          <a:xfrm flipH="1">
            <a:off x="8261946" y="912945"/>
            <a:ext cx="19544" cy="5403620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65EB663-A19E-4834-8223-261E8B75E972}"/>
              </a:ext>
            </a:extLst>
          </p:cNvPr>
          <p:cNvSpPr txBox="1"/>
          <p:nvPr/>
        </p:nvSpPr>
        <p:spPr>
          <a:xfrm>
            <a:off x="7965930" y="3385653"/>
            <a:ext cx="886409" cy="365125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>
            <a:normAutofit lnSpcReduction="10000"/>
          </a:bodyPr>
          <a:lstStyle/>
          <a:p>
            <a:r>
              <a:rPr lang="en-US" dirty="0">
                <a:solidFill>
                  <a:srgbClr val="A2710A"/>
                </a:solidFill>
              </a:rPr>
              <a:t>800mm</a:t>
            </a:r>
            <a:endParaRPr lang="en-GB" dirty="0">
              <a:solidFill>
                <a:srgbClr val="A271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249462"/>
      </p:ext>
    </p:extLst>
  </p:cSld>
  <p:clrMapOvr>
    <a:masterClrMapping/>
  </p:clrMapOvr>
</p:sld>
</file>

<file path=ppt/theme/theme1.xml><?xml version="1.0" encoding="utf-8"?>
<a:theme xmlns:a="http://schemas.openxmlformats.org/drawingml/2006/main" name="liverpool-atlas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>
          <a:defRPr dirty="0" smtClean="0">
            <a:solidFill>
              <a:srgbClr val="A2710A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liverpool-atlaslogo</Template>
  <TotalTime>141</TotalTime>
  <Words>310</Words>
  <Application>Microsoft Office PowerPoint</Application>
  <PresentationFormat>On-screen Show (4:3)</PresentationFormat>
  <Paragraphs>40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liverpool-atlaslogo</vt:lpstr>
      <vt:lpstr>Visio</vt:lpstr>
      <vt:lpstr>Silicon Tracker Development for DAMPE-II</vt:lpstr>
      <vt:lpstr>DAMPE-II Project</vt:lpstr>
      <vt:lpstr>Liverpool &amp; PMO</vt:lpstr>
      <vt:lpstr>Sensor Design</vt:lpstr>
      <vt:lpstr>Ladder Design &amp; Hybrids</vt:lpstr>
    </vt:vector>
  </TitlesOfParts>
  <Company>The University of Liverpool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14-Module Stave design</dc:title>
  <dc:creator>Jones, Tim [timjones]</dc:creator>
  <cp:lastModifiedBy>Tim Greenshaw</cp:lastModifiedBy>
  <cp:revision>14</cp:revision>
  <dcterms:created xsi:type="dcterms:W3CDTF">2017-03-15T21:20:54Z</dcterms:created>
  <dcterms:modified xsi:type="dcterms:W3CDTF">2019-12-19T19:04:41Z</dcterms:modified>
</cp:coreProperties>
</file>