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739" r:id="rId3"/>
    <p:sldId id="783" r:id="rId4"/>
    <p:sldId id="793" r:id="rId5"/>
    <p:sldId id="801" r:id="rId6"/>
    <p:sldId id="803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 致源" initials="李" lastIdx="23" clrIdx="0">
    <p:extLst>
      <p:ext uri="{19B8F6BF-5375-455C-9EA6-DF929625EA0E}">
        <p15:presenceInfo xmlns:p15="http://schemas.microsoft.com/office/powerpoint/2012/main" userId="d3238dbea31e410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39F5"/>
    <a:srgbClr val="FB97FB"/>
    <a:srgbClr val="2A6BA6"/>
    <a:srgbClr val="BB9D05"/>
    <a:srgbClr val="5E8933"/>
    <a:srgbClr val="C93811"/>
    <a:srgbClr val="792F75"/>
    <a:srgbClr val="AE361E"/>
    <a:srgbClr val="7F9729"/>
    <a:srgbClr val="6C2A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4129" autoAdjust="0"/>
  </p:normalViewPr>
  <p:slideViewPr>
    <p:cSldViewPr snapToGrid="0">
      <p:cViewPr>
        <p:scale>
          <a:sx n="75" d="100"/>
          <a:sy n="75" d="100"/>
        </p:scale>
        <p:origin x="1104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2019/12/16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2019/12/16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Click to edit Master text style</a:t>
            </a:r>
          </a:p>
          <a:p>
            <a:pPr lvl="1"/>
            <a:r>
              <a:rPr lang="zh-CN" altLang="en-US"/>
              <a:t>Second level</a:t>
            </a:r>
          </a:p>
          <a:p>
            <a:pPr lvl="2"/>
            <a:r>
              <a:rPr lang="zh-CN" altLang="en-US"/>
              <a:t>Third level</a:t>
            </a:r>
          </a:p>
          <a:p>
            <a:pPr lvl="3"/>
            <a:r>
              <a:rPr lang="zh-CN" altLang="en-US"/>
              <a:t>Fourth level</a:t>
            </a:r>
          </a:p>
          <a:p>
            <a:pPr lvl="4"/>
            <a:r>
              <a:rPr lang="zh-CN" altLang="en-US"/>
              <a:t>Fifth level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0046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656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830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05563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1508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Click to edit Master title style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Click to edit Master title style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E266F-CE87-4369-B687-D0A7B1549155}" type="datetimeFigureOut">
              <a:rPr lang="zh-CN" altLang="en-US" smtClean="0"/>
              <a:t>2019/12/16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72EB9-D3EF-40B1-9901-EBF8F7342B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Click to edit Master title style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Click to edit Master text style</a:t>
            </a:r>
          </a:p>
          <a:p>
            <a:pPr lvl="1"/>
            <a:r>
              <a:rPr lang="zh-CN" altLang="en-US"/>
              <a:t>Second level</a:t>
            </a:r>
          </a:p>
          <a:p>
            <a:pPr lvl="2"/>
            <a:r>
              <a:rPr lang="zh-CN" altLang="en-US"/>
              <a:t>Third level</a:t>
            </a:r>
          </a:p>
          <a:p>
            <a:pPr lvl="3"/>
            <a:r>
              <a:rPr lang="zh-CN" altLang="en-US"/>
              <a:t>Fourth level</a:t>
            </a:r>
          </a:p>
          <a:p>
            <a:pPr lvl="4"/>
            <a:r>
              <a:rPr lang="zh-CN" altLang="en-US"/>
              <a:t>Fifth level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E266F-CE87-4369-B687-D0A7B1549155}" type="datetimeFigureOut">
              <a:rPr lang="zh-CN" altLang="en-US" smtClean="0"/>
              <a:t>2019/12/16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72EB9-D3EF-40B1-9901-EBF8F7342BB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243" y="420645"/>
            <a:ext cx="3295015" cy="1352550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1597" y="508593"/>
            <a:ext cx="4227195" cy="1176655"/>
          </a:xfrm>
          <a:prstGeom prst="rect">
            <a:avLst/>
          </a:prstGeom>
        </p:spPr>
      </p:pic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>
          <a:xfrm>
            <a:off x="11506835" y="5863590"/>
            <a:ext cx="521970" cy="847725"/>
          </a:xfrm>
        </p:spPr>
        <p:txBody>
          <a:bodyPr/>
          <a:lstStyle/>
          <a:p>
            <a:fld id="{4A172EB9-D3EF-40B1-9901-EBF8F7342BBE}" type="slidenum">
              <a:rPr lang="zh-CN" altLang="en-US" smtClean="0"/>
              <a:t>1</a:t>
            </a:fld>
            <a:endParaRPr lang="zh-CN" altLang="en-US" dirty="0"/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6AADA45B-5160-405D-9343-E5F9639819C5}"/>
              </a:ext>
            </a:extLst>
          </p:cNvPr>
          <p:cNvSpPr txBox="1"/>
          <p:nvPr/>
        </p:nvSpPr>
        <p:spPr>
          <a:xfrm>
            <a:off x="1162243" y="2494776"/>
            <a:ext cx="9859245" cy="415498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GB" sz="2800" b="1" dirty="0">
                <a:latin typeface="Microsoft YaHei" panose="020B0503020204020204" charset="-122"/>
                <a:ea typeface="Microsoft YaHei" panose="020B0503020204020204" charset="-122"/>
                <a:cs typeface="+mj-lt"/>
              </a:rPr>
              <a:t>A search for resonant and non-resonant di-Higgs production in </a:t>
            </a:r>
            <a:r>
              <a:rPr lang="en-GB" sz="2800" b="1" dirty="0" err="1">
                <a:latin typeface="Microsoft YaHei" panose="020B0503020204020204" charset="-122"/>
                <a:ea typeface="Microsoft YaHei" panose="020B0503020204020204" charset="-122"/>
                <a:cs typeface="+mj-lt"/>
              </a:rPr>
              <a:t>bbtautau</a:t>
            </a:r>
            <a:r>
              <a:rPr lang="en-GB" sz="2800" b="1" dirty="0">
                <a:latin typeface="Microsoft YaHei" panose="020B0503020204020204" charset="-122"/>
                <a:ea typeface="Microsoft YaHei" panose="020B0503020204020204" charset="-122"/>
                <a:cs typeface="+mj-lt"/>
              </a:rPr>
              <a:t> channel with the ATLAS detector</a:t>
            </a:r>
            <a:endParaRPr lang="en-US" sz="2000" b="1" dirty="0">
              <a:latin typeface="Bell MT" panose="02020503060305020303" pitchFamily="18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latin typeface="Bell MT" panose="02020503060305020303" pitchFamily="18" charset="0"/>
                <a:ea typeface="Microsoft YaHei" panose="020B0503020204020204" pitchFamily="34" charset="-122"/>
                <a:cs typeface="Arial" panose="020B0604020202020204" pitchFamily="34" charset="0"/>
              </a:rPr>
              <a:t>Zhiyuan Jordan Li</a:t>
            </a:r>
          </a:p>
          <a:p>
            <a:pPr algn="ctr"/>
            <a:r>
              <a:rPr lang="en-US" sz="2000" b="1" i="1" dirty="0">
                <a:latin typeface="Candara" panose="020E0502030303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Supervisor: Carl </a:t>
            </a:r>
            <a:r>
              <a:rPr lang="en-US" sz="2000" b="1" i="1" dirty="0" err="1">
                <a:latin typeface="Candara" panose="020E0502030303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Gwilliam</a:t>
            </a:r>
            <a:r>
              <a:rPr lang="en-US" sz="2000" b="1" i="1" dirty="0">
                <a:latin typeface="Candara" panose="020E0502030303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, Andrew Mehta,  Nikolaos </a:t>
            </a:r>
            <a:r>
              <a:rPr lang="en-US" sz="2000" b="1" i="1" dirty="0" err="1">
                <a:latin typeface="Candara" panose="020E0502030303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Rompotis</a:t>
            </a:r>
            <a:r>
              <a:rPr lang="en-US" sz="2000" b="1" i="1" dirty="0">
                <a:latin typeface="Candara" panose="020E0502030303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2000" i="1" dirty="0">
              <a:latin typeface="Candara" panose="020E0502030303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endParaRPr lang="en-US" sz="2000" i="1" dirty="0">
              <a:latin typeface="Candara" panose="020E0502030303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endParaRPr lang="en-US" sz="2000" i="1" dirty="0">
              <a:latin typeface="Candara" panose="020E0502030303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endParaRPr lang="en-US" sz="2000" i="1" dirty="0">
              <a:latin typeface="Candara" panose="020E0502030303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endParaRPr lang="en-US" sz="2000" i="1" dirty="0">
              <a:latin typeface="Candara" panose="020E0502030303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en-US" altLang="zh-CN" sz="2000" i="1" dirty="0">
                <a:latin typeface="Candara" panose="020E0502030303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Christmas meeting</a:t>
            </a:r>
          </a:p>
          <a:p>
            <a:pPr algn="ctr"/>
            <a:r>
              <a:rPr lang="en-US" sz="2000" i="1" dirty="0">
                <a:latin typeface="Candara" panose="020E0502030303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12/12/2019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0344426-8292-42FD-9C25-EB6E787F38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8211" y="3909451"/>
            <a:ext cx="2732172" cy="1724044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-10160" y="-5080"/>
            <a:ext cx="12204700" cy="673100"/>
          </a:xfrm>
          <a:prstGeom prst="rect">
            <a:avLst/>
          </a:prstGeom>
          <a:solidFill>
            <a:schemeClr val="accent5">
              <a:alpha val="9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/>
          </a:p>
        </p:txBody>
      </p:sp>
      <p:sp>
        <p:nvSpPr>
          <p:cNvPr id="28" name="Text Box 27"/>
          <p:cNvSpPr txBox="1"/>
          <p:nvPr/>
        </p:nvSpPr>
        <p:spPr>
          <a:xfrm>
            <a:off x="3182888" y="41606"/>
            <a:ext cx="6049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en-US" sz="3200" dirty="0">
                <a:solidFill>
                  <a:schemeClr val="bg1"/>
                </a:solidFill>
                <a:latin typeface="Abadi" panose="020B0604020104020204" pitchFamily="34" charset="0"/>
              </a:rPr>
              <a:t>di-Higgs Overview</a:t>
            </a:r>
          </a:p>
        </p:txBody>
      </p:sp>
      <p:sp>
        <p:nvSpPr>
          <p:cNvPr id="23" name="Slide Number Placeholder 30">
            <a:extLst>
              <a:ext uri="{FF2B5EF4-FFF2-40B4-BE49-F238E27FC236}">
                <a16:creationId xmlns:a16="http://schemas.microsoft.com/office/drawing/2014/main" id="{166EF040-1346-442F-B3D6-16BCD955E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2369" y="6080570"/>
            <a:ext cx="376435" cy="630745"/>
          </a:xfrm>
        </p:spPr>
        <p:txBody>
          <a:bodyPr/>
          <a:lstStyle/>
          <a:p>
            <a:fld id="{4A172EB9-D3EF-40B1-9901-EBF8F7342BBE}" type="slidenum">
              <a:rPr lang="zh-CN" altLang="en-US" smtClean="0"/>
              <a:t>2</a:t>
            </a:fld>
            <a:endParaRPr lang="zh-CN" altLang="en-US" dirty="0"/>
          </a:p>
        </p:txBody>
      </p:sp>
      <p:sp>
        <p:nvSpPr>
          <p:cNvPr id="7" name="Slide Number Placeholder 30">
            <a:extLst>
              <a:ext uri="{FF2B5EF4-FFF2-40B4-BE49-F238E27FC236}">
                <a16:creationId xmlns:a16="http://schemas.microsoft.com/office/drawing/2014/main" id="{07FDA33B-A940-4F78-8969-59F8716CB101}"/>
              </a:ext>
            </a:extLst>
          </p:cNvPr>
          <p:cNvSpPr txBox="1">
            <a:spLocks/>
          </p:cNvSpPr>
          <p:nvPr/>
        </p:nvSpPr>
        <p:spPr>
          <a:xfrm>
            <a:off x="11652369" y="6080570"/>
            <a:ext cx="376435" cy="630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172EB9-D3EF-40B1-9901-EBF8F7342BBE}" type="slidenum">
              <a:rPr lang="zh-CN" altLang="en-US" smtClean="0"/>
              <a:pPr/>
              <a:t>2</a:t>
            </a:fld>
            <a:endParaRPr lang="zh-CN" alt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FD69A6D-32DF-458E-9341-2FA8130EA746}"/>
              </a:ext>
            </a:extLst>
          </p:cNvPr>
          <p:cNvSpPr/>
          <p:nvPr/>
        </p:nvSpPr>
        <p:spPr>
          <a:xfrm>
            <a:off x="208188" y="5143033"/>
            <a:ext cx="261697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>
              <a:buFont typeface="Arial" panose="020B0604020202020204" pitchFamily="34" charset="0"/>
              <a:buNone/>
            </a:pPr>
            <a:r>
              <a:rPr lang="en-GB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Higgs potential: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93F96A48-0D2C-4DCA-890A-7970DEE1A4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1507" y="714705"/>
            <a:ext cx="4087298" cy="5906261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A7BDCBC-625B-4DB0-957A-3D16153B4A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5805" y="5785402"/>
            <a:ext cx="7713110" cy="51766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4417A04-9AE9-4762-B2EC-81AA96BBA9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27987" y="1244354"/>
            <a:ext cx="2383250" cy="2184646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E3EC93D0-DDB3-409A-9E24-930BCF6DAA58}"/>
              </a:ext>
            </a:extLst>
          </p:cNvPr>
          <p:cNvSpPr/>
          <p:nvPr/>
        </p:nvSpPr>
        <p:spPr>
          <a:xfrm>
            <a:off x="10511237" y="883643"/>
            <a:ext cx="1500900" cy="284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273DC9E-431D-47BD-9D39-A9F5B6CF0819}"/>
              </a:ext>
            </a:extLst>
          </p:cNvPr>
          <p:cNvSpPr/>
          <p:nvPr/>
        </p:nvSpPr>
        <p:spPr>
          <a:xfrm>
            <a:off x="7730998" y="854970"/>
            <a:ext cx="2611882" cy="3442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405EDB-F007-4FF3-A174-788E7C16B041}"/>
              </a:ext>
            </a:extLst>
          </p:cNvPr>
          <p:cNvSpPr/>
          <p:nvPr/>
        </p:nvSpPr>
        <p:spPr>
          <a:xfrm>
            <a:off x="10672449" y="3775128"/>
            <a:ext cx="1500900" cy="2844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F034B80-8211-44A0-BAF6-47FE57C12310}"/>
              </a:ext>
            </a:extLst>
          </p:cNvPr>
          <p:cNvSpPr/>
          <p:nvPr/>
        </p:nvSpPr>
        <p:spPr>
          <a:xfrm>
            <a:off x="7977696" y="3789711"/>
            <a:ext cx="3310064" cy="2624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CE857F1-C6A5-465E-98B3-37F30DE568B9}"/>
              </a:ext>
            </a:extLst>
          </p:cNvPr>
          <p:cNvSpPr/>
          <p:nvPr/>
        </p:nvSpPr>
        <p:spPr>
          <a:xfrm>
            <a:off x="9942434" y="6034876"/>
            <a:ext cx="813317" cy="6307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590B1D-EBE4-448E-8F05-6DFF1E4F3F61}"/>
              </a:ext>
            </a:extLst>
          </p:cNvPr>
          <p:cNvSpPr/>
          <p:nvPr/>
        </p:nvSpPr>
        <p:spPr>
          <a:xfrm>
            <a:off x="8127986" y="1029903"/>
            <a:ext cx="3969369" cy="56357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7B3E5AB-E827-44F6-B93B-ACAB379629C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10201" y="1299082"/>
            <a:ext cx="2925500" cy="5151241"/>
          </a:xfrm>
          <a:prstGeom prst="rect">
            <a:avLst/>
          </a:prstGeom>
        </p:spPr>
      </p:pic>
      <p:sp>
        <p:nvSpPr>
          <p:cNvPr id="21" name="Slide Number Placeholder 30">
            <a:extLst>
              <a:ext uri="{FF2B5EF4-FFF2-40B4-BE49-F238E27FC236}">
                <a16:creationId xmlns:a16="http://schemas.microsoft.com/office/drawing/2014/main" id="{FF59CDA4-ACC9-4700-89A5-6AA076A61394}"/>
              </a:ext>
            </a:extLst>
          </p:cNvPr>
          <p:cNvSpPr txBox="1">
            <a:spLocks/>
          </p:cNvSpPr>
          <p:nvPr/>
        </p:nvSpPr>
        <p:spPr>
          <a:xfrm>
            <a:off x="11506835" y="5863590"/>
            <a:ext cx="521970" cy="847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172EB9-D3EF-40B1-9901-EBF8F7342BBE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860BC6-FB46-4B5A-8709-EE726C937D0D}"/>
              </a:ext>
            </a:extLst>
          </p:cNvPr>
          <p:cNvSpPr txBox="1"/>
          <p:nvPr/>
        </p:nvSpPr>
        <p:spPr>
          <a:xfrm>
            <a:off x="8835991" y="883643"/>
            <a:ext cx="2257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Box diagram: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EF6592F-0918-405A-97C7-323428C6E2A3}"/>
              </a:ext>
            </a:extLst>
          </p:cNvPr>
          <p:cNvSpPr txBox="1"/>
          <p:nvPr/>
        </p:nvSpPr>
        <p:spPr>
          <a:xfrm>
            <a:off x="8791408" y="3788479"/>
            <a:ext cx="2257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Triangle diagram: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28">
                <a:extLst>
                  <a:ext uri="{FF2B5EF4-FFF2-40B4-BE49-F238E27FC236}">
                    <a16:creationId xmlns:a16="http://schemas.microsoft.com/office/drawing/2014/main" id="{C66B0307-FF17-4BA0-8A84-5DC3A3FE7A10}"/>
                  </a:ext>
                </a:extLst>
              </p:cNvPr>
              <p:cNvSpPr txBox="1"/>
              <p:nvPr/>
            </p:nvSpPr>
            <p:spPr>
              <a:xfrm>
                <a:off x="325805" y="1076353"/>
                <a:ext cx="11134090" cy="2462213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zh-CN" sz="2200" dirty="0"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Two </a:t>
                </a:r>
                <a:r>
                  <a:rPr lang="en-GB" altLang="zh-CN" sz="2200" dirty="0"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ways of non-resonant di-Higgs production.</a:t>
                </a:r>
                <a:endParaRPr lang="en-GB" sz="2200" dirty="0">
                  <a:latin typeface="Arial" panose="020B0604020202020204" pitchFamily="34" charset="0"/>
                  <a:cs typeface="Arial" panose="020B0604020202020204" pitchFamily="34" charset="0"/>
                  <a:sym typeface="+mn-ea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200" dirty="0">
                  <a:latin typeface="Arial" panose="020B0604020202020204" pitchFamily="34" charset="0"/>
                  <a:cs typeface="Arial" panose="020B0604020202020204" pitchFamily="34" charset="0"/>
                  <a:sym typeface="+mn-ea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200" dirty="0"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The Higgs mechanism (HM) is governed by the Higgs potential.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200" dirty="0">
                  <a:latin typeface="Arial" panose="020B0604020202020204" pitchFamily="34" charset="0"/>
                  <a:cs typeface="Arial" panose="020B0604020202020204" pitchFamily="34" charset="0"/>
                  <a:sym typeface="+mn-ea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200" dirty="0"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A direct probe to HM: Higgs trilinear coupling constant</a:t>
                </a:r>
                <a:r>
                  <a:rPr lang="en-GB" sz="22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200" i="1">
                            <a:latin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𝐻𝐻𝐻</m:t>
                        </m:r>
                      </m:sub>
                    </m:sSub>
                  </m:oMath>
                </a14:m>
                <a:r>
                  <a:rPr lang="en-GB" sz="2200" dirty="0"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200" dirty="0">
                  <a:latin typeface="Arial" panose="020B0604020202020204" pitchFamily="34" charset="0"/>
                  <a:cs typeface="Arial" panose="020B0604020202020204" pitchFamily="34" charset="0"/>
                  <a:sym typeface="+mn-ea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200" dirty="0"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Only the triangle diagram is sensitive to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200" i="1">
                            <a:latin typeface="Cambria Math" panose="02040503050406030204" pitchFamily="18" charset="0"/>
                          </a:rPr>
                          <m:t>λ</m:t>
                        </m:r>
                      </m:e>
                      <m:sub>
                        <m:r>
                          <a:rPr lang="en-GB" sz="2200" i="1">
                            <a:latin typeface="Cambria Math" panose="02040503050406030204" pitchFamily="18" charset="0"/>
                          </a:rPr>
                          <m:t>𝐻𝐻𝐻</m:t>
                        </m:r>
                      </m:sub>
                    </m:sSub>
                  </m:oMath>
                </a14:m>
                <a:r>
                  <a:rPr lang="en-GB" sz="2200" dirty="0"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!</a:t>
                </a:r>
              </a:p>
            </p:txBody>
          </p:sp>
        </mc:Choice>
        <mc:Fallback>
          <p:sp>
            <p:nvSpPr>
              <p:cNvPr id="12" name="Text Box 28">
                <a:extLst>
                  <a:ext uri="{FF2B5EF4-FFF2-40B4-BE49-F238E27FC236}">
                    <a16:creationId xmlns:a16="http://schemas.microsoft.com/office/drawing/2014/main" id="{C66B0307-FF17-4BA0-8A84-5DC3A3FE7A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805" y="1076353"/>
                <a:ext cx="11134090" cy="2462213"/>
              </a:xfrm>
              <a:prstGeom prst="rect">
                <a:avLst/>
              </a:prstGeom>
              <a:blipFill>
                <a:blip r:embed="rId8"/>
                <a:stretch>
                  <a:fillRect l="-602" t="-1489" b="-4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838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-10160" y="-5080"/>
            <a:ext cx="12204700" cy="673100"/>
          </a:xfrm>
          <a:prstGeom prst="rect">
            <a:avLst/>
          </a:prstGeom>
          <a:solidFill>
            <a:schemeClr val="accent5">
              <a:alpha val="9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/>
          </a:p>
        </p:txBody>
      </p:sp>
      <p:sp>
        <p:nvSpPr>
          <p:cNvPr id="28" name="Text Box 27"/>
          <p:cNvSpPr txBox="1"/>
          <p:nvPr/>
        </p:nvSpPr>
        <p:spPr>
          <a:xfrm>
            <a:off x="3053918" y="39082"/>
            <a:ext cx="63446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en-US" sz="3200" dirty="0" err="1">
                <a:solidFill>
                  <a:schemeClr val="bg1"/>
                </a:solidFill>
                <a:latin typeface="Abadi" panose="020B0604020104020204" pitchFamily="34" charset="0"/>
              </a:rPr>
              <a:t>bbtautau</a:t>
            </a:r>
            <a:r>
              <a:rPr lang="en-GB" altLang="en-US" sz="3200" dirty="0">
                <a:solidFill>
                  <a:schemeClr val="bg1"/>
                </a:solidFill>
                <a:latin typeface="Abadi" panose="020B0604020104020204" pitchFamily="34" charset="0"/>
              </a:rPr>
              <a:t> overview</a:t>
            </a:r>
          </a:p>
        </p:txBody>
      </p:sp>
      <p:sp>
        <p:nvSpPr>
          <p:cNvPr id="5" name="Slide Number Placeholder 30">
            <a:extLst>
              <a:ext uri="{FF2B5EF4-FFF2-40B4-BE49-F238E27FC236}">
                <a16:creationId xmlns:a16="http://schemas.microsoft.com/office/drawing/2014/main" id="{B79875D3-7E18-4F7C-95FE-CCC3F9359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6835" y="5863590"/>
            <a:ext cx="521970" cy="847725"/>
          </a:xfrm>
        </p:spPr>
        <p:txBody>
          <a:bodyPr/>
          <a:lstStyle/>
          <a:p>
            <a:fld id="{4A172EB9-D3EF-40B1-9901-EBF8F7342BBE}" type="slidenum">
              <a:rPr lang="zh-CN" altLang="en-US" smtClean="0"/>
              <a:t>3</a:t>
            </a:fld>
            <a:endParaRPr lang="zh-CN" alt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14009E-630D-4AD1-89EC-6538AA49D4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327" y="1839146"/>
            <a:ext cx="3355493" cy="23643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95078DA-3567-4AA7-BFE1-5BC4CDC42C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195" y="3355264"/>
            <a:ext cx="3474516" cy="27472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476A0FD-3FBF-4BF3-9EB2-4EC175B11B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2841" y="4696350"/>
            <a:ext cx="3072479" cy="184348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28">
                <a:extLst>
                  <a:ext uri="{FF2B5EF4-FFF2-40B4-BE49-F238E27FC236}">
                    <a16:creationId xmlns:a16="http://schemas.microsoft.com/office/drawing/2014/main" id="{983EB60B-1588-4C64-A208-94DD6AD21120}"/>
                  </a:ext>
                </a:extLst>
              </p:cNvPr>
              <p:cNvSpPr txBox="1"/>
              <p:nvPr/>
            </p:nvSpPr>
            <p:spPr>
              <a:xfrm>
                <a:off x="278525" y="1326399"/>
                <a:ext cx="4033420" cy="1661993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  <a:sym typeface="+mn-ea"/>
                      </a:rPr>
                      <m:t>𝑏𝑏</m:t>
                    </m:r>
                    <m:r>
                      <a:rPr lang="en-GB" sz="2400" i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𝜏𝜏</m:t>
                    </m:r>
                    <m:r>
                      <a:rPr lang="en-GB" sz="2400" i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features:</a:t>
                </a: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  <a:sym typeface="+mn-ea"/>
                </a:endParaRPr>
              </a:p>
              <a:p>
                <a:pPr indent="0">
                  <a:buFont typeface="Arial" panose="020B0604020202020204" pitchFamily="34" charset="0"/>
                  <a:buNone/>
                </a:pPr>
                <a:endParaRPr lang="en-GB" dirty="0">
                  <a:latin typeface="Arial" panose="020B0604020202020204" pitchFamily="34" charset="0"/>
                  <a:cs typeface="Arial" panose="020B0604020202020204" pitchFamily="34" charset="0"/>
                  <a:sym typeface="+mn-ea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Relatively small background.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2000" dirty="0">
                  <a:solidFill>
                    <a:schemeClr val="accent5"/>
                  </a:solidFill>
                  <a:latin typeface="Arial" panose="020B0604020202020204" pitchFamily="34" charset="0"/>
                  <a:cs typeface="Arial" panose="020B0604020202020204" pitchFamily="34" charset="0"/>
                  <a:sym typeface="+mn-ea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2000" dirty="0">
                    <a:solidFill>
                      <a:schemeClr val="accent5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Relatively high branching ratio.</a:t>
                </a:r>
              </a:p>
            </p:txBody>
          </p:sp>
        </mc:Choice>
        <mc:Fallback>
          <p:sp>
            <p:nvSpPr>
              <p:cNvPr id="9" name="Text Box 28">
                <a:extLst>
                  <a:ext uri="{FF2B5EF4-FFF2-40B4-BE49-F238E27FC236}">
                    <a16:creationId xmlns:a16="http://schemas.microsoft.com/office/drawing/2014/main" id="{983EB60B-1588-4C64-A208-94DD6AD211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525" y="1326399"/>
                <a:ext cx="4033420" cy="1661993"/>
              </a:xfrm>
              <a:prstGeom prst="rect">
                <a:avLst/>
              </a:prstGeom>
              <a:blipFill>
                <a:blip r:embed="rId6"/>
                <a:stretch>
                  <a:fillRect l="-1362" t="-2574"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16612062-DE26-4B1C-8775-5C2F9E733491}"/>
              </a:ext>
            </a:extLst>
          </p:cNvPr>
          <p:cNvSpPr/>
          <p:nvPr/>
        </p:nvSpPr>
        <p:spPr>
          <a:xfrm>
            <a:off x="4470327" y="1256189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0">
              <a:buFont typeface="Arial" panose="020B0604020202020204" pitchFamily="34" charset="0"/>
              <a:buNone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Branching ratio: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C75A68F-5317-444C-9AE8-B0F0D27F52D2}"/>
                  </a:ext>
                </a:extLst>
              </p:cNvPr>
              <p:cNvSpPr/>
              <p:nvPr/>
            </p:nvSpPr>
            <p:spPr>
              <a:xfrm>
                <a:off x="3552434" y="4354114"/>
                <a:ext cx="3210830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  <a:sym typeface="+mn-ea"/>
                      </a:rPr>
                      <m:t>𝑏𝑏</m:t>
                    </m:r>
                    <m:r>
                      <a:rPr lang="en-GB" sz="2400" i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𝜏𝜏</m:t>
                    </m:r>
                  </m:oMath>
                </a14:m>
                <a:r>
                  <a:rPr lang="en-GB" sz="2400" dirty="0"/>
                  <a:t> </a:t>
                </a:r>
                <a:r>
                  <a:rPr lang="en-US" altLang="zh-CN" sz="2400" dirty="0"/>
                  <a:t>is currently the most sensitive decay channel!</a:t>
                </a:r>
                <a:endParaRPr lang="en-GB" sz="2400" dirty="0"/>
              </a:p>
            </p:txBody>
          </p:sp>
        </mc:Choice>
        <mc:Fallback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C75A68F-5317-444C-9AE8-B0F0D27F52D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434" y="4354114"/>
                <a:ext cx="3210830" cy="1200329"/>
              </a:xfrm>
              <a:prstGeom prst="rect">
                <a:avLst/>
              </a:prstGeom>
              <a:blipFill>
                <a:blip r:embed="rId7"/>
                <a:stretch>
                  <a:fillRect l="-3042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row: Down 11">
            <a:extLst>
              <a:ext uri="{FF2B5EF4-FFF2-40B4-BE49-F238E27FC236}">
                <a16:creationId xmlns:a16="http://schemas.microsoft.com/office/drawing/2014/main" id="{DC440B74-BF3F-4EEC-875C-C968893AB36E}"/>
              </a:ext>
            </a:extLst>
          </p:cNvPr>
          <p:cNvSpPr/>
          <p:nvPr/>
        </p:nvSpPr>
        <p:spPr>
          <a:xfrm>
            <a:off x="3665253" y="3428070"/>
            <a:ext cx="285226" cy="65433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507765E2-3549-4190-880B-B8FEFF1EF938}"/>
              </a:ext>
            </a:extLst>
          </p:cNvPr>
          <p:cNvSpPr/>
          <p:nvPr/>
        </p:nvSpPr>
        <p:spPr>
          <a:xfrm rot="5400000">
            <a:off x="8406423" y="5342960"/>
            <a:ext cx="246706" cy="96281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Text Box 28">
            <a:extLst>
              <a:ext uri="{FF2B5EF4-FFF2-40B4-BE49-F238E27FC236}">
                <a16:creationId xmlns:a16="http://schemas.microsoft.com/office/drawing/2014/main" id="{D1B59BE1-00F2-451D-8E49-77A4AA5BD951}"/>
              </a:ext>
            </a:extLst>
          </p:cNvPr>
          <p:cNvSpPr txBox="1"/>
          <p:nvPr/>
        </p:nvSpPr>
        <p:spPr>
          <a:xfrm>
            <a:off x="4921494" y="5554443"/>
            <a:ext cx="3379444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>
              <a:buFont typeface="Arial" panose="020B0604020202020204" pitchFamily="34" charset="0"/>
              <a:buNone/>
            </a:pP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ea typeface="Cambria Math" panose="02040503050406030204" pitchFamily="18" charset="0"/>
              </a:rPr>
              <a:t>This study will  focus on </a:t>
            </a:r>
            <a:r>
              <a:rPr lang="en-GB" sz="2400" b="1" dirty="0">
                <a:solidFill>
                  <a:srgbClr val="FF0000"/>
                </a:solidFill>
                <a:ea typeface="Cambria Math" panose="02040503050406030204" pitchFamily="18" charset="0"/>
              </a:rPr>
              <a:t>LepHad</a:t>
            </a:r>
            <a:r>
              <a:rPr lang="en-GB" sz="2400" dirty="0">
                <a:solidFill>
                  <a:schemeClr val="tx1">
                    <a:lumMod val="75000"/>
                    <a:lumOff val="25000"/>
                  </a:schemeClr>
                </a:solidFill>
                <a:ea typeface="Cambria Math" panose="02040503050406030204" pitchFamily="18" charset="0"/>
              </a:rPr>
              <a:t> channel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61D7A67C-CAD7-4E30-875F-8C60238D74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65663" y="1154258"/>
            <a:ext cx="3474516" cy="260452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2F8008D-EF44-4DF7-98C3-E58EE79E640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27525" y="5788983"/>
            <a:ext cx="658337" cy="319429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761CCC3F-2741-4B09-919E-A57527859B12}"/>
              </a:ext>
            </a:extLst>
          </p:cNvPr>
          <p:cNvSpPr/>
          <p:nvPr/>
        </p:nvSpPr>
        <p:spPr>
          <a:xfrm>
            <a:off x="8995577" y="5404851"/>
            <a:ext cx="1095774" cy="847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D7D0C88-4B37-41C8-9C2C-B2D5E522E513}"/>
              </a:ext>
            </a:extLst>
          </p:cNvPr>
          <p:cNvSpPr/>
          <p:nvPr/>
        </p:nvSpPr>
        <p:spPr>
          <a:xfrm>
            <a:off x="9921442" y="3428070"/>
            <a:ext cx="12035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FF0000"/>
                </a:solidFill>
                <a:ea typeface="Cambria Math" panose="02040503050406030204" pitchFamily="18" charset="0"/>
              </a:rPr>
              <a:t>hadronic</a:t>
            </a:r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610D70F-630F-4207-851B-1C76D5849B90}"/>
              </a:ext>
            </a:extLst>
          </p:cNvPr>
          <p:cNvSpPr/>
          <p:nvPr/>
        </p:nvSpPr>
        <p:spPr>
          <a:xfrm>
            <a:off x="10905038" y="2444449"/>
            <a:ext cx="12035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ea typeface="Cambria Math" panose="02040503050406030204" pitchFamily="18" charset="0"/>
              </a:rPr>
              <a:t>leptonic</a:t>
            </a:r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290010E-59AD-4B98-8527-79831A0E52BE}"/>
              </a:ext>
            </a:extLst>
          </p:cNvPr>
          <p:cNvSpPr/>
          <p:nvPr/>
        </p:nvSpPr>
        <p:spPr>
          <a:xfrm>
            <a:off x="10603064" y="1039424"/>
            <a:ext cx="1425742" cy="307330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523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-10160" y="-5080"/>
            <a:ext cx="12204700" cy="673100"/>
          </a:xfrm>
          <a:prstGeom prst="rect">
            <a:avLst/>
          </a:prstGeom>
          <a:solidFill>
            <a:schemeClr val="accent5">
              <a:alpha val="9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/>
          </a:p>
        </p:txBody>
      </p:sp>
      <p:sp>
        <p:nvSpPr>
          <p:cNvPr id="28" name="Text Box 27"/>
          <p:cNvSpPr txBox="1"/>
          <p:nvPr/>
        </p:nvSpPr>
        <p:spPr>
          <a:xfrm>
            <a:off x="3182888" y="41606"/>
            <a:ext cx="60490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en-US" sz="3200" dirty="0">
                <a:solidFill>
                  <a:schemeClr val="bg1"/>
                </a:solidFill>
                <a:latin typeface="Abadi" panose="020B0604020104020204" pitchFamily="34" charset="0"/>
              </a:rPr>
              <a:t>Event selection</a:t>
            </a:r>
          </a:p>
        </p:txBody>
      </p:sp>
      <p:sp>
        <p:nvSpPr>
          <p:cNvPr id="23" name="Slide Number Placeholder 30">
            <a:extLst>
              <a:ext uri="{FF2B5EF4-FFF2-40B4-BE49-F238E27FC236}">
                <a16:creationId xmlns:a16="http://schemas.microsoft.com/office/drawing/2014/main" id="{166EF040-1346-442F-B3D6-16BCD955E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2369" y="6080570"/>
            <a:ext cx="376435" cy="630745"/>
          </a:xfrm>
        </p:spPr>
        <p:txBody>
          <a:bodyPr/>
          <a:lstStyle/>
          <a:p>
            <a:fld id="{4A172EB9-D3EF-40B1-9901-EBF8F7342BBE}" type="slidenum">
              <a:rPr lang="zh-CN" altLang="en-US" smtClean="0"/>
              <a:t>4</a:t>
            </a:fld>
            <a:endParaRPr lang="zh-CN" altLang="en-US" dirty="0"/>
          </a:p>
        </p:txBody>
      </p:sp>
      <p:sp>
        <p:nvSpPr>
          <p:cNvPr id="7" name="Slide Number Placeholder 30">
            <a:extLst>
              <a:ext uri="{FF2B5EF4-FFF2-40B4-BE49-F238E27FC236}">
                <a16:creationId xmlns:a16="http://schemas.microsoft.com/office/drawing/2014/main" id="{07FDA33B-A940-4F78-8969-59F8716CB101}"/>
              </a:ext>
            </a:extLst>
          </p:cNvPr>
          <p:cNvSpPr txBox="1">
            <a:spLocks/>
          </p:cNvSpPr>
          <p:nvPr/>
        </p:nvSpPr>
        <p:spPr>
          <a:xfrm>
            <a:off x="11652369" y="6080570"/>
            <a:ext cx="376435" cy="6307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172EB9-D3EF-40B1-9901-EBF8F7342BBE}" type="slidenum">
              <a:rPr lang="zh-CN" altLang="en-US" smtClean="0"/>
              <a:pPr/>
              <a:t>4</a:t>
            </a:fld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B30B3A8C-01F9-4694-96CE-5AE3306B09DC}"/>
                  </a:ext>
                </a:extLst>
              </p:cNvPr>
              <p:cNvSpPr/>
              <p:nvPr/>
            </p:nvSpPr>
            <p:spPr>
              <a:xfrm>
                <a:off x="7185347" y="921282"/>
                <a:ext cx="150554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  <a:sym typeface="+mn-ea"/>
                      </a:rPr>
                      <m:t>𝑩𝑫𝑻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 Input:</a:t>
                </a:r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  <a:sym typeface="+mn-ea"/>
                </a:endParaRPr>
              </a:p>
            </p:txBody>
          </p:sp>
        </mc:Choice>
        <mc:Fallback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B30B3A8C-01F9-4694-96CE-5AE3306B09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347" y="921282"/>
                <a:ext cx="1505540" cy="400110"/>
              </a:xfrm>
              <a:prstGeom prst="rect">
                <a:avLst/>
              </a:prstGeom>
              <a:blipFill>
                <a:blip r:embed="rId3"/>
                <a:stretch>
                  <a:fillRect t="-6061" r="-4049" b="-272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>
            <a:extLst>
              <a:ext uri="{FF2B5EF4-FFF2-40B4-BE49-F238E27FC236}">
                <a16:creationId xmlns:a16="http://schemas.microsoft.com/office/drawing/2014/main" id="{0B0F52B1-3655-4D06-8160-37DD58F66A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766" y="3145254"/>
            <a:ext cx="5151234" cy="36592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B8366F9-9BCC-4296-BE16-BB679E69B8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283" y="1235673"/>
            <a:ext cx="5482457" cy="3894516"/>
          </a:xfrm>
          <a:prstGeom prst="rect">
            <a:avLst/>
          </a:prstGeom>
        </p:spPr>
      </p:pic>
      <p:sp>
        <p:nvSpPr>
          <p:cNvPr id="8" name="Text Box 28">
            <a:extLst>
              <a:ext uri="{FF2B5EF4-FFF2-40B4-BE49-F238E27FC236}">
                <a16:creationId xmlns:a16="http://schemas.microsoft.com/office/drawing/2014/main" id="{74C3A2E3-B20E-43C1-9C15-74C578AEFD04}"/>
              </a:ext>
            </a:extLst>
          </p:cNvPr>
          <p:cNvSpPr txBox="1"/>
          <p:nvPr/>
        </p:nvSpPr>
        <p:spPr>
          <a:xfrm>
            <a:off x="224260" y="1020608"/>
            <a:ext cx="6334966" cy="203658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Events with the required final state, passing the single lepton trigger (SLT) are selected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Boosted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decision tree (BDT) is used to further separate the signal and background.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Inputs of BDT uses various kinematic variables.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AFDA70-1B9C-4B84-A249-D1F30D3DC6F9}"/>
              </a:ext>
            </a:extLst>
          </p:cNvPr>
          <p:cNvSpPr/>
          <p:nvPr/>
        </p:nvSpPr>
        <p:spPr>
          <a:xfrm>
            <a:off x="6207393" y="5697842"/>
            <a:ext cx="44916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The BDT output (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BDT score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) is used as the discriminant.</a:t>
            </a: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D25FC0A5-362C-4E10-8478-06EF446628BB}"/>
              </a:ext>
            </a:extLst>
          </p:cNvPr>
          <p:cNvSpPr/>
          <p:nvPr/>
        </p:nvSpPr>
        <p:spPr>
          <a:xfrm rot="15094151">
            <a:off x="6022449" y="2075382"/>
            <a:ext cx="205203" cy="122197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94D8C85-A7C2-48BA-B761-7E9C47D056AF}"/>
                  </a:ext>
                </a:extLst>
              </p:cNvPr>
              <p:cNvSpPr/>
              <p:nvPr/>
            </p:nvSpPr>
            <p:spPr>
              <a:xfrm>
                <a:off x="224260" y="4187379"/>
                <a:ext cx="1088119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  <a:sym typeface="+mn-ea"/>
                      </a:rPr>
                      <m:t>𝑩𝑫𝑻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 </a:t>
                </a:r>
              </a:p>
              <a:p>
                <a:pPr indent="0">
                  <a:buFont typeface="Arial" panose="020B0604020202020204" pitchFamily="34" charset="0"/>
                  <a:buNone/>
                </a:pPr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Score:</a:t>
                </a:r>
                <a:endParaRPr lang="en-GB" sz="2000" b="1" dirty="0">
                  <a:latin typeface="Arial" panose="020B0604020202020204" pitchFamily="34" charset="0"/>
                  <a:cs typeface="Arial" panose="020B0604020202020204" pitchFamily="34" charset="0"/>
                  <a:sym typeface="+mn-ea"/>
                </a:endParaRPr>
              </a:p>
            </p:txBody>
          </p:sp>
        </mc:Choice>
        <mc:Fallback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594D8C85-A7C2-48BA-B761-7E9C47D056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60" y="4187379"/>
                <a:ext cx="1088119" cy="707886"/>
              </a:xfrm>
              <a:prstGeom prst="rect">
                <a:avLst/>
              </a:prstGeom>
              <a:blipFill>
                <a:blip r:embed="rId6"/>
                <a:stretch>
                  <a:fillRect l="-6180" b="-15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8366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-10160" y="-5080"/>
            <a:ext cx="12204700" cy="673100"/>
          </a:xfrm>
          <a:prstGeom prst="rect">
            <a:avLst/>
          </a:prstGeom>
          <a:solidFill>
            <a:schemeClr val="accent5">
              <a:alpha val="9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/>
          </a:p>
        </p:txBody>
      </p:sp>
      <p:sp>
        <p:nvSpPr>
          <p:cNvPr id="28" name="Text Box 27"/>
          <p:cNvSpPr txBox="1"/>
          <p:nvPr/>
        </p:nvSpPr>
        <p:spPr>
          <a:xfrm>
            <a:off x="2743550" y="40098"/>
            <a:ext cx="6933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en-US" sz="3200" dirty="0">
                <a:solidFill>
                  <a:schemeClr val="bg1"/>
                </a:solidFill>
                <a:latin typeface="Abadi" panose="020B0604020104020204" pitchFamily="34" charset="0"/>
              </a:rPr>
              <a:t>Results</a:t>
            </a:r>
          </a:p>
        </p:txBody>
      </p:sp>
      <p:sp>
        <p:nvSpPr>
          <p:cNvPr id="5" name="Slide Number Placeholder 30">
            <a:extLst>
              <a:ext uri="{FF2B5EF4-FFF2-40B4-BE49-F238E27FC236}">
                <a16:creationId xmlns:a16="http://schemas.microsoft.com/office/drawing/2014/main" id="{B79875D3-7E18-4F7C-95FE-CCC3F9359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6835" y="5863590"/>
            <a:ext cx="521970" cy="847725"/>
          </a:xfrm>
        </p:spPr>
        <p:txBody>
          <a:bodyPr/>
          <a:lstStyle/>
          <a:p>
            <a:fld id="{4A172EB9-D3EF-40B1-9901-EBF8F7342BBE}" type="slidenum">
              <a:rPr lang="zh-CN" altLang="en-US" smtClean="0"/>
              <a:t>5</a:t>
            </a:fld>
            <a:endParaRPr lang="zh-CN" alt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C978370-B7D9-46B0-AB5C-29F74E426275}"/>
              </a:ext>
            </a:extLst>
          </p:cNvPr>
          <p:cNvSpPr/>
          <p:nvPr/>
        </p:nvSpPr>
        <p:spPr>
          <a:xfrm>
            <a:off x="340370" y="1234479"/>
            <a:ext cx="1062226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Results: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Without further improvement to the previous analysis except higher luminosity.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Upper limits are set on non-resonant di-Higgs production at 95% CL are calculated for full run2 data.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1628FC2-84B5-4389-B8E1-186D35D2E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096873"/>
              </p:ext>
            </p:extLst>
          </p:nvPr>
        </p:nvGraphicFramePr>
        <p:xfrm>
          <a:off x="499352" y="2656404"/>
          <a:ext cx="7348019" cy="147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2802">
                  <a:extLst>
                    <a:ext uri="{9D8B030D-6E8A-4147-A177-3AD203B41FA5}">
                      <a16:colId xmlns:a16="http://schemas.microsoft.com/office/drawing/2014/main" val="2352455552"/>
                    </a:ext>
                  </a:extLst>
                </a:gridCol>
                <a:gridCol w="1103345">
                  <a:extLst>
                    <a:ext uri="{9D8B030D-6E8A-4147-A177-3AD203B41FA5}">
                      <a16:colId xmlns:a16="http://schemas.microsoft.com/office/drawing/2014/main" val="2947658054"/>
                    </a:ext>
                  </a:extLst>
                </a:gridCol>
                <a:gridCol w="748602">
                  <a:extLst>
                    <a:ext uri="{9D8B030D-6E8A-4147-A177-3AD203B41FA5}">
                      <a16:colId xmlns:a16="http://schemas.microsoft.com/office/drawing/2014/main" val="3348032957"/>
                    </a:ext>
                  </a:extLst>
                </a:gridCol>
                <a:gridCol w="812296">
                  <a:extLst>
                    <a:ext uri="{9D8B030D-6E8A-4147-A177-3AD203B41FA5}">
                      <a16:colId xmlns:a16="http://schemas.microsoft.com/office/drawing/2014/main" val="2562080399"/>
                    </a:ext>
                  </a:extLst>
                </a:gridCol>
                <a:gridCol w="1064389">
                  <a:extLst>
                    <a:ext uri="{9D8B030D-6E8A-4147-A177-3AD203B41FA5}">
                      <a16:colId xmlns:a16="http://schemas.microsoft.com/office/drawing/2014/main" val="965441302"/>
                    </a:ext>
                  </a:extLst>
                </a:gridCol>
                <a:gridCol w="821635">
                  <a:extLst>
                    <a:ext uri="{9D8B030D-6E8A-4147-A177-3AD203B41FA5}">
                      <a16:colId xmlns:a16="http://schemas.microsoft.com/office/drawing/2014/main" val="3888577494"/>
                    </a:ext>
                  </a:extLst>
                </a:gridCol>
                <a:gridCol w="774950">
                  <a:extLst>
                    <a:ext uri="{9D8B030D-6E8A-4147-A177-3AD203B41FA5}">
                      <a16:colId xmlns:a16="http://schemas.microsoft.com/office/drawing/2014/main" val="3403385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Non-res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Observed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-2</a:t>
                      </a:r>
                      <a:r>
                        <a:rPr lang="el-G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-1</a:t>
                      </a:r>
                      <a:r>
                        <a:rPr lang="el-G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Expected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+1</a:t>
                      </a:r>
                      <a:r>
                        <a:rPr lang="el-G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+2</a:t>
                      </a:r>
                      <a:r>
                        <a:rPr lang="el-G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7488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Full Run2 Result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43892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Xs</a:t>
                      </a:r>
                      <a:r>
                        <a:rPr lang="en-GB" dirty="0"/>
                        <a:t>[pb]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Blinded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0.041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24193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GB" dirty="0" err="1"/>
                        <a:t>Xs</a:t>
                      </a:r>
                      <a:r>
                        <a:rPr lang="en-GB" dirty="0"/>
                        <a:t>/</a:t>
                      </a:r>
                      <a:r>
                        <a:rPr lang="en-GB" dirty="0" err="1"/>
                        <a:t>Xs</a:t>
                      </a:r>
                      <a:r>
                        <a:rPr lang="en-GB" dirty="0"/>
                        <a:t>(SM)[pb]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Blinded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4.89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FF0000"/>
                          </a:solidFill>
                        </a:rPr>
                        <a:t>9.11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12.68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17.00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4276298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4A8689E1-54D2-4DE9-888D-7D5BF800AD03}"/>
              </a:ext>
            </a:extLst>
          </p:cNvPr>
          <p:cNvSpPr/>
          <p:nvPr/>
        </p:nvSpPr>
        <p:spPr>
          <a:xfrm>
            <a:off x="499352" y="4423193"/>
            <a:ext cx="65667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Improvement: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Implementation of the new b-jet tagger.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Average gain of ~9% in limits!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Work going on the analysis with new recommendation.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17150A-362F-4F6A-B468-308643CFF73E}"/>
              </a:ext>
            </a:extLst>
          </p:cNvPr>
          <p:cNvSpPr/>
          <p:nvPr/>
        </p:nvSpPr>
        <p:spPr>
          <a:xfrm>
            <a:off x="5802883" y="4658142"/>
            <a:ext cx="61234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Plans: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paper in summer with resonant result, another one in late 2020 with non-resonant result.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816F14E-E361-4A44-B3C6-77A0D27643E1}"/>
              </a:ext>
            </a:extLst>
          </p:cNvPr>
          <p:cNvSpPr/>
          <p:nvPr/>
        </p:nvSpPr>
        <p:spPr>
          <a:xfrm>
            <a:off x="5207688" y="3705060"/>
            <a:ext cx="992383" cy="465982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DE10021D-2A8D-4965-8116-4C383894B17A}"/>
              </a:ext>
            </a:extLst>
          </p:cNvPr>
          <p:cNvSpPr/>
          <p:nvPr/>
        </p:nvSpPr>
        <p:spPr>
          <a:xfrm rot="16841097">
            <a:off x="6809226" y="3539782"/>
            <a:ext cx="125304" cy="133777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CD7C6D5-2349-46BB-901F-F2694DA5BF5D}"/>
              </a:ext>
            </a:extLst>
          </p:cNvPr>
          <p:cNvSpPr/>
          <p:nvPr/>
        </p:nvSpPr>
        <p:spPr>
          <a:xfrm>
            <a:off x="7685657" y="4171042"/>
            <a:ext cx="4088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Previous analysis: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21.46</a:t>
            </a:r>
          </a:p>
        </p:txBody>
      </p:sp>
    </p:spTree>
    <p:extLst>
      <p:ext uri="{BB962C8B-B14F-4D97-AF65-F5344CB8AC3E}">
        <p14:creationId xmlns:p14="http://schemas.microsoft.com/office/powerpoint/2010/main" val="3529187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-10160" y="-5080"/>
            <a:ext cx="12204700" cy="673100"/>
          </a:xfrm>
          <a:prstGeom prst="rect">
            <a:avLst/>
          </a:prstGeom>
          <a:solidFill>
            <a:schemeClr val="accent5">
              <a:alpha val="96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altLang="en-US"/>
          </a:p>
        </p:txBody>
      </p:sp>
      <p:sp>
        <p:nvSpPr>
          <p:cNvPr id="28" name="Text Box 27"/>
          <p:cNvSpPr txBox="1"/>
          <p:nvPr/>
        </p:nvSpPr>
        <p:spPr>
          <a:xfrm>
            <a:off x="2743550" y="40098"/>
            <a:ext cx="6933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altLang="en-US" sz="3200" dirty="0">
                <a:solidFill>
                  <a:schemeClr val="bg1"/>
                </a:solidFill>
                <a:latin typeface="Abadi" panose="020B0604020104020204" pitchFamily="34" charset="0"/>
              </a:rPr>
              <a:t>Additional remarks</a:t>
            </a:r>
          </a:p>
        </p:txBody>
      </p:sp>
      <p:sp>
        <p:nvSpPr>
          <p:cNvPr id="5" name="Slide Number Placeholder 30">
            <a:extLst>
              <a:ext uri="{FF2B5EF4-FFF2-40B4-BE49-F238E27FC236}">
                <a16:creationId xmlns:a16="http://schemas.microsoft.com/office/drawing/2014/main" id="{B79875D3-7E18-4F7C-95FE-CCC3F9359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6835" y="5863590"/>
            <a:ext cx="521970" cy="847725"/>
          </a:xfrm>
        </p:spPr>
        <p:txBody>
          <a:bodyPr/>
          <a:lstStyle/>
          <a:p>
            <a:fld id="{4A172EB9-D3EF-40B1-9901-EBF8F7342BBE}" type="slidenum">
              <a:rPr lang="zh-CN" altLang="en-US" smtClean="0"/>
              <a:t>6</a:t>
            </a:fld>
            <a:endParaRPr lang="zh-CN" alt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8689E1-54D2-4DE9-888D-7D5BF800AD03}"/>
              </a:ext>
            </a:extLst>
          </p:cNvPr>
          <p:cNvSpPr/>
          <p:nvPr/>
        </p:nvSpPr>
        <p:spPr>
          <a:xfrm>
            <a:off x="289559" y="5136916"/>
            <a:ext cx="43642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Improvement: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Developing a new selection which can increase ~60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% of statistics.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17150A-362F-4F6A-B468-308643CFF73E}"/>
              </a:ext>
            </a:extLst>
          </p:cNvPr>
          <p:cNvSpPr/>
          <p:nvPr/>
        </p:nvSpPr>
        <p:spPr>
          <a:xfrm>
            <a:off x="5187599" y="5268272"/>
            <a:ext cx="61714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Plans: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Provide official light-jet mis-tag calibration for all ATLAS analysers  for spring conferences and qualify as an ATLAS author by spring.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07AA22F-F42B-4BE2-BDE5-7E57A99F37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319" y="872191"/>
            <a:ext cx="4472463" cy="318564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9C5C704-4D1B-4E7E-83FF-4DC77571D3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4266" y="748758"/>
            <a:ext cx="4762569" cy="323771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8CB19D8C-B902-40B0-B1E8-BF723CEA0128}"/>
                  </a:ext>
                </a:extLst>
              </p:cNvPr>
              <p:cNvSpPr/>
              <p:nvPr/>
            </p:nvSpPr>
            <p:spPr>
              <a:xfrm>
                <a:off x="5966751" y="4343470"/>
                <a:ext cx="5801069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0">
                  <a:buFont typeface="Arial" panose="020B0604020202020204" pitchFamily="34" charset="0"/>
                  <a:buNone/>
                </a:pPr>
                <a:r>
                  <a:rPr lang="en-GB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+mn-ea"/>
                  </a:rPr>
                  <a:t>Qualification task: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C-jet calibration: measuring the rate of c-jets mis-identified as b-jets with semi-leptonic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acc>
                      <m:accPr>
                        <m:chr m:val="̅"/>
                        <m:ctrlPr>
                          <a:rPr lang="en-GB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</m:acc>
                  </m:oMath>
                </a14:m>
                <a:r>
                  <a:rPr lang="en-GB" altLang="en-US" dirty="0">
                    <a:latin typeface="Ebrima" panose="02000000000000000000" charset="0"/>
                    <a:cs typeface="Ebrima" panose="02000000000000000000" charset="0"/>
                  </a:rPr>
                  <a:t> decay</a:t>
                </a:r>
                <a:r>
                  <a:rPr lang="en-GB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en-GB" dirty="0"/>
              </a:p>
            </p:txBody>
          </p:sp>
        </mc:Choice>
        <mc:Fallback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8CB19D8C-B902-40B0-B1E8-BF723CEA012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6751" y="4343470"/>
                <a:ext cx="5801069" cy="923330"/>
              </a:xfrm>
              <a:prstGeom prst="rect">
                <a:avLst/>
              </a:prstGeom>
              <a:blipFill>
                <a:blip r:embed="rId5"/>
                <a:stretch>
                  <a:fillRect l="-946" t="-3974" b="-92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8C978370-B7D9-46B0-AB5C-29F74E426275}"/>
              </a:ext>
            </a:extLst>
          </p:cNvPr>
          <p:cNvSpPr/>
          <p:nvPr/>
        </p:nvSpPr>
        <p:spPr>
          <a:xfrm>
            <a:off x="240030" y="3911586"/>
            <a:ext cx="54089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Results: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Carried out the latest Charm jet calibration with Andy and Nikos.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999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9218</TotalTime>
  <Words>390</Words>
  <Application>Microsoft Office PowerPoint</Application>
  <PresentationFormat>Widescreen</PresentationFormat>
  <Paragraphs>96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6" baseType="lpstr">
      <vt:lpstr>Microsoft YaHei</vt:lpstr>
      <vt:lpstr>Abadi</vt:lpstr>
      <vt:lpstr>Arial</vt:lpstr>
      <vt:lpstr>Bell MT</vt:lpstr>
      <vt:lpstr>Calibri</vt:lpstr>
      <vt:lpstr>Calibri Light</vt:lpstr>
      <vt:lpstr>Cambria Math</vt:lpstr>
      <vt:lpstr>Candara</vt:lpstr>
      <vt:lpstr>Ebrima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ZhuLong</dc:creator>
  <cp:lastModifiedBy>李 致源</cp:lastModifiedBy>
  <cp:revision>448</cp:revision>
  <dcterms:created xsi:type="dcterms:W3CDTF">2016-01-14T11:32:00Z</dcterms:created>
  <dcterms:modified xsi:type="dcterms:W3CDTF">2019-12-16T14:11:26Z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2057-11.2.0.8641</vt:lpwstr>
  </property>
</Properties>
</file>