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64"/>
  </p:notesMasterIdLst>
  <p:sldIdLst>
    <p:sldId id="256" r:id="rId2"/>
    <p:sldId id="319" r:id="rId3"/>
    <p:sldId id="260" r:id="rId4"/>
    <p:sldId id="321" r:id="rId5"/>
    <p:sldId id="324" r:id="rId6"/>
    <p:sldId id="326" r:id="rId7"/>
    <p:sldId id="340" r:id="rId8"/>
    <p:sldId id="285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27" r:id="rId18"/>
    <p:sldId id="289" r:id="rId19"/>
    <p:sldId id="291" r:id="rId20"/>
    <p:sldId id="292" r:id="rId21"/>
    <p:sldId id="294" r:id="rId22"/>
    <p:sldId id="341" r:id="rId23"/>
    <p:sldId id="342" r:id="rId24"/>
    <p:sldId id="295" r:id="rId25"/>
    <p:sldId id="329" r:id="rId26"/>
    <p:sldId id="314" r:id="rId27"/>
    <p:sldId id="312" r:id="rId28"/>
    <p:sldId id="313" r:id="rId29"/>
    <p:sldId id="315" r:id="rId30"/>
    <p:sldId id="330" r:id="rId31"/>
    <p:sldId id="343" r:id="rId32"/>
    <p:sldId id="344" r:id="rId33"/>
    <p:sldId id="261" r:id="rId34"/>
    <p:sldId id="332" r:id="rId35"/>
    <p:sldId id="264" r:id="rId36"/>
    <p:sldId id="268" r:id="rId37"/>
    <p:sldId id="269" r:id="rId38"/>
    <p:sldId id="270" r:id="rId39"/>
    <p:sldId id="345" r:id="rId40"/>
    <p:sldId id="346" r:id="rId41"/>
    <p:sldId id="300" r:id="rId42"/>
    <p:sldId id="334" r:id="rId43"/>
    <p:sldId id="335" r:id="rId44"/>
    <p:sldId id="274" r:id="rId45"/>
    <p:sldId id="301" r:id="rId46"/>
    <p:sldId id="347" r:id="rId47"/>
    <p:sldId id="338" r:id="rId48"/>
    <p:sldId id="276" r:id="rId49"/>
    <p:sldId id="277" r:id="rId50"/>
    <p:sldId id="351" r:id="rId51"/>
    <p:sldId id="265" r:id="rId52"/>
    <p:sldId id="266" r:id="rId53"/>
    <p:sldId id="267" r:id="rId54"/>
    <p:sldId id="272" r:id="rId55"/>
    <p:sldId id="278" r:id="rId56"/>
    <p:sldId id="279" r:id="rId57"/>
    <p:sldId id="281" r:id="rId58"/>
    <p:sldId id="275" r:id="rId59"/>
    <p:sldId id="287" r:id="rId60"/>
    <p:sldId id="348" r:id="rId61"/>
    <p:sldId id="349" r:id="rId62"/>
    <p:sldId id="350" r:id="rId6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C4E59F"/>
    <a:srgbClr val="66FF66"/>
    <a:srgbClr val="FFD03B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7AD2C4-2CD8-46AD-B5D6-D18E48F5E5BC}">
  <a:tblStyle styleId="{357AD2C4-2CD8-46AD-B5D6-D18E48F5E5BC}" styleName="Table_0">
    <a:wholeTbl>
      <a:tcTxStyle b="off" i="off">
        <a:font>
          <a:latin typeface="Arial"/>
          <a:ea typeface="Arial"/>
          <a:cs typeface="Arial"/>
        </a:font>
        <a:srgbClr val="0033A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0033A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0033A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E6E7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7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33A0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33A0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rgbClr val="0033A0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rgbClr val="0033A0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rgbClr val="0033A0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25400" cap="flat" cmpd="sng">
              <a:solidFill>
                <a:srgbClr val="0033A0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33A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3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/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</dgm:spPr>
      <dgm:t>
        <a:bodyPr/>
        <a:lstStyle/>
        <a:p>
          <a:r>
            <a:rPr lang="en-US"/>
            <a:t>Optimisation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ln w="34925"/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/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</dgm:spPr>
      <dgm:t>
        <a:bodyPr/>
        <a:lstStyle/>
        <a:p>
          <a:r>
            <a:rPr lang="en-US" dirty="0" err="1"/>
            <a:t>Optimisation</a:t>
          </a:r>
          <a:r>
            <a:rPr lang="en-US" dirty="0"/>
            <a:t>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ln w="34925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/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</dgm:spPr>
      <dgm:t>
        <a:bodyPr/>
        <a:lstStyle/>
        <a:p>
          <a:r>
            <a:rPr lang="en-US" dirty="0" err="1"/>
            <a:t>Optimisation</a:t>
          </a:r>
          <a:r>
            <a:rPr lang="en-US" dirty="0"/>
            <a:t>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ln w="34925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>
        <a:ln w="34925"/>
      </dgm:spPr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</dgm:spPr>
      <dgm:t>
        <a:bodyPr/>
        <a:lstStyle/>
        <a:p>
          <a:r>
            <a:rPr lang="en-US" dirty="0" err="1"/>
            <a:t>Optimisation</a:t>
          </a:r>
          <a:r>
            <a:rPr lang="en-US" dirty="0"/>
            <a:t>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ln w="34925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/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</dgm:spPr>
      <dgm:t>
        <a:bodyPr/>
        <a:lstStyle/>
        <a:p>
          <a:r>
            <a:rPr lang="en-US" dirty="0" err="1"/>
            <a:t>Optimisation</a:t>
          </a:r>
          <a:r>
            <a:rPr lang="en-US" dirty="0"/>
            <a:t>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ln w="34925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  <a:ln w="34925"/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/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</dgm:spPr>
      <dgm:t>
        <a:bodyPr/>
        <a:lstStyle/>
        <a:p>
          <a:r>
            <a:rPr lang="en-US" dirty="0" err="1"/>
            <a:t>Optimisation</a:t>
          </a:r>
          <a:r>
            <a:rPr lang="en-US" dirty="0"/>
            <a:t>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ln w="34925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/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</dgm:spPr>
      <dgm:t>
        <a:bodyPr/>
        <a:lstStyle/>
        <a:p>
          <a:r>
            <a:rPr lang="en-US" dirty="0" err="1"/>
            <a:t>Optimisation</a:t>
          </a:r>
          <a:r>
            <a:rPr lang="en-US" dirty="0"/>
            <a:t>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ln w="34925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/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  <a:ln w="38100"/>
      </dgm:spPr>
      <dgm:t>
        <a:bodyPr/>
        <a:lstStyle/>
        <a:p>
          <a:r>
            <a:rPr lang="en-US" dirty="0" err="1"/>
            <a:t>Optimisation</a:t>
          </a:r>
          <a:r>
            <a:rPr lang="en-US" dirty="0"/>
            <a:t>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DAF3E3-F40B-485A-9261-0AEDDDA6C1C1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369004F-0089-4A5E-B8ED-8DC8497BBE73}">
      <dgm:prSet phldrT="[Text]" phldr="0"/>
      <dgm:spPr>
        <a:solidFill>
          <a:schemeClr val="tx1">
            <a:lumMod val="60000"/>
            <a:lumOff val="40000"/>
          </a:schemeClr>
        </a:solidFill>
        <a:ln w="34925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Severe Misalignment Steering</a:t>
          </a:r>
          <a:endParaRPr lang="en-GB" dirty="0"/>
        </a:p>
      </dgm:t>
    </dgm:pt>
    <dgm:pt modelId="{3780ED17-E3E3-4C42-8F07-0CD89E5CF3A1}" type="parTrans" cxnId="{09ACC22D-6E3D-4445-83E0-AE9FB7FF609E}">
      <dgm:prSet/>
      <dgm:spPr/>
      <dgm:t>
        <a:bodyPr/>
        <a:lstStyle/>
        <a:p>
          <a:endParaRPr lang="en-GB"/>
        </a:p>
      </dgm:t>
    </dgm:pt>
    <dgm:pt modelId="{7F98D3C2-F315-4BB8-B7A8-71D3EB98A67D}" type="sibTrans" cxnId="{09ACC22D-6E3D-4445-83E0-AE9FB7FF609E}">
      <dgm:prSet/>
      <dgm:spPr/>
      <dgm:t>
        <a:bodyPr/>
        <a:lstStyle/>
        <a:p>
          <a:endParaRPr lang="en-GB"/>
        </a:p>
      </dgm:t>
    </dgm:pt>
    <dgm:pt modelId="{64FB9414-B175-4B77-9925-D348908ED49A}">
      <dgm:prSet phldrT="[Text]" phldr="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High Symmetry Steering</a:t>
          </a:r>
          <a:endParaRPr lang="en-GB" dirty="0"/>
        </a:p>
      </dgm:t>
    </dgm:pt>
    <dgm:pt modelId="{19174E19-A974-471E-9707-248D7CEB94A8}" type="parTrans" cxnId="{A4B3D2C9-FFFB-43B9-802E-023596D87E23}">
      <dgm:prSet/>
      <dgm:spPr/>
      <dgm:t>
        <a:bodyPr/>
        <a:lstStyle/>
        <a:p>
          <a:endParaRPr lang="en-GB"/>
        </a:p>
      </dgm:t>
    </dgm:pt>
    <dgm:pt modelId="{EA156AE1-FD1A-45C5-8A70-D26980C79B8A}" type="sibTrans" cxnId="{A4B3D2C9-FFFB-43B9-802E-023596D87E23}">
      <dgm:prSet/>
      <dgm:spPr/>
      <dgm:t>
        <a:bodyPr/>
        <a:lstStyle/>
        <a:p>
          <a:endParaRPr lang="en-GB"/>
        </a:p>
      </dgm:t>
    </dgm:pt>
    <dgm:pt modelId="{3FABF301-8EE4-410B-814D-43ED4D479BCC}">
      <dgm:prSet phldrT="[Text]" phldr="0"/>
      <dgm:spPr/>
      <dgm:t>
        <a:bodyPr/>
        <a:lstStyle/>
        <a:p>
          <a:r>
            <a:rPr lang="en-US" dirty="0"/>
            <a:t>Polarity Estimation</a:t>
          </a:r>
          <a:endParaRPr lang="en-GB" dirty="0"/>
        </a:p>
      </dgm:t>
    </dgm:pt>
    <dgm:pt modelId="{A33BAF56-27D3-4DA3-BDB7-01511E0BC764}" type="parTrans" cxnId="{7C73CD27-69E9-4758-9A1F-D3DF1520DE89}">
      <dgm:prSet/>
      <dgm:spPr/>
      <dgm:t>
        <a:bodyPr/>
        <a:lstStyle/>
        <a:p>
          <a:endParaRPr lang="en-GB"/>
        </a:p>
      </dgm:t>
    </dgm:pt>
    <dgm:pt modelId="{044D904F-9CF7-4551-9AF8-2350283DFFDF}" type="sibTrans" cxnId="{7C73CD27-69E9-4758-9A1F-D3DF1520DE89}">
      <dgm:prSet/>
      <dgm:spPr/>
      <dgm:t>
        <a:bodyPr/>
        <a:lstStyle/>
        <a:p>
          <a:endParaRPr lang="en-GB"/>
        </a:p>
      </dgm:t>
    </dgm:pt>
    <dgm:pt modelId="{7E18979D-3730-4528-82C5-3828B038ADE2}">
      <dgm:prSet phldrT="[Text]" phldr="0"/>
      <dgm:spPr>
        <a:solidFill>
          <a:srgbClr val="00B050"/>
        </a:solidFill>
      </dgm:spPr>
      <dgm:t>
        <a:bodyPr/>
        <a:lstStyle/>
        <a:p>
          <a:r>
            <a:rPr lang="en-US" dirty="0" err="1"/>
            <a:t>Optimisation</a:t>
          </a:r>
          <a:r>
            <a:rPr lang="en-US" dirty="0"/>
            <a:t> of the Targets</a:t>
          </a:r>
          <a:endParaRPr lang="en-GB" dirty="0"/>
        </a:p>
      </dgm:t>
    </dgm:pt>
    <dgm:pt modelId="{B9EAF314-E427-486A-A9A5-EFA86857E74A}" type="parTrans" cxnId="{362213C5-7E74-4C72-9929-7ECE54ED3BE1}">
      <dgm:prSet/>
      <dgm:spPr/>
      <dgm:t>
        <a:bodyPr/>
        <a:lstStyle/>
        <a:p>
          <a:endParaRPr lang="en-GB"/>
        </a:p>
      </dgm:t>
    </dgm:pt>
    <dgm:pt modelId="{F4B49725-E2DE-48FA-B4F9-D27E4181F8B0}" type="sibTrans" cxnId="{362213C5-7E74-4C72-9929-7ECE54ED3BE1}">
      <dgm:prSet/>
      <dgm:spPr/>
      <dgm:t>
        <a:bodyPr/>
        <a:lstStyle/>
        <a:p>
          <a:endParaRPr lang="en-GB"/>
        </a:p>
      </dgm:t>
    </dgm:pt>
    <dgm:pt modelId="{8EA8D118-329D-4B36-A533-6FB4D4005B34}" type="pres">
      <dgm:prSet presAssocID="{73DAF3E3-F40B-485A-9261-0AEDDDA6C1C1}" presName="Name0" presStyleCnt="0">
        <dgm:presLayoutVars>
          <dgm:dir/>
          <dgm:animLvl val="lvl"/>
          <dgm:resizeHandles val="exact"/>
        </dgm:presLayoutVars>
      </dgm:prSet>
      <dgm:spPr/>
    </dgm:pt>
    <dgm:pt modelId="{BB02181A-6035-482E-9FE8-2EE00BE2D4B0}" type="pres">
      <dgm:prSet presAssocID="{A369004F-0089-4A5E-B8ED-8DC8497BBE7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E7EB2D-CB7B-4933-889A-292B5FB84826}" type="pres">
      <dgm:prSet presAssocID="{7F98D3C2-F315-4BB8-B7A8-71D3EB98A67D}" presName="parTxOnlySpace" presStyleCnt="0"/>
      <dgm:spPr/>
    </dgm:pt>
    <dgm:pt modelId="{2D1FA4A0-4907-436B-8A2E-6C669E05F7EB}" type="pres">
      <dgm:prSet presAssocID="{3FABF301-8EE4-410B-814D-43ED4D479B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C1DA94-EF70-4F35-ACB0-BC9DD9FF6E6B}" type="pres">
      <dgm:prSet presAssocID="{044D904F-9CF7-4551-9AF8-2350283DFFDF}" presName="parTxOnlySpace" presStyleCnt="0"/>
      <dgm:spPr/>
    </dgm:pt>
    <dgm:pt modelId="{6E8900C7-ACE4-4C86-A3AD-CF8E11BD4D73}" type="pres">
      <dgm:prSet presAssocID="{64FB9414-B175-4B77-9925-D348908ED4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657B61-CA27-4413-A1BA-8D96FCE0E28D}" type="pres">
      <dgm:prSet presAssocID="{EA156AE1-FD1A-45C5-8A70-D26980C79B8A}" presName="parTxOnlySpace" presStyleCnt="0"/>
      <dgm:spPr/>
    </dgm:pt>
    <dgm:pt modelId="{BD0BBC7D-4262-4DD8-A2A1-A4F4A983581A}" type="pres">
      <dgm:prSet presAssocID="{7E18979D-3730-4528-82C5-3828B038AD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73CD27-69E9-4758-9A1F-D3DF1520DE89}" srcId="{73DAF3E3-F40B-485A-9261-0AEDDDA6C1C1}" destId="{3FABF301-8EE4-410B-814D-43ED4D479BCC}" srcOrd="1" destOrd="0" parTransId="{A33BAF56-27D3-4DA3-BDB7-01511E0BC764}" sibTransId="{044D904F-9CF7-4551-9AF8-2350283DFFDF}"/>
    <dgm:cxn modelId="{09ACC22D-6E3D-4445-83E0-AE9FB7FF609E}" srcId="{73DAF3E3-F40B-485A-9261-0AEDDDA6C1C1}" destId="{A369004F-0089-4A5E-B8ED-8DC8497BBE73}" srcOrd="0" destOrd="0" parTransId="{3780ED17-E3E3-4C42-8F07-0CD89E5CF3A1}" sibTransId="{7F98D3C2-F315-4BB8-B7A8-71D3EB98A67D}"/>
    <dgm:cxn modelId="{5E245E39-745B-4342-BAB5-4632A3E58D7F}" type="presOf" srcId="{7E18979D-3730-4528-82C5-3828B038ADE2}" destId="{BD0BBC7D-4262-4DD8-A2A1-A4F4A983581A}" srcOrd="0" destOrd="0" presId="urn:microsoft.com/office/officeart/2005/8/layout/chevron1"/>
    <dgm:cxn modelId="{0962FF71-F817-4E44-972C-B6A507E0A7C0}" type="presOf" srcId="{3FABF301-8EE4-410B-814D-43ED4D479BCC}" destId="{2D1FA4A0-4907-436B-8A2E-6C669E05F7EB}" srcOrd="0" destOrd="0" presId="urn:microsoft.com/office/officeart/2005/8/layout/chevron1"/>
    <dgm:cxn modelId="{CCC1CB7F-B139-4523-B31B-9453A2FF2455}" type="presOf" srcId="{A369004F-0089-4A5E-B8ED-8DC8497BBE73}" destId="{BB02181A-6035-482E-9FE8-2EE00BE2D4B0}" srcOrd="0" destOrd="0" presId="urn:microsoft.com/office/officeart/2005/8/layout/chevron1"/>
    <dgm:cxn modelId="{97724C88-AAA0-40EE-8367-70FC0A1961E1}" type="presOf" srcId="{73DAF3E3-F40B-485A-9261-0AEDDDA6C1C1}" destId="{8EA8D118-329D-4B36-A533-6FB4D4005B34}" srcOrd="0" destOrd="0" presId="urn:microsoft.com/office/officeart/2005/8/layout/chevron1"/>
    <dgm:cxn modelId="{9619F3AD-1825-4C58-B2E2-A760413DF6B3}" type="presOf" srcId="{64FB9414-B175-4B77-9925-D348908ED49A}" destId="{6E8900C7-ACE4-4C86-A3AD-CF8E11BD4D73}" srcOrd="0" destOrd="0" presId="urn:microsoft.com/office/officeart/2005/8/layout/chevron1"/>
    <dgm:cxn modelId="{362213C5-7E74-4C72-9929-7ECE54ED3BE1}" srcId="{73DAF3E3-F40B-485A-9261-0AEDDDA6C1C1}" destId="{7E18979D-3730-4528-82C5-3828B038ADE2}" srcOrd="3" destOrd="0" parTransId="{B9EAF314-E427-486A-A9A5-EFA86857E74A}" sibTransId="{F4B49725-E2DE-48FA-B4F9-D27E4181F8B0}"/>
    <dgm:cxn modelId="{A4B3D2C9-FFFB-43B9-802E-023596D87E23}" srcId="{73DAF3E3-F40B-485A-9261-0AEDDDA6C1C1}" destId="{64FB9414-B175-4B77-9925-D348908ED49A}" srcOrd="2" destOrd="0" parTransId="{19174E19-A974-471E-9707-248D7CEB94A8}" sibTransId="{EA156AE1-FD1A-45C5-8A70-D26980C79B8A}"/>
    <dgm:cxn modelId="{FFDB0B11-3F1D-49BF-B85D-A1210969813B}" type="presParOf" srcId="{8EA8D118-329D-4B36-A533-6FB4D4005B34}" destId="{BB02181A-6035-482E-9FE8-2EE00BE2D4B0}" srcOrd="0" destOrd="0" presId="urn:microsoft.com/office/officeart/2005/8/layout/chevron1"/>
    <dgm:cxn modelId="{AA2032B2-0F3F-402F-B59A-3FD42BF02C45}" type="presParOf" srcId="{8EA8D118-329D-4B36-A533-6FB4D4005B34}" destId="{38E7EB2D-CB7B-4933-889A-292B5FB84826}" srcOrd="1" destOrd="0" presId="urn:microsoft.com/office/officeart/2005/8/layout/chevron1"/>
    <dgm:cxn modelId="{A410EE01-818A-473A-B9C2-F6577709D3FD}" type="presParOf" srcId="{8EA8D118-329D-4B36-A533-6FB4D4005B34}" destId="{2D1FA4A0-4907-436B-8A2E-6C669E05F7EB}" srcOrd="2" destOrd="0" presId="urn:microsoft.com/office/officeart/2005/8/layout/chevron1"/>
    <dgm:cxn modelId="{FFF8BC29-43B2-41A0-9336-CA9FEF54D984}" type="presParOf" srcId="{8EA8D118-329D-4B36-A533-6FB4D4005B34}" destId="{CDC1DA94-EF70-4F35-ACB0-BC9DD9FF6E6B}" srcOrd="3" destOrd="0" presId="urn:microsoft.com/office/officeart/2005/8/layout/chevron1"/>
    <dgm:cxn modelId="{A88FC2B3-7347-4F3C-AA03-C1A7AC4932A3}" type="presParOf" srcId="{8EA8D118-329D-4B36-A533-6FB4D4005B34}" destId="{6E8900C7-ACE4-4C86-A3AD-CF8E11BD4D73}" srcOrd="4" destOrd="0" presId="urn:microsoft.com/office/officeart/2005/8/layout/chevron1"/>
    <dgm:cxn modelId="{E3C73BFE-D7E3-4AEB-89FE-72846F79F008}" type="presParOf" srcId="{8EA8D118-329D-4B36-A533-6FB4D4005B34}" destId="{BD657B61-CA27-4413-A1BA-8D96FCE0E28D}" srcOrd="5" destOrd="0" presId="urn:microsoft.com/office/officeart/2005/8/layout/chevron1"/>
    <dgm:cxn modelId="{F47DEB42-3A64-4128-8E4A-C0314AEFFDF7}" type="presParOf" srcId="{8EA8D118-329D-4B36-A533-6FB4D4005B34}" destId="{BD0BBC7D-4262-4DD8-A2A1-A4F4A983581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Optimisation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34925" cap="flat" cmpd="sng" algn="ctr">
          <a:solidFill>
            <a:scrgbClr r="0" g="0" b="0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Optimisation</a:t>
          </a:r>
          <a:r>
            <a:rPr lang="en-US" sz="1300" kern="1200" dirty="0"/>
            <a:t>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34925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Optimisation</a:t>
          </a:r>
          <a:r>
            <a:rPr lang="en-US" sz="1300" kern="1200" dirty="0"/>
            <a:t>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34925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349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Optimisation</a:t>
          </a:r>
          <a:r>
            <a:rPr lang="en-US" sz="1300" kern="1200" dirty="0"/>
            <a:t>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34925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Optimisation</a:t>
          </a:r>
          <a:r>
            <a:rPr lang="en-US" sz="1300" kern="1200" dirty="0"/>
            <a:t>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34925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349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Optimisation</a:t>
          </a:r>
          <a:r>
            <a:rPr lang="en-US" sz="1300" kern="1200" dirty="0"/>
            <a:t>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34925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Optimisation</a:t>
          </a:r>
          <a:r>
            <a:rPr lang="en-US" sz="1300" kern="1200" dirty="0"/>
            <a:t>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34925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Optimisation</a:t>
          </a:r>
          <a:r>
            <a:rPr lang="en-US" sz="1300" kern="1200" dirty="0"/>
            <a:t>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2181A-6035-482E-9FE8-2EE00BE2D4B0}">
      <dsp:nvSpPr>
        <dsp:cNvPr id="0" name=""/>
        <dsp:cNvSpPr/>
      </dsp:nvSpPr>
      <dsp:spPr>
        <a:xfrm>
          <a:off x="2991" y="1752317"/>
          <a:ext cx="1741580" cy="696632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34925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Severe Misalignment Steering</a:t>
          </a:r>
          <a:endParaRPr lang="en-GB" sz="1300" kern="1200" dirty="0"/>
        </a:p>
      </dsp:txBody>
      <dsp:txXfrm>
        <a:off x="351307" y="1752317"/>
        <a:ext cx="1044948" cy="696632"/>
      </dsp:txXfrm>
    </dsp:sp>
    <dsp:sp modelId="{2D1FA4A0-4907-436B-8A2E-6C669E05F7EB}">
      <dsp:nvSpPr>
        <dsp:cNvPr id="0" name=""/>
        <dsp:cNvSpPr/>
      </dsp:nvSpPr>
      <dsp:spPr>
        <a:xfrm>
          <a:off x="1570414" y="1752317"/>
          <a:ext cx="1741580" cy="696632"/>
        </a:xfrm>
        <a:prstGeom prst="chevron">
          <a:avLst/>
        </a:prstGeom>
        <a:solidFill>
          <a:schemeClr val="accent6">
            <a:shade val="50000"/>
            <a:hueOff val="277655"/>
            <a:satOff val="-26803"/>
            <a:lumOff val="27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Polarity Estimation</a:t>
          </a:r>
          <a:endParaRPr lang="en-GB" sz="1300" kern="1200" dirty="0"/>
        </a:p>
      </dsp:txBody>
      <dsp:txXfrm>
        <a:off x="1918730" y="1752317"/>
        <a:ext cx="1044948" cy="696632"/>
      </dsp:txXfrm>
    </dsp:sp>
    <dsp:sp modelId="{6E8900C7-ACE4-4C86-A3AD-CF8E11BD4D73}">
      <dsp:nvSpPr>
        <dsp:cNvPr id="0" name=""/>
        <dsp:cNvSpPr/>
      </dsp:nvSpPr>
      <dsp:spPr>
        <a:xfrm>
          <a:off x="3137836" y="1752317"/>
          <a:ext cx="1741580" cy="69663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 Symmetry Steering</a:t>
          </a:r>
          <a:endParaRPr lang="en-GB" sz="1300" kern="1200" dirty="0"/>
        </a:p>
      </dsp:txBody>
      <dsp:txXfrm>
        <a:off x="3486152" y="1752317"/>
        <a:ext cx="1044948" cy="696632"/>
      </dsp:txXfrm>
    </dsp:sp>
    <dsp:sp modelId="{BD0BBC7D-4262-4DD8-A2A1-A4F4A983581A}">
      <dsp:nvSpPr>
        <dsp:cNvPr id="0" name=""/>
        <dsp:cNvSpPr/>
      </dsp:nvSpPr>
      <dsp:spPr>
        <a:xfrm>
          <a:off x="4705258" y="1752317"/>
          <a:ext cx="1741580" cy="6966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Optimisation</a:t>
          </a:r>
          <a:r>
            <a:rPr lang="en-US" sz="1300" kern="1200" dirty="0"/>
            <a:t> of the Targets</a:t>
          </a:r>
          <a:endParaRPr lang="en-GB" sz="1300" kern="1200" dirty="0"/>
        </a:p>
      </dsp:txBody>
      <dsp:txXfrm>
        <a:off x="5053574" y="1752317"/>
        <a:ext cx="1044948" cy="69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dirty="0"/>
              <a:t>Part of the NA beam commissioning.</a:t>
            </a:r>
            <a:endParaRPr dirty="0"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17F26145-BB1A-0B7F-6213-0D1F9199A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27AA38D0-A17E-0D72-90A9-50DB7DF24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C177F5E3-CA9D-FB65-0529-B42F39457E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925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08B2C1A3-DF77-E1CF-C8B7-4B327DE89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0B1BE9AA-1811-49DC-F88B-15084F0F6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3775AD11-91AB-215C-29FA-8370BCBBCD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565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0DE5737F-15A6-BA4C-B49A-BC087924C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9BBD1414-463F-F5F7-98F7-0F387F4945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70379955-D3EC-D6DB-AEAA-D16DB4DE63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471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3141893C-AE7D-D3D2-44EB-B712D2633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563F8C5D-CE77-C1F8-E82C-A76B364C75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1FF64B59-85C8-CD30-79CA-CF131C7516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877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522368C-D896-3E1B-1B6C-1EFBBC54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39DA8280-41DD-E8C7-5D75-9AC17D97E0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48C2265C-FB9B-38B8-9A21-F566B1BC6E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6085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5CE4097B-61D9-0570-D3CF-D8D1A2A41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EFA0073A-3388-646F-E1A0-EBEDBBC2A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33AB743F-4D1F-42FD-ADA2-07504A66B2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172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1C4F4D3B-8923-D2CB-3D08-AD72794DD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4B943934-7DFC-33EE-9DD4-2415E24FC9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8181A6FC-D3D7-4A0B-6185-AC9648766D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0953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332186F4-65E1-2B1D-2A92-17E7AFF98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3D47BC79-0F0A-177E-07FA-54B7C131E2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FD68F549-4516-BFE6-766D-50FCBC344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2080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65113D38-1038-59D1-ECA1-7B9B66E6C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D0334BB7-6FE4-A8BB-E006-CD16ED996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C05EE974-0F97-E091-8052-A9D19026B8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3444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>
          <a:extLst>
            <a:ext uri="{FF2B5EF4-FFF2-40B4-BE49-F238E27FC236}">
              <a16:creationId xmlns:a16="http://schemas.microsoft.com/office/drawing/2014/main" id="{DCDF9119-43D4-45E2-0361-436936FAE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34b06a7ca_0_104:notes">
            <a:extLst>
              <a:ext uri="{FF2B5EF4-FFF2-40B4-BE49-F238E27FC236}">
                <a16:creationId xmlns:a16="http://schemas.microsoft.com/office/drawing/2014/main" id="{5EFA968E-30EB-077F-DA37-8C7DFB6BD0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3434b06a7ca_0_104:notes">
            <a:extLst>
              <a:ext uri="{FF2B5EF4-FFF2-40B4-BE49-F238E27FC236}">
                <a16:creationId xmlns:a16="http://schemas.microsoft.com/office/drawing/2014/main" id="{2789E0E3-9FAB-4375-2CB6-616E64F193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947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34b06a7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2" name="Google Shape;182;g3434b06a7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666CF6C0-DC5E-F84E-9001-D86F75574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32D26208-E027-58CF-5D7C-4CB66CBBFF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2040864B-227D-0384-4AAA-058B371F13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1686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618119B2-DA24-EC33-BB17-BD5B81D91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D606D457-68CB-F6B3-3FFD-A8A09467C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9A1907E6-A320-56EA-02D0-B8241FAEBD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2908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1DB1B27-B53B-A6CD-D1F7-CD7A2074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6A7A0BDD-258A-814B-4DBD-4E869F2A26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2A08EBD5-4EB9-1404-73D1-B310D4030F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9053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C5E32A48-71F8-90E2-19FC-1C20F2A4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99DA7A6F-7887-EADE-97EE-B7F0E0BE43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8650060A-0CA0-5269-ADF7-17508F5836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8777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01B71330-D98A-9BE1-E6FD-DC23DCD22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3efd81623_0_68:notes">
            <a:extLst>
              <a:ext uri="{FF2B5EF4-FFF2-40B4-BE49-F238E27FC236}">
                <a16:creationId xmlns:a16="http://schemas.microsoft.com/office/drawing/2014/main" id="{A06A055F-4650-C35D-034C-5A20A744F3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343efd81623_0_68:notes">
            <a:extLst>
              <a:ext uri="{FF2B5EF4-FFF2-40B4-BE49-F238E27FC236}">
                <a16:creationId xmlns:a16="http://schemas.microsoft.com/office/drawing/2014/main" id="{4CD4DA35-7CBA-464C-F19F-DA60E2817F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0330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CC6E5185-C0F8-4272-086A-0DE72E63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7788C220-8E3B-381C-51B0-D60924564D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81DB49B4-EB30-CD36-54B7-EA998CF619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3646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281B4755-B26A-09FD-B322-DEBEBE5EC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580C4EB1-A336-99E0-75EA-B6E4010F77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967D8D7F-3DE8-756D-9003-281FDCA2D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2328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110C1893-CDD0-C722-ED34-83C958966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C991524A-F88D-C046-5EB0-835C3BE6E3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05C1B6BD-E605-52E4-D1B4-833E4A3733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230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E4B35094-394D-4936-6745-2A86E5BF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142EE504-7079-489C-1DAE-1C2453447D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BB5CFC90-A909-03FF-4676-07D18D19FE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3623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E491DD4-142A-A189-670C-397E7A079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700B7DC2-F24C-72FA-0841-D5AF68084A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8BC47056-DC62-6D83-B244-57AC077BA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382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B1155C53-8304-29D0-2F36-5465A17D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96A220D3-C860-AC75-8DD4-0CD84EE512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EEAE998E-D8E3-96B4-0624-90CD8EDDEE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2968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107F663D-6068-2A1C-B8AA-E18A61FC9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F26BBA43-D5BF-469E-F64B-D8D999849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F524F27E-B6D3-52EB-3F96-78111D236C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6406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967B743D-45E2-00BC-92D2-3AEF8426A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C4362BF6-871D-6F00-A256-D91B400378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94601F95-DC78-63CE-A965-BFE159A38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5798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3efd81623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343efd8162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219DF1F-9F62-D76B-CF8B-12AA916B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927A3C70-0DCE-DFBC-26A4-2FB225DBCE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21B91E00-0CCE-FFAA-3F11-38CEE378E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3600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3efd81623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343efd8162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34b06a7ca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3434b06a7c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34b06a7ca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3434b06a7c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3efd81623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g343efd8162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245EE01C-7DB2-777E-5DF7-3ADFE8FD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1A2265F4-8727-2CBE-762C-066C19EA6C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A76C5A07-D245-307B-82DE-0C1EC6700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69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11A010BB-71FE-242D-E4FA-6F25F3D85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206500CA-3EE6-6AAD-D00C-C633B81F77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D4B6C1EA-2823-BE1B-D8B0-40ED32657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7485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A68BA879-BBCD-2DC5-3D33-0669B81CC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C8A26126-54FC-4266-2D78-49F9D7187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B15FA5CC-18F8-9744-0651-F28104442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39791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D49FE9BD-01D9-9596-77D2-3031E7E01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3efd81623_0_68:notes">
            <a:extLst>
              <a:ext uri="{FF2B5EF4-FFF2-40B4-BE49-F238E27FC236}">
                <a16:creationId xmlns:a16="http://schemas.microsoft.com/office/drawing/2014/main" id="{CFADEE6C-406E-2976-DF0E-E06FDC30EE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343efd81623_0_68:notes">
            <a:extLst>
              <a:ext uri="{FF2B5EF4-FFF2-40B4-BE49-F238E27FC236}">
                <a16:creationId xmlns:a16="http://schemas.microsoft.com/office/drawing/2014/main" id="{3240E2B7-2A11-884D-E16B-D4AE0D6F19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8493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25528AE6-0AB3-C79A-FFE3-21800CE41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34b06a7ca_0_125:notes">
            <a:extLst>
              <a:ext uri="{FF2B5EF4-FFF2-40B4-BE49-F238E27FC236}">
                <a16:creationId xmlns:a16="http://schemas.microsoft.com/office/drawing/2014/main" id="{19852E94-04A2-3EFC-F112-27A1015A5A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Explain how we wait for the YASP autopilot to steer.</a:t>
            </a:r>
            <a:endParaRPr dirty="0"/>
          </a:p>
        </p:txBody>
      </p:sp>
      <p:sp>
        <p:nvSpPr>
          <p:cNvPr id="359" name="Google Shape;359;g3434b06a7ca_0_125:notes">
            <a:extLst>
              <a:ext uri="{FF2B5EF4-FFF2-40B4-BE49-F238E27FC236}">
                <a16:creationId xmlns:a16="http://schemas.microsoft.com/office/drawing/2014/main" id="{FD21156A-2BA7-7646-FAEC-E27BDAF15D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6945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41C0B413-DE5B-1A74-364E-CB0B2A93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BB2C0A26-0BEF-6286-FBE1-A93CBC525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D1AAC997-9241-639E-A255-574881AD8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888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34b06a7ca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59" name="Google Shape;359;g3434b06a7c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05DFCA57-A887-377A-D0A3-830171C0A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34b06a7ca_0_125:notes">
            <a:extLst>
              <a:ext uri="{FF2B5EF4-FFF2-40B4-BE49-F238E27FC236}">
                <a16:creationId xmlns:a16="http://schemas.microsoft.com/office/drawing/2014/main" id="{3FBCB3BE-BC6F-A4C8-09C0-8FB002E7BF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g3434b06a7ca_0_125:notes">
            <a:extLst>
              <a:ext uri="{FF2B5EF4-FFF2-40B4-BE49-F238E27FC236}">
                <a16:creationId xmlns:a16="http://schemas.microsoft.com/office/drawing/2014/main" id="{38DEFF28-2956-D69D-4DF5-3F027AAD0A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54802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281358C3-2D29-06D3-6E69-6B56BB077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B9947D49-420E-C6C3-A22A-60EBD51C8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6ECCA1F2-AF7B-650F-500B-87DBAE4FCD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10982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EDC9C1DA-2CB8-2E44-EEFE-01280F31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AA9E0B14-48C3-7061-0411-A149F880D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D26BDC5E-8EF7-53D0-BBF0-60EBE4A28A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34995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9" name="Google Shape;3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3" name="Google Shape;3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5184BAD9-9EA8-E629-0BFE-85BE8636D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0489E634-A6E8-1636-E692-49045FFD41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E57489E9-8986-3D5A-F3A3-85008AB379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57575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481E5F53-D0B8-ED92-15AB-A5378289F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3efd81623_0_52:notes">
            <a:extLst>
              <a:ext uri="{FF2B5EF4-FFF2-40B4-BE49-F238E27FC236}">
                <a16:creationId xmlns:a16="http://schemas.microsoft.com/office/drawing/2014/main" id="{CB2693B8-85B4-BCD6-8424-886ED3333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343efd81623_0_52:notes">
            <a:extLst>
              <a:ext uri="{FF2B5EF4-FFF2-40B4-BE49-F238E27FC236}">
                <a16:creationId xmlns:a16="http://schemas.microsoft.com/office/drawing/2014/main" id="{25471C76-3C9E-0E1E-6F51-64C89ED85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78318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34b06a7ca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g3434b06a7c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34b06a7ca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g3434b06a7c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3efd81623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343efd8162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434b06a7ca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g3434b06a7c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476cbd69c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g3476cbd69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434b06a7ca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3434b06a7c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434b06a7ca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g3434b06a7c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434b06a7ca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g3434b06a7c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BAB7A40A-8DB6-0126-146F-7C27CF80C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1B47057A-32CC-7D8C-9964-4BDD31BBE6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AAD24940-EF2F-D29D-8ED2-C48EF6FED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592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75DDA28-5935-24BB-DAD3-4B27F4E42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EDAD7236-F6CD-3201-753D-44AED9F47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2280E501-0D48-6A3A-82EC-F4035FDFD3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6584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903386B3-B4C4-E80A-7F5F-F6E2FE2E3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E5CC6918-BAC2-5117-8D38-32BD70AA6B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49052A0C-3CD5-2034-9026-D9E3D0CBD1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4385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57F2E9F8-20D5-9132-E30A-D14AEA93E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E8AF373A-F517-C0B8-ADA8-E0136FDD8F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8205CDC2-B98F-D163-5FFD-9EE511B421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90932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BDD05B6B-32EF-860A-8AC8-EE8D54F6B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29DA3E46-B86D-FCA8-3C9C-D12C7FA24A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CC474612-E237-F073-1442-A24595082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33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EDA91E99-B6C8-F50F-53BD-38099ED1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B85F32E9-3F99-445E-96A4-8272632E99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80ED85FB-AEB9-0B11-4BAC-2583EEFC14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49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6717F640-7998-DDF5-6BE1-4FB9BE757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3efd81623_0_68:notes">
            <a:extLst>
              <a:ext uri="{FF2B5EF4-FFF2-40B4-BE49-F238E27FC236}">
                <a16:creationId xmlns:a16="http://schemas.microsoft.com/office/drawing/2014/main" id="{5F6ED7C8-E0F2-E2D7-5BA2-C091C7CA5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343efd81623_0_68:notes">
            <a:extLst>
              <a:ext uri="{FF2B5EF4-FFF2-40B4-BE49-F238E27FC236}">
                <a16:creationId xmlns:a16="http://schemas.microsoft.com/office/drawing/2014/main" id="{2574240B-40BB-FBB6-B53D-A50BFA8289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019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E6867D4F-5019-C31A-67F6-405A7C47D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>
            <a:extLst>
              <a:ext uri="{FF2B5EF4-FFF2-40B4-BE49-F238E27FC236}">
                <a16:creationId xmlns:a16="http://schemas.microsoft.com/office/drawing/2014/main" id="{33408C41-9656-177C-F6D9-CCD7D00CAF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434b06a7ca_0_25:notes">
            <a:extLst>
              <a:ext uri="{FF2B5EF4-FFF2-40B4-BE49-F238E27FC236}">
                <a16:creationId xmlns:a16="http://schemas.microsoft.com/office/drawing/2014/main" id="{49AEC775-171C-C225-CE7C-61B86AAE3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959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logo">
  <p:cSld name="Title Slide with logo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9598" y="532588"/>
            <a:ext cx="1492818" cy="1477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05990" y="2571750"/>
            <a:ext cx="8532019" cy="161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05991" y="4275189"/>
            <a:ext cx="8532020" cy="60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s">
  <p:cSld name="2 Conten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5990" y="1194198"/>
            <a:ext cx="4212431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29149" y="1194198"/>
            <a:ext cx="4208860" cy="345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Picture">
  <p:cSld name="Full page Pictur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0" y="-22485"/>
            <a:ext cx="9144000" cy="47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056709" y="-39349"/>
            <a:ext cx="3087290" cy="477811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35000" tIns="135000" rIns="135000" bIns="135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s and 2 Pictures ">
  <p:cSld name="Subtitles and 2 Pictures 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05990" y="1194197"/>
            <a:ext cx="4212431" cy="50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4629150" y="1203725"/>
            <a:ext cx="4212450" cy="49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3"/>
          <p:cNvSpPr>
            <a:spLocks noGrp="1"/>
          </p:cNvSpPr>
          <p:nvPr>
            <p:ph type="pic" idx="3"/>
          </p:nvPr>
        </p:nvSpPr>
        <p:spPr>
          <a:xfrm>
            <a:off x="305991" y="1815704"/>
            <a:ext cx="4212431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3"/>
          <p:cNvSpPr>
            <a:spLocks noGrp="1"/>
          </p:cNvSpPr>
          <p:nvPr>
            <p:ph type="pic" idx="4"/>
          </p:nvPr>
        </p:nvSpPr>
        <p:spPr>
          <a:xfrm>
            <a:off x="4629150" y="1815704"/>
            <a:ext cx="4212431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Pictures">
  <p:cSld name="Text and 4 Picture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05992" y="280195"/>
            <a:ext cx="8532018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05990" y="1198994"/>
            <a:ext cx="2781301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>
                <a:solidFill>
                  <a:srgbClr val="171717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4"/>
          <p:cNvSpPr>
            <a:spLocks noGrp="1"/>
          </p:cNvSpPr>
          <p:nvPr>
            <p:ph type="pic" idx="2"/>
          </p:nvPr>
        </p:nvSpPr>
        <p:spPr>
          <a:xfrm>
            <a:off x="6056710" y="1194197"/>
            <a:ext cx="2781300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" name="Google Shape;96;p14"/>
          <p:cNvSpPr>
            <a:spLocks noGrp="1"/>
          </p:cNvSpPr>
          <p:nvPr>
            <p:ph type="pic" idx="3"/>
          </p:nvPr>
        </p:nvSpPr>
        <p:spPr>
          <a:xfrm>
            <a:off x="6093511" y="2977277"/>
            <a:ext cx="2744499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" name="Google Shape;97;p14"/>
          <p:cNvSpPr>
            <a:spLocks noGrp="1"/>
          </p:cNvSpPr>
          <p:nvPr>
            <p:ph type="pic" idx="4"/>
          </p:nvPr>
        </p:nvSpPr>
        <p:spPr>
          <a:xfrm>
            <a:off x="3194447" y="1194197"/>
            <a:ext cx="2744499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" name="Google Shape;98;p14"/>
          <p:cNvSpPr>
            <a:spLocks noGrp="1"/>
          </p:cNvSpPr>
          <p:nvPr>
            <p:ph type="pic" idx="5"/>
          </p:nvPr>
        </p:nvSpPr>
        <p:spPr>
          <a:xfrm>
            <a:off x="3194447" y="2983511"/>
            <a:ext cx="2744499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3 Pictures">
  <p:cSld name="Subtitle and 3 Picture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05990" y="1194197"/>
            <a:ext cx="2781301" cy="50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6056709" y="1203725"/>
            <a:ext cx="2784890" cy="49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p15"/>
          <p:cNvSpPr>
            <a:spLocks noGrp="1"/>
          </p:cNvSpPr>
          <p:nvPr>
            <p:ph type="pic" idx="3"/>
          </p:nvPr>
        </p:nvSpPr>
        <p:spPr>
          <a:xfrm>
            <a:off x="305992" y="1815704"/>
            <a:ext cx="2781300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4"/>
          </p:nvPr>
        </p:nvSpPr>
        <p:spPr>
          <a:xfrm>
            <a:off x="6056710" y="1812131"/>
            <a:ext cx="2784890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15"/>
          <p:cNvSpPr txBox="1">
            <a:spLocks noGrp="1"/>
          </p:cNvSpPr>
          <p:nvPr>
            <p:ph type="body" idx="5"/>
          </p:nvPr>
        </p:nvSpPr>
        <p:spPr>
          <a:xfrm>
            <a:off x="3190385" y="1200920"/>
            <a:ext cx="2781301" cy="50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15"/>
          <p:cNvSpPr>
            <a:spLocks noGrp="1"/>
          </p:cNvSpPr>
          <p:nvPr>
            <p:ph type="pic" idx="6"/>
          </p:nvPr>
        </p:nvSpPr>
        <p:spPr>
          <a:xfrm>
            <a:off x="3190386" y="1822427"/>
            <a:ext cx="2781300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3 Pictures with boxes">
  <p:cSld name="Text and 3 Pictures with boxe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087290" y="1201032"/>
            <a:ext cx="2970000" cy="8484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3" name="Google Shape;113;p16"/>
          <p:cNvSpPr>
            <a:spLocks noGrp="1"/>
          </p:cNvSpPr>
          <p:nvPr>
            <p:ph type="pic" idx="2"/>
          </p:nvPr>
        </p:nvSpPr>
        <p:spPr>
          <a:xfrm>
            <a:off x="3087290" y="2049332"/>
            <a:ext cx="2969419" cy="26079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3"/>
          </p:nvPr>
        </p:nvSpPr>
        <p:spPr>
          <a:xfrm>
            <a:off x="2456" y="3808893"/>
            <a:ext cx="2970000" cy="8484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4"/>
          </p:nvPr>
        </p:nvSpPr>
        <p:spPr>
          <a:xfrm>
            <a:off x="3038" y="1201032"/>
            <a:ext cx="2969419" cy="26079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9" name="Google Shape;119;p16"/>
          <p:cNvSpPr txBox="1">
            <a:spLocks noGrp="1"/>
          </p:cNvSpPr>
          <p:nvPr>
            <p:ph type="body" idx="5"/>
          </p:nvPr>
        </p:nvSpPr>
        <p:spPr>
          <a:xfrm>
            <a:off x="6174291" y="3808893"/>
            <a:ext cx="2970000" cy="8484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6"/>
          </p:nvPr>
        </p:nvSpPr>
        <p:spPr>
          <a:xfrm>
            <a:off x="6174291" y="1201032"/>
            <a:ext cx="2969419" cy="26079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Horizontal and texts">
  <p:cSld name="Picture Horizontal and tex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>
            <a:spLocks noGrp="1"/>
          </p:cNvSpPr>
          <p:nvPr>
            <p:ph type="pic" idx="2"/>
          </p:nvPr>
        </p:nvSpPr>
        <p:spPr>
          <a:xfrm>
            <a:off x="309582" y="1194197"/>
            <a:ext cx="8532018" cy="19229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305992" y="3220641"/>
            <a:ext cx="2781300" cy="142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3"/>
          </p:nvPr>
        </p:nvSpPr>
        <p:spPr>
          <a:xfrm>
            <a:off x="3200401" y="3220641"/>
            <a:ext cx="2749153" cy="142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4"/>
          </p:nvPr>
        </p:nvSpPr>
        <p:spPr>
          <a:xfrm>
            <a:off x="6064251" y="3220641"/>
            <a:ext cx="2777349" cy="142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Horizontal and text in boxes">
  <p:cSld name="Picture Horizontal and text in boxe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>
            <a:spLocks noGrp="1"/>
          </p:cNvSpPr>
          <p:nvPr>
            <p:ph type="pic" idx="2"/>
          </p:nvPr>
        </p:nvSpPr>
        <p:spPr>
          <a:xfrm>
            <a:off x="0" y="1194197"/>
            <a:ext cx="9144000" cy="22094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305992" y="3220641"/>
            <a:ext cx="2781300" cy="1429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54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2pPr>
            <a:lvl3pPr marL="1371600" lvl="2" indent="-31115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3"/>
          </p:nvPr>
        </p:nvSpPr>
        <p:spPr>
          <a:xfrm>
            <a:off x="3200401" y="3220641"/>
            <a:ext cx="2749153" cy="1429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54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2pPr>
            <a:lvl3pPr marL="1371600" lvl="2" indent="-31115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4"/>
          </p:nvPr>
        </p:nvSpPr>
        <p:spPr>
          <a:xfrm>
            <a:off x="6064251" y="3220641"/>
            <a:ext cx="2777349" cy="1429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54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2pPr>
            <a:lvl3pPr marL="1371600" lvl="2" indent="-31115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lide">
  <p:cSld name="Logo Slide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7302" y="1626785"/>
            <a:ext cx="1890000" cy="187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 " type="title">
  <p:cSld name="TIT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ctrTitle"/>
          </p:nvPr>
        </p:nvSpPr>
        <p:spPr>
          <a:xfrm>
            <a:off x="1143000" y="7846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Content">
  <p:cSld name="Bullete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05992" y="1194197"/>
            <a:ext cx="8532018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>
                <a:solidFill>
                  <a:srgbClr val="171717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>
                <a:solidFill>
                  <a:srgbClr val="171717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>
                <a:solidFill>
                  <a:srgbClr val="171717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>
                <a:solidFill>
                  <a:srgbClr val="171717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>
            <a:spLocks noGrp="1"/>
          </p:cNvSpPr>
          <p:nvPr>
            <p:ph type="pic" idx="2"/>
          </p:nvPr>
        </p:nvSpPr>
        <p:spPr>
          <a:xfrm>
            <a:off x="305991" y="1079897"/>
            <a:ext cx="8532019" cy="3570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05990" y="1282304"/>
            <a:ext cx="8532019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05990" y="3442097"/>
            <a:ext cx="853202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500"/>
              <a:buNone/>
              <a:defRPr sz="1500">
                <a:solidFill>
                  <a:srgbClr val="888DBD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400"/>
              <a:buNone/>
              <a:defRPr sz="1400">
                <a:solidFill>
                  <a:srgbClr val="888DB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icture">
  <p:cSld name="Text and Pictu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05992" y="280195"/>
            <a:ext cx="4212431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5990" y="1198994"/>
            <a:ext cx="4212431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>
                <a:solidFill>
                  <a:srgbClr val="171717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4625578" y="0"/>
            <a:ext cx="4518422" cy="47384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st slide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/>
        </p:nvSpPr>
        <p:spPr>
          <a:xfrm>
            <a:off x="305991" y="4647305"/>
            <a:ext cx="85320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home.cern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3928" y="1683648"/>
            <a:ext cx="1296144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 ">
  <p:cSld name="Content  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05992" y="1194197"/>
            <a:ext cx="8532018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2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2 Pictures horizontal">
  <p:cSld name="Text and 2 Pictures horizont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05992" y="280195"/>
            <a:ext cx="8532018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05990" y="1198994"/>
            <a:ext cx="4212431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>
                <a:solidFill>
                  <a:srgbClr val="171717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9"/>
          <p:cNvSpPr>
            <a:spLocks noGrp="1"/>
          </p:cNvSpPr>
          <p:nvPr>
            <p:ph type="pic" idx="2"/>
          </p:nvPr>
        </p:nvSpPr>
        <p:spPr>
          <a:xfrm>
            <a:off x="4625579" y="1194197"/>
            <a:ext cx="4212431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9"/>
          <p:cNvSpPr>
            <a:spLocks noGrp="1"/>
          </p:cNvSpPr>
          <p:nvPr>
            <p:ph type="pic" idx="3"/>
          </p:nvPr>
        </p:nvSpPr>
        <p:spPr>
          <a:xfrm>
            <a:off x="4625579" y="2977277"/>
            <a:ext cx="4212431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mparison">
  <p:cSld name="Subtitle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05990" y="1194197"/>
            <a:ext cx="4212431" cy="50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305990" y="1820465"/>
            <a:ext cx="4212431" cy="28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29150" y="1203725"/>
            <a:ext cx="4212450" cy="49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29150" y="1820465"/>
            <a:ext cx="4208860" cy="28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736999"/>
            <a:ext cx="9144000" cy="4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05992" y="1194197"/>
            <a:ext cx="8532018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">
          <p15:clr>
            <a:srgbClr val="F26B43"/>
          </p15:clr>
        </p15:guide>
        <p15:guide id="2" pos="2880">
          <p15:clr>
            <a:srgbClr val="F26B43"/>
          </p15:clr>
        </p15:guide>
        <p15:guide id="3" pos="5567">
          <p15:clr>
            <a:srgbClr val="F26B43"/>
          </p15:clr>
        </p15:guide>
        <p15:guide id="4" pos="193">
          <p15:clr>
            <a:srgbClr val="F26B43"/>
          </p15:clr>
        </p15:guide>
        <p15:guide id="5" pos="2846">
          <p15:clr>
            <a:srgbClr val="F26B43"/>
          </p15:clr>
        </p15:guide>
        <p15:guide id="6" pos="2914">
          <p15:clr>
            <a:srgbClr val="F26B43"/>
          </p15:clr>
        </p15:guide>
        <p15:guide id="7" pos="3815">
          <p15:clr>
            <a:srgbClr val="F26B43"/>
          </p15:clr>
        </p15:guide>
        <p15:guide id="8" pos="3748">
          <p15:clr>
            <a:srgbClr val="F26B43"/>
          </p15:clr>
        </p15:guide>
        <p15:guide id="9" pos="2012">
          <p15:clr>
            <a:srgbClr val="F26B43"/>
          </p15:clr>
        </p15:guide>
        <p15:guide id="10" pos="1945">
          <p15:clr>
            <a:srgbClr val="F26B43"/>
          </p15:clr>
        </p15:guide>
        <p15:guide id="11" orient="horz" pos="2929">
          <p15:clr>
            <a:srgbClr val="F26B43"/>
          </p15:clr>
        </p15:guide>
        <p15:guide id="12" orient="horz" pos="1807">
          <p15:clr>
            <a:srgbClr val="F26B43"/>
          </p15:clr>
        </p15:guide>
        <p15:guide id="13" orient="horz" pos="685">
          <p15:clr>
            <a:srgbClr val="F26B43"/>
          </p15:clr>
        </p15:guide>
        <p15:guide id="14" orient="horz" pos="752">
          <p15:clr>
            <a:srgbClr val="F26B43"/>
          </p15:clr>
        </p15:guide>
        <p15:guide id="15" orient="horz" pos="1875">
          <p15:clr>
            <a:srgbClr val="F26B43"/>
          </p15:clr>
        </p15:guide>
        <p15:guide id="16" pos="4734">
          <p15:clr>
            <a:srgbClr val="F26B43"/>
          </p15:clr>
        </p15:guide>
        <p15:guide id="17" pos="46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2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sv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sv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9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ctrTitle"/>
          </p:nvPr>
        </p:nvSpPr>
        <p:spPr>
          <a:xfrm>
            <a:off x="305990" y="2253225"/>
            <a:ext cx="85320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Extending RL with BO and Online Sys Id for SPS-North Area Beam Commissioning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1"/>
          </p:nvPr>
        </p:nvSpPr>
        <p:spPr>
          <a:xfrm>
            <a:off x="305990" y="4275189"/>
            <a:ext cx="8611181" cy="77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Presenter: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                     </a:t>
            </a: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Acknowledgements: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Michael Schenk, Verena Kain, Borja Rodriguez    					         Mateos, Niky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Bruchon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Nikolaos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Charitonidis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					         Giovanni Dal Maso, Alexander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Huschauer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SPS OP                                                             25-03-2026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DF2A57C8-8A25-5C88-12E1-52E8C651C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1FBE68-F38F-F0C4-20D0-D9F194E2D301}"/>
              </a:ext>
            </a:extLst>
          </p:cNvPr>
          <p:cNvSpPr/>
          <p:nvPr/>
        </p:nvSpPr>
        <p:spPr>
          <a:xfrm>
            <a:off x="6757272" y="1788708"/>
            <a:ext cx="2245936" cy="2506987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C1033A-A203-9426-559E-C09DE39393A6}"/>
              </a:ext>
            </a:extLst>
          </p:cNvPr>
          <p:cNvSpPr/>
          <p:nvPr/>
        </p:nvSpPr>
        <p:spPr>
          <a:xfrm>
            <a:off x="4482237" y="1772979"/>
            <a:ext cx="2245936" cy="2506987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6F8740-9BED-4281-7CBD-EBA2D4C67426}"/>
              </a:ext>
            </a:extLst>
          </p:cNvPr>
          <p:cNvSpPr/>
          <p:nvPr/>
        </p:nvSpPr>
        <p:spPr>
          <a:xfrm>
            <a:off x="1158559" y="1772979"/>
            <a:ext cx="3294579" cy="2506987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A0F06D9E-8379-AE1A-BF30-AB055C70D2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7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C8DEF113-1C67-247E-E78C-AC2829A74A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110310" cy="43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can be completely off the foils (BSPs) 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Beam threading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1905E40C-8742-1178-9E35-7B186A4C3C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9B5E8-1858-3C55-0E30-81F13B162E34}"/>
              </a:ext>
            </a:extLst>
          </p:cNvPr>
          <p:cNvSpPr/>
          <p:nvPr/>
        </p:nvSpPr>
        <p:spPr>
          <a:xfrm>
            <a:off x="1561056" y="2060022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16DC1D-881A-6B9A-136B-B3B37D5AA1B7}"/>
              </a:ext>
            </a:extLst>
          </p:cNvPr>
          <p:cNvSpPr/>
          <p:nvPr/>
        </p:nvSpPr>
        <p:spPr>
          <a:xfrm>
            <a:off x="3694255" y="2925713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32B697-75DC-4E61-D7EC-0BA76310141A}"/>
              </a:ext>
            </a:extLst>
          </p:cNvPr>
          <p:cNvSpPr/>
          <p:nvPr/>
        </p:nvSpPr>
        <p:spPr>
          <a:xfrm>
            <a:off x="3694255" y="2374569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6BCA2-04DF-AF09-3370-6D7F254E06B5}"/>
              </a:ext>
            </a:extLst>
          </p:cNvPr>
          <p:cNvSpPr/>
          <p:nvPr/>
        </p:nvSpPr>
        <p:spPr>
          <a:xfrm>
            <a:off x="4146742" y="293528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532854-1EF8-6953-A4B3-30F9A5F76EC3}"/>
              </a:ext>
            </a:extLst>
          </p:cNvPr>
          <p:cNvSpPr/>
          <p:nvPr/>
        </p:nvSpPr>
        <p:spPr>
          <a:xfrm>
            <a:off x="4146742" y="237456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442BBB-2A43-2EA0-73AB-A05E343CB5BA}"/>
              </a:ext>
            </a:extLst>
          </p:cNvPr>
          <p:cNvSpPr/>
          <p:nvPr/>
        </p:nvSpPr>
        <p:spPr>
          <a:xfrm>
            <a:off x="4515374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864404-68B7-4F49-1E82-1DFE307163DD}"/>
              </a:ext>
            </a:extLst>
          </p:cNvPr>
          <p:cNvSpPr/>
          <p:nvPr/>
        </p:nvSpPr>
        <p:spPr>
          <a:xfrm>
            <a:off x="5282830" y="2060022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C07C8D-DF87-33ED-B8D4-E9BD94D6FE00}"/>
              </a:ext>
            </a:extLst>
          </p:cNvPr>
          <p:cNvSpPr/>
          <p:nvPr/>
        </p:nvSpPr>
        <p:spPr>
          <a:xfrm>
            <a:off x="7103746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58D945-CC56-8799-5ECD-643C599D50CE}"/>
              </a:ext>
            </a:extLst>
          </p:cNvPr>
          <p:cNvCxnSpPr>
            <a:cxnSpLocks/>
          </p:cNvCxnSpPr>
          <p:nvPr/>
        </p:nvCxnSpPr>
        <p:spPr>
          <a:xfrm>
            <a:off x="1771351" y="3001722"/>
            <a:ext cx="2963422" cy="75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3FDBFE-D676-5787-EB26-8CC809DF493F}"/>
              </a:ext>
            </a:extLst>
          </p:cNvPr>
          <p:cNvCxnSpPr>
            <a:cxnSpLocks/>
          </p:cNvCxnSpPr>
          <p:nvPr/>
        </p:nvCxnSpPr>
        <p:spPr>
          <a:xfrm>
            <a:off x="4734773" y="3757995"/>
            <a:ext cx="777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582A2C5-698B-36C1-031C-22FFF9162281}"/>
              </a:ext>
            </a:extLst>
          </p:cNvPr>
          <p:cNvCxnSpPr>
            <a:cxnSpLocks/>
          </p:cNvCxnSpPr>
          <p:nvPr/>
        </p:nvCxnSpPr>
        <p:spPr>
          <a:xfrm flipV="1">
            <a:off x="5511886" y="3540628"/>
            <a:ext cx="1836019" cy="21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BA47830-8A2B-1423-82EC-E99FA504BCCF}"/>
              </a:ext>
            </a:extLst>
          </p:cNvPr>
          <p:cNvSpPr txBox="1"/>
          <p:nvPr/>
        </p:nvSpPr>
        <p:spPr>
          <a:xfrm rot="20853362">
            <a:off x="596873" y="286390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3C4CA5-D38B-B633-55F8-6006F5A5F254}"/>
              </a:ext>
            </a:extLst>
          </p:cNvPr>
          <p:cNvCxnSpPr>
            <a:cxnSpLocks/>
          </p:cNvCxnSpPr>
          <p:nvPr/>
        </p:nvCxnSpPr>
        <p:spPr>
          <a:xfrm flipV="1">
            <a:off x="729079" y="3001722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985F189-CD1A-CCC9-7E07-D3F5EF96B39F}"/>
              </a:ext>
            </a:extLst>
          </p:cNvPr>
          <p:cNvSpPr txBox="1"/>
          <p:nvPr/>
        </p:nvSpPr>
        <p:spPr>
          <a:xfrm>
            <a:off x="3591422" y="1772979"/>
            <a:ext cx="38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4A6169-7F8D-D36A-10CB-5E4AFDF30F91}"/>
              </a:ext>
            </a:extLst>
          </p:cNvPr>
          <p:cNvSpPr txBox="1"/>
          <p:nvPr/>
        </p:nvSpPr>
        <p:spPr>
          <a:xfrm>
            <a:off x="4042774" y="1788709"/>
            <a:ext cx="38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D0870E-5D82-85E2-DFAF-530F379A3537}"/>
              </a:ext>
            </a:extLst>
          </p:cNvPr>
          <p:cNvSpPr txBox="1"/>
          <p:nvPr/>
        </p:nvSpPr>
        <p:spPr>
          <a:xfrm>
            <a:off x="6157963" y="1788708"/>
            <a:ext cx="38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445EA-2AE3-4212-C10C-D6CD4A78F2C6}"/>
              </a:ext>
            </a:extLst>
          </p:cNvPr>
          <p:cNvSpPr/>
          <p:nvPr/>
        </p:nvSpPr>
        <p:spPr>
          <a:xfrm>
            <a:off x="6250737" y="2934203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A922E4-A1F2-47E7-2B08-AA2BED6A44D8}"/>
              </a:ext>
            </a:extLst>
          </p:cNvPr>
          <p:cNvSpPr/>
          <p:nvPr/>
        </p:nvSpPr>
        <p:spPr>
          <a:xfrm>
            <a:off x="6250737" y="2373483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2383632-8271-B704-5470-3F56A1486899}"/>
              </a:ext>
            </a:extLst>
          </p:cNvPr>
          <p:cNvSpPr/>
          <p:nvPr/>
        </p:nvSpPr>
        <p:spPr>
          <a:xfrm>
            <a:off x="8137479" y="294162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8FC11AF-63C4-D36E-E9CA-3BD606B8B27A}"/>
              </a:ext>
            </a:extLst>
          </p:cNvPr>
          <p:cNvSpPr/>
          <p:nvPr/>
        </p:nvSpPr>
        <p:spPr>
          <a:xfrm>
            <a:off x="8137479" y="238090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5193FC3-DC4B-4EB3-A43E-E1907C4218A8}"/>
              </a:ext>
            </a:extLst>
          </p:cNvPr>
          <p:cNvSpPr/>
          <p:nvPr/>
        </p:nvSpPr>
        <p:spPr>
          <a:xfrm>
            <a:off x="8115861" y="3037837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14A8A96-0DD0-C623-FE9F-986B7CA62958}"/>
              </a:ext>
            </a:extLst>
          </p:cNvPr>
          <p:cNvCxnSpPr>
            <a:cxnSpLocks/>
          </p:cNvCxnSpPr>
          <p:nvPr/>
        </p:nvCxnSpPr>
        <p:spPr>
          <a:xfrm flipV="1">
            <a:off x="7347905" y="3121906"/>
            <a:ext cx="1332598" cy="418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A7176FAD-C0F8-D3A7-2B2C-B98622002A0A}"/>
              </a:ext>
            </a:extLst>
          </p:cNvPr>
          <p:cNvSpPr txBox="1"/>
          <p:nvPr/>
        </p:nvSpPr>
        <p:spPr>
          <a:xfrm>
            <a:off x="1305104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8B4C955-2522-2B8F-43C2-0C369E7FBB1C}"/>
              </a:ext>
            </a:extLst>
          </p:cNvPr>
          <p:cNvSpPr txBox="1"/>
          <p:nvPr/>
        </p:nvSpPr>
        <p:spPr>
          <a:xfrm>
            <a:off x="3253062" y="3912758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57FE217-E0EF-F8BC-078E-3A28FB5E7EAD}"/>
              </a:ext>
            </a:extLst>
          </p:cNvPr>
          <p:cNvSpPr txBox="1"/>
          <p:nvPr/>
        </p:nvSpPr>
        <p:spPr>
          <a:xfrm>
            <a:off x="3708007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F299D-6473-71D9-CC0F-D9E7D8E3A2F1}"/>
              </a:ext>
            </a:extLst>
          </p:cNvPr>
          <p:cNvSpPr txBox="1"/>
          <p:nvPr/>
        </p:nvSpPr>
        <p:spPr>
          <a:xfrm>
            <a:off x="2049374" y="4295695"/>
            <a:ext cx="129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1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6BF72-5FF8-2057-2A95-3E3005079AB1}"/>
              </a:ext>
            </a:extLst>
          </p:cNvPr>
          <p:cNvSpPr txBox="1"/>
          <p:nvPr/>
        </p:nvSpPr>
        <p:spPr>
          <a:xfrm>
            <a:off x="4878467" y="4272229"/>
            <a:ext cx="129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2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33847-D616-0456-54B2-05A5CAD1C936}"/>
              </a:ext>
            </a:extLst>
          </p:cNvPr>
          <p:cNvSpPr txBox="1"/>
          <p:nvPr/>
        </p:nvSpPr>
        <p:spPr>
          <a:xfrm>
            <a:off x="7368604" y="4282493"/>
            <a:ext cx="129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3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9356812C-387F-3725-11B3-3405277248F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69;p24">
            <a:extLst>
              <a:ext uri="{FF2B5EF4-FFF2-40B4-BE49-F238E27FC236}">
                <a16:creationId xmlns:a16="http://schemas.microsoft.com/office/drawing/2014/main" id="{99CDEB7A-A565-E98C-BB87-B48077A8D23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104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E8615039-668B-DFB2-59E3-25DB422F0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E3BE10-2A33-FFB6-DEB0-512AFE580635}"/>
              </a:ext>
            </a:extLst>
          </p:cNvPr>
          <p:cNvSpPr/>
          <p:nvPr/>
        </p:nvSpPr>
        <p:spPr>
          <a:xfrm>
            <a:off x="1158559" y="1772979"/>
            <a:ext cx="3294579" cy="2506987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D340B666-40B9-CDEC-E11A-CFDBFA3E45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7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8BFF4186-472A-34AE-850B-68E12DE690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110310" cy="43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can be completely off the foils (BSPs) 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Beam threading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CCEDBF6F-8F99-FFA9-CE09-FEEBB09A16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B2E49A-C1B9-66E9-25A4-A32F370B8352}"/>
              </a:ext>
            </a:extLst>
          </p:cNvPr>
          <p:cNvSpPr/>
          <p:nvPr/>
        </p:nvSpPr>
        <p:spPr>
          <a:xfrm>
            <a:off x="1561056" y="2060022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60D24E-D5CC-0263-B4B2-90F37562EA9C}"/>
              </a:ext>
            </a:extLst>
          </p:cNvPr>
          <p:cNvSpPr/>
          <p:nvPr/>
        </p:nvSpPr>
        <p:spPr>
          <a:xfrm>
            <a:off x="3694255" y="2925713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EC456-0BD5-9EF2-3AFA-4DD240576D87}"/>
              </a:ext>
            </a:extLst>
          </p:cNvPr>
          <p:cNvSpPr/>
          <p:nvPr/>
        </p:nvSpPr>
        <p:spPr>
          <a:xfrm>
            <a:off x="3694255" y="2374569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3B976D-B4D7-A2C6-A802-130F3086E8FE}"/>
              </a:ext>
            </a:extLst>
          </p:cNvPr>
          <p:cNvSpPr/>
          <p:nvPr/>
        </p:nvSpPr>
        <p:spPr>
          <a:xfrm>
            <a:off x="4146742" y="293528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2B6E9C-5C19-F3DC-AD5B-72EE4DC811B0}"/>
              </a:ext>
            </a:extLst>
          </p:cNvPr>
          <p:cNvSpPr/>
          <p:nvPr/>
        </p:nvSpPr>
        <p:spPr>
          <a:xfrm>
            <a:off x="4146742" y="237456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8D519B-E354-2212-94D8-05A5839617DD}"/>
              </a:ext>
            </a:extLst>
          </p:cNvPr>
          <p:cNvSpPr/>
          <p:nvPr/>
        </p:nvSpPr>
        <p:spPr>
          <a:xfrm>
            <a:off x="4515374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C373FB-4224-E795-4214-2532F24755B0}"/>
              </a:ext>
            </a:extLst>
          </p:cNvPr>
          <p:cNvSpPr/>
          <p:nvPr/>
        </p:nvSpPr>
        <p:spPr>
          <a:xfrm>
            <a:off x="5282830" y="2060022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0E5D20-D688-C24C-ADEE-CA569B718D0B}"/>
              </a:ext>
            </a:extLst>
          </p:cNvPr>
          <p:cNvSpPr/>
          <p:nvPr/>
        </p:nvSpPr>
        <p:spPr>
          <a:xfrm>
            <a:off x="7103746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C3DA15-0AA0-A60F-E81B-F8E33B1E2502}"/>
              </a:ext>
            </a:extLst>
          </p:cNvPr>
          <p:cNvCxnSpPr>
            <a:cxnSpLocks/>
          </p:cNvCxnSpPr>
          <p:nvPr/>
        </p:nvCxnSpPr>
        <p:spPr>
          <a:xfrm flipV="1">
            <a:off x="1771351" y="2819799"/>
            <a:ext cx="2963422" cy="18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E65DED-5DCA-1407-E79D-DF5C8D9424F6}"/>
              </a:ext>
            </a:extLst>
          </p:cNvPr>
          <p:cNvCxnSpPr>
            <a:cxnSpLocks/>
          </p:cNvCxnSpPr>
          <p:nvPr/>
        </p:nvCxnSpPr>
        <p:spPr>
          <a:xfrm flipV="1">
            <a:off x="4734773" y="2724050"/>
            <a:ext cx="794714" cy="9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41BD26-64B1-3512-CB15-23207BD75848}"/>
              </a:ext>
            </a:extLst>
          </p:cNvPr>
          <p:cNvCxnSpPr>
            <a:cxnSpLocks/>
          </p:cNvCxnSpPr>
          <p:nvPr/>
        </p:nvCxnSpPr>
        <p:spPr>
          <a:xfrm flipV="1">
            <a:off x="5529487" y="2245307"/>
            <a:ext cx="1818418" cy="47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FE087C2-DE9F-8DF9-AE45-566DA81BFB10}"/>
              </a:ext>
            </a:extLst>
          </p:cNvPr>
          <p:cNvSpPr txBox="1"/>
          <p:nvPr/>
        </p:nvSpPr>
        <p:spPr>
          <a:xfrm rot="20853362">
            <a:off x="596873" y="286390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874C2CA-0353-1A11-8C60-5FFF5B8B3728}"/>
              </a:ext>
            </a:extLst>
          </p:cNvPr>
          <p:cNvCxnSpPr>
            <a:cxnSpLocks/>
          </p:cNvCxnSpPr>
          <p:nvPr/>
        </p:nvCxnSpPr>
        <p:spPr>
          <a:xfrm flipV="1">
            <a:off x="729079" y="3001722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1745AF3-9945-E54A-5882-41BD7090EFEC}"/>
              </a:ext>
            </a:extLst>
          </p:cNvPr>
          <p:cNvSpPr txBox="1"/>
          <p:nvPr/>
        </p:nvSpPr>
        <p:spPr>
          <a:xfrm>
            <a:off x="6157963" y="1788708"/>
            <a:ext cx="38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5438B2-ADFD-126B-FF24-8B5962073A9C}"/>
              </a:ext>
            </a:extLst>
          </p:cNvPr>
          <p:cNvSpPr/>
          <p:nvPr/>
        </p:nvSpPr>
        <p:spPr>
          <a:xfrm>
            <a:off x="6250737" y="2934203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BEDCCE-22EF-F308-6B67-0C879A9FD156}"/>
              </a:ext>
            </a:extLst>
          </p:cNvPr>
          <p:cNvSpPr/>
          <p:nvPr/>
        </p:nvSpPr>
        <p:spPr>
          <a:xfrm>
            <a:off x="6250737" y="2373483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A181490-C49E-1B2D-BDEE-C8B8B48BA2EF}"/>
              </a:ext>
            </a:extLst>
          </p:cNvPr>
          <p:cNvSpPr/>
          <p:nvPr/>
        </p:nvSpPr>
        <p:spPr>
          <a:xfrm>
            <a:off x="8137479" y="294162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45593E5-B349-F95D-AC76-9966B045850A}"/>
              </a:ext>
            </a:extLst>
          </p:cNvPr>
          <p:cNvSpPr/>
          <p:nvPr/>
        </p:nvSpPr>
        <p:spPr>
          <a:xfrm>
            <a:off x="8137479" y="238090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5C0B369-E470-A731-2059-D0A8A81D5A7B}"/>
              </a:ext>
            </a:extLst>
          </p:cNvPr>
          <p:cNvSpPr/>
          <p:nvPr/>
        </p:nvSpPr>
        <p:spPr>
          <a:xfrm>
            <a:off x="8115861" y="3037837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2D6697-E90F-AF02-F2F8-6EB5C5C12638}"/>
              </a:ext>
            </a:extLst>
          </p:cNvPr>
          <p:cNvCxnSpPr>
            <a:cxnSpLocks/>
          </p:cNvCxnSpPr>
          <p:nvPr/>
        </p:nvCxnSpPr>
        <p:spPr>
          <a:xfrm>
            <a:off x="7347905" y="2252483"/>
            <a:ext cx="1370013" cy="14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63EFC89C-88EE-2573-15A1-E37C2703A16F}"/>
              </a:ext>
            </a:extLst>
          </p:cNvPr>
          <p:cNvSpPr txBox="1"/>
          <p:nvPr/>
        </p:nvSpPr>
        <p:spPr>
          <a:xfrm>
            <a:off x="1305104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44EB4600-BF5D-CA93-6911-A388F2B83B4D}"/>
              </a:ext>
            </a:extLst>
          </p:cNvPr>
          <p:cNvSpPr txBox="1"/>
          <p:nvPr/>
        </p:nvSpPr>
        <p:spPr>
          <a:xfrm>
            <a:off x="3253062" y="3912758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914E95F-2131-990A-5979-FB4030C1FF1D}"/>
              </a:ext>
            </a:extLst>
          </p:cNvPr>
          <p:cNvSpPr txBox="1"/>
          <p:nvPr/>
        </p:nvSpPr>
        <p:spPr>
          <a:xfrm>
            <a:off x="3708007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AE452-2272-59C3-64A6-7801BEE0B8F7}"/>
              </a:ext>
            </a:extLst>
          </p:cNvPr>
          <p:cNvSpPr txBox="1"/>
          <p:nvPr/>
        </p:nvSpPr>
        <p:spPr>
          <a:xfrm>
            <a:off x="2049374" y="4295695"/>
            <a:ext cx="129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1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15232D-E486-E533-DC4F-757B2FEDA3E7}"/>
              </a:ext>
            </a:extLst>
          </p:cNvPr>
          <p:cNvSpPr/>
          <p:nvPr/>
        </p:nvSpPr>
        <p:spPr>
          <a:xfrm>
            <a:off x="3657643" y="2646766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6063C9-5EE3-AA1F-D83F-AADD2173061F}"/>
              </a:ext>
            </a:extLst>
          </p:cNvPr>
          <p:cNvSpPr/>
          <p:nvPr/>
        </p:nvSpPr>
        <p:spPr>
          <a:xfrm>
            <a:off x="4110233" y="2649562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7663C238-E319-6020-7C7E-80D1CA3BB6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9;p24">
            <a:extLst>
              <a:ext uri="{FF2B5EF4-FFF2-40B4-BE49-F238E27FC236}">
                <a16:creationId xmlns:a16="http://schemas.microsoft.com/office/drawing/2014/main" id="{74C75344-7E9C-87BC-8F7E-605FB77CA37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70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47CBF50-1304-3B15-6173-BB00DB247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004BE-383A-9CC4-6752-39071038303D}"/>
              </a:ext>
            </a:extLst>
          </p:cNvPr>
          <p:cNvSpPr/>
          <p:nvPr/>
        </p:nvSpPr>
        <p:spPr>
          <a:xfrm>
            <a:off x="4482237" y="1772979"/>
            <a:ext cx="2245936" cy="2506987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E0E31-5146-25A6-0DC5-5B9E8B25D4AF}"/>
              </a:ext>
            </a:extLst>
          </p:cNvPr>
          <p:cNvSpPr txBox="1"/>
          <p:nvPr/>
        </p:nvSpPr>
        <p:spPr>
          <a:xfrm>
            <a:off x="4878467" y="4272229"/>
            <a:ext cx="129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2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9A78525F-11B8-5639-3702-29EF703A8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7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ACCAD516-A92A-549D-9A8C-354BE7A7BC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110310" cy="43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can be completely off the foils (BSPs) 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Beam threading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D7474B04-0A93-4C5D-DE72-7660D48F82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D9D4EF-AF7A-5AAD-24B6-11C0F8235A15}"/>
              </a:ext>
            </a:extLst>
          </p:cNvPr>
          <p:cNvSpPr/>
          <p:nvPr/>
        </p:nvSpPr>
        <p:spPr>
          <a:xfrm>
            <a:off x="1561056" y="2060022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C90EB7-0CEF-4032-AFF1-3C43E334002D}"/>
              </a:ext>
            </a:extLst>
          </p:cNvPr>
          <p:cNvSpPr/>
          <p:nvPr/>
        </p:nvSpPr>
        <p:spPr>
          <a:xfrm>
            <a:off x="3694255" y="2925713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00917A-CBC7-3D2D-78A4-86076AF51CDF}"/>
              </a:ext>
            </a:extLst>
          </p:cNvPr>
          <p:cNvSpPr/>
          <p:nvPr/>
        </p:nvSpPr>
        <p:spPr>
          <a:xfrm>
            <a:off x="3694255" y="2374569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E46915-7453-6FDD-701E-281025299E2C}"/>
              </a:ext>
            </a:extLst>
          </p:cNvPr>
          <p:cNvSpPr/>
          <p:nvPr/>
        </p:nvSpPr>
        <p:spPr>
          <a:xfrm>
            <a:off x="4146742" y="293528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856EA-3BCF-4970-CC16-5140DF5015D9}"/>
              </a:ext>
            </a:extLst>
          </p:cNvPr>
          <p:cNvSpPr/>
          <p:nvPr/>
        </p:nvSpPr>
        <p:spPr>
          <a:xfrm>
            <a:off x="4146742" y="237456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743A75-2D36-CEB0-BD63-2B8981582BE2}"/>
              </a:ext>
            </a:extLst>
          </p:cNvPr>
          <p:cNvSpPr/>
          <p:nvPr/>
        </p:nvSpPr>
        <p:spPr>
          <a:xfrm>
            <a:off x="4515374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0CB78-D88B-B316-67ED-54CD184518EA}"/>
              </a:ext>
            </a:extLst>
          </p:cNvPr>
          <p:cNvSpPr/>
          <p:nvPr/>
        </p:nvSpPr>
        <p:spPr>
          <a:xfrm>
            <a:off x="5282830" y="2060022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D499BBF-7D62-EF94-8C18-6CC1CC1869A7}"/>
              </a:ext>
            </a:extLst>
          </p:cNvPr>
          <p:cNvSpPr/>
          <p:nvPr/>
        </p:nvSpPr>
        <p:spPr>
          <a:xfrm>
            <a:off x="7103746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53963B-127C-1081-6D70-C73399F1D923}"/>
              </a:ext>
            </a:extLst>
          </p:cNvPr>
          <p:cNvCxnSpPr>
            <a:cxnSpLocks/>
          </p:cNvCxnSpPr>
          <p:nvPr/>
        </p:nvCxnSpPr>
        <p:spPr>
          <a:xfrm flipV="1">
            <a:off x="1771351" y="2819799"/>
            <a:ext cx="2963422" cy="18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295DC2-F5AD-47C6-2EE7-5C68B867FFE5}"/>
              </a:ext>
            </a:extLst>
          </p:cNvPr>
          <p:cNvCxnSpPr>
            <a:cxnSpLocks/>
          </p:cNvCxnSpPr>
          <p:nvPr/>
        </p:nvCxnSpPr>
        <p:spPr>
          <a:xfrm flipV="1">
            <a:off x="4734773" y="2724050"/>
            <a:ext cx="794714" cy="9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CC8573-70D0-45C6-EBAB-2807CC76B1CD}"/>
              </a:ext>
            </a:extLst>
          </p:cNvPr>
          <p:cNvCxnSpPr>
            <a:cxnSpLocks/>
          </p:cNvCxnSpPr>
          <p:nvPr/>
        </p:nvCxnSpPr>
        <p:spPr>
          <a:xfrm flipV="1">
            <a:off x="5529487" y="2245307"/>
            <a:ext cx="1818418" cy="47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D6C6CEA-A5FB-6B3C-ACD6-1E60695A3E89}"/>
              </a:ext>
            </a:extLst>
          </p:cNvPr>
          <p:cNvSpPr txBox="1"/>
          <p:nvPr/>
        </p:nvSpPr>
        <p:spPr>
          <a:xfrm rot="20853362">
            <a:off x="596873" y="286390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6C57B0-0129-A250-F124-DEDE13F22CF2}"/>
              </a:ext>
            </a:extLst>
          </p:cNvPr>
          <p:cNvCxnSpPr>
            <a:cxnSpLocks/>
          </p:cNvCxnSpPr>
          <p:nvPr/>
        </p:nvCxnSpPr>
        <p:spPr>
          <a:xfrm flipV="1">
            <a:off x="729079" y="3001722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E8F7E47-3A56-2630-FA30-713B0EEDC81A}"/>
              </a:ext>
            </a:extLst>
          </p:cNvPr>
          <p:cNvSpPr txBox="1"/>
          <p:nvPr/>
        </p:nvSpPr>
        <p:spPr>
          <a:xfrm>
            <a:off x="6157963" y="1788708"/>
            <a:ext cx="38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B09AAC3-4E50-C191-BE31-65F76A679511}"/>
              </a:ext>
            </a:extLst>
          </p:cNvPr>
          <p:cNvSpPr/>
          <p:nvPr/>
        </p:nvSpPr>
        <p:spPr>
          <a:xfrm>
            <a:off x="6250737" y="2934203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7E088A-2E9D-89DB-BA91-0994B4A0E0B9}"/>
              </a:ext>
            </a:extLst>
          </p:cNvPr>
          <p:cNvSpPr/>
          <p:nvPr/>
        </p:nvSpPr>
        <p:spPr>
          <a:xfrm>
            <a:off x="6250737" y="2373483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A2FF390-B6C6-837F-D735-B39C7FC27C10}"/>
              </a:ext>
            </a:extLst>
          </p:cNvPr>
          <p:cNvSpPr/>
          <p:nvPr/>
        </p:nvSpPr>
        <p:spPr>
          <a:xfrm>
            <a:off x="8137479" y="294162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23C27C-B7AD-6398-3ADB-19A5E39F765E}"/>
              </a:ext>
            </a:extLst>
          </p:cNvPr>
          <p:cNvSpPr/>
          <p:nvPr/>
        </p:nvSpPr>
        <p:spPr>
          <a:xfrm>
            <a:off x="8137479" y="238090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A7EB453-4FBF-3771-2191-3A55C49AA252}"/>
              </a:ext>
            </a:extLst>
          </p:cNvPr>
          <p:cNvSpPr/>
          <p:nvPr/>
        </p:nvSpPr>
        <p:spPr>
          <a:xfrm>
            <a:off x="8115861" y="3037837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A4CB7F-736A-1DF1-F8A0-064D6BAD226F}"/>
              </a:ext>
            </a:extLst>
          </p:cNvPr>
          <p:cNvCxnSpPr>
            <a:cxnSpLocks/>
          </p:cNvCxnSpPr>
          <p:nvPr/>
        </p:nvCxnSpPr>
        <p:spPr>
          <a:xfrm>
            <a:off x="7347905" y="2252483"/>
            <a:ext cx="1370013" cy="14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AF86F4E1-1A79-38B9-3759-45F0986A96F9}"/>
              </a:ext>
            </a:extLst>
          </p:cNvPr>
          <p:cNvSpPr txBox="1"/>
          <p:nvPr/>
        </p:nvSpPr>
        <p:spPr>
          <a:xfrm>
            <a:off x="1305104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09AEB69-BA45-14CD-6DA2-0CD58F16002B}"/>
              </a:ext>
            </a:extLst>
          </p:cNvPr>
          <p:cNvSpPr txBox="1"/>
          <p:nvPr/>
        </p:nvSpPr>
        <p:spPr>
          <a:xfrm>
            <a:off x="3253062" y="3912758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58ABE0F-A34C-C787-D6FF-E108AFB0EDB8}"/>
              </a:ext>
            </a:extLst>
          </p:cNvPr>
          <p:cNvSpPr txBox="1"/>
          <p:nvPr/>
        </p:nvSpPr>
        <p:spPr>
          <a:xfrm>
            <a:off x="3708007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493F27-0619-95B4-65A7-A8C91275588C}"/>
              </a:ext>
            </a:extLst>
          </p:cNvPr>
          <p:cNvSpPr/>
          <p:nvPr/>
        </p:nvSpPr>
        <p:spPr>
          <a:xfrm>
            <a:off x="3657643" y="2646766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960348-1919-31B2-B705-5B10D890DA42}"/>
              </a:ext>
            </a:extLst>
          </p:cNvPr>
          <p:cNvSpPr/>
          <p:nvPr/>
        </p:nvSpPr>
        <p:spPr>
          <a:xfrm>
            <a:off x="4110233" y="2649562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68;p24">
            <a:extLst>
              <a:ext uri="{FF2B5EF4-FFF2-40B4-BE49-F238E27FC236}">
                <a16:creationId xmlns:a16="http://schemas.microsoft.com/office/drawing/2014/main" id="{16128CD8-B90C-ED18-847D-FCEEED566AD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CAB9C944-1EA7-44C7-DC92-C273E5D2510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88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164EB5E3-08AC-D391-B7DB-3F1212CBB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6B967C-1745-EFBC-E315-BC26D29F19A8}"/>
              </a:ext>
            </a:extLst>
          </p:cNvPr>
          <p:cNvSpPr/>
          <p:nvPr/>
        </p:nvSpPr>
        <p:spPr>
          <a:xfrm>
            <a:off x="4482237" y="1772979"/>
            <a:ext cx="2245936" cy="2506987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FAF2-231B-E843-3B97-CADA92156264}"/>
              </a:ext>
            </a:extLst>
          </p:cNvPr>
          <p:cNvSpPr txBox="1"/>
          <p:nvPr/>
        </p:nvSpPr>
        <p:spPr>
          <a:xfrm>
            <a:off x="4878467" y="4272229"/>
            <a:ext cx="129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2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77704569-C1ED-E44E-246C-7CD48F651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7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B3055EB4-2D2A-1C01-67BA-E487F99CC7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110310" cy="43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can be completely off the foils (BSPs) 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Beam threading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0E2B9186-C34B-7A89-245E-C52F0D435E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60A2ED-39FB-1293-6CE3-43CFAA4FA6CF}"/>
              </a:ext>
            </a:extLst>
          </p:cNvPr>
          <p:cNvSpPr/>
          <p:nvPr/>
        </p:nvSpPr>
        <p:spPr>
          <a:xfrm>
            <a:off x="1561056" y="2060022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311871-1CF3-F089-25AE-E769414244F8}"/>
              </a:ext>
            </a:extLst>
          </p:cNvPr>
          <p:cNvSpPr/>
          <p:nvPr/>
        </p:nvSpPr>
        <p:spPr>
          <a:xfrm>
            <a:off x="3694255" y="2925713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28F055-BF15-8741-045D-F07357632B7E}"/>
              </a:ext>
            </a:extLst>
          </p:cNvPr>
          <p:cNvSpPr/>
          <p:nvPr/>
        </p:nvSpPr>
        <p:spPr>
          <a:xfrm>
            <a:off x="3694255" y="2374569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5A85DF-1310-4C13-8C9B-C9D9960FC1EA}"/>
              </a:ext>
            </a:extLst>
          </p:cNvPr>
          <p:cNvSpPr/>
          <p:nvPr/>
        </p:nvSpPr>
        <p:spPr>
          <a:xfrm>
            <a:off x="4146742" y="293528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D7A76-57AB-EAFB-721F-68BCAB70BD04}"/>
              </a:ext>
            </a:extLst>
          </p:cNvPr>
          <p:cNvSpPr/>
          <p:nvPr/>
        </p:nvSpPr>
        <p:spPr>
          <a:xfrm>
            <a:off x="4146742" y="237456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7E49BD-ED1F-90B3-4D77-A1143E7EE300}"/>
              </a:ext>
            </a:extLst>
          </p:cNvPr>
          <p:cNvSpPr/>
          <p:nvPr/>
        </p:nvSpPr>
        <p:spPr>
          <a:xfrm>
            <a:off x="4515374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93141B-2F7A-79EA-5413-38367B8A3513}"/>
              </a:ext>
            </a:extLst>
          </p:cNvPr>
          <p:cNvSpPr/>
          <p:nvPr/>
        </p:nvSpPr>
        <p:spPr>
          <a:xfrm>
            <a:off x="5282830" y="2060022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B46EE6D-F9EA-EBAC-EECE-006746C59BC2}"/>
              </a:ext>
            </a:extLst>
          </p:cNvPr>
          <p:cNvSpPr/>
          <p:nvPr/>
        </p:nvSpPr>
        <p:spPr>
          <a:xfrm>
            <a:off x="7103746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7ABB6D-0460-EAE2-483B-ADF90350460C}"/>
              </a:ext>
            </a:extLst>
          </p:cNvPr>
          <p:cNvCxnSpPr>
            <a:cxnSpLocks/>
          </p:cNvCxnSpPr>
          <p:nvPr/>
        </p:nvCxnSpPr>
        <p:spPr>
          <a:xfrm flipV="1">
            <a:off x="1771351" y="2819799"/>
            <a:ext cx="2963422" cy="18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7ECE01-7EB1-9F2D-25C1-80E9578F739C}"/>
              </a:ext>
            </a:extLst>
          </p:cNvPr>
          <p:cNvCxnSpPr>
            <a:cxnSpLocks/>
          </p:cNvCxnSpPr>
          <p:nvPr/>
        </p:nvCxnSpPr>
        <p:spPr>
          <a:xfrm>
            <a:off x="4734773" y="2819799"/>
            <a:ext cx="794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BFED2C-2F45-BFA6-247C-C3B9AA5AB45F}"/>
              </a:ext>
            </a:extLst>
          </p:cNvPr>
          <p:cNvCxnSpPr>
            <a:cxnSpLocks/>
          </p:cNvCxnSpPr>
          <p:nvPr/>
        </p:nvCxnSpPr>
        <p:spPr>
          <a:xfrm>
            <a:off x="5529487" y="2819799"/>
            <a:ext cx="1818418" cy="28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3D4E433-98B5-2BB0-EECD-B6F5EF402789}"/>
              </a:ext>
            </a:extLst>
          </p:cNvPr>
          <p:cNvSpPr txBox="1"/>
          <p:nvPr/>
        </p:nvSpPr>
        <p:spPr>
          <a:xfrm rot="20853362">
            <a:off x="596873" y="286390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8485199-077D-41C3-932B-6F88D043A804}"/>
              </a:ext>
            </a:extLst>
          </p:cNvPr>
          <p:cNvCxnSpPr>
            <a:cxnSpLocks/>
          </p:cNvCxnSpPr>
          <p:nvPr/>
        </p:nvCxnSpPr>
        <p:spPr>
          <a:xfrm flipV="1">
            <a:off x="729079" y="3001722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8312C2C-5F23-896D-C7CE-022981D53BCB}"/>
              </a:ext>
            </a:extLst>
          </p:cNvPr>
          <p:cNvSpPr/>
          <p:nvPr/>
        </p:nvSpPr>
        <p:spPr>
          <a:xfrm>
            <a:off x="6250737" y="2934203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E60845E-AC51-B1B7-0BE0-72051036647F}"/>
              </a:ext>
            </a:extLst>
          </p:cNvPr>
          <p:cNvSpPr/>
          <p:nvPr/>
        </p:nvSpPr>
        <p:spPr>
          <a:xfrm>
            <a:off x="6250737" y="2373483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EE5A6C2-2507-FA99-C4B2-02490787F35F}"/>
              </a:ext>
            </a:extLst>
          </p:cNvPr>
          <p:cNvSpPr/>
          <p:nvPr/>
        </p:nvSpPr>
        <p:spPr>
          <a:xfrm>
            <a:off x="8137479" y="294162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99A4720-10A5-BDE9-8456-8438245B5F5F}"/>
              </a:ext>
            </a:extLst>
          </p:cNvPr>
          <p:cNvSpPr/>
          <p:nvPr/>
        </p:nvSpPr>
        <p:spPr>
          <a:xfrm>
            <a:off x="8137479" y="238090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7FC35D7-76E5-D06B-D921-CB947B7E6345}"/>
              </a:ext>
            </a:extLst>
          </p:cNvPr>
          <p:cNvSpPr/>
          <p:nvPr/>
        </p:nvSpPr>
        <p:spPr>
          <a:xfrm>
            <a:off x="8115860" y="3094349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D25A0D-AE57-0D7E-938E-CEB41593CEED}"/>
              </a:ext>
            </a:extLst>
          </p:cNvPr>
          <p:cNvCxnSpPr>
            <a:cxnSpLocks/>
          </p:cNvCxnSpPr>
          <p:nvPr/>
        </p:nvCxnSpPr>
        <p:spPr>
          <a:xfrm>
            <a:off x="7347905" y="3107045"/>
            <a:ext cx="1360438" cy="36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A9A2AB4-BCDC-09D8-4453-EF322E90A67B}"/>
              </a:ext>
            </a:extLst>
          </p:cNvPr>
          <p:cNvSpPr txBox="1"/>
          <p:nvPr/>
        </p:nvSpPr>
        <p:spPr>
          <a:xfrm>
            <a:off x="1305104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B690DFC-98C1-4422-AACA-A19A1A7A5B13}"/>
              </a:ext>
            </a:extLst>
          </p:cNvPr>
          <p:cNvSpPr txBox="1"/>
          <p:nvPr/>
        </p:nvSpPr>
        <p:spPr>
          <a:xfrm>
            <a:off x="3253062" y="3912758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E6BEF789-2B39-96C9-1F4F-95FC82B88721}"/>
              </a:ext>
            </a:extLst>
          </p:cNvPr>
          <p:cNvSpPr txBox="1"/>
          <p:nvPr/>
        </p:nvSpPr>
        <p:spPr>
          <a:xfrm>
            <a:off x="3708007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30C95-5F01-8486-B5FD-58C129DB84AA}"/>
              </a:ext>
            </a:extLst>
          </p:cNvPr>
          <p:cNvSpPr/>
          <p:nvPr/>
        </p:nvSpPr>
        <p:spPr>
          <a:xfrm>
            <a:off x="3657643" y="2646766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76776D-92A5-F14D-44FC-035FC6462E48}"/>
              </a:ext>
            </a:extLst>
          </p:cNvPr>
          <p:cNvSpPr/>
          <p:nvPr/>
        </p:nvSpPr>
        <p:spPr>
          <a:xfrm>
            <a:off x="4110233" y="2649562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EC660F-A406-1677-698F-2F3B88C96BE6}"/>
              </a:ext>
            </a:extLst>
          </p:cNvPr>
          <p:cNvSpPr/>
          <p:nvPr/>
        </p:nvSpPr>
        <p:spPr>
          <a:xfrm>
            <a:off x="6208932" y="2732276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68;p24">
            <a:extLst>
              <a:ext uri="{FF2B5EF4-FFF2-40B4-BE49-F238E27FC236}">
                <a16:creationId xmlns:a16="http://schemas.microsoft.com/office/drawing/2014/main" id="{ADB9BD76-EC36-F9EF-41FA-0D7DE1C929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FFC0A22D-9331-F76E-6692-433B56B6FA1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14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E062DFCC-8064-BE13-87AF-13869861B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9B13F3-ED48-FA16-B4B0-1C75DF340A91}"/>
              </a:ext>
            </a:extLst>
          </p:cNvPr>
          <p:cNvSpPr/>
          <p:nvPr/>
        </p:nvSpPr>
        <p:spPr>
          <a:xfrm>
            <a:off x="6757272" y="1788708"/>
            <a:ext cx="2245936" cy="2506987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49552-79B8-710D-E03C-3A462105270C}"/>
              </a:ext>
            </a:extLst>
          </p:cNvPr>
          <p:cNvSpPr txBox="1"/>
          <p:nvPr/>
        </p:nvSpPr>
        <p:spPr>
          <a:xfrm>
            <a:off x="7368604" y="4282493"/>
            <a:ext cx="129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3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B6AEE5A3-043A-2ED0-265B-A3FCFDBE30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7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174DBEB0-5E0A-E04D-08C6-E16A5980C7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110310" cy="43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can be completely off the foils (BSPs) 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Beam threading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28B78EB7-1851-2A23-0FF4-BAB9EDB6AD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E6487-860F-43C3-4350-51FF260B723E}"/>
              </a:ext>
            </a:extLst>
          </p:cNvPr>
          <p:cNvSpPr/>
          <p:nvPr/>
        </p:nvSpPr>
        <p:spPr>
          <a:xfrm>
            <a:off x="1561056" y="2060022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2AA6A-51EA-BFFD-018D-802D072FD370}"/>
              </a:ext>
            </a:extLst>
          </p:cNvPr>
          <p:cNvSpPr/>
          <p:nvPr/>
        </p:nvSpPr>
        <p:spPr>
          <a:xfrm>
            <a:off x="3694255" y="2925713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2B9F07-E26B-84FC-5B72-A40E22E86E04}"/>
              </a:ext>
            </a:extLst>
          </p:cNvPr>
          <p:cNvSpPr/>
          <p:nvPr/>
        </p:nvSpPr>
        <p:spPr>
          <a:xfrm>
            <a:off x="3694255" y="2374569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64120-DE0B-282B-E81A-F4BEEB31D3E8}"/>
              </a:ext>
            </a:extLst>
          </p:cNvPr>
          <p:cNvSpPr/>
          <p:nvPr/>
        </p:nvSpPr>
        <p:spPr>
          <a:xfrm>
            <a:off x="4146742" y="293528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28C5FF-86DB-DA74-4852-9EC50CA1E57A}"/>
              </a:ext>
            </a:extLst>
          </p:cNvPr>
          <p:cNvSpPr/>
          <p:nvPr/>
        </p:nvSpPr>
        <p:spPr>
          <a:xfrm>
            <a:off x="4146742" y="237456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9A4C05-8D45-F55A-9616-A6D8036C7575}"/>
              </a:ext>
            </a:extLst>
          </p:cNvPr>
          <p:cNvSpPr/>
          <p:nvPr/>
        </p:nvSpPr>
        <p:spPr>
          <a:xfrm>
            <a:off x="4515374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4D258E-E686-6D9E-A7BB-664BA75860B1}"/>
              </a:ext>
            </a:extLst>
          </p:cNvPr>
          <p:cNvSpPr/>
          <p:nvPr/>
        </p:nvSpPr>
        <p:spPr>
          <a:xfrm>
            <a:off x="5282830" y="2060022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4ECE0B-E7B1-C970-B44A-E48ADEBDEB37}"/>
              </a:ext>
            </a:extLst>
          </p:cNvPr>
          <p:cNvSpPr/>
          <p:nvPr/>
        </p:nvSpPr>
        <p:spPr>
          <a:xfrm>
            <a:off x="7103746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AF82E2-AC85-2DD6-873C-DE3372AC7081}"/>
              </a:ext>
            </a:extLst>
          </p:cNvPr>
          <p:cNvCxnSpPr>
            <a:cxnSpLocks/>
          </p:cNvCxnSpPr>
          <p:nvPr/>
        </p:nvCxnSpPr>
        <p:spPr>
          <a:xfrm flipV="1">
            <a:off x="1771351" y="2819799"/>
            <a:ext cx="2963422" cy="18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38ECC6-3B88-C60B-EAFC-8173D2773BDC}"/>
              </a:ext>
            </a:extLst>
          </p:cNvPr>
          <p:cNvCxnSpPr>
            <a:cxnSpLocks/>
          </p:cNvCxnSpPr>
          <p:nvPr/>
        </p:nvCxnSpPr>
        <p:spPr>
          <a:xfrm>
            <a:off x="4734773" y="2819799"/>
            <a:ext cx="794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231BE5-F711-0B66-6E91-BB171531BB9C}"/>
              </a:ext>
            </a:extLst>
          </p:cNvPr>
          <p:cNvCxnSpPr>
            <a:cxnSpLocks/>
          </p:cNvCxnSpPr>
          <p:nvPr/>
        </p:nvCxnSpPr>
        <p:spPr>
          <a:xfrm>
            <a:off x="5529487" y="2819799"/>
            <a:ext cx="1818418" cy="28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522F803-3154-8BE0-76EA-8D205481C245}"/>
              </a:ext>
            </a:extLst>
          </p:cNvPr>
          <p:cNvSpPr txBox="1"/>
          <p:nvPr/>
        </p:nvSpPr>
        <p:spPr>
          <a:xfrm rot="20853362">
            <a:off x="596873" y="286390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43A4ABF-6690-DC28-F5CE-3DEBFDAC5BCB}"/>
              </a:ext>
            </a:extLst>
          </p:cNvPr>
          <p:cNvCxnSpPr>
            <a:cxnSpLocks/>
          </p:cNvCxnSpPr>
          <p:nvPr/>
        </p:nvCxnSpPr>
        <p:spPr>
          <a:xfrm flipV="1">
            <a:off x="729079" y="3001722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298A8E3-7262-88AF-0242-6F251D88DDC0}"/>
              </a:ext>
            </a:extLst>
          </p:cNvPr>
          <p:cNvSpPr/>
          <p:nvPr/>
        </p:nvSpPr>
        <p:spPr>
          <a:xfrm>
            <a:off x="6250737" y="2934203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E07F77-2121-215F-FFFA-072BBA11865B}"/>
              </a:ext>
            </a:extLst>
          </p:cNvPr>
          <p:cNvSpPr/>
          <p:nvPr/>
        </p:nvSpPr>
        <p:spPr>
          <a:xfrm>
            <a:off x="6250737" y="2373483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A02705B-9EB2-2F7E-3E04-33B9A55963D2}"/>
              </a:ext>
            </a:extLst>
          </p:cNvPr>
          <p:cNvSpPr/>
          <p:nvPr/>
        </p:nvSpPr>
        <p:spPr>
          <a:xfrm>
            <a:off x="8137479" y="294162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DE0DE21-3718-2259-08B6-68C58BCCD8A4}"/>
              </a:ext>
            </a:extLst>
          </p:cNvPr>
          <p:cNvSpPr/>
          <p:nvPr/>
        </p:nvSpPr>
        <p:spPr>
          <a:xfrm>
            <a:off x="8137479" y="238090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D49043-4110-A7A7-AE1D-43335A17327F}"/>
              </a:ext>
            </a:extLst>
          </p:cNvPr>
          <p:cNvSpPr/>
          <p:nvPr/>
        </p:nvSpPr>
        <p:spPr>
          <a:xfrm>
            <a:off x="8115860" y="3094349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D794436-041A-1A98-27F1-6E06BE3F123F}"/>
              </a:ext>
            </a:extLst>
          </p:cNvPr>
          <p:cNvCxnSpPr>
            <a:cxnSpLocks/>
          </p:cNvCxnSpPr>
          <p:nvPr/>
        </p:nvCxnSpPr>
        <p:spPr>
          <a:xfrm>
            <a:off x="7347905" y="3107045"/>
            <a:ext cx="1360438" cy="36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B0876F7D-1BC3-F053-CA7C-16E7863B09F1}"/>
              </a:ext>
            </a:extLst>
          </p:cNvPr>
          <p:cNvSpPr txBox="1"/>
          <p:nvPr/>
        </p:nvSpPr>
        <p:spPr>
          <a:xfrm>
            <a:off x="1305104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26292FC-6CB2-B563-433D-C9CB9B1555BC}"/>
              </a:ext>
            </a:extLst>
          </p:cNvPr>
          <p:cNvSpPr txBox="1"/>
          <p:nvPr/>
        </p:nvSpPr>
        <p:spPr>
          <a:xfrm>
            <a:off x="3253062" y="3912758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903FDFD-1FDA-DCE6-5177-2D9B49024BAA}"/>
              </a:ext>
            </a:extLst>
          </p:cNvPr>
          <p:cNvSpPr txBox="1"/>
          <p:nvPr/>
        </p:nvSpPr>
        <p:spPr>
          <a:xfrm>
            <a:off x="3708007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E8AF20E-AAAF-1C88-0C86-E76E0D555B6C}"/>
              </a:ext>
            </a:extLst>
          </p:cNvPr>
          <p:cNvSpPr/>
          <p:nvPr/>
        </p:nvSpPr>
        <p:spPr>
          <a:xfrm>
            <a:off x="3657643" y="2646766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5A7B70-E87D-8B31-0E8D-27ACA5393088}"/>
              </a:ext>
            </a:extLst>
          </p:cNvPr>
          <p:cNvSpPr/>
          <p:nvPr/>
        </p:nvSpPr>
        <p:spPr>
          <a:xfrm>
            <a:off x="4110233" y="2649562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41D6D0-244F-7588-9C4A-4F615E70CA06}"/>
              </a:ext>
            </a:extLst>
          </p:cNvPr>
          <p:cNvSpPr/>
          <p:nvPr/>
        </p:nvSpPr>
        <p:spPr>
          <a:xfrm>
            <a:off x="6208932" y="2732276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4A90F78E-E0A4-F677-4E37-4FFCCB081E9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9;p24">
            <a:extLst>
              <a:ext uri="{FF2B5EF4-FFF2-40B4-BE49-F238E27FC236}">
                <a16:creationId xmlns:a16="http://schemas.microsoft.com/office/drawing/2014/main" id="{624B27BD-2F49-C1A9-F433-1F3CFE48DF0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10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C6548AF0-F5D5-D3F7-A341-42D346136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8CB730-C0B6-06B5-0A3B-C89E8C7AB406}"/>
              </a:ext>
            </a:extLst>
          </p:cNvPr>
          <p:cNvSpPr/>
          <p:nvPr/>
        </p:nvSpPr>
        <p:spPr>
          <a:xfrm>
            <a:off x="6757272" y="1788708"/>
            <a:ext cx="2245936" cy="2506987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40375-F171-E75C-75E8-351F696065FD}"/>
              </a:ext>
            </a:extLst>
          </p:cNvPr>
          <p:cNvSpPr txBox="1"/>
          <p:nvPr/>
        </p:nvSpPr>
        <p:spPr>
          <a:xfrm>
            <a:off x="7368604" y="4282493"/>
            <a:ext cx="129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3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B9B5D453-1A42-DB8C-1E88-D87526180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7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359050A1-86FC-CE38-E1C6-C090E2761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110310" cy="43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can be completely off the foils (BSPs) 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Beam threading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87361400-BC3F-F500-0D58-34F922447B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9D3D15-A7F0-900A-CEA3-2DA7B5C099DF}"/>
              </a:ext>
            </a:extLst>
          </p:cNvPr>
          <p:cNvSpPr/>
          <p:nvPr/>
        </p:nvSpPr>
        <p:spPr>
          <a:xfrm>
            <a:off x="1561056" y="2060022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F7D69-0A89-AAB3-2FB1-E44B56669003}"/>
              </a:ext>
            </a:extLst>
          </p:cNvPr>
          <p:cNvSpPr/>
          <p:nvPr/>
        </p:nvSpPr>
        <p:spPr>
          <a:xfrm>
            <a:off x="3694255" y="2925713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B8486F-C09E-BF23-0A5D-AFB62BAB9176}"/>
              </a:ext>
            </a:extLst>
          </p:cNvPr>
          <p:cNvSpPr/>
          <p:nvPr/>
        </p:nvSpPr>
        <p:spPr>
          <a:xfrm>
            <a:off x="3694255" y="2374569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D629C3-371D-E4E5-0E63-F7AB3ABBC642}"/>
              </a:ext>
            </a:extLst>
          </p:cNvPr>
          <p:cNvSpPr/>
          <p:nvPr/>
        </p:nvSpPr>
        <p:spPr>
          <a:xfrm>
            <a:off x="4146742" y="293528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CFED08-FF96-773D-9A57-21BA518B4393}"/>
              </a:ext>
            </a:extLst>
          </p:cNvPr>
          <p:cNvSpPr/>
          <p:nvPr/>
        </p:nvSpPr>
        <p:spPr>
          <a:xfrm>
            <a:off x="4146742" y="237456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1DF25E-3E45-A59E-5E92-2F6BBADE3080}"/>
              </a:ext>
            </a:extLst>
          </p:cNvPr>
          <p:cNvSpPr/>
          <p:nvPr/>
        </p:nvSpPr>
        <p:spPr>
          <a:xfrm>
            <a:off x="4515374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185604-A778-72E6-E6CC-284F56F9DB40}"/>
              </a:ext>
            </a:extLst>
          </p:cNvPr>
          <p:cNvSpPr/>
          <p:nvPr/>
        </p:nvSpPr>
        <p:spPr>
          <a:xfrm>
            <a:off x="5282830" y="2060022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34A6C9F-C3E7-0883-C0F1-F1007662CCFD}"/>
              </a:ext>
            </a:extLst>
          </p:cNvPr>
          <p:cNvSpPr/>
          <p:nvPr/>
        </p:nvSpPr>
        <p:spPr>
          <a:xfrm>
            <a:off x="7103746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F90B393-5BEE-BA7D-0D34-0058B809E620}"/>
              </a:ext>
            </a:extLst>
          </p:cNvPr>
          <p:cNvCxnSpPr>
            <a:cxnSpLocks/>
          </p:cNvCxnSpPr>
          <p:nvPr/>
        </p:nvCxnSpPr>
        <p:spPr>
          <a:xfrm flipV="1">
            <a:off x="1771351" y="2819799"/>
            <a:ext cx="2963422" cy="18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0BF190-5AC5-19DD-E780-63FC80DA0481}"/>
              </a:ext>
            </a:extLst>
          </p:cNvPr>
          <p:cNvCxnSpPr>
            <a:cxnSpLocks/>
          </p:cNvCxnSpPr>
          <p:nvPr/>
        </p:nvCxnSpPr>
        <p:spPr>
          <a:xfrm>
            <a:off x="4734773" y="2819799"/>
            <a:ext cx="794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D8B7091-5A4B-372A-13B5-66FE574A47A6}"/>
              </a:ext>
            </a:extLst>
          </p:cNvPr>
          <p:cNvCxnSpPr>
            <a:cxnSpLocks/>
          </p:cNvCxnSpPr>
          <p:nvPr/>
        </p:nvCxnSpPr>
        <p:spPr>
          <a:xfrm>
            <a:off x="5529487" y="2819799"/>
            <a:ext cx="1818418" cy="28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9915D01-EE94-5572-0D5E-41D5629939B3}"/>
              </a:ext>
            </a:extLst>
          </p:cNvPr>
          <p:cNvSpPr txBox="1"/>
          <p:nvPr/>
        </p:nvSpPr>
        <p:spPr>
          <a:xfrm rot="20853362">
            <a:off x="596873" y="286390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7916F7-47A8-39E1-EC15-97FAEBBAAC96}"/>
              </a:ext>
            </a:extLst>
          </p:cNvPr>
          <p:cNvCxnSpPr>
            <a:cxnSpLocks/>
          </p:cNvCxnSpPr>
          <p:nvPr/>
        </p:nvCxnSpPr>
        <p:spPr>
          <a:xfrm flipV="1">
            <a:off x="729079" y="3001722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4517602-ABDE-9AB9-47CC-F32A3A4C5CEE}"/>
              </a:ext>
            </a:extLst>
          </p:cNvPr>
          <p:cNvSpPr/>
          <p:nvPr/>
        </p:nvSpPr>
        <p:spPr>
          <a:xfrm>
            <a:off x="6250737" y="2934203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8E51F5-23BE-5CCF-14D9-85F7034176CB}"/>
              </a:ext>
            </a:extLst>
          </p:cNvPr>
          <p:cNvSpPr/>
          <p:nvPr/>
        </p:nvSpPr>
        <p:spPr>
          <a:xfrm>
            <a:off x="6250737" y="2373483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26A0045-2E94-68C6-FB76-21A3014C3FE9}"/>
              </a:ext>
            </a:extLst>
          </p:cNvPr>
          <p:cNvSpPr/>
          <p:nvPr/>
        </p:nvSpPr>
        <p:spPr>
          <a:xfrm>
            <a:off x="8137479" y="294162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25F585B-C955-28DB-FBC2-70F5A8CF9319}"/>
              </a:ext>
            </a:extLst>
          </p:cNvPr>
          <p:cNvSpPr/>
          <p:nvPr/>
        </p:nvSpPr>
        <p:spPr>
          <a:xfrm>
            <a:off x="8137479" y="238090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1A8E80B-3B18-57BB-11B4-A044020022C8}"/>
              </a:ext>
            </a:extLst>
          </p:cNvPr>
          <p:cNvSpPr/>
          <p:nvPr/>
        </p:nvSpPr>
        <p:spPr>
          <a:xfrm>
            <a:off x="8095551" y="2712032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2CC2AB-67F3-AED2-E44E-6CFEDEECD496}"/>
              </a:ext>
            </a:extLst>
          </p:cNvPr>
          <p:cNvCxnSpPr>
            <a:cxnSpLocks/>
          </p:cNvCxnSpPr>
          <p:nvPr/>
        </p:nvCxnSpPr>
        <p:spPr>
          <a:xfrm flipV="1">
            <a:off x="7347905" y="2819799"/>
            <a:ext cx="1408313" cy="28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C495B5B-429C-BFFB-44A0-B316D7E53A5F}"/>
              </a:ext>
            </a:extLst>
          </p:cNvPr>
          <p:cNvSpPr txBox="1"/>
          <p:nvPr/>
        </p:nvSpPr>
        <p:spPr>
          <a:xfrm>
            <a:off x="1305104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8F9EB8D-6186-BDBD-1ABE-81C238C82885}"/>
              </a:ext>
            </a:extLst>
          </p:cNvPr>
          <p:cNvSpPr txBox="1"/>
          <p:nvPr/>
        </p:nvSpPr>
        <p:spPr>
          <a:xfrm>
            <a:off x="3253062" y="3912758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A691767-9AB8-6369-7D65-EEB0D8FFF1EA}"/>
              </a:ext>
            </a:extLst>
          </p:cNvPr>
          <p:cNvSpPr txBox="1"/>
          <p:nvPr/>
        </p:nvSpPr>
        <p:spPr>
          <a:xfrm>
            <a:off x="3708007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E53A87-F35A-6983-EB36-DE147943F941}"/>
              </a:ext>
            </a:extLst>
          </p:cNvPr>
          <p:cNvSpPr/>
          <p:nvPr/>
        </p:nvSpPr>
        <p:spPr>
          <a:xfrm>
            <a:off x="3657643" y="2646766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70421CE-BC37-9DE5-0A53-ED448574DD0F}"/>
              </a:ext>
            </a:extLst>
          </p:cNvPr>
          <p:cNvSpPr/>
          <p:nvPr/>
        </p:nvSpPr>
        <p:spPr>
          <a:xfrm>
            <a:off x="4110233" y="2649562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61B416-F01B-EA1B-69B8-94790469E94E}"/>
              </a:ext>
            </a:extLst>
          </p:cNvPr>
          <p:cNvSpPr/>
          <p:nvPr/>
        </p:nvSpPr>
        <p:spPr>
          <a:xfrm>
            <a:off x="6208932" y="2732276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9D1BA21E-29EB-D359-C15E-3DF3418065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9;p24">
            <a:extLst>
              <a:ext uri="{FF2B5EF4-FFF2-40B4-BE49-F238E27FC236}">
                <a16:creationId xmlns:a16="http://schemas.microsoft.com/office/drawing/2014/main" id="{88FA7041-F6EA-25FC-0663-27AAF0972A5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160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4BB7B619-92D0-D55F-B37E-FE24B2783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C6664073-0BA2-8DE7-CD66-74B45D43F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7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0FF5E759-106B-DCDD-F214-EB339D87D0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110310" cy="43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can be completely off the foils (BSPs) 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Beam threading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4B529119-CD5F-97E2-A42F-D775ACDECD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53EF1F-5630-012E-6BF1-11BFE2B42946}"/>
              </a:ext>
            </a:extLst>
          </p:cNvPr>
          <p:cNvSpPr/>
          <p:nvPr/>
        </p:nvSpPr>
        <p:spPr>
          <a:xfrm>
            <a:off x="1561056" y="2060022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59DD7-3EC0-EAB0-6814-CD0A27E5D7E2}"/>
              </a:ext>
            </a:extLst>
          </p:cNvPr>
          <p:cNvSpPr/>
          <p:nvPr/>
        </p:nvSpPr>
        <p:spPr>
          <a:xfrm>
            <a:off x="3694255" y="2925713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0BA544-0C57-5184-150F-3ED063705679}"/>
              </a:ext>
            </a:extLst>
          </p:cNvPr>
          <p:cNvSpPr/>
          <p:nvPr/>
        </p:nvSpPr>
        <p:spPr>
          <a:xfrm>
            <a:off x="3694255" y="2374569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5217E6-FAC8-B363-4F09-A488C068B855}"/>
              </a:ext>
            </a:extLst>
          </p:cNvPr>
          <p:cNvSpPr/>
          <p:nvPr/>
        </p:nvSpPr>
        <p:spPr>
          <a:xfrm>
            <a:off x="4146742" y="293528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2E1683-3402-5A31-52F9-B265E14CB924}"/>
              </a:ext>
            </a:extLst>
          </p:cNvPr>
          <p:cNvSpPr/>
          <p:nvPr/>
        </p:nvSpPr>
        <p:spPr>
          <a:xfrm>
            <a:off x="4146742" y="237456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F605FD-5390-3123-56D6-68776B62DB49}"/>
              </a:ext>
            </a:extLst>
          </p:cNvPr>
          <p:cNvSpPr/>
          <p:nvPr/>
        </p:nvSpPr>
        <p:spPr>
          <a:xfrm>
            <a:off x="4515374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095679-325E-ADDF-CC9F-AB2AB8CDEE30}"/>
              </a:ext>
            </a:extLst>
          </p:cNvPr>
          <p:cNvSpPr/>
          <p:nvPr/>
        </p:nvSpPr>
        <p:spPr>
          <a:xfrm>
            <a:off x="5282830" y="2060022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A30CA6-6FB4-0518-720B-5B480771522C}"/>
              </a:ext>
            </a:extLst>
          </p:cNvPr>
          <p:cNvSpPr/>
          <p:nvPr/>
        </p:nvSpPr>
        <p:spPr>
          <a:xfrm>
            <a:off x="7103746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554826-D3DE-FC23-ECC7-114ADD555F64}"/>
              </a:ext>
            </a:extLst>
          </p:cNvPr>
          <p:cNvCxnSpPr>
            <a:cxnSpLocks/>
          </p:cNvCxnSpPr>
          <p:nvPr/>
        </p:nvCxnSpPr>
        <p:spPr>
          <a:xfrm flipV="1">
            <a:off x="1771351" y="2819799"/>
            <a:ext cx="2963422" cy="18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587367-9946-8258-71DC-C862F9396AA6}"/>
              </a:ext>
            </a:extLst>
          </p:cNvPr>
          <p:cNvCxnSpPr>
            <a:cxnSpLocks/>
          </p:cNvCxnSpPr>
          <p:nvPr/>
        </p:nvCxnSpPr>
        <p:spPr>
          <a:xfrm>
            <a:off x="4734773" y="2819799"/>
            <a:ext cx="794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030CEB-B517-36C7-B5DD-F7D3BD436000}"/>
              </a:ext>
            </a:extLst>
          </p:cNvPr>
          <p:cNvCxnSpPr>
            <a:cxnSpLocks/>
          </p:cNvCxnSpPr>
          <p:nvPr/>
        </p:nvCxnSpPr>
        <p:spPr>
          <a:xfrm>
            <a:off x="5529487" y="2819799"/>
            <a:ext cx="1818418" cy="28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0715CAC-291E-443B-77A9-894695EA944B}"/>
              </a:ext>
            </a:extLst>
          </p:cNvPr>
          <p:cNvSpPr txBox="1"/>
          <p:nvPr/>
        </p:nvSpPr>
        <p:spPr>
          <a:xfrm rot="20853362">
            <a:off x="596873" y="286390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84F27B-BD4E-FC26-0482-CF16AC218EF4}"/>
              </a:ext>
            </a:extLst>
          </p:cNvPr>
          <p:cNvCxnSpPr>
            <a:cxnSpLocks/>
          </p:cNvCxnSpPr>
          <p:nvPr/>
        </p:nvCxnSpPr>
        <p:spPr>
          <a:xfrm flipV="1">
            <a:off x="729079" y="3001722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9B91B3E-FA77-1F25-AFEF-08B282C6DE58}"/>
              </a:ext>
            </a:extLst>
          </p:cNvPr>
          <p:cNvSpPr/>
          <p:nvPr/>
        </p:nvSpPr>
        <p:spPr>
          <a:xfrm>
            <a:off x="6250737" y="2934203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EA6935C-2C0A-4E96-44DA-8DD65778EB8C}"/>
              </a:ext>
            </a:extLst>
          </p:cNvPr>
          <p:cNvSpPr/>
          <p:nvPr/>
        </p:nvSpPr>
        <p:spPr>
          <a:xfrm>
            <a:off x="6250737" y="2373483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86F33DF-7BD8-A90B-91E4-24EB2F9EF4BF}"/>
              </a:ext>
            </a:extLst>
          </p:cNvPr>
          <p:cNvSpPr/>
          <p:nvPr/>
        </p:nvSpPr>
        <p:spPr>
          <a:xfrm>
            <a:off x="8137479" y="294162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6AF5570-172D-999D-A167-CBC8DFE3B71D}"/>
              </a:ext>
            </a:extLst>
          </p:cNvPr>
          <p:cNvSpPr/>
          <p:nvPr/>
        </p:nvSpPr>
        <p:spPr>
          <a:xfrm>
            <a:off x="8137479" y="238090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954969C-BC2B-B89A-BDED-56B179BCB94A}"/>
              </a:ext>
            </a:extLst>
          </p:cNvPr>
          <p:cNvSpPr/>
          <p:nvPr/>
        </p:nvSpPr>
        <p:spPr>
          <a:xfrm>
            <a:off x="8095551" y="2712032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470F62-7E91-8BC7-E09F-85327D5E3361}"/>
              </a:ext>
            </a:extLst>
          </p:cNvPr>
          <p:cNvCxnSpPr>
            <a:cxnSpLocks/>
          </p:cNvCxnSpPr>
          <p:nvPr/>
        </p:nvCxnSpPr>
        <p:spPr>
          <a:xfrm flipV="1">
            <a:off x="7347905" y="2819799"/>
            <a:ext cx="1408313" cy="28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E42E7A9F-1797-935A-49CF-31176A48F9E8}"/>
              </a:ext>
            </a:extLst>
          </p:cNvPr>
          <p:cNvSpPr txBox="1"/>
          <p:nvPr/>
        </p:nvSpPr>
        <p:spPr>
          <a:xfrm>
            <a:off x="1305104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23A268C-BC6E-239C-347F-191C74A12E07}"/>
              </a:ext>
            </a:extLst>
          </p:cNvPr>
          <p:cNvSpPr txBox="1"/>
          <p:nvPr/>
        </p:nvSpPr>
        <p:spPr>
          <a:xfrm>
            <a:off x="3253062" y="3912758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9381217-0EBA-860B-C414-E021922FDEC8}"/>
              </a:ext>
            </a:extLst>
          </p:cNvPr>
          <p:cNvSpPr txBox="1"/>
          <p:nvPr/>
        </p:nvSpPr>
        <p:spPr>
          <a:xfrm>
            <a:off x="3708007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CA55DA-FBED-36B5-8D7D-86CDD9EB0C87}"/>
              </a:ext>
            </a:extLst>
          </p:cNvPr>
          <p:cNvSpPr/>
          <p:nvPr/>
        </p:nvSpPr>
        <p:spPr>
          <a:xfrm>
            <a:off x="3657643" y="2646766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D8F112-D3CA-83D6-FF8C-99C7C686C639}"/>
              </a:ext>
            </a:extLst>
          </p:cNvPr>
          <p:cNvSpPr/>
          <p:nvPr/>
        </p:nvSpPr>
        <p:spPr>
          <a:xfrm>
            <a:off x="4110233" y="2649562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CAC846-8939-9AE4-B5F0-31441892E19D}"/>
              </a:ext>
            </a:extLst>
          </p:cNvPr>
          <p:cNvSpPr/>
          <p:nvPr/>
        </p:nvSpPr>
        <p:spPr>
          <a:xfrm>
            <a:off x="6208932" y="2732276"/>
            <a:ext cx="72474" cy="405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E01F-DAE2-0893-CFF9-679344CFE040}"/>
              </a:ext>
            </a:extLst>
          </p:cNvPr>
          <p:cNvSpPr/>
          <p:nvPr/>
        </p:nvSpPr>
        <p:spPr>
          <a:xfrm>
            <a:off x="1561056" y="2053935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98A90-CE90-4214-E5D8-C6FD57DE6486}"/>
              </a:ext>
            </a:extLst>
          </p:cNvPr>
          <p:cNvSpPr/>
          <p:nvPr/>
        </p:nvSpPr>
        <p:spPr>
          <a:xfrm>
            <a:off x="3694255" y="2919626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DEF18-3600-A084-DAC3-B7403729560E}"/>
              </a:ext>
            </a:extLst>
          </p:cNvPr>
          <p:cNvSpPr/>
          <p:nvPr/>
        </p:nvSpPr>
        <p:spPr>
          <a:xfrm>
            <a:off x="3694255" y="2368482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CCFD27-E44F-F923-13D0-6350C6DC6EC3}"/>
              </a:ext>
            </a:extLst>
          </p:cNvPr>
          <p:cNvSpPr/>
          <p:nvPr/>
        </p:nvSpPr>
        <p:spPr>
          <a:xfrm>
            <a:off x="4146742" y="2929201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F56D15-CE3E-F2AC-21BE-1F30899EC946}"/>
              </a:ext>
            </a:extLst>
          </p:cNvPr>
          <p:cNvSpPr/>
          <p:nvPr/>
        </p:nvSpPr>
        <p:spPr>
          <a:xfrm>
            <a:off x="4146742" y="2368481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7DF435-2F26-5641-1481-D88D00A41DA6}"/>
              </a:ext>
            </a:extLst>
          </p:cNvPr>
          <p:cNvSpPr/>
          <p:nvPr/>
        </p:nvSpPr>
        <p:spPr>
          <a:xfrm>
            <a:off x="4515374" y="2053936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7919E9-EABE-AB11-ECF9-84564217FD07}"/>
              </a:ext>
            </a:extLst>
          </p:cNvPr>
          <p:cNvSpPr/>
          <p:nvPr/>
        </p:nvSpPr>
        <p:spPr>
          <a:xfrm>
            <a:off x="5282830" y="2053935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964036-B2F7-05C2-96F4-1F63636048FE}"/>
              </a:ext>
            </a:extLst>
          </p:cNvPr>
          <p:cNvSpPr/>
          <p:nvPr/>
        </p:nvSpPr>
        <p:spPr>
          <a:xfrm>
            <a:off x="7103746" y="2053936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F352AC-DF2F-BC49-4AC4-512BA32F821A}"/>
              </a:ext>
            </a:extLst>
          </p:cNvPr>
          <p:cNvCxnSpPr>
            <a:cxnSpLocks/>
          </p:cNvCxnSpPr>
          <p:nvPr/>
        </p:nvCxnSpPr>
        <p:spPr>
          <a:xfrm>
            <a:off x="1771351" y="2995635"/>
            <a:ext cx="2963422" cy="75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243D81-E808-FF5F-D91F-E0A2E4DD98B7}"/>
              </a:ext>
            </a:extLst>
          </p:cNvPr>
          <p:cNvCxnSpPr>
            <a:cxnSpLocks/>
          </p:cNvCxnSpPr>
          <p:nvPr/>
        </p:nvCxnSpPr>
        <p:spPr>
          <a:xfrm>
            <a:off x="4734773" y="3751908"/>
            <a:ext cx="777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BA06F2-3D92-9DDE-B717-0A23E3B38F71}"/>
              </a:ext>
            </a:extLst>
          </p:cNvPr>
          <p:cNvCxnSpPr>
            <a:cxnSpLocks/>
          </p:cNvCxnSpPr>
          <p:nvPr/>
        </p:nvCxnSpPr>
        <p:spPr>
          <a:xfrm flipV="1">
            <a:off x="5511886" y="3534541"/>
            <a:ext cx="1836019" cy="21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77D8D2-4151-0811-D2DE-2106E58F33CE}"/>
              </a:ext>
            </a:extLst>
          </p:cNvPr>
          <p:cNvSpPr txBox="1"/>
          <p:nvPr/>
        </p:nvSpPr>
        <p:spPr>
          <a:xfrm rot="20853362">
            <a:off x="596873" y="2857815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C8C4CC-01D6-11B6-B10C-0DE1BD3959D2}"/>
              </a:ext>
            </a:extLst>
          </p:cNvPr>
          <p:cNvCxnSpPr>
            <a:cxnSpLocks/>
          </p:cNvCxnSpPr>
          <p:nvPr/>
        </p:nvCxnSpPr>
        <p:spPr>
          <a:xfrm flipV="1">
            <a:off x="729079" y="2995635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1F67B-B212-BC9E-34DC-8F3411CBEF5F}"/>
              </a:ext>
            </a:extLst>
          </p:cNvPr>
          <p:cNvSpPr/>
          <p:nvPr/>
        </p:nvSpPr>
        <p:spPr>
          <a:xfrm>
            <a:off x="6250737" y="2928116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DE99B4-FD82-B72B-A82C-370FC14AA846}"/>
              </a:ext>
            </a:extLst>
          </p:cNvPr>
          <p:cNvSpPr/>
          <p:nvPr/>
        </p:nvSpPr>
        <p:spPr>
          <a:xfrm>
            <a:off x="6250737" y="2367396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FF7DC-20D6-6A1A-2D5C-752CE18349A2}"/>
              </a:ext>
            </a:extLst>
          </p:cNvPr>
          <p:cNvSpPr/>
          <p:nvPr/>
        </p:nvSpPr>
        <p:spPr>
          <a:xfrm>
            <a:off x="8137479" y="2935541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187567-263B-1CE6-1351-F91980183A33}"/>
              </a:ext>
            </a:extLst>
          </p:cNvPr>
          <p:cNvSpPr/>
          <p:nvPr/>
        </p:nvSpPr>
        <p:spPr>
          <a:xfrm>
            <a:off x="8137479" y="2374821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254372-F5BF-BFD6-4C51-893003814942}"/>
              </a:ext>
            </a:extLst>
          </p:cNvPr>
          <p:cNvSpPr/>
          <p:nvPr/>
        </p:nvSpPr>
        <p:spPr>
          <a:xfrm>
            <a:off x="8115861" y="3031750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F74C8B-EA3C-F214-013C-A65A69EF96D4}"/>
              </a:ext>
            </a:extLst>
          </p:cNvPr>
          <p:cNvCxnSpPr>
            <a:cxnSpLocks/>
          </p:cNvCxnSpPr>
          <p:nvPr/>
        </p:nvCxnSpPr>
        <p:spPr>
          <a:xfrm flipV="1">
            <a:off x="7347905" y="3115819"/>
            <a:ext cx="1332598" cy="418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6CE483-E3DA-4706-937D-B4C223412A5E}"/>
              </a:ext>
            </a:extLst>
          </p:cNvPr>
          <p:cNvSpPr txBox="1"/>
          <p:nvPr/>
        </p:nvSpPr>
        <p:spPr>
          <a:xfrm>
            <a:off x="1305104" y="3912759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8F2549-9AC9-227A-EA39-FC7D044A985A}"/>
              </a:ext>
            </a:extLst>
          </p:cNvPr>
          <p:cNvSpPr txBox="1"/>
          <p:nvPr/>
        </p:nvSpPr>
        <p:spPr>
          <a:xfrm>
            <a:off x="3253062" y="3906671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EFBDB6-3FC8-4079-FBF9-A2995700C199}"/>
              </a:ext>
            </a:extLst>
          </p:cNvPr>
          <p:cNvSpPr txBox="1"/>
          <p:nvPr/>
        </p:nvSpPr>
        <p:spPr>
          <a:xfrm>
            <a:off x="3708007" y="3912759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8;p24">
            <a:extLst>
              <a:ext uri="{FF2B5EF4-FFF2-40B4-BE49-F238E27FC236}">
                <a16:creationId xmlns:a16="http://schemas.microsoft.com/office/drawing/2014/main" id="{0678E4A5-A970-AEEF-1C76-8194DEA7062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75873A22-0EE9-05FE-41B7-6219A581BDA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02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41" grpId="0"/>
      <p:bldP spid="62" grpId="0" animBg="1"/>
      <p:bldP spid="63" grpId="0" animBg="1"/>
      <p:bldP spid="192" grpId="0" animBg="1"/>
      <p:bldP spid="193" grpId="0" animBg="1"/>
      <p:bldP spid="49" grpId="0" animBg="1"/>
      <p:bldP spid="194" grpId="0"/>
      <p:bldP spid="195" grpId="0"/>
      <p:bldP spid="196" grpId="0"/>
      <p:bldP spid="30" grpId="0" animBg="1"/>
      <p:bldP spid="33" grpId="0" animBg="1"/>
      <p:bldP spid="17" grpId="0" animBg="1"/>
      <p:bldP spid="2" grpId="0" animBg="1"/>
      <p:bldP spid="4" grpId="0" animBg="1"/>
      <p:bldP spid="7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4" grpId="0"/>
      <p:bldP spid="26" grpId="0" animBg="1"/>
      <p:bldP spid="27" grpId="0" animBg="1"/>
      <p:bldP spid="28" grpId="0" animBg="1"/>
      <p:bldP spid="29" grpId="0" animBg="1"/>
      <p:bldP spid="34" grpId="0" animBg="1"/>
      <p:bldP spid="37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1634BAF1-7E8B-CFA5-786A-998EDC0D0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6F55E650-A5DE-A0E8-800B-6CDBB2359E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Choices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3DC48AA7-2B95-5B32-108D-C4E12A2605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use RL but…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 polarities are not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known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exploration strategies for this problem are already known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don’t want to train online, machine time matters 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(simpler) schemes work too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2C472870-7219-4EF0-CC8C-871FC70BD4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 descr="Architecture with solid fill">
            <a:extLst>
              <a:ext uri="{FF2B5EF4-FFF2-40B4-BE49-F238E27FC236}">
                <a16:creationId xmlns:a16="http://schemas.microsoft.com/office/drawing/2014/main" id="{FA58412A-A1EE-69AC-B960-4AC7FF3ED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4826" y="104831"/>
            <a:ext cx="574964" cy="5749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3AF127-C4C6-7E96-426F-093A234AD790}"/>
              </a:ext>
            </a:extLst>
          </p:cNvPr>
          <p:cNvSpPr/>
          <p:nvPr/>
        </p:nvSpPr>
        <p:spPr>
          <a:xfrm>
            <a:off x="443332" y="1194188"/>
            <a:ext cx="8340436" cy="9641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Try corrector settings until putting the beam on the foils, then get a sample efficient picture of the optimization landscape and optimize symmetries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8;p24">
            <a:extLst>
              <a:ext uri="{FF2B5EF4-FFF2-40B4-BE49-F238E27FC236}">
                <a16:creationId xmlns:a16="http://schemas.microsoft.com/office/drawing/2014/main" id="{0905A542-D1D9-BCC9-13A2-030D57B2481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69;p24">
            <a:extLst>
              <a:ext uri="{FF2B5EF4-FFF2-40B4-BE49-F238E27FC236}">
                <a16:creationId xmlns:a16="http://schemas.microsoft.com/office/drawing/2014/main" id="{92BF08D8-65BF-E8AD-463B-93D53A2655D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96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06879869-83D3-A8E9-7247-996C1D017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1E5AD90C-C00C-541E-72E0-2F14CC92F2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Bayesian Optimization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05F6B2B8-5861-715F-E984-74453FA443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 are relative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do quasi random actions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Bayesian optimization </a:t>
            </a:r>
          </a:p>
          <a:p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endParaRPr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938EB05C-26BF-5750-6133-D5CA3C3022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B5E329-B891-7409-5A42-922412921C22}"/>
              </a:ext>
            </a:extLst>
          </p:cNvPr>
          <p:cNvSpPr/>
          <p:nvPr/>
        </p:nvSpPr>
        <p:spPr>
          <a:xfrm>
            <a:off x="5505550" y="2729331"/>
            <a:ext cx="3638450" cy="1986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24624-7BE0-306E-1018-D7E792E019F8}"/>
              </a:ext>
            </a:extLst>
          </p:cNvPr>
          <p:cNvSpPr/>
          <p:nvPr/>
        </p:nvSpPr>
        <p:spPr>
          <a:xfrm>
            <a:off x="5237750" y="1520672"/>
            <a:ext cx="1546341" cy="1168134"/>
          </a:xfrm>
          <a:prstGeom prst="roundRect">
            <a:avLst/>
          </a:prstGeom>
          <a:solidFill>
            <a:srgbClr val="C4E59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Gaussian Process (GP) Model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07AC77-3ACB-A960-DD5B-A5B04034C705}"/>
              </a:ext>
            </a:extLst>
          </p:cNvPr>
          <p:cNvSpPr/>
          <p:nvPr/>
        </p:nvSpPr>
        <p:spPr>
          <a:xfrm>
            <a:off x="5237750" y="3359048"/>
            <a:ext cx="1546341" cy="1168134"/>
          </a:xfrm>
          <a:prstGeom prst="roundRect">
            <a:avLst/>
          </a:prstGeom>
          <a:solidFill>
            <a:srgbClr val="FFECA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Acquisition Function</a:t>
            </a:r>
            <a:endParaRPr lang="en-GB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276401-DA56-91AB-E119-2FCE73CB41F8}"/>
                  </a:ext>
                </a:extLst>
              </p:cNvPr>
              <p:cNvSpPr txBox="1"/>
              <p:nvPr/>
            </p:nvSpPr>
            <p:spPr>
              <a:xfrm>
                <a:off x="6871237" y="1775415"/>
                <a:ext cx="1962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276401-DA56-91AB-E119-2FCE73CB4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237" y="1775415"/>
                <a:ext cx="1962717" cy="215444"/>
              </a:xfrm>
              <a:prstGeom prst="rect">
                <a:avLst/>
              </a:prstGeom>
              <a:blipFill>
                <a:blip r:embed="rId3"/>
                <a:stretch>
                  <a:fillRect l="-2174" r="-248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455F16-9330-598F-E78E-DCBAC8FAB754}"/>
              </a:ext>
            </a:extLst>
          </p:cNvPr>
          <p:cNvCxnSpPr>
            <a:stCxn id="4" idx="3"/>
          </p:cNvCxnSpPr>
          <p:nvPr/>
        </p:nvCxnSpPr>
        <p:spPr>
          <a:xfrm>
            <a:off x="6784091" y="2104739"/>
            <a:ext cx="66545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F9BBE8-7751-BB22-BF1A-3A82E715F035}"/>
              </a:ext>
            </a:extLst>
          </p:cNvPr>
          <p:cNvCxnSpPr>
            <a:cxnSpLocks/>
          </p:cNvCxnSpPr>
          <p:nvPr/>
        </p:nvCxnSpPr>
        <p:spPr>
          <a:xfrm>
            <a:off x="7449545" y="2104739"/>
            <a:ext cx="0" cy="183837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2FA661-9D22-6C6F-2C86-F221261C244F}"/>
              </a:ext>
            </a:extLst>
          </p:cNvPr>
          <p:cNvCxnSpPr>
            <a:endCxn id="8" idx="3"/>
          </p:cNvCxnSpPr>
          <p:nvPr/>
        </p:nvCxnSpPr>
        <p:spPr>
          <a:xfrm flipH="1">
            <a:off x="6784091" y="3943115"/>
            <a:ext cx="665454" cy="0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4E9622-2B71-BB28-0D56-320F330BC515}"/>
              </a:ext>
            </a:extLst>
          </p:cNvPr>
          <p:cNvCxnSpPr>
            <a:cxnSpLocks/>
          </p:cNvCxnSpPr>
          <p:nvPr/>
        </p:nvCxnSpPr>
        <p:spPr>
          <a:xfrm>
            <a:off x="4131852" y="3943115"/>
            <a:ext cx="1105898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248AC63-69AE-85C7-D6CD-F136BFEAEFFB}"/>
              </a:ext>
            </a:extLst>
          </p:cNvPr>
          <p:cNvSpPr/>
          <p:nvPr/>
        </p:nvSpPr>
        <p:spPr>
          <a:xfrm>
            <a:off x="3358682" y="2385533"/>
            <a:ext cx="1546341" cy="11681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Transfer Line 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B6C310-ECE2-5D81-7AD0-4E8EED2292E6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4131853" y="3553667"/>
            <a:ext cx="0" cy="389448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05254A-86B9-8D89-10EC-4C7582E05403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131852" y="2104739"/>
            <a:ext cx="1" cy="280794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9EDFD1-BB29-553D-BDC4-A58B7B7866F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131851" y="2092229"/>
            <a:ext cx="1105899" cy="12510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7DE075-06B6-AFE1-B2C5-9556638C5C9A}"/>
                  </a:ext>
                </a:extLst>
              </p:cNvPr>
              <p:cNvSpPr txBox="1"/>
              <p:nvPr/>
            </p:nvSpPr>
            <p:spPr>
              <a:xfrm>
                <a:off x="3807950" y="4030012"/>
                <a:ext cx="13420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action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+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7DE075-06B6-AFE1-B2C5-9556638C5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950" y="4030012"/>
                <a:ext cx="1342099" cy="215444"/>
              </a:xfrm>
              <a:prstGeom prst="rect">
                <a:avLst/>
              </a:prstGeom>
              <a:blipFill>
                <a:blip r:embed="rId4"/>
                <a:stretch>
                  <a:fillRect l="-4545" t="-2571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D85E0F4-8394-F4C9-9384-77C9FC051525}"/>
              </a:ext>
            </a:extLst>
          </p:cNvPr>
          <p:cNvSpPr txBox="1"/>
          <p:nvPr/>
        </p:nvSpPr>
        <p:spPr>
          <a:xfrm>
            <a:off x="4098044" y="1785722"/>
            <a:ext cx="91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data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68;p24">
            <a:extLst>
              <a:ext uri="{FF2B5EF4-FFF2-40B4-BE49-F238E27FC236}">
                <a16:creationId xmlns:a16="http://schemas.microsoft.com/office/drawing/2014/main" id="{6F972C9A-E7F0-2D75-C15B-DFD220A6B5F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69;p24">
            <a:extLst>
              <a:ext uri="{FF2B5EF4-FFF2-40B4-BE49-F238E27FC236}">
                <a16:creationId xmlns:a16="http://schemas.microsoft.com/office/drawing/2014/main" id="{A4C22DB1-50BF-5B4F-E387-1CF9216073B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9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>
          <a:extLst>
            <a:ext uri="{FF2B5EF4-FFF2-40B4-BE49-F238E27FC236}">
              <a16:creationId xmlns:a16="http://schemas.microsoft.com/office/drawing/2014/main" id="{14D90C65-A61E-A647-D9AA-F1938CF2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>
            <a:extLst>
              <a:ext uri="{FF2B5EF4-FFF2-40B4-BE49-F238E27FC236}">
                <a16:creationId xmlns:a16="http://schemas.microsoft.com/office/drawing/2014/main" id="{96FD9562-0145-A3CD-1191-ED0A0BFF1E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 Results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3" name="Google Shape;303;p35">
            <a:extLst>
              <a:ext uri="{FF2B5EF4-FFF2-40B4-BE49-F238E27FC236}">
                <a16:creationId xmlns:a16="http://schemas.microsoft.com/office/drawing/2014/main" id="{7E3F51CE-9C05-000A-8E61-175A286516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4" name="Google Shape;304;p35">
            <a:extLst>
              <a:ext uri="{FF2B5EF4-FFF2-40B4-BE49-F238E27FC236}">
                <a16:creationId xmlns:a16="http://schemas.microsoft.com/office/drawing/2014/main" id="{724EE010-C467-3518-7DD2-AE479ED642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77EA74E8-0D6B-2A56-8AD4-87F557B07B1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FDC66A4F-DC45-61E5-C360-17C150E84C9C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85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body" idx="4294967295"/>
          </p:nvPr>
        </p:nvSpPr>
        <p:spPr>
          <a:xfrm>
            <a:off x="318425" y="11865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Having an aligned beam in the transfer lines, and target efficiency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 via dipole magnets (correctors), and movable monitors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Observations?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SPS-North Area Transfer Lines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6" name="Google Shape;186;p26" title="RL4AA2025-SPS-North Are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476" y="2010701"/>
            <a:ext cx="4697062" cy="241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 title="RL4AA2025-TT20_close_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3461" y="2016429"/>
            <a:ext cx="4674816" cy="240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E6C6D008-ACFC-BE0C-F296-F1EA3085B8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7E601423-BA27-12C7-E7C2-D1EBDA57284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9B643DD2-A465-0174-CB27-A14FC182A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8245E988-4A2C-281A-184A-F17570317D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Threading the TT21 H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5F788A9B-C045-BB52-BB12-58309EA190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991" y="1270002"/>
                <a:ext cx="4075509" cy="326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0" tIns="0" rIns="0" bIns="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171717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115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300"/>
                  <a:buFont typeface="Arial"/>
                  <a:buChar char="•"/>
                  <a:defRPr sz="13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048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6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b="0" i="0" u="none" strike="noStrike" cap="none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Full line steered from severe misalignment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Low intensity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p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beams, noisy measurements, but safer for the machine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During the test, the optimizer took ~15 minutes to optimize the full line (compared to potentially hours of manual tuning)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endParaRPr lang="en-US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5F788A9B-C045-BB52-BB12-58309EA19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1" y="1270002"/>
                <a:ext cx="4075509" cy="3264408"/>
              </a:xfrm>
              <a:prstGeom prst="rect">
                <a:avLst/>
              </a:prstGeom>
              <a:blipFill>
                <a:blip r:embed="rId3"/>
                <a:stretch>
                  <a:fillRect l="-2840" t="-2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5CCAEDF-BCC1-306E-688B-7318DA65A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272002"/>
            <a:ext cx="4075509" cy="326040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563CE84C-188B-5BFB-C8AE-B1BCC82FF3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20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01480A73-E645-ECEC-0103-CBC6AD01E3F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pic>
        <p:nvPicPr>
          <p:cNvPr id="11" name="Google Shape;187;p26" title="RL4AA2025-TT20_close_up.png">
            <a:extLst>
              <a:ext uri="{FF2B5EF4-FFF2-40B4-BE49-F238E27FC236}">
                <a16:creationId xmlns:a16="http://schemas.microsoft.com/office/drawing/2014/main" id="{3F222EA0-D6B8-5775-2C40-0C0A725ACD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5680" y="1369297"/>
            <a:ext cx="4674816" cy="240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3732D8-23E4-C328-7F56-959C60E951B2}"/>
              </a:ext>
            </a:extLst>
          </p:cNvPr>
          <p:cNvSpPr/>
          <p:nvPr/>
        </p:nvSpPr>
        <p:spPr>
          <a:xfrm>
            <a:off x="6424440" y="2719263"/>
            <a:ext cx="775862" cy="38993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BC594A-6DAB-C468-E404-80E9041490DE}"/>
              </a:ext>
            </a:extLst>
          </p:cNvPr>
          <p:cNvCxnSpPr/>
          <p:nvPr/>
        </p:nvCxnSpPr>
        <p:spPr>
          <a:xfrm>
            <a:off x="5414588" y="4581575"/>
            <a:ext cx="3097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201;p27">
            <a:extLst>
              <a:ext uri="{FF2B5EF4-FFF2-40B4-BE49-F238E27FC236}">
                <a16:creationId xmlns:a16="http://schemas.microsoft.com/office/drawing/2014/main" id="{8E717BB2-4D9F-78B7-9B83-4E2FC960D463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7F60F43C-1CD4-3868-765F-86DEE73B0F5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75609" y="482219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E5B93B51-E381-6548-7840-957E62A17789}"/>
              </a:ext>
            </a:extLst>
          </p:cNvPr>
          <p:cNvSpPr txBox="1">
            <a:spLocks/>
          </p:cNvSpPr>
          <p:nvPr/>
        </p:nvSpPr>
        <p:spPr>
          <a:xfrm>
            <a:off x="1662008" y="482218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4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3C523EBC-9BD0-081A-1AA6-E1EE9ABF8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8;p27">
            <a:extLst>
              <a:ext uri="{FF2B5EF4-FFF2-40B4-BE49-F238E27FC236}">
                <a16:creationId xmlns:a16="http://schemas.microsoft.com/office/drawing/2014/main" id="{7C9544BA-EFC3-4418-C010-E3D496C0F227}"/>
              </a:ext>
            </a:extLst>
          </p:cNvPr>
          <p:cNvSpPr txBox="1">
            <a:spLocks/>
          </p:cNvSpPr>
          <p:nvPr/>
        </p:nvSpPr>
        <p:spPr>
          <a:xfrm>
            <a:off x="305991" y="1270002"/>
            <a:ext cx="4075509" cy="326440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endParaRPr lang="en-US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BDCBA410-C138-DE25-61BB-41A05C5E97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21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874D5F32-CE81-60F8-1699-A4EFF97CEDD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DEBDC7-DBF7-27C4-8C3D-B6DD5772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96" y="1099946"/>
            <a:ext cx="5520207" cy="29436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6E905A-A836-330F-4675-803B2CEC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Google Shape;197;p27">
            <a:extLst>
              <a:ext uri="{FF2B5EF4-FFF2-40B4-BE49-F238E27FC236}">
                <a16:creationId xmlns:a16="http://schemas.microsoft.com/office/drawing/2014/main" id="{D983EB96-8BCF-E068-153D-8AF715E69091}"/>
              </a:ext>
            </a:extLst>
          </p:cNvPr>
          <p:cNvSpPr txBox="1">
            <a:spLocks/>
          </p:cNvSpPr>
          <p:nvPr/>
        </p:nvSpPr>
        <p:spPr>
          <a:xfrm>
            <a:off x="305989" y="268356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700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Threading the TT21 H Line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01;p27">
            <a:extLst>
              <a:ext uri="{FF2B5EF4-FFF2-40B4-BE49-F238E27FC236}">
                <a16:creationId xmlns:a16="http://schemas.microsoft.com/office/drawing/2014/main" id="{A8EE93EC-8408-F680-B522-B85557772637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C4F309B9-0328-D866-8829-30332F881A1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75608" y="482219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3EA4126C-4148-A4CD-6717-2C49D829067A}"/>
              </a:ext>
            </a:extLst>
          </p:cNvPr>
          <p:cNvSpPr txBox="1">
            <a:spLocks/>
          </p:cNvSpPr>
          <p:nvPr/>
        </p:nvSpPr>
        <p:spPr>
          <a:xfrm>
            <a:off x="1662007" y="482218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739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E97E0A29-2273-8A6C-0850-D12512AA9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DDBF16-67F8-1C3E-FA3B-6E75C3A5D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661618"/>
              </p:ext>
            </p:extLst>
          </p:nvPr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2C91BA82-B0FC-2B37-C210-3858495D9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82483839-DB82-B5BC-03A0-5786AA8E64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phic 13" descr="Badge Question Mark outline">
            <a:extLst>
              <a:ext uri="{FF2B5EF4-FFF2-40B4-BE49-F238E27FC236}">
                <a16:creationId xmlns:a16="http://schemas.microsoft.com/office/drawing/2014/main" id="{BC701711-59F2-08E6-B2F2-312975A3B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9961" y="1778847"/>
            <a:ext cx="368877" cy="368877"/>
          </a:xfrm>
          <a:prstGeom prst="rect">
            <a:avLst/>
          </a:prstGeom>
        </p:spPr>
      </p:pic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9B502BFE-D98F-7D24-504D-0632DDDD8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363" y="1785776"/>
            <a:ext cx="368877" cy="368877"/>
          </a:xfrm>
          <a:prstGeom prst="rect">
            <a:avLst/>
          </a:prstGeom>
        </p:spPr>
      </p:pic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0C4C32E9-4FE3-0D7C-F399-FFE4946854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04708" y="1748162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9760E3-70C7-D3BA-E354-08DBA4937637}"/>
              </a:ext>
            </a:extLst>
          </p:cNvPr>
          <p:cNvSpPr txBox="1"/>
          <p:nvPr/>
        </p:nvSpPr>
        <p:spPr>
          <a:xfrm>
            <a:off x="4870230" y="1816325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pic>
        <p:nvPicPr>
          <p:cNvPr id="2" name="Graphic 1" descr="Checkbox Checked with solid fill">
            <a:extLst>
              <a:ext uri="{FF2B5EF4-FFF2-40B4-BE49-F238E27FC236}">
                <a16:creationId xmlns:a16="http://schemas.microsoft.com/office/drawing/2014/main" id="{CED315DB-4631-8DF3-3FDF-3A9B3184E7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4476" y="1748162"/>
            <a:ext cx="484495" cy="48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BDB68B-BF24-7FE6-74B0-DCA691DF2DA7}"/>
              </a:ext>
            </a:extLst>
          </p:cNvPr>
          <p:cNvSpPr txBox="1"/>
          <p:nvPr/>
        </p:nvSpPr>
        <p:spPr>
          <a:xfrm>
            <a:off x="1321408" y="2977791"/>
            <a:ext cx="14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+ Quasi Random Search</a:t>
            </a:r>
            <a:endParaRPr lang="en-GB" dirty="0"/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7AE30D1D-91AD-0D68-E365-9D900EDDDB3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70423714-4C63-A5D8-BE1D-1DEA6733B2F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8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E47DBA57-853D-37A9-258C-D0B91945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D475E9D-50CB-1EF5-7D49-B0AB0A94D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312707"/>
              </p:ext>
            </p:extLst>
          </p:nvPr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B754C385-0FA7-34C8-7DC5-B7491AB78A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7D5CEF66-8238-4200-9438-4D84EBA104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phic 13" descr="Badge Question Mark outline">
            <a:extLst>
              <a:ext uri="{FF2B5EF4-FFF2-40B4-BE49-F238E27FC236}">
                <a16:creationId xmlns:a16="http://schemas.microsoft.com/office/drawing/2014/main" id="{EF726D1F-F669-D529-2EC3-C6CA312B0A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9961" y="1778847"/>
            <a:ext cx="368877" cy="368877"/>
          </a:xfrm>
          <a:prstGeom prst="rect">
            <a:avLst/>
          </a:prstGeom>
        </p:spPr>
      </p:pic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4008EF63-2C96-9C01-3EDA-706AB7E55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363" y="1785776"/>
            <a:ext cx="368877" cy="368877"/>
          </a:xfrm>
          <a:prstGeom prst="rect">
            <a:avLst/>
          </a:prstGeom>
        </p:spPr>
      </p:pic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5B17734F-C8E7-2CE4-8B44-839DF96119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04708" y="1748162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15D882-B679-4C3F-63DD-85E0BD76F4CA}"/>
              </a:ext>
            </a:extLst>
          </p:cNvPr>
          <p:cNvSpPr txBox="1"/>
          <p:nvPr/>
        </p:nvSpPr>
        <p:spPr>
          <a:xfrm>
            <a:off x="4870230" y="1816325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pic>
        <p:nvPicPr>
          <p:cNvPr id="2" name="Graphic 1" descr="Checkbox Checked with solid fill">
            <a:extLst>
              <a:ext uri="{FF2B5EF4-FFF2-40B4-BE49-F238E27FC236}">
                <a16:creationId xmlns:a16="http://schemas.microsoft.com/office/drawing/2014/main" id="{389CD767-81D4-8E7A-9F0D-03D52F529E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4476" y="1748162"/>
            <a:ext cx="484495" cy="48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18AFC7-57E8-0267-4B75-CDD1AF20780B}"/>
              </a:ext>
            </a:extLst>
          </p:cNvPr>
          <p:cNvSpPr txBox="1"/>
          <p:nvPr/>
        </p:nvSpPr>
        <p:spPr>
          <a:xfrm>
            <a:off x="1321408" y="2977791"/>
            <a:ext cx="14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+ Quasi Random Search</a:t>
            </a:r>
            <a:endParaRPr lang="en-GB" dirty="0"/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0CEE4A0F-A145-B8F4-7B72-7652A750E6A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4448B269-6DA1-9385-6451-C84D9074F3D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06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>
          <a:extLst>
            <a:ext uri="{FF2B5EF4-FFF2-40B4-BE49-F238E27FC236}">
              <a16:creationId xmlns:a16="http://schemas.microsoft.com/office/drawing/2014/main" id="{4AA3883F-1016-E765-E459-632B975F0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>
            <a:extLst>
              <a:ext uri="{FF2B5EF4-FFF2-40B4-BE49-F238E27FC236}">
                <a16:creationId xmlns:a16="http://schemas.microsoft.com/office/drawing/2014/main" id="{B0DD5171-8044-3A17-DD12-6ED0DA403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Polarity Estimation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" name="Google Shape;353;p40">
            <a:extLst>
              <a:ext uri="{FF2B5EF4-FFF2-40B4-BE49-F238E27FC236}">
                <a16:creationId xmlns:a16="http://schemas.microsoft.com/office/drawing/2014/main" id="{B37DCD08-AC1A-E375-5E8E-2AA1BAD55A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4" name="Google Shape;354;p40">
            <a:extLst>
              <a:ext uri="{FF2B5EF4-FFF2-40B4-BE49-F238E27FC236}">
                <a16:creationId xmlns:a16="http://schemas.microsoft.com/office/drawing/2014/main" id="{32B9A82E-AC04-F03B-0E77-FF8D723C61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46470583-E5C4-C571-8AA1-58619E67A91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D9AA3105-68C2-482C-C923-B7CB23A99BB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630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CE1BCF5B-7AD6-18FE-A4C4-0CCA3719B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5758EB19-9B72-ED11-7CC5-C3B2BBF0B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Choices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863E3BB5-D2BD-1C80-A1E2-2521807983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use RL but…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setup becomes complex (reward function?)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Simpler methods (kick response) are simpler, more maintainable</a:t>
            </a: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FCA160F4-F2B8-FC44-2D9C-D1C3D43971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B15C25-7C39-B3F1-70DC-08A6E6DDFEC7}"/>
              </a:ext>
            </a:extLst>
          </p:cNvPr>
          <p:cNvSpPr/>
          <p:nvPr/>
        </p:nvSpPr>
        <p:spPr>
          <a:xfrm>
            <a:off x="1908448" y="1079395"/>
            <a:ext cx="5327086" cy="9641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 need a sample efficient identification of the polarities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Architecture with solid fill">
            <a:extLst>
              <a:ext uri="{FF2B5EF4-FFF2-40B4-BE49-F238E27FC236}">
                <a16:creationId xmlns:a16="http://schemas.microsoft.com/office/drawing/2014/main" id="{FE213DF0-192E-0A69-BDA3-A14545779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4826" y="104831"/>
            <a:ext cx="574964" cy="574964"/>
          </a:xfrm>
          <a:prstGeom prst="rect">
            <a:avLst/>
          </a:prstGeom>
        </p:spPr>
      </p:pic>
      <p:sp>
        <p:nvSpPr>
          <p:cNvPr id="5" name="Google Shape;168;p24">
            <a:extLst>
              <a:ext uri="{FF2B5EF4-FFF2-40B4-BE49-F238E27FC236}">
                <a16:creationId xmlns:a16="http://schemas.microsoft.com/office/drawing/2014/main" id="{6E8784F3-FA8B-2142-8F98-5B9A51C7AE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69;p24">
            <a:extLst>
              <a:ext uri="{FF2B5EF4-FFF2-40B4-BE49-F238E27FC236}">
                <a16:creationId xmlns:a16="http://schemas.microsoft.com/office/drawing/2014/main" id="{F323AFE5-E32A-5851-9656-07FEEEE9A83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0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DA3C0874-362E-EF03-D8CF-EBBD522F6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32646CCF-B93D-0E68-EC10-7CD1AA993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392BB75B-0D14-E022-F4AA-582E811BCC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0" tIns="0" rIns="0" bIns="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171717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115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300"/>
                  <a:buFont typeface="Arial"/>
                  <a:buChar char="•"/>
                  <a:defRPr sz="13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048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6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Kick response on the correctors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u="sng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Changes</a:t>
                </a: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BSPs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I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compared against simulation model</a:t>
                </a:r>
              </a:p>
            </p:txBody>
          </p:sp>
        </mc:Choice>
        <mc:Fallback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392BB75B-0D14-E022-F4AA-582E811BC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blipFill>
                <a:blip r:embed="rId3"/>
                <a:stretch>
                  <a:fillRect l="-2990" t="-2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07E49454-A7BE-148F-9621-E9BB1370AF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26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AD23067F-440F-F768-26EC-F5B2C0F1ECF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884EEE-7778-1A18-AFC0-6A897FD0CEAB}"/>
              </a:ext>
            </a:extLst>
          </p:cNvPr>
          <p:cNvSpPr/>
          <p:nvPr/>
        </p:nvSpPr>
        <p:spPr>
          <a:xfrm>
            <a:off x="6184430" y="2221794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2860544-0FFA-317E-827D-B87A19A42B6D}"/>
              </a:ext>
            </a:extLst>
          </p:cNvPr>
          <p:cNvSpPr/>
          <p:nvPr/>
        </p:nvSpPr>
        <p:spPr>
          <a:xfrm>
            <a:off x="6666112" y="2221793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602A28-1691-DD68-6D46-CAFF20DDFA25}"/>
              </a:ext>
            </a:extLst>
          </p:cNvPr>
          <p:cNvSpPr/>
          <p:nvPr/>
        </p:nvSpPr>
        <p:spPr>
          <a:xfrm>
            <a:off x="7433568" y="2783438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8523A9-D4F4-5D2E-85C4-BBADBBA96861}"/>
              </a:ext>
            </a:extLst>
          </p:cNvPr>
          <p:cNvSpPr/>
          <p:nvPr/>
        </p:nvSpPr>
        <p:spPr>
          <a:xfrm>
            <a:off x="7433568" y="2447296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0E290F-0478-3B65-CEC1-E26FA0F77A71}"/>
              </a:ext>
            </a:extLst>
          </p:cNvPr>
          <p:cNvSpPr txBox="1"/>
          <p:nvPr/>
        </p:nvSpPr>
        <p:spPr>
          <a:xfrm>
            <a:off x="5735903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9FEB35-2EF1-7196-1C31-37D433443662}"/>
              </a:ext>
            </a:extLst>
          </p:cNvPr>
          <p:cNvSpPr txBox="1"/>
          <p:nvPr/>
        </p:nvSpPr>
        <p:spPr>
          <a:xfrm>
            <a:off x="6317627" y="3392788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0C4053-CBEF-FF09-2665-89DF3B8347C4}"/>
              </a:ext>
            </a:extLst>
          </p:cNvPr>
          <p:cNvSpPr txBox="1"/>
          <p:nvPr/>
        </p:nvSpPr>
        <p:spPr>
          <a:xfrm>
            <a:off x="6926436" y="3122161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F539E-8E57-C358-DD81-452A78449FB9}"/>
              </a:ext>
            </a:extLst>
          </p:cNvPr>
          <p:cNvSpPr txBox="1"/>
          <p:nvPr/>
        </p:nvSpPr>
        <p:spPr>
          <a:xfrm>
            <a:off x="5761353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C4390B-24E2-F22D-7EF9-61B6FEF20726}"/>
              </a:ext>
            </a:extLst>
          </p:cNvPr>
          <p:cNvCxnSpPr>
            <a:cxnSpLocks/>
          </p:cNvCxnSpPr>
          <p:nvPr/>
        </p:nvCxnSpPr>
        <p:spPr>
          <a:xfrm flipV="1">
            <a:off x="5385864" y="2677998"/>
            <a:ext cx="939089" cy="19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F32760-179F-16AF-F2F8-3A2DB69157F7}"/>
              </a:ext>
            </a:extLst>
          </p:cNvPr>
          <p:cNvCxnSpPr>
            <a:cxnSpLocks/>
          </p:cNvCxnSpPr>
          <p:nvPr/>
        </p:nvCxnSpPr>
        <p:spPr>
          <a:xfrm>
            <a:off x="6324953" y="2677998"/>
            <a:ext cx="498058" cy="18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4DEED7-E15D-1569-F31B-C78B7C59F4FB}"/>
              </a:ext>
            </a:extLst>
          </p:cNvPr>
          <p:cNvCxnSpPr>
            <a:cxnSpLocks/>
          </p:cNvCxnSpPr>
          <p:nvPr/>
        </p:nvCxnSpPr>
        <p:spPr>
          <a:xfrm flipV="1">
            <a:off x="6823011" y="2747350"/>
            <a:ext cx="1031306" cy="1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9AA6123-39BE-EC8B-0201-0547E61831E7}"/>
              </a:ext>
            </a:extLst>
          </p:cNvPr>
          <p:cNvSpPr/>
          <p:nvPr/>
        </p:nvSpPr>
        <p:spPr>
          <a:xfrm>
            <a:off x="7404735" y="2611163"/>
            <a:ext cx="57666" cy="3733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7EC515-7AAD-D64C-C145-9EA5B3C901D1}"/>
              </a:ext>
            </a:extLst>
          </p:cNvPr>
          <p:cNvCxnSpPr/>
          <p:nvPr/>
        </p:nvCxnSpPr>
        <p:spPr>
          <a:xfrm>
            <a:off x="5316677" y="2877631"/>
            <a:ext cx="71811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F9E26E-E651-A15F-B3CF-B8AD07562203}"/>
                  </a:ext>
                </a:extLst>
              </p:cNvPr>
              <p:cNvSpPr txBox="1"/>
              <p:nvPr/>
            </p:nvSpPr>
            <p:spPr>
              <a:xfrm>
                <a:off x="6031042" y="2700120"/>
                <a:ext cx="10937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F9E26E-E651-A15F-B3CF-B8AD0756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042" y="2700120"/>
                <a:ext cx="109377" cy="215444"/>
              </a:xfrm>
              <a:prstGeom prst="rect">
                <a:avLst/>
              </a:prstGeom>
              <a:blipFill>
                <a:blip r:embed="rId4"/>
                <a:stretch>
                  <a:fillRect l="-55556" r="-5000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201;p27">
            <a:extLst>
              <a:ext uri="{FF2B5EF4-FFF2-40B4-BE49-F238E27FC236}">
                <a16:creationId xmlns:a16="http://schemas.microsoft.com/office/drawing/2014/main" id="{CF3D4EC6-6847-D780-A110-126612D1D8B7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F2C5102E-296C-017A-5458-1DE6A6A432E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FBBD2B1B-7767-FF3E-1CC1-94129E3D4E96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9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47EC48F-E89B-DE2C-81CE-816064F88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461D839A-F7BB-FD99-5E61-F2F740041C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</a:p>
        </p:txBody>
      </p:sp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E0CC5336-277B-E6D5-6A03-7FAE7AAF33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27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15121203-01A8-32C3-BA25-407CE3DC9FD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F0CDF09-6547-A2C9-0D5A-E6DC9C49090F}"/>
              </a:ext>
            </a:extLst>
          </p:cNvPr>
          <p:cNvSpPr/>
          <p:nvPr/>
        </p:nvSpPr>
        <p:spPr>
          <a:xfrm>
            <a:off x="6184430" y="2221794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A8EF29-E33F-905D-0977-15C5696BB860}"/>
              </a:ext>
            </a:extLst>
          </p:cNvPr>
          <p:cNvSpPr/>
          <p:nvPr/>
        </p:nvSpPr>
        <p:spPr>
          <a:xfrm>
            <a:off x="6666112" y="2221793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162415-13D3-1267-AF78-094744EF1CBC}"/>
              </a:ext>
            </a:extLst>
          </p:cNvPr>
          <p:cNvSpPr/>
          <p:nvPr/>
        </p:nvSpPr>
        <p:spPr>
          <a:xfrm>
            <a:off x="7433568" y="2783438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8EC147-A2AD-F580-5F8F-8383315FF37E}"/>
              </a:ext>
            </a:extLst>
          </p:cNvPr>
          <p:cNvSpPr/>
          <p:nvPr/>
        </p:nvSpPr>
        <p:spPr>
          <a:xfrm>
            <a:off x="7433568" y="2447296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0C846D-7ADE-434A-0F09-F516163A6091}"/>
              </a:ext>
            </a:extLst>
          </p:cNvPr>
          <p:cNvCxnSpPr>
            <a:cxnSpLocks/>
          </p:cNvCxnSpPr>
          <p:nvPr/>
        </p:nvCxnSpPr>
        <p:spPr>
          <a:xfrm>
            <a:off x="5610873" y="2793100"/>
            <a:ext cx="714080" cy="194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60497C-26F3-69B1-E9C7-BE38CE92E2F3}"/>
              </a:ext>
            </a:extLst>
          </p:cNvPr>
          <p:cNvCxnSpPr>
            <a:cxnSpLocks/>
          </p:cNvCxnSpPr>
          <p:nvPr/>
        </p:nvCxnSpPr>
        <p:spPr>
          <a:xfrm>
            <a:off x="6308726" y="2987385"/>
            <a:ext cx="498058" cy="18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E0894A-7F04-C8E1-DC68-BC1857781186}"/>
              </a:ext>
            </a:extLst>
          </p:cNvPr>
          <p:cNvCxnSpPr>
            <a:cxnSpLocks/>
          </p:cNvCxnSpPr>
          <p:nvPr/>
        </p:nvCxnSpPr>
        <p:spPr>
          <a:xfrm flipV="1">
            <a:off x="6806784" y="3048740"/>
            <a:ext cx="1031306" cy="1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18D2202-97E6-883A-A891-C9F260A9A5D1}"/>
              </a:ext>
            </a:extLst>
          </p:cNvPr>
          <p:cNvSpPr txBox="1"/>
          <p:nvPr/>
        </p:nvSpPr>
        <p:spPr>
          <a:xfrm>
            <a:off x="6926436" y="3122161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055DAA-18F2-54DF-7648-5F3CF7DA83E2}"/>
              </a:ext>
            </a:extLst>
          </p:cNvPr>
          <p:cNvSpPr/>
          <p:nvPr/>
        </p:nvSpPr>
        <p:spPr>
          <a:xfrm>
            <a:off x="7396216" y="2910276"/>
            <a:ext cx="57666" cy="3733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602733C-5395-2853-A332-B10FE702A577}"/>
              </a:ext>
            </a:extLst>
          </p:cNvPr>
          <p:cNvCxnSpPr/>
          <p:nvPr/>
        </p:nvCxnSpPr>
        <p:spPr>
          <a:xfrm>
            <a:off x="5271521" y="2793100"/>
            <a:ext cx="71811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DF9F99-DA9A-A5E1-EDC9-DDB52AD3009E}"/>
                  </a:ext>
                </a:extLst>
              </p:cNvPr>
              <p:cNvSpPr txBox="1"/>
              <p:nvPr/>
            </p:nvSpPr>
            <p:spPr>
              <a:xfrm>
                <a:off x="6056377" y="2721407"/>
                <a:ext cx="10937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DF9F99-DA9A-A5E1-EDC9-DDB52AD3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77" y="2721407"/>
                <a:ext cx="109377" cy="215444"/>
              </a:xfrm>
              <a:prstGeom prst="rect">
                <a:avLst/>
              </a:prstGeom>
              <a:blipFill>
                <a:blip r:embed="rId4"/>
                <a:stretch>
                  <a:fillRect l="-64706" r="-52941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Google Shape;201;p27">
            <a:extLst>
              <a:ext uri="{FF2B5EF4-FFF2-40B4-BE49-F238E27FC236}">
                <a16:creationId xmlns:a16="http://schemas.microsoft.com/office/drawing/2014/main" id="{F0E65133-344B-2117-D935-A15CF4906447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84EF4-95EE-CC83-2FC4-AD5CBE66998D}"/>
              </a:ext>
            </a:extLst>
          </p:cNvPr>
          <p:cNvSpPr txBox="1"/>
          <p:nvPr/>
        </p:nvSpPr>
        <p:spPr>
          <a:xfrm>
            <a:off x="5735903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04B49-1F8B-DE2C-4B54-DD47E5854EF8}"/>
              </a:ext>
            </a:extLst>
          </p:cNvPr>
          <p:cNvSpPr txBox="1"/>
          <p:nvPr/>
        </p:nvSpPr>
        <p:spPr>
          <a:xfrm>
            <a:off x="6317627" y="3392788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98;p27">
                <a:extLst>
                  <a:ext uri="{FF2B5EF4-FFF2-40B4-BE49-F238E27FC236}">
                    <a16:creationId xmlns:a16="http://schemas.microsoft.com/office/drawing/2014/main" id="{43C192E6-6778-D9DC-6A3C-B1BEEA44FA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0" tIns="0" rIns="0" bIns="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171717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115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300"/>
                  <a:buFont typeface="Arial"/>
                  <a:buChar char="•"/>
                  <a:defRPr sz="13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048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6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Kick response on the correctors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u="sng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Changes</a:t>
                </a: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BSPs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I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compared against simulation model</a:t>
                </a:r>
              </a:p>
            </p:txBody>
          </p:sp>
        </mc:Choice>
        <mc:Fallback>
          <p:sp>
            <p:nvSpPr>
              <p:cNvPr id="5" name="Google Shape;198;p27">
                <a:extLst>
                  <a:ext uri="{FF2B5EF4-FFF2-40B4-BE49-F238E27FC236}">
                    <a16:creationId xmlns:a16="http://schemas.microsoft.com/office/drawing/2014/main" id="{43C192E6-6778-D9DC-6A3C-B1BEEA44F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blipFill>
                <a:blip r:embed="rId5"/>
                <a:stretch>
                  <a:fillRect l="-2990" t="-2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68;p24">
            <a:extLst>
              <a:ext uri="{FF2B5EF4-FFF2-40B4-BE49-F238E27FC236}">
                <a16:creationId xmlns:a16="http://schemas.microsoft.com/office/drawing/2014/main" id="{DF757D11-A1D5-76D4-BB9B-DB84A50AA13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69;p24">
            <a:extLst>
              <a:ext uri="{FF2B5EF4-FFF2-40B4-BE49-F238E27FC236}">
                <a16:creationId xmlns:a16="http://schemas.microsoft.com/office/drawing/2014/main" id="{DC52800A-8579-F261-EB21-014881F54713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808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F3FC6A92-43B9-7B9A-1B21-05ECA131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7D257C62-DF21-D1CF-706E-803801C2E6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</a:p>
        </p:txBody>
      </p:sp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668EF3ED-0DB8-EE4E-B943-1F4E973381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28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FB6ACBB9-8FB4-CDAE-01CA-8DBC8BD2005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3B1D4C-81B1-31DF-CAF3-AA788AE47B35}"/>
              </a:ext>
            </a:extLst>
          </p:cNvPr>
          <p:cNvSpPr/>
          <p:nvPr/>
        </p:nvSpPr>
        <p:spPr>
          <a:xfrm>
            <a:off x="6184430" y="2221794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D2399A-3C02-D24B-708A-65E99F0C2651}"/>
              </a:ext>
            </a:extLst>
          </p:cNvPr>
          <p:cNvSpPr/>
          <p:nvPr/>
        </p:nvSpPr>
        <p:spPr>
          <a:xfrm>
            <a:off x="6666112" y="2221793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E1DCFC-35EB-2209-1111-7C40817E3454}"/>
              </a:ext>
            </a:extLst>
          </p:cNvPr>
          <p:cNvSpPr/>
          <p:nvPr/>
        </p:nvSpPr>
        <p:spPr>
          <a:xfrm>
            <a:off x="7433568" y="2783438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A60CC3-F3BC-70DD-971C-70B9EA744F99}"/>
              </a:ext>
            </a:extLst>
          </p:cNvPr>
          <p:cNvSpPr/>
          <p:nvPr/>
        </p:nvSpPr>
        <p:spPr>
          <a:xfrm>
            <a:off x="7433568" y="2447296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E38028-B7B1-9E68-1260-1EF4AF662E7E}"/>
              </a:ext>
            </a:extLst>
          </p:cNvPr>
          <p:cNvCxnSpPr>
            <a:cxnSpLocks/>
          </p:cNvCxnSpPr>
          <p:nvPr/>
        </p:nvCxnSpPr>
        <p:spPr>
          <a:xfrm flipV="1">
            <a:off x="5754087" y="2552288"/>
            <a:ext cx="582304" cy="30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E5F9ED-13A0-EC9F-9418-DDC450C1A70D}"/>
              </a:ext>
            </a:extLst>
          </p:cNvPr>
          <p:cNvCxnSpPr>
            <a:cxnSpLocks/>
          </p:cNvCxnSpPr>
          <p:nvPr/>
        </p:nvCxnSpPr>
        <p:spPr>
          <a:xfrm>
            <a:off x="6331472" y="2552288"/>
            <a:ext cx="498058" cy="18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9078CC7-F8A7-817B-FE57-B5FB03B43F58}"/>
              </a:ext>
            </a:extLst>
          </p:cNvPr>
          <p:cNvCxnSpPr>
            <a:cxnSpLocks/>
          </p:cNvCxnSpPr>
          <p:nvPr/>
        </p:nvCxnSpPr>
        <p:spPr>
          <a:xfrm flipV="1">
            <a:off x="6820832" y="2619779"/>
            <a:ext cx="1031306" cy="1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C7BE096-D856-090F-E32B-2B5041277127}"/>
              </a:ext>
            </a:extLst>
          </p:cNvPr>
          <p:cNvSpPr txBox="1"/>
          <p:nvPr/>
        </p:nvSpPr>
        <p:spPr>
          <a:xfrm>
            <a:off x="5761353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C26C84-E072-1098-7EA8-EC5484D95133}"/>
              </a:ext>
            </a:extLst>
          </p:cNvPr>
          <p:cNvSpPr txBox="1"/>
          <p:nvPr/>
        </p:nvSpPr>
        <p:spPr>
          <a:xfrm>
            <a:off x="6408332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MDAH.2307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FBAA265-06DA-6DDD-8076-9E992D3605E8}"/>
              </a:ext>
            </a:extLst>
          </p:cNvPr>
          <p:cNvSpPr/>
          <p:nvPr/>
        </p:nvSpPr>
        <p:spPr>
          <a:xfrm>
            <a:off x="7411818" y="2490088"/>
            <a:ext cx="57666" cy="3733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E85BF-7CF4-C01F-97A2-AF98D1DB18B7}"/>
              </a:ext>
            </a:extLst>
          </p:cNvPr>
          <p:cNvSpPr txBox="1"/>
          <p:nvPr/>
        </p:nvSpPr>
        <p:spPr>
          <a:xfrm>
            <a:off x="6926436" y="3122161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A06039-81BD-3AF4-EBA2-25D2964B6038}"/>
              </a:ext>
            </a:extLst>
          </p:cNvPr>
          <p:cNvCxnSpPr/>
          <p:nvPr/>
        </p:nvCxnSpPr>
        <p:spPr>
          <a:xfrm>
            <a:off x="5409719" y="2852320"/>
            <a:ext cx="71811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6257BD-A7DE-F46F-7FFB-CC4AFF07A95D}"/>
                  </a:ext>
                </a:extLst>
              </p:cNvPr>
              <p:cNvSpPr txBox="1"/>
              <p:nvPr/>
            </p:nvSpPr>
            <p:spPr>
              <a:xfrm>
                <a:off x="6031788" y="2661891"/>
                <a:ext cx="10937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6257BD-A7DE-F46F-7FFB-CC4AFF07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88" y="2661891"/>
                <a:ext cx="109377" cy="215444"/>
              </a:xfrm>
              <a:prstGeom prst="rect">
                <a:avLst/>
              </a:prstGeom>
              <a:blipFill>
                <a:blip r:embed="rId4"/>
                <a:stretch>
                  <a:fillRect l="-55556" r="-5000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01;p27">
            <a:extLst>
              <a:ext uri="{FF2B5EF4-FFF2-40B4-BE49-F238E27FC236}">
                <a16:creationId xmlns:a16="http://schemas.microsoft.com/office/drawing/2014/main" id="{1354DA94-3986-27B0-E9DA-551ECFF5B3DF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B1CC1-4300-1B60-982F-F158512ABC87}"/>
              </a:ext>
            </a:extLst>
          </p:cNvPr>
          <p:cNvSpPr txBox="1"/>
          <p:nvPr/>
        </p:nvSpPr>
        <p:spPr>
          <a:xfrm>
            <a:off x="5735903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A3CE-077B-D9F4-5D86-04BAEB2A0CB8}"/>
              </a:ext>
            </a:extLst>
          </p:cNvPr>
          <p:cNvSpPr txBox="1"/>
          <p:nvPr/>
        </p:nvSpPr>
        <p:spPr>
          <a:xfrm>
            <a:off x="6317627" y="3392788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98;p27">
                <a:extLst>
                  <a:ext uri="{FF2B5EF4-FFF2-40B4-BE49-F238E27FC236}">
                    <a16:creationId xmlns:a16="http://schemas.microsoft.com/office/drawing/2014/main" id="{A57F4AB4-9E5D-21B2-C70B-F031A9C4EF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0" tIns="0" rIns="0" bIns="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171717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115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300"/>
                  <a:buFont typeface="Arial"/>
                  <a:buChar char="•"/>
                  <a:defRPr sz="13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048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6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Kick response on the correctors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u="sng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Changes</a:t>
                </a: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BSPs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I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compared against simulation model</a:t>
                </a:r>
              </a:p>
            </p:txBody>
          </p:sp>
        </mc:Choice>
        <mc:Fallback>
          <p:sp>
            <p:nvSpPr>
              <p:cNvPr id="5" name="Google Shape;198;p27">
                <a:extLst>
                  <a:ext uri="{FF2B5EF4-FFF2-40B4-BE49-F238E27FC236}">
                    <a16:creationId xmlns:a16="http://schemas.microsoft.com/office/drawing/2014/main" id="{A57F4AB4-9E5D-21B2-C70B-F031A9C4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blipFill>
                <a:blip r:embed="rId5"/>
                <a:stretch>
                  <a:fillRect l="-2990" t="-2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68;p24">
            <a:extLst>
              <a:ext uri="{FF2B5EF4-FFF2-40B4-BE49-F238E27FC236}">
                <a16:creationId xmlns:a16="http://schemas.microsoft.com/office/drawing/2014/main" id="{3763D08E-313E-4701-268B-6B577834608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9;p24">
            <a:extLst>
              <a:ext uri="{FF2B5EF4-FFF2-40B4-BE49-F238E27FC236}">
                <a16:creationId xmlns:a16="http://schemas.microsoft.com/office/drawing/2014/main" id="{4A13B8CE-679D-3C95-2BB5-B3B7E9E352C9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9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08120A5-321C-6FC4-1ABF-409A7C7EB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23901192-8B98-080B-EE9E-8EFC5B7CD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Reality</a:t>
            </a:r>
          </a:p>
        </p:txBody>
      </p:sp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D6AE5F7D-3E93-BD04-6DFD-FE676BA64C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29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2ED2C262-41DA-6471-9049-BAB30F6C2DD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B77C35-4A91-811F-F655-3C95B4313AFB}"/>
              </a:ext>
            </a:extLst>
          </p:cNvPr>
          <p:cNvSpPr txBox="1"/>
          <p:nvPr/>
        </p:nvSpPr>
        <p:spPr>
          <a:xfrm>
            <a:off x="5761353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EC4C0E-DD65-F7F4-ACD8-E05959FECCA3}"/>
              </a:ext>
            </a:extLst>
          </p:cNvPr>
          <p:cNvSpPr txBox="1"/>
          <p:nvPr/>
        </p:nvSpPr>
        <p:spPr>
          <a:xfrm>
            <a:off x="6408332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MDAH.2307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E8115-BD4C-E632-5EFB-BFABF0A4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539" y="814315"/>
            <a:ext cx="4393585" cy="3514869"/>
          </a:xfrm>
          <a:prstGeom prst="rect">
            <a:avLst/>
          </a:prstGeom>
        </p:spPr>
      </p:pic>
      <p:sp>
        <p:nvSpPr>
          <p:cNvPr id="7" name="Google Shape;201;p27">
            <a:extLst>
              <a:ext uri="{FF2B5EF4-FFF2-40B4-BE49-F238E27FC236}">
                <a16:creationId xmlns:a16="http://schemas.microsoft.com/office/drawing/2014/main" id="{A3A3D03A-957F-F6B6-9139-D8B55FBC076A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98;p27">
            <a:extLst>
              <a:ext uri="{FF2B5EF4-FFF2-40B4-BE49-F238E27FC236}">
                <a16:creationId xmlns:a16="http://schemas.microsoft.com/office/drawing/2014/main" id="{FD5F5BF9-61C7-A61E-0308-F8B275BBA31F}"/>
              </a:ext>
            </a:extLst>
          </p:cNvPr>
          <p:cNvSpPr txBox="1">
            <a:spLocks/>
          </p:cNvSpPr>
          <p:nvPr/>
        </p:nvSpPr>
        <p:spPr>
          <a:xfrm>
            <a:off x="305992" y="1270002"/>
            <a:ext cx="3836518" cy="326440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test, the optimization took ~7 minutes to identify all the polarities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68;p24">
            <a:extLst>
              <a:ext uri="{FF2B5EF4-FFF2-40B4-BE49-F238E27FC236}">
                <a16:creationId xmlns:a16="http://schemas.microsoft.com/office/drawing/2014/main" id="{74B26036-9DAF-E424-BDD0-C4E5D8A0D5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69;p24">
            <a:extLst>
              <a:ext uri="{FF2B5EF4-FFF2-40B4-BE49-F238E27FC236}">
                <a16:creationId xmlns:a16="http://schemas.microsoft.com/office/drawing/2014/main" id="{06CAC1BD-2526-6E0F-F136-E167A84C7F2B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7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Challenges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no conventional beam position monitors available!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 foils (BSPs) are used instead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Classical control algorithms (currently used) fail when the beam is only on one foil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9" name="Google Shape;199;p27" title="RL4AA2025-Observations.png"/>
          <p:cNvPicPr preferRelativeResize="0"/>
          <p:nvPr/>
        </p:nvPicPr>
        <p:blipFill rotWithShape="1">
          <a:blip r:embed="rId3">
            <a:alphaModFix/>
          </a:blip>
          <a:srcRect l="-1" r="38545" b="4854"/>
          <a:stretch>
            <a:fillRect/>
          </a:stretch>
        </p:blipFill>
        <p:spPr>
          <a:xfrm>
            <a:off x="326800" y="2403095"/>
            <a:ext cx="4708859" cy="19151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5" name="Google Shape;205;p27"/>
          <p:cNvCxnSpPr/>
          <p:nvPr/>
        </p:nvCxnSpPr>
        <p:spPr>
          <a:xfrm>
            <a:off x="739725" y="2971569"/>
            <a:ext cx="842100" cy="29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" name="Google Shape;206;p27"/>
          <p:cNvSpPr txBox="1"/>
          <p:nvPr/>
        </p:nvSpPr>
        <p:spPr>
          <a:xfrm>
            <a:off x="222900" y="2662894"/>
            <a:ext cx="76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</a:t>
            </a:r>
            <a:endParaRPr dirty="0"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7" name="Google Shape;207;p27"/>
          <p:cNvCxnSpPr/>
          <p:nvPr/>
        </p:nvCxnSpPr>
        <p:spPr>
          <a:xfrm rot="10800000" flipH="1">
            <a:off x="774875" y="3590094"/>
            <a:ext cx="338700" cy="33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AB5007-C80B-AC27-7D06-A82AD2FF56F0}"/>
              </a:ext>
            </a:extLst>
          </p:cNvPr>
          <p:cNvSpPr/>
          <p:nvPr/>
        </p:nvSpPr>
        <p:spPr>
          <a:xfrm>
            <a:off x="5035659" y="2331481"/>
            <a:ext cx="3638450" cy="1986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374425" y="3675269"/>
            <a:ext cx="76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Foil</a:t>
            </a:r>
            <a:endParaRPr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0" name="Google Shape;200;p27" title="[23,23,23,&quot;https://www.codecogs.com/eqnedit.php?latex=%5Ctext%7Bsymmetry%7D%20%3D%20%5Csqrt%7B1%20-%20%5Cfrac%7B%7CI_%7B%5Ctext%7Bfoil%201%7D%7D%20-%20I_%7B%5Ctext%7Bfoil%202%7D%7D%7C%7D%7BI_%7B%5Ctext%7Bfoil%201%7D%7D%20%2B%20I_%7B%5Ctext%7Bfoil%202%7D%7D%7D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094" y="2919093"/>
            <a:ext cx="3270799" cy="6863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028E0E27-2CEE-1992-BD92-3DC5DA8A19D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1BCF0467-54E6-A111-549E-258FBECA4F7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A19AA4F0-5594-9264-E5F1-545A0BFB3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278845F2-B0C6-6FCB-72B3-F9557D258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Results</a:t>
            </a:r>
          </a:p>
        </p:txBody>
      </p:sp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7C2FF304-91B8-55F5-1FA8-D0F074C989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30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2E0B0CDF-810F-08A5-1DE0-391EA6F44D0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8CE2A5-73C8-9632-45A9-941D195BAA2B}"/>
              </a:ext>
            </a:extLst>
          </p:cNvPr>
          <p:cNvSpPr txBox="1"/>
          <p:nvPr/>
        </p:nvSpPr>
        <p:spPr>
          <a:xfrm>
            <a:off x="5761353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8ACAA8-42DE-95C1-6833-26083EB1D1DE}"/>
              </a:ext>
            </a:extLst>
          </p:cNvPr>
          <p:cNvSpPr txBox="1"/>
          <p:nvPr/>
        </p:nvSpPr>
        <p:spPr>
          <a:xfrm>
            <a:off x="6408332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MDAH.2307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01;p27">
            <a:extLst>
              <a:ext uri="{FF2B5EF4-FFF2-40B4-BE49-F238E27FC236}">
                <a16:creationId xmlns:a16="http://schemas.microsoft.com/office/drawing/2014/main" id="{BA4D8E1F-3870-A7D4-B0B4-09710745CD2A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51B9DA-6750-EC77-E2AD-2880EBF4A1F7}"/>
              </a:ext>
            </a:extLst>
          </p:cNvPr>
          <p:cNvGraphicFramePr>
            <a:graphicFrameLocks noGrp="1"/>
          </p:cNvGraphicFramePr>
          <p:nvPr/>
        </p:nvGraphicFramePr>
        <p:xfrm>
          <a:off x="1798965" y="2015490"/>
          <a:ext cx="5546070" cy="1112520"/>
        </p:xfrm>
        <a:graphic>
          <a:graphicData uri="http://schemas.openxmlformats.org/drawingml/2006/table">
            <a:tbl>
              <a:tblPr firstRow="1" bandRow="1">
                <a:tableStyleId>{357AD2C4-2CD8-46AD-B5D6-D18E48F5E5BC}</a:tableStyleId>
              </a:tblPr>
              <a:tblGrid>
                <a:gridCol w="950995">
                  <a:extLst>
                    <a:ext uri="{9D8B030D-6E8A-4147-A177-3AD203B41FA5}">
                      <a16:colId xmlns:a16="http://schemas.microsoft.com/office/drawing/2014/main" val="3944948277"/>
                    </a:ext>
                  </a:extLst>
                </a:gridCol>
                <a:gridCol w="624071">
                  <a:extLst>
                    <a:ext uri="{9D8B030D-6E8A-4147-A177-3AD203B41FA5}">
                      <a16:colId xmlns:a16="http://schemas.microsoft.com/office/drawing/2014/main" val="2437549036"/>
                    </a:ext>
                  </a:extLst>
                </a:gridCol>
                <a:gridCol w="670241">
                  <a:extLst>
                    <a:ext uri="{9D8B030D-6E8A-4147-A177-3AD203B41FA5}">
                      <a16:colId xmlns:a16="http://schemas.microsoft.com/office/drawing/2014/main" val="3476796518"/>
                    </a:ext>
                  </a:extLst>
                </a:gridCol>
                <a:gridCol w="651091">
                  <a:extLst>
                    <a:ext uri="{9D8B030D-6E8A-4147-A177-3AD203B41FA5}">
                      <a16:colId xmlns:a16="http://schemas.microsoft.com/office/drawing/2014/main" val="3669203186"/>
                    </a:ext>
                  </a:extLst>
                </a:gridCol>
                <a:gridCol w="599540">
                  <a:extLst>
                    <a:ext uri="{9D8B030D-6E8A-4147-A177-3AD203B41FA5}">
                      <a16:colId xmlns:a16="http://schemas.microsoft.com/office/drawing/2014/main" val="2482359716"/>
                    </a:ext>
                  </a:extLst>
                </a:gridCol>
                <a:gridCol w="712006">
                  <a:extLst>
                    <a:ext uri="{9D8B030D-6E8A-4147-A177-3AD203B41FA5}">
                      <a16:colId xmlns:a16="http://schemas.microsoft.com/office/drawing/2014/main" val="3180157307"/>
                    </a:ext>
                  </a:extLst>
                </a:gridCol>
                <a:gridCol w="610152">
                  <a:extLst>
                    <a:ext uri="{9D8B030D-6E8A-4147-A177-3AD203B41FA5}">
                      <a16:colId xmlns:a16="http://schemas.microsoft.com/office/drawing/2014/main" val="969695865"/>
                    </a:ext>
                  </a:extLst>
                </a:gridCol>
                <a:gridCol w="727974">
                  <a:extLst>
                    <a:ext uri="{9D8B030D-6E8A-4147-A177-3AD203B41FA5}">
                      <a16:colId xmlns:a16="http://schemas.microsoft.com/office/drawing/2014/main" val="2571234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Corrector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2101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44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4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794801"/>
                  </a:ext>
                </a:extLst>
              </a:tr>
            </a:tbl>
          </a:graphicData>
        </a:graphic>
      </p:graphicFrame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F3A451AE-5079-3486-1FED-6D9563DE0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3864" y="2343150"/>
            <a:ext cx="457200" cy="4572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5DF996A3-1B2F-75CC-79C3-35D90C640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433" y="2343150"/>
            <a:ext cx="457200" cy="457200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9247648A-ABE8-C011-74DD-F24F0B136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6524" y="2343150"/>
            <a:ext cx="457200" cy="457200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997B6DF0-CA4E-A13F-3427-D9E5CACB4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9570" y="2343150"/>
            <a:ext cx="457200" cy="457200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C6BC0394-81BB-F2B0-5B62-83619177A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6307" y="2343150"/>
            <a:ext cx="457200" cy="457200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34AC67A4-19DE-48DB-CD4C-2FA300F07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0671" y="2343150"/>
            <a:ext cx="457200" cy="457200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85CA7913-1414-E433-3F89-471696A8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3864" y="2717421"/>
            <a:ext cx="457200" cy="457200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BED57DBB-8A49-BCB5-8CD6-12F0452F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6524" y="2717421"/>
            <a:ext cx="457200" cy="457200"/>
          </a:xfrm>
          <a:prstGeom prst="rect">
            <a:avLst/>
          </a:prstGeom>
        </p:spPr>
      </p:pic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5DB53DBF-131F-269F-2E45-23FFCC2D3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9570" y="2720367"/>
            <a:ext cx="457200" cy="457200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08765B97-CFAA-D972-129C-AD0218B13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6307" y="2717421"/>
            <a:ext cx="457200" cy="457200"/>
          </a:xfrm>
          <a:prstGeom prst="rect">
            <a:avLst/>
          </a:prstGeom>
        </p:spPr>
      </p:pic>
      <p:pic>
        <p:nvPicPr>
          <p:cNvPr id="19" name="Graphic 18" descr="Checkbox Checked with solid fill">
            <a:extLst>
              <a:ext uri="{FF2B5EF4-FFF2-40B4-BE49-F238E27FC236}">
                <a16:creationId xmlns:a16="http://schemas.microsoft.com/office/drawing/2014/main" id="{263E2D4C-D07E-E61E-C5D2-9BDD9FE7C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0671" y="2727616"/>
            <a:ext cx="457200" cy="457200"/>
          </a:xfrm>
          <a:prstGeom prst="rect">
            <a:avLst/>
          </a:prstGeom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6062AC06-FEAE-94B8-CC01-B9BFCA0C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4824" y="2782051"/>
            <a:ext cx="327939" cy="3279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C53622-11F0-672B-AFEC-978C6C5F4A38}"/>
              </a:ext>
            </a:extLst>
          </p:cNvPr>
          <p:cNvSpPr txBox="1"/>
          <p:nvPr/>
        </p:nvSpPr>
        <p:spPr>
          <a:xfrm>
            <a:off x="7449248" y="2399677"/>
            <a:ext cx="138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7/7 (100%) 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60786-1D2F-8233-3B6A-71EE7C44990C}"/>
              </a:ext>
            </a:extLst>
          </p:cNvPr>
          <p:cNvSpPr txBox="1"/>
          <p:nvPr/>
        </p:nvSpPr>
        <p:spPr>
          <a:xfrm>
            <a:off x="7444555" y="2806886"/>
            <a:ext cx="138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6/7 (86%) </a:t>
            </a:r>
            <a:endParaRPr lang="en-GB" dirty="0"/>
          </a:p>
        </p:txBody>
      </p:sp>
      <p:pic>
        <p:nvPicPr>
          <p:cNvPr id="3" name="Graphic 2" descr="Checkbox Checked with solid fill">
            <a:extLst>
              <a:ext uri="{FF2B5EF4-FFF2-40B4-BE49-F238E27FC236}">
                <a16:creationId xmlns:a16="http://schemas.microsoft.com/office/drawing/2014/main" id="{6630C104-7453-5459-4F51-AE401CF32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7615" y="2343150"/>
            <a:ext cx="457200" cy="457200"/>
          </a:xfrm>
          <a:prstGeom prst="rect">
            <a:avLst/>
          </a:prstGeom>
        </p:spPr>
      </p:pic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47E14C97-98F0-5A9B-EE9A-0ECD30AEA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7615" y="2717420"/>
            <a:ext cx="457200" cy="457200"/>
          </a:xfrm>
          <a:prstGeom prst="rect">
            <a:avLst/>
          </a:prstGeom>
        </p:spPr>
      </p:pic>
      <p:sp>
        <p:nvSpPr>
          <p:cNvPr id="8" name="Google Shape;168;p24">
            <a:extLst>
              <a:ext uri="{FF2B5EF4-FFF2-40B4-BE49-F238E27FC236}">
                <a16:creationId xmlns:a16="http://schemas.microsoft.com/office/drawing/2014/main" id="{B89FFBBC-643D-2780-8357-826807D1F48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169;p24">
            <a:extLst>
              <a:ext uri="{FF2B5EF4-FFF2-40B4-BE49-F238E27FC236}">
                <a16:creationId xmlns:a16="http://schemas.microsoft.com/office/drawing/2014/main" id="{786400AA-87B2-C942-EFB2-AD7527C9C10F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792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13E6FE26-DF47-BBA3-A7BF-69B9EC1A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3B84752-018D-5A2A-2164-4FB8210AD823}"/>
              </a:ext>
            </a:extLst>
          </p:cNvPr>
          <p:cNvGraphicFramePr/>
          <p:nvPr/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8473728C-BD5E-1811-4A06-43AD161E41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CD702BDA-9267-5A3B-E4C1-54CFE22701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F4A5116B-C170-218D-7E08-2DDD7FAE3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363" y="1785776"/>
            <a:ext cx="368877" cy="368877"/>
          </a:xfrm>
          <a:prstGeom prst="rect">
            <a:avLst/>
          </a:prstGeom>
        </p:spPr>
      </p:pic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00D01F57-22BB-1286-2154-04485A8AF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04708" y="1748162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E6F738-EAFA-F613-573E-C6F48ED2AF2E}"/>
              </a:ext>
            </a:extLst>
          </p:cNvPr>
          <p:cNvSpPr txBox="1"/>
          <p:nvPr/>
        </p:nvSpPr>
        <p:spPr>
          <a:xfrm>
            <a:off x="4870230" y="1816325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pic>
        <p:nvPicPr>
          <p:cNvPr id="2" name="Graphic 1" descr="Checkbox Checked with solid fill">
            <a:extLst>
              <a:ext uri="{FF2B5EF4-FFF2-40B4-BE49-F238E27FC236}">
                <a16:creationId xmlns:a16="http://schemas.microsoft.com/office/drawing/2014/main" id="{8A919E3E-B253-09AF-7247-FE04A65944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4476" y="1748162"/>
            <a:ext cx="484495" cy="48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9A6273-7CD4-33F6-18E0-A8F8D3DAF452}"/>
              </a:ext>
            </a:extLst>
          </p:cNvPr>
          <p:cNvSpPr txBox="1"/>
          <p:nvPr/>
        </p:nvSpPr>
        <p:spPr>
          <a:xfrm>
            <a:off x="1321408" y="2977791"/>
            <a:ext cx="14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+ Quasi Random Search</a:t>
            </a:r>
            <a:endParaRPr lang="en-GB" dirty="0"/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7744D0F1-F325-2508-56AE-3CF350282F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92719" y="1748161"/>
            <a:ext cx="484495" cy="48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99035-24A1-1193-9021-8AE59E84DBC3}"/>
              </a:ext>
            </a:extLst>
          </p:cNvPr>
          <p:cNvSpPr txBox="1"/>
          <p:nvPr/>
        </p:nvSpPr>
        <p:spPr>
          <a:xfrm>
            <a:off x="2900675" y="2977791"/>
            <a:ext cx="146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Kick Response</a:t>
            </a:r>
            <a:endParaRPr lang="en-GB" dirty="0"/>
          </a:p>
        </p:txBody>
      </p:sp>
      <p:sp>
        <p:nvSpPr>
          <p:cNvPr id="6" name="Google Shape;168;p24">
            <a:extLst>
              <a:ext uri="{FF2B5EF4-FFF2-40B4-BE49-F238E27FC236}">
                <a16:creationId xmlns:a16="http://schemas.microsoft.com/office/drawing/2014/main" id="{82523355-E01E-F639-DF96-365C91DB36C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9;p24">
            <a:extLst>
              <a:ext uri="{FF2B5EF4-FFF2-40B4-BE49-F238E27FC236}">
                <a16:creationId xmlns:a16="http://schemas.microsoft.com/office/drawing/2014/main" id="{E1B45475-5349-A772-0D75-0F5AC31257FE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57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A89AE4A5-A403-CC4A-3EBF-9A8A3F0E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A7A31F8-EFFE-DDB1-1AF9-045601186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96403"/>
              </p:ext>
            </p:extLst>
          </p:nvPr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9ECF2319-5464-0702-D3C9-BABEB2DBDB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F71878EF-61E8-5A2E-4E39-B5B44BDBAB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014558EB-C97B-B407-EAE0-8CEF64C9C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363" y="1785776"/>
            <a:ext cx="368877" cy="368877"/>
          </a:xfrm>
          <a:prstGeom prst="rect">
            <a:avLst/>
          </a:prstGeom>
        </p:spPr>
      </p:pic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8BDDED8B-BA5A-EC27-2230-957A81CFE8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04708" y="1748162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EBD708-17AF-550A-4EA8-45F26022073F}"/>
              </a:ext>
            </a:extLst>
          </p:cNvPr>
          <p:cNvSpPr txBox="1"/>
          <p:nvPr/>
        </p:nvSpPr>
        <p:spPr>
          <a:xfrm>
            <a:off x="4870230" y="1816325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pic>
        <p:nvPicPr>
          <p:cNvPr id="2" name="Graphic 1" descr="Checkbox Checked with solid fill">
            <a:extLst>
              <a:ext uri="{FF2B5EF4-FFF2-40B4-BE49-F238E27FC236}">
                <a16:creationId xmlns:a16="http://schemas.microsoft.com/office/drawing/2014/main" id="{3AC62931-51C7-01DB-25B1-07DC94C228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4476" y="1748162"/>
            <a:ext cx="484495" cy="48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88AA9-93FA-862B-6B35-337918946809}"/>
              </a:ext>
            </a:extLst>
          </p:cNvPr>
          <p:cNvSpPr txBox="1"/>
          <p:nvPr/>
        </p:nvSpPr>
        <p:spPr>
          <a:xfrm>
            <a:off x="1321408" y="2977791"/>
            <a:ext cx="14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+ Quasi Random Search</a:t>
            </a:r>
            <a:endParaRPr lang="en-GB" dirty="0"/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BE61BF4F-BFEE-CF66-384C-C19852D2BA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92719" y="1748161"/>
            <a:ext cx="484495" cy="48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8083AA-E681-0DEE-1F97-30C27129690E}"/>
              </a:ext>
            </a:extLst>
          </p:cNvPr>
          <p:cNvSpPr txBox="1"/>
          <p:nvPr/>
        </p:nvSpPr>
        <p:spPr>
          <a:xfrm>
            <a:off x="2900675" y="2977791"/>
            <a:ext cx="146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Kick Response</a:t>
            </a:r>
            <a:endParaRPr lang="en-GB" dirty="0"/>
          </a:p>
        </p:txBody>
      </p:sp>
      <p:sp>
        <p:nvSpPr>
          <p:cNvPr id="6" name="Google Shape;168;p24">
            <a:extLst>
              <a:ext uri="{FF2B5EF4-FFF2-40B4-BE49-F238E27FC236}">
                <a16:creationId xmlns:a16="http://schemas.microsoft.com/office/drawing/2014/main" id="{33024DEB-BC19-DC9E-56D2-9DD26F23DE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9;p24">
            <a:extLst>
              <a:ext uri="{FF2B5EF4-FFF2-40B4-BE49-F238E27FC236}">
                <a16:creationId xmlns:a16="http://schemas.microsoft.com/office/drawing/2014/main" id="{7FED833A-73A2-431F-63F0-595C48133CD3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252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the Line for High Symmetry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438269C2-FE8C-D12C-2139-179DD52B09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3627398E-A3DB-66FC-F85A-CEF53CC7ABB8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14A04FA0-2B3F-CE14-DE5F-FFE33794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65D1B99D-3AF7-E45E-954A-860F21D90A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Choices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FB230ADD-1546-161F-017F-CF6AAA5D01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we use RL here?…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 polarities 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known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Designing a controller to tradeoff symmetries at the different monitors for high target symmetry is complex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can use RL to discover control strategies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simulation model allow for training offline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09AE35A4-91BE-6B57-94F7-48F1241AAE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Architecture with solid fill">
            <a:extLst>
              <a:ext uri="{FF2B5EF4-FFF2-40B4-BE49-F238E27FC236}">
                <a16:creationId xmlns:a16="http://schemas.microsoft.com/office/drawing/2014/main" id="{4FA6DD3B-151D-EA37-8402-E068CD51C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3276" y="132942"/>
            <a:ext cx="574964" cy="57496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CEFEA3-0549-8E67-ABA5-B533865F660C}"/>
              </a:ext>
            </a:extLst>
          </p:cNvPr>
          <p:cNvSpPr/>
          <p:nvPr/>
        </p:nvSpPr>
        <p:spPr>
          <a:xfrm>
            <a:off x="401782" y="1222299"/>
            <a:ext cx="8340436" cy="9641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 indent="0">
              <a:lnSpc>
                <a:spcPct val="115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Need to steer the line to a high symmetry, even from situations where the beam is in one foil only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68;p24">
            <a:extLst>
              <a:ext uri="{FF2B5EF4-FFF2-40B4-BE49-F238E27FC236}">
                <a16:creationId xmlns:a16="http://schemas.microsoft.com/office/drawing/2014/main" id="{120425B7-81E7-A507-1C0D-3E35C6860C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9;p24">
            <a:extLst>
              <a:ext uri="{FF2B5EF4-FFF2-40B4-BE49-F238E27FC236}">
                <a16:creationId xmlns:a16="http://schemas.microsoft.com/office/drawing/2014/main" id="{FE6CA7CB-F17E-C462-1B93-63565404D5F6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2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Reinforcement Learning Setup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0" name="Google Shape;250;p31" title="RL4AA2025.png"/>
          <p:cNvPicPr preferRelativeResize="0"/>
          <p:nvPr/>
        </p:nvPicPr>
        <p:blipFill rotWithShape="1">
          <a:blip r:embed="rId3">
            <a:alphaModFix/>
          </a:blip>
          <a:srcRect b="1575"/>
          <a:stretch/>
        </p:blipFill>
        <p:spPr>
          <a:xfrm>
            <a:off x="1901204" y="1311281"/>
            <a:ext cx="5341573" cy="28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 txBox="1"/>
          <p:nvPr/>
        </p:nvSpPr>
        <p:spPr>
          <a:xfrm>
            <a:off x="3790968" y="3285938"/>
            <a:ext cx="14505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Dipoles’ settings</a:t>
            </a:r>
            <a:endParaRPr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C181E438-9D06-0B52-6659-5D248520426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57891F57-DFA5-8B9F-2425-3856E013B4B7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EE950-DC53-B83F-E265-2663AECC739C}"/>
              </a:ext>
            </a:extLst>
          </p:cNvPr>
          <p:cNvSpPr txBox="1"/>
          <p:nvPr/>
        </p:nvSpPr>
        <p:spPr>
          <a:xfrm>
            <a:off x="4114800" y="211628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BEBEB-0CDD-D5AD-C583-C4EAD80F9960}"/>
              </a:ext>
            </a:extLst>
          </p:cNvPr>
          <p:cNvSpPr txBox="1"/>
          <p:nvPr/>
        </p:nvSpPr>
        <p:spPr>
          <a:xfrm rot="1794333">
            <a:off x="7215955" y="1627045"/>
            <a:ext cx="185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info in the poster!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>
            <a:spLocks noGrp="1"/>
          </p:cNvSpPr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RL Results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3" name="Google Shape;303;p35"/>
          <p:cNvSpPr txBox="1">
            <a:spLocks noGrp="1"/>
          </p:cNvSpPr>
          <p:nvPr>
            <p:ph type="body" idx="1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4" name="Google Shape;304;p35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76640B2E-F536-ED0A-3A56-E0685D9B82C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7FF6C5C0-2464-C0CA-519F-0A8E562B229A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2" name="Google Shape;3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62" y="1336138"/>
            <a:ext cx="3895127" cy="28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6"/>
          <p:cNvPicPr preferRelativeResize="0"/>
          <p:nvPr/>
        </p:nvPicPr>
        <p:blipFill rotWithShape="1">
          <a:blip r:embed="rId4">
            <a:alphaModFix/>
          </a:blip>
          <a:srcRect b="1720"/>
          <a:stretch/>
        </p:blipFill>
        <p:spPr>
          <a:xfrm>
            <a:off x="4253025" y="586350"/>
            <a:ext cx="4836324" cy="39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6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DD81EA80-EE76-7206-8E3A-6DE209DFC0B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CC999A4F-BE9D-B575-8E8C-E1D04BF276EE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Reality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3692925" y="1707525"/>
            <a:ext cx="14991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3" name="Google Shape;323;p37" title="reality_comparison.png"/>
          <p:cNvPicPr preferRelativeResize="0"/>
          <p:nvPr/>
        </p:nvPicPr>
        <p:blipFill rotWithShape="1">
          <a:blip r:embed="rId3">
            <a:alphaModFix/>
          </a:blip>
          <a:srcRect b="50370"/>
          <a:stretch/>
        </p:blipFill>
        <p:spPr>
          <a:xfrm>
            <a:off x="831575" y="1521913"/>
            <a:ext cx="7221801" cy="269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7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E0041C81-5025-5A5E-F932-6CE6D4BC639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F038272D-C6A5-3746-6CC2-0E76FCE51B03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D7EE4FCF-F1D0-E732-20E7-EA4C49AAF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217E13B-25D1-9B63-F4B5-B0BE48870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211273"/>
              </p:ext>
            </p:extLst>
          </p:nvPr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44F94F6D-C9BB-8770-5B3A-5407A701D5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7860BF1E-2004-C024-76E2-0CF8FD1B2B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D3D12C40-5FF4-D382-4E24-6819C60285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363" y="1785776"/>
            <a:ext cx="368877" cy="368877"/>
          </a:xfrm>
          <a:prstGeom prst="rect">
            <a:avLst/>
          </a:prstGeom>
        </p:spPr>
      </p:pic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0829CF85-B8A2-50B1-50AF-E4CB6C44F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0853" y="2934767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12CFA5-8308-947B-50A6-D1ABC118DCFE}"/>
              </a:ext>
            </a:extLst>
          </p:cNvPr>
          <p:cNvSpPr txBox="1"/>
          <p:nvPr/>
        </p:nvSpPr>
        <p:spPr>
          <a:xfrm>
            <a:off x="4856375" y="3002930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pic>
        <p:nvPicPr>
          <p:cNvPr id="2" name="Graphic 1" descr="Checkbox Checked with solid fill">
            <a:extLst>
              <a:ext uri="{FF2B5EF4-FFF2-40B4-BE49-F238E27FC236}">
                <a16:creationId xmlns:a16="http://schemas.microsoft.com/office/drawing/2014/main" id="{92A69FE7-9AA4-97CF-0890-0814B03778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4476" y="1748162"/>
            <a:ext cx="484495" cy="48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EE1B57-4890-7757-7B8A-FE25339B716F}"/>
              </a:ext>
            </a:extLst>
          </p:cNvPr>
          <p:cNvSpPr txBox="1"/>
          <p:nvPr/>
        </p:nvSpPr>
        <p:spPr>
          <a:xfrm>
            <a:off x="1321408" y="2977791"/>
            <a:ext cx="14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+ Quasi Random Search</a:t>
            </a:r>
            <a:endParaRPr lang="en-GB" dirty="0"/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09047EBE-BCCC-863D-5C40-D1066F812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92719" y="1748161"/>
            <a:ext cx="484495" cy="48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6713C-364E-90A0-A9D2-F9329BACB37F}"/>
              </a:ext>
            </a:extLst>
          </p:cNvPr>
          <p:cNvSpPr txBox="1"/>
          <p:nvPr/>
        </p:nvSpPr>
        <p:spPr>
          <a:xfrm>
            <a:off x="2900675" y="2977791"/>
            <a:ext cx="146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Kick Response</a:t>
            </a:r>
            <a:endParaRPr lang="en-GB" dirty="0"/>
          </a:p>
        </p:txBody>
      </p:sp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BEA3585E-9D37-FE9F-4FF0-16808C44E1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60962" y="1764833"/>
            <a:ext cx="484495" cy="484495"/>
          </a:xfrm>
          <a:prstGeom prst="rect">
            <a:avLst/>
          </a:prstGeom>
        </p:spPr>
      </p:pic>
      <p:sp>
        <p:nvSpPr>
          <p:cNvPr id="7" name="Google Shape;168;p24">
            <a:extLst>
              <a:ext uri="{FF2B5EF4-FFF2-40B4-BE49-F238E27FC236}">
                <a16:creationId xmlns:a16="http://schemas.microsoft.com/office/drawing/2014/main" id="{669ED38C-18B7-5E64-85F9-DE418F815E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69;p24">
            <a:extLst>
              <a:ext uri="{FF2B5EF4-FFF2-40B4-BE49-F238E27FC236}">
                <a16:creationId xmlns:a16="http://schemas.microsoft.com/office/drawing/2014/main" id="{263A8640-0EE5-F559-A2F4-A69115B97177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55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635AF4CA-32A7-90AA-7313-3F30CF6D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B149BC4-8329-6094-5F9A-D6571C88F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894164"/>
              </p:ext>
            </p:extLst>
          </p:nvPr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0C0CBA0B-B0C1-65A2-0942-0319065460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ED26802C-DCFC-FF40-CCB2-4F59081056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46C2B-54F7-A4D8-5091-32FAFEFAD416}"/>
              </a:ext>
            </a:extLst>
          </p:cNvPr>
          <p:cNvSpPr txBox="1"/>
          <p:nvPr/>
        </p:nvSpPr>
        <p:spPr>
          <a:xfrm rot="1541329">
            <a:off x="4814993" y="3736043"/>
            <a:ext cx="227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approach this complex automation?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97021-7D31-6023-CDA9-99D999B37AC0}"/>
              </a:ext>
            </a:extLst>
          </p:cNvPr>
          <p:cNvSpPr txBox="1"/>
          <p:nvPr/>
        </p:nvSpPr>
        <p:spPr>
          <a:xfrm rot="20277215">
            <a:off x="1400883" y="3667652"/>
            <a:ext cx="175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we just use RL for everything?</a:t>
            </a:r>
            <a:endParaRPr lang="en-GB" dirty="0"/>
          </a:p>
        </p:txBody>
      </p:sp>
      <p:pic>
        <p:nvPicPr>
          <p:cNvPr id="13" name="Graphic 12" descr="Badge Question Mark outline">
            <a:extLst>
              <a:ext uri="{FF2B5EF4-FFF2-40B4-BE49-F238E27FC236}">
                <a16:creationId xmlns:a16="http://schemas.microsoft.com/office/drawing/2014/main" id="{B1F395F4-78F0-D625-05F4-5B34DA698B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8655" y="1785776"/>
            <a:ext cx="368877" cy="368877"/>
          </a:xfrm>
          <a:prstGeom prst="rect">
            <a:avLst/>
          </a:prstGeom>
        </p:spPr>
      </p:pic>
      <p:pic>
        <p:nvPicPr>
          <p:cNvPr id="14" name="Graphic 13" descr="Badge Question Mark outline">
            <a:extLst>
              <a:ext uri="{FF2B5EF4-FFF2-40B4-BE49-F238E27FC236}">
                <a16:creationId xmlns:a16="http://schemas.microsoft.com/office/drawing/2014/main" id="{AD45A1E0-4194-9C6A-EBE9-8E34F349C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9961" y="1778847"/>
            <a:ext cx="368877" cy="368877"/>
          </a:xfrm>
          <a:prstGeom prst="rect">
            <a:avLst/>
          </a:prstGeom>
        </p:spPr>
      </p:pic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8B3E7BFB-C65D-6D7A-4BC7-C0D080F377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363" y="1785776"/>
            <a:ext cx="368877" cy="368877"/>
          </a:xfrm>
          <a:prstGeom prst="rect">
            <a:avLst/>
          </a:prstGeom>
        </p:spPr>
      </p:pic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DD3AF2CF-9825-FEA4-0959-723738B642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04708" y="1748162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B9BD4-A764-A81B-11FF-2C7A503F0630}"/>
              </a:ext>
            </a:extLst>
          </p:cNvPr>
          <p:cNvSpPr txBox="1"/>
          <p:nvPr/>
        </p:nvSpPr>
        <p:spPr>
          <a:xfrm>
            <a:off x="4870230" y="1816325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sp>
        <p:nvSpPr>
          <p:cNvPr id="20" name="Google Shape;168;p24">
            <a:extLst>
              <a:ext uri="{FF2B5EF4-FFF2-40B4-BE49-F238E27FC236}">
                <a16:creationId xmlns:a16="http://schemas.microsoft.com/office/drawing/2014/main" id="{09E59100-9E82-174A-65A4-0C5696062DE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169;p24">
            <a:extLst>
              <a:ext uri="{FF2B5EF4-FFF2-40B4-BE49-F238E27FC236}">
                <a16:creationId xmlns:a16="http://schemas.microsoft.com/office/drawing/2014/main" id="{EA83B1D5-5271-54FC-1AB8-64DFF93072A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7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6659E793-2196-6EA6-D747-80AAE64E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B8E08E0-B86C-4312-77E2-68963BDDC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909655"/>
              </p:ext>
            </p:extLst>
          </p:nvPr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33138D1B-830F-34EB-AD0C-675A338055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31CB778F-7403-0378-AF85-86A35E44C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3346095B-1CA3-DF80-5A87-66E8E1DFED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363" y="1785776"/>
            <a:ext cx="368877" cy="368877"/>
          </a:xfrm>
          <a:prstGeom prst="rect">
            <a:avLst/>
          </a:prstGeom>
        </p:spPr>
      </p:pic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1CBBD8C4-7335-3018-CA26-CDB9D9A87D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0853" y="2934767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29277E-DFB4-1806-3ACD-59CF7CD6462F}"/>
              </a:ext>
            </a:extLst>
          </p:cNvPr>
          <p:cNvSpPr txBox="1"/>
          <p:nvPr/>
        </p:nvSpPr>
        <p:spPr>
          <a:xfrm>
            <a:off x="4856375" y="3002930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pic>
        <p:nvPicPr>
          <p:cNvPr id="2" name="Graphic 1" descr="Checkbox Checked with solid fill">
            <a:extLst>
              <a:ext uri="{FF2B5EF4-FFF2-40B4-BE49-F238E27FC236}">
                <a16:creationId xmlns:a16="http://schemas.microsoft.com/office/drawing/2014/main" id="{D0A7A8DD-1315-33A4-5705-67991B7CEB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4476" y="1748162"/>
            <a:ext cx="484495" cy="48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52CF4-AB55-BC48-D04A-697FC7F8D904}"/>
              </a:ext>
            </a:extLst>
          </p:cNvPr>
          <p:cNvSpPr txBox="1"/>
          <p:nvPr/>
        </p:nvSpPr>
        <p:spPr>
          <a:xfrm>
            <a:off x="1321408" y="2977791"/>
            <a:ext cx="14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+ Quasi Random Search</a:t>
            </a:r>
            <a:endParaRPr lang="en-GB" dirty="0"/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D94A80EC-E320-9935-449A-AEB34A596C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92719" y="1748161"/>
            <a:ext cx="484495" cy="48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36348-3885-14E2-1EF6-56888F34CE20}"/>
              </a:ext>
            </a:extLst>
          </p:cNvPr>
          <p:cNvSpPr txBox="1"/>
          <p:nvPr/>
        </p:nvSpPr>
        <p:spPr>
          <a:xfrm>
            <a:off x="2900675" y="2977791"/>
            <a:ext cx="146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Kick Response</a:t>
            </a:r>
            <a:endParaRPr lang="en-GB" dirty="0"/>
          </a:p>
        </p:txBody>
      </p:sp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9E40C7C1-A0D6-24EE-0A0C-F4ED6FDC98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60962" y="1764833"/>
            <a:ext cx="484495" cy="484495"/>
          </a:xfrm>
          <a:prstGeom prst="rect">
            <a:avLst/>
          </a:prstGeom>
        </p:spPr>
      </p:pic>
      <p:sp>
        <p:nvSpPr>
          <p:cNvPr id="7" name="Google Shape;168;p24">
            <a:extLst>
              <a:ext uri="{FF2B5EF4-FFF2-40B4-BE49-F238E27FC236}">
                <a16:creationId xmlns:a16="http://schemas.microsoft.com/office/drawing/2014/main" id="{7AD5706E-70A2-A90D-5E10-873BCF7327B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69;p24">
            <a:extLst>
              <a:ext uri="{FF2B5EF4-FFF2-40B4-BE49-F238E27FC236}">
                <a16:creationId xmlns:a16="http://schemas.microsoft.com/office/drawing/2014/main" id="{0EFA5593-F147-9015-6D20-21A00217323B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556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>
          <a:extLst>
            <a:ext uri="{FF2B5EF4-FFF2-40B4-BE49-F238E27FC236}">
              <a16:creationId xmlns:a16="http://schemas.microsoft.com/office/drawing/2014/main" id="{AA03CAA4-28AC-C2F3-F3D8-716E7E712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>
            <a:extLst>
              <a:ext uri="{FF2B5EF4-FFF2-40B4-BE49-F238E27FC236}">
                <a16:creationId xmlns:a16="http://schemas.microsoft.com/office/drawing/2014/main" id="{239D63FE-5712-ACAF-022B-F47484CAC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Optimizing the Targets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" name="Google Shape;353;p40">
            <a:extLst>
              <a:ext uri="{FF2B5EF4-FFF2-40B4-BE49-F238E27FC236}">
                <a16:creationId xmlns:a16="http://schemas.microsoft.com/office/drawing/2014/main" id="{A6AC7398-6885-E1EB-13F1-C763B5821C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4" name="Google Shape;354;p40">
            <a:extLst>
              <a:ext uri="{FF2B5EF4-FFF2-40B4-BE49-F238E27FC236}">
                <a16:creationId xmlns:a16="http://schemas.microsoft.com/office/drawing/2014/main" id="{765C5CF5-FD12-4082-5D1A-394D0718B9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A87851CF-BF78-A419-A21C-016F21DCA3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3DAB91DB-0141-6BEE-BC9E-31E4B261E68E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947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FCAD8829-F7E2-254E-E4C0-6CF599E1C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522D8B-B2CD-4F47-B266-4FD105311AD3}"/>
              </a:ext>
            </a:extLst>
          </p:cNvPr>
          <p:cNvCxnSpPr>
            <a:cxnSpLocks/>
          </p:cNvCxnSpPr>
          <p:nvPr/>
        </p:nvCxnSpPr>
        <p:spPr>
          <a:xfrm>
            <a:off x="4146981" y="2580451"/>
            <a:ext cx="0" cy="1726479"/>
          </a:xfrm>
          <a:prstGeom prst="straightConnector1">
            <a:avLst/>
          </a:prstGeom>
          <a:ln w="19050" cap="flat" cmpd="sng" algn="ctr">
            <a:solidFill>
              <a:srgbClr val="00206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0EC4F2-67B0-90BF-EFFE-71511E2EAFB5}"/>
              </a:ext>
            </a:extLst>
          </p:cNvPr>
          <p:cNvCxnSpPr>
            <a:cxnSpLocks/>
          </p:cNvCxnSpPr>
          <p:nvPr/>
        </p:nvCxnSpPr>
        <p:spPr>
          <a:xfrm>
            <a:off x="3343417" y="2580451"/>
            <a:ext cx="0" cy="1726479"/>
          </a:xfrm>
          <a:prstGeom prst="straightConnector1">
            <a:avLst/>
          </a:prstGeom>
          <a:ln w="19050" cap="flat" cmpd="sng" algn="ctr">
            <a:solidFill>
              <a:srgbClr val="00206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1" name="Google Shape;361;p41">
            <a:extLst>
              <a:ext uri="{FF2B5EF4-FFF2-40B4-BE49-F238E27FC236}">
                <a16:creationId xmlns:a16="http://schemas.microsoft.com/office/drawing/2014/main" id="{5F772B0A-16DD-02D5-33EB-BFEC668ACD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ptimizing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Targets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5" name="Google Shape;365;p41">
            <a:extLst>
              <a:ext uri="{FF2B5EF4-FFF2-40B4-BE49-F238E27FC236}">
                <a16:creationId xmlns:a16="http://schemas.microsoft.com/office/drawing/2014/main" id="{A9C6DD6F-29B2-9B3B-671A-425D8C0A91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A263F2-258C-48A2-0B60-06235E673E1C}"/>
              </a:ext>
            </a:extLst>
          </p:cNvPr>
          <p:cNvSpPr/>
          <p:nvPr/>
        </p:nvSpPr>
        <p:spPr>
          <a:xfrm rot="21141590">
            <a:off x="4517991" y="3226517"/>
            <a:ext cx="2334491" cy="273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A12CC-DCFA-DFB6-DD3E-3E043C12C176}"/>
              </a:ext>
            </a:extLst>
          </p:cNvPr>
          <p:cNvSpPr/>
          <p:nvPr/>
        </p:nvSpPr>
        <p:spPr>
          <a:xfrm>
            <a:off x="3306995" y="3434029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CCD19-3230-BE6C-F79B-53218EF34076}"/>
              </a:ext>
            </a:extLst>
          </p:cNvPr>
          <p:cNvSpPr/>
          <p:nvPr/>
        </p:nvSpPr>
        <p:spPr>
          <a:xfrm>
            <a:off x="3306995" y="3097887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F4297-C9BA-53E8-44FD-298BF63D50E4}"/>
              </a:ext>
            </a:extLst>
          </p:cNvPr>
          <p:cNvSpPr/>
          <p:nvPr/>
        </p:nvSpPr>
        <p:spPr>
          <a:xfrm>
            <a:off x="4110559" y="3434029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2E122B-9F14-EA2F-60EF-2E0260B95B40}"/>
              </a:ext>
            </a:extLst>
          </p:cNvPr>
          <p:cNvSpPr/>
          <p:nvPr/>
        </p:nvSpPr>
        <p:spPr>
          <a:xfrm>
            <a:off x="4110559" y="3097887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890E0-7F74-1D98-5339-1730D28E7B78}"/>
              </a:ext>
            </a:extLst>
          </p:cNvPr>
          <p:cNvSpPr txBox="1"/>
          <p:nvPr/>
        </p:nvSpPr>
        <p:spPr>
          <a:xfrm>
            <a:off x="2156228" y="3164230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1007E8-5C98-9560-2C4E-1DACA835D297}"/>
              </a:ext>
            </a:extLst>
          </p:cNvPr>
          <p:cNvCxnSpPr>
            <a:cxnSpLocks/>
          </p:cNvCxnSpPr>
          <p:nvPr/>
        </p:nvCxnSpPr>
        <p:spPr>
          <a:xfrm>
            <a:off x="2438945" y="3434029"/>
            <a:ext cx="47801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646523-2374-D1E0-A0FE-2EDBA8E16873}"/>
              </a:ext>
            </a:extLst>
          </p:cNvPr>
          <p:cNvSpPr txBox="1"/>
          <p:nvPr/>
        </p:nvSpPr>
        <p:spPr>
          <a:xfrm rot="21164357">
            <a:off x="5200642" y="3209578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364;p41">
            <a:extLst>
              <a:ext uri="{FF2B5EF4-FFF2-40B4-BE49-F238E27FC236}">
                <a16:creationId xmlns:a16="http://schemas.microsoft.com/office/drawing/2014/main" id="{5361DA14-D830-2292-BFA9-58E6D631272B}"/>
              </a:ext>
            </a:extLst>
          </p:cNvPr>
          <p:cNvSpPr txBox="1">
            <a:spLocks/>
          </p:cNvSpPr>
          <p:nvPr/>
        </p:nvSpPr>
        <p:spPr>
          <a:xfrm>
            <a:off x="306000" y="1194200"/>
            <a:ext cx="5697443" cy="66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30200">
              <a:spcBef>
                <a:spcPts val="1000"/>
              </a:spcBef>
              <a:buFont typeface="Arial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BSM =  movable split monitor</a:t>
            </a:r>
          </a:p>
          <a:p>
            <a:pPr indent="-330200">
              <a:spcBef>
                <a:spcPts val="1000"/>
              </a:spcBef>
              <a:buFont typeface="Arial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TBIU = target beam instrumentation upstream</a:t>
            </a:r>
          </a:p>
          <a:p>
            <a:pPr marL="0" indent="0">
              <a:spcBef>
                <a:spcPts val="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indent="-152400">
              <a:spcBef>
                <a:spcPts val="170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93D9A6-A947-1683-4682-B899E3A81546}"/>
              </a:ext>
            </a:extLst>
          </p:cNvPr>
          <p:cNvSpPr txBox="1"/>
          <p:nvPr/>
        </p:nvSpPr>
        <p:spPr>
          <a:xfrm>
            <a:off x="2874785" y="428645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8B675-1656-E7FF-5899-574B147910C9}"/>
              </a:ext>
            </a:extLst>
          </p:cNvPr>
          <p:cNvSpPr txBox="1"/>
          <p:nvPr/>
        </p:nvSpPr>
        <p:spPr>
          <a:xfrm>
            <a:off x="3662388" y="430044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TBIU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6391EE4-F5BD-895F-E36B-373D5E933072}"/>
              </a:ext>
            </a:extLst>
          </p:cNvPr>
          <p:cNvCxnSpPr>
            <a:cxnSpLocks/>
          </p:cNvCxnSpPr>
          <p:nvPr/>
        </p:nvCxnSpPr>
        <p:spPr>
          <a:xfrm>
            <a:off x="4141479" y="2580451"/>
            <a:ext cx="0" cy="1726479"/>
          </a:xfrm>
          <a:prstGeom prst="straightConnector1">
            <a:avLst/>
          </a:prstGeom>
          <a:ln w="19050" cap="flat" cmpd="sng" algn="ctr">
            <a:solidFill>
              <a:srgbClr val="00206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97D9AA-F17F-3ABF-0273-33E7B292CD1A}"/>
              </a:ext>
            </a:extLst>
          </p:cNvPr>
          <p:cNvCxnSpPr>
            <a:cxnSpLocks/>
          </p:cNvCxnSpPr>
          <p:nvPr/>
        </p:nvCxnSpPr>
        <p:spPr>
          <a:xfrm>
            <a:off x="3337915" y="2580451"/>
            <a:ext cx="0" cy="1726479"/>
          </a:xfrm>
          <a:prstGeom prst="straightConnector1">
            <a:avLst/>
          </a:prstGeom>
          <a:ln w="19050" cap="flat" cmpd="sng" algn="ctr">
            <a:solidFill>
              <a:srgbClr val="00206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4375FBE-DD4F-6D9A-DE06-EE01FA868CF4}"/>
              </a:ext>
            </a:extLst>
          </p:cNvPr>
          <p:cNvSpPr/>
          <p:nvPr/>
        </p:nvSpPr>
        <p:spPr>
          <a:xfrm rot="21141590">
            <a:off x="4512489" y="3226517"/>
            <a:ext cx="2334491" cy="273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69BDA58-0BB1-0420-2C66-AD0E7742AAB5}"/>
              </a:ext>
            </a:extLst>
          </p:cNvPr>
          <p:cNvSpPr/>
          <p:nvPr/>
        </p:nvSpPr>
        <p:spPr>
          <a:xfrm>
            <a:off x="3314139" y="3655165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E34038-2DEB-4537-E486-042E435420C5}"/>
              </a:ext>
            </a:extLst>
          </p:cNvPr>
          <p:cNvSpPr/>
          <p:nvPr/>
        </p:nvSpPr>
        <p:spPr>
          <a:xfrm>
            <a:off x="3314139" y="3319023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150591-B701-750A-6C99-2D9F46D844C3}"/>
              </a:ext>
            </a:extLst>
          </p:cNvPr>
          <p:cNvSpPr/>
          <p:nvPr/>
        </p:nvSpPr>
        <p:spPr>
          <a:xfrm>
            <a:off x="4125555" y="3550765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5545C4-35F6-7A51-B6BA-94D65DD19B56}"/>
              </a:ext>
            </a:extLst>
          </p:cNvPr>
          <p:cNvSpPr/>
          <p:nvPr/>
        </p:nvSpPr>
        <p:spPr>
          <a:xfrm>
            <a:off x="4125555" y="3214623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9898688-098D-397B-7D9D-6AA788845EB7}"/>
              </a:ext>
            </a:extLst>
          </p:cNvPr>
          <p:cNvSpPr txBox="1"/>
          <p:nvPr/>
        </p:nvSpPr>
        <p:spPr>
          <a:xfrm rot="21167548">
            <a:off x="2352769" y="3438296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D034857-4FAE-7F6A-03A4-2473BD2E0489}"/>
              </a:ext>
            </a:extLst>
          </p:cNvPr>
          <p:cNvCxnSpPr>
            <a:cxnSpLocks/>
          </p:cNvCxnSpPr>
          <p:nvPr/>
        </p:nvCxnSpPr>
        <p:spPr>
          <a:xfrm flipV="1">
            <a:off x="2535292" y="3164230"/>
            <a:ext cx="4642883" cy="60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E1C4511-EA64-00F3-258E-BAAB16F5D352}"/>
              </a:ext>
            </a:extLst>
          </p:cNvPr>
          <p:cNvSpPr txBox="1"/>
          <p:nvPr/>
        </p:nvSpPr>
        <p:spPr>
          <a:xfrm rot="21164357">
            <a:off x="5195140" y="3209578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1FB521-8948-C272-F5FD-CEE821E8D118}"/>
              </a:ext>
            </a:extLst>
          </p:cNvPr>
          <p:cNvSpPr txBox="1"/>
          <p:nvPr/>
        </p:nvSpPr>
        <p:spPr>
          <a:xfrm>
            <a:off x="2869283" y="428645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F6764E-CF5B-C636-1F6D-87B932289FB3}"/>
              </a:ext>
            </a:extLst>
          </p:cNvPr>
          <p:cNvSpPr txBox="1"/>
          <p:nvPr/>
        </p:nvSpPr>
        <p:spPr>
          <a:xfrm>
            <a:off x="3656886" y="430044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TBIU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Google Shape;168;p24">
            <a:extLst>
              <a:ext uri="{FF2B5EF4-FFF2-40B4-BE49-F238E27FC236}">
                <a16:creationId xmlns:a16="http://schemas.microsoft.com/office/drawing/2014/main" id="{0F318916-51B9-BFE5-3040-B42DC39813B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1" name="Google Shape;169;p24">
            <a:extLst>
              <a:ext uri="{FF2B5EF4-FFF2-40B4-BE49-F238E27FC236}">
                <a16:creationId xmlns:a16="http://schemas.microsoft.com/office/drawing/2014/main" id="{EC54FB70-4DBF-21A6-2B66-C2D2F53EA0B7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6" grpId="0"/>
      <p:bldP spid="22" grpId="0"/>
      <p:bldP spid="24" grpId="0"/>
      <p:bldP spid="2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9" grpId="0"/>
      <p:bldP spid="60" grpId="0"/>
      <p:bldP spid="6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45D28938-0A8B-B62D-C35C-2D53A418F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F5576F79-37E1-C8B0-22CA-2740233C9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Choices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935F3810-671B-959F-19DD-1B44F2063F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could use RL but…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RL system is complex (hierarchical, multi-objective, </a:t>
            </a:r>
            <a:r>
              <a:rPr lang="en-US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a system that can swiftly adapt to different target configurations (number of scintillators,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27100" lvl="1" indent="-342900">
              <a:lnSpc>
                <a:spcPct val="115000"/>
              </a:lnSpc>
              <a:spcBef>
                <a:spcPts val="10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simply act in a modular way from what we already have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B714A065-718A-8B93-CAFE-8349C86144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Architecture with solid fill">
            <a:extLst>
              <a:ext uri="{FF2B5EF4-FFF2-40B4-BE49-F238E27FC236}">
                <a16:creationId xmlns:a16="http://schemas.microsoft.com/office/drawing/2014/main" id="{5E89C659-BF40-C425-91B4-4DA2DD086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3276" y="132942"/>
            <a:ext cx="574964" cy="57496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55BD68-9B5F-63CD-B1D8-9B02F5BE6E09}"/>
              </a:ext>
            </a:extLst>
          </p:cNvPr>
          <p:cNvSpPr/>
          <p:nvPr/>
        </p:nvSpPr>
        <p:spPr>
          <a:xfrm>
            <a:off x="312864" y="1194188"/>
            <a:ext cx="8340436" cy="9641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>
              <a:lnSpc>
                <a:spcPct val="115000"/>
              </a:lnSpc>
              <a:spcBef>
                <a:spcPts val="1000"/>
              </a:spcBef>
              <a:buSzPts val="1600"/>
            </a:pP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find the optimum BSM, TBIU positions while we keep steering for high symmetry at the targets</a:t>
            </a: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6DAEF79B-1A67-51AC-18DE-E8D1E74ACD6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70E33658-135D-A27C-3AA7-A2F3CDF4D995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3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Automating The Target Setup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5" name="Google Shape;365;p41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17D10-3AD4-E50D-B9F7-62F9066D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19" y="2371095"/>
            <a:ext cx="6956143" cy="183146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359FC7-1DFB-084D-6B14-B5151AF44C81}"/>
              </a:ext>
            </a:extLst>
          </p:cNvPr>
          <p:cNvSpPr/>
          <p:nvPr/>
        </p:nvSpPr>
        <p:spPr>
          <a:xfrm>
            <a:off x="3930484" y="2331481"/>
            <a:ext cx="2106471" cy="1546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Steering Algorithm (RL, </a:t>
            </a:r>
            <a:r>
              <a:rPr lang="en-US" dirty="0" err="1">
                <a:solidFill>
                  <a:schemeClr val="bg2"/>
                </a:solidFill>
              </a:rPr>
              <a:t>etc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Google Shape;364;p41">
            <a:extLst>
              <a:ext uri="{FF2B5EF4-FFF2-40B4-BE49-F238E27FC236}">
                <a16:creationId xmlns:a16="http://schemas.microsoft.com/office/drawing/2014/main" id="{95E18B15-8517-7474-1BFB-61395BB1C55E}"/>
              </a:ext>
            </a:extLst>
          </p:cNvPr>
          <p:cNvSpPr txBox="1">
            <a:spLocks/>
          </p:cNvSpPr>
          <p:nvPr/>
        </p:nvSpPr>
        <p:spPr>
          <a:xfrm>
            <a:off x="306000" y="1194200"/>
            <a:ext cx="5697443" cy="66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30200">
              <a:spcBef>
                <a:spcPts val="1000"/>
              </a:spcBef>
              <a:buFont typeface="Arial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BSM =  movable split monitor</a:t>
            </a:r>
          </a:p>
          <a:p>
            <a:pPr indent="-330200">
              <a:spcBef>
                <a:spcPts val="1000"/>
              </a:spcBef>
              <a:buFont typeface="Arial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TBIU = target beam instrumentation upstream</a:t>
            </a:r>
          </a:p>
          <a:p>
            <a:pPr marL="0" indent="0">
              <a:spcBef>
                <a:spcPts val="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indent="-152400">
              <a:spcBef>
                <a:spcPts val="170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50099536-1323-A636-AB5C-C176CE15EE9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69;p24">
            <a:extLst>
              <a:ext uri="{FF2B5EF4-FFF2-40B4-BE49-F238E27FC236}">
                <a16:creationId xmlns:a16="http://schemas.microsoft.com/office/drawing/2014/main" id="{BE360FCA-5301-7A79-2143-79DD20A35385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B8AA8D90-5997-03AD-A517-50C6C386E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>
            <a:extLst>
              <a:ext uri="{FF2B5EF4-FFF2-40B4-BE49-F238E27FC236}">
                <a16:creationId xmlns:a16="http://schemas.microsoft.com/office/drawing/2014/main" id="{F654F0D3-1F4D-534C-26AB-B57A0F7D71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Results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4" name="Google Shape;364;p41">
            <a:extLst>
              <a:ext uri="{FF2B5EF4-FFF2-40B4-BE49-F238E27FC236}">
                <a16:creationId xmlns:a16="http://schemas.microsoft.com/office/drawing/2014/main" id="{211357EF-1B56-0BAD-F76A-BA3C02123C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5" name="Google Shape;365;p41">
            <a:extLst>
              <a:ext uri="{FF2B5EF4-FFF2-40B4-BE49-F238E27FC236}">
                <a16:creationId xmlns:a16="http://schemas.microsoft.com/office/drawing/2014/main" id="{7BB6C3F7-877B-FA18-1654-7917EDD4F5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4FBA1-8A5E-8894-FDBE-ADE3DDB42A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159"/>
          <a:stretch>
            <a:fillRect/>
          </a:stretch>
        </p:blipFill>
        <p:spPr>
          <a:xfrm>
            <a:off x="1054419" y="2023237"/>
            <a:ext cx="3182461" cy="2475912"/>
          </a:xfrm>
          <a:prstGeom prst="rect">
            <a:avLst/>
          </a:prstGeom>
        </p:spPr>
      </p:pic>
      <p:sp>
        <p:nvSpPr>
          <p:cNvPr id="4" name="Google Shape;364;p41">
            <a:extLst>
              <a:ext uri="{FF2B5EF4-FFF2-40B4-BE49-F238E27FC236}">
                <a16:creationId xmlns:a16="http://schemas.microsoft.com/office/drawing/2014/main" id="{62C7643D-7769-A44C-CDC1-453D4F4DE508}"/>
              </a:ext>
            </a:extLst>
          </p:cNvPr>
          <p:cNvSpPr txBox="1">
            <a:spLocks/>
          </p:cNvSpPr>
          <p:nvPr/>
        </p:nvSpPr>
        <p:spPr>
          <a:xfrm>
            <a:off x="448825" y="1337888"/>
            <a:ext cx="7843012" cy="5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30200">
              <a:spcBef>
                <a:spcPts val="1000"/>
              </a:spcBef>
              <a:buFont typeface="Arial"/>
              <a:buChar char="●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both setups</a:t>
            </a:r>
          </a:p>
          <a:p>
            <a:pPr marL="0" indent="0">
              <a:spcBef>
                <a:spcPts val="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70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indent="-152400">
              <a:spcBef>
                <a:spcPts val="170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B9E69-756A-0074-78F2-3C0081E1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2"/>
          <a:stretch>
            <a:fillRect/>
          </a:stretch>
        </p:blipFill>
        <p:spPr>
          <a:xfrm>
            <a:off x="4714537" y="2023237"/>
            <a:ext cx="3421076" cy="2475912"/>
          </a:xfrm>
          <a:prstGeom prst="rect">
            <a:avLst/>
          </a:prstGeom>
        </p:spPr>
      </p:pic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2108941E-5F6A-D172-21E1-6FFD3835346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69;p24">
            <a:extLst>
              <a:ext uri="{FF2B5EF4-FFF2-40B4-BE49-F238E27FC236}">
                <a16:creationId xmlns:a16="http://schemas.microsoft.com/office/drawing/2014/main" id="{213A872A-6A88-A2F5-46C3-25D688937760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45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34FB3171-8327-B518-7EA0-C57F44DE4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512E66A-017A-9018-0F5B-89CC2CCDA220}"/>
              </a:ext>
            </a:extLst>
          </p:cNvPr>
          <p:cNvGraphicFramePr/>
          <p:nvPr/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ACE6B6CA-36B2-E082-81A2-5015E0B954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88F72544-2697-75E3-74CA-C509450E6F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F4FE2B16-97FC-76C0-DD00-FF744774DC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90853" y="2934767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378D28-8E77-E489-38EF-77C8B71ACC73}"/>
              </a:ext>
            </a:extLst>
          </p:cNvPr>
          <p:cNvSpPr txBox="1"/>
          <p:nvPr/>
        </p:nvSpPr>
        <p:spPr>
          <a:xfrm>
            <a:off x="4856375" y="3002930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pic>
        <p:nvPicPr>
          <p:cNvPr id="2" name="Graphic 1" descr="Checkbox Checked with solid fill">
            <a:extLst>
              <a:ext uri="{FF2B5EF4-FFF2-40B4-BE49-F238E27FC236}">
                <a16:creationId xmlns:a16="http://schemas.microsoft.com/office/drawing/2014/main" id="{6320D97F-48C0-AB8E-D1AB-E5233B562B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24476" y="1748162"/>
            <a:ext cx="484495" cy="48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9E147A-6400-C98B-AFCC-D62922E35D57}"/>
              </a:ext>
            </a:extLst>
          </p:cNvPr>
          <p:cNvSpPr txBox="1"/>
          <p:nvPr/>
        </p:nvSpPr>
        <p:spPr>
          <a:xfrm>
            <a:off x="1321408" y="2977791"/>
            <a:ext cx="14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+ Quasi Random Search</a:t>
            </a:r>
            <a:endParaRPr lang="en-GB" dirty="0"/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8449F3E2-D68B-AB3E-575E-E151BF090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2718" y="1767322"/>
            <a:ext cx="484495" cy="48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C5C54B-2692-F319-451B-A1452B8BA80E}"/>
              </a:ext>
            </a:extLst>
          </p:cNvPr>
          <p:cNvSpPr txBox="1"/>
          <p:nvPr/>
        </p:nvSpPr>
        <p:spPr>
          <a:xfrm>
            <a:off x="2900675" y="2977791"/>
            <a:ext cx="146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Kick Response</a:t>
            </a:r>
            <a:endParaRPr lang="en-GB" dirty="0"/>
          </a:p>
        </p:txBody>
      </p:sp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3CA03B9F-60EF-940D-3D86-07ADD2FB7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0962" y="1764833"/>
            <a:ext cx="484495" cy="484495"/>
          </a:xfrm>
          <a:prstGeom prst="rect">
            <a:avLst/>
          </a:prstGeom>
        </p:spPr>
      </p:pic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EC4E586C-86CB-2E0A-B010-3CF7C4028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29205" y="1798915"/>
            <a:ext cx="484495" cy="484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6455E-680C-6F2C-606A-734C728588AC}"/>
              </a:ext>
            </a:extLst>
          </p:cNvPr>
          <p:cNvSpPr txBox="1"/>
          <p:nvPr/>
        </p:nvSpPr>
        <p:spPr>
          <a:xfrm>
            <a:off x="6035829" y="2996420"/>
            <a:ext cx="146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</a:t>
            </a:r>
            <a:endParaRPr lang="en-GB" dirty="0"/>
          </a:p>
        </p:txBody>
      </p:sp>
      <p:sp>
        <p:nvSpPr>
          <p:cNvPr id="12" name="Google Shape;168;p24">
            <a:extLst>
              <a:ext uri="{FF2B5EF4-FFF2-40B4-BE49-F238E27FC236}">
                <a16:creationId xmlns:a16="http://schemas.microsoft.com/office/drawing/2014/main" id="{388F440D-4653-C151-D351-F21BB12D209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69;p24">
            <a:extLst>
              <a:ext uri="{FF2B5EF4-FFF2-40B4-BE49-F238E27FC236}">
                <a16:creationId xmlns:a16="http://schemas.microsoft.com/office/drawing/2014/main" id="{027063CA-8AEF-24D4-716C-0F874C5CA547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270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FE0AC2CC-B7BB-0D21-D4DD-9DC72C797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F05EF9E2-CE5F-7FF0-53BE-4D641BEEA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4DBABD5E-56D1-861C-D8AF-02567B6608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Building Brick Wall outline">
            <a:extLst>
              <a:ext uri="{FF2B5EF4-FFF2-40B4-BE49-F238E27FC236}">
                <a16:creationId xmlns:a16="http://schemas.microsoft.com/office/drawing/2014/main" id="{54A8FF0D-FF66-A836-3293-93F3753CA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294" y="2089403"/>
            <a:ext cx="2530257" cy="2530257"/>
          </a:xfrm>
          <a:prstGeom prst="rect">
            <a:avLst/>
          </a:prstGeom>
        </p:spPr>
      </p:pic>
      <p:pic>
        <p:nvPicPr>
          <p:cNvPr id="3" name="Graphic 2" descr="Renovation (House With Sparkles) outline">
            <a:extLst>
              <a:ext uri="{FF2B5EF4-FFF2-40B4-BE49-F238E27FC236}">
                <a16:creationId xmlns:a16="http://schemas.microsoft.com/office/drawing/2014/main" id="{CB9DE55C-0744-E66C-6B90-631B9DE7A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9432" y="2317506"/>
            <a:ext cx="1936143" cy="1936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D1EA91-9568-DBB3-4FF6-F5D818DF715E}"/>
              </a:ext>
            </a:extLst>
          </p:cNvPr>
          <p:cNvCxnSpPr/>
          <p:nvPr/>
        </p:nvCxnSpPr>
        <p:spPr>
          <a:xfrm>
            <a:off x="3841872" y="3409320"/>
            <a:ext cx="18606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7D6FC9-026A-3A4A-45EE-D3F660096007}"/>
              </a:ext>
            </a:extLst>
          </p:cNvPr>
          <p:cNvSpPr txBox="1"/>
          <p:nvPr/>
        </p:nvSpPr>
        <p:spPr>
          <a:xfrm>
            <a:off x="1528998" y="3865356"/>
            <a:ext cx="55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6DADB7-C446-BF33-DD3D-43FE0552DF07}"/>
              </a:ext>
            </a:extLst>
          </p:cNvPr>
          <p:cNvSpPr txBox="1"/>
          <p:nvPr/>
        </p:nvSpPr>
        <p:spPr>
          <a:xfrm>
            <a:off x="2178954" y="3865357"/>
            <a:ext cx="55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04278B-F985-5843-C050-9DCB6EB9534E}"/>
              </a:ext>
            </a:extLst>
          </p:cNvPr>
          <p:cNvSpPr txBox="1"/>
          <p:nvPr/>
        </p:nvSpPr>
        <p:spPr>
          <a:xfrm>
            <a:off x="1774535" y="3569177"/>
            <a:ext cx="872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Controls</a:t>
            </a:r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A0F960-2276-17C7-FCF4-37C17AF69FE4}"/>
              </a:ext>
            </a:extLst>
          </p:cNvPr>
          <p:cNvSpPr txBox="1"/>
          <p:nvPr/>
        </p:nvSpPr>
        <p:spPr>
          <a:xfrm>
            <a:off x="2085589" y="3272997"/>
            <a:ext cx="8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Interfaces</a:t>
            </a:r>
            <a:endParaRPr lang="en-GB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701314-A0EA-70D9-CA0C-B2C1D3C666AD}"/>
              </a:ext>
            </a:extLst>
          </p:cNvPr>
          <p:cNvSpPr txBox="1"/>
          <p:nvPr/>
        </p:nvSpPr>
        <p:spPr>
          <a:xfrm>
            <a:off x="1112677" y="2931027"/>
            <a:ext cx="814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Autopilots</a:t>
            </a:r>
            <a:endParaRPr lang="en-GB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0D1A9-11BE-E245-051E-11A6CCFED35A}"/>
              </a:ext>
            </a:extLst>
          </p:cNvPr>
          <p:cNvSpPr txBox="1"/>
          <p:nvPr/>
        </p:nvSpPr>
        <p:spPr>
          <a:xfrm>
            <a:off x="1773008" y="2903572"/>
            <a:ext cx="732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A8AE32-CED9-4887-E10F-B152AAB302B7}"/>
              </a:ext>
            </a:extLst>
          </p:cNvPr>
          <p:cNvSpPr txBox="1"/>
          <p:nvPr/>
        </p:nvSpPr>
        <p:spPr>
          <a:xfrm rot="20253677">
            <a:off x="2400087" y="2405940"/>
            <a:ext cx="732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RL</a:t>
            </a:r>
            <a:endParaRPr lang="en-GB" b="1" dirty="0"/>
          </a:p>
        </p:txBody>
      </p:sp>
      <p:pic>
        <p:nvPicPr>
          <p:cNvPr id="21" name="Graphic 20" descr="Building Brick Wall outline">
            <a:extLst>
              <a:ext uri="{FF2B5EF4-FFF2-40B4-BE49-F238E27FC236}">
                <a16:creationId xmlns:a16="http://schemas.microsoft.com/office/drawing/2014/main" id="{1D393109-32CF-FED0-815D-81A4746C0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1663" y="3519218"/>
            <a:ext cx="579837" cy="5798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0E7D71-2111-7F58-6C5E-92EE97C711C1}"/>
              </a:ext>
            </a:extLst>
          </p:cNvPr>
          <p:cNvSpPr txBox="1"/>
          <p:nvPr/>
        </p:nvSpPr>
        <p:spPr>
          <a:xfrm>
            <a:off x="6080142" y="4173133"/>
            <a:ext cx="224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Automated SPS-NA beam commissioning</a:t>
            </a:r>
            <a:endParaRPr lang="en-GB" dirty="0"/>
          </a:p>
        </p:txBody>
      </p:sp>
      <p:sp>
        <p:nvSpPr>
          <p:cNvPr id="2" name="Google Shape;198;p27">
            <a:extLst>
              <a:ext uri="{FF2B5EF4-FFF2-40B4-BE49-F238E27FC236}">
                <a16:creationId xmlns:a16="http://schemas.microsoft.com/office/drawing/2014/main" id="{1BA2EFC6-EA0B-57D5-B257-485B7417FA01}"/>
              </a:ext>
            </a:extLst>
          </p:cNvPr>
          <p:cNvSpPr txBox="1">
            <a:spLocks/>
          </p:cNvSpPr>
          <p:nvPr/>
        </p:nvSpPr>
        <p:spPr>
          <a:xfrm>
            <a:off x="305991" y="1044445"/>
            <a:ext cx="8615100" cy="61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990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RL is a great tool to discover control policies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can come at the cost of complexity, slow learning online, and maintainability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Properly using it in complex automations is challenging and essential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endParaRPr lang="en-GB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70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indent="-152400">
              <a:spcBef>
                <a:spcPts val="1700"/>
              </a:spcBef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8;p24">
            <a:extLst>
              <a:ext uri="{FF2B5EF4-FFF2-40B4-BE49-F238E27FC236}">
                <a16:creationId xmlns:a16="http://schemas.microsoft.com/office/drawing/2014/main" id="{FCF8512B-FBED-5BD1-3994-459FF6C2F6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99842" y="4810531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69;p24">
            <a:extLst>
              <a:ext uri="{FF2B5EF4-FFF2-40B4-BE49-F238E27FC236}">
                <a16:creationId xmlns:a16="http://schemas.microsoft.com/office/drawing/2014/main" id="{811C6FF2-BAD3-20C0-CF04-B7E69A09A249}"/>
              </a:ext>
            </a:extLst>
          </p:cNvPr>
          <p:cNvSpPr txBox="1">
            <a:spLocks/>
          </p:cNvSpPr>
          <p:nvPr/>
        </p:nvSpPr>
        <p:spPr>
          <a:xfrm>
            <a:off x="1586241" y="4810519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of March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107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/>
              <a:t>Backup slides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body" idx="1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87" name="Google Shape;387;p44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388" name="Google Shape;388;p44"/>
          <p:cNvSpPr txBox="1">
            <a:spLocks noGrp="1"/>
          </p:cNvSpPr>
          <p:nvPr>
            <p:ph type="ftr" idx="11"/>
          </p:nvPr>
        </p:nvSpPr>
        <p:spPr>
          <a:xfrm>
            <a:off x="3194446" y="4767263"/>
            <a:ext cx="49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Adrian Menor | Machine learning applied to transverse dampers and tune estimation</a:t>
            </a:r>
            <a:endParaRPr/>
          </a:p>
        </p:txBody>
      </p:sp>
      <p:sp>
        <p:nvSpPr>
          <p:cNvPr id="389" name="Google Shape;389;p44"/>
          <p:cNvSpPr txBox="1">
            <a:spLocks noGrp="1"/>
          </p:cNvSpPr>
          <p:nvPr>
            <p:ph type="dt" idx="10"/>
          </p:nvPr>
        </p:nvSpPr>
        <p:spPr>
          <a:xfrm>
            <a:off x="1930574" y="476313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21 February 2023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6305614C-A7EE-4C47-B996-1591248B6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33A39484-77AE-CC00-C77B-B95B4BF863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Specifications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BAB49C19-CEE0-B176-9FF9-B60F018FD8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 testing time is limited to ~2 times per year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Automation solution must allow for performing the different commissioning activities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different commissioning automations must be independently testable</a:t>
            </a:r>
          </a:p>
          <a:p>
            <a:pPr marL="800100" lvl="1" indent="-342900">
              <a:lnSpc>
                <a:spcPct val="90000"/>
              </a:lnSpc>
              <a:spcBef>
                <a:spcPts val="1700"/>
              </a:spcBef>
              <a:buSzPts val="1600"/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Limiting complexity is key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8C3A090A-2D33-55A3-4910-DC540740BC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 descr="Hourglass 60% with solid fill">
            <a:extLst>
              <a:ext uri="{FF2B5EF4-FFF2-40B4-BE49-F238E27FC236}">
                <a16:creationId xmlns:a16="http://schemas.microsoft.com/office/drawing/2014/main" id="{5032CBA2-6966-EFA2-F8E1-6830D1C20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4189" y="1223095"/>
            <a:ext cx="448036" cy="448036"/>
          </a:xfrm>
          <a:prstGeom prst="rect">
            <a:avLst/>
          </a:prstGeom>
        </p:spPr>
      </p:pic>
      <p:pic>
        <p:nvPicPr>
          <p:cNvPr id="7" name="Graphic 6" descr="Clipboard Partially Checked with solid fill">
            <a:extLst>
              <a:ext uri="{FF2B5EF4-FFF2-40B4-BE49-F238E27FC236}">
                <a16:creationId xmlns:a16="http://schemas.microsoft.com/office/drawing/2014/main" id="{8B43C76F-BA48-4EC0-08A8-36A05BE24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4318" y="1967344"/>
            <a:ext cx="604405" cy="604405"/>
          </a:xfrm>
          <a:prstGeom prst="rect">
            <a:avLst/>
          </a:prstGeom>
        </p:spPr>
      </p:pic>
      <p:pic>
        <p:nvPicPr>
          <p:cNvPr id="11" name="Graphic 10" descr="Test Dummy with solid fill">
            <a:extLst>
              <a:ext uri="{FF2B5EF4-FFF2-40B4-BE49-F238E27FC236}">
                <a16:creationId xmlns:a16="http://schemas.microsoft.com/office/drawing/2014/main" id="{1D804342-893A-24C6-0BBA-0976D3E19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6844" y="2937163"/>
            <a:ext cx="492611" cy="492611"/>
          </a:xfrm>
          <a:prstGeom prst="rect">
            <a:avLst/>
          </a:prstGeom>
        </p:spPr>
      </p:pic>
      <p:sp>
        <p:nvSpPr>
          <p:cNvPr id="12" name="Google Shape;168;p24">
            <a:extLst>
              <a:ext uri="{FF2B5EF4-FFF2-40B4-BE49-F238E27FC236}">
                <a16:creationId xmlns:a16="http://schemas.microsoft.com/office/drawing/2014/main" id="{C686EDC3-C7BF-A410-11B8-E52ADD4D88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69;p24">
            <a:extLst>
              <a:ext uri="{FF2B5EF4-FFF2-40B4-BE49-F238E27FC236}">
                <a16:creationId xmlns:a16="http://schemas.microsoft.com/office/drawing/2014/main" id="{B3DE6954-00AD-F97C-4011-F1E59AC3B96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0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443B7EBB-9D24-6636-FEE2-639A3BBB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>
            <a:extLst>
              <a:ext uri="{FF2B5EF4-FFF2-40B4-BE49-F238E27FC236}">
                <a16:creationId xmlns:a16="http://schemas.microsoft.com/office/drawing/2014/main" id="{77B7A3EC-56AD-F355-E58B-9E8F03EC9E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Reinforcement Learning Setup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0" name="Google Shape;250;p31" title="RL4AA2025.png">
            <a:extLst>
              <a:ext uri="{FF2B5EF4-FFF2-40B4-BE49-F238E27FC236}">
                <a16:creationId xmlns:a16="http://schemas.microsoft.com/office/drawing/2014/main" id="{E011BB7C-B6B0-F775-BF84-0381134383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575"/>
          <a:stretch/>
        </p:blipFill>
        <p:spPr>
          <a:xfrm>
            <a:off x="58300" y="1484463"/>
            <a:ext cx="5341573" cy="28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>
            <a:extLst>
              <a:ext uri="{FF2B5EF4-FFF2-40B4-BE49-F238E27FC236}">
                <a16:creationId xmlns:a16="http://schemas.microsoft.com/office/drawing/2014/main" id="{E3AFC383-0B06-9A6C-3686-3387252C5CD7}"/>
              </a:ext>
            </a:extLst>
          </p:cNvPr>
          <p:cNvSpPr txBox="1"/>
          <p:nvPr/>
        </p:nvSpPr>
        <p:spPr>
          <a:xfrm>
            <a:off x="1948064" y="3459120"/>
            <a:ext cx="14505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Dipoles’ settings</a:t>
            </a:r>
            <a:endParaRPr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Google Shape;253;p31" title="RL4AA2025-RL_obs.drawio.png">
            <a:extLst>
              <a:ext uri="{FF2B5EF4-FFF2-40B4-BE49-F238E27FC236}">
                <a16:creationId xmlns:a16="http://schemas.microsoft.com/office/drawing/2014/main" id="{D2F6D163-ABE6-EB2E-B5B5-7A70C19515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958"/>
          <a:stretch/>
        </p:blipFill>
        <p:spPr>
          <a:xfrm>
            <a:off x="5643775" y="2061075"/>
            <a:ext cx="3309251" cy="20552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p31">
            <a:extLst>
              <a:ext uri="{FF2B5EF4-FFF2-40B4-BE49-F238E27FC236}">
                <a16:creationId xmlns:a16="http://schemas.microsoft.com/office/drawing/2014/main" id="{73AE6E63-AB02-9A9C-C894-4F991A66A760}"/>
              </a:ext>
            </a:extLst>
          </p:cNvPr>
          <p:cNvSpPr txBox="1"/>
          <p:nvPr/>
        </p:nvSpPr>
        <p:spPr>
          <a:xfrm>
            <a:off x="6502550" y="1623900"/>
            <a:ext cx="16380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sz="1600"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Google Shape;255;p31">
            <a:extLst>
              <a:ext uri="{FF2B5EF4-FFF2-40B4-BE49-F238E27FC236}">
                <a16:creationId xmlns:a16="http://schemas.microsoft.com/office/drawing/2014/main" id="{4824342E-CF28-DEC0-C62F-3B7AFE83A8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7493C150-9908-03C1-21AA-70CF27CEED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81064" y="481255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487C4435-F666-CC1D-87D1-0D51F43D18E2}"/>
              </a:ext>
            </a:extLst>
          </p:cNvPr>
          <p:cNvSpPr txBox="1">
            <a:spLocks/>
          </p:cNvSpPr>
          <p:nvPr/>
        </p:nvSpPr>
        <p:spPr>
          <a:xfrm>
            <a:off x="1567463" y="481254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March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/>
              <a:t>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329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Reward Function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3" name="Google Shape;263;p32" title="[23,23,23,&quot;https://www.codecogs.com/eqnedit.php?latex=%5Ctext%7BReward%7D%20%3D%20-%5Csqrt%7B%5Cfrac%7B1%7D%7Bn%7D%5Csum_%7Bi%3D1%7D%5En%20(%5CDelta%20I_i)%5E2%7D%20%2B%201.1%20%5Ccdot%20%5Cfrac%7B%5Csum_%7Bj%3D1%7D%5En%20I_%7B%5Ctext%7Bon%7D_j%7D%7D%7Bn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688" y="2053412"/>
            <a:ext cx="5352976" cy="102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/>
          <p:nvPr/>
        </p:nvSpPr>
        <p:spPr>
          <a:xfrm>
            <a:off x="2978725" y="1803750"/>
            <a:ext cx="2079900" cy="1470900"/>
          </a:xfrm>
          <a:prstGeom prst="rect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5" name="Google Shape;265;p32"/>
          <p:cNvCxnSpPr>
            <a:stCxn id="264" idx="2"/>
          </p:cNvCxnSpPr>
          <p:nvPr/>
        </p:nvCxnSpPr>
        <p:spPr>
          <a:xfrm>
            <a:off x="4018675" y="3274650"/>
            <a:ext cx="1800" cy="4101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" name="Google Shape;266;p32"/>
          <p:cNvSpPr txBox="1"/>
          <p:nvPr/>
        </p:nvSpPr>
        <p:spPr>
          <a:xfrm>
            <a:off x="3477025" y="3642425"/>
            <a:ext cx="1085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Centered beam</a:t>
            </a:r>
            <a:endParaRPr sz="1600"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5307400" y="1794138"/>
            <a:ext cx="2079900" cy="14709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8" name="Google Shape;268;p32"/>
          <p:cNvCxnSpPr>
            <a:stCxn id="267" idx="2"/>
          </p:cNvCxnSpPr>
          <p:nvPr/>
        </p:nvCxnSpPr>
        <p:spPr>
          <a:xfrm>
            <a:off x="6347350" y="3265038"/>
            <a:ext cx="1800" cy="4101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9" name="Google Shape;269;p32"/>
          <p:cNvSpPr txBox="1"/>
          <p:nvPr/>
        </p:nvSpPr>
        <p:spPr>
          <a:xfrm>
            <a:off x="5805700" y="3632813"/>
            <a:ext cx="1085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beam loss</a:t>
            </a:r>
            <a:endParaRPr sz="1600"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Google Shape;270;p32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E0085054-BB45-D55A-B92A-4B06430DC9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81064" y="481255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C48A5EAF-1C76-12AE-4B0F-75E6EC288DA3}"/>
              </a:ext>
            </a:extLst>
          </p:cNvPr>
          <p:cNvSpPr txBox="1">
            <a:spLocks/>
          </p:cNvSpPr>
          <p:nvPr/>
        </p:nvSpPr>
        <p:spPr>
          <a:xfrm>
            <a:off x="1567463" y="481254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March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/>
              <a:t> 2026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Reinforcement Learning Agent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8" name="Google Shape;278;p33"/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TD3 algorithm</a:t>
            </a:r>
            <a:endParaRPr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Hindsight Experience Replay (HER) buffer</a:t>
            </a:r>
            <a:endParaRPr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against sparse reward functions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Implicit curriculum learning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300" y="2191000"/>
            <a:ext cx="3307349" cy="19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3"/>
          <p:cNvSpPr txBox="1"/>
          <p:nvPr/>
        </p:nvSpPr>
        <p:spPr>
          <a:xfrm>
            <a:off x="0" y="4322150"/>
            <a:ext cx="68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Image: Packer, C., Abbeel, P., &amp; Gonzalez, J. E. (2021). Experience Replay for Sparse Reward Meta-RL. </a:t>
            </a:r>
            <a:r>
              <a:rPr lang="en-GB" sz="9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35th Conference on Neural Information Processing Systems (NeurIPS 2021)</a:t>
            </a:r>
            <a:r>
              <a:rPr lang="en-GB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900"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" name="Google Shape;281;p33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B42B7793-8284-CF8C-F2F4-B0CC4EE8B47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81064" y="481255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65154706-C8D9-CEDC-A971-2B99A72C742C}"/>
              </a:ext>
            </a:extLst>
          </p:cNvPr>
          <p:cNvSpPr txBox="1">
            <a:spLocks/>
          </p:cNvSpPr>
          <p:nvPr/>
        </p:nvSpPr>
        <p:spPr>
          <a:xfrm>
            <a:off x="1567463" y="481254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March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/>
              <a:t> 2026</a:t>
            </a:r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Hindsight Experience Replay (HER)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9" name="Google Shape;289;p34"/>
          <p:cNvSpPr txBox="1">
            <a:spLocks noGrp="1"/>
          </p:cNvSpPr>
          <p:nvPr>
            <p:ph type="body" idx="4294967295"/>
          </p:nvPr>
        </p:nvSpPr>
        <p:spPr>
          <a:xfrm>
            <a:off x="318425" y="117175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sz="14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 with larger actions and harder stopping criteria</a:t>
            </a:r>
            <a:endParaRPr sz="14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need for curriculum learning</a:t>
            </a:r>
            <a:endParaRPr sz="14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0" name="Google Shape;2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788" y="1852525"/>
            <a:ext cx="3598200" cy="26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63" y="2097325"/>
            <a:ext cx="3276651" cy="24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4"/>
          <p:cNvSpPr/>
          <p:nvPr/>
        </p:nvSpPr>
        <p:spPr>
          <a:xfrm>
            <a:off x="6323900" y="1736950"/>
            <a:ext cx="1104000" cy="14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6199850" y="1808975"/>
            <a:ext cx="1346400" cy="3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</a:t>
            </a:r>
            <a:endParaRPr sz="1600"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1549813" y="1736950"/>
            <a:ext cx="13464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W/O HER</a:t>
            </a:r>
            <a:endParaRPr sz="1600">
              <a:solidFill>
                <a:srgbClr val="17171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5" name="Google Shape;295;p34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53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D65BC292-B03A-129D-2432-9087E42DD02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81064" y="481255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CE1B0EF6-E53C-1D78-513F-C0EE5D4F0809}"/>
              </a:ext>
            </a:extLst>
          </p:cNvPr>
          <p:cNvSpPr txBox="1">
            <a:spLocks/>
          </p:cNvSpPr>
          <p:nvPr/>
        </p:nvSpPr>
        <p:spPr>
          <a:xfrm>
            <a:off x="1567463" y="481254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March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/>
              <a:t> 2026</a:t>
            </a:r>
            <a:endParaRPr lang="en-GB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Reality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3" name="Google Shape;343;p39" title="cwe-513-vpl699 25-03-25_19_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750" y="633287"/>
            <a:ext cx="5672500" cy="38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9" title="bsp_symmetry_animation.gif"/>
          <p:cNvPicPr preferRelativeResize="0"/>
          <p:nvPr/>
        </p:nvPicPr>
        <p:blipFill rotWithShape="1">
          <a:blip r:embed="rId4">
            <a:alphaModFix/>
          </a:blip>
          <a:srcRect l="8560" t="7355" r="8891" b="4871"/>
          <a:stretch/>
        </p:blipFill>
        <p:spPr>
          <a:xfrm>
            <a:off x="626300" y="880851"/>
            <a:ext cx="4579824" cy="2739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5" name="Google Shape;345;p39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1B8D15D9-5E80-B7EE-E0ED-16F8B24ADB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81064" y="481255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22EAEAD4-75E4-0F1A-D063-9C3C51CF8AE5}"/>
              </a:ext>
            </a:extLst>
          </p:cNvPr>
          <p:cNvSpPr txBox="1">
            <a:spLocks/>
          </p:cNvSpPr>
          <p:nvPr/>
        </p:nvSpPr>
        <p:spPr>
          <a:xfrm>
            <a:off x="1567463" y="481254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March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/>
              <a:t> 2026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Reality</a:t>
            </a:r>
            <a:endParaRPr/>
          </a:p>
        </p:txBody>
      </p:sp>
      <p:sp>
        <p:nvSpPr>
          <p:cNvPr id="395" name="Google Shape;395;p45"/>
          <p:cNvSpPr/>
          <p:nvPr/>
        </p:nvSpPr>
        <p:spPr>
          <a:xfrm>
            <a:off x="3692925" y="1707525"/>
            <a:ext cx="14991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45" title="reality_comparis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075" y="695701"/>
            <a:ext cx="5261850" cy="39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55</a:t>
            </a:fld>
            <a:endParaRPr/>
          </a:p>
        </p:txBody>
      </p:sp>
      <p:sp>
        <p:nvSpPr>
          <p:cNvPr id="398" name="Google Shape;398;p45"/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Reality</a:t>
            </a:r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56</a:t>
            </a:fld>
            <a:endParaRPr/>
          </a:p>
        </p:txBody>
      </p:sp>
      <p:sp>
        <p:nvSpPr>
          <p:cNvPr id="406" name="Google Shape;406;p46"/>
          <p:cNvSpPr txBox="1">
            <a:spLocks noGrp="1"/>
          </p:cNvSpPr>
          <p:nvPr>
            <p:ph type="ftr" idx="11"/>
          </p:nvPr>
        </p:nvSpPr>
        <p:spPr>
          <a:xfrm>
            <a:off x="3194450" y="4767275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407" name="Google Shape;407;p46"/>
          <p:cNvSpPr txBox="1">
            <a:spLocks noGrp="1"/>
          </p:cNvSpPr>
          <p:nvPr>
            <p:ph type="dt" idx="10"/>
          </p:nvPr>
        </p:nvSpPr>
        <p:spPr>
          <a:xfrm>
            <a:off x="1480849" y="4767263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  <p:pic>
        <p:nvPicPr>
          <p:cNvPr id="408" name="Google Shape;408;p46" title="OpenYASP_DV_T2Transfer___SPS.USER.SFTPRO1___SFT_PRO_MTE_L4780_2025_V1 25-03-25_19_20.png"/>
          <p:cNvPicPr preferRelativeResize="0"/>
          <p:nvPr/>
        </p:nvPicPr>
        <p:blipFill rotWithShape="1">
          <a:blip r:embed="rId3">
            <a:alphaModFix/>
          </a:blip>
          <a:srcRect b="46317"/>
          <a:stretch/>
        </p:blipFill>
        <p:spPr>
          <a:xfrm>
            <a:off x="4878988" y="2177813"/>
            <a:ext cx="4217351" cy="1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6" title="OpenYASP_DV_T2Transfer___SPS.USER.SFTPRO1___SFT_PRO_MTE_L4780_2025_V1 25-03-25_19_05.png"/>
          <p:cNvPicPr preferRelativeResize="0"/>
          <p:nvPr/>
        </p:nvPicPr>
        <p:blipFill rotWithShape="1">
          <a:blip r:embed="rId4">
            <a:alphaModFix/>
          </a:blip>
          <a:srcRect b="46317"/>
          <a:stretch/>
        </p:blipFill>
        <p:spPr>
          <a:xfrm>
            <a:off x="47663" y="2177807"/>
            <a:ext cx="4217375" cy="125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46"/>
          <p:cNvCxnSpPr>
            <a:endCxn id="408" idx="1"/>
          </p:cNvCxnSpPr>
          <p:nvPr/>
        </p:nvCxnSpPr>
        <p:spPr>
          <a:xfrm rot="10800000" flipH="1">
            <a:off x="4290088" y="2806688"/>
            <a:ext cx="5889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1" name="Google Shape;411;p46"/>
          <p:cNvSpPr txBox="1"/>
          <p:nvPr/>
        </p:nvSpPr>
        <p:spPr>
          <a:xfrm>
            <a:off x="1577950" y="1725038"/>
            <a:ext cx="11568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171717"/>
                </a:solidFill>
              </a:rPr>
              <a:t>Before</a:t>
            </a:r>
            <a:endParaRPr sz="1600" b="1">
              <a:solidFill>
                <a:srgbClr val="171717"/>
              </a:solidFill>
            </a:endParaRPr>
          </a:p>
        </p:txBody>
      </p:sp>
      <p:sp>
        <p:nvSpPr>
          <p:cNvPr id="412" name="Google Shape;412;p46"/>
          <p:cNvSpPr txBox="1"/>
          <p:nvPr/>
        </p:nvSpPr>
        <p:spPr>
          <a:xfrm>
            <a:off x="6541263" y="1707938"/>
            <a:ext cx="8928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171717"/>
                </a:solidFill>
              </a:rPr>
              <a:t>After</a:t>
            </a:r>
            <a:endParaRPr sz="1600" b="1">
              <a:solidFill>
                <a:srgbClr val="171717"/>
              </a:solidFill>
            </a:endParaRPr>
          </a:p>
        </p:txBody>
      </p:sp>
      <p:sp>
        <p:nvSpPr>
          <p:cNvPr id="413" name="Google Shape;413;p46"/>
          <p:cNvSpPr/>
          <p:nvPr/>
        </p:nvSpPr>
        <p:spPr>
          <a:xfrm>
            <a:off x="873938" y="2837538"/>
            <a:ext cx="129600" cy="458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6"/>
          <p:cNvSpPr/>
          <p:nvPr/>
        </p:nvSpPr>
        <p:spPr>
          <a:xfrm>
            <a:off x="1275688" y="2571038"/>
            <a:ext cx="129600" cy="458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6"/>
          <p:cNvSpPr/>
          <p:nvPr/>
        </p:nvSpPr>
        <p:spPr>
          <a:xfrm>
            <a:off x="5701863" y="2807888"/>
            <a:ext cx="129600" cy="198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6"/>
          <p:cNvSpPr/>
          <p:nvPr/>
        </p:nvSpPr>
        <p:spPr>
          <a:xfrm>
            <a:off x="6108588" y="2807888"/>
            <a:ext cx="129600" cy="198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6"/>
          <p:cNvSpPr/>
          <p:nvPr/>
        </p:nvSpPr>
        <p:spPr>
          <a:xfrm>
            <a:off x="1531000" y="2571050"/>
            <a:ext cx="2645100" cy="663000"/>
          </a:xfrm>
          <a:prstGeom prst="rect">
            <a:avLst/>
          </a:prstGeom>
          <a:solidFill>
            <a:srgbClr val="FFFFFF">
              <a:alpha val="9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6"/>
          <p:cNvSpPr/>
          <p:nvPr/>
        </p:nvSpPr>
        <p:spPr>
          <a:xfrm>
            <a:off x="6330350" y="2571050"/>
            <a:ext cx="2645100" cy="663000"/>
          </a:xfrm>
          <a:prstGeom prst="rect">
            <a:avLst/>
          </a:prstGeom>
          <a:solidFill>
            <a:srgbClr val="FFFFFF">
              <a:alpha val="9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8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Simulation vs Reality</a:t>
            </a:r>
            <a:endParaRPr/>
          </a:p>
        </p:txBody>
      </p:sp>
      <p:sp>
        <p:nvSpPr>
          <p:cNvPr id="442" name="Google Shape;442;p48"/>
          <p:cNvSpPr txBox="1">
            <a:spLocks noGrp="1"/>
          </p:cNvSpPr>
          <p:nvPr>
            <p:ph type="sldNum" idx="12"/>
          </p:nvPr>
        </p:nvSpPr>
        <p:spPr>
          <a:xfrm>
            <a:off x="8330660" y="4767263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57</a:t>
            </a:fld>
            <a:endParaRPr/>
          </a:p>
        </p:txBody>
      </p:sp>
      <p:sp>
        <p:nvSpPr>
          <p:cNvPr id="443" name="Google Shape;443;p48"/>
          <p:cNvSpPr txBox="1">
            <a:spLocks noGrp="1"/>
          </p:cNvSpPr>
          <p:nvPr>
            <p:ph type="ftr" idx="11"/>
          </p:nvPr>
        </p:nvSpPr>
        <p:spPr>
          <a:xfrm>
            <a:off x="3194450" y="4767275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444" name="Google Shape;444;p48"/>
          <p:cNvSpPr txBox="1">
            <a:spLocks noGrp="1"/>
          </p:cNvSpPr>
          <p:nvPr>
            <p:ph type="dt" idx="10"/>
          </p:nvPr>
        </p:nvSpPr>
        <p:spPr>
          <a:xfrm>
            <a:off x="1480849" y="4767263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  <p:graphicFrame>
        <p:nvGraphicFramePr>
          <p:cNvPr id="445" name="Google Shape;445;p48"/>
          <p:cNvGraphicFramePr/>
          <p:nvPr/>
        </p:nvGraphicFramePr>
        <p:xfrm>
          <a:off x="1861838" y="1907901"/>
          <a:ext cx="5420325" cy="1921470"/>
        </p:xfrm>
        <a:graphic>
          <a:graphicData uri="http://schemas.openxmlformats.org/drawingml/2006/table">
            <a:tbl>
              <a:tblPr firstRow="1" bandRow="1">
                <a:noFill/>
                <a:tableStyleId>{357AD2C4-2CD8-46AD-B5D6-D18E48F5E5BC}</a:tableStyleId>
              </a:tblPr>
              <a:tblGrid>
                <a:gridCol w="180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825" marR="91825" marT="45925" marB="45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Simulation</a:t>
                      </a:r>
                      <a:endParaRPr sz="18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825" marR="91825" marT="45925" marB="45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Reality</a:t>
                      </a:r>
                      <a:endParaRPr/>
                    </a:p>
                  </a:txBody>
                  <a:tcPr marL="91825" marR="91825" marT="45925" marB="45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Beam loss flag</a:t>
                      </a:r>
                      <a:endParaRPr sz="1800" b="1"/>
                    </a:p>
                  </a:txBody>
                  <a:tcPr marL="91825" marR="91825" marT="45925" marB="45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Mean beam position</a:t>
                      </a:r>
                      <a:endParaRPr sz="1800" u="none" strike="noStrike" cap="none"/>
                    </a:p>
                  </a:txBody>
                  <a:tcPr marL="91825" marR="91825" marT="45925" marB="45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Intensity threshold</a:t>
                      </a:r>
                      <a:endParaRPr sz="1800" u="none" strike="noStrike" cap="none"/>
                    </a:p>
                  </a:txBody>
                  <a:tcPr marL="91825" marR="91825" marT="45925" marB="45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Noise</a:t>
                      </a:r>
                      <a:endParaRPr sz="1800" b="1" u="none" strike="noStrike" cap="none"/>
                    </a:p>
                  </a:txBody>
                  <a:tcPr marL="91825" marR="91825" marT="45925" marB="45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Initial magnet settings</a:t>
                      </a:r>
                      <a:endParaRPr sz="1800" u="none" strike="noStrike" cap="none"/>
                    </a:p>
                  </a:txBody>
                  <a:tcPr marL="91825" marR="91825" marT="45925" marB="45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Magnet settings, beam conditions etc</a:t>
                      </a:r>
                      <a:endParaRPr sz="1800" u="none" strike="noStrike" cap="none"/>
                    </a:p>
                  </a:txBody>
                  <a:tcPr marL="91825" marR="91825" marT="45925" marB="45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373" name="Google Shape;373;p42"/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/>
              <a:t>The RL policies successfully transfer to the real world</a:t>
            </a:r>
            <a:endParaRPr b="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/>
              <a:t>The beam can be successfully steered in the different tests</a:t>
            </a:r>
            <a:endParaRPr b="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0" dirty="0"/>
              <a:t>The RL pipeline is flexible to adapt to the different transfer lines</a:t>
            </a:r>
            <a:endParaRPr b="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374" name="Google Shape;374;p42"/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58</a:t>
            </a:fld>
            <a:endParaRPr/>
          </a:p>
        </p:txBody>
      </p:sp>
      <p:sp>
        <p:nvSpPr>
          <p:cNvPr id="375" name="Google Shape;375;p42"/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76" name="Google Shape;376;p42"/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387A3541-2C2F-F692-06FD-95EAFC54A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DF23C213-C046-0602-63A3-BB37EB561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Bringing the Beam Back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34224B67-73D9-B9F1-208A-2EA305A612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19CEB981-66EB-3B59-5A33-E5AA5986D0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59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5B1EE7-F21A-E84A-A468-01614B833BC5}"/>
              </a:ext>
            </a:extLst>
          </p:cNvPr>
          <p:cNvSpPr/>
          <p:nvPr/>
        </p:nvSpPr>
        <p:spPr>
          <a:xfrm>
            <a:off x="5035659" y="2331481"/>
            <a:ext cx="3638450" cy="1986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199;p27" title="RL4AA2025-Observations.png">
            <a:extLst>
              <a:ext uri="{FF2B5EF4-FFF2-40B4-BE49-F238E27FC236}">
                <a16:creationId xmlns:a16="http://schemas.microsoft.com/office/drawing/2014/main" id="{B7985338-5633-3F39-269C-AA5BD80A9A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6337" r="-599" b="4854"/>
          <a:stretch>
            <a:fillRect/>
          </a:stretch>
        </p:blipFill>
        <p:spPr>
          <a:xfrm>
            <a:off x="422104" y="1849580"/>
            <a:ext cx="2625173" cy="19151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9" name="Google Shape;199;p27" title="RL4AA2025-Observations.png">
            <a:extLst>
              <a:ext uri="{FF2B5EF4-FFF2-40B4-BE49-F238E27FC236}">
                <a16:creationId xmlns:a16="http://schemas.microsoft.com/office/drawing/2014/main" id="{B095C6CD-4E72-BE4F-9A96-176474DBB3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55" r="39909" b="4854"/>
          <a:stretch>
            <a:fillRect/>
          </a:stretch>
        </p:blipFill>
        <p:spPr>
          <a:xfrm>
            <a:off x="4613550" y="1849580"/>
            <a:ext cx="4155493" cy="191517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B065FA6D-9C42-49B9-41EF-C0E52BB52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3912" y="2267748"/>
            <a:ext cx="914400" cy="914400"/>
          </a:xfrm>
          <a:prstGeom prst="rect">
            <a:avLst/>
          </a:prstGeom>
        </p:spPr>
      </p:pic>
      <p:sp>
        <p:nvSpPr>
          <p:cNvPr id="12" name="Google Shape;168;p24">
            <a:extLst>
              <a:ext uri="{FF2B5EF4-FFF2-40B4-BE49-F238E27FC236}">
                <a16:creationId xmlns:a16="http://schemas.microsoft.com/office/drawing/2014/main" id="{3B491DE5-023C-6E55-B8A9-E1CB063A6B9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69;p24">
            <a:extLst>
              <a:ext uri="{FF2B5EF4-FFF2-40B4-BE49-F238E27FC236}">
                <a16:creationId xmlns:a16="http://schemas.microsoft.com/office/drawing/2014/main" id="{2828655B-1F8B-64C8-528A-580100C2C55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March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 dirty="0"/>
              <a:t>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70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3B57FC4-6205-2CEE-3410-4020B61BC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612B39AC-01CA-DE5D-1F3E-9E3597558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an Automation Solution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014BAAE1-F012-CDB2-736D-1B76404A54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Building Brick Wall outline">
            <a:extLst>
              <a:ext uri="{FF2B5EF4-FFF2-40B4-BE49-F238E27FC236}">
                <a16:creationId xmlns:a16="http://schemas.microsoft.com/office/drawing/2014/main" id="{AD874506-46A2-F052-0ED7-65DFB5B4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004" y="1306621"/>
            <a:ext cx="2530257" cy="2530257"/>
          </a:xfrm>
          <a:prstGeom prst="rect">
            <a:avLst/>
          </a:prstGeom>
        </p:spPr>
      </p:pic>
      <p:pic>
        <p:nvPicPr>
          <p:cNvPr id="3" name="Graphic 2" descr="Renovation (House With Sparkles) outline">
            <a:extLst>
              <a:ext uri="{FF2B5EF4-FFF2-40B4-BE49-F238E27FC236}">
                <a16:creationId xmlns:a16="http://schemas.microsoft.com/office/drawing/2014/main" id="{B67428BA-71FE-408B-1471-DCFF993E1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0142" y="1534724"/>
            <a:ext cx="1936143" cy="1936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EA5A16-0AD8-724C-9722-0AB360346300}"/>
              </a:ext>
            </a:extLst>
          </p:cNvPr>
          <p:cNvCxnSpPr/>
          <p:nvPr/>
        </p:nvCxnSpPr>
        <p:spPr>
          <a:xfrm>
            <a:off x="3722582" y="2626538"/>
            <a:ext cx="18606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15DA01-5100-9E66-BF4F-1950FF4B8CA3}"/>
              </a:ext>
            </a:extLst>
          </p:cNvPr>
          <p:cNvSpPr txBox="1"/>
          <p:nvPr/>
        </p:nvSpPr>
        <p:spPr>
          <a:xfrm>
            <a:off x="1409708" y="3082574"/>
            <a:ext cx="55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E2149-EBE8-3C08-6924-00691F157297}"/>
              </a:ext>
            </a:extLst>
          </p:cNvPr>
          <p:cNvSpPr txBox="1"/>
          <p:nvPr/>
        </p:nvSpPr>
        <p:spPr>
          <a:xfrm>
            <a:off x="2059664" y="3082575"/>
            <a:ext cx="55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BBD85-194E-94AD-D651-EBE881C4D4DC}"/>
              </a:ext>
            </a:extLst>
          </p:cNvPr>
          <p:cNvSpPr txBox="1"/>
          <p:nvPr/>
        </p:nvSpPr>
        <p:spPr>
          <a:xfrm>
            <a:off x="1655245" y="2786395"/>
            <a:ext cx="872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Controls</a:t>
            </a:r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F064A-F354-52E6-469B-A33D55CA85C6}"/>
              </a:ext>
            </a:extLst>
          </p:cNvPr>
          <p:cNvSpPr txBox="1"/>
          <p:nvPr/>
        </p:nvSpPr>
        <p:spPr>
          <a:xfrm>
            <a:off x="1966299" y="2490215"/>
            <a:ext cx="8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Interfaces</a:t>
            </a:r>
            <a:endParaRPr lang="en-GB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2367F-E717-02A0-B793-DEF7D1E167C6}"/>
              </a:ext>
            </a:extLst>
          </p:cNvPr>
          <p:cNvSpPr txBox="1"/>
          <p:nvPr/>
        </p:nvSpPr>
        <p:spPr>
          <a:xfrm>
            <a:off x="993387" y="2148245"/>
            <a:ext cx="814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Autopilots</a:t>
            </a:r>
            <a:endParaRPr lang="en-GB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4608C2-3F71-D4B3-C704-A1B8E19BEEFE}"/>
              </a:ext>
            </a:extLst>
          </p:cNvPr>
          <p:cNvSpPr txBox="1"/>
          <p:nvPr/>
        </p:nvSpPr>
        <p:spPr>
          <a:xfrm>
            <a:off x="1653718" y="2120790"/>
            <a:ext cx="732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C32CB0-55B2-923D-0BE9-310AB1E2B352}"/>
              </a:ext>
            </a:extLst>
          </p:cNvPr>
          <p:cNvSpPr txBox="1"/>
          <p:nvPr/>
        </p:nvSpPr>
        <p:spPr>
          <a:xfrm rot="20253677">
            <a:off x="2280797" y="1623158"/>
            <a:ext cx="732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RL</a:t>
            </a:r>
            <a:endParaRPr lang="en-GB" b="1" dirty="0"/>
          </a:p>
        </p:txBody>
      </p:sp>
      <p:pic>
        <p:nvPicPr>
          <p:cNvPr id="21" name="Graphic 20" descr="Building Brick Wall outline">
            <a:extLst>
              <a:ext uri="{FF2B5EF4-FFF2-40B4-BE49-F238E27FC236}">
                <a16:creationId xmlns:a16="http://schemas.microsoft.com/office/drawing/2014/main" id="{76F1C06E-AB1F-F02B-19BB-32B3B74D4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2373" y="2736436"/>
            <a:ext cx="579837" cy="5798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AA74F9-FA41-E863-0E4D-F52385CD449D}"/>
              </a:ext>
            </a:extLst>
          </p:cNvPr>
          <p:cNvSpPr txBox="1"/>
          <p:nvPr/>
        </p:nvSpPr>
        <p:spPr>
          <a:xfrm>
            <a:off x="5960852" y="3390351"/>
            <a:ext cx="224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Automated SPS-NA beam commissioning</a:t>
            </a:r>
            <a:endParaRPr lang="en-GB" dirty="0"/>
          </a:p>
        </p:txBody>
      </p:sp>
      <p:sp>
        <p:nvSpPr>
          <p:cNvPr id="23" name="Google Shape;168;p24">
            <a:extLst>
              <a:ext uri="{FF2B5EF4-FFF2-40B4-BE49-F238E27FC236}">
                <a16:creationId xmlns:a16="http://schemas.microsoft.com/office/drawing/2014/main" id="{BA31C627-50AA-4E34-5C6A-D88EACC74DA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69;p24">
            <a:extLst>
              <a:ext uri="{FF2B5EF4-FFF2-40B4-BE49-F238E27FC236}">
                <a16:creationId xmlns:a16="http://schemas.microsoft.com/office/drawing/2014/main" id="{A87668AC-69AC-103C-3ECF-C5997D2AEF6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4286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B743FCEA-F1B5-1AC6-FE26-BDD359BF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3420BBDF-74BB-B344-6302-90A8A14FE5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1F3C1D0B-B3BC-6341-47FC-FB0296CDF9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0" tIns="0" rIns="0" bIns="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171717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115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300"/>
                  <a:buFont typeface="Arial"/>
                  <a:buChar char="•"/>
                  <a:defRPr sz="13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048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6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Sequential choice of correctors (one corrector at a time)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Perturbation actions are sent to the given corrector (sending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 </a:t>
                </a:r>
                <a:r>
                  <a:rPr lang="en-US" b="0" u="sng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changes</a:t>
                </a: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BSPs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I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computed with MADX model and compared against machine reading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Polarities are estimated inspecting the correlation of such comparisons</a:t>
                </a:r>
              </a:p>
            </p:txBody>
          </p:sp>
        </mc:Choice>
        <mc:Fallback xmlns=""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392BB75B-0D14-E022-F4AA-582E811BC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blipFill>
                <a:blip r:embed="rId3"/>
                <a:stretch>
                  <a:fillRect l="-2990" t="-2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9049E06E-BD99-E7CB-D165-9AAB0220E8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60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4DF33B86-3D91-CA97-EC72-DD6EC662A86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57F624-4730-4545-8325-AA790FE0A98E}"/>
              </a:ext>
            </a:extLst>
          </p:cNvPr>
          <p:cNvSpPr/>
          <p:nvPr/>
        </p:nvSpPr>
        <p:spPr>
          <a:xfrm>
            <a:off x="6184430" y="2221794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B14991-2767-FFF5-FAAB-0C70A6D19C6B}"/>
              </a:ext>
            </a:extLst>
          </p:cNvPr>
          <p:cNvSpPr/>
          <p:nvPr/>
        </p:nvSpPr>
        <p:spPr>
          <a:xfrm>
            <a:off x="6666112" y="2221793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80E414-97BB-234A-71CC-CE5CD366EB96}"/>
              </a:ext>
            </a:extLst>
          </p:cNvPr>
          <p:cNvSpPr/>
          <p:nvPr/>
        </p:nvSpPr>
        <p:spPr>
          <a:xfrm>
            <a:off x="7433568" y="2783438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BEBA53-207E-6C17-E7C6-E972CD1A916B}"/>
              </a:ext>
            </a:extLst>
          </p:cNvPr>
          <p:cNvSpPr/>
          <p:nvPr/>
        </p:nvSpPr>
        <p:spPr>
          <a:xfrm>
            <a:off x="7433568" y="2447296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7072A0-D5BB-EB1B-C975-E187EB009DA8}"/>
              </a:ext>
            </a:extLst>
          </p:cNvPr>
          <p:cNvSpPr txBox="1"/>
          <p:nvPr/>
        </p:nvSpPr>
        <p:spPr>
          <a:xfrm>
            <a:off x="5735903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6E6C2E-066E-A6C5-0910-A426670C9B1D}"/>
              </a:ext>
            </a:extLst>
          </p:cNvPr>
          <p:cNvSpPr txBox="1"/>
          <p:nvPr/>
        </p:nvSpPr>
        <p:spPr>
          <a:xfrm>
            <a:off x="6382882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MDAH.2307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0CE191-4379-4A0C-179F-7870FAEA04F8}"/>
              </a:ext>
            </a:extLst>
          </p:cNvPr>
          <p:cNvSpPr txBox="1"/>
          <p:nvPr/>
        </p:nvSpPr>
        <p:spPr>
          <a:xfrm>
            <a:off x="6926436" y="3122161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3CA6F0-3C14-E375-111D-7B35BCF7886F}"/>
              </a:ext>
            </a:extLst>
          </p:cNvPr>
          <p:cNvSpPr txBox="1"/>
          <p:nvPr/>
        </p:nvSpPr>
        <p:spPr>
          <a:xfrm>
            <a:off x="5761353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205052-DEED-B4AA-F3CE-5C9DAF9D2E1C}"/>
              </a:ext>
            </a:extLst>
          </p:cNvPr>
          <p:cNvCxnSpPr>
            <a:cxnSpLocks/>
          </p:cNvCxnSpPr>
          <p:nvPr/>
        </p:nvCxnSpPr>
        <p:spPr>
          <a:xfrm flipV="1">
            <a:off x="5385864" y="2677998"/>
            <a:ext cx="939089" cy="19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E33856-16E9-95C4-828B-E1DF52CC86D5}"/>
              </a:ext>
            </a:extLst>
          </p:cNvPr>
          <p:cNvCxnSpPr>
            <a:cxnSpLocks/>
          </p:cNvCxnSpPr>
          <p:nvPr/>
        </p:nvCxnSpPr>
        <p:spPr>
          <a:xfrm>
            <a:off x="6324953" y="2677998"/>
            <a:ext cx="498058" cy="18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A69362-21EA-F849-C26A-CA94C89BD8BF}"/>
              </a:ext>
            </a:extLst>
          </p:cNvPr>
          <p:cNvCxnSpPr>
            <a:cxnSpLocks/>
          </p:cNvCxnSpPr>
          <p:nvPr/>
        </p:nvCxnSpPr>
        <p:spPr>
          <a:xfrm flipV="1">
            <a:off x="6823011" y="2747350"/>
            <a:ext cx="1031306" cy="1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FD6BC41-4B70-B11B-12FE-B3AB140237E6}"/>
              </a:ext>
            </a:extLst>
          </p:cNvPr>
          <p:cNvSpPr/>
          <p:nvPr/>
        </p:nvSpPr>
        <p:spPr>
          <a:xfrm>
            <a:off x="7404735" y="2611163"/>
            <a:ext cx="57666" cy="3733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BC2655-8EFE-5991-65EE-18CAB67F1D28}"/>
              </a:ext>
            </a:extLst>
          </p:cNvPr>
          <p:cNvCxnSpPr/>
          <p:nvPr/>
        </p:nvCxnSpPr>
        <p:spPr>
          <a:xfrm>
            <a:off x="5316677" y="2877631"/>
            <a:ext cx="71811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8CA055-53AF-4394-2DE9-190B48DA6BB4}"/>
                  </a:ext>
                </a:extLst>
              </p:cNvPr>
              <p:cNvSpPr txBox="1"/>
              <p:nvPr/>
            </p:nvSpPr>
            <p:spPr>
              <a:xfrm>
                <a:off x="6031042" y="2700120"/>
                <a:ext cx="10937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F9E26E-E651-A15F-B3CF-B8AD0756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042" y="2700120"/>
                <a:ext cx="109377" cy="215444"/>
              </a:xfrm>
              <a:prstGeom prst="rect">
                <a:avLst/>
              </a:prstGeom>
              <a:blipFill>
                <a:blip r:embed="rId4"/>
                <a:stretch>
                  <a:fillRect l="-55556" r="-5000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168;p24">
            <a:extLst>
              <a:ext uri="{FF2B5EF4-FFF2-40B4-BE49-F238E27FC236}">
                <a16:creationId xmlns:a16="http://schemas.microsoft.com/office/drawing/2014/main" id="{6465657B-44D2-B354-B860-78999AD5FB3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81064" y="481255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169;p24">
            <a:extLst>
              <a:ext uri="{FF2B5EF4-FFF2-40B4-BE49-F238E27FC236}">
                <a16:creationId xmlns:a16="http://schemas.microsoft.com/office/drawing/2014/main" id="{597C2E2D-9277-F579-31B2-98E9E4DF7E55}"/>
              </a:ext>
            </a:extLst>
          </p:cNvPr>
          <p:cNvSpPr txBox="1">
            <a:spLocks/>
          </p:cNvSpPr>
          <p:nvPr/>
        </p:nvSpPr>
        <p:spPr>
          <a:xfrm>
            <a:off x="1567463" y="481254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March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/>
              <a:t> 2026</a:t>
            </a:r>
            <a:endParaRPr lang="en-GB" dirty="0"/>
          </a:p>
        </p:txBody>
      </p:sp>
      <p:sp>
        <p:nvSpPr>
          <p:cNvPr id="20" name="Google Shape;201;p27">
            <a:extLst>
              <a:ext uri="{FF2B5EF4-FFF2-40B4-BE49-F238E27FC236}">
                <a16:creationId xmlns:a16="http://schemas.microsoft.com/office/drawing/2014/main" id="{BF28358B-EB8D-AD4A-26A1-7AB2C9BCE207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60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984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25B8461-FA1C-A579-AA07-58C14C2C9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6F4D88D2-D90E-337C-29A7-7D682B74CB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F856A66F-D3BF-ADF4-FDC1-9F12832B33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0" tIns="0" rIns="0" bIns="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171717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115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300"/>
                  <a:buFont typeface="Arial"/>
                  <a:buChar char="•"/>
                  <a:defRPr sz="13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048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6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Sequential choice of correctors (one corrector at a time)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Perturbation actions are sent to the given corrector (sending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 </a:t>
                </a:r>
                <a:r>
                  <a:rPr lang="en-US" b="0" u="sng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changes</a:t>
                </a: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BSPs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I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computed with MADX model and compared against machine reading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Polarities are estimated inspecting the correlation of such comparisons</a:t>
                </a:r>
              </a:p>
            </p:txBody>
          </p:sp>
        </mc:Choice>
        <mc:Fallback xmlns=""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92337868-44F8-8FC6-4F12-05DF15AB9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blipFill>
                <a:blip r:embed="rId3"/>
                <a:stretch>
                  <a:fillRect l="-2990" t="-2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E7975A74-816B-8CBE-E07E-4B3F4CE6AE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61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F067D8C0-4603-274B-93C7-A3D37DFD954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F2D940-7CBF-97B9-983A-DE851802D70B}"/>
              </a:ext>
            </a:extLst>
          </p:cNvPr>
          <p:cNvSpPr/>
          <p:nvPr/>
        </p:nvSpPr>
        <p:spPr>
          <a:xfrm>
            <a:off x="6184430" y="2221794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0B6763-F3D6-E63C-E251-F0DE2BAF121B}"/>
              </a:ext>
            </a:extLst>
          </p:cNvPr>
          <p:cNvSpPr/>
          <p:nvPr/>
        </p:nvSpPr>
        <p:spPr>
          <a:xfrm>
            <a:off x="6666112" y="2221793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F338DF-2F63-84BE-CBC4-CBAB491726BB}"/>
              </a:ext>
            </a:extLst>
          </p:cNvPr>
          <p:cNvSpPr/>
          <p:nvPr/>
        </p:nvSpPr>
        <p:spPr>
          <a:xfrm>
            <a:off x="7433568" y="2783438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680652-DA6D-C4E0-0C33-842D04685A6B}"/>
              </a:ext>
            </a:extLst>
          </p:cNvPr>
          <p:cNvSpPr/>
          <p:nvPr/>
        </p:nvSpPr>
        <p:spPr>
          <a:xfrm>
            <a:off x="7433568" y="2447296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DF81A6-8936-ACCD-89BF-1C65294B571A}"/>
              </a:ext>
            </a:extLst>
          </p:cNvPr>
          <p:cNvCxnSpPr>
            <a:cxnSpLocks/>
          </p:cNvCxnSpPr>
          <p:nvPr/>
        </p:nvCxnSpPr>
        <p:spPr>
          <a:xfrm>
            <a:off x="5610873" y="2793100"/>
            <a:ext cx="714080" cy="194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72AF3E-EFBD-D511-2516-59803C9FE909}"/>
              </a:ext>
            </a:extLst>
          </p:cNvPr>
          <p:cNvCxnSpPr>
            <a:cxnSpLocks/>
          </p:cNvCxnSpPr>
          <p:nvPr/>
        </p:nvCxnSpPr>
        <p:spPr>
          <a:xfrm>
            <a:off x="6308726" y="2987385"/>
            <a:ext cx="498058" cy="18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A442C8-4C16-7877-5311-0A80894B0E1D}"/>
              </a:ext>
            </a:extLst>
          </p:cNvPr>
          <p:cNvCxnSpPr>
            <a:cxnSpLocks/>
          </p:cNvCxnSpPr>
          <p:nvPr/>
        </p:nvCxnSpPr>
        <p:spPr>
          <a:xfrm flipV="1">
            <a:off x="6806784" y="3048740"/>
            <a:ext cx="1031306" cy="1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54C3EE1-52B2-95DD-ED08-E9F1564C38E5}"/>
              </a:ext>
            </a:extLst>
          </p:cNvPr>
          <p:cNvSpPr txBox="1"/>
          <p:nvPr/>
        </p:nvSpPr>
        <p:spPr>
          <a:xfrm>
            <a:off x="5735903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E149E7-4428-28EF-61D2-EC20009AF9D9}"/>
              </a:ext>
            </a:extLst>
          </p:cNvPr>
          <p:cNvSpPr txBox="1"/>
          <p:nvPr/>
        </p:nvSpPr>
        <p:spPr>
          <a:xfrm>
            <a:off x="6382882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MDAH.2307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97BA79-BE93-3A5D-C2BD-391C0D470BA0}"/>
              </a:ext>
            </a:extLst>
          </p:cNvPr>
          <p:cNvSpPr txBox="1"/>
          <p:nvPr/>
        </p:nvSpPr>
        <p:spPr>
          <a:xfrm>
            <a:off x="6926436" y="3122161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C555114-3C07-6167-3718-6B3EC6870E4F}"/>
              </a:ext>
            </a:extLst>
          </p:cNvPr>
          <p:cNvSpPr/>
          <p:nvPr/>
        </p:nvSpPr>
        <p:spPr>
          <a:xfrm>
            <a:off x="7396216" y="2910276"/>
            <a:ext cx="57666" cy="3733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9B8A46-1E6F-44D7-490A-ED43A483B425}"/>
              </a:ext>
            </a:extLst>
          </p:cNvPr>
          <p:cNvCxnSpPr/>
          <p:nvPr/>
        </p:nvCxnSpPr>
        <p:spPr>
          <a:xfrm>
            <a:off x="5271521" y="2793100"/>
            <a:ext cx="71811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A909BA-7039-7FD9-23AC-D9436FB7F77B}"/>
                  </a:ext>
                </a:extLst>
              </p:cNvPr>
              <p:cNvSpPr txBox="1"/>
              <p:nvPr/>
            </p:nvSpPr>
            <p:spPr>
              <a:xfrm>
                <a:off x="6056377" y="2721407"/>
                <a:ext cx="10937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DF9F99-DA9A-A5E1-EDC9-DDB52AD3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77" y="2721407"/>
                <a:ext cx="109377" cy="215444"/>
              </a:xfrm>
              <a:prstGeom prst="rect">
                <a:avLst/>
              </a:prstGeom>
              <a:blipFill>
                <a:blip r:embed="rId4"/>
                <a:stretch>
                  <a:fillRect l="-64706" r="-52941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Google Shape;168;p24">
            <a:extLst>
              <a:ext uri="{FF2B5EF4-FFF2-40B4-BE49-F238E27FC236}">
                <a16:creationId xmlns:a16="http://schemas.microsoft.com/office/drawing/2014/main" id="{2633F55C-6EAF-AAEE-A4CD-5407D7E3CDD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81064" y="481255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Google Shape;169;p24">
            <a:extLst>
              <a:ext uri="{FF2B5EF4-FFF2-40B4-BE49-F238E27FC236}">
                <a16:creationId xmlns:a16="http://schemas.microsoft.com/office/drawing/2014/main" id="{3EB1B730-E46E-4F06-4C4D-15A1274DE1FB}"/>
              </a:ext>
            </a:extLst>
          </p:cNvPr>
          <p:cNvSpPr txBox="1">
            <a:spLocks/>
          </p:cNvSpPr>
          <p:nvPr/>
        </p:nvSpPr>
        <p:spPr>
          <a:xfrm>
            <a:off x="1567463" y="481254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March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/>
              <a:t> 2026</a:t>
            </a:r>
            <a:endParaRPr lang="en-GB" dirty="0"/>
          </a:p>
        </p:txBody>
      </p:sp>
      <p:sp>
        <p:nvSpPr>
          <p:cNvPr id="51" name="Google Shape;201;p27">
            <a:extLst>
              <a:ext uri="{FF2B5EF4-FFF2-40B4-BE49-F238E27FC236}">
                <a16:creationId xmlns:a16="http://schemas.microsoft.com/office/drawing/2014/main" id="{BC315F9D-AFA4-C2D2-2F42-A52AE5E44CE1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41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0AACF033-A2C3-2BDB-0925-6730E2100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CF044310-2797-469D-9905-FA1E65CFEF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19" cy="799307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140ECB2B-E0CC-2E5A-1AE2-3993695AF0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0" tIns="0" rIns="0" bIns="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171717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115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300"/>
                  <a:buFont typeface="Arial"/>
                  <a:buChar char="•"/>
                  <a:defRPr sz="13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171717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rgbClr val="171717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048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6"/>
                  </a:buClr>
                  <a:buSzPts val="1200"/>
                  <a:buFont typeface="Arial"/>
                  <a:buChar char="•"/>
                  <a:defRPr sz="12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Sequential choice of correctors (one corrector at a time)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Perturbation actions are sent to the given corrector (sending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 </a:t>
                </a:r>
                <a:r>
                  <a:rPr lang="en-US" b="0" u="sng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changes</a:t>
                </a: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BSPs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I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computed with MADX model and compared against machine reading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endParaRPr lang="en-US" b="0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b="0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Polarities are estimated inspecting the correlation of such comparisons</a:t>
                </a:r>
              </a:p>
            </p:txBody>
          </p:sp>
        </mc:Choice>
        <mc:Fallback xmlns="">
          <p:sp>
            <p:nvSpPr>
              <p:cNvPr id="4" name="Google Shape;198;p27">
                <a:extLst>
                  <a:ext uri="{FF2B5EF4-FFF2-40B4-BE49-F238E27FC236}">
                    <a16:creationId xmlns:a16="http://schemas.microsoft.com/office/drawing/2014/main" id="{7A087527-00DB-C688-4413-6AFB69513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1" y="1250852"/>
                <a:ext cx="4075509" cy="3264408"/>
              </a:xfrm>
              <a:prstGeom prst="rect">
                <a:avLst/>
              </a:prstGeom>
              <a:blipFill>
                <a:blip r:embed="rId3"/>
                <a:stretch>
                  <a:fillRect l="-2990" t="-2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Google Shape;201;p27" hidden="1">
            <a:extLst>
              <a:ext uri="{FF2B5EF4-FFF2-40B4-BE49-F238E27FC236}">
                <a16:creationId xmlns:a16="http://schemas.microsoft.com/office/drawing/2014/main" id="{EA9FD3C2-F1C7-0B5B-5522-2B2A024C36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62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7" hidden="1">
            <a:extLst>
              <a:ext uri="{FF2B5EF4-FFF2-40B4-BE49-F238E27FC236}">
                <a16:creationId xmlns:a16="http://schemas.microsoft.com/office/drawing/2014/main" id="{4A5EE03C-5DAE-872E-8E9B-5B4E7A39EC5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 April 2025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60FB2F-E857-D9DB-7703-CD001BDA3405}"/>
              </a:ext>
            </a:extLst>
          </p:cNvPr>
          <p:cNvSpPr/>
          <p:nvPr/>
        </p:nvSpPr>
        <p:spPr>
          <a:xfrm>
            <a:off x="6184430" y="2221794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900A7D-4A6E-B8F5-9338-C480ABA985B8}"/>
              </a:ext>
            </a:extLst>
          </p:cNvPr>
          <p:cNvSpPr/>
          <p:nvPr/>
        </p:nvSpPr>
        <p:spPr>
          <a:xfrm>
            <a:off x="6666112" y="2221793"/>
            <a:ext cx="285774" cy="1142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955603-4591-DED2-747F-65F90F598240}"/>
              </a:ext>
            </a:extLst>
          </p:cNvPr>
          <p:cNvSpPr/>
          <p:nvPr/>
        </p:nvSpPr>
        <p:spPr>
          <a:xfrm>
            <a:off x="7433568" y="2783438"/>
            <a:ext cx="72844" cy="333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CC2708-89E5-709A-078B-2D96FAF5F503}"/>
              </a:ext>
            </a:extLst>
          </p:cNvPr>
          <p:cNvSpPr/>
          <p:nvPr/>
        </p:nvSpPr>
        <p:spPr>
          <a:xfrm>
            <a:off x="7433568" y="2447296"/>
            <a:ext cx="72844" cy="345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56B980-957F-8081-A402-4C4662025167}"/>
              </a:ext>
            </a:extLst>
          </p:cNvPr>
          <p:cNvSpPr txBox="1"/>
          <p:nvPr/>
        </p:nvSpPr>
        <p:spPr>
          <a:xfrm>
            <a:off x="5735903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D0A15-CDE1-AA61-92B1-33D24F9E4228}"/>
              </a:ext>
            </a:extLst>
          </p:cNvPr>
          <p:cNvSpPr txBox="1"/>
          <p:nvPr/>
        </p:nvSpPr>
        <p:spPr>
          <a:xfrm>
            <a:off x="6382882" y="3386155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MDAH.2307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00FF06-DE9F-BD35-2A99-100160EFF6B8}"/>
              </a:ext>
            </a:extLst>
          </p:cNvPr>
          <p:cNvCxnSpPr>
            <a:cxnSpLocks/>
          </p:cNvCxnSpPr>
          <p:nvPr/>
        </p:nvCxnSpPr>
        <p:spPr>
          <a:xfrm flipV="1">
            <a:off x="5754087" y="2552288"/>
            <a:ext cx="582304" cy="30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3E599B-F1E6-263F-99F0-4190050E5DC4}"/>
              </a:ext>
            </a:extLst>
          </p:cNvPr>
          <p:cNvCxnSpPr>
            <a:cxnSpLocks/>
          </p:cNvCxnSpPr>
          <p:nvPr/>
        </p:nvCxnSpPr>
        <p:spPr>
          <a:xfrm>
            <a:off x="6331472" y="2552288"/>
            <a:ext cx="498058" cy="18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BD51A7-3F0E-24B8-89DF-1DC42C7EB911}"/>
              </a:ext>
            </a:extLst>
          </p:cNvPr>
          <p:cNvCxnSpPr>
            <a:cxnSpLocks/>
          </p:cNvCxnSpPr>
          <p:nvPr/>
        </p:nvCxnSpPr>
        <p:spPr>
          <a:xfrm flipV="1">
            <a:off x="6820832" y="2619779"/>
            <a:ext cx="1031306" cy="1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CE759F8-929E-90FA-5E74-5EA2BFF179CF}"/>
              </a:ext>
            </a:extLst>
          </p:cNvPr>
          <p:cNvSpPr txBox="1"/>
          <p:nvPr/>
        </p:nvSpPr>
        <p:spPr>
          <a:xfrm>
            <a:off x="5761353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MDAH.2303</a:t>
            </a:r>
            <a:endParaRPr lang="en-GB" sz="9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0EA03C-0D1F-B4AA-657A-E444CFE6755D}"/>
              </a:ext>
            </a:extLst>
          </p:cNvPr>
          <p:cNvSpPr txBox="1"/>
          <p:nvPr/>
        </p:nvSpPr>
        <p:spPr>
          <a:xfrm>
            <a:off x="6408332" y="5200063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MDAH.2307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E86508-28B8-8CEF-1A09-769D44CBDB0C}"/>
              </a:ext>
            </a:extLst>
          </p:cNvPr>
          <p:cNvSpPr/>
          <p:nvPr/>
        </p:nvSpPr>
        <p:spPr>
          <a:xfrm>
            <a:off x="7411818" y="2490088"/>
            <a:ext cx="57666" cy="3733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79C21-4A00-3932-325E-23EFA11DE9E7}"/>
              </a:ext>
            </a:extLst>
          </p:cNvPr>
          <p:cNvSpPr txBox="1"/>
          <p:nvPr/>
        </p:nvSpPr>
        <p:spPr>
          <a:xfrm>
            <a:off x="6926436" y="3122161"/>
            <a:ext cx="1087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2426AE-32E1-12F9-7A18-ED73E4E67164}"/>
              </a:ext>
            </a:extLst>
          </p:cNvPr>
          <p:cNvCxnSpPr/>
          <p:nvPr/>
        </p:nvCxnSpPr>
        <p:spPr>
          <a:xfrm>
            <a:off x="5409719" y="2852320"/>
            <a:ext cx="71811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D691A1-BAB2-D6BE-7374-9112DC84189B}"/>
                  </a:ext>
                </a:extLst>
              </p:cNvPr>
              <p:cNvSpPr txBox="1"/>
              <p:nvPr/>
            </p:nvSpPr>
            <p:spPr>
              <a:xfrm>
                <a:off x="6031788" y="2661891"/>
                <a:ext cx="10937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6257BD-A7DE-F46F-7FFB-CC4AFF07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88" y="2661891"/>
                <a:ext cx="109377" cy="215444"/>
              </a:xfrm>
              <a:prstGeom prst="rect">
                <a:avLst/>
              </a:prstGeom>
              <a:blipFill>
                <a:blip r:embed="rId4"/>
                <a:stretch>
                  <a:fillRect l="-55556" r="-5000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68;p24">
            <a:extLst>
              <a:ext uri="{FF2B5EF4-FFF2-40B4-BE49-F238E27FC236}">
                <a16:creationId xmlns:a16="http://schemas.microsoft.com/office/drawing/2014/main" id="{ED10B063-6A21-BE67-62F2-E23134A0771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281064" y="4812552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Towards Automating the SPS-North Area Commissioning Using RL and BO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69;p24">
            <a:extLst>
              <a:ext uri="{FF2B5EF4-FFF2-40B4-BE49-F238E27FC236}">
                <a16:creationId xmlns:a16="http://schemas.microsoft.com/office/drawing/2014/main" id="{5BC14073-6C50-7C08-CCB0-A322E41B070F}"/>
              </a:ext>
            </a:extLst>
          </p:cNvPr>
          <p:cNvSpPr txBox="1">
            <a:spLocks/>
          </p:cNvSpPr>
          <p:nvPr/>
        </p:nvSpPr>
        <p:spPr>
          <a:xfrm>
            <a:off x="1567463" y="4812540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March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25ᵗʰ</a:t>
            </a:r>
            <a:r>
              <a:rPr lang="en-GB"/>
              <a:t> 2026</a:t>
            </a:r>
            <a:endParaRPr lang="en-GB" dirty="0"/>
          </a:p>
        </p:txBody>
      </p:sp>
      <p:sp>
        <p:nvSpPr>
          <p:cNvPr id="19" name="Google Shape;201;p27">
            <a:extLst>
              <a:ext uri="{FF2B5EF4-FFF2-40B4-BE49-F238E27FC236}">
                <a16:creationId xmlns:a16="http://schemas.microsoft.com/office/drawing/2014/main" id="{0ACF9322-C4D4-9084-0D97-340E54FD14CB}"/>
              </a:ext>
            </a:extLst>
          </p:cNvPr>
          <p:cNvSpPr txBox="1">
            <a:spLocks/>
          </p:cNvSpPr>
          <p:nvPr/>
        </p:nvSpPr>
        <p:spPr>
          <a:xfrm>
            <a:off x="8512059" y="4822192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62</a:t>
            </a:fld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7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CCAA6FA4-C9B5-9716-1A4A-47412C2F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F0A0605-252C-9EC9-AC4C-E37C5AFD1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25850"/>
              </p:ext>
            </p:extLst>
          </p:nvPr>
        </p:nvGraphicFramePr>
        <p:xfrm>
          <a:off x="1327383" y="471116"/>
          <a:ext cx="6449831" cy="420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D8506FA8-CEA5-FB37-E581-6736737AE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the Beam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9712C6B6-C476-3436-2AA5-4F0468793C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phic 12" descr="Badge Question Mark outline">
            <a:extLst>
              <a:ext uri="{FF2B5EF4-FFF2-40B4-BE49-F238E27FC236}">
                <a16:creationId xmlns:a16="http://schemas.microsoft.com/office/drawing/2014/main" id="{6813C6E5-404F-5B28-7B08-8E0014D86E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8655" y="1785776"/>
            <a:ext cx="368877" cy="368877"/>
          </a:xfrm>
          <a:prstGeom prst="rect">
            <a:avLst/>
          </a:prstGeom>
        </p:spPr>
      </p:pic>
      <p:pic>
        <p:nvPicPr>
          <p:cNvPr id="14" name="Graphic 13" descr="Badge Question Mark outline">
            <a:extLst>
              <a:ext uri="{FF2B5EF4-FFF2-40B4-BE49-F238E27FC236}">
                <a16:creationId xmlns:a16="http://schemas.microsoft.com/office/drawing/2014/main" id="{59CA0EDE-B95F-BA5D-6792-39BC57FFC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9961" y="1778847"/>
            <a:ext cx="368877" cy="368877"/>
          </a:xfrm>
          <a:prstGeom prst="rect">
            <a:avLst/>
          </a:prstGeom>
        </p:spPr>
      </p:pic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1615FEAD-B192-22B9-311A-0919A7541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363" y="1785776"/>
            <a:ext cx="368877" cy="368877"/>
          </a:xfrm>
          <a:prstGeom prst="rect">
            <a:avLst/>
          </a:prstGeom>
        </p:spPr>
      </p:pic>
      <p:pic>
        <p:nvPicPr>
          <p:cNvPr id="17" name="Graphic 16" descr="Robot with solid fill">
            <a:extLst>
              <a:ext uri="{FF2B5EF4-FFF2-40B4-BE49-F238E27FC236}">
                <a16:creationId xmlns:a16="http://schemas.microsoft.com/office/drawing/2014/main" id="{6A5999A2-167C-61E0-2F40-0E2C9A87C8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04708" y="1748162"/>
            <a:ext cx="368878" cy="368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DEA9F8-427E-546A-4091-8190C0902891}"/>
              </a:ext>
            </a:extLst>
          </p:cNvPr>
          <p:cNvSpPr txBox="1"/>
          <p:nvPr/>
        </p:nvSpPr>
        <p:spPr>
          <a:xfrm>
            <a:off x="4870230" y="1816325"/>
            <a:ext cx="4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</a:t>
            </a:r>
            <a:endParaRPr lang="en-GB" dirty="0"/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55F3B485-D80A-0FF0-A178-D8B12EF0A12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690AF1DA-80D2-4B28-16F0-3F82E748D82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60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>
          <a:extLst>
            <a:ext uri="{FF2B5EF4-FFF2-40B4-BE49-F238E27FC236}">
              <a16:creationId xmlns:a16="http://schemas.microsoft.com/office/drawing/2014/main" id="{5E5C1F85-8A21-E210-7D7A-5FA7DA289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>
            <a:extLst>
              <a:ext uri="{FF2B5EF4-FFF2-40B4-BE49-F238E27FC236}">
                <a16:creationId xmlns:a16="http://schemas.microsoft.com/office/drawing/2014/main" id="{5C67C120-348D-DD30-DB09-F93E448FF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" name="Google Shape;353;p40">
            <a:extLst>
              <a:ext uri="{FF2B5EF4-FFF2-40B4-BE49-F238E27FC236}">
                <a16:creationId xmlns:a16="http://schemas.microsoft.com/office/drawing/2014/main" id="{E00451D6-BF88-2C95-3A8D-123DF496B0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4" name="Google Shape;354;p40">
            <a:extLst>
              <a:ext uri="{FF2B5EF4-FFF2-40B4-BE49-F238E27FC236}">
                <a16:creationId xmlns:a16="http://schemas.microsoft.com/office/drawing/2014/main" id="{6729A525-27E7-CC35-F892-0D303BDA3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68;p24">
            <a:extLst>
              <a:ext uri="{FF2B5EF4-FFF2-40B4-BE49-F238E27FC236}">
                <a16:creationId xmlns:a16="http://schemas.microsoft.com/office/drawing/2014/main" id="{FC0EF5BF-AF53-122D-D997-45A6E43580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9;p24">
            <a:extLst>
              <a:ext uri="{FF2B5EF4-FFF2-40B4-BE49-F238E27FC236}">
                <a16:creationId xmlns:a16="http://schemas.microsoft.com/office/drawing/2014/main" id="{D6017443-7909-27A1-66A7-DC966F30B93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8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A5A2D7E-E4AB-63AB-4252-00D9D734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47683FD5-4776-77E6-A8B7-44E6C2D77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from Severe Misalignment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7">
            <a:extLst>
              <a:ext uri="{FF2B5EF4-FFF2-40B4-BE49-F238E27FC236}">
                <a16:creationId xmlns:a16="http://schemas.microsoft.com/office/drawing/2014/main" id="{1D2B7F64-CFE7-B03B-606D-0CBE209316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00" y="1194200"/>
            <a:ext cx="8110310" cy="43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can be completely off the foils (BSPs)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7">
            <a:extLst>
              <a:ext uri="{FF2B5EF4-FFF2-40B4-BE49-F238E27FC236}">
                <a16:creationId xmlns:a16="http://schemas.microsoft.com/office/drawing/2014/main" id="{95BE8B35-E743-FE11-827B-C226FC49D3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C3526C-1724-3581-8AF2-E92DC98ABFF9}"/>
              </a:ext>
            </a:extLst>
          </p:cNvPr>
          <p:cNvSpPr/>
          <p:nvPr/>
        </p:nvSpPr>
        <p:spPr>
          <a:xfrm>
            <a:off x="1561056" y="2060022"/>
            <a:ext cx="488318" cy="18527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43800-79CA-91A1-40C8-E2EFAD3CB582}"/>
              </a:ext>
            </a:extLst>
          </p:cNvPr>
          <p:cNvSpPr/>
          <p:nvPr/>
        </p:nvSpPr>
        <p:spPr>
          <a:xfrm>
            <a:off x="3694255" y="2925713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82326-5410-929B-ACD1-BE2D55BCA2DB}"/>
              </a:ext>
            </a:extLst>
          </p:cNvPr>
          <p:cNvSpPr/>
          <p:nvPr/>
        </p:nvSpPr>
        <p:spPr>
          <a:xfrm>
            <a:off x="3694255" y="2374569"/>
            <a:ext cx="124473" cy="551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0BB0D-9CB4-9ACB-032F-232655984BCE}"/>
              </a:ext>
            </a:extLst>
          </p:cNvPr>
          <p:cNvSpPr/>
          <p:nvPr/>
        </p:nvSpPr>
        <p:spPr>
          <a:xfrm>
            <a:off x="4146742" y="293528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213B04-8C2C-F808-167C-20F848595264}"/>
              </a:ext>
            </a:extLst>
          </p:cNvPr>
          <p:cNvSpPr/>
          <p:nvPr/>
        </p:nvSpPr>
        <p:spPr>
          <a:xfrm>
            <a:off x="4146742" y="237456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78A38C-1546-14D3-2F18-AB6CF8C1E5D6}"/>
              </a:ext>
            </a:extLst>
          </p:cNvPr>
          <p:cNvSpPr/>
          <p:nvPr/>
        </p:nvSpPr>
        <p:spPr>
          <a:xfrm>
            <a:off x="4515374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C6B41D-37B5-7872-E742-D7EF1E4868AC}"/>
              </a:ext>
            </a:extLst>
          </p:cNvPr>
          <p:cNvSpPr/>
          <p:nvPr/>
        </p:nvSpPr>
        <p:spPr>
          <a:xfrm>
            <a:off x="5282830" y="2060022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47B534-A829-CCF7-03E5-AE807149C81F}"/>
              </a:ext>
            </a:extLst>
          </p:cNvPr>
          <p:cNvSpPr/>
          <p:nvPr/>
        </p:nvSpPr>
        <p:spPr>
          <a:xfrm>
            <a:off x="7103746" y="2060023"/>
            <a:ext cx="488318" cy="18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EC7A9E-9A8C-276A-2EE5-4DA64E8A5E3E}"/>
              </a:ext>
            </a:extLst>
          </p:cNvPr>
          <p:cNvCxnSpPr>
            <a:cxnSpLocks/>
          </p:cNvCxnSpPr>
          <p:nvPr/>
        </p:nvCxnSpPr>
        <p:spPr>
          <a:xfrm>
            <a:off x="1771351" y="3001722"/>
            <a:ext cx="2963422" cy="75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3D176F-AA25-5EB1-71EF-3C4AF6A7A938}"/>
              </a:ext>
            </a:extLst>
          </p:cNvPr>
          <p:cNvCxnSpPr>
            <a:cxnSpLocks/>
          </p:cNvCxnSpPr>
          <p:nvPr/>
        </p:nvCxnSpPr>
        <p:spPr>
          <a:xfrm>
            <a:off x="4734773" y="3757995"/>
            <a:ext cx="777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DED8B5-4737-6155-5365-86B8CB444CAF}"/>
              </a:ext>
            </a:extLst>
          </p:cNvPr>
          <p:cNvCxnSpPr>
            <a:cxnSpLocks/>
          </p:cNvCxnSpPr>
          <p:nvPr/>
        </p:nvCxnSpPr>
        <p:spPr>
          <a:xfrm flipV="1">
            <a:off x="5511886" y="3540628"/>
            <a:ext cx="1836019" cy="21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F2C45AF-B1A7-5959-EE51-E980DA46629B}"/>
              </a:ext>
            </a:extLst>
          </p:cNvPr>
          <p:cNvSpPr txBox="1"/>
          <p:nvPr/>
        </p:nvSpPr>
        <p:spPr>
          <a:xfrm rot="20853362">
            <a:off x="596873" y="2863902"/>
            <a:ext cx="9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 Beam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83F788-3C99-1EDA-C5D9-C7CCFDFA9C68}"/>
              </a:ext>
            </a:extLst>
          </p:cNvPr>
          <p:cNvCxnSpPr>
            <a:cxnSpLocks/>
          </p:cNvCxnSpPr>
          <p:nvPr/>
        </p:nvCxnSpPr>
        <p:spPr>
          <a:xfrm flipV="1">
            <a:off x="729079" y="3001722"/>
            <a:ext cx="1042272" cy="2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9A870F2-4CCF-33F2-872E-194C57C0C801}"/>
              </a:ext>
            </a:extLst>
          </p:cNvPr>
          <p:cNvSpPr txBox="1"/>
          <p:nvPr/>
        </p:nvSpPr>
        <p:spPr>
          <a:xfrm>
            <a:off x="3591422" y="1772979"/>
            <a:ext cx="38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833F2-D008-4A8F-0255-B6E56E383E9D}"/>
              </a:ext>
            </a:extLst>
          </p:cNvPr>
          <p:cNvSpPr txBox="1"/>
          <p:nvPr/>
        </p:nvSpPr>
        <p:spPr>
          <a:xfrm>
            <a:off x="4042774" y="1788709"/>
            <a:ext cx="38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777796-3C5C-63BE-6E3D-34A847628A1F}"/>
              </a:ext>
            </a:extLst>
          </p:cNvPr>
          <p:cNvSpPr txBox="1"/>
          <p:nvPr/>
        </p:nvSpPr>
        <p:spPr>
          <a:xfrm>
            <a:off x="6157963" y="1788708"/>
            <a:ext cx="38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0888A7A-6C6E-F4FB-8A54-AEDD7BC6B353}"/>
              </a:ext>
            </a:extLst>
          </p:cNvPr>
          <p:cNvSpPr/>
          <p:nvPr/>
        </p:nvSpPr>
        <p:spPr>
          <a:xfrm>
            <a:off x="6250737" y="2934203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AE4381-F7E9-AAF5-3EF0-E4ABED88CA50}"/>
              </a:ext>
            </a:extLst>
          </p:cNvPr>
          <p:cNvSpPr/>
          <p:nvPr/>
        </p:nvSpPr>
        <p:spPr>
          <a:xfrm>
            <a:off x="6250737" y="2373483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EC3C483-9F7C-4E7D-50F5-182087D855C9}"/>
              </a:ext>
            </a:extLst>
          </p:cNvPr>
          <p:cNvSpPr/>
          <p:nvPr/>
        </p:nvSpPr>
        <p:spPr>
          <a:xfrm>
            <a:off x="8137479" y="2941628"/>
            <a:ext cx="124473" cy="541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0E5B993-8824-6520-8218-9AA6B19B8B9A}"/>
              </a:ext>
            </a:extLst>
          </p:cNvPr>
          <p:cNvSpPr/>
          <p:nvPr/>
        </p:nvSpPr>
        <p:spPr>
          <a:xfrm>
            <a:off x="8137479" y="2380908"/>
            <a:ext cx="124473" cy="560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3B2F2FA-E53F-BEFD-8315-B45936C73F80}"/>
              </a:ext>
            </a:extLst>
          </p:cNvPr>
          <p:cNvSpPr/>
          <p:nvPr/>
        </p:nvSpPr>
        <p:spPr>
          <a:xfrm>
            <a:off x="8115861" y="3037837"/>
            <a:ext cx="83855" cy="502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1B71DA-8665-567B-6F05-319CE18BAF8C}"/>
              </a:ext>
            </a:extLst>
          </p:cNvPr>
          <p:cNvCxnSpPr>
            <a:cxnSpLocks/>
          </p:cNvCxnSpPr>
          <p:nvPr/>
        </p:nvCxnSpPr>
        <p:spPr>
          <a:xfrm flipV="1">
            <a:off x="7347905" y="3121906"/>
            <a:ext cx="1332598" cy="418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633E595D-4FDE-8089-CD3F-44C0521C44B9}"/>
              </a:ext>
            </a:extLst>
          </p:cNvPr>
          <p:cNvSpPr txBox="1"/>
          <p:nvPr/>
        </p:nvSpPr>
        <p:spPr>
          <a:xfrm>
            <a:off x="1305104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5F3E662-3266-685C-0D30-8A4953FA7F50}"/>
              </a:ext>
            </a:extLst>
          </p:cNvPr>
          <p:cNvSpPr txBox="1"/>
          <p:nvPr/>
        </p:nvSpPr>
        <p:spPr>
          <a:xfrm>
            <a:off x="3253062" y="3912758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CFFAFCA-1C12-F0D1-A97F-012E012AFF7F}"/>
              </a:ext>
            </a:extLst>
          </p:cNvPr>
          <p:cNvSpPr txBox="1"/>
          <p:nvPr/>
        </p:nvSpPr>
        <p:spPr>
          <a:xfrm>
            <a:off x="3708007" y="3918846"/>
            <a:ext cx="100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0A151FAE-19FD-8EB8-25A6-DB7CC35108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Adrián Menor de Oñate | RL4AA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DC44D624-4914-9FB9-8B03-47C2930B9D7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of March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5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20912</TotalTime>
  <Words>2343</Words>
  <Application>Microsoft Office PowerPoint</Application>
  <PresentationFormat>On-screen Show (16:9)</PresentationFormat>
  <Paragraphs>596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Cambria Math</vt:lpstr>
      <vt:lpstr>Office Theme</vt:lpstr>
      <vt:lpstr>Extending RL with BO and Online Sys Id for SPS-North Area Beam Commissioning</vt:lpstr>
      <vt:lpstr>The SPS-North Area Transfer Lines</vt:lpstr>
      <vt:lpstr>Observation Challenges</vt:lpstr>
      <vt:lpstr>Commissioning the Beam</vt:lpstr>
      <vt:lpstr>Problem Specifications</vt:lpstr>
      <vt:lpstr>Building an Automation Solution</vt:lpstr>
      <vt:lpstr>Commissioning the Beam</vt:lpstr>
      <vt:lpstr>Steering From Severe Misalignment</vt:lpstr>
      <vt:lpstr>Steering from Severe Misalignment</vt:lpstr>
      <vt:lpstr>Steering from Severe Misalignment</vt:lpstr>
      <vt:lpstr>Steering from Severe Misalignment</vt:lpstr>
      <vt:lpstr>Steering from Severe Misalignment</vt:lpstr>
      <vt:lpstr>Steering from Severe Misalignment</vt:lpstr>
      <vt:lpstr>Steering from Severe Misalignment</vt:lpstr>
      <vt:lpstr>Steering from Severe Misalignment</vt:lpstr>
      <vt:lpstr>Steering from Severe Misalignment</vt:lpstr>
      <vt:lpstr>Design Choices</vt:lpstr>
      <vt:lpstr>Bayesian Optimization </vt:lpstr>
      <vt:lpstr>BO Results</vt:lpstr>
      <vt:lpstr>Threading the TT21 H Line</vt:lpstr>
      <vt:lpstr>PowerPoint Presentation</vt:lpstr>
      <vt:lpstr>Commissioning the Beam</vt:lpstr>
      <vt:lpstr>Commissioning the Beam</vt:lpstr>
      <vt:lpstr>Polarity Estimation</vt:lpstr>
      <vt:lpstr>Design Choices</vt:lpstr>
      <vt:lpstr>Algorithm</vt:lpstr>
      <vt:lpstr>Algorithm</vt:lpstr>
      <vt:lpstr>Algorithm</vt:lpstr>
      <vt:lpstr>Reality</vt:lpstr>
      <vt:lpstr>Test Results</vt:lpstr>
      <vt:lpstr>Commissioning the Beam</vt:lpstr>
      <vt:lpstr>Commissioning the Beam</vt:lpstr>
      <vt:lpstr>Steering the Line for High Symmetry</vt:lpstr>
      <vt:lpstr>Design Choices</vt:lpstr>
      <vt:lpstr>Reinforcement Learning Setup</vt:lpstr>
      <vt:lpstr>RL Results</vt:lpstr>
      <vt:lpstr>Simulation</vt:lpstr>
      <vt:lpstr>Reality</vt:lpstr>
      <vt:lpstr>Commissioning the Beam</vt:lpstr>
      <vt:lpstr>Commissioning the Beam</vt:lpstr>
      <vt:lpstr>Optimizing the Targets</vt:lpstr>
      <vt:lpstr>Optimizing the Targets</vt:lpstr>
      <vt:lpstr>Design Choices</vt:lpstr>
      <vt:lpstr>Automating The Target Setup</vt:lpstr>
      <vt:lpstr>Test Results</vt:lpstr>
      <vt:lpstr>Commissioning the Beam</vt:lpstr>
      <vt:lpstr>Conclusion</vt:lpstr>
      <vt:lpstr>PowerPoint Presentation</vt:lpstr>
      <vt:lpstr>Backup slides</vt:lpstr>
      <vt:lpstr>Reinforcement Learning Setup</vt:lpstr>
      <vt:lpstr>Reward Function</vt:lpstr>
      <vt:lpstr>Reinforcement Learning Agent</vt:lpstr>
      <vt:lpstr>Hindsight Experience Replay (HER)</vt:lpstr>
      <vt:lpstr>Reality</vt:lpstr>
      <vt:lpstr>Reality</vt:lpstr>
      <vt:lpstr>Reality</vt:lpstr>
      <vt:lpstr>Simulation vs Reality</vt:lpstr>
      <vt:lpstr>Conclusion</vt:lpstr>
      <vt:lpstr>Bringing the Beam Back</vt:lpstr>
      <vt:lpstr>Algorithm</vt:lpstr>
      <vt:lpstr>Algorithm</vt:lpstr>
      <vt:lpstr>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Menor De Onate</cp:lastModifiedBy>
  <cp:revision>55</cp:revision>
  <dcterms:modified xsi:type="dcterms:W3CDTF">2026-03-31T10:38:25Z</dcterms:modified>
</cp:coreProperties>
</file>