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492" r:id="rId5"/>
    <p:sldId id="493" r:id="rId6"/>
    <p:sldId id="1385" r:id="rId7"/>
    <p:sldId id="1431" r:id="rId8"/>
    <p:sldId id="1501" r:id="rId9"/>
    <p:sldId id="1514" r:id="rId10"/>
    <p:sldId id="1494" r:id="rId11"/>
    <p:sldId id="1504" r:id="rId12"/>
    <p:sldId id="1469" r:id="rId13"/>
    <p:sldId id="1526" r:id="rId14"/>
    <p:sldId id="1528" r:id="rId15"/>
    <p:sldId id="1529" r:id="rId16"/>
    <p:sldId id="1493" r:id="rId17"/>
    <p:sldId id="1538" r:id="rId18"/>
    <p:sldId id="1537" r:id="rId19"/>
    <p:sldId id="1485" r:id="rId20"/>
    <p:sldId id="1530" r:id="rId21"/>
    <p:sldId id="1531" r:id="rId22"/>
    <p:sldId id="1467" r:id="rId23"/>
    <p:sldId id="1532" r:id="rId24"/>
    <p:sldId id="1533" r:id="rId25"/>
    <p:sldId id="1461" r:id="rId26"/>
    <p:sldId id="1534" r:id="rId27"/>
    <p:sldId id="1535" r:id="rId28"/>
    <p:sldId id="1536" r:id="rId29"/>
    <p:sldId id="1476" r:id="rId30"/>
    <p:sldId id="1478" r:id="rId31"/>
    <p:sldId id="1472" r:id="rId32"/>
    <p:sldId id="1499" r:id="rId33"/>
    <p:sldId id="1482" r:id="rId34"/>
    <p:sldId id="1491" r:id="rId35"/>
    <p:sldId id="1473" r:id="rId36"/>
    <p:sldId id="1483" r:id="rId37"/>
    <p:sldId id="1459" r:id="rId38"/>
    <p:sldId id="1495" r:id="rId39"/>
    <p:sldId id="1539" r:id="rId40"/>
    <p:sldId id="175896906" r:id="rId41"/>
    <p:sldId id="510" r:id="rId42"/>
  </p:sldIdLst>
  <p:sldSz cx="12192000" cy="6858000"/>
  <p:notesSz cx="6858000" cy="9144000"/>
  <p:custDataLst>
    <p:tags r:id="rId4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16BC0C-48AA-567F-7949-1470B2EE90BF}" name="Tania De Melo Mendoza" initials="TDMM" userId="f7bef5d15049c87a" providerId="Windows Live"/>
  <p188:author id="{DB06332B-5D5A-DA5E-6734-159722323340}" name="Donovan Maire" initials="DM" userId="Donovan Mair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5F7"/>
    <a:srgbClr val="EEDFB8"/>
    <a:srgbClr val="60AAEE"/>
    <a:srgbClr val="5BCBF3"/>
    <a:srgbClr val="FF0000"/>
    <a:srgbClr val="4BA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76168-EA4C-45F0-92F3-92C18C8584AD}" type="datetimeFigureOut">
              <a:rPr lang="fr-CH" smtClean="0"/>
              <a:t>31.03.2026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91DC-8971-43BB-B9D5-51653BDD06F3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264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4.svg"/><Relationship Id="rId5" Type="http://schemas.openxmlformats.org/officeDocument/2006/relationships/image" Target="../media/image5.svg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9.svg"/><Relationship Id="rId5" Type="http://schemas.openxmlformats.org/officeDocument/2006/relationships/image" Target="../media/image5.sv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9.svg"/><Relationship Id="rId5" Type="http://schemas.openxmlformats.org/officeDocument/2006/relationships/image" Target="../media/image5.sv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5.svg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5.svg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99D7E23-4333-660A-3781-B220E6D686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647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99D7E23-4333-660A-3781-B220E6D68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>
            <a:extLst>
              <a:ext uri="{FF2B5EF4-FFF2-40B4-BE49-F238E27FC236}">
                <a16:creationId xmlns:a16="http://schemas.microsoft.com/office/drawing/2014/main" id="{1D5EB972-4887-B542-8D43-901C453FF908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B39052-B138-2B48-984F-218B7A0E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3200"/>
            <a:ext cx="9144000" cy="646914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F466FF-AD3E-8D40-B3D9-71C7F12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262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071D5BFE-1312-BC4F-9506-9C7F5CD2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70" y="6266920"/>
            <a:ext cx="22894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2C099913-C840-DB40-8577-81D54839C09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5" t="22243" r="78296" b="-2742"/>
          <a:stretch/>
        </p:blipFill>
        <p:spPr>
          <a:xfrm>
            <a:off x="444000" y="440999"/>
            <a:ext cx="7401818" cy="58681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F8F2EA-06BC-48B3-96FE-2E3450815F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9A924-D49B-C7CA-E0FA-436399416A13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71B55F-3787-06FF-AC5E-8CE1356B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517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 key takeaway i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AE512E4-1AB3-4984-B554-BF3EDC3778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55231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AE512E4-1AB3-4984-B554-BF3EDC3778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404"/>
            <a:ext cx="10515600" cy="646331"/>
          </a:xfrm>
        </p:spPr>
        <p:txBody>
          <a:bodyPr vert="horz" wrap="square"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68401"/>
          </a:xfrm>
        </p:spPr>
        <p:txBody>
          <a:bodyPr/>
          <a:lstStyle>
            <a:lvl1pPr>
              <a:defRPr lang="fr-FR"/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DF4A7A-F87C-284D-B1E4-306D6033FD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388" y="942320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4935" y="821633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3511F901-95C5-E142-AB6A-9530EBE50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921959"/>
            <a:ext cx="11353800" cy="1137367"/>
          </a:xfrm>
          <a:noFill/>
        </p:spPr>
        <p:txBody>
          <a:bodyPr lIns="1835999" tIns="216000" rIns="360000" bIns="251999" anchor="ctr" anchorCtr="0"/>
          <a:lstStyle>
            <a:lvl1pPr>
              <a:defRPr lang="fr-FR" sz="2400" b="1" i="0" kern="1200">
                <a:solidFill>
                  <a:srgbClr val="292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5292CDF-76E6-0F42-BB14-955A0C001226}"/>
              </a:ext>
            </a:extLst>
          </p:cNvPr>
          <p:cNvGrpSpPr/>
          <p:nvPr userDrawn="1"/>
        </p:nvGrpSpPr>
        <p:grpSpPr>
          <a:xfrm>
            <a:off x="954386" y="5157703"/>
            <a:ext cx="586079" cy="586076"/>
            <a:chOff x="959106" y="5086915"/>
            <a:chExt cx="824200" cy="824196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4520F00-9DB7-4640-ADC1-0DD073F01309}"/>
                </a:ext>
              </a:extLst>
            </p:cNvPr>
            <p:cNvSpPr/>
            <p:nvPr/>
          </p:nvSpPr>
          <p:spPr>
            <a:xfrm>
              <a:off x="959106" y="5086915"/>
              <a:ext cx="824200" cy="824196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0">
                    <a:srgbClr val="4BAF5F"/>
                  </a:gs>
                  <a:gs pos="100000">
                    <a:srgbClr val="11ADE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</a:endParaRPr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AECBD597-8B4D-C447-AFE5-C79EA1419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27891" t="-18959" r="-22941" b="-39743"/>
            <a:stretch/>
          </p:blipFill>
          <p:spPr>
            <a:xfrm>
              <a:off x="1165476" y="5312526"/>
              <a:ext cx="411460" cy="432934"/>
            </a:xfrm>
            <a:prstGeom prst="rect">
              <a:avLst/>
            </a:prstGeom>
          </p:spPr>
        </p:pic>
      </p:grp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ABD648B-92EF-4168-8191-4BCA24EA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5469590-684F-4128-8E16-9809B5A3E8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51D4C4-68EB-2F9E-4572-5E0FEE4E148F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65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54A102-480B-48A3-AA8C-8FCD4FDE3E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FA21F03-0B3D-4864-8295-A19EABE2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98998-026E-AE89-9B6B-B1DC89E6706E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52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out bor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50520FB0-E110-4F31-B66F-8C548AA7D9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083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50520FB0-E110-4F31-B66F-8C548AA7D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1AA142F-240D-E54C-A78F-CE8A0E6061D7}"/>
              </a:ext>
            </a:extLst>
          </p:cNvPr>
          <p:cNvCxnSpPr>
            <a:cxnSpLocks/>
          </p:cNvCxnSpPr>
          <p:nvPr userDrawn="1"/>
        </p:nvCxnSpPr>
        <p:spPr>
          <a:xfrm>
            <a:off x="444000" y="6417000"/>
            <a:ext cx="11304000" cy="0"/>
          </a:xfrm>
          <a:prstGeom prst="line">
            <a:avLst/>
          </a:prstGeom>
          <a:ln w="19050">
            <a:solidFill>
              <a:srgbClr val="918EA0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807F1E-8BCD-7648-A1A6-4C5F42CC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590931"/>
          </a:xfrm>
        </p:spPr>
        <p:txBody>
          <a:bodyPr vert="horz" wrap="square" anchor="t" anchorCtr="0">
            <a:sp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4" y="1209902"/>
            <a:ext cx="11397446" cy="4957793"/>
          </a:xfrm>
        </p:spPr>
        <p:txBody>
          <a:bodyPr>
            <a:normAutofit/>
          </a:bodyPr>
          <a:lstStyle>
            <a:lvl1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289" y="327831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637D936-E3F3-A248-9A02-64E68233C1C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742" y="44851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2B44F278-9EAB-436F-AF09-BF9ADB45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2B99F4E-16BC-431E-9D47-82ED8B2A30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4734D7-2B45-6E80-97ED-895808B3FA8F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33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 9" hidden="1">
            <a:extLst>
              <a:ext uri="{FF2B5EF4-FFF2-40B4-BE49-F238E27FC236}">
                <a16:creationId xmlns:a16="http://schemas.microsoft.com/office/drawing/2014/main" id="{462B007E-4D06-40A2-A03A-DBBEC0BA99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9994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t 9" hidden="1">
                        <a:extLst>
                          <a:ext uri="{FF2B5EF4-FFF2-40B4-BE49-F238E27FC236}">
                            <a16:creationId xmlns:a16="http://schemas.microsoft.com/office/drawing/2014/main" id="{462B007E-4D06-40A2-A03A-DBBEC0BA99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1AA142F-240D-E54C-A78F-CE8A0E6061D7}"/>
              </a:ext>
            </a:extLst>
          </p:cNvPr>
          <p:cNvCxnSpPr>
            <a:cxnSpLocks/>
          </p:cNvCxnSpPr>
          <p:nvPr userDrawn="1"/>
        </p:nvCxnSpPr>
        <p:spPr>
          <a:xfrm>
            <a:off x="444000" y="6417000"/>
            <a:ext cx="11304000" cy="0"/>
          </a:xfrm>
          <a:prstGeom prst="line">
            <a:avLst/>
          </a:prstGeom>
          <a:ln w="19050">
            <a:solidFill>
              <a:srgbClr val="918EA0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807F1E-8BCD-7648-A1A6-4C5F42CC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04000" cy="590931"/>
          </a:xfrm>
        </p:spPr>
        <p:txBody>
          <a:bodyPr vert="horz" wrap="square" anchor="t" anchorCtr="0">
            <a:sp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4" y="1889759"/>
            <a:ext cx="5442735" cy="43886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289" y="327831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637D936-E3F3-A248-9A02-64E68233C1C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742" y="44851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40DDF4E-81D7-3145-8E3A-F838AB7DD8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554" y="1197829"/>
            <a:ext cx="5442735" cy="498088"/>
          </a:xfrm>
        </p:spPr>
        <p:txBody>
          <a:bodyPr anchor="b" anchorCtr="0"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la colonne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5955103-F7C2-3F40-8CC8-37A7F31381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5820" y="178963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B4FE068E-0C02-A14C-AE9C-F8B7BCEF54A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3185" y="1889759"/>
            <a:ext cx="5442735" cy="43886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291A1C8-AEFD-ED4E-8FE3-8BDB8932D6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185" y="1197829"/>
            <a:ext cx="5442735" cy="498088"/>
          </a:xfrm>
        </p:spPr>
        <p:txBody>
          <a:bodyPr anchor="b" anchorCtr="0"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la colonne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DB90733-4E70-5641-9D9C-8B4872154A8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78451" y="178963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DAD10BC6-FFB0-42CE-9C1B-F659D86C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D23CD0-FE87-4C39-9AE6-85D410C6D0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6BE727-855A-FDD1-B422-7368249FF067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63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1F8FD6C8-D941-41A9-985B-1F7200BFB7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21067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1F8FD6C8-D941-41A9-985B-1F7200BFB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DE92927-558B-184F-9454-19B9C46321E5}"/>
              </a:ext>
            </a:extLst>
          </p:cNvPr>
          <p:cNvSpPr/>
          <p:nvPr userDrawn="1"/>
        </p:nvSpPr>
        <p:spPr>
          <a:xfrm>
            <a:off x="-2400" y="0"/>
            <a:ext cx="12194400" cy="6858000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D9F6DE3-E810-5C45-A649-C312D9F68DED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23F2F21-1A54-AA40-AE9C-DD1ACB12B03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ADAC504-98C8-45A7-8860-C1AA81E7D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4502188"/>
            <a:ext cx="10160000" cy="757130"/>
          </a:xfrm>
          <a:noFill/>
          <a:effectLst>
            <a:outerShdw blurRad="292100" dir="2700000" algn="tl" rotWithShape="0">
              <a:srgbClr val="292847"/>
            </a:outerShdw>
          </a:effectLst>
        </p:spPr>
        <p:txBody>
          <a:bodyPr vert="horz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600">
                <a:solidFill>
                  <a:srgbClr val="F3F3F5"/>
                </a:solidFill>
              </a:rPr>
              <a:t>Click to edit Master title style</a:t>
            </a:r>
            <a:endParaRPr lang="fr-FR" sz="2600" dirty="0">
              <a:solidFill>
                <a:srgbClr val="F3F3F5"/>
              </a:solidFill>
              <a:ea typeface="Roboto Thin" panose="02000000000000000000" pitchFamily="2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F17028D-0EF1-4FAF-B707-4B1DF7C08C2A}"/>
              </a:ext>
            </a:extLst>
          </p:cNvPr>
          <p:cNvGrpSpPr/>
          <p:nvPr userDrawn="1"/>
        </p:nvGrpSpPr>
        <p:grpSpPr>
          <a:xfrm>
            <a:off x="2596004" y="1854073"/>
            <a:ext cx="6900601" cy="1321279"/>
            <a:chOff x="0" y="0"/>
            <a:chExt cx="4525379" cy="866488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9F29AD21-1198-473A-9245-14D286A89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9535C5-C2DA-42AF-BE27-E646C6FC3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113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1F8FD6C8-D941-41A9-985B-1F7200BFB7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5868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1F8FD6C8-D941-41A9-985B-1F7200BFB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DE92927-558B-184F-9454-19B9C46321E5}"/>
              </a:ext>
            </a:extLst>
          </p:cNvPr>
          <p:cNvSpPr/>
          <p:nvPr userDrawn="1"/>
        </p:nvSpPr>
        <p:spPr>
          <a:xfrm>
            <a:off x="-2400" y="0"/>
            <a:ext cx="12194400" cy="6858000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D9F6DE3-E810-5C45-A649-C312D9F68DED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23F2F21-1A54-AA40-AE9C-DD1ACB12B03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F17028D-0EF1-4FAF-B707-4B1DF7C08C2A}"/>
              </a:ext>
            </a:extLst>
          </p:cNvPr>
          <p:cNvGrpSpPr/>
          <p:nvPr userDrawn="1"/>
        </p:nvGrpSpPr>
        <p:grpSpPr>
          <a:xfrm>
            <a:off x="2596004" y="1854073"/>
            <a:ext cx="6900601" cy="1321279"/>
            <a:chOff x="0" y="0"/>
            <a:chExt cx="4525379" cy="866488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9F29AD21-1198-473A-9245-14D286A89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9535C5-C2DA-42AF-BE27-E646C6FC3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8A973F-EDC0-3E91-1BA9-5C6DD8E8BD11}"/>
              </a:ext>
            </a:extLst>
          </p:cNvPr>
          <p:cNvSpPr txBox="1"/>
          <p:nvPr userDrawn="1"/>
        </p:nvSpPr>
        <p:spPr>
          <a:xfrm>
            <a:off x="1016000" y="4619143"/>
            <a:ext cx="10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gradFill>
                  <a:gsLst>
                    <a:gs pos="0">
                      <a:srgbClr val="4BAF5F"/>
                    </a:gs>
                    <a:gs pos="100000">
                      <a:srgbClr val="11ADE5"/>
                    </a:gs>
                  </a:gsLst>
                  <a:lin ang="0" scaled="0"/>
                </a:gradFill>
                <a:ea typeface="Roboto Thin" panose="02000000000000000000" pitchFamily="2" charset="0"/>
              </a:rPr>
              <a:t>www.transmutex.com</a:t>
            </a:r>
            <a:endParaRPr lang="fr-FR" sz="28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24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(Sans cad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50520FB0-E110-4F31-B66F-8C548AA7D9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083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50520FB0-E110-4F31-B66F-8C548AA7D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1AA142F-240D-E54C-A78F-CE8A0E6061D7}"/>
              </a:ext>
            </a:extLst>
          </p:cNvPr>
          <p:cNvCxnSpPr>
            <a:cxnSpLocks/>
          </p:cNvCxnSpPr>
          <p:nvPr userDrawn="1"/>
        </p:nvCxnSpPr>
        <p:spPr>
          <a:xfrm>
            <a:off x="444000" y="6417000"/>
            <a:ext cx="11304000" cy="0"/>
          </a:xfrm>
          <a:prstGeom prst="line">
            <a:avLst/>
          </a:prstGeom>
          <a:ln w="19050">
            <a:solidFill>
              <a:srgbClr val="918EA0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807F1E-8BCD-7648-A1A6-4C5F42CC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590931"/>
          </a:xfrm>
        </p:spPr>
        <p:txBody>
          <a:bodyPr vert="horz" wrap="square" anchor="t" anchorCtr="0">
            <a:sp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4" y="1209902"/>
            <a:ext cx="11397446" cy="4957793"/>
          </a:xfrm>
        </p:spPr>
        <p:txBody>
          <a:bodyPr>
            <a:normAutofit/>
          </a:bodyPr>
          <a:lstStyle>
            <a:lvl1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2B44F278-9EAB-436F-AF09-BF9ADB45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2B99F4E-16BC-431E-9D47-82ED8B2A30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1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06391FE0-1741-5E49-9728-BFC42903425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529A1FD-411F-5947-BD78-1CCA902F4572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AEAFFE-4C44-9848-8BA9-3533746C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3050435"/>
            <a:ext cx="10160000" cy="757130"/>
          </a:xfrm>
        </p:spPr>
        <p:txBody>
          <a:bodyPr wrap="square" anchor="ctr" anchorCtr="0">
            <a:spAutoFit/>
          </a:bodyPr>
          <a:lstStyle>
            <a:lvl1pPr algn="ctr">
              <a:defRPr sz="4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B39052-B138-2B48-984F-218B7A0E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35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F466FF-AD3E-8D40-B3D9-71C7F12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0193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071D5BFE-1312-BC4F-9506-9C7F5CD2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9727021-D17F-474B-B2A3-9510126386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A269C-8D8C-8B2C-BF90-E474EC8CCF8D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23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uthor (with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26E73928-C71D-444F-9BA9-AA1039CC54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870" y="4015731"/>
            <a:ext cx="1543693" cy="1545282"/>
          </a:xfrm>
          <a:prstGeom prst="ellipse">
            <a:avLst/>
          </a:prstGeom>
          <a:pattFill prst="pct5">
            <a:fgClr>
              <a:srgbClr val="292847"/>
            </a:fgClr>
            <a:bgClr>
              <a:schemeClr val="bg1"/>
            </a:bgClr>
          </a:pattFill>
          <a:ln w="19050">
            <a:solidFill>
              <a:srgbClr val="E0DFE4">
                <a:alpha val="50000"/>
              </a:srgbClr>
            </a:solidFill>
          </a:ln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rgbClr val="292847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D3C61C-A642-594E-9CE5-E7AB0DB69C9D}"/>
              </a:ext>
            </a:extLst>
          </p:cNvPr>
          <p:cNvSpPr/>
          <p:nvPr userDrawn="1"/>
        </p:nvSpPr>
        <p:spPr>
          <a:xfrm flipV="1">
            <a:off x="0" y="0"/>
            <a:ext cx="12192000" cy="3392488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Arial" panose="020B060402020202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68E607D6-624F-9448-83CB-F8B4728D00B5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35439" y="3392488"/>
            <a:ext cx="8531002" cy="3038482"/>
          </a:xfrm>
        </p:spPr>
        <p:txBody>
          <a:bodyPr anchor="ctr" anchorCtr="0"/>
          <a:lstStyle>
            <a:lvl1pPr>
              <a:defRPr lang="fr-FR" sz="4000" b="1" i="0" kern="1200" dirty="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buNone/>
              <a:defRPr lang="fr-FR" sz="2000" b="0" i="0" kern="1200" dirty="0">
                <a:solidFill>
                  <a:srgbClr val="6E6C81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buNone/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 titre</a:t>
            </a:r>
          </a:p>
          <a:p>
            <a:pPr lvl="1"/>
            <a:r>
              <a:rPr lang="fr-FR" dirty="0"/>
              <a:t>Nom de l’auteur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C0CC"/>
              </a:buClr>
            </a:pPr>
            <a:r>
              <a:rPr lang="fr-FR" dirty="0"/>
              <a:t>Date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6F1FF3-B797-3044-94EE-FF26FD59AAD6}"/>
              </a:ext>
            </a:extLst>
          </p:cNvPr>
          <p:cNvGrpSpPr/>
          <p:nvPr userDrawn="1"/>
        </p:nvGrpSpPr>
        <p:grpSpPr>
          <a:xfrm>
            <a:off x="2596004" y="1280232"/>
            <a:ext cx="6900601" cy="1321279"/>
            <a:chOff x="0" y="0"/>
            <a:chExt cx="4525379" cy="866488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95C4FE7A-4A1B-9542-A066-1A67822A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A3454C5-7CEA-6341-814A-219262A52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84826F4D-E4E7-4A16-B3CE-09FB806AC9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C00527B-3471-455F-94B1-BA6B0616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3C4C81-B5BB-3D42-A8DE-DE93E7EED81A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64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and author (wihtout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D3C61C-A642-594E-9CE5-E7AB0DB69C9D}"/>
              </a:ext>
            </a:extLst>
          </p:cNvPr>
          <p:cNvSpPr/>
          <p:nvPr userDrawn="1"/>
        </p:nvSpPr>
        <p:spPr>
          <a:xfrm flipV="1">
            <a:off x="0" y="0"/>
            <a:ext cx="12192000" cy="3392488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Arial" panose="020B060402020202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68E607D6-624F-9448-83CB-F8B4728D00B5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8199" y="3392488"/>
            <a:ext cx="9963806" cy="3038482"/>
          </a:xfrm>
        </p:spPr>
        <p:txBody>
          <a:bodyPr anchor="ctr" anchorCtr="0"/>
          <a:lstStyle>
            <a:lvl1pPr>
              <a:defRPr lang="fr-FR" sz="4000" b="1" i="0" kern="1200" dirty="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buNone/>
              <a:defRPr lang="fr-FR" sz="2000" b="0" i="0" kern="1200" dirty="0">
                <a:solidFill>
                  <a:srgbClr val="6E6C81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buNone/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 titre</a:t>
            </a:r>
          </a:p>
          <a:p>
            <a:pPr lvl="1"/>
            <a:r>
              <a:rPr lang="fr-FR"/>
              <a:t>Nom de l’auteur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C0CC"/>
              </a:buClr>
            </a:pPr>
            <a:r>
              <a:rPr lang="fr-FR"/>
              <a:t>Date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6F1FF3-B797-3044-94EE-FF26FD59AAD6}"/>
              </a:ext>
            </a:extLst>
          </p:cNvPr>
          <p:cNvGrpSpPr/>
          <p:nvPr userDrawn="1"/>
        </p:nvGrpSpPr>
        <p:grpSpPr>
          <a:xfrm>
            <a:off x="2596004" y="1280232"/>
            <a:ext cx="6900601" cy="1321279"/>
            <a:chOff x="0" y="0"/>
            <a:chExt cx="4525379" cy="866488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95C4FE7A-4A1B-9542-A066-1A67822A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A3454C5-7CEA-6341-814A-219262A52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  <p:sp>
        <p:nvSpPr>
          <p:cNvPr id="25" name="Espace réservé de la date 3">
            <a:extLst>
              <a:ext uri="{FF2B5EF4-FFF2-40B4-BE49-F238E27FC236}">
                <a16:creationId xmlns:a16="http://schemas.microsoft.com/office/drawing/2014/main" id="{9BA123DA-7A1B-4CEC-B0F8-CA1ED42B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A0D3615-8144-4FB7-ACF2-784D69D679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38615-400B-96CE-A80D-F44611D8D80E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_1">
    <p:bg>
      <p:bgPr>
        <a:solidFill>
          <a:srgbClr val="292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537BA4-767B-664B-8B87-03A16C4E4915}"/>
              </a:ext>
            </a:extLst>
          </p:cNvPr>
          <p:cNvSpPr/>
          <p:nvPr userDrawn="1"/>
        </p:nvSpPr>
        <p:spPr>
          <a:xfrm>
            <a:off x="6093600" y="1"/>
            <a:ext cx="609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DA428DE2-FA84-3F4B-B34C-7C1D95E3AAF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5532E5-8F53-4647-8FF2-697E1F0EC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" r="80559"/>
          <a:stretch/>
        </p:blipFill>
        <p:spPr>
          <a:xfrm>
            <a:off x="2284009" y="1927432"/>
            <a:ext cx="1969582" cy="193636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06391FE0-1741-5E49-9728-BFC42903425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6E0D1-9A46-EA4D-A131-4ADBCB5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B412596A-7D0E-F043-8D4D-68273C063B8E}"/>
              </a:ext>
            </a:extLst>
          </p:cNvPr>
          <p:cNvSpPr txBox="1">
            <a:spLocks/>
          </p:cNvSpPr>
          <p:nvPr userDrawn="1"/>
        </p:nvSpPr>
        <p:spPr>
          <a:xfrm>
            <a:off x="1145286" y="3920138"/>
            <a:ext cx="4249674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800" b="1" i="0" kern="1200">
                <a:solidFill>
                  <a:srgbClr val="292847"/>
                </a:solidFill>
                <a:latin typeface="Archivo" pitchFamily="2" charset="77"/>
                <a:ea typeface="Roboto Light" panose="02000000000000000000" pitchFamily="2" charset="0"/>
                <a:cs typeface="Archivo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Table of contents</a:t>
            </a:r>
            <a:endParaRPr lang="fr-FR" sz="3200">
              <a:solidFill>
                <a:srgbClr val="F3F3F5"/>
              </a:solidFill>
              <a:latin typeface="Arial" panose="020B0604020202020204" pitchFamily="34" charset="0"/>
              <a:ea typeface="Roboto Thi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5CF01BBC-3647-C443-956E-22AEF2874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008" y="442636"/>
            <a:ext cx="4887996" cy="5974364"/>
          </a:xfrm>
        </p:spPr>
        <p:txBody>
          <a:bodyPr anchor="ctr" anchorCtr="0"/>
          <a:lstStyle>
            <a:lvl1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1pPr>
            <a:lvl2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2pPr>
            <a:lvl3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3pPr>
            <a:lvl4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4pPr>
            <a:lvl5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AAC1F968-6911-4216-9817-21E3482B95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B72B00C-82ED-4DAA-A8B6-57E4BA8510A6}"/>
              </a:ext>
            </a:extLst>
          </p:cNvPr>
          <p:cNvGrpSpPr/>
          <p:nvPr userDrawn="1"/>
        </p:nvGrpSpPr>
        <p:grpSpPr>
          <a:xfrm>
            <a:off x="677577" y="6260106"/>
            <a:ext cx="1549217" cy="325437"/>
            <a:chOff x="677577" y="6260106"/>
            <a:chExt cx="1549217" cy="32543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3A9A7F3-F2A7-4643-A791-73379D2AA73B}"/>
                </a:ext>
              </a:extLst>
            </p:cNvPr>
            <p:cNvSpPr/>
            <p:nvPr userDrawn="1"/>
          </p:nvSpPr>
          <p:spPr>
            <a:xfrm>
              <a:off x="677577" y="6260106"/>
              <a:ext cx="1549217" cy="325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5DA38F5-92D8-4CE9-9C2B-ABFBA808E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36445" y="6281557"/>
              <a:ext cx="1442401" cy="27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50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_2">
    <p:bg>
      <p:bgPr>
        <a:solidFill>
          <a:srgbClr val="292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63B53D-9532-3940-B3C6-47BFA3886FA0}"/>
              </a:ext>
            </a:extLst>
          </p:cNvPr>
          <p:cNvSpPr/>
          <p:nvPr userDrawn="1"/>
        </p:nvSpPr>
        <p:spPr>
          <a:xfrm>
            <a:off x="4065588" y="11724"/>
            <a:ext cx="81264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0BBE3D7-0F78-BF4D-B00E-CFB1A8A65D39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06391FE0-1741-5E49-9728-BFC42903425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6E0D1-9A46-EA4D-A131-4ADBCB5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899B0B-76BC-564C-B8BB-E86959392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" r="80559"/>
          <a:stretch/>
        </p:blipFill>
        <p:spPr>
          <a:xfrm>
            <a:off x="1315637" y="1927432"/>
            <a:ext cx="1969582" cy="1936368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D65741C6-9CD6-C849-BDD9-0E433C69B4AE}"/>
              </a:ext>
            </a:extLst>
          </p:cNvPr>
          <p:cNvSpPr txBox="1">
            <a:spLocks/>
          </p:cNvSpPr>
          <p:nvPr userDrawn="1"/>
        </p:nvSpPr>
        <p:spPr>
          <a:xfrm>
            <a:off x="675894" y="3877466"/>
            <a:ext cx="3177540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800" b="1" i="0" kern="1200">
                <a:solidFill>
                  <a:srgbClr val="292847"/>
                </a:solidFill>
                <a:latin typeface="Archivo" pitchFamily="2" charset="77"/>
                <a:ea typeface="Roboto Light" panose="02000000000000000000" pitchFamily="2" charset="0"/>
                <a:cs typeface="Archivo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Table of contents</a:t>
            </a:r>
            <a:endParaRPr lang="fr-FR" sz="2800" dirty="0">
              <a:solidFill>
                <a:srgbClr val="F3F3F5"/>
              </a:solidFill>
              <a:latin typeface="Arial" panose="020B0604020202020204" pitchFamily="34" charset="0"/>
              <a:ea typeface="Roboto Thi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36BB5A-9A49-AF4C-87AB-5389AF506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0444" y="442636"/>
            <a:ext cx="6865111" cy="5974364"/>
          </a:xfrm>
        </p:spPr>
        <p:txBody>
          <a:bodyPr anchor="ctr" anchorCtr="0"/>
          <a:lstStyle>
            <a:lvl1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1pPr>
            <a:lvl2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2pPr>
            <a:lvl3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3pPr>
            <a:lvl4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4pPr>
            <a:lvl5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4"/>
              </a:buBlip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D43EF63A-C6D7-4EFE-A060-4199B0F482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481B1C8-EA6B-4B3E-AEDC-193980F3BB94}"/>
              </a:ext>
            </a:extLst>
          </p:cNvPr>
          <p:cNvGrpSpPr/>
          <p:nvPr userDrawn="1"/>
        </p:nvGrpSpPr>
        <p:grpSpPr>
          <a:xfrm>
            <a:off x="677577" y="6260106"/>
            <a:ext cx="1549217" cy="325437"/>
            <a:chOff x="677577" y="6260106"/>
            <a:chExt cx="1549217" cy="32543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5B790E4-82BF-4775-842F-0A244DF8DA2F}"/>
                </a:ext>
              </a:extLst>
            </p:cNvPr>
            <p:cNvSpPr/>
            <p:nvPr userDrawn="1"/>
          </p:nvSpPr>
          <p:spPr>
            <a:xfrm>
              <a:off x="677577" y="6260106"/>
              <a:ext cx="1549217" cy="325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874660C-BC37-4234-B541-E70AA0EF1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36445" y="6281557"/>
              <a:ext cx="1442401" cy="27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50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section title and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1F8FD6C8-D941-41A9-985B-1F7200BFB7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0319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1F8FD6C8-D941-41A9-985B-1F7200BFB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DE92927-558B-184F-9454-19B9C46321E5}"/>
              </a:ext>
            </a:extLst>
          </p:cNvPr>
          <p:cNvSpPr/>
          <p:nvPr userDrawn="1"/>
        </p:nvSpPr>
        <p:spPr>
          <a:xfrm>
            <a:off x="-2400" y="1"/>
            <a:ext cx="12194400" cy="6858000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D9F6DE3-E810-5C45-A649-C312D9F68DED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23F2F21-1A54-AA40-AE9C-DD1ACB12B03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2AEAFFE-4C44-9848-8BA9-3533746C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3050435"/>
            <a:ext cx="10160000" cy="757130"/>
          </a:xfrm>
        </p:spPr>
        <p:txBody>
          <a:bodyPr vert="horz" wrap="square" anchor="ctr" anchorCtr="0">
            <a:sp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B39052-B138-2B48-984F-218B7A0E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35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6E0D1-9A46-EA4D-A131-4ADBCB5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F466FF-AD3E-8D40-B3D9-71C7F12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0193" y="6267140"/>
            <a:ext cx="363537" cy="325437"/>
          </a:xfrm>
          <a:prstGeom prst="rect">
            <a:avLst/>
          </a:prstGeom>
          <a:solidFill>
            <a:srgbClr val="292847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2E72108-45E3-49F0-9449-01E5EC960418}"/>
              </a:ext>
            </a:extLst>
          </p:cNvPr>
          <p:cNvGrpSpPr/>
          <p:nvPr userDrawn="1"/>
        </p:nvGrpSpPr>
        <p:grpSpPr>
          <a:xfrm>
            <a:off x="677577" y="6260106"/>
            <a:ext cx="1549217" cy="325437"/>
            <a:chOff x="677577" y="6260106"/>
            <a:chExt cx="1549217" cy="3254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89B1B1-ACB2-44D0-8C1C-E70B035C674E}"/>
                </a:ext>
              </a:extLst>
            </p:cNvPr>
            <p:cNvSpPr/>
            <p:nvPr userDrawn="1"/>
          </p:nvSpPr>
          <p:spPr>
            <a:xfrm>
              <a:off x="677577" y="6260106"/>
              <a:ext cx="1549217" cy="325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986491B-A819-4C64-8C91-3151AB1E85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36445" y="6281557"/>
              <a:ext cx="1442401" cy="27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32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46DE9CE-C1FE-4937-8830-BB3B287658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2915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46DE9CE-C1FE-4937-8830-BB3B28765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404"/>
            <a:ext cx="10515600" cy="646331"/>
          </a:xfrm>
        </p:spPr>
        <p:txBody>
          <a:bodyPr vert="horz" wrap="square"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DF4A7A-F87C-284D-B1E4-306D6033FD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388" y="942320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4935" y="821633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F4A23CDB-2B1F-451D-BD8C-7FEDEF7A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464A17-C44B-4A90-BB04-C1CE18EC4C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8FFAE-0E94-BB2A-0ADC-0BC1AA7E4322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06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 key takeaw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ADDD61E-3B14-F121-5013-77AE6FD40C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6954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ADDD61E-3B14-F121-5013-77AE6FD40C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860B651-DF56-6444-C33C-370181ED2EFE}"/>
              </a:ext>
            </a:extLst>
          </p:cNvPr>
          <p:cNvSpPr txBox="1"/>
          <p:nvPr userDrawn="1"/>
        </p:nvSpPr>
        <p:spPr>
          <a:xfrm>
            <a:off x="0" y="4989722"/>
            <a:ext cx="11353800" cy="96467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BAF5F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11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163700"/>
          </a:xfrm>
        </p:spPr>
        <p:txBody>
          <a:bodyPr/>
          <a:lstStyle>
            <a:lvl1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7451" b="48734"/>
          <a:stretch/>
        </p:blipFill>
        <p:spPr>
          <a:xfrm>
            <a:off x="6725216" y="2767182"/>
            <a:ext cx="5020100" cy="391017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73404"/>
            <a:ext cx="8539480" cy="646331"/>
          </a:xfrm>
        </p:spPr>
        <p:txBody>
          <a:bodyPr vert="horz" wrap="square"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DF4A7A-F87C-284D-B1E4-306D6033FD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388" y="942320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4935" y="821633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4F1641E-8C52-405E-8181-B09EBEEC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CH"/>
              <a:t>Titre de la présentation - Date</a:t>
            </a:r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59382A7-C1D4-468B-B2A9-43393C9B47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grpSp>
        <p:nvGrpSpPr>
          <p:cNvPr id="21" name="Groupe 17">
            <a:extLst>
              <a:ext uri="{FF2B5EF4-FFF2-40B4-BE49-F238E27FC236}">
                <a16:creationId xmlns:a16="http://schemas.microsoft.com/office/drawing/2014/main" id="{626F7FB2-6F5B-6536-4553-EF83EC019183}"/>
              </a:ext>
            </a:extLst>
          </p:cNvPr>
          <p:cNvGrpSpPr/>
          <p:nvPr userDrawn="1"/>
        </p:nvGrpSpPr>
        <p:grpSpPr>
          <a:xfrm>
            <a:off x="954386" y="5157703"/>
            <a:ext cx="586079" cy="586076"/>
            <a:chOff x="959106" y="5086915"/>
            <a:chExt cx="824200" cy="824196"/>
          </a:xfrm>
        </p:grpSpPr>
        <p:pic>
          <p:nvPicPr>
            <p:cNvPr id="22" name="Graphique 19">
              <a:extLst>
                <a:ext uri="{FF2B5EF4-FFF2-40B4-BE49-F238E27FC236}">
                  <a16:creationId xmlns:a16="http://schemas.microsoft.com/office/drawing/2014/main" id="{F581060D-C93A-DF24-7A8D-6825B4345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27891" t="-18959" r="-22941" b="-39743"/>
            <a:stretch/>
          </p:blipFill>
          <p:spPr>
            <a:xfrm>
              <a:off x="1165476" y="5312526"/>
              <a:ext cx="411460" cy="432934"/>
            </a:xfrm>
            <a:prstGeom prst="rect">
              <a:avLst/>
            </a:prstGeom>
          </p:spPr>
        </p:pic>
        <p:sp>
          <p:nvSpPr>
            <p:cNvPr id="23" name="Ellipse 18">
              <a:extLst>
                <a:ext uri="{FF2B5EF4-FFF2-40B4-BE49-F238E27FC236}">
                  <a16:creationId xmlns:a16="http://schemas.microsoft.com/office/drawing/2014/main" id="{B4C64C91-B78D-7BBE-35DD-7731BE0E4EDE}"/>
                </a:ext>
              </a:extLst>
            </p:cNvPr>
            <p:cNvSpPr/>
            <p:nvPr/>
          </p:nvSpPr>
          <p:spPr>
            <a:xfrm>
              <a:off x="959106" y="5086915"/>
              <a:ext cx="824200" cy="82419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11F439A-BAAA-0679-C2E6-0587423F3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66412"/>
            <a:ext cx="11353800" cy="810895"/>
          </a:xfrm>
          <a:noFill/>
        </p:spPr>
        <p:txBody>
          <a:bodyPr vert="horz" anchor="ctr">
            <a:normAutofit/>
          </a:bodyPr>
          <a:lstStyle>
            <a:lvl1pPr marL="1790700" indent="0">
              <a:tabLst>
                <a:tab pos="1790700" algn="l"/>
              </a:tabLst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CAC3C6-BC75-6F2C-900A-06237BEDE910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27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3523A99D-DE32-441E-ADD4-87CF4B46CD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33984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421" imgH="423" progId="TCLayout.ActiveDocument.1">
                  <p:embed/>
                </p:oleObj>
              </mc:Choice>
              <mc:Fallback>
                <p:oleObj name="think-cell Slide" r:id="rId19" imgW="421" imgH="423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3523A99D-DE32-441E-ADD4-87CF4B46CD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A2AB0E-F5AA-754B-B8EE-787AC473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D16E77-049D-3946-9819-78A0435DD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0929F5-3513-4583-ABC6-DA7F1E22E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</p:spPr>
        <p:txBody>
          <a:bodyPr/>
          <a:lstStyle/>
          <a:p>
            <a:pPr algn="ctr"/>
            <a:fld id="{395DFBBC-2004-0242-9E5C-8563F18F03DB}" type="slidenum">
              <a:rPr lang="fr-FR"/>
              <a:pPr algn="ct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4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None/>
        <a:defRPr lang="fr-FR" sz="2000" b="0" i="0" kern="1200" dirty="0">
          <a:solidFill>
            <a:srgbClr val="292847"/>
          </a:solidFill>
          <a:latin typeface="Arial" panose="020B0604020202020204" pitchFamily="34" charset="0"/>
          <a:ea typeface="Roboto Medium" panose="02000000000000000000" pitchFamily="2" charset="0"/>
          <a:cs typeface="Assistant" pitchFamily="2" charset="-79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20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18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16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14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7">
          <p15:clr>
            <a:srgbClr val="F26B43"/>
          </p15:clr>
        </p15:guide>
        <p15:guide id="2" pos="3840">
          <p15:clr>
            <a:srgbClr val="F26B43"/>
          </p15:clr>
        </p15:guide>
        <p15:guide id="3" pos="230">
          <p15:clr>
            <a:srgbClr val="F26B43"/>
          </p15:clr>
        </p15:guide>
        <p15:guide id="4" orient="horz" pos="203">
          <p15:clr>
            <a:srgbClr val="F26B43"/>
          </p15:clr>
        </p15:guide>
        <p15:guide id="5" orient="horz" pos="4115">
          <p15:clr>
            <a:srgbClr val="F26B43"/>
          </p15:clr>
        </p15:guide>
        <p15:guide id="6" pos="7451">
          <p15:clr>
            <a:srgbClr val="F26B43"/>
          </p15:clr>
        </p15:guide>
        <p15:guide id="7" pos="2561">
          <p15:clr>
            <a:srgbClr val="F26B43"/>
          </p15:clr>
        </p15:guide>
        <p15:guide id="8" pos="51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roceedings.jacow.org/hb2023/papers/thbp34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512.03829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16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2.bin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rxiv.org/pdf/2512.03829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ccelconf.web.cern.ch/linac2022/papers/tu2aa01.pdf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040B5F6-391F-209A-B37F-20EE5C15F5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040B5F6-391F-209A-B37F-20EE5C15F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076174-3A2F-200F-E69D-A66616CF5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23" y="2753551"/>
            <a:ext cx="12465171" cy="3038482"/>
          </a:xfrm>
        </p:spPr>
        <p:txBody>
          <a:bodyPr/>
          <a:lstStyle/>
          <a:p>
            <a:r>
              <a:rPr lang="en-US" sz="3000" dirty="0"/>
              <a:t>Reinforcement Learning for Real-Time Cyclotron Tuning: </a:t>
            </a:r>
          </a:p>
          <a:p>
            <a:r>
              <a:rPr lang="en-US" sz="3000" dirty="0"/>
              <a:t>Results from the PSI Injector 2 Experiment</a:t>
            </a:r>
            <a:endParaRPr lang="en-US" sz="3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E2227-DD42-8C92-6A8F-A3B3905C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B7427-0DF1-3E09-FC82-673794759B54}"/>
              </a:ext>
            </a:extLst>
          </p:cNvPr>
          <p:cNvSpPr txBox="1"/>
          <p:nvPr/>
        </p:nvSpPr>
        <p:spPr>
          <a:xfrm>
            <a:off x="8988599" y="5610255"/>
            <a:ext cx="2433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Malek HAJ TAHAR</a:t>
            </a:r>
            <a:endParaRPr lang="en-CH" sz="20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E85E6-0D13-160E-B78C-0230D23B9652}"/>
              </a:ext>
            </a:extLst>
          </p:cNvPr>
          <p:cNvSpPr txBox="1"/>
          <p:nvPr/>
        </p:nvSpPr>
        <p:spPr>
          <a:xfrm>
            <a:off x="696000" y="5468868"/>
            <a:ext cx="707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cap="all" dirty="0">
                <a:solidFill>
                  <a:srgbClr val="CD1713"/>
                </a:solidFill>
                <a:effectLst/>
                <a:highlight>
                  <a:srgbClr val="FFFFFF"/>
                </a:highlight>
                <a:latin typeface="Exo"/>
              </a:rPr>
              <a:t>RL4AA’</a:t>
            </a:r>
            <a:r>
              <a:rPr lang="en-GB" b="1" cap="all" dirty="0">
                <a:solidFill>
                  <a:srgbClr val="CD1713"/>
                </a:solidFill>
                <a:highlight>
                  <a:srgbClr val="FFFFFF"/>
                </a:highlight>
                <a:latin typeface="Exo"/>
              </a:rPr>
              <a:t>26</a:t>
            </a:r>
            <a:r>
              <a:rPr lang="en-GB" b="1" i="0" cap="all" dirty="0">
                <a:solidFill>
                  <a:srgbClr val="CD1713"/>
                </a:solidFill>
                <a:effectLst/>
                <a:highlight>
                  <a:srgbClr val="FFFFFF"/>
                </a:highlight>
                <a:latin typeface="Exo"/>
              </a:rPr>
              <a:t>, Liverpool, UK</a:t>
            </a:r>
            <a:endParaRPr lang="en-US" dirty="0"/>
          </a:p>
          <a:p>
            <a:r>
              <a:rPr lang="en-US" dirty="0"/>
              <a:t>31</a:t>
            </a:r>
            <a:r>
              <a:rPr lang="en-US" baseline="30000" dirty="0"/>
              <a:t>st</a:t>
            </a:r>
            <a:r>
              <a:rPr lang="en-US" dirty="0"/>
              <a:t> March 2026</a:t>
            </a:r>
          </a:p>
        </p:txBody>
      </p:sp>
      <p:pic>
        <p:nvPicPr>
          <p:cNvPr id="7" name="Google Shape;84;p15">
            <a:extLst>
              <a:ext uri="{FF2B5EF4-FFF2-40B4-BE49-F238E27FC236}">
                <a16:creationId xmlns:a16="http://schemas.microsoft.com/office/drawing/2014/main" id="{FAC91537-2380-AEBB-B3CA-44CD0531C37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15439" b="11215"/>
          <a:stretch/>
        </p:blipFill>
        <p:spPr>
          <a:xfrm>
            <a:off x="4618856" y="6074695"/>
            <a:ext cx="3888824" cy="6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893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15F2-E63F-D4A2-7C6D-9699E0FA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483A6-590A-3463-4907-C00BC0C2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58A94A-D5D0-0A09-B3DA-373B1AE1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Operator Tuning Across Turns</a:t>
            </a:r>
            <a:endParaRPr lang="en-CH" sz="3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13970-0035-A1CD-830B-C48D4C3E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088DC-CD44-9E25-81F8-FDD862456EEE}"/>
              </a:ext>
            </a:extLst>
          </p:cNvPr>
          <p:cNvSpPr txBox="1"/>
          <p:nvPr/>
        </p:nvSpPr>
        <p:spPr>
          <a:xfrm>
            <a:off x="306753" y="1851041"/>
            <a:ext cx="57892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Turn 72 was already setup and running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Tuning complexity </a:t>
            </a:r>
            <a:r>
              <a:rPr lang="en-GB" b="1" dirty="0"/>
              <a:t>increased significantly</a:t>
            </a:r>
            <a:r>
              <a:rPr lang="en-GB" dirty="0"/>
              <a:t> with reduced number of resonators (e.g. 2 resonators at Turn 89)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The 89-turn setup required </a:t>
            </a:r>
            <a:r>
              <a:rPr lang="en-GB" b="1" dirty="0"/>
              <a:t>7 interlock recoveries</a:t>
            </a:r>
            <a:r>
              <a:rPr lang="en-GB" dirty="0"/>
              <a:t> and took nearly </a:t>
            </a:r>
            <a:r>
              <a:rPr lang="en-GB" b="1" dirty="0"/>
              <a:t>5x longer</a:t>
            </a:r>
            <a:r>
              <a:rPr lang="en-GB" dirty="0"/>
              <a:t> to tune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43EC8-C7A0-777F-6286-46E0425F357C}"/>
              </a:ext>
            </a:extLst>
          </p:cNvPr>
          <p:cNvSpPr txBox="1"/>
          <p:nvPr/>
        </p:nvSpPr>
        <p:spPr>
          <a:xfrm>
            <a:off x="592719" y="4782628"/>
            <a:ext cx="11006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Setup phase went very smoothly thanks to very experienced operators (we assumed 2 hours tuning time)</a:t>
            </a:r>
          </a:p>
          <a:p>
            <a:r>
              <a:rPr lang="en-GB" b="1" dirty="0">
                <a:sym typeface="Wingdings" panose="05000000000000000000" pitchFamily="2" charset="2"/>
              </a:rPr>
              <a:t> Gave us precious time to perform our experiments (next)</a:t>
            </a:r>
            <a:endParaRPr lang="en-CH" b="1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3C2CD43-A7F2-E9E4-0A0F-31B3D1241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219661"/>
              </p:ext>
            </p:extLst>
          </p:nvPr>
        </p:nvGraphicFramePr>
        <p:xfrm>
          <a:off x="6576028" y="1614691"/>
          <a:ext cx="4598126" cy="2497029"/>
        </p:xfrm>
        <a:graphic>
          <a:graphicData uri="http://schemas.openxmlformats.org/drawingml/2006/table">
            <a:tbl>
              <a:tblPr firstRow="1" firstCol="1" bandRow="1"/>
              <a:tblGrid>
                <a:gridCol w="1301356">
                  <a:extLst>
                    <a:ext uri="{9D8B030D-6E8A-4147-A177-3AD203B41FA5}">
                      <a16:colId xmlns:a16="http://schemas.microsoft.com/office/drawing/2014/main" val="1334539443"/>
                    </a:ext>
                  </a:extLst>
                </a:gridCol>
                <a:gridCol w="2190617">
                  <a:extLst>
                    <a:ext uri="{9D8B030D-6E8A-4147-A177-3AD203B41FA5}">
                      <a16:colId xmlns:a16="http://schemas.microsoft.com/office/drawing/2014/main" val="1135374293"/>
                    </a:ext>
                  </a:extLst>
                </a:gridCol>
                <a:gridCol w="1106153">
                  <a:extLst>
                    <a:ext uri="{9D8B030D-6E8A-4147-A177-3AD203B41FA5}">
                      <a16:colId xmlns:a16="http://schemas.microsoft.com/office/drawing/2014/main" val="28965352"/>
                    </a:ext>
                  </a:extLst>
                </a:gridCol>
              </a:tblGrid>
              <a:tr h="105579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Turn change</a:t>
                      </a:r>
                      <a:endParaRPr lang="en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Number of interlocks activated during tuning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Tuning time</a:t>
                      </a:r>
                      <a:endParaRPr lang="en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059702"/>
                  </a:ext>
                </a:extLst>
              </a:tr>
              <a:tr h="3065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72 -&gt; 73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min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150267"/>
                  </a:ext>
                </a:extLst>
              </a:tr>
              <a:tr h="3065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73 -&gt; 74</a:t>
                      </a:r>
                      <a:endParaRPr lang="en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 min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947932"/>
                  </a:ext>
                </a:extLst>
              </a:tr>
              <a:tr h="5214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74-&gt;89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 min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307589"/>
                  </a:ext>
                </a:extLst>
              </a:tr>
              <a:tr h="3065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89-&gt;60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 min</a:t>
                      </a:r>
                      <a:endParaRPr lang="en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05836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542C830B-14BD-21FE-D156-1888CD58AE0B}"/>
              </a:ext>
            </a:extLst>
          </p:cNvPr>
          <p:cNvSpPr/>
          <p:nvPr/>
        </p:nvSpPr>
        <p:spPr>
          <a:xfrm>
            <a:off x="6576026" y="1851041"/>
            <a:ext cx="4598127" cy="22556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99656-21B8-C189-9CD2-B18543371E43}"/>
              </a:ext>
            </a:extLst>
          </p:cNvPr>
          <p:cNvSpPr txBox="1"/>
          <p:nvPr/>
        </p:nvSpPr>
        <p:spPr>
          <a:xfrm>
            <a:off x="5665728" y="4149265"/>
            <a:ext cx="6210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385" marR="506730" algn="ctr">
              <a:spcAft>
                <a:spcPts val="1000"/>
              </a:spcAft>
              <a:buNone/>
            </a:pPr>
            <a:r>
              <a:rPr lang="en-US" sz="12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Summary of initial set-up fine tuning procedures across turns</a:t>
            </a:r>
            <a:endParaRPr lang="en-CH" sz="12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932B-C8AE-DF4D-D29E-D0F995759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9F0A91-361D-B912-378C-C902D6F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CBAE95-7B33-2110-4B61-E0B53BEE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Beam Size Evolution with Current</a:t>
            </a:r>
            <a:endParaRPr lang="en-CH" sz="3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1D99A-7FBC-DCA7-A4CB-CE6F9A7F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8FEAF-81E4-3892-283F-6CD2E898B412}"/>
              </a:ext>
            </a:extLst>
          </p:cNvPr>
          <p:cNvSpPr txBox="1"/>
          <p:nvPr/>
        </p:nvSpPr>
        <p:spPr>
          <a:xfrm>
            <a:off x="306753" y="1434082"/>
            <a:ext cx="11162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Characterize the radial size of the extracted beam using the RIE1 probe for various turn configurations and beam currents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EE367-B8F6-C6D4-8837-1CC1A1B89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94" y="1962733"/>
            <a:ext cx="4658360" cy="3239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828E48-8756-6227-11C8-1AC53DE135D9}"/>
                  </a:ext>
                </a:extLst>
              </p:cNvPr>
              <p:cNvSpPr txBox="1"/>
              <p:nvPr/>
            </p:nvSpPr>
            <p:spPr>
              <a:xfrm>
                <a:off x="306753" y="2326531"/>
                <a:ext cx="6269612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Consistent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 increase with current (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) across all turn numbers (60 to 89)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    Turn-dependent radial beam size increase with current</a:t>
                </a:r>
                <a:endParaRPr lang="en-GB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828E48-8756-6227-11C8-1AC53DE13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53" y="2326531"/>
                <a:ext cx="6269612" cy="1754326"/>
              </a:xfrm>
              <a:prstGeom prst="rect">
                <a:avLst/>
              </a:prstGeom>
              <a:blipFill>
                <a:blip r:embed="rId3"/>
                <a:stretch>
                  <a:fillRect l="-583" t="-2091" r="-38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22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C845B-861E-63E4-7D09-1437A3A32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130C72-FDBB-CD50-0CE4-4FD171F4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A13F20-E6C7-CD6D-EBBD-657FEBF7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Beam Size Evolution with Current</a:t>
            </a:r>
            <a:endParaRPr lang="en-CH" sz="3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7A775-D105-3BCB-CDA4-ADBFB3D2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8E23A-EC78-91F1-76E5-2FFB442504B0}"/>
              </a:ext>
            </a:extLst>
          </p:cNvPr>
          <p:cNvSpPr txBox="1"/>
          <p:nvPr/>
        </p:nvSpPr>
        <p:spPr>
          <a:xfrm>
            <a:off x="306753" y="1434082"/>
            <a:ext cx="11162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Characterize the radial size of the extracted beam using the RIE1 probe for various turn configurations and beam currents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lvl="1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C7B14-6D19-65EE-492E-504D61B2EC8E}"/>
                  </a:ext>
                </a:extLst>
              </p:cNvPr>
              <p:cNvSpPr txBox="1"/>
              <p:nvPr/>
            </p:nvSpPr>
            <p:spPr>
              <a:xfrm>
                <a:off x="306753" y="2326531"/>
                <a:ext cx="6269612" cy="397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Consistent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 increase with current (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2 </m:t>
                    </m:r>
                    <m:r>
                      <a:rPr lang="en-GB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</a:rPr>
                  <a:t>) across all turn numbers (60 to 89)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r>
                  <a:rPr lang="en-GB" dirty="0">
                    <a:solidFill>
                      <a:schemeClr val="tx2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     Turn-dependent radial beam size increase with current</a:t>
                </a:r>
                <a:endParaRPr lang="en-GB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/>
              </a:p>
              <a:p>
                <a:pPr lvl="1"/>
                <a:endParaRPr lang="en-GB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/>
                  <a:t>Excellent agreement between measured and simulated values </a:t>
                </a:r>
                <a:r>
                  <a:rPr lang="en-GB" dirty="0">
                    <a:sym typeface="Wingdings" panose="05000000000000000000" pitchFamily="2" charset="2"/>
                  </a:rPr>
                  <a:t> gives us trust on our projected machine performance at 5 mA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>
                    <a:sym typeface="Wingdings" panose="05000000000000000000" pitchFamily="2" charset="2"/>
                  </a:rPr>
                  <a:t>Well established from earlier measurements:</a:t>
                </a:r>
              </a:p>
              <a:p>
                <a:r>
                  <a:rPr lang="en-US" dirty="0">
                    <a:hlinkClick r:id="rId2"/>
                  </a:rPr>
                  <a:t>PSI Injector II and the 72 MeV Transfer Line: </a:t>
                </a:r>
                <a:r>
                  <a:rPr lang="en-US" dirty="0" err="1">
                    <a:hlinkClick r:id="rId2"/>
                  </a:rPr>
                  <a:t>MinT</a:t>
                </a:r>
                <a:r>
                  <a:rPr lang="en-US" dirty="0">
                    <a:hlinkClick r:id="rId2"/>
                  </a:rPr>
                  <a:t>-Simulation vs. Measurements</a:t>
                </a:r>
                <a:r>
                  <a:rPr lang="en-US" dirty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6C7B14-6D19-65EE-492E-504D61B2E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53" y="2326531"/>
                <a:ext cx="6269612" cy="3970318"/>
              </a:xfrm>
              <a:prstGeom prst="rect">
                <a:avLst/>
              </a:prstGeom>
              <a:blipFill>
                <a:blip r:embed="rId3"/>
                <a:stretch>
                  <a:fillRect l="-777" t="-922" r="-389" b="-153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graph with a red line&#10;&#10;AI-generated content may be incorrect.">
            <a:extLst>
              <a:ext uri="{FF2B5EF4-FFF2-40B4-BE49-F238E27FC236}">
                <a16:creationId xmlns:a16="http://schemas.microsoft.com/office/drawing/2014/main" id="{24B0A42E-6EFE-4046-EC67-50EF0FDBD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97" y="1997670"/>
            <a:ext cx="4319270" cy="323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09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AF9F2-877A-FCDE-4A17-CA02C0AC4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C47171-203D-31EB-A9BF-57AB470F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93F7A9-D877-C47F-CD13-FFF4A78B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How the Agent Interacts with the Machine</a:t>
            </a:r>
            <a:endParaRPr lang="en-CH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057141-CBB7-A731-6884-B216947362AD}"/>
                  </a:ext>
                </a:extLst>
              </p:cNvPr>
              <p:cNvSpPr txBox="1"/>
              <p:nvPr/>
            </p:nvSpPr>
            <p:spPr>
              <a:xfrm>
                <a:off x="495461" y="1635571"/>
                <a:ext cx="10790378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Cyclotron tuning is treated like a game:</a:t>
                </a:r>
              </a:p>
              <a:p>
                <a:pPr algn="just"/>
                <a:endParaRPr lang="en-GB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Each episode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dirty="0"/>
                  <a:t> new game) starts from a </a:t>
                </a:r>
                <a:r>
                  <a:rPr lang="en-GB" b="1" dirty="0"/>
                  <a:t>new random trim coils and voltage settings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endParaRPr lang="en-GB" b="1" dirty="0"/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The agent’s goal: </a:t>
                </a:r>
                <a:r>
                  <a:rPr lang="en-GB" b="1" dirty="0"/>
                  <a:t>reach the target beam phases</a:t>
                </a:r>
                <a:r>
                  <a:rPr lang="en-GB" dirty="0"/>
                  <a:t> and </a:t>
                </a:r>
                <a:r>
                  <a:rPr lang="en-GB" b="1" dirty="0"/>
                  <a:t>minimize beam losses</a:t>
                </a: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It can take up to </a:t>
                </a:r>
                <a:r>
                  <a:rPr lang="en-GB" b="1" dirty="0"/>
                  <a:t>40 actions (steps)</a:t>
                </a:r>
                <a:r>
                  <a:rPr lang="en-GB" dirty="0"/>
                  <a:t> per episode</a:t>
                </a: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If the reward crosses the success threshold </a:t>
                </a:r>
                <a:r>
                  <a:rPr lang="en-GB" dirty="0">
                    <a:sym typeface="Wingdings" panose="05000000000000000000" pitchFamily="2" charset="2"/>
                  </a:rPr>
                  <a:t></a:t>
                </a:r>
                <a:r>
                  <a:rPr lang="en-GB" dirty="0"/>
                  <a:t> the episode </a:t>
                </a:r>
                <a:r>
                  <a:rPr lang="en-GB" b="1" dirty="0"/>
                  <a:t>ends early</a:t>
                </a: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If the agent causes a </a:t>
                </a:r>
                <a:r>
                  <a:rPr lang="en-GB" b="1" dirty="0"/>
                  <a:t>beam loss (interlock)</a:t>
                </a:r>
                <a:r>
                  <a:rPr lang="en-GB" dirty="0"/>
                  <a:t>, it is </a:t>
                </a:r>
                <a:r>
                  <a:rPr lang="en-GB" b="1" dirty="0"/>
                  <a:t>penalized</a:t>
                </a:r>
                <a:r>
                  <a:rPr lang="en-GB" dirty="0"/>
                  <a:t> in the reward and must retry from the previous setup</a:t>
                </a: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endParaRPr lang="en-GB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After each episode, the cyclotron is randomly reset to a new configuration, presenting the agent with a new optimization scenario to solve</a:t>
                </a:r>
                <a:endParaRPr lang="en-CH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057141-CBB7-A731-6884-B21694736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61" y="1635571"/>
                <a:ext cx="10790378" cy="4247317"/>
              </a:xfrm>
              <a:prstGeom prst="rect">
                <a:avLst/>
              </a:prstGeom>
              <a:blipFill>
                <a:blip r:embed="rId2"/>
                <a:stretch>
                  <a:fillRect l="-452" t="-717" r="-508" b="-129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07ED671-2F1F-5D85-3606-F207F6234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48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79B3A-F062-36DD-8134-EE2DF108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45D32-55A9-913A-BC83-9B00F83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75819F-DAA2-BE2C-0E29-7F160660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Reward Shaping</a:t>
            </a:r>
            <a:endParaRPr lang="en-CH" sz="3400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D8C6B8C-E403-FC87-4FF6-FFFF0158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10E85-7EAF-4D73-8E32-72E49BA3F62E}"/>
              </a:ext>
            </a:extLst>
          </p:cNvPr>
          <p:cNvSpPr txBox="1"/>
          <p:nvPr/>
        </p:nvSpPr>
        <p:spPr>
          <a:xfrm>
            <a:off x="325775" y="1258498"/>
            <a:ext cx="107903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Algorithm: Twin Delayed Deep Deterministic Policy Gradient (TD3)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Objectives: Guide the RL agent toward:</a:t>
            </a:r>
          </a:p>
          <a:p>
            <a:pPr lvl="3"/>
            <a:r>
              <a:rPr lang="en-GB" dirty="0"/>
              <a:t>✔ Precise phase alignment (beam quality) </a:t>
            </a:r>
          </a:p>
          <a:p>
            <a:pPr lvl="3"/>
            <a:r>
              <a:rPr lang="en-GB" dirty="0"/>
              <a:t>✔ Minimal beam losses (machine protection) </a:t>
            </a:r>
          </a:p>
          <a:p>
            <a:pPr lvl="3"/>
            <a:r>
              <a:rPr lang="en-GB" dirty="0"/>
              <a:t>✔ Efficient control (limited actuator usage)</a:t>
            </a:r>
          </a:p>
          <a:p>
            <a:pPr lvl="3"/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Reward formulation:   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Key Design Features</a:t>
            </a:r>
          </a:p>
          <a:p>
            <a:pPr lvl="3"/>
            <a:r>
              <a:rPr lang="en-GB" b="1" dirty="0">
                <a:solidFill>
                  <a:srgbClr val="00B050"/>
                </a:solidFill>
              </a:rPr>
              <a:t>Outer probes weighted higher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/>
              <a:t>→ focus on extraction quality of the beam</a:t>
            </a:r>
          </a:p>
          <a:p>
            <a:pPr lvl="3"/>
            <a:r>
              <a:rPr lang="en-GB" b="1" dirty="0"/>
              <a:t>Bounded reward (tanh)</a:t>
            </a:r>
            <a:r>
              <a:rPr lang="en-GB" dirty="0"/>
              <a:t> → stable training </a:t>
            </a:r>
          </a:p>
          <a:p>
            <a:pPr lvl="3"/>
            <a:r>
              <a:rPr lang="en-GB" b="1" dirty="0">
                <a:solidFill>
                  <a:srgbClr val="FF0000"/>
                </a:solidFill>
              </a:rPr>
              <a:t>Interlock penalty (hard)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→ enforces safety</a:t>
            </a:r>
          </a:p>
          <a:p>
            <a:pPr lvl="3"/>
            <a:r>
              <a:rPr lang="en-GB" b="1" dirty="0">
                <a:solidFill>
                  <a:srgbClr val="0070C0"/>
                </a:solidFill>
              </a:rPr>
              <a:t>Trim coil penalty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→ avoids over-correction </a:t>
            </a:r>
          </a:p>
          <a:p>
            <a:pPr lvl="3"/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Reward shaping transforms RL into a </a:t>
            </a:r>
            <a:r>
              <a:rPr lang="en-GB" b="1" dirty="0"/>
              <a:t>physics-informed, safety-aware controller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Simulation studies suggest that convergence can be achieved within fewer than 1000 timesteps.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9DECA4-1D15-5360-1446-E8711D017348}"/>
                  </a:ext>
                </a:extLst>
              </p:cNvPr>
              <p:cNvSpPr txBox="1"/>
              <p:nvPr/>
            </p:nvSpPr>
            <p:spPr>
              <a:xfrm>
                <a:off x="3948812" y="3191176"/>
                <a:ext cx="354430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292847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𝑹</m:t>
                      </m:r>
                      <m:r>
                        <a:rPr lang="en-GB" sz="2000" b="1" i="1" smtClean="0">
                          <a:solidFill>
                            <a:srgbClr val="292847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𝒃𝒆𝒂𝒎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rgbClr val="292847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𝒊𝒏𝒕𝒆𝒓𝒍𝒐𝒄𝒌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rgbClr val="292847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𝒕𝒓𝒊𝒎</m:t>
                          </m:r>
                        </m:sub>
                      </m:sSub>
                    </m:oMath>
                  </m:oMathPara>
                </a14:m>
                <a:endParaRPr lang="en-CH" sz="2000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9DECA4-1D15-5360-1446-E8711D017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812" y="3191176"/>
                <a:ext cx="3544304" cy="307777"/>
              </a:xfrm>
              <a:prstGeom prst="rect">
                <a:avLst/>
              </a:prstGeom>
              <a:blipFill>
                <a:blip r:embed="rId2"/>
                <a:stretch>
                  <a:fillRect l="-2065" b="-2156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BD1AFC-AB4F-E4F4-DB1E-0BBA42D3678C}"/>
              </a:ext>
            </a:extLst>
          </p:cNvPr>
          <p:cNvSpPr/>
          <p:nvPr/>
        </p:nvSpPr>
        <p:spPr>
          <a:xfrm>
            <a:off x="3940103" y="3165049"/>
            <a:ext cx="3544304" cy="42889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770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EDA32-CC6E-7214-6818-A1EA73F9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A3CEC-46BA-E27A-4E5C-A70352F6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98BCF0-19B0-03C7-BAA2-0866DBEE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Magnetic Field Response</a:t>
            </a:r>
            <a:endParaRPr lang="en-CH" sz="3400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015F612-74FC-09A9-BD52-61CAA5C7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43D3F-6549-A6B2-1500-AB052AB78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238" y="1164798"/>
            <a:ext cx="5005319" cy="3451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7477A-17BA-6347-472A-9395AB59FF7F}"/>
              </a:ext>
            </a:extLst>
          </p:cNvPr>
          <p:cNvSpPr txBox="1"/>
          <p:nvPr/>
        </p:nvSpPr>
        <p:spPr>
          <a:xfrm>
            <a:off x="406010" y="4733927"/>
            <a:ext cx="10322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Step change in AIHS (main coil)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60 seconds settling time on MIF8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E7C89-4A70-6A5D-22C3-F0B7E8A74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43" y="1176441"/>
            <a:ext cx="10889580" cy="3357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B3D16-41FB-63C9-DEB4-F61C9C886E0C}"/>
              </a:ext>
            </a:extLst>
          </p:cNvPr>
          <p:cNvSpPr txBox="1"/>
          <p:nvPr/>
        </p:nvSpPr>
        <p:spPr>
          <a:xfrm>
            <a:off x="278674" y="4498790"/>
            <a:ext cx="11333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sng" dirty="0"/>
              <a:t>Overshooting Strategy</a:t>
            </a:r>
            <a:r>
              <a:rPr lang="en-GB" sz="1800" b="1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800" dirty="0"/>
              <a:t>The magnetic-field change (current) is briefly doubled (100% overshoot) and then returned to the target value after 7 s, reducing the effective settling time to ~10 s (≈6× faster) while remaining within interlock limits; </a:t>
            </a:r>
          </a:p>
        </p:txBody>
      </p:sp>
    </p:spTree>
    <p:extLst>
      <p:ext uri="{BB962C8B-B14F-4D97-AF65-F5344CB8AC3E}">
        <p14:creationId xmlns:p14="http://schemas.microsoft.com/office/powerpoint/2010/main" val="38105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9C163-F228-504E-DC79-95D3BE4E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2D251D-4CB7-0218-9BAC-995252F56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E46C7F-AFDA-C21F-266E-2C46DE87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7F5FF-EBBC-CD95-DBEF-98B1F0AA6F0A}"/>
              </a:ext>
            </a:extLst>
          </p:cNvPr>
          <p:cNvSpPr txBox="1"/>
          <p:nvPr/>
        </p:nvSpPr>
        <p:spPr>
          <a:xfrm>
            <a:off x="466385" y="3031439"/>
            <a:ext cx="969910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Learning Results: Turn-by-Turn Progression</a:t>
            </a:r>
            <a:endParaRPr lang="en-CH" sz="3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CH" sz="34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D957C-0B8F-B676-22F9-2CA28D362773}"/>
              </a:ext>
            </a:extLst>
          </p:cNvPr>
          <p:cNvSpPr txBox="1"/>
          <p:nvPr/>
        </p:nvSpPr>
        <p:spPr>
          <a:xfrm>
            <a:off x="518791" y="4711443"/>
            <a:ext cx="11376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For more details:</a:t>
            </a:r>
          </a:p>
          <a:p>
            <a:r>
              <a:rPr lang="en-GB" dirty="0">
                <a:solidFill>
                  <a:schemeClr val="tx2"/>
                </a:solidFill>
              </a:rPr>
              <a:t>M. Haj Tahar et al, </a:t>
            </a:r>
            <a:r>
              <a:rPr lang="en-GB" dirty="0">
                <a:hlinkClick r:id="rId2"/>
              </a:rPr>
              <a:t>First Experimental Demonstration of Machine Learning-Based Tuning on the PSI Injector 2 Cyclotron</a:t>
            </a:r>
            <a:r>
              <a:rPr lang="en-GB" dirty="0"/>
              <a:t> (under review)</a:t>
            </a:r>
            <a:endParaRPr lang="en-CH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8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7107-E0AC-11E9-5E46-CAFF65A16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66A45-D2D1-1A08-439D-93F53959D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17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606EF5-7FA8-19C3-E2C9-E184386DBFAB}"/>
              </a:ext>
            </a:extLst>
          </p:cNvPr>
          <p:cNvGraphicFramePr>
            <a:graphicFrameLocks noGrp="1"/>
          </p:cNvGraphicFramePr>
          <p:nvPr/>
        </p:nvGraphicFramePr>
        <p:xfrm>
          <a:off x="772251" y="1446386"/>
          <a:ext cx="10515603" cy="400240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59788">
                  <a:extLst>
                    <a:ext uri="{9D8B030D-6E8A-4147-A177-3AD203B41FA5}">
                      <a16:colId xmlns:a16="http://schemas.microsoft.com/office/drawing/2014/main" val="3720115162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829068346"/>
                    </a:ext>
                  </a:extLst>
                </a:gridCol>
                <a:gridCol w="1629696">
                  <a:extLst>
                    <a:ext uri="{9D8B030D-6E8A-4147-A177-3AD203B41FA5}">
                      <a16:colId xmlns:a16="http://schemas.microsoft.com/office/drawing/2014/main" val="1955310667"/>
                    </a:ext>
                  </a:extLst>
                </a:gridCol>
                <a:gridCol w="1437968">
                  <a:extLst>
                    <a:ext uri="{9D8B030D-6E8A-4147-A177-3AD203B41FA5}">
                      <a16:colId xmlns:a16="http://schemas.microsoft.com/office/drawing/2014/main" val="4101237618"/>
                    </a:ext>
                  </a:extLst>
                </a:gridCol>
                <a:gridCol w="1575380">
                  <a:extLst>
                    <a:ext uri="{9D8B030D-6E8A-4147-A177-3AD203B41FA5}">
                      <a16:colId xmlns:a16="http://schemas.microsoft.com/office/drawing/2014/main" val="3493958917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3638441639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4083105871"/>
                    </a:ext>
                  </a:extLst>
                </a:gridCol>
                <a:gridCol w="210523">
                  <a:extLst>
                    <a:ext uri="{9D8B030D-6E8A-4147-A177-3AD203B41FA5}">
                      <a16:colId xmlns:a16="http://schemas.microsoft.com/office/drawing/2014/main" val="2973541003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Turn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Resonators Active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Pretraining Used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Convergence Time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Avg. Final Reward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Interlocks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Notable Outcome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05708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72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3 (R1, R2,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535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4 h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21</a:t>
                      </a:r>
                      <a:endParaRPr lang="en-CH" sz="1300">
                        <a:effectLst/>
                      </a:endParaRPr>
                    </a:p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(3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First full training from scratch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652179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73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3 (R1, R2,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291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2 h 20 min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12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(0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Fast convergence from surrogate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66761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74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3 (R1, R2, R3)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1117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5 h 50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51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(3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Transfer Learning from Turn 73 inadequate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5993746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89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 (R1,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114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52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-0.055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0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Most degraded config; still successful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716929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60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4 (R1, R2, R3, R4)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217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2 h 3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4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(1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Fast convergence under nominal conditions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 dirty="0">
                          <a:effectLst/>
                        </a:rPr>
                        <a:t> 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0855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4F8F09E-A1F0-EE51-CF2C-5F8D95F08FA3}"/>
              </a:ext>
            </a:extLst>
          </p:cNvPr>
          <p:cNvSpPr txBox="1"/>
          <p:nvPr/>
        </p:nvSpPr>
        <p:spPr>
          <a:xfrm>
            <a:off x="695016" y="5528154"/>
            <a:ext cx="10644455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None/>
            </a:pP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Convergence is defined as the time required for the reinforcement learning agent to consistently solve any episode in fewer than 10 steps.</a:t>
            </a:r>
          </a:p>
          <a:p>
            <a:pPr algn="just">
              <a:spcBef>
                <a:spcPts val="600"/>
              </a:spcBef>
              <a:buNone/>
            </a:pP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 final reward &gt; -0.08</a:t>
            </a:r>
            <a:endParaRPr lang="en-CH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b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CH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F22157F-879A-596F-4F70-0B595231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Summary of RL Agent Training Performance</a:t>
            </a:r>
            <a:endParaRPr lang="en-CH" sz="3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6BBB93-9215-2742-FB22-C5C23805DE5B}"/>
              </a:ext>
            </a:extLst>
          </p:cNvPr>
          <p:cNvSpPr/>
          <p:nvPr/>
        </p:nvSpPr>
        <p:spPr>
          <a:xfrm>
            <a:off x="772251" y="1991032"/>
            <a:ext cx="10515603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8B250D5-4902-09C4-E941-C98B07FE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D86A3-6896-31E1-358A-73146F0DF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3003C-9DDB-D050-55BA-C8B5865B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4C0151-29EC-BAAF-FC8C-7C9B078E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72 – Fast Convergence, Stable Operation</a:t>
            </a:r>
            <a:endParaRPr lang="en-CH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F44EA-D467-FBEC-6C8B-EB7C855337F5}"/>
              </a:ext>
            </a:extLst>
          </p:cNvPr>
          <p:cNvSpPr txBox="1"/>
          <p:nvPr/>
        </p:nvSpPr>
        <p:spPr>
          <a:xfrm>
            <a:off x="5552287" y="4919484"/>
            <a:ext cx="6572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Agent learns to solve the tuning task in &lt; 5 steps after ~60 episodes  </a:t>
            </a:r>
          </a:p>
          <a:p>
            <a:pPr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Reward improves from ~–0.7 to –0.05 (×10 better)  </a:t>
            </a:r>
          </a:p>
          <a:p>
            <a:pPr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Episode length drops and stabilizes</a:t>
            </a:r>
          </a:p>
          <a:p>
            <a:pPr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Convergence time consistent with simulations!  </a:t>
            </a:r>
          </a:p>
          <a:p>
            <a:pPr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Beam interlocks are avoided after early exploration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33A37B7-5869-0AD8-9A81-36DD2DD181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▮  Turn 73  ▭  Turn 74 ▭  Turn 89  ▭  Turn 60 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04FFDB-B8EC-BF93-4D92-8CCCFCBC96B9}"/>
              </a:ext>
            </a:extLst>
          </p:cNvPr>
          <p:cNvSpPr txBox="1"/>
          <p:nvPr/>
        </p:nvSpPr>
        <p:spPr>
          <a:xfrm>
            <a:off x="1600314" y="5692451"/>
            <a:ext cx="305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from scratch (7 hours in total)</a:t>
            </a:r>
            <a:endParaRPr lang="en-GB" sz="1200" b="1" i="1" dirty="0"/>
          </a:p>
          <a:p>
            <a:endParaRPr lang="en-GB" sz="1200" b="1" i="1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lvl="2"/>
            <a:endParaRPr lang="en-GB" sz="1200" b="1" i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1EC9F3C-7816-FEE1-D9DD-2211692BD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10" y="6006797"/>
            <a:ext cx="52982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Initial 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 machine state before action; 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Final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 post-action result by the agent.</a:t>
            </a:r>
            <a:endParaRPr kumimoji="0" lang="en-CH" altLang="en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A80CEDE4-A5EB-BAD6-58B3-B0420BCAE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7" y="1273558"/>
            <a:ext cx="4986663" cy="436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graph showing a number of numbers&#10;&#10;AI-generated content may be incorrect.">
            <a:extLst>
              <a:ext uri="{FF2B5EF4-FFF2-40B4-BE49-F238E27FC236}">
                <a16:creationId xmlns:a16="http://schemas.microsoft.com/office/drawing/2014/main" id="{390D720E-A108-F472-0CF9-9C6BD91F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18" y="1428372"/>
            <a:ext cx="486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81A9513-E5E8-BC28-DFB0-54396017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1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CFB3B-B47F-6C72-FB57-1FB0F9EDF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AB7C3-F45E-78B3-64A7-597EF990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B813C2-77CC-8592-ED99-F503FE48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72 – Phase Accuracy and Loss Minimization</a:t>
            </a:r>
            <a:endParaRPr lang="en-CH" sz="3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2B6992C-7850-6426-709A-216EA8BBD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▮  Turn 73  ▭  Turn 74 ▭  Turn 89  ▭  Turn 60 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11ED4-83EC-D03E-E048-247147D4765A}"/>
              </a:ext>
            </a:extLst>
          </p:cNvPr>
          <p:cNvSpPr txBox="1"/>
          <p:nvPr/>
        </p:nvSpPr>
        <p:spPr>
          <a:xfrm>
            <a:off x="539296" y="5562661"/>
            <a:ext cx="567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Final </a:t>
            </a:r>
            <a:r>
              <a:rPr lang="en-GB" sz="1600" b="1" dirty="0"/>
              <a:t>phases (MIF7 and MIF8)</a:t>
            </a:r>
            <a:r>
              <a:rPr lang="en-GB" sz="1600" dirty="0"/>
              <a:t> are within </a:t>
            </a:r>
            <a:r>
              <a:rPr lang="en-GB" sz="1600" b="1" dirty="0"/>
              <a:t>±1°</a:t>
            </a:r>
            <a:r>
              <a:rPr lang="en-GB" sz="1600" dirty="0"/>
              <a:t> of target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Residual deviation is within </a:t>
            </a:r>
            <a:r>
              <a:rPr lang="en-GB" sz="1600" b="1" dirty="0"/>
              <a:t>measurement uncertainty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2B78B-3CDD-82C1-4615-B77AFDE3F1E5}"/>
              </a:ext>
            </a:extLst>
          </p:cNvPr>
          <p:cNvSpPr txBox="1"/>
          <p:nvPr/>
        </p:nvSpPr>
        <p:spPr>
          <a:xfrm>
            <a:off x="6295331" y="5543124"/>
            <a:ext cx="720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Beam </a:t>
            </a:r>
            <a:r>
              <a:rPr lang="en-GB" sz="1600" b="1" dirty="0"/>
              <a:t>losses drop by ~2 orders of magnitude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correction coils are needed by agent 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E518B7E-28A8-7823-2097-48410CAB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108" y="6165824"/>
            <a:ext cx="52982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Initial 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 machine state before action; 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Final </a:t>
            </a:r>
            <a:r>
              <a:rPr kumimoji="0" lang="en-CH" altLang="en-CH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 post-action result by the agent.</a:t>
            </a:r>
            <a:endParaRPr kumimoji="0" lang="en-CH" altLang="en-CH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C880B-CFE9-5703-2C29-3B8037AA5611}"/>
              </a:ext>
            </a:extLst>
          </p:cNvPr>
          <p:cNvSpPr txBox="1"/>
          <p:nvPr/>
        </p:nvSpPr>
        <p:spPr>
          <a:xfrm rot="17829858">
            <a:off x="10096663" y="2524882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warning loss levels: </a:t>
            </a:r>
            <a:r>
              <a:rPr lang="en-GB" sz="11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GB" sz="1100" b="1" dirty="0" err="1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en-CH" sz="11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0737F5-EDD4-AC68-A967-CD9876CE0F17}"/>
              </a:ext>
            </a:extLst>
          </p:cNvPr>
          <p:cNvSpPr txBox="1"/>
          <p:nvPr/>
        </p:nvSpPr>
        <p:spPr>
          <a:xfrm>
            <a:off x="10119143" y="2588753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losses</a:t>
            </a:r>
            <a:endParaRPr lang="en-CH" sz="11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aph of different types of mif&#10;&#10;AI-generated content may be incorrect.">
            <a:extLst>
              <a:ext uri="{FF2B5EF4-FFF2-40B4-BE49-F238E27FC236}">
                <a16:creationId xmlns:a16="http://schemas.microsoft.com/office/drawing/2014/main" id="{EFDD81B7-3300-30C8-9E18-22D564A20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00" y="1072555"/>
            <a:ext cx="3937204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graph of loss and loss&#10;&#10;AI-generated content may be incorrect.">
            <a:extLst>
              <a:ext uri="{FF2B5EF4-FFF2-40B4-BE49-F238E27FC236}">
                <a16:creationId xmlns:a16="http://schemas.microsoft.com/office/drawing/2014/main" id="{46E3FD8A-8A32-D414-3127-3071815E2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55" y="1100837"/>
            <a:ext cx="3937212" cy="450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63D59E-B021-841D-01AC-56743F29A51D}"/>
              </a:ext>
            </a:extLst>
          </p:cNvPr>
          <p:cNvCxnSpPr/>
          <p:nvPr/>
        </p:nvCxnSpPr>
        <p:spPr>
          <a:xfrm flipH="1">
            <a:off x="10032850" y="2890520"/>
            <a:ext cx="174929" cy="25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912C6E9-FDD0-F2A7-D736-0B325CA2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471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BF2C7-C5B0-AB75-04AD-3D92484375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3937" y="442636"/>
            <a:ext cx="5921286" cy="5974364"/>
          </a:xfrm>
        </p:spPr>
        <p:txBody>
          <a:bodyPr>
            <a:normAutofit/>
          </a:bodyPr>
          <a:lstStyle/>
          <a:p>
            <a:r>
              <a:rPr lang="en-US" sz="2200" dirty="0"/>
              <a:t>Part I:  Experimental Approach</a:t>
            </a:r>
          </a:p>
          <a:p>
            <a:r>
              <a:rPr lang="en-US" sz="2200" dirty="0"/>
              <a:t>Part II: Reinforcement Learning Results</a:t>
            </a:r>
          </a:p>
          <a:p>
            <a:r>
              <a:rPr lang="en-US" sz="2200" dirty="0"/>
              <a:t>Part III: Evaluating RL model Reliability</a:t>
            </a:r>
          </a:p>
          <a:p>
            <a:r>
              <a:rPr lang="en-US" sz="2200" dirty="0"/>
              <a:t>Part IV: Tuning Strategy for High Current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2FB67-D6B8-1591-420E-DA2B24943E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D5C0B-337B-8570-9023-995D8CD3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1887382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9F89-7D35-57B8-345B-F8F9CFD6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E7B3E-8587-E04C-7CC1-D3C5C1D9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20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2284AC-283A-1174-A2AB-94EA089CB2AF}"/>
              </a:ext>
            </a:extLst>
          </p:cNvPr>
          <p:cNvGraphicFramePr>
            <a:graphicFrameLocks noGrp="1"/>
          </p:cNvGraphicFramePr>
          <p:nvPr/>
        </p:nvGraphicFramePr>
        <p:xfrm>
          <a:off x="772251" y="1446386"/>
          <a:ext cx="10515603" cy="400240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59788">
                  <a:extLst>
                    <a:ext uri="{9D8B030D-6E8A-4147-A177-3AD203B41FA5}">
                      <a16:colId xmlns:a16="http://schemas.microsoft.com/office/drawing/2014/main" val="3720115162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829068346"/>
                    </a:ext>
                  </a:extLst>
                </a:gridCol>
                <a:gridCol w="1629696">
                  <a:extLst>
                    <a:ext uri="{9D8B030D-6E8A-4147-A177-3AD203B41FA5}">
                      <a16:colId xmlns:a16="http://schemas.microsoft.com/office/drawing/2014/main" val="1955310667"/>
                    </a:ext>
                  </a:extLst>
                </a:gridCol>
                <a:gridCol w="1437968">
                  <a:extLst>
                    <a:ext uri="{9D8B030D-6E8A-4147-A177-3AD203B41FA5}">
                      <a16:colId xmlns:a16="http://schemas.microsoft.com/office/drawing/2014/main" val="4101237618"/>
                    </a:ext>
                  </a:extLst>
                </a:gridCol>
                <a:gridCol w="1575380">
                  <a:extLst>
                    <a:ext uri="{9D8B030D-6E8A-4147-A177-3AD203B41FA5}">
                      <a16:colId xmlns:a16="http://schemas.microsoft.com/office/drawing/2014/main" val="3493958917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3638441639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4083105871"/>
                    </a:ext>
                  </a:extLst>
                </a:gridCol>
                <a:gridCol w="210523">
                  <a:extLst>
                    <a:ext uri="{9D8B030D-6E8A-4147-A177-3AD203B41FA5}">
                      <a16:colId xmlns:a16="http://schemas.microsoft.com/office/drawing/2014/main" val="2973541003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Turn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Resonators Active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Pretraining Used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Convergence Time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Avg. Final Reward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Interlocks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Notable Outcome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05708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72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3 (R1, R2,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535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4 h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21</a:t>
                      </a:r>
                      <a:endParaRPr lang="en-CH" sz="1300">
                        <a:effectLst/>
                      </a:endParaRPr>
                    </a:p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(3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First full training from scratch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652179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73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3 (R1, R2,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291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2 h 20 min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12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(0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Fast convergence from surrogate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66761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74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3 (R1, R2, R3)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1117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5 h 50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51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(3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Transfer Learning from Turn 73 inadequate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5993746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89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 (R1,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114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52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-0.055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0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Most degraded config; still successful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716929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60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4 (R1, R2, R3, R4)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217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2 h 3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4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(1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Fast convergence under nominal conditions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 dirty="0">
                          <a:effectLst/>
                        </a:rPr>
                        <a:t> 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0855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F7B2F3F-A5E6-6290-16FA-1716890F06E3}"/>
              </a:ext>
            </a:extLst>
          </p:cNvPr>
          <p:cNvSpPr txBox="1"/>
          <p:nvPr/>
        </p:nvSpPr>
        <p:spPr>
          <a:xfrm>
            <a:off x="695016" y="5528154"/>
            <a:ext cx="106444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None/>
            </a:pP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Convergence is defined as the time required for the reinforcement learning agent to consistently solve any episode in fewer than 10 steps.</a:t>
            </a:r>
            <a:endParaRPr lang="en-CH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b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CH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8D4635-AD06-1ECD-682B-39E72C852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Summary of RL Agent Training Performance</a:t>
            </a:r>
            <a:endParaRPr lang="en-CH" sz="3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39189-10B7-A2B1-6552-0A60E530C606}"/>
              </a:ext>
            </a:extLst>
          </p:cNvPr>
          <p:cNvSpPr/>
          <p:nvPr/>
        </p:nvSpPr>
        <p:spPr>
          <a:xfrm>
            <a:off x="772251" y="2676834"/>
            <a:ext cx="10515603" cy="752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8EB161A-7DEB-98A0-759C-C5F9DDAC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038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5892-16F6-7725-74D5-2167F6B04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C0D077-4CDC-BF70-77C2-4ABC70832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6362DB-0249-2E74-D278-D33E345C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73</a:t>
            </a:r>
            <a:endParaRPr lang="en-CH" sz="3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BE456-199E-C87B-F5C0-3AF1A4EFEB35}"/>
              </a:ext>
            </a:extLst>
          </p:cNvPr>
          <p:cNvSpPr txBox="1"/>
          <p:nvPr/>
        </p:nvSpPr>
        <p:spPr>
          <a:xfrm>
            <a:off x="1037474" y="5387389"/>
            <a:ext cx="433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RL model from historical data (3 h 53 min)</a:t>
            </a:r>
            <a:endParaRPr lang="en-GB" sz="12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C29313-3C43-DB9C-689C-E4D6D4D6F10D}"/>
              </a:ext>
            </a:extLst>
          </p:cNvPr>
          <p:cNvSpPr txBox="1"/>
          <p:nvPr/>
        </p:nvSpPr>
        <p:spPr>
          <a:xfrm>
            <a:off x="722376" y="5843945"/>
            <a:ext cx="11130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models tested on evaluation mode 12 hours later: pre-trained model outperforms the one from scratch</a:t>
            </a:r>
            <a:endParaRPr lang="en-CH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2A22AAE-1273-6139-BC82-30A18AA164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▭  Turn 73 ▮  Turn 74 ▭  Turn 89  ▭  Turn 60 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C4341-AB02-B299-3AE2-43320BBB9785}"/>
              </a:ext>
            </a:extLst>
          </p:cNvPr>
          <p:cNvSpPr txBox="1"/>
          <p:nvPr/>
        </p:nvSpPr>
        <p:spPr>
          <a:xfrm>
            <a:off x="6304345" y="4838535"/>
            <a:ext cx="5404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Beam interlocks are avoided after early exploration</a:t>
            </a:r>
          </a:p>
        </p:txBody>
      </p:sp>
      <p:pic>
        <p:nvPicPr>
          <p:cNvPr id="9" name="Picture 8" descr="A graph of a graph showing a number of points&#10;&#10;AI-generated content may be incorrect.">
            <a:extLst>
              <a:ext uri="{FF2B5EF4-FFF2-40B4-BE49-F238E27FC236}">
                <a16:creationId xmlns:a16="http://schemas.microsoft.com/office/drawing/2014/main" id="{6654DCEE-F553-C9DA-07AF-3A06E8EBE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0" y="1273836"/>
            <a:ext cx="493649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aph of a number&#10;&#10;AI-generated content may be incorrect.">
            <a:extLst>
              <a:ext uri="{FF2B5EF4-FFF2-40B4-BE49-F238E27FC236}">
                <a16:creationId xmlns:a16="http://schemas.microsoft.com/office/drawing/2014/main" id="{6D73BD5B-4718-05E0-835A-F26912D47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45" y="1505268"/>
            <a:ext cx="486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139E0CA-50BC-502F-8199-87ADD882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2474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D4C4-ADA7-85A1-856D-462E4C7D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20AA0-7BDB-CE70-5C95-2794D89D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58406-3A60-09D3-B891-C5E65B6A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73</a:t>
            </a:r>
            <a:endParaRPr lang="en-CH" sz="3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7803A4F-BFAE-6C6E-D09E-0F1FF9DD5F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▭  Turn 73 ▮  Turn 74 ▭  Turn 89  ▭  Turn 60 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586F2-861A-D883-CF37-C6D0AC78E692}"/>
              </a:ext>
            </a:extLst>
          </p:cNvPr>
          <p:cNvSpPr txBox="1"/>
          <p:nvPr/>
        </p:nvSpPr>
        <p:spPr>
          <a:xfrm>
            <a:off x="539296" y="5562661"/>
            <a:ext cx="567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Final </a:t>
            </a:r>
            <a:r>
              <a:rPr lang="en-GB" sz="1600" b="1" dirty="0"/>
              <a:t>phases (MIF7 and MIF8)</a:t>
            </a:r>
            <a:r>
              <a:rPr lang="en-GB" sz="1600" dirty="0"/>
              <a:t> are within </a:t>
            </a:r>
            <a:r>
              <a:rPr lang="en-GB" sz="1600" b="1" dirty="0"/>
              <a:t>±1°</a:t>
            </a:r>
            <a:r>
              <a:rPr lang="en-GB" sz="1600" dirty="0"/>
              <a:t> of target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Residual deviation is within </a:t>
            </a:r>
            <a:r>
              <a:rPr lang="en-GB" sz="1600" b="1" dirty="0"/>
              <a:t>measurement uncertainty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C863E-C481-8BA1-17DA-08A2BFA0512B}"/>
              </a:ext>
            </a:extLst>
          </p:cNvPr>
          <p:cNvSpPr txBox="1"/>
          <p:nvPr/>
        </p:nvSpPr>
        <p:spPr>
          <a:xfrm>
            <a:off x="6295331" y="5543124"/>
            <a:ext cx="720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Beam </a:t>
            </a:r>
            <a:r>
              <a:rPr lang="en-GB" sz="1600" b="1" dirty="0"/>
              <a:t>losses drop by ~2 orders of magnitude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correction coils are needed by agent  </a:t>
            </a:r>
          </a:p>
        </p:txBody>
      </p:sp>
      <p:pic>
        <p:nvPicPr>
          <p:cNvPr id="13" name="Picture 12" descr="A graph of different types of mif&#10;&#10;AI-generated content may be incorrect.">
            <a:extLst>
              <a:ext uri="{FF2B5EF4-FFF2-40B4-BE49-F238E27FC236}">
                <a16:creationId xmlns:a16="http://schemas.microsoft.com/office/drawing/2014/main" id="{A9AAB9B5-F33C-C64D-760A-C9E294B93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27" y="1062661"/>
            <a:ext cx="3937203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graph of loss and loss of loss&#10;&#10;AI-generated content may be incorrect.">
            <a:extLst>
              <a:ext uri="{FF2B5EF4-FFF2-40B4-BE49-F238E27FC236}">
                <a16:creationId xmlns:a16="http://schemas.microsoft.com/office/drawing/2014/main" id="{B9EF5797-E664-C2E7-D189-3F9DA7F97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12" y="1062661"/>
            <a:ext cx="3937604" cy="450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D50616-FCFE-2671-8DEE-7C28E4487F0D}"/>
              </a:ext>
            </a:extLst>
          </p:cNvPr>
          <p:cNvCxnSpPr/>
          <p:nvPr/>
        </p:nvCxnSpPr>
        <p:spPr>
          <a:xfrm flipH="1">
            <a:off x="10473368" y="2829312"/>
            <a:ext cx="174929" cy="25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1C8799-326C-D0C3-88D4-37F2F5C15571}"/>
              </a:ext>
            </a:extLst>
          </p:cNvPr>
          <p:cNvSpPr txBox="1"/>
          <p:nvPr/>
        </p:nvSpPr>
        <p:spPr>
          <a:xfrm>
            <a:off x="10576240" y="2574978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losses</a:t>
            </a:r>
            <a:endParaRPr lang="en-CH" sz="11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AFF7BCE-EF7A-792A-E446-79067540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8291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1B12F-FD3D-8893-A238-900716CD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94635A-27B3-F99A-2ABE-406FB6AF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CD988B-9AB1-4695-11B4-FA2BE396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73: training vs no training</a:t>
            </a:r>
            <a:endParaRPr lang="en-CH" sz="3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6B0D6AD-97A6-1F5D-A4B0-0152C84547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▭  Turn 73 ▮  Turn 74 ▭  Turn 89  ▭  Turn 60 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F0EF1-55A4-F6F9-8935-51F56140B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8" y="1273836"/>
            <a:ext cx="4114836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aph of a graph showing a number of points&#10;&#10;AI-generated content may be incorrect.">
            <a:extLst>
              <a:ext uri="{FF2B5EF4-FFF2-40B4-BE49-F238E27FC236}">
                <a16:creationId xmlns:a16="http://schemas.microsoft.com/office/drawing/2014/main" id="{6B25156D-052D-79F4-5036-1C433CAF5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70" y="1273836"/>
            <a:ext cx="4114836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60FE1-A06B-E77F-109A-E47D47AD6B49}"/>
              </a:ext>
            </a:extLst>
          </p:cNvPr>
          <p:cNvSpPr txBox="1"/>
          <p:nvPr/>
        </p:nvSpPr>
        <p:spPr>
          <a:xfrm>
            <a:off x="2226094" y="5004000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without pretraining</a:t>
            </a:r>
            <a:endParaRPr lang="en-CH" sz="1400" i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C3E3B-C2AE-BDE5-1E56-A363B2BB60E6}"/>
              </a:ext>
            </a:extLst>
          </p:cNvPr>
          <p:cNvSpPr txBox="1"/>
          <p:nvPr/>
        </p:nvSpPr>
        <p:spPr>
          <a:xfrm>
            <a:off x="8176326" y="5004000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with pretraining</a:t>
            </a:r>
            <a:endParaRPr lang="en-CH" sz="1400" i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97966D-8836-6901-5814-F54918BE41FF}"/>
              </a:ext>
            </a:extLst>
          </p:cNvPr>
          <p:cNvSpPr txBox="1"/>
          <p:nvPr/>
        </p:nvSpPr>
        <p:spPr>
          <a:xfrm>
            <a:off x="585576" y="5595452"/>
            <a:ext cx="10884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retraining from a surrogate model significantly accelerated learning and provided a strong initialization</a:t>
            </a:r>
            <a:endParaRPr lang="en-CH" sz="1600" b="1" dirty="0">
              <a:latin typeface="+mj-lt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CC81306-1BE5-B441-65F0-6AD587F8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98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89E2B-B9B5-BA19-9200-48654E236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24427-D4A9-E2C8-FFB5-000B95D8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24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7D8BE5-0CCA-E742-1955-8F8039AD77CA}"/>
              </a:ext>
            </a:extLst>
          </p:cNvPr>
          <p:cNvGraphicFramePr>
            <a:graphicFrameLocks noGrp="1"/>
          </p:cNvGraphicFramePr>
          <p:nvPr/>
        </p:nvGraphicFramePr>
        <p:xfrm>
          <a:off x="772251" y="1446386"/>
          <a:ext cx="10515603" cy="400240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59788">
                  <a:extLst>
                    <a:ext uri="{9D8B030D-6E8A-4147-A177-3AD203B41FA5}">
                      <a16:colId xmlns:a16="http://schemas.microsoft.com/office/drawing/2014/main" val="3720115162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829068346"/>
                    </a:ext>
                  </a:extLst>
                </a:gridCol>
                <a:gridCol w="1629696">
                  <a:extLst>
                    <a:ext uri="{9D8B030D-6E8A-4147-A177-3AD203B41FA5}">
                      <a16:colId xmlns:a16="http://schemas.microsoft.com/office/drawing/2014/main" val="1955310667"/>
                    </a:ext>
                  </a:extLst>
                </a:gridCol>
                <a:gridCol w="1437968">
                  <a:extLst>
                    <a:ext uri="{9D8B030D-6E8A-4147-A177-3AD203B41FA5}">
                      <a16:colId xmlns:a16="http://schemas.microsoft.com/office/drawing/2014/main" val="4101237618"/>
                    </a:ext>
                  </a:extLst>
                </a:gridCol>
                <a:gridCol w="1575380">
                  <a:extLst>
                    <a:ext uri="{9D8B030D-6E8A-4147-A177-3AD203B41FA5}">
                      <a16:colId xmlns:a16="http://schemas.microsoft.com/office/drawing/2014/main" val="3493958917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3638441639"/>
                    </a:ext>
                  </a:extLst>
                </a:gridCol>
                <a:gridCol w="1454711">
                  <a:extLst>
                    <a:ext uri="{9D8B030D-6E8A-4147-A177-3AD203B41FA5}">
                      <a16:colId xmlns:a16="http://schemas.microsoft.com/office/drawing/2014/main" val="4083105871"/>
                    </a:ext>
                  </a:extLst>
                </a:gridCol>
                <a:gridCol w="210523">
                  <a:extLst>
                    <a:ext uri="{9D8B030D-6E8A-4147-A177-3AD203B41FA5}">
                      <a16:colId xmlns:a16="http://schemas.microsoft.com/office/drawing/2014/main" val="2973541003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Turn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Resonators Active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Pretraining Used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Convergence Time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Avg. Final Reward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Interlocks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Notable Outcome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05708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72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3 (R1, R2,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535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4 h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21</a:t>
                      </a:r>
                      <a:endParaRPr lang="en-CH" sz="1300">
                        <a:effectLst/>
                      </a:endParaRPr>
                    </a:p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(3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First full training from scratch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652179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73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3 (R1, R2,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291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2 h 20 min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12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(0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Fast convergence from surrogate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66761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74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3 (R1, R2, R3)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1117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5 h 50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51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(3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Transfer Learning from Turn 73 inadequate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>
                          <a:effectLst/>
                        </a:rPr>
                        <a:t> 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5993746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89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 (R1, R3)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Yes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114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52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-0.055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0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Most degraded config; still successful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716929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60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4 (R1, R2, R3, R4)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No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217 timesteps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~ 2 h 3 min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-0.06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4</a:t>
                      </a:r>
                      <a:endParaRPr lang="en-CH" sz="13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(1 after conv)</a:t>
                      </a:r>
                      <a:endParaRPr lang="en-C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Fast convergence under nominal conditions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CH" sz="1300" dirty="0">
                          <a:effectLst/>
                        </a:rPr>
                        <a:t> </a:t>
                      </a:r>
                      <a:endParaRPr lang="en-C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0855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1B0DF5F-B22E-0717-1559-9777F1916CB3}"/>
              </a:ext>
            </a:extLst>
          </p:cNvPr>
          <p:cNvSpPr txBox="1"/>
          <p:nvPr/>
        </p:nvSpPr>
        <p:spPr>
          <a:xfrm>
            <a:off x="695016" y="5528154"/>
            <a:ext cx="106444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None/>
            </a:pP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Convergence is defined as the time required for the reinforcement learning agent to consistently solve any episode in fewer than 10 steps.</a:t>
            </a:r>
            <a:endParaRPr lang="en-CH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None/>
            </a:pPr>
            <a:b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CH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22CC29-7C37-1C1F-22A7-384F19FB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Summary of RL Agent Training Performance</a:t>
            </a:r>
            <a:endParaRPr lang="en-CH" sz="3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A6D866-FDFC-EEA9-D084-C95BFCCD8FB0}"/>
              </a:ext>
            </a:extLst>
          </p:cNvPr>
          <p:cNvSpPr/>
          <p:nvPr/>
        </p:nvSpPr>
        <p:spPr>
          <a:xfrm>
            <a:off x="772251" y="3429001"/>
            <a:ext cx="10515603" cy="678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B9F09D0-F0F3-9A90-8BF2-4321E7FC3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6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6D2EA-0623-E6D3-827C-9E22FE192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C5C28D-5DC8-1277-7F29-7D114779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E0D04B-0FA9-8A1F-9A9C-CAA1F127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74: Transferability of Pretrained RL Actor</a:t>
            </a:r>
            <a:endParaRPr lang="en-CH" sz="3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6400D-45E8-6BFF-A6A7-288C4EC13482}"/>
              </a:ext>
            </a:extLst>
          </p:cNvPr>
          <p:cNvSpPr txBox="1"/>
          <p:nvPr/>
        </p:nvSpPr>
        <p:spPr>
          <a:xfrm>
            <a:off x="860801" y="5697972"/>
            <a:ext cx="10625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conducted: RL actor trained at turn 73 was applied to Turn 74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Performance degraded compared to training from scratch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b="1" dirty="0">
                <a:sym typeface="Wingdings" panose="05000000000000000000" pitchFamily="2" charset="2"/>
              </a:rPr>
              <a:t>turn-specific training is essential</a:t>
            </a:r>
            <a:endParaRPr lang="en-GB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7BD9A2A-0B99-25C7-1625-F890645B24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▭  Turn 73 ▭  Turn 74 ▮  Turn 89  ▭  Turn 60 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9229E-9038-4D05-E1CB-A66DA11402B0}"/>
              </a:ext>
            </a:extLst>
          </p:cNvPr>
          <p:cNvSpPr txBox="1"/>
          <p:nvPr/>
        </p:nvSpPr>
        <p:spPr>
          <a:xfrm>
            <a:off x="1451818" y="5430252"/>
            <a:ext cx="4337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RL actor from turn 73 (7 h 50 min)</a:t>
            </a:r>
            <a:endParaRPr lang="en-GB" sz="1200" b="1" i="1" dirty="0"/>
          </a:p>
        </p:txBody>
      </p:sp>
      <p:pic>
        <p:nvPicPr>
          <p:cNvPr id="8" name="Picture 7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CA85F909-5EAD-B095-77A9-9C87F00D1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8" y="1082449"/>
            <a:ext cx="4936492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graph of a graph&#10;&#10;AI-generated content may be incorrect.">
            <a:extLst>
              <a:ext uri="{FF2B5EF4-FFF2-40B4-BE49-F238E27FC236}">
                <a16:creationId xmlns:a16="http://schemas.microsoft.com/office/drawing/2014/main" id="{CECADA71-13E4-D32D-FC2E-4F60E2323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45" y="1511513"/>
            <a:ext cx="4860000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0617457-FF26-03E6-37E3-2279610E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242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0C31B-B29A-615C-7ECB-363EA2AF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2A77A-449E-464E-B481-3E1ED2D2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815689-1356-8C34-305D-DF33ACF5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Turn 74</a:t>
            </a:r>
            <a:endParaRPr lang="en-CH" sz="3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67BC359-46D3-5589-6260-B31BAD300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Turn 72 ▭  Turn 73 ▭  Turn 74 ▮  Turn 89  ▭  Turn 60 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FC814-BA96-C6D5-1F68-2C091CFD3BF5}"/>
              </a:ext>
            </a:extLst>
          </p:cNvPr>
          <p:cNvSpPr txBox="1"/>
          <p:nvPr/>
        </p:nvSpPr>
        <p:spPr>
          <a:xfrm>
            <a:off x="860801" y="5750226"/>
            <a:ext cx="1062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small shifts in turn number invalidate prior knowledge: losses are higher than normal</a:t>
            </a: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aph of a diagram&#10;&#10;AI-generated content may be incorrect.">
            <a:extLst>
              <a:ext uri="{FF2B5EF4-FFF2-40B4-BE49-F238E27FC236}">
                <a16:creationId xmlns:a16="http://schemas.microsoft.com/office/drawing/2014/main" id="{88BDA5F7-2471-B0C0-F9E9-CD8438E89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12" y="1134364"/>
            <a:ext cx="3937202" cy="4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aph of loss and loss&#10;&#10;AI-generated content may be incorrect.">
            <a:extLst>
              <a:ext uri="{FF2B5EF4-FFF2-40B4-BE49-F238E27FC236}">
                <a16:creationId xmlns:a16="http://schemas.microsoft.com/office/drawing/2014/main" id="{DF1D9405-3FDC-19C7-E1AA-9BCA90FF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58" y="1134364"/>
            <a:ext cx="3937202" cy="45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7A2C5E3-F14B-6E8E-9CEB-F40DDC1B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7144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DB386-96D7-66E0-4A3A-C5B403ED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DA66B-5D2F-20C7-0460-90AFF311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5C17F7-CEA5-FEC6-D4D1-19B6052AF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1034129"/>
          </a:xfrm>
        </p:spPr>
        <p:txBody>
          <a:bodyPr/>
          <a:lstStyle/>
          <a:p>
            <a:r>
              <a:rPr lang="en-GB" sz="3400" dirty="0"/>
              <a:t>Lessons Learned from Real-Time RL Control – Turn-by-Turn Deployment</a:t>
            </a:r>
            <a:endParaRPr lang="en-CH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5D74C-6C92-8CB8-B8B8-BAF1C46D79C5}"/>
              </a:ext>
            </a:extLst>
          </p:cNvPr>
          <p:cNvSpPr txBox="1"/>
          <p:nvPr/>
        </p:nvSpPr>
        <p:spPr>
          <a:xfrm>
            <a:off x="453648" y="1929793"/>
            <a:ext cx="106603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Simulation results provided an accurate starting point</a:t>
            </a:r>
            <a:r>
              <a:rPr lang="en-GB" dirty="0"/>
              <a:t>, helping shape a realistic RL training environment for the live cyclotron</a:t>
            </a: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 model for a single turn typically takes 3 to 6 hours </a:t>
            </a: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(less than 1000 timesteps), depending on exploration noise chosen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We systematically validated across different turn numbers</a:t>
            </a:r>
            <a:r>
              <a:rPr lang="en-GB" dirty="0"/>
              <a:t> to confirm the robustness of the RL strategy in all machine configurations</a:t>
            </a: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A model trained on one turn is not valid for another,</a:t>
            </a:r>
            <a:r>
              <a:rPr lang="en-GB" dirty="0"/>
              <a:t> hence the multi-turn training effort</a:t>
            </a: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The agent quickly learns to avoid beam losses (interlocks)</a:t>
            </a:r>
            <a:r>
              <a:rPr lang="en-GB" dirty="0"/>
              <a:t> by internalizing strong penalties during training, a key success factor for safe &amp; reliable deployment</a:t>
            </a:r>
          </a:p>
          <a:p>
            <a:pPr algn="just"/>
            <a:endParaRPr lang="en-GB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lvl="2" algn="just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A4A96-17C0-7A3F-DE0B-35483CEC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3194501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8B87F-B7AE-D606-DD69-56B27AD9C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7C307-0D63-5DF0-39EE-D97A268C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6C155-4EF1-0457-E1F2-0452EF4E0307}"/>
              </a:ext>
            </a:extLst>
          </p:cNvPr>
          <p:cNvSpPr txBox="1"/>
          <p:nvPr/>
        </p:nvSpPr>
        <p:spPr>
          <a:xfrm>
            <a:off x="536727" y="3031445"/>
            <a:ext cx="111303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400" dirty="0"/>
              <a:t>Evaluating RL Model Reliability Under Real Conditions</a:t>
            </a:r>
            <a:endParaRPr lang="en-GB" sz="34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RL agent operates in evaluation mode, continuously controlling the machine</a:t>
            </a:r>
          </a:p>
          <a:p>
            <a:pPr lvl="1"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Tested overnight for robustness to drifts and perturbations</a:t>
            </a:r>
          </a:p>
          <a:p>
            <a:pPr lvl="1" algn="just"/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Agent monitors reward and reacts when performance drops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403585-F385-A944-28D4-D8FD80AE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2985720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11D9-46EA-5DB0-3B76-5A530C44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09B0E-9DDC-01F1-6DDD-C74001A2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FA5B22-A33A-268C-A20B-B2E7D57C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Evaluation mode – Turn 74 (3 resonators)</a:t>
            </a:r>
            <a:endParaRPr lang="en-CH" sz="3400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7EDBAC3-430D-9618-32CB-8E49A4C9CF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Model reliability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0BF80-8AFF-D35A-0CA5-00F8955BDFAB}"/>
              </a:ext>
            </a:extLst>
          </p:cNvPr>
          <p:cNvSpPr txBox="1"/>
          <p:nvPr/>
        </p:nvSpPr>
        <p:spPr>
          <a:xfrm>
            <a:off x="519988" y="4353957"/>
            <a:ext cx="10832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model in the morning, launched in evaluation mode from 7pm to 7am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Throughout the night, the machine was </a:t>
            </a:r>
            <a:r>
              <a:rPr lang="en-GB" sz="1600" b="1" dirty="0"/>
              <a:t>intermittently perturbed</a:t>
            </a:r>
            <a:r>
              <a:rPr lang="en-GB" sz="1600" dirty="0"/>
              <a:t> with random coil kicks to test model robustness</a:t>
            </a:r>
            <a:endParaRPr lang="en-GB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The RL agent consistently </a:t>
            </a:r>
            <a:r>
              <a:rPr lang="en-GB" sz="1600" b="1" dirty="0"/>
              <a:t>restored beam quality</a:t>
            </a:r>
            <a:r>
              <a:rPr lang="en-GB" sz="16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No interlocks triggered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Final reward remained high, losses stayed 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12B7EF-BB23-FA08-51E2-BC7D039C4A28}"/>
              </a:ext>
            </a:extLst>
          </p:cNvPr>
          <p:cNvSpPr txBox="1"/>
          <p:nvPr/>
        </p:nvSpPr>
        <p:spPr>
          <a:xfrm>
            <a:off x="511362" y="5824604"/>
            <a:ext cx="10747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A 30-minute retraining corrected this drift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performance fully restored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b="1" dirty="0">
                <a:sym typeface="Wingdings" panose="05000000000000000000" pitchFamily="2" charset="2"/>
              </a:rPr>
              <a:t>importance of intermittent retraining</a:t>
            </a:r>
            <a:endParaRPr lang="en-CH" sz="16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D8D53-EF3E-B77D-3CCE-66AB19C9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5F9C0-E089-1F95-5D87-793950B7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884" y="1247277"/>
            <a:ext cx="6026577" cy="2976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9E685-AD44-7479-B034-3FE69B26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884" y="1167483"/>
            <a:ext cx="6156998" cy="31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1EE43CDB-C45F-4C4B-84FE-A35E8F21CB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1" imgH="423" progId="TCLayout.ActiveDocument.1">
                  <p:embed/>
                </p:oleObj>
              </mc:Choice>
              <mc:Fallback>
                <p:oleObj name="think-cell Slide" r:id="rId6" imgW="421" imgH="423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1EE43CDB-C45F-4C4B-84FE-A35E8F21CB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85DB399-057E-41B1-BA09-A0F08699EE3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3</a:t>
            </a:fld>
            <a:endParaRPr lang="fr-FR"/>
          </a:p>
        </p:txBody>
      </p:sp>
      <p:sp>
        <p:nvSpPr>
          <p:cNvPr id="28" name="Espace réservé du pied de page 4">
            <a:extLst>
              <a:ext uri="{FF2B5EF4-FFF2-40B4-BE49-F238E27FC236}">
                <a16:creationId xmlns:a16="http://schemas.microsoft.com/office/drawing/2014/main" id="{D65602A1-28DC-4CC7-AF7E-F000326BD57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A8E4537-03DC-180E-4F7D-152DC20147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00887-EDA7-F8C5-DAA5-310E5FC79C30}"/>
              </a:ext>
            </a:extLst>
          </p:cNvPr>
          <p:cNvSpPr/>
          <p:nvPr/>
        </p:nvSpPr>
        <p:spPr>
          <a:xfrm>
            <a:off x="0" y="8792"/>
            <a:ext cx="12192000" cy="6389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Subcritical Transmuting Accelerated Regenerative Technology (START)</a:t>
            </a:r>
            <a:endParaRPr lang="en-CH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DCD784-B644-1696-DA4B-931A80D7D68F}"/>
              </a:ext>
            </a:extLst>
          </p:cNvPr>
          <p:cNvSpPr/>
          <p:nvPr/>
        </p:nvSpPr>
        <p:spPr>
          <a:xfrm>
            <a:off x="8852447" y="4274444"/>
            <a:ext cx="2225861" cy="9569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Cyclotron </a:t>
            </a:r>
          </a:p>
          <a:p>
            <a:pPr algn="ctr"/>
            <a:r>
              <a:rPr lang="en-GB" sz="2000" b="1" dirty="0"/>
              <a:t>800 MeV ─ 5 mA</a:t>
            </a:r>
            <a:endParaRPr lang="en-CH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F25FB-F7EF-D21E-073C-C2E96436EF90}"/>
              </a:ext>
            </a:extLst>
          </p:cNvPr>
          <p:cNvSpPr/>
          <p:nvPr/>
        </p:nvSpPr>
        <p:spPr>
          <a:xfrm>
            <a:off x="5883578" y="5777430"/>
            <a:ext cx="3040615" cy="4897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Lead-Cooled Reactor</a:t>
            </a:r>
            <a:endParaRPr lang="en-CH" sz="2000" b="1" dirty="0"/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9F459CDA-29DB-6175-7EB6-853C0C62EDED}"/>
              </a:ext>
            </a:extLst>
          </p:cNvPr>
          <p:cNvSpPr/>
          <p:nvPr/>
        </p:nvSpPr>
        <p:spPr>
          <a:xfrm flipH="1">
            <a:off x="8516680" y="3397101"/>
            <a:ext cx="826997" cy="764931"/>
          </a:xfrm>
          <a:prstGeom prst="bentArrow">
            <a:avLst>
              <a:gd name="adj1" fmla="val 13880"/>
              <a:gd name="adj2" fmla="val 25000"/>
              <a:gd name="adj3" fmla="val 25000"/>
              <a:gd name="adj4" fmla="val 4375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C6015CFF-55F2-D819-E404-AA10F1A843BF}"/>
              </a:ext>
            </a:extLst>
          </p:cNvPr>
          <p:cNvSpPr/>
          <p:nvPr/>
        </p:nvSpPr>
        <p:spPr>
          <a:xfrm flipH="1">
            <a:off x="5723853" y="4708454"/>
            <a:ext cx="1102247" cy="956980"/>
          </a:xfrm>
          <a:prstGeom prst="bentArrow">
            <a:avLst>
              <a:gd name="adj1" fmla="val 11658"/>
              <a:gd name="adj2" fmla="val 13773"/>
              <a:gd name="adj3" fmla="val 22861"/>
              <a:gd name="adj4" fmla="val 4375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347DAF11-9140-B7AF-D1F7-C23D75C7D9F9}"/>
              </a:ext>
            </a:extLst>
          </p:cNvPr>
          <p:cNvSpPr/>
          <p:nvPr/>
        </p:nvSpPr>
        <p:spPr>
          <a:xfrm>
            <a:off x="3470660" y="5139695"/>
            <a:ext cx="1774708" cy="764931"/>
          </a:xfrm>
          <a:prstGeom prst="bentArrow">
            <a:avLst>
              <a:gd name="adj1" fmla="val 13880"/>
              <a:gd name="adj2" fmla="val 20986"/>
              <a:gd name="adj3" fmla="val 25000"/>
              <a:gd name="adj4" fmla="val 4375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0DC44-461C-7932-8776-C89E281BC52E}"/>
              </a:ext>
            </a:extLst>
          </p:cNvPr>
          <p:cNvSpPr/>
          <p:nvPr/>
        </p:nvSpPr>
        <p:spPr>
          <a:xfrm>
            <a:off x="1969063" y="5921121"/>
            <a:ext cx="3040615" cy="6389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Spallation target</a:t>
            </a:r>
          </a:p>
          <a:p>
            <a:pPr algn="ctr"/>
            <a:r>
              <a:rPr lang="en-GB" sz="2000" b="1" dirty="0"/>
              <a:t>4 MW liquid metal</a:t>
            </a:r>
            <a:endParaRPr lang="en-CH" sz="2000" b="1" dirty="0"/>
          </a:p>
        </p:txBody>
      </p:sp>
    </p:spTree>
    <p:extLst>
      <p:ext uri="{BB962C8B-B14F-4D97-AF65-F5344CB8AC3E}">
        <p14:creationId xmlns:p14="http://schemas.microsoft.com/office/powerpoint/2010/main" val="2355038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797F7-6D55-9E8A-D07C-6F7CC18B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C27209-422A-5D92-824F-506CB1FA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B2D740-0599-76C1-B263-7A9901CD6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Evaluation mode – Turn 60 (4 resonators)</a:t>
            </a:r>
            <a:endParaRPr lang="en-CH" sz="3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5C4CB-BF7D-44ED-60C7-6E3588AC5C01}"/>
              </a:ext>
            </a:extLst>
          </p:cNvPr>
          <p:cNvSpPr txBox="1"/>
          <p:nvPr/>
        </p:nvSpPr>
        <p:spPr>
          <a:xfrm>
            <a:off x="722377" y="4627627"/>
            <a:ext cx="9922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model during the day, launched in evaluation mode from 9pm to 9am: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interlocks triggered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Succeeds to exceed the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reward threshold level and bring losses to nearly vanishing levels</a:t>
            </a:r>
            <a:endParaRPr lang="en-CH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E99A65C-1377-51BA-BDFF-4BDE9A4E5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Model reliability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C64C-E5D0-6065-7B84-C6C8F58E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1A678-4CDF-1A57-A274-D8FEBDA4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27" y="1327928"/>
            <a:ext cx="6012057" cy="29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53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880D8-D6C7-5A73-27EC-F63AE117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6576B-9338-D861-0EBE-4E3C1BA9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16D985-7AE1-60FF-DAF3-E2DCDE1F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Key Takeaways – Model Reliability in Real Operation</a:t>
            </a:r>
            <a:endParaRPr lang="en-CH" sz="3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BBC54-2560-86FB-C661-6047CD5F7890}"/>
              </a:ext>
            </a:extLst>
          </p:cNvPr>
          <p:cNvSpPr txBox="1"/>
          <p:nvPr/>
        </p:nvSpPr>
        <p:spPr>
          <a:xfrm>
            <a:off x="420506" y="1425302"/>
            <a:ext cx="113644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First live deployment of an RL-based control loop</a:t>
            </a:r>
            <a:r>
              <a:rPr lang="en-GB" dirty="0"/>
              <a:t> on a cyclotron, running autonomously for </a:t>
            </a:r>
            <a:r>
              <a:rPr lang="en-GB" b="1" dirty="0"/>
              <a:t>12 hours</a:t>
            </a:r>
          </a:p>
          <a:p>
            <a:r>
              <a:rPr lang="en-GB" b="1" dirty="0">
                <a:solidFill>
                  <a:srgbClr val="292847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GB" b="1" dirty="0">
                <a:solidFill>
                  <a:srgbClr val="292847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dirty="0"/>
              <a:t>Continuously tuned in real time, adapting to drift and fluctuations</a:t>
            </a:r>
          </a:p>
          <a:p>
            <a:endParaRPr lang="en-GB" b="1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Successfully tested under </a:t>
            </a:r>
            <a:r>
              <a:rPr lang="en-GB" b="1" dirty="0"/>
              <a:t>three machine configurations</a:t>
            </a:r>
            <a:r>
              <a:rPr lang="en-GB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92847"/>
                </a:solidFill>
                <a:latin typeface="+mj-lt"/>
                <a:cs typeface="Arial" panose="020B0604020202020204" pitchFamily="34" charset="0"/>
              </a:rPr>
              <a:t>All 4 resonators (Turn 60)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92847"/>
                </a:solidFill>
                <a:latin typeface="+mj-lt"/>
                <a:cs typeface="Arial" panose="020B0604020202020204" pitchFamily="34" charset="0"/>
              </a:rPr>
              <a:t>Only 3 resonators (Turn 74)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92847"/>
                </a:solidFill>
                <a:latin typeface="+mj-lt"/>
                <a:cs typeface="Arial" panose="020B0604020202020204" pitchFamily="34" charset="0"/>
              </a:rPr>
              <a:t>Only 2 resonators (Turn 89)</a:t>
            </a:r>
            <a:r>
              <a:rPr lang="en-GB" b="1" dirty="0">
                <a:solidFill>
                  <a:srgbClr val="292847"/>
                </a:solidFill>
                <a:latin typeface="+mj-lt"/>
                <a:cs typeface="Arial" panose="020B0604020202020204" pitchFamily="34" charset="0"/>
              </a:rPr>
              <a:t>	 </a:t>
            </a:r>
          </a:p>
          <a:p>
            <a:r>
              <a:rPr lang="en-GB" dirty="0">
                <a:solidFill>
                  <a:srgbClr val="292847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GB" dirty="0">
                <a:solidFill>
                  <a:srgbClr val="292847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The RL agent consistently recovered and adapted</a:t>
            </a:r>
          </a:p>
          <a:p>
            <a:endParaRPr lang="en-GB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Demonstrated that RL-based tuning can become the </a:t>
            </a:r>
            <a:r>
              <a:rPr lang="en-GB" b="1" dirty="0"/>
              <a:t>default control strategy</a:t>
            </a:r>
            <a:r>
              <a:rPr lang="en-GB" dirty="0"/>
              <a:t> for future systems like the </a:t>
            </a:r>
            <a:r>
              <a:rPr lang="en-GB" b="1" dirty="0"/>
              <a:t>TMX cyclotron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>
              <a:solidFill>
                <a:srgbClr val="292847"/>
              </a:solidFill>
              <a:latin typeface="+mj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292847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Intermittent retraining </a:t>
            </a:r>
            <a:r>
              <a:rPr lang="en-GB" dirty="0">
                <a:solidFill>
                  <a:srgbClr val="292847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boosts robustness: overnight tests showed that occasional retraining helps recover optimal performance</a:t>
            </a:r>
          </a:p>
          <a:p>
            <a:endParaRPr lang="en-GB" dirty="0">
              <a:solidFill>
                <a:srgbClr val="292847"/>
              </a:solidFill>
              <a:latin typeface="+mj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/>
              <a:t>Current limitation</a:t>
            </a:r>
            <a:r>
              <a:rPr lang="en-GB" dirty="0"/>
              <a:t>: validated at </a:t>
            </a:r>
            <a:r>
              <a:rPr lang="en-GB" b="1" dirty="0"/>
              <a:t>20 </a:t>
            </a:r>
            <a:r>
              <a:rPr lang="en-GB" b="1" dirty="0" err="1"/>
              <a:t>μA</a:t>
            </a:r>
            <a:r>
              <a:rPr lang="en-GB" dirty="0"/>
              <a:t>, i.e., relatively low current</a:t>
            </a:r>
            <a:br>
              <a:rPr lang="en-GB" dirty="0"/>
            </a:b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rgbClr val="FF0000"/>
                </a:solidFill>
              </a:rPr>
              <a:t> How will this scale to high-current, high-power regimes? </a:t>
            </a:r>
            <a:endParaRPr lang="en-GB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982A9C-562B-CFA4-D4C8-E66F2DEAA1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8" y="327831"/>
            <a:ext cx="7191973" cy="312082"/>
          </a:xfrm>
        </p:spPr>
        <p:txBody>
          <a:bodyPr>
            <a:normAutofit/>
          </a:bodyPr>
          <a:lstStyle/>
          <a:p>
            <a:r>
              <a:rPr lang="en-GB" dirty="0"/>
              <a:t>Model reliability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EF06D-DAFC-6339-40F0-820FEDD51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26581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09CDE-E408-3DDE-5D61-2114243B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D2C6C-9E7F-BE08-9552-C3C65069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70283C-0CCB-C96C-DAC1-CD612228640E}"/>
              </a:ext>
            </a:extLst>
          </p:cNvPr>
          <p:cNvSpPr txBox="1"/>
          <p:nvPr/>
        </p:nvSpPr>
        <p:spPr>
          <a:xfrm>
            <a:off x="552356" y="3028462"/>
            <a:ext cx="11130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4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IV: Tuning Strategy for </a:t>
            </a:r>
            <a:r>
              <a:rPr lang="en-GB" sz="34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</a:t>
            </a:r>
            <a:endParaRPr lang="en-CH" sz="34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AFE2DA5-9921-D780-D4A1-D674D949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192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9050A-CA3D-AEFA-9219-2BAB4DF6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3B315-0887-E93C-B0FC-EEC0FA2A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E12593-0EC9-B0A7-F06C-B6416B38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1034129"/>
          </a:xfrm>
        </p:spPr>
        <p:txBody>
          <a:bodyPr/>
          <a:lstStyle/>
          <a:p>
            <a:r>
              <a:rPr lang="en-GB" sz="3400" dirty="0"/>
              <a:t>From 20 µA to 800 µA: Validating RL Tuning Across Beam Currents</a:t>
            </a:r>
            <a:endParaRPr lang="en-CH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0474D9-8F32-F3E4-4309-19E30E0CED2A}"/>
                  </a:ext>
                </a:extLst>
              </p:cNvPr>
              <p:cNvSpPr txBox="1"/>
              <p:nvPr/>
            </p:nvSpPr>
            <p:spPr>
              <a:xfrm>
                <a:off x="722377" y="4700577"/>
                <a:ext cx="1074724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Starting from model pre-trained the day before at 20 µA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Fibonacci ramp-up strategy of the current (courtesy Antonio!): </a:t>
                </a:r>
                <a:r>
                  <a:rPr lang="en-CH" sz="1600" dirty="0"/>
                  <a:t>0, 1, 1, 2, 3, 5, 8, 13, 21, …</a:t>
                </a:r>
                <a:endParaRPr lang="en-GB" sz="1600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600" dirty="0"/>
                  <a:t>RL consistently reduced reward below threshold in ≤5 steps</a:t>
                </a:r>
                <a:r>
                  <a:rPr lang="en-GB" sz="1600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Results continues to improve even after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Final losses always dropped to &lt;0.3 </a:t>
                </a:r>
                <a:r>
                  <a:rPr lang="en-GB" sz="1600" dirty="0" err="1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  <a:r>
                  <a:rPr lang="en-GB" sz="1600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(0.2 </a:t>
                </a:r>
                <a:r>
                  <a:rPr lang="en-GB" sz="1600" dirty="0" err="1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</a:t>
                </a:r>
                <a:r>
                  <a:rPr lang="en-GB" sz="1600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corresponds to absolute minimum)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600" b="1" dirty="0"/>
                  <a:t>No interlocks triggered - even at 800 µA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𝟓𝟖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b="1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kW average beam power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en-GB" sz="1600" dirty="0">
                    <a:solidFill>
                      <a:schemeClr val="accent4">
                        <a:lumMod val="50000"/>
                      </a:schemeClr>
                    </a:solidFill>
                  </a:rPr>
                  <a:t> tuning was instrumental in bridging the gap between low- and high-current regimes</a:t>
                </a:r>
                <a:endParaRPr lang="en-CH" sz="16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0474D9-8F32-F3E4-4309-19E30E0CE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77" y="4700577"/>
                <a:ext cx="10747246" cy="1569660"/>
              </a:xfrm>
              <a:prstGeom prst="rect">
                <a:avLst/>
              </a:prstGeom>
              <a:blipFill>
                <a:blip r:embed="rId2"/>
                <a:stretch>
                  <a:fillRect l="-227" t="-1163" b="-387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51E089-D854-93C6-5F32-00AE7524C8D8}"/>
              </a:ext>
            </a:extLst>
          </p:cNvPr>
          <p:cNvGraphicFramePr>
            <a:graphicFrameLocks noGrp="1"/>
          </p:cNvGraphicFramePr>
          <p:nvPr/>
        </p:nvGraphicFramePr>
        <p:xfrm>
          <a:off x="833011" y="1694117"/>
          <a:ext cx="972580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401">
                  <a:extLst>
                    <a:ext uri="{9D8B030D-6E8A-4147-A177-3AD203B41FA5}">
                      <a16:colId xmlns:a16="http://schemas.microsoft.com/office/drawing/2014/main" val="3582104060"/>
                    </a:ext>
                  </a:extLst>
                </a:gridCol>
                <a:gridCol w="1389401">
                  <a:extLst>
                    <a:ext uri="{9D8B030D-6E8A-4147-A177-3AD203B41FA5}">
                      <a16:colId xmlns:a16="http://schemas.microsoft.com/office/drawing/2014/main" val="1412843955"/>
                    </a:ext>
                  </a:extLst>
                </a:gridCol>
                <a:gridCol w="1389401">
                  <a:extLst>
                    <a:ext uri="{9D8B030D-6E8A-4147-A177-3AD203B41FA5}">
                      <a16:colId xmlns:a16="http://schemas.microsoft.com/office/drawing/2014/main" val="1446105780"/>
                    </a:ext>
                  </a:extLst>
                </a:gridCol>
                <a:gridCol w="1389401">
                  <a:extLst>
                    <a:ext uri="{9D8B030D-6E8A-4147-A177-3AD203B41FA5}">
                      <a16:colId xmlns:a16="http://schemas.microsoft.com/office/drawing/2014/main" val="1785641519"/>
                    </a:ext>
                  </a:extLst>
                </a:gridCol>
                <a:gridCol w="1389401">
                  <a:extLst>
                    <a:ext uri="{9D8B030D-6E8A-4147-A177-3AD203B41FA5}">
                      <a16:colId xmlns:a16="http://schemas.microsoft.com/office/drawing/2014/main" val="871801095"/>
                    </a:ext>
                  </a:extLst>
                </a:gridCol>
                <a:gridCol w="1389401">
                  <a:extLst>
                    <a:ext uri="{9D8B030D-6E8A-4147-A177-3AD203B41FA5}">
                      <a16:colId xmlns:a16="http://schemas.microsoft.com/office/drawing/2014/main" val="236633806"/>
                    </a:ext>
                  </a:extLst>
                </a:gridCol>
                <a:gridCol w="1389401">
                  <a:extLst>
                    <a:ext uri="{9D8B030D-6E8A-4147-A177-3AD203B41FA5}">
                      <a16:colId xmlns:a16="http://schemas.microsoft.com/office/drawing/2014/main" val="1428434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Beam current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Initial reward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reward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Initial losses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Final losses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Nb of steps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Nb of interlocks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454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50 µA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-0.14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-0.041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658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100 µA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-0.25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-0.046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2.0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355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200 µA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-0.48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-0.038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17.1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776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300 µA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-0.77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-0.060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95.0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29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500 µA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-0.33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-0.062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7.0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51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800 µA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-0.54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-0.069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23.3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 </a:t>
                      </a:r>
                      <a:r>
                        <a:rPr lang="en-GB" dirty="0" err="1"/>
                        <a:t>nA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  <a:endParaRPr lang="en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579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7101C9-8898-5CCB-C76D-FB01816A0181}"/>
              </a:ext>
            </a:extLst>
          </p:cNvPr>
          <p:cNvSpPr txBox="1"/>
          <p:nvPr/>
        </p:nvSpPr>
        <p:spPr>
          <a:xfrm>
            <a:off x="7784252" y="1339596"/>
            <a:ext cx="3015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hour effective beam time in total</a:t>
            </a:r>
            <a:endParaRPr lang="en-CH" sz="14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852749-FF9B-7A54-A55C-69833FA2DDF6}"/>
              </a:ext>
            </a:extLst>
          </p:cNvPr>
          <p:cNvSpPr/>
          <p:nvPr/>
        </p:nvSpPr>
        <p:spPr>
          <a:xfrm>
            <a:off x="833011" y="3071446"/>
            <a:ext cx="9725807" cy="148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B780B-05A1-680A-DE49-61CAF8150B56}"/>
              </a:ext>
            </a:extLst>
          </p:cNvPr>
          <p:cNvSpPr/>
          <p:nvPr/>
        </p:nvSpPr>
        <p:spPr>
          <a:xfrm>
            <a:off x="9169879" y="1694117"/>
            <a:ext cx="1388939" cy="2865120"/>
          </a:xfrm>
          <a:prstGeom prst="rect">
            <a:avLst/>
          </a:prstGeom>
          <a:noFill/>
          <a:ln w="57150">
            <a:solidFill>
              <a:srgbClr val="4BAF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6C68BA6-6508-4C01-855D-DE43EFD8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2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15F2-E63F-D4A2-7C6D-9699E0FA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483A6-590A-3463-4907-C00BC0C2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58A94A-D5D0-0A09-B3DA-373B1AE1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Conclusion</a:t>
            </a:r>
            <a:endParaRPr lang="en-CH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45A0B-6285-E96F-8067-39C3BCE8A317}"/>
              </a:ext>
            </a:extLst>
          </p:cNvPr>
          <p:cNvSpPr txBox="1"/>
          <p:nvPr/>
        </p:nvSpPr>
        <p:spPr>
          <a:xfrm>
            <a:off x="427006" y="1502445"/>
            <a:ext cx="110426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high-power cyclotrons </a:t>
            </a: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essential for Accelerator-Driven Systems (ADS).</a:t>
            </a:r>
            <a:endParaRPr lang="en-GB" sz="14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Progress across hardware, design optimization, and operations </a:t>
            </a:r>
            <a:r>
              <a:rPr lang="en-GB" dirty="0"/>
              <a:t>forms the foundation for meeting reliability targets.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Machine Learning-assisted tuning </a:t>
            </a:r>
            <a:r>
              <a:rPr lang="en-GB" dirty="0"/>
              <a:t>offers a promising path to fast fault compensation and robust operation.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/>
              <a:t>PSI Injector 2 experiment demonstrated feasibility; </a:t>
            </a:r>
            <a:r>
              <a:rPr lang="en-GB" b="1" dirty="0"/>
              <a:t>HIPA will be the next step</a:t>
            </a:r>
            <a:r>
              <a:rPr lang="en-GB" dirty="0"/>
              <a:t> toward ADS-scale deployment.</a:t>
            </a:r>
            <a:endParaRPr lang="en-GB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lvl="2" algn="just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213970-0035-A1CD-830B-C48D4C3E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686253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F66F8-2B94-22DC-B58D-11BCEEF66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6D447B-CDEE-F6FC-928C-2D53BC7B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14B3CD-9437-48A2-D49A-6D25CBD5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Acknowledgements</a:t>
            </a:r>
            <a:endParaRPr lang="en-CH" sz="3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01B21-A37D-4198-3A32-978D1E70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2" y="1297341"/>
            <a:ext cx="3259436" cy="244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A31C4-7018-E17F-C172-E633C58CA01A}"/>
              </a:ext>
            </a:extLst>
          </p:cNvPr>
          <p:cNvSpPr txBox="1"/>
          <p:nvPr/>
        </p:nvSpPr>
        <p:spPr>
          <a:xfrm>
            <a:off x="727826" y="1399430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25.02.2025</a:t>
            </a:r>
            <a:endParaRPr lang="en-CH" sz="1100" dirty="0">
              <a:solidFill>
                <a:srgbClr val="29284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men standing in front of computer screens&#10;&#10;AI-generated content may be incorrect.">
            <a:extLst>
              <a:ext uri="{FF2B5EF4-FFF2-40B4-BE49-F238E27FC236}">
                <a16:creationId xmlns:a16="http://schemas.microsoft.com/office/drawing/2014/main" id="{5C5BD220-BE97-68E1-BD06-A6800836D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46" y="1297341"/>
            <a:ext cx="3260001" cy="2445001"/>
          </a:xfrm>
          <a:prstGeom prst="rect">
            <a:avLst/>
          </a:prstGeom>
        </p:spPr>
      </p:pic>
      <p:pic>
        <p:nvPicPr>
          <p:cNvPr id="9" name="Picture 8" descr="A room with many monitors and a chair&#10;&#10;AI-generated content may be incorrect.">
            <a:extLst>
              <a:ext uri="{FF2B5EF4-FFF2-40B4-BE49-F238E27FC236}">
                <a16:creationId xmlns:a16="http://schemas.microsoft.com/office/drawing/2014/main" id="{E27D3BDA-3569-0807-4D50-4F6FCAA38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48" y="1297341"/>
            <a:ext cx="3260002" cy="2445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378DC-DEBB-C614-9224-E5C257E2F221}"/>
              </a:ext>
            </a:extLst>
          </p:cNvPr>
          <p:cNvSpPr txBox="1"/>
          <p:nvPr/>
        </p:nvSpPr>
        <p:spPr>
          <a:xfrm>
            <a:off x="4720705" y="1448464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01.05.2025</a:t>
            </a:r>
            <a:endParaRPr lang="en-CH" sz="1100" dirty="0">
              <a:solidFill>
                <a:srgbClr val="29284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A4521-C3CD-79FF-0CE6-E8C5370AA7AF}"/>
              </a:ext>
            </a:extLst>
          </p:cNvPr>
          <p:cNvSpPr txBox="1"/>
          <p:nvPr/>
        </p:nvSpPr>
        <p:spPr>
          <a:xfrm>
            <a:off x="270943" y="3790099"/>
            <a:ext cx="11809739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GB" b="1" dirty="0"/>
              <a:t>Acknowledgements:</a:t>
            </a:r>
            <a:endParaRPr lang="en-GB" dirty="0"/>
          </a:p>
          <a:p>
            <a:pPr algn="just"/>
            <a:r>
              <a:rPr lang="en-GB" sz="1400" dirty="0"/>
              <a:t>The success of this RL-based tuning project at PSI Injector 2 was made possible by the contributions, support, and collaboration of many talented individuals and teams, from </a:t>
            </a:r>
            <a:r>
              <a:rPr lang="en-GB" sz="1400" b="1" dirty="0">
                <a:solidFill>
                  <a:srgbClr val="00B050"/>
                </a:solidFill>
              </a:rPr>
              <a:t>PSI and TRANSMUTEX</a:t>
            </a:r>
            <a:r>
              <a:rPr lang="en-GB" sz="1400" dirty="0"/>
              <a:t>, in particular: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Evgeny </a:t>
            </a:r>
            <a:r>
              <a:rPr lang="en-GB" sz="1400" b="1" dirty="0" err="1"/>
              <a:t>Solodko</a:t>
            </a:r>
            <a:r>
              <a:rPr lang="en-GB" sz="1400" b="1" dirty="0"/>
              <a:t> </a:t>
            </a:r>
            <a:r>
              <a:rPr lang="en-GB" sz="1400" dirty="0"/>
              <a:t>for his continuous involvement from the beginning, for his work on the historical data, surrogate model and on-site deployment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Marco </a:t>
            </a:r>
            <a:r>
              <a:rPr lang="en-GB" sz="1400" b="1" dirty="0" err="1"/>
              <a:t>Bocchio</a:t>
            </a:r>
            <a:r>
              <a:rPr lang="en-GB" sz="1400" b="1" dirty="0"/>
              <a:t> </a:t>
            </a:r>
            <a:r>
              <a:rPr lang="en-GB" sz="1400" dirty="0"/>
              <a:t>for elaborating an alternative approach (BO) and contributing to help refine our method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Serge Marquie </a:t>
            </a:r>
            <a:r>
              <a:rPr lang="en-GB" sz="1400" dirty="0"/>
              <a:t>for his invaluable support and stimulating discussions regarding the ML models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Jochem </a:t>
            </a:r>
            <a:r>
              <a:rPr lang="en-GB" sz="1400" b="1" dirty="0" err="1"/>
              <a:t>Snuverink</a:t>
            </a:r>
            <a:r>
              <a:rPr lang="en-GB" sz="1400" b="1" dirty="0"/>
              <a:t> </a:t>
            </a:r>
            <a:r>
              <a:rPr lang="en-GB" sz="1400" dirty="0"/>
              <a:t>for setting up the TMX server infrastructure and continuous help and support with technical aspects</a:t>
            </a:r>
          </a:p>
          <a:p>
            <a:pPr marL="285750" indent="-285750" algn="just">
              <a:buFontTx/>
              <a:buChar char="-"/>
            </a:pPr>
            <a:r>
              <a:rPr lang="en-GB" sz="1400" dirty="0"/>
              <a:t>The Cyclotron team at PSI: </a:t>
            </a:r>
            <a:r>
              <a:rPr lang="en-GB" sz="1400" b="1" dirty="0"/>
              <a:t>Antonio </a:t>
            </a:r>
            <a:r>
              <a:rPr lang="en-GB" sz="1400" b="1" dirty="0" err="1"/>
              <a:t>Barchetti</a:t>
            </a:r>
            <a:r>
              <a:rPr lang="en-GB" sz="1400" b="1" dirty="0"/>
              <a:t> </a:t>
            </a:r>
            <a:r>
              <a:rPr lang="en-GB" sz="1400" dirty="0"/>
              <a:t>for his availability, advice and support during critical phases of deployment,</a:t>
            </a:r>
          </a:p>
          <a:p>
            <a:pPr algn="just"/>
            <a:r>
              <a:rPr lang="en-GB" sz="1400" b="1" dirty="0"/>
              <a:t>Christian Baumgarten, Joachim Grillenberger, Markus Schneider, Mariusz Sapinski and Rudolf Dolling</a:t>
            </a:r>
            <a:r>
              <a:rPr lang="en-GB" sz="1400" dirty="0"/>
              <a:t> for their impactful discussions, suggestions and support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Franklin Servan-Schreiber (CEO), Donovan Maire (CTO) and Marco Busch (head </a:t>
            </a:r>
            <a:r>
              <a:rPr lang="en-GB" sz="1400" b="1" dirty="0" err="1"/>
              <a:t>Acc</a:t>
            </a:r>
            <a:r>
              <a:rPr lang="en-GB" sz="1400" b="1" dirty="0"/>
              <a:t>) </a:t>
            </a:r>
            <a:r>
              <a:rPr lang="en-GB" sz="1400" dirty="0"/>
              <a:t>for their continuous support</a:t>
            </a:r>
          </a:p>
          <a:p>
            <a:pPr marL="285750" indent="-285750" algn="just">
              <a:buFontTx/>
              <a:buChar char="-"/>
            </a:pPr>
            <a:endParaRPr lang="en-GB" sz="1600" dirty="0"/>
          </a:p>
          <a:p>
            <a:pPr marL="285750" indent="-285750" algn="just">
              <a:buFontTx/>
              <a:buChar char="-"/>
            </a:pPr>
            <a:endParaRPr lang="en-GB" sz="1600" dirty="0"/>
          </a:p>
          <a:p>
            <a:pPr algn="just"/>
            <a:endParaRPr lang="en-GB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F6EAA-976E-3B8D-850A-3CB8E2FA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4027714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30A4C-CB4A-63B5-6DA3-EEDE0883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185DA-C118-283D-A61C-DFEC3DF88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2AC25C-8580-4706-C6BE-9F825AE7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563231"/>
          </a:xfrm>
        </p:spPr>
        <p:txBody>
          <a:bodyPr/>
          <a:lstStyle/>
          <a:p>
            <a:r>
              <a:rPr lang="en-GB" sz="3400" dirty="0"/>
              <a:t>Reference</a:t>
            </a:r>
            <a:endParaRPr lang="en-CH" sz="3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FCABC-5887-1151-B459-8D9F945B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ECE60-4FE2-04A7-8B03-948571144D2F}"/>
              </a:ext>
            </a:extLst>
          </p:cNvPr>
          <p:cNvSpPr txBox="1"/>
          <p:nvPr/>
        </p:nvSpPr>
        <p:spPr>
          <a:xfrm>
            <a:off x="186653" y="1895734"/>
            <a:ext cx="11708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hlinkClick r:id="rId2"/>
              </a:rPr>
              <a:t>First Experimental Demonstration of Machine Learning-Based Tuning on the PSI Injector 2 Cyclotron</a:t>
            </a:r>
            <a:endParaRPr lang="en-CH" sz="2000" dirty="0">
              <a:solidFill>
                <a:schemeClr val="tx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6411DF-9C0C-536D-9E1F-9094A6D3E000}"/>
              </a:ext>
            </a:extLst>
          </p:cNvPr>
          <p:cNvGrpSpPr/>
          <p:nvPr/>
        </p:nvGrpSpPr>
        <p:grpSpPr>
          <a:xfrm>
            <a:off x="736105" y="2639556"/>
            <a:ext cx="10719790" cy="2758637"/>
            <a:chOff x="5803267" y="6347517"/>
            <a:chExt cx="10719790" cy="2758637"/>
          </a:xfrm>
        </p:grpSpPr>
        <p:pic>
          <p:nvPicPr>
            <p:cNvPr id="4" name="Picture 3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755AD0FB-CEFA-E1DC-DE3F-F431E4135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267" y="6347517"/>
              <a:ext cx="10719790" cy="223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A43743D3-00FC-9BF3-8D4A-7376F46A0207}"/>
                </a:ext>
              </a:extLst>
            </p:cNvPr>
            <p:cNvSpPr txBox="1"/>
            <p:nvPr/>
          </p:nvSpPr>
          <p:spPr>
            <a:xfrm>
              <a:off x="5803267" y="8767600"/>
              <a:ext cx="65896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1C0CC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Under review in </a:t>
              </a: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Physical Review Accelerators and Beams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430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10009-A1DF-8877-F367-733F6AA9B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5490B2-7F7E-D725-2F9E-A9CD5545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C60AF0-0854-B827-17F3-1FE5A624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2235385" cy="120032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Manrope"/>
              </a:rPr>
              <a:t>RL agent navigates away from unsafe configurations to most reliable settings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84C3B-FFE7-17C4-009E-87C96837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F1CAA-C2A5-4F74-F8AD-933D7A2A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42" y="1807566"/>
            <a:ext cx="5573908" cy="411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1C570-9EEA-F8A9-9C23-79670F3371FA}"/>
              </a:ext>
            </a:extLst>
          </p:cNvPr>
          <p:cNvSpPr txBox="1"/>
          <p:nvPr/>
        </p:nvSpPr>
        <p:spPr>
          <a:xfrm>
            <a:off x="8772024" y="5244587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interruption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FD7093-BF59-9193-69B0-56ECEF614CF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509005" y="5413864"/>
            <a:ext cx="263019" cy="0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BE457A2-046F-8857-7017-5A4EAEC40B04}"/>
              </a:ext>
            </a:extLst>
          </p:cNvPr>
          <p:cNvSpPr txBox="1"/>
          <p:nvPr/>
        </p:nvSpPr>
        <p:spPr>
          <a:xfrm>
            <a:off x="8798488" y="1740241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Beam loss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6387ED-E2CD-E44E-D04A-8FBDFB70BAC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331200" y="1909518"/>
            <a:ext cx="467288" cy="0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75E673-B35A-B0ED-0609-A53FFDB1A1C2}"/>
              </a:ext>
            </a:extLst>
          </p:cNvPr>
          <p:cNvCxnSpPr>
            <a:cxnSpLocks/>
          </p:cNvCxnSpPr>
          <p:nvPr/>
        </p:nvCxnSpPr>
        <p:spPr>
          <a:xfrm flipH="1">
            <a:off x="5241876" y="3864966"/>
            <a:ext cx="339626" cy="528638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5BDE629-46C6-2957-DC6A-E7EC1A7EE8CB}"/>
              </a:ext>
            </a:extLst>
          </p:cNvPr>
          <p:cNvSpPr/>
          <p:nvPr/>
        </p:nvSpPr>
        <p:spPr>
          <a:xfrm>
            <a:off x="5186363" y="2719099"/>
            <a:ext cx="1185862" cy="15062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14DAE-1688-6FB3-5726-36EC43EFA082}"/>
              </a:ext>
            </a:extLst>
          </p:cNvPr>
          <p:cNvSpPr txBox="1"/>
          <p:nvPr/>
        </p:nvSpPr>
        <p:spPr>
          <a:xfrm>
            <a:off x="4791362" y="2183044"/>
            <a:ext cx="1602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samples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3B46DE-ECBD-B435-631E-1D68754FE5FA}"/>
              </a:ext>
            </a:extLst>
          </p:cNvPr>
          <p:cNvCxnSpPr>
            <a:cxnSpLocks/>
          </p:cNvCxnSpPr>
          <p:nvPr/>
        </p:nvCxnSpPr>
        <p:spPr>
          <a:xfrm flipH="1">
            <a:off x="4929188" y="4582210"/>
            <a:ext cx="312688" cy="227349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AD19D7-FCCB-C345-18D4-DA8FC0E2FC91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024997"/>
            <a:ext cx="285751" cy="528914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F4D43B-78A3-FEE7-7C42-E0D2968653E6}"/>
              </a:ext>
            </a:extLst>
          </p:cNvPr>
          <p:cNvCxnSpPr>
            <a:cxnSpLocks/>
          </p:cNvCxnSpPr>
          <p:nvPr/>
        </p:nvCxnSpPr>
        <p:spPr>
          <a:xfrm flipH="1" flipV="1">
            <a:off x="4400550" y="3300662"/>
            <a:ext cx="171450" cy="483986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F953AF-9159-9F61-DC2C-DC0E01425C11}"/>
              </a:ext>
            </a:extLst>
          </p:cNvPr>
          <p:cNvCxnSpPr>
            <a:cxnSpLocks/>
          </p:cNvCxnSpPr>
          <p:nvPr/>
        </p:nvCxnSpPr>
        <p:spPr>
          <a:xfrm>
            <a:off x="4640411" y="3395129"/>
            <a:ext cx="445121" cy="74273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6CDE3A-B714-5068-4D45-7D55B22879CC}"/>
              </a:ext>
            </a:extLst>
          </p:cNvPr>
          <p:cNvCxnSpPr>
            <a:cxnSpLocks/>
          </p:cNvCxnSpPr>
          <p:nvPr/>
        </p:nvCxnSpPr>
        <p:spPr>
          <a:xfrm flipH="1">
            <a:off x="4640411" y="3539182"/>
            <a:ext cx="260201" cy="196129"/>
          </a:xfrm>
          <a:prstGeom prst="straightConnector1">
            <a:avLst/>
          </a:prstGeom>
          <a:ln w="28575">
            <a:prstDash val="soli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976EF0B-3880-B8AE-264F-07E82599551A}"/>
              </a:ext>
            </a:extLst>
          </p:cNvPr>
          <p:cNvSpPr txBox="1"/>
          <p:nvPr/>
        </p:nvSpPr>
        <p:spPr>
          <a:xfrm>
            <a:off x="1170049" y="5950443"/>
            <a:ext cx="9531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PCA1 and 2 are linear combination of the 14 tunable parameters. Weights selected to best represent evolution in 2D   </a:t>
            </a:r>
          </a:p>
        </p:txBody>
      </p:sp>
    </p:spTree>
    <p:extLst>
      <p:ext uri="{BB962C8B-B14F-4D97-AF65-F5344CB8AC3E}">
        <p14:creationId xmlns:p14="http://schemas.microsoft.com/office/powerpoint/2010/main" val="1129110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E429A9F-7EEB-0DCB-A03F-3E9C6719A4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E429A9F-7EEB-0DCB-A03F-3E9C6719A4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63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15DB0-6530-E06D-3AEB-19242DEC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CCBBDE-C1B2-65AF-2B5B-47FC1F33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3" y="519218"/>
            <a:ext cx="11476259" cy="590931"/>
          </a:xfrm>
        </p:spPr>
        <p:txBody>
          <a:bodyPr/>
          <a:lstStyle/>
          <a:p>
            <a:r>
              <a:rPr lang="en-GB" dirty="0"/>
              <a:t>Challenges for High Reliability</a:t>
            </a:r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7CE2B-BE10-096B-EA08-29356A43F7C1}"/>
              </a:ext>
            </a:extLst>
          </p:cNvPr>
          <p:cNvSpPr txBox="1"/>
          <p:nvPr/>
        </p:nvSpPr>
        <p:spPr>
          <a:xfrm>
            <a:off x="6532163" y="5830779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Overview of ADS Projects in the World (cern.ch)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13A90-33C9-179C-FC8B-47EA426621F8}"/>
              </a:ext>
            </a:extLst>
          </p:cNvPr>
          <p:cNvSpPr txBox="1"/>
          <p:nvPr/>
        </p:nvSpPr>
        <p:spPr>
          <a:xfrm flipH="1">
            <a:off x="367201" y="1461449"/>
            <a:ext cx="5396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High Reliability Requirements:</a:t>
            </a:r>
          </a:p>
          <a:p>
            <a:pPr algn="just"/>
            <a:endParaRPr lang="en-GB" b="1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dirty="0"/>
              <a:t>Ensure high plant availability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dirty="0"/>
              <a:t>Limit thermal stress on critical components (target, subcritical blanket, fuel assemblies)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Current Data</a:t>
            </a:r>
            <a:r>
              <a:rPr lang="en-GB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dirty="0"/>
              <a:t>Reliability is 2-3 orders of magnitude below ADSR requirements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b="1" dirty="0"/>
              <a:t>Next steps</a:t>
            </a:r>
            <a:r>
              <a:rPr lang="en-GB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dirty="0"/>
              <a:t>Most R&amp;D efforts focused on how to ensure the most reliable high power cyclotron design &amp; operation</a:t>
            </a:r>
          </a:p>
          <a:p>
            <a:pPr algn="just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BE5E9-AED2-512F-0788-C2BABF84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259" y="1356687"/>
            <a:ext cx="5724724" cy="4144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F627F-A9BC-7FFD-CDEA-E5ADE70F88D6}"/>
              </a:ext>
            </a:extLst>
          </p:cNvPr>
          <p:cNvSpPr txBox="1"/>
          <p:nvPr/>
        </p:nvSpPr>
        <p:spPr>
          <a:xfrm>
            <a:off x="8013486" y="5538510"/>
            <a:ext cx="17812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trips frequencies</a:t>
            </a:r>
            <a:endParaRPr lang="en-CH" sz="11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H" sz="1100" b="1" i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136E2-6489-4D20-E1D6-F8E2CE2E71F1}"/>
              </a:ext>
            </a:extLst>
          </p:cNvPr>
          <p:cNvSpPr/>
          <p:nvPr/>
        </p:nvSpPr>
        <p:spPr>
          <a:xfrm>
            <a:off x="813732" y="5277149"/>
            <a:ext cx="4949505" cy="940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3BBC0-AB24-81AD-CD24-DDE6D40B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</p:spTree>
    <p:extLst>
      <p:ext uri="{BB962C8B-B14F-4D97-AF65-F5344CB8AC3E}">
        <p14:creationId xmlns:p14="http://schemas.microsoft.com/office/powerpoint/2010/main" val="213798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630C-FCE3-B4E8-6A8A-9EDD5C00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678C63-1E9C-8B4B-2783-B5056D64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3C95AB-C0AA-5BC7-8E8E-1C384DFE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ML-based tuning: Motivation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C1979-B54E-EAA5-D86F-B0A99D54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68779-8947-9545-69F7-66D1FFA9B282}"/>
              </a:ext>
            </a:extLst>
          </p:cNvPr>
          <p:cNvSpPr txBox="1"/>
          <p:nvPr/>
        </p:nvSpPr>
        <p:spPr>
          <a:xfrm>
            <a:off x="262765" y="1244950"/>
            <a:ext cx="11107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Transform cyclotron operation from manual tuning to intelligent self-optimization, using Machine Learning (ML):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Rapid beam tuning during start-up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FFC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Continuous adaptation to changing machine conditions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00B05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Enhanced beam quality, stability, and reliability: shall adapt to different  turn numbers (5 in this experiment) and various resonators setups (2, 3 or 4 resonators)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Maximized energy efficiency and system robustness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Lower reliance on expert operators and significant time savings in setup and retuning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endParaRPr lang="en-GB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ym typeface="Wingdings" panose="05000000000000000000" pitchFamily="2" charset="2"/>
              </a:rPr>
              <a:t>PSI Injector 2 identified as an ideal testbed for investigating ML-based tuning strategies</a:t>
            </a:r>
            <a:endParaRPr lang="en-GB" b="1" dirty="0"/>
          </a:p>
          <a:p>
            <a:endParaRPr lang="en-GB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lvl="2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3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7D2B6-CF0C-C88D-38D0-A9472A457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582153-CCD3-AE38-D8FC-4F2DBAF8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4DFA47-BFCC-2894-860A-171BDE67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Questions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F255B-8A2C-80E3-B3CA-54547FAA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0C4E9-D1A4-F7F0-08FE-605D77E1C865}"/>
              </a:ext>
            </a:extLst>
          </p:cNvPr>
          <p:cNvSpPr txBox="1"/>
          <p:nvPr/>
        </p:nvSpPr>
        <p:spPr>
          <a:xfrm>
            <a:off x="262765" y="1310854"/>
            <a:ext cx="1110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/>
              <a:t>Convergence:</a:t>
            </a:r>
            <a:r>
              <a:rPr lang="en-US" dirty="0"/>
              <a:t> How quickly can an ML model reach optimal control in a real machine environment? Is convergence possible within a few hours?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Pretraining Utility:</a:t>
            </a:r>
            <a:r>
              <a:rPr lang="en-US" dirty="0"/>
              <a:t> How effective is surrogate-based or simulation-based pretraining for speeding up convergence?</a:t>
            </a:r>
            <a:endParaRPr lang="en-CH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Generalization Across Turns:</a:t>
            </a:r>
            <a:r>
              <a:rPr lang="en-US" dirty="0"/>
              <a:t> Does a model trained on one turn number generalize to others? If not, can transfer learning reduce retraining time?</a:t>
            </a:r>
            <a:endParaRPr lang="en-CH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Drift Compensation:</a:t>
            </a:r>
            <a:r>
              <a:rPr lang="en-US" dirty="0"/>
              <a:t> How frequently must a trained model be retrained to counteract thermal or magnetic drifts?</a:t>
            </a:r>
            <a:endParaRPr lang="en-CH" dirty="0"/>
          </a:p>
          <a:p>
            <a:pPr lvl="0"/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Scalability to High Current:</a:t>
            </a:r>
            <a:r>
              <a:rPr lang="en-US" dirty="0"/>
              <a:t> Does the ML policy learned at low beam current remain valid at high current operation?</a:t>
            </a:r>
            <a:endParaRPr lang="en-CH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CH" dirty="0"/>
          </a:p>
          <a:p>
            <a:endParaRPr lang="en-GB" dirty="0">
              <a:solidFill>
                <a:srgbClr val="292847"/>
              </a:solidFill>
              <a:latin typeface="+mj-lt"/>
              <a:cs typeface="Arial" panose="020B0604020202020204" pitchFamily="34" charset="0"/>
            </a:endParaRPr>
          </a:p>
          <a:p>
            <a:pPr lvl="2"/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09A20-C0A0-CA99-D290-D9735FCF991A}"/>
              </a:ext>
            </a:extLst>
          </p:cNvPr>
          <p:cNvSpPr txBox="1"/>
          <p:nvPr/>
        </p:nvSpPr>
        <p:spPr>
          <a:xfrm>
            <a:off x="1463040" y="5719152"/>
            <a:ext cx="92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00B050"/>
                </a:solidFill>
              </a:rPr>
              <a:t>Can a machine be taught to operate a cyclotron with limited human intervention? </a:t>
            </a:r>
            <a:endParaRPr lang="en-CH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5B38F-6897-F6A5-ACE6-EC981D65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17C9A-5BDE-3B32-7B59-8CBF5F02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E7F89-9BB5-CBEF-5780-AEF4BB7C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489A9-CC06-0588-CF1A-47952515C08C}"/>
              </a:ext>
            </a:extLst>
          </p:cNvPr>
          <p:cNvSpPr txBox="1"/>
          <p:nvPr/>
        </p:nvSpPr>
        <p:spPr>
          <a:xfrm>
            <a:off x="466385" y="3031439"/>
            <a:ext cx="111303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4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I: </a:t>
            </a:r>
            <a:r>
              <a:rPr lang="en-GB" sz="3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Approach</a:t>
            </a:r>
            <a:endParaRPr lang="en-CH" sz="3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CH" sz="34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50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85673-875D-AAA9-060B-2E0604F3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B6BC7C-8173-1AA7-A7BD-CA97C706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355E8F-0F48-1AF2-25EE-33051068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Injector 2 Cyclotron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687C9-FEED-C3BB-21F3-9208DF53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97DEC-92D0-E931-3CF9-99437A380484}"/>
              </a:ext>
            </a:extLst>
          </p:cNvPr>
          <p:cNvSpPr txBox="1"/>
          <p:nvPr/>
        </p:nvSpPr>
        <p:spPr>
          <a:xfrm>
            <a:off x="329657" y="4849321"/>
            <a:ext cx="4221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 of one magnet of PSI Injector 2 cyclotron </a:t>
            </a:r>
            <a:endParaRPr lang="en-GB" sz="1200" b="1" i="1" dirty="0"/>
          </a:p>
        </p:txBody>
      </p:sp>
      <p:pic>
        <p:nvPicPr>
          <p:cNvPr id="9" name="Picture 8" descr="A green circular object with many rectangular objects&#10;&#10;AI-generated content may be incorrect.">
            <a:extLst>
              <a:ext uri="{FF2B5EF4-FFF2-40B4-BE49-F238E27FC236}">
                <a16:creationId xmlns:a16="http://schemas.microsoft.com/office/drawing/2014/main" id="{83E1A7C8-6010-43E7-1CF8-96E0E7C00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2" y="1717503"/>
            <a:ext cx="3703387" cy="2731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652239-3443-12EE-8B81-169C062BD7CF}"/>
              </a:ext>
            </a:extLst>
          </p:cNvPr>
          <p:cNvCxnSpPr/>
          <p:nvPr/>
        </p:nvCxnSpPr>
        <p:spPr>
          <a:xfrm flipH="1">
            <a:off x="3150173" y="2145073"/>
            <a:ext cx="678426" cy="89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89E314-AEB9-9B73-AD7D-733D22B59BCD}"/>
              </a:ext>
            </a:extLst>
          </p:cNvPr>
          <p:cNvSpPr txBox="1"/>
          <p:nvPr/>
        </p:nvSpPr>
        <p:spPr>
          <a:xfrm>
            <a:off x="3464564" y="1819687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coil</a:t>
            </a:r>
            <a:endParaRPr lang="en-CH" sz="14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3594EE-1462-EBA9-25A7-4499078E8FC0}"/>
              </a:ext>
            </a:extLst>
          </p:cNvPr>
          <p:cNvCxnSpPr>
            <a:cxnSpLocks/>
          </p:cNvCxnSpPr>
          <p:nvPr/>
        </p:nvCxnSpPr>
        <p:spPr>
          <a:xfrm flipH="1" flipV="1">
            <a:off x="3472135" y="3525734"/>
            <a:ext cx="504334" cy="814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937038-B00E-BA9E-C330-05F54FD93C94}"/>
              </a:ext>
            </a:extLst>
          </p:cNvPr>
          <p:cNvSpPr txBox="1"/>
          <p:nvPr/>
        </p:nvSpPr>
        <p:spPr>
          <a:xfrm>
            <a:off x="3603711" y="4406058"/>
            <a:ext cx="92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 coil</a:t>
            </a:r>
            <a:endParaRPr lang="en-CH" sz="14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B0F600-3FE9-CC00-9D9A-4D1FF88ED27F}"/>
              </a:ext>
            </a:extLst>
          </p:cNvPr>
          <p:cNvSpPr txBox="1"/>
          <p:nvPr/>
        </p:nvSpPr>
        <p:spPr>
          <a:xfrm>
            <a:off x="-129330" y="5445445"/>
            <a:ext cx="634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actuators are used at once to modify the magnetic field and energy gain per turn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133BE8-C90F-CF4D-C8F7-3FDE62C6BFC6}"/>
              </a:ext>
            </a:extLst>
          </p:cNvPr>
          <p:cNvCxnSpPr>
            <a:cxnSpLocks/>
          </p:cNvCxnSpPr>
          <p:nvPr/>
        </p:nvCxnSpPr>
        <p:spPr>
          <a:xfrm flipV="1">
            <a:off x="693205" y="3104394"/>
            <a:ext cx="978282" cy="1046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53B967-F2F8-CC2B-460C-59330FEC5AAD}"/>
              </a:ext>
            </a:extLst>
          </p:cNvPr>
          <p:cNvSpPr txBox="1"/>
          <p:nvPr/>
        </p:nvSpPr>
        <p:spPr>
          <a:xfrm>
            <a:off x="227826" y="4186957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MIF8</a:t>
            </a:r>
            <a:endParaRPr lang="en-CH" sz="14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2164B0-4C5D-E45E-DCDA-4364A014D2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3746" y="62627"/>
            <a:ext cx="7258254" cy="5305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3047E-C6E8-86CF-C73F-DF8A1DC28B84}"/>
              </a:ext>
            </a:extLst>
          </p:cNvPr>
          <p:cNvSpPr txBox="1"/>
          <p:nvPr/>
        </p:nvSpPr>
        <p:spPr>
          <a:xfrm>
            <a:off x="6217470" y="5462498"/>
            <a:ext cx="542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observables include phase probes, loss monitors, temperature sensors, beam current, turn number (feedback from </a:t>
            </a:r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4DE99F-314C-4042-782B-1C941D24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96" y="1792434"/>
            <a:ext cx="4525350" cy="25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2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3908A-4056-D3A0-ACA9-5D8D86EB1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45E35-8C49-B218-B995-366F6F36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CD68E4-658C-AE39-7CBC-A8DDCA3D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9" y="519218"/>
            <a:ext cx="12209505" cy="590931"/>
          </a:xfrm>
        </p:spPr>
        <p:txBody>
          <a:bodyPr/>
          <a:lstStyle/>
          <a:p>
            <a:r>
              <a:rPr lang="en-GB" dirty="0"/>
              <a:t>Phase Breakdown of </a:t>
            </a:r>
            <a:r>
              <a:rPr lang="en-GB" dirty="0">
                <a:solidFill>
                  <a:srgbClr val="FF0000"/>
                </a:solidFill>
              </a:rPr>
              <a:t>Executed</a:t>
            </a:r>
            <a:r>
              <a:rPr lang="en-GB" dirty="0"/>
              <a:t> Experiment</a:t>
            </a:r>
            <a:endParaRPr lang="en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C54ED-C2A2-6F31-4D82-69851590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M. Haj Tahar - 31/03/2026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E6CC7-5047-D100-15E9-39FDC78C4C96}"/>
              </a:ext>
            </a:extLst>
          </p:cNvPr>
          <p:cNvSpPr txBox="1"/>
          <p:nvPr/>
        </p:nvSpPr>
        <p:spPr>
          <a:xfrm>
            <a:off x="6644568" y="4655421"/>
            <a:ext cx="69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endParaRPr lang="en-CH" sz="9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2EF2D-168D-99B0-0B22-2FB060FDFAA1}"/>
              </a:ext>
            </a:extLst>
          </p:cNvPr>
          <p:cNvSpPr txBox="1"/>
          <p:nvPr/>
        </p:nvSpPr>
        <p:spPr>
          <a:xfrm>
            <a:off x="7679228" y="4672452"/>
            <a:ext cx="11015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  <a:endParaRPr lang="en-CH" sz="9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6E61F-8464-393B-B25B-A3E4F7F1D57F}"/>
              </a:ext>
            </a:extLst>
          </p:cNvPr>
          <p:cNvSpPr txBox="1"/>
          <p:nvPr/>
        </p:nvSpPr>
        <p:spPr>
          <a:xfrm>
            <a:off x="8806922" y="4671687"/>
            <a:ext cx="8707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Reliability</a:t>
            </a:r>
            <a:endParaRPr lang="en-CH" sz="9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653E504-127D-4997-4B28-98EFDD4CD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937837"/>
              </p:ext>
            </p:extLst>
          </p:nvPr>
        </p:nvGraphicFramePr>
        <p:xfrm>
          <a:off x="41476" y="2123601"/>
          <a:ext cx="5167947" cy="1837055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811769">
                  <a:extLst>
                    <a:ext uri="{9D8B030D-6E8A-4147-A177-3AD203B41FA5}">
                      <a16:colId xmlns:a16="http://schemas.microsoft.com/office/drawing/2014/main" val="2244058618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892009109"/>
                    </a:ext>
                  </a:extLst>
                </a:gridCol>
                <a:gridCol w="3049892">
                  <a:extLst>
                    <a:ext uri="{9D8B030D-6E8A-4147-A177-3AD203B41FA5}">
                      <a16:colId xmlns:a16="http://schemas.microsoft.com/office/drawing/2014/main" val="1718016666"/>
                    </a:ext>
                  </a:extLst>
                </a:gridCol>
              </a:tblGrid>
              <a:tr h="59753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Stage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Turn number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Resonators setup</a:t>
                      </a:r>
                      <a:endParaRPr lang="en-CH" sz="1400">
                        <a:effectLst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(Res 1, Res 2, Res 3, Res 4) kVp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512401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72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</a:rPr>
                        <a:t>430,   429,  451,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CH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236766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73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</a:rPr>
                        <a:t>430,   401,  449,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CH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6182873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74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</a:rPr>
                        <a:t>430,   371,  448,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CH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95288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89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</a:rPr>
                        <a:t>430, 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sz="1400" dirty="0">
                          <a:effectLst/>
                        </a:rPr>
                        <a:t>,      449,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CH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249800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>
                          <a:effectLst/>
                        </a:rPr>
                        <a:t>60</a:t>
                      </a:r>
                      <a:endParaRPr lang="en-C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buNone/>
                      </a:pPr>
                      <a:r>
                        <a:rPr lang="en-US" sz="1400" dirty="0">
                          <a:effectLst/>
                        </a:rPr>
                        <a:t>430,   428, 448,   428</a:t>
                      </a:r>
                      <a:endParaRPr lang="en-C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5386387"/>
                  </a:ext>
                </a:extLst>
              </a:tr>
            </a:tbl>
          </a:graphicData>
        </a:graphic>
      </p:graphicFrame>
      <p:pic>
        <p:nvPicPr>
          <p:cNvPr id="27" name="Picture 26" descr="A graph of a chart&#10;&#10;AI-generated content may be incorrect.">
            <a:extLst>
              <a:ext uri="{FF2B5EF4-FFF2-40B4-BE49-F238E27FC236}">
                <a16:creationId xmlns:a16="http://schemas.microsoft.com/office/drawing/2014/main" id="{7A0D1877-0937-C9E6-F2BE-0B5762941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98" y="1552929"/>
            <a:ext cx="6336000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1">
            <a:extLst>
              <a:ext uri="{FF2B5EF4-FFF2-40B4-BE49-F238E27FC236}">
                <a16:creationId xmlns:a16="http://schemas.microsoft.com/office/drawing/2014/main" id="{AF618F60-7AEA-D439-E0F6-1416DDA04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4" y="5075853"/>
            <a:ext cx="110667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C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Setup Phase (</a:t>
            </a:r>
            <a:r>
              <a:rPr kumimoji="0" lang="en-US" altLang="en-C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8:00–10:00</a:t>
            </a:r>
            <a:r>
              <a:rPr kumimoji="0" lang="en-US" altLang="en-C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r>
              <a:rPr kumimoji="0" lang="en-US" altLang="en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Operators configured the machine to the desired turn number using the resonator settings listed in Table </a:t>
            </a:r>
            <a:r>
              <a:rPr kumimoji="0" lang="en-US" altLang="en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9D42AD72-ACF6-228A-03AC-08A582F46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42" y="5371469"/>
            <a:ext cx="89539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b="1" dirty="0"/>
              <a:t>Tuning Phase (Daytime):</a:t>
            </a:r>
            <a:r>
              <a:rPr lang="en-US" sz="1400" dirty="0"/>
              <a:t> Machine learning agents (RL or BO) were trained at low beam currents (~20 </a:t>
            </a:r>
            <a:r>
              <a:rPr lang="en-US" sz="1400" dirty="0" err="1"/>
              <a:t>μA</a:t>
            </a:r>
            <a:r>
              <a:rPr lang="en-US" sz="1400" dirty="0"/>
              <a:t>)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5DB9C67F-8ED0-B7B2-53DB-EAA1DA8CB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44" y="5683524"/>
            <a:ext cx="119421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Run Phase (</a:t>
            </a:r>
            <a:r>
              <a:rPr lang="en-US" sz="1400" b="1" dirty="0">
                <a:effectLst/>
                <a:ea typeface="Calibri" panose="020F0502020204030204" pitchFamily="34" charset="0"/>
              </a:rPr>
              <a:t>Evening/Night</a:t>
            </a:r>
            <a:r>
              <a:rPr lang="en-US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r>
              <a:rPr lang="en-US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After tuning, the ML agent was left in autonomous control during nighttime to assess long-term reliability and safety</a:t>
            </a:r>
            <a:endParaRPr lang="en-US" sz="1400" dirty="0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041AFBD4-3B81-5F7E-CE3E-C806261C0FFB}"/>
              </a:ext>
            </a:extLst>
          </p:cNvPr>
          <p:cNvSpPr/>
          <p:nvPr/>
        </p:nvSpPr>
        <p:spPr>
          <a:xfrm>
            <a:off x="3924300" y="2752725"/>
            <a:ext cx="190500" cy="6762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33327D-42FF-F64E-5DE3-82FF5B724AAA}"/>
              </a:ext>
            </a:extLst>
          </p:cNvPr>
          <p:cNvSpPr txBox="1"/>
          <p:nvPr/>
        </p:nvSpPr>
        <p:spPr>
          <a:xfrm rot="1834831">
            <a:off x="4140545" y="2924096"/>
            <a:ext cx="966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resonators</a:t>
            </a:r>
            <a:endParaRPr lang="en-CH" sz="11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E77E22B8-077A-A5E7-DD18-D643F6FAA601}"/>
              </a:ext>
            </a:extLst>
          </p:cNvPr>
          <p:cNvSpPr/>
          <p:nvPr/>
        </p:nvSpPr>
        <p:spPr>
          <a:xfrm>
            <a:off x="3960265" y="3483506"/>
            <a:ext cx="190500" cy="225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04CA69-5004-5C8B-B1E9-1BA9D8692609}"/>
              </a:ext>
            </a:extLst>
          </p:cNvPr>
          <p:cNvSpPr txBox="1"/>
          <p:nvPr/>
        </p:nvSpPr>
        <p:spPr>
          <a:xfrm>
            <a:off x="4211051" y="3475556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resonators</a:t>
            </a:r>
            <a:endParaRPr lang="en-CH" sz="11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3F3B78C9-EB21-49EF-237E-777FAE5BDCDA}"/>
              </a:ext>
            </a:extLst>
          </p:cNvPr>
          <p:cNvSpPr/>
          <p:nvPr/>
        </p:nvSpPr>
        <p:spPr>
          <a:xfrm>
            <a:off x="3985074" y="3736916"/>
            <a:ext cx="190500" cy="225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648502-88E3-A590-9AC9-813112027F22}"/>
              </a:ext>
            </a:extLst>
          </p:cNvPr>
          <p:cNvSpPr txBox="1"/>
          <p:nvPr/>
        </p:nvSpPr>
        <p:spPr>
          <a:xfrm>
            <a:off x="4235860" y="3728966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resonators</a:t>
            </a:r>
            <a:endParaRPr lang="en-CH" sz="11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B4A1A6-ACEC-78E8-CD46-D8BD5F6A20E1}"/>
              </a:ext>
            </a:extLst>
          </p:cNvPr>
          <p:cNvSpPr txBox="1"/>
          <p:nvPr/>
        </p:nvSpPr>
        <p:spPr>
          <a:xfrm>
            <a:off x="259442" y="1446223"/>
            <a:ext cx="471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full days of beam development granted:</a:t>
            </a:r>
            <a:endParaRPr lang="en-CH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577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_theme">
  <a:themeElements>
    <a:clrScheme name="Transmutex">
      <a:dk1>
        <a:srgbClr val="282847"/>
      </a:dk1>
      <a:lt1>
        <a:srgbClr val="FFFFFF"/>
      </a:lt1>
      <a:dk2>
        <a:srgbClr val="282847"/>
      </a:dk2>
      <a:lt2>
        <a:srgbClr val="E7E6E6"/>
      </a:lt2>
      <a:accent1>
        <a:srgbClr val="11ADE5"/>
      </a:accent1>
      <a:accent2>
        <a:srgbClr val="F06449"/>
      </a:accent2>
      <a:accent3>
        <a:srgbClr val="A5A5A5"/>
      </a:accent3>
      <a:accent4>
        <a:srgbClr val="FFD828"/>
      </a:accent4>
      <a:accent5>
        <a:srgbClr val="A171A2"/>
      </a:accent5>
      <a:accent6>
        <a:srgbClr val="4BAF5F"/>
      </a:accent6>
      <a:hlink>
        <a:srgbClr val="4BAF5F"/>
      </a:hlink>
      <a:folHlink>
        <a:srgbClr val="11AD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>
            <a:solidFill>
              <a:srgbClr val="292847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MX-presentation-template" id="{F43B82EC-097B-4C28-95D5-A86F3AE089F7}" vid="{193EB580-C6C5-42E5-8D91-5A2744EBE0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993B237FD8134AA9D19929328D48EF" ma:contentTypeVersion="15" ma:contentTypeDescription="Crée un document." ma:contentTypeScope="" ma:versionID="2e45c4c85fea82a8f95036250a359685">
  <xsd:schema xmlns:xsd="http://www.w3.org/2001/XMLSchema" xmlns:xs="http://www.w3.org/2001/XMLSchema" xmlns:p="http://schemas.microsoft.com/office/2006/metadata/properties" xmlns:ns3="fe0d50e1-a639-4426-a74f-d42a43830a5e" xmlns:ns4="35f9188a-eb2f-481a-adb6-e550b288e5ba" targetNamespace="http://schemas.microsoft.com/office/2006/metadata/properties" ma:root="true" ma:fieldsID="225d79e13cef3390f5b0140e48daef48" ns3:_="" ns4:_="">
    <xsd:import namespace="fe0d50e1-a639-4426-a74f-d42a43830a5e"/>
    <xsd:import namespace="35f9188a-eb2f-481a-adb6-e550b288e5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d50e1-a639-4426-a74f-d42a43830a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9188a-eb2f-481a-adb6-e550b288e5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5f9188a-eb2f-481a-adb6-e550b288e5ba">
      <UserInfo>
        <DisplayName>Patricia  Mendez</DisplayName>
        <AccountId>81</AccountId>
        <AccountType/>
      </UserInfo>
      <UserInfo>
        <DisplayName>Liliane McCallin</DisplayName>
        <AccountId>273</AccountId>
        <AccountType/>
      </UserInfo>
    </SharedWithUsers>
    <_activity xmlns="fe0d50e1-a639-4426-a74f-d42a43830a5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CDDA7D-D371-4DB9-9F78-7C7A205BBF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d50e1-a639-4426-a74f-d42a43830a5e"/>
    <ds:schemaRef ds:uri="35f9188a-eb2f-481a-adb6-e550b288e5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AFC875-7CCE-497C-8F25-1F20EE07D496}">
  <ds:schemaRefs>
    <ds:schemaRef ds:uri="fe0d50e1-a639-4426-a74f-d42a43830a5e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35f9188a-eb2f-481a-adb6-e550b288e5b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9E3F3F1-0FD0-483A-8199-E0E182CE47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TMX-presentation-template</Template>
  <TotalTime>0</TotalTime>
  <Words>3360</Words>
  <Application>Microsoft Office PowerPoint</Application>
  <PresentationFormat>Widescreen</PresentationFormat>
  <Paragraphs>606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Archivo</vt:lpstr>
      <vt:lpstr>Arial</vt:lpstr>
      <vt:lpstr>Calibri</vt:lpstr>
      <vt:lpstr>Cambria Math</vt:lpstr>
      <vt:lpstr>Exo</vt:lpstr>
      <vt:lpstr>Manrope</vt:lpstr>
      <vt:lpstr>Roboto Thin</vt:lpstr>
      <vt:lpstr>Wingdings</vt:lpstr>
      <vt:lpstr>1_Office_theme</vt:lpstr>
      <vt:lpstr>think-cell Slide</vt:lpstr>
      <vt:lpstr>PowerPoint Presentation</vt:lpstr>
      <vt:lpstr>PowerPoint Presentation</vt:lpstr>
      <vt:lpstr>PowerPoint Presentation</vt:lpstr>
      <vt:lpstr>Challenges for High Reliability</vt:lpstr>
      <vt:lpstr>ML-based tuning: Motivation</vt:lpstr>
      <vt:lpstr>Strategic Questions</vt:lpstr>
      <vt:lpstr>PowerPoint Presentation</vt:lpstr>
      <vt:lpstr>Injector 2 Cyclotron</vt:lpstr>
      <vt:lpstr>Phase Breakdown of Executed Experiment</vt:lpstr>
      <vt:lpstr>Operator Tuning Across Turns</vt:lpstr>
      <vt:lpstr>Beam Size Evolution with Current</vt:lpstr>
      <vt:lpstr>Beam Size Evolution with Current</vt:lpstr>
      <vt:lpstr>How the Agent Interacts with the Machine</vt:lpstr>
      <vt:lpstr>Reward Shaping</vt:lpstr>
      <vt:lpstr>Magnetic Field Response</vt:lpstr>
      <vt:lpstr>PowerPoint Presentation</vt:lpstr>
      <vt:lpstr>Summary of RL Agent Training Performance</vt:lpstr>
      <vt:lpstr>Turn 72 – Fast Convergence, Stable Operation</vt:lpstr>
      <vt:lpstr>Turn 72 – Phase Accuracy and Loss Minimization</vt:lpstr>
      <vt:lpstr>Summary of RL Agent Training Performance</vt:lpstr>
      <vt:lpstr>Turn 73</vt:lpstr>
      <vt:lpstr>Turn 73</vt:lpstr>
      <vt:lpstr>Turn 73: training vs no training</vt:lpstr>
      <vt:lpstr>Summary of RL Agent Training Performance</vt:lpstr>
      <vt:lpstr>Turn 74: Transferability of Pretrained RL Actor</vt:lpstr>
      <vt:lpstr>Turn 74</vt:lpstr>
      <vt:lpstr>Lessons Learned from Real-Time RL Control – Turn-by-Turn Deployment</vt:lpstr>
      <vt:lpstr>PowerPoint Presentation</vt:lpstr>
      <vt:lpstr>Evaluation mode – Turn 74 (3 resonators)</vt:lpstr>
      <vt:lpstr>Evaluation mode – Turn 60 (4 resonators)</vt:lpstr>
      <vt:lpstr>Key Takeaways – Model Reliability in Real Operation</vt:lpstr>
      <vt:lpstr>PowerPoint Presentation</vt:lpstr>
      <vt:lpstr>From 20 µA to 800 µA: Validating RL Tuning Across Beam Currents</vt:lpstr>
      <vt:lpstr>Conclusion</vt:lpstr>
      <vt:lpstr>Acknowledgements</vt:lpstr>
      <vt:lpstr>Reference</vt:lpstr>
      <vt:lpstr>RL agent navigates away from unsafe configurations to most reliable settings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Malek Haj Tahar</dc:creator>
  <cp:lastModifiedBy>Malek HAJ TAHAR</cp:lastModifiedBy>
  <cp:revision>360</cp:revision>
  <dcterms:created xsi:type="dcterms:W3CDTF">2022-10-13T09:11:54Z</dcterms:created>
  <dcterms:modified xsi:type="dcterms:W3CDTF">2026-03-31T07:23:40Z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0x010100BF993B237FD8134AA9D19929328D48EF</vt:lpwstr>
  </property>
  <property fmtid="{D5CDD505-2E9C-101B-9397-08002B2CF9AE}" pid="3" name="MediaServiceImageTags">
    <vt:lpwstr/>
  </property>
</Properties>
</file>