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12192000"/>
  <p:notesSz cx="6858000" cy="9144000"/>
  <p:embeddedFontLst>
    <p:embeddedFont>
      <p:font typeface="Robot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regular.fntdata"/><Relationship Id="rId50" Type="http://schemas.openxmlformats.org/officeDocument/2006/relationships/slide" Target="slides/slide46.xml"/><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7.xml"/><Relationship Id="rId10" Type="http://schemas.openxmlformats.org/officeDocument/2006/relationships/slide" Target="slides/slide6.xml"/><Relationship Id="rId54" Type="http://schemas.openxmlformats.org/officeDocument/2006/relationships/font" Target="fonts/Roboto-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28" name="Google Shape;12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a33e5e940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a33e5e940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000">
                <a:solidFill>
                  <a:srgbClr val="1C5068"/>
                </a:solidFill>
              </a:rPr>
              <a:t>GP</a:t>
            </a:r>
            <a:endParaRPr sz="2000">
              <a:solidFill>
                <a:srgbClr val="1C5068"/>
              </a:solidFill>
            </a:endParaRPr>
          </a:p>
          <a:p>
            <a:pPr indent="-355600" lvl="0" marL="457200" rtl="0" algn="l">
              <a:spcBef>
                <a:spcPts val="1000"/>
              </a:spcBef>
              <a:spcAft>
                <a:spcPts val="0"/>
              </a:spcAft>
              <a:buClr>
                <a:srgbClr val="1C5068"/>
              </a:buClr>
              <a:buSzPts val="2000"/>
              <a:buChar char="●"/>
            </a:pPr>
            <a:r>
              <a:rPr lang="en-US" sz="2000">
                <a:solidFill>
                  <a:srgbClr val="1C5068"/>
                </a:solidFill>
              </a:rPr>
              <a:t>Input: Frequency, Dose, Current</a:t>
            </a:r>
            <a:endParaRPr sz="2000">
              <a:solidFill>
                <a:srgbClr val="1C5068"/>
              </a:solidFill>
            </a:endParaRPr>
          </a:p>
          <a:p>
            <a:pPr indent="-355600" lvl="0" marL="457200" rtl="0" algn="l">
              <a:spcBef>
                <a:spcPts val="0"/>
              </a:spcBef>
              <a:spcAft>
                <a:spcPts val="0"/>
              </a:spcAft>
              <a:buClr>
                <a:srgbClr val="1C5068"/>
              </a:buClr>
              <a:buSzPts val="2000"/>
              <a:buChar char="●"/>
            </a:pPr>
            <a:r>
              <a:rPr lang="en-US" sz="2000">
                <a:solidFill>
                  <a:srgbClr val="1C5068"/>
                </a:solidFill>
              </a:rPr>
              <a:t>Output: Predicted Polarization, Std</a:t>
            </a:r>
            <a:endParaRPr sz="2000">
              <a:solidFill>
                <a:srgbClr val="1C5068"/>
              </a:solidFill>
            </a:endParaRPr>
          </a:p>
          <a:p>
            <a:pPr indent="-355600" lvl="0" marL="457200" rtl="0" algn="l">
              <a:spcBef>
                <a:spcPts val="0"/>
              </a:spcBef>
              <a:spcAft>
                <a:spcPts val="0"/>
              </a:spcAft>
              <a:buClr>
                <a:srgbClr val="1C5068"/>
              </a:buClr>
              <a:buSzPts val="2000"/>
              <a:buChar char="●"/>
            </a:pPr>
            <a:r>
              <a:rPr lang="en-US" sz="2000">
                <a:solidFill>
                  <a:srgbClr val="1C5068"/>
                </a:solidFill>
              </a:rPr>
              <a:t>z-score normalization</a:t>
            </a:r>
            <a:endParaRPr sz="2000">
              <a:solidFill>
                <a:srgbClr val="1C5068"/>
              </a:solidFill>
            </a:endParaRPr>
          </a:p>
          <a:p>
            <a:pPr indent="-355600" lvl="0" marL="457200" rtl="0" algn="l">
              <a:spcBef>
                <a:spcPts val="0"/>
              </a:spcBef>
              <a:spcAft>
                <a:spcPts val="0"/>
              </a:spcAft>
              <a:buClr>
                <a:srgbClr val="1C5068"/>
              </a:buClr>
              <a:buSzPts val="2000"/>
              <a:buChar char="●"/>
            </a:pPr>
            <a:r>
              <a:rPr b="1" lang="en-US" sz="2000">
                <a:solidFill>
                  <a:srgbClr val="1C5068"/>
                </a:solidFill>
              </a:rPr>
              <a:t>Laplace</a:t>
            </a:r>
            <a:r>
              <a:rPr lang="en-US" sz="2000">
                <a:solidFill>
                  <a:srgbClr val="1C5068"/>
                </a:solidFill>
              </a:rPr>
              <a:t>, RBF, Cauchy</a:t>
            </a:r>
            <a:endParaRPr sz="2000">
              <a:solidFill>
                <a:srgbClr val="1C5068"/>
              </a:solidFill>
            </a:endParaRPr>
          </a:p>
          <a:p>
            <a:pPr indent="0" lvl="0" marL="0" rtl="0" algn="l">
              <a:spcBef>
                <a:spcPts val="1000"/>
              </a:spcBef>
              <a:spcAft>
                <a:spcPts val="0"/>
              </a:spcAft>
              <a:buNone/>
            </a:pPr>
            <a:r>
              <a:t/>
            </a:r>
            <a:endParaRPr sz="2000">
              <a:solidFill>
                <a:srgbClr val="1C5068"/>
              </a:solidFill>
            </a:endParaRPr>
          </a:p>
          <a:p>
            <a:pPr indent="0" lvl="0" marL="0" rtl="0" algn="l">
              <a:spcBef>
                <a:spcPts val="1000"/>
              </a:spcBef>
              <a:spcAft>
                <a:spcPts val="0"/>
              </a:spcAft>
              <a:buNone/>
            </a:pPr>
            <a:r>
              <a:rPr lang="en-US" sz="2000">
                <a:solidFill>
                  <a:srgbClr val="1C5068"/>
                </a:solidFill>
              </a:rPr>
              <a:t>MLP</a:t>
            </a:r>
            <a:endParaRPr sz="2000">
              <a:solidFill>
                <a:srgbClr val="1C5068"/>
              </a:solidFill>
            </a:endParaRPr>
          </a:p>
          <a:p>
            <a:pPr indent="-355600" lvl="0" marL="457200" rtl="0" algn="l">
              <a:spcBef>
                <a:spcPts val="1000"/>
              </a:spcBef>
              <a:spcAft>
                <a:spcPts val="0"/>
              </a:spcAft>
              <a:buClr>
                <a:srgbClr val="1C5068"/>
              </a:buClr>
              <a:buSzPts val="2000"/>
              <a:buChar char="●"/>
            </a:pPr>
            <a:r>
              <a:rPr lang="en-US" sz="2000">
                <a:solidFill>
                  <a:srgbClr val="1C5068"/>
                </a:solidFill>
              </a:rPr>
              <a:t>Input: Frequency, Dose, Current</a:t>
            </a:r>
            <a:endParaRPr sz="2000">
              <a:solidFill>
                <a:srgbClr val="1C5068"/>
              </a:solidFill>
            </a:endParaRPr>
          </a:p>
          <a:p>
            <a:pPr indent="-355600" lvl="0" marL="457200" rtl="0" algn="l">
              <a:spcBef>
                <a:spcPts val="0"/>
              </a:spcBef>
              <a:spcAft>
                <a:spcPts val="0"/>
              </a:spcAft>
              <a:buClr>
                <a:srgbClr val="1C5068"/>
              </a:buClr>
              <a:buSzPts val="2000"/>
              <a:buChar char="●"/>
            </a:pPr>
            <a:r>
              <a:rPr lang="en-US" sz="2000">
                <a:solidFill>
                  <a:srgbClr val="1C5068"/>
                </a:solidFill>
              </a:rPr>
              <a:t>Output: Predicted Polarization, Std</a:t>
            </a:r>
            <a:endParaRPr sz="2000">
              <a:solidFill>
                <a:srgbClr val="1C5068"/>
              </a:solidFill>
            </a:endParaRPr>
          </a:p>
          <a:p>
            <a:pPr indent="-355600" lvl="0" marL="457200" rtl="0" algn="l">
              <a:spcBef>
                <a:spcPts val="0"/>
              </a:spcBef>
              <a:spcAft>
                <a:spcPts val="0"/>
              </a:spcAft>
              <a:buClr>
                <a:srgbClr val="1C5068"/>
              </a:buClr>
              <a:buSzPts val="2000"/>
              <a:buChar char="●"/>
            </a:pPr>
            <a:r>
              <a:rPr lang="en-US" sz="2000">
                <a:solidFill>
                  <a:srgbClr val="1C5068"/>
                </a:solidFill>
              </a:rPr>
              <a:t>Two hidden layers: [64, 32]</a:t>
            </a:r>
            <a:endParaRPr sz="2000">
              <a:solidFill>
                <a:srgbClr val="1C5068"/>
              </a:solidFill>
            </a:endParaRPr>
          </a:p>
          <a:p>
            <a:pPr indent="-355600" lvl="0" marL="457200" rtl="0" algn="l">
              <a:spcBef>
                <a:spcPts val="0"/>
              </a:spcBef>
              <a:spcAft>
                <a:spcPts val="0"/>
              </a:spcAft>
              <a:buClr>
                <a:srgbClr val="1C5068"/>
              </a:buClr>
              <a:buSzPts val="2000"/>
              <a:buChar char="●"/>
            </a:pPr>
            <a:r>
              <a:rPr lang="en-US" sz="2000">
                <a:solidFill>
                  <a:srgbClr val="1C5068"/>
                </a:solidFill>
              </a:rPr>
              <a:t>Adam Optimizer</a:t>
            </a:r>
            <a:endParaRPr sz="2000">
              <a:solidFill>
                <a:srgbClr val="1C5068"/>
              </a:solidFill>
            </a:endParaRPr>
          </a:p>
          <a:p>
            <a:pPr indent="-355600" lvl="0" marL="457200" rtl="0" algn="l">
              <a:spcBef>
                <a:spcPts val="0"/>
              </a:spcBef>
              <a:spcAft>
                <a:spcPts val="0"/>
              </a:spcAft>
              <a:buClr>
                <a:srgbClr val="1C5068"/>
              </a:buClr>
              <a:buSzPts val="2000"/>
              <a:buChar char="●"/>
            </a:pPr>
            <a:r>
              <a:rPr lang="en-US" sz="2000">
                <a:solidFill>
                  <a:srgbClr val="1C5068"/>
                </a:solidFill>
              </a:rPr>
              <a:t>NLL Loss function</a:t>
            </a:r>
            <a:endParaRPr sz="2000">
              <a:solidFill>
                <a:srgbClr val="1C5068"/>
              </a:solidFill>
            </a:endParaRPr>
          </a:p>
          <a:p>
            <a:pPr indent="-355600" lvl="0" marL="457200" rtl="0" algn="l">
              <a:spcBef>
                <a:spcPts val="0"/>
              </a:spcBef>
              <a:spcAft>
                <a:spcPts val="0"/>
              </a:spcAft>
              <a:buClr>
                <a:srgbClr val="1C5068"/>
              </a:buClr>
              <a:buSzPts val="2000"/>
              <a:buChar char="●"/>
            </a:pPr>
            <a:r>
              <a:rPr lang="en-US" sz="2000">
                <a:solidFill>
                  <a:srgbClr val="1C5068"/>
                </a:solidFill>
              </a:rPr>
              <a:t>10% Dropout after each hidden layer</a:t>
            </a:r>
            <a:endParaRPr sz="2000">
              <a:solidFill>
                <a:srgbClr val="1C5068"/>
              </a:solidFill>
            </a:endParaRPr>
          </a:p>
          <a:p>
            <a:pPr indent="-355600" lvl="0" marL="457200" rtl="0" algn="l">
              <a:spcBef>
                <a:spcPts val="0"/>
              </a:spcBef>
              <a:spcAft>
                <a:spcPts val="0"/>
              </a:spcAft>
              <a:buClr>
                <a:srgbClr val="1C5068"/>
              </a:buClr>
              <a:buSzPts val="2000"/>
              <a:buChar char="●"/>
            </a:pPr>
            <a:r>
              <a:rPr lang="en-US" sz="2000">
                <a:solidFill>
                  <a:srgbClr val="1C5068"/>
                </a:solidFill>
              </a:rPr>
              <a:t>Early Stopping</a:t>
            </a:r>
            <a:endParaRPr sz="2000">
              <a:solidFill>
                <a:srgbClr val="1C5068"/>
              </a:solidFill>
            </a:endParaRPr>
          </a:p>
          <a:p>
            <a:pPr indent="0" lvl="0" marL="0" rtl="0" algn="l">
              <a:spcBef>
                <a:spcPts val="0"/>
              </a:spcBef>
              <a:spcAft>
                <a:spcPts val="0"/>
              </a:spcAft>
              <a:buNone/>
            </a:pPr>
            <a:r>
              <a:t/>
            </a:r>
            <a:endParaRPr/>
          </a:p>
        </p:txBody>
      </p:sp>
      <p:sp>
        <p:nvSpPr>
          <p:cNvPr id="253" name="Google Shape;253;g3a33e5e940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c7ad9d7a87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c7ad9d7a87_0_2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3c7ad9d7a87_0_2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a33e5e940a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a33e5e940a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3a33e5e940a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a33e5e940a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a33e5e940a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2000">
                <a:solidFill>
                  <a:srgbClr val="1C5068"/>
                </a:solidFill>
              </a:rPr>
              <a:t>Step Walkthrough</a:t>
            </a:r>
            <a:endParaRPr sz="2000">
              <a:solidFill>
                <a:srgbClr val="1C5068"/>
              </a:solidFill>
            </a:endParaRPr>
          </a:p>
          <a:p>
            <a:pPr indent="-355600" lvl="0" marL="457200" rtl="0" algn="l">
              <a:spcBef>
                <a:spcPts val="1000"/>
              </a:spcBef>
              <a:spcAft>
                <a:spcPts val="0"/>
              </a:spcAft>
              <a:buClr>
                <a:srgbClr val="1C5068"/>
              </a:buClr>
              <a:buSzPts val="2000"/>
              <a:buAutoNum type="arabicParenR"/>
            </a:pPr>
            <a:r>
              <a:rPr lang="en-US" sz="2000">
                <a:solidFill>
                  <a:srgbClr val="1C5068"/>
                </a:solidFill>
              </a:rPr>
              <a:t>Agent sends action to environment</a:t>
            </a:r>
            <a:endParaRPr sz="2000">
              <a:solidFill>
                <a:srgbClr val="1C5068"/>
              </a:solidFill>
            </a:endParaRPr>
          </a:p>
          <a:p>
            <a:pPr indent="-355600" lvl="0" marL="457200" rtl="0" algn="l">
              <a:spcBef>
                <a:spcPts val="0"/>
              </a:spcBef>
              <a:spcAft>
                <a:spcPts val="0"/>
              </a:spcAft>
              <a:buClr>
                <a:srgbClr val="1C5068"/>
              </a:buClr>
              <a:buSzPts val="2000"/>
              <a:buAutoNum type="arabicParenR"/>
            </a:pPr>
            <a:r>
              <a:rPr lang="en-US" sz="2000">
                <a:solidFill>
                  <a:srgbClr val="1C5068"/>
                </a:solidFill>
              </a:rPr>
              <a:t>Action is added to the current frequency (bounds checking with clipping)</a:t>
            </a:r>
            <a:endParaRPr sz="2000">
              <a:solidFill>
                <a:srgbClr val="1C5068"/>
              </a:solidFill>
            </a:endParaRPr>
          </a:p>
          <a:p>
            <a:pPr indent="-355600" lvl="0" marL="457200" rtl="0" algn="l">
              <a:spcBef>
                <a:spcPts val="0"/>
              </a:spcBef>
              <a:spcAft>
                <a:spcPts val="0"/>
              </a:spcAft>
              <a:buClr>
                <a:srgbClr val="1C5068"/>
              </a:buClr>
              <a:buSzPts val="2000"/>
              <a:buAutoNum type="arabicParenR"/>
            </a:pPr>
            <a:r>
              <a:rPr lang="en-US" sz="2000">
                <a:solidFill>
                  <a:srgbClr val="1C5068"/>
                </a:solidFill>
              </a:rPr>
              <a:t>Updated frequency, current dose, current current is passed through configured model prediction function</a:t>
            </a:r>
            <a:endParaRPr sz="2000">
              <a:solidFill>
                <a:srgbClr val="1C5068"/>
              </a:solidFill>
            </a:endParaRPr>
          </a:p>
          <a:p>
            <a:pPr indent="-317500" lvl="1" marL="1371600" rtl="0" algn="l">
              <a:spcBef>
                <a:spcPts val="0"/>
              </a:spcBef>
              <a:spcAft>
                <a:spcPts val="0"/>
              </a:spcAft>
              <a:buClr>
                <a:srgbClr val="1C5068"/>
              </a:buClr>
              <a:buSzPts val="1400"/>
              <a:buAutoNum type="alphaLcParenR"/>
            </a:pPr>
            <a:r>
              <a:rPr lang="en-US" sz="1400">
                <a:solidFill>
                  <a:srgbClr val="1C5068"/>
                </a:solidFill>
              </a:rPr>
              <a:t>Internally calls the MLP/GP with associated normalization/scaling built in and returns back predicted mean and standard deviation</a:t>
            </a:r>
            <a:endParaRPr sz="1400"/>
          </a:p>
          <a:p>
            <a:pPr indent="-355600" lvl="0" marL="457200" rtl="0" algn="l">
              <a:spcBef>
                <a:spcPts val="0"/>
              </a:spcBef>
              <a:spcAft>
                <a:spcPts val="0"/>
              </a:spcAft>
              <a:buClr>
                <a:srgbClr val="1C5068"/>
              </a:buClr>
              <a:buSzPts val="2000"/>
              <a:buAutoNum type="arabicParenR"/>
            </a:pPr>
            <a:r>
              <a:rPr lang="en-US" sz="2000">
                <a:solidFill>
                  <a:srgbClr val="1C5068"/>
                </a:solidFill>
              </a:rPr>
              <a:t>Reward calculated through function call</a:t>
            </a:r>
            <a:endParaRPr sz="2000">
              <a:solidFill>
                <a:srgbClr val="1C5068"/>
              </a:solidFill>
            </a:endParaRPr>
          </a:p>
          <a:p>
            <a:pPr indent="-355600" lvl="0" marL="457200" rtl="0" algn="l">
              <a:spcBef>
                <a:spcPts val="0"/>
              </a:spcBef>
              <a:spcAft>
                <a:spcPts val="0"/>
              </a:spcAft>
              <a:buClr>
                <a:srgbClr val="1C5068"/>
              </a:buClr>
              <a:buSzPts val="2000"/>
              <a:buAutoNum type="arabicParenR"/>
            </a:pPr>
            <a:r>
              <a:rPr lang="en-US" sz="2000">
                <a:solidFill>
                  <a:srgbClr val="1C5068"/>
                </a:solidFill>
              </a:rPr>
              <a:t>Check for any terminal states</a:t>
            </a:r>
            <a:endParaRPr sz="2000">
              <a:solidFill>
                <a:srgbClr val="1C5068"/>
              </a:solidFill>
            </a:endParaRPr>
          </a:p>
          <a:p>
            <a:pPr indent="-355600" lvl="0" marL="457200" rtl="0" algn="l">
              <a:spcBef>
                <a:spcPts val="0"/>
              </a:spcBef>
              <a:spcAft>
                <a:spcPts val="0"/>
              </a:spcAft>
              <a:buClr>
                <a:srgbClr val="1C5068"/>
              </a:buClr>
              <a:buSzPts val="2000"/>
              <a:buAutoNum type="arabicParenR"/>
            </a:pPr>
            <a:r>
              <a:rPr lang="en-US" sz="2000">
                <a:solidFill>
                  <a:srgbClr val="1C5068"/>
                </a:solidFill>
              </a:rPr>
              <a:t>update current observation and pass back SARSA to agent for next step</a:t>
            </a:r>
            <a:endParaRPr/>
          </a:p>
        </p:txBody>
      </p:sp>
      <p:sp>
        <p:nvSpPr>
          <p:cNvPr id="299" name="Google Shape;299;g3a33e5e940a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c7ad9d7a87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c7ad9d7a87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3c7ad9d7a87_0_2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ad184519d0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ad184519d0_0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3ad184519d0_0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ad184519d0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ad184519d0_0_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Try to get a figure where they are on top of each other</a:t>
            </a:r>
            <a:endParaRPr/>
          </a:p>
        </p:txBody>
      </p:sp>
      <p:sp>
        <p:nvSpPr>
          <p:cNvPr id="348" name="Google Shape;348;g3ad184519d0_0_1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ae8e2bd99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ae8e2bd99c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rgbClr val="1C5068"/>
              </a:buClr>
              <a:buSzPts val="2000"/>
              <a:buChar char="●"/>
            </a:pPr>
            <a:r>
              <a:rPr lang="en-US" sz="2000">
                <a:solidFill>
                  <a:srgbClr val="1C5068"/>
                </a:solidFill>
              </a:rPr>
              <a:t>We can decrease the weight on the uncertainty</a:t>
            </a:r>
            <a:endParaRPr sz="2000">
              <a:solidFill>
                <a:srgbClr val="1C5068"/>
              </a:solidFill>
            </a:endParaRPr>
          </a:p>
          <a:p>
            <a:pPr indent="-317500" lvl="1" marL="914400" rtl="0" algn="l">
              <a:spcBef>
                <a:spcPts val="0"/>
              </a:spcBef>
              <a:spcAft>
                <a:spcPts val="0"/>
              </a:spcAft>
              <a:buClr>
                <a:schemeClr val="dk1"/>
              </a:buClr>
              <a:buSzPts val="1400"/>
              <a:buChar char="○"/>
            </a:pPr>
            <a:r>
              <a:rPr lang="en-US" sz="1400"/>
              <a:t>Not a good idea as we are basically allowing the agent to stray deeper into unknown state spaces</a:t>
            </a:r>
            <a:endParaRPr sz="1400"/>
          </a:p>
          <a:p>
            <a:pPr indent="-317500" lvl="1" marL="914400" rtl="0" algn="l">
              <a:spcBef>
                <a:spcPts val="0"/>
              </a:spcBef>
              <a:spcAft>
                <a:spcPts val="0"/>
              </a:spcAft>
              <a:buClr>
                <a:schemeClr val="dk1"/>
              </a:buClr>
              <a:buSzPts val="1400"/>
              <a:buChar char="○"/>
            </a:pPr>
            <a:r>
              <a:rPr lang="en-US" sz="1400"/>
              <a:t>Solutions may not be correct</a:t>
            </a:r>
            <a:endParaRPr sz="1400"/>
          </a:p>
          <a:p>
            <a:pPr indent="-355600" lvl="0" marL="457200" rtl="0" algn="l">
              <a:spcBef>
                <a:spcPts val="0"/>
              </a:spcBef>
              <a:spcAft>
                <a:spcPts val="0"/>
              </a:spcAft>
              <a:buClr>
                <a:srgbClr val="1C5068"/>
              </a:buClr>
              <a:buSzPts val="2000"/>
              <a:buChar char="●"/>
            </a:pPr>
            <a:r>
              <a:rPr lang="en-US" sz="2000">
                <a:solidFill>
                  <a:srgbClr val="1C5068"/>
                </a:solidFill>
              </a:rPr>
              <a:t>If the agent is staying away from out of distribution solutions do to uncertainty in the models predictions, what if we had a model that had more information from </a:t>
            </a:r>
            <a:r>
              <a:rPr b="1" lang="en-US" sz="2000">
                <a:solidFill>
                  <a:srgbClr val="1C5068"/>
                </a:solidFill>
              </a:rPr>
              <a:t>other</a:t>
            </a:r>
            <a:r>
              <a:rPr lang="en-US" sz="2000">
                <a:solidFill>
                  <a:srgbClr val="1C5068"/>
                </a:solidFill>
              </a:rPr>
              <a:t> samples?</a:t>
            </a:r>
            <a:endParaRPr/>
          </a:p>
        </p:txBody>
      </p:sp>
      <p:sp>
        <p:nvSpPr>
          <p:cNvPr id="359" name="Google Shape;359;g3ae8e2bd99c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c7ad9d7a87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c7ad9d7a87_0_2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3c7ad9d7a87_0_2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ae8e2bd99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ae8e2bd99c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3ae8e2bd99c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c7ad9d7a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c7ad9d7a8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3c7ad9d7a8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ae8e2bd99c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ae8e2bd99c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3ae8e2bd99c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c7ad9d7a87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c7ad9d7a87_0_2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3c7ad9d7a87_0_2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ae8e2bd99c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3ae8e2bd99c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rgbClr val="1C5068"/>
              </a:buClr>
              <a:buSzPts val="2000"/>
              <a:buChar char="●"/>
            </a:pPr>
            <a:r>
              <a:rPr lang="en-US" sz="2000">
                <a:solidFill>
                  <a:srgbClr val="1C5068"/>
                </a:solidFill>
              </a:rPr>
              <a:t>Our environment has ~950 time steps (as per the data)</a:t>
            </a:r>
            <a:endParaRPr sz="2000">
              <a:solidFill>
                <a:srgbClr val="1C5068"/>
              </a:solidFill>
            </a:endParaRPr>
          </a:p>
          <a:p>
            <a:pPr indent="-355600" lvl="0" marL="457200" rtl="0" algn="l">
              <a:spcBef>
                <a:spcPts val="0"/>
              </a:spcBef>
              <a:spcAft>
                <a:spcPts val="0"/>
              </a:spcAft>
              <a:buClr>
                <a:srgbClr val="1C5068"/>
              </a:buClr>
              <a:buSzPts val="2000"/>
              <a:buChar char="●"/>
            </a:pPr>
            <a:r>
              <a:rPr lang="en-US" sz="2000">
                <a:solidFill>
                  <a:srgbClr val="1C5068"/>
                </a:solidFill>
              </a:rPr>
              <a:t>At each time step we allow clip the max and min frequency range to be between [139.50, 140.25]</a:t>
            </a:r>
            <a:endParaRPr sz="2000">
              <a:solidFill>
                <a:srgbClr val="1C5068"/>
              </a:solidFill>
            </a:endParaRPr>
          </a:p>
          <a:p>
            <a:pPr indent="-355600" lvl="0" marL="457200" rtl="0" algn="l">
              <a:spcBef>
                <a:spcPts val="0"/>
              </a:spcBef>
              <a:spcAft>
                <a:spcPts val="0"/>
              </a:spcAft>
              <a:buClr>
                <a:srgbClr val="1C5068"/>
              </a:buClr>
              <a:buSzPts val="2000"/>
              <a:buChar char="●"/>
            </a:pPr>
            <a:r>
              <a:rPr lang="en-US" sz="2000">
                <a:solidFill>
                  <a:srgbClr val="1C5068"/>
                </a:solidFill>
              </a:rPr>
              <a:t>If we allow a minimum of 0.0001 change to the microwave frequency this brings the number of possible states per each step to be .75/0.0001 or 7500 possible states</a:t>
            </a:r>
            <a:endParaRPr sz="2000">
              <a:solidFill>
                <a:srgbClr val="1C5068"/>
              </a:solidFill>
            </a:endParaRPr>
          </a:p>
          <a:p>
            <a:pPr indent="-355600" lvl="0" marL="457200" rtl="0" algn="l">
              <a:spcBef>
                <a:spcPts val="0"/>
              </a:spcBef>
              <a:spcAft>
                <a:spcPts val="0"/>
              </a:spcAft>
              <a:buClr>
                <a:srgbClr val="1C5068"/>
              </a:buClr>
              <a:buSzPts val="2000"/>
              <a:buChar char="●"/>
            </a:pPr>
            <a:r>
              <a:rPr lang="en-US" sz="2000">
                <a:solidFill>
                  <a:srgbClr val="1C5068"/>
                </a:solidFill>
              </a:rPr>
              <a:t>7500 * ~950 = 7,125,000 potential states our agent can be in</a:t>
            </a:r>
            <a:endParaRPr sz="2000">
              <a:solidFill>
                <a:srgbClr val="1C5068"/>
              </a:solidFill>
            </a:endParaRPr>
          </a:p>
          <a:p>
            <a:pPr indent="-317500" lvl="1" marL="914400" rtl="0" algn="l">
              <a:spcBef>
                <a:spcPts val="0"/>
              </a:spcBef>
              <a:spcAft>
                <a:spcPts val="0"/>
              </a:spcAft>
              <a:buClr>
                <a:schemeClr val="dk1"/>
              </a:buClr>
              <a:buSzPts val="1400"/>
              <a:buChar char="○"/>
            </a:pPr>
            <a:r>
              <a:rPr lang="en-US" sz="1400"/>
              <a:t>Since we aren’t predicting sequentially (as we have to do in RL as we do not know our trajectory until our agent makes an action) we can batch process all the predictions together!</a:t>
            </a:r>
            <a:endParaRPr b="1"/>
          </a:p>
        </p:txBody>
      </p:sp>
      <p:sp>
        <p:nvSpPr>
          <p:cNvPr id="433" name="Google Shape;433;g3ae8e2bd99c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ae8e2bd99c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ae8e2bd99c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3ae8e2bd99c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ae8e2bd99c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ae8e2bd99c_0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Label P07 run for the operator and the run</a:t>
            </a:r>
            <a:endParaRPr/>
          </a:p>
        </p:txBody>
      </p:sp>
      <p:sp>
        <p:nvSpPr>
          <p:cNvPr id="455" name="Google Shape;455;g3ae8e2bd99c_0_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c7ad9d7a87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c7ad9d7a87_0_2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3c7ad9d7a87_0_2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b94190c1f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b94190c1f4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rgbClr val="1C5068"/>
              </a:buClr>
              <a:buSzPts val="2000"/>
              <a:buChar char="●"/>
            </a:pPr>
            <a:r>
              <a:rPr lang="en-US" sz="2000">
                <a:solidFill>
                  <a:srgbClr val="1C5068"/>
                </a:solidFill>
              </a:rPr>
              <a:t>Decision was made to explore differentiability in environment and agent to see if it would help us not have to use a LUT (precomputation)</a:t>
            </a:r>
            <a:endParaRPr sz="2000">
              <a:solidFill>
                <a:srgbClr val="1C5068"/>
              </a:solidFill>
            </a:endParaRPr>
          </a:p>
          <a:p>
            <a:pPr indent="-317500" lvl="1" marL="914400" rtl="0" algn="l">
              <a:spcBef>
                <a:spcPts val="0"/>
              </a:spcBef>
              <a:spcAft>
                <a:spcPts val="0"/>
              </a:spcAft>
              <a:buClr>
                <a:schemeClr val="dk1"/>
              </a:buClr>
              <a:buSzPts val="1400"/>
              <a:buChar char="○"/>
            </a:pPr>
            <a:r>
              <a:rPr lang="en-US" sz="1400"/>
              <a:t>LUT is a brute force method where we precompute the state/action space using batching</a:t>
            </a:r>
            <a:endParaRPr sz="1400"/>
          </a:p>
          <a:p>
            <a:pPr indent="-317500" lvl="1" marL="914400" rtl="0" algn="l">
              <a:spcBef>
                <a:spcPts val="0"/>
              </a:spcBef>
              <a:spcAft>
                <a:spcPts val="0"/>
              </a:spcAft>
              <a:buClr>
                <a:schemeClr val="dk1"/>
              </a:buClr>
              <a:buSzPts val="1400"/>
              <a:buChar char="○"/>
            </a:pPr>
            <a:r>
              <a:rPr lang="en-US" sz="1400"/>
              <a:t>Each step takes a longer amount of time with multi sample models</a:t>
            </a:r>
            <a:endParaRPr sz="1400"/>
          </a:p>
          <a:p>
            <a:pPr indent="-317500" lvl="1" marL="914400" rtl="0" algn="l">
              <a:spcBef>
                <a:spcPts val="0"/>
              </a:spcBef>
              <a:spcAft>
                <a:spcPts val="0"/>
              </a:spcAft>
              <a:buClr>
                <a:schemeClr val="dk1"/>
              </a:buClr>
              <a:buSzPts val="1400"/>
              <a:buChar char="○"/>
            </a:pPr>
            <a:r>
              <a:rPr lang="en-US" sz="1400"/>
              <a:t>Differentiability hopefully allows an agent to learn the optimal solution in less samples = less time required to learn</a:t>
            </a:r>
            <a:endParaRPr/>
          </a:p>
        </p:txBody>
      </p:sp>
      <p:sp>
        <p:nvSpPr>
          <p:cNvPr id="488" name="Google Shape;488;g3b94190c1f4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b94190c1f4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3b94190c1f4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g3b94190c1f4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c7ed229098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3c7ed229098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3c7ed229098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96b519a1d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396b519a1de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g396b519a1de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96878e8ba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96878e8ba8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396878e8ba8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c7ad9d7a87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3c7ad9d7a87_0_2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g3c7ad9d7a87_0_2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c7ad9d7a87_0_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3c7ad9d7a87_0_2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g3c7ad9d7a87_0_2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c7ad9d7a87_0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3c7ad9d7a87_0_2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g3c7ad9d7a87_0_2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c7ad9d7a87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3c7ad9d7a87_0_1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g3c7ad9d7a87_0_1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ad184519d0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3ad184519d0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g3ad184519d0_0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ad184519d0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ad184519d0_0_1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g3ad184519d0_0_1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ad184519d0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3ad184519d0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g3ad184519d0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ad184519d0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3ad184519d0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g3ad184519d0_0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ad184519d0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ad184519d0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3ad184519d0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ad184519d0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3ad184519d0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g3ad184519d0_0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c7ad9d7a87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c7ad9d7a87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3c7ad9d7a87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ae8e2bd99c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3ae8e2bd99c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g3ae8e2bd99c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c7ed229098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3c7ed229098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g3c7ed229098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c7ed229098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c7ed229098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g3c7ed229098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c7ed229098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3c7ed229098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g3c7ed229098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3c7ed229098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3c7ed229098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g3c7ed229098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b94190c1f4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3b94190c1f4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g3b94190c1f4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3c7ed229098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3c7ed229098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g3c7ed229098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644ec299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644ec2994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3644ec2994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c7ad9d7a87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c7ad9d7a87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3c7ad9d7a87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c7ad9d7a87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c7ad9d7a87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3c7ad9d7a87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96b519a1d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96b519a1d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396b519a1d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c7ad9d7a87_0_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c7ad9d7a87_0_2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3c7ad9d7a87_0_2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tro Slide">
  <p:cSld name="1_Intro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1300766" y="1891183"/>
            <a:ext cx="10053033"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1 Left Photo" type="picTx">
  <p:cSld name="PICTURE_WITH_CAPTION_TEXT">
    <p:spTree>
      <p:nvGrpSpPr>
        <p:cNvPr id="76" name="Shape 76"/>
        <p:cNvGrpSpPr/>
        <p:nvPr/>
      </p:nvGrpSpPr>
      <p:grpSpPr>
        <a:xfrm>
          <a:off x="0" y="0"/>
          <a:ext cx="0" cy="0"/>
          <a:chOff x="0" y="0"/>
          <a:chExt cx="0" cy="0"/>
        </a:xfrm>
      </p:grpSpPr>
      <p:sp>
        <p:nvSpPr>
          <p:cNvPr id="77" name="Google Shape;77;p11"/>
          <p:cNvSpPr txBox="1"/>
          <p:nvPr>
            <p:ph type="title"/>
          </p:nvPr>
        </p:nvSpPr>
        <p:spPr>
          <a:xfrm>
            <a:off x="5679584" y="674221"/>
            <a:ext cx="6057364" cy="716698"/>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3200"/>
              <a:buFont typeface="Arial"/>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p:nvPr>
            <p:ph idx="2" type="pic"/>
          </p:nvPr>
        </p:nvSpPr>
        <p:spPr>
          <a:xfrm>
            <a:off x="-1" y="659082"/>
            <a:ext cx="5550795" cy="3449279"/>
          </a:xfrm>
          <a:prstGeom prst="rect">
            <a:avLst/>
          </a:prstGeom>
          <a:noFill/>
          <a:ln>
            <a:noFill/>
          </a:ln>
        </p:spPr>
      </p:sp>
      <p:sp>
        <p:nvSpPr>
          <p:cNvPr id="79" name="Google Shape;79;p11"/>
          <p:cNvSpPr txBox="1"/>
          <p:nvPr>
            <p:ph idx="1" type="body"/>
          </p:nvPr>
        </p:nvSpPr>
        <p:spPr>
          <a:xfrm>
            <a:off x="5679584" y="1560773"/>
            <a:ext cx="6057364" cy="465909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2"/>
              </a:buClr>
              <a:buSzPts val="2000"/>
              <a:buNone/>
              <a:defRPr sz="2000">
                <a:solidFill>
                  <a:schemeClr val="dk2"/>
                </a:solidFil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80" name="Google Shape;80;p11"/>
          <p:cNvPicPr preferRelativeResize="0"/>
          <p:nvPr/>
        </p:nvPicPr>
        <p:blipFill rotWithShape="1">
          <a:blip r:embed="rId2">
            <a:alphaModFix/>
          </a:blip>
          <a:srcRect b="0" l="0" r="0" t="0"/>
          <a:stretch/>
        </p:blipFill>
        <p:spPr>
          <a:xfrm>
            <a:off x="10713982" y="80668"/>
            <a:ext cx="1355836" cy="423699"/>
          </a:xfrm>
          <a:prstGeom prst="rect">
            <a:avLst/>
          </a:prstGeom>
          <a:noFill/>
          <a:ln>
            <a:noFill/>
          </a:ln>
        </p:spPr>
      </p:pic>
      <p:sp>
        <p:nvSpPr>
          <p:cNvPr id="81" name="Google Shape;81;p11"/>
          <p:cNvSpPr txBox="1"/>
          <p:nvPr>
            <p:ph idx="11" type="ftr"/>
          </p:nvPr>
        </p:nvSpPr>
        <p:spPr>
          <a:xfrm>
            <a:off x="4038600" y="633059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1"/>
          <p:cNvSpPr txBox="1"/>
          <p:nvPr>
            <p:ph idx="12" type="sldNum"/>
          </p:nvPr>
        </p:nvSpPr>
        <p:spPr>
          <a:xfrm>
            <a:off x="9144000" y="633059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dk1"/>
                </a:solidFill>
                <a:latin typeface="Arial"/>
                <a:ea typeface="Arial"/>
                <a:cs typeface="Arial"/>
                <a:sym typeface="Arial"/>
              </a:defRPr>
            </a:lvl1pPr>
            <a:lvl2pPr indent="0" lvl="1" marL="0" algn="r">
              <a:spcBef>
                <a:spcPts val="0"/>
              </a:spcBef>
              <a:buNone/>
              <a:defRPr sz="1000">
                <a:solidFill>
                  <a:schemeClr val="dk1"/>
                </a:solidFill>
                <a:latin typeface="Arial"/>
                <a:ea typeface="Arial"/>
                <a:cs typeface="Arial"/>
                <a:sym typeface="Arial"/>
              </a:defRPr>
            </a:lvl2pPr>
            <a:lvl3pPr indent="0" lvl="2" marL="0" algn="r">
              <a:spcBef>
                <a:spcPts val="0"/>
              </a:spcBef>
              <a:buNone/>
              <a:defRPr sz="1000">
                <a:solidFill>
                  <a:schemeClr val="dk1"/>
                </a:solidFill>
                <a:latin typeface="Arial"/>
                <a:ea typeface="Arial"/>
                <a:cs typeface="Arial"/>
                <a:sym typeface="Arial"/>
              </a:defRPr>
            </a:lvl3pPr>
            <a:lvl4pPr indent="0" lvl="3" marL="0" algn="r">
              <a:spcBef>
                <a:spcPts val="0"/>
              </a:spcBef>
              <a:buNone/>
              <a:defRPr sz="1000">
                <a:solidFill>
                  <a:schemeClr val="dk1"/>
                </a:solidFill>
                <a:latin typeface="Arial"/>
                <a:ea typeface="Arial"/>
                <a:cs typeface="Arial"/>
                <a:sym typeface="Arial"/>
              </a:defRPr>
            </a:lvl4pPr>
            <a:lvl5pPr indent="0" lvl="4" marL="0" algn="r">
              <a:spcBef>
                <a:spcPts val="0"/>
              </a:spcBef>
              <a:buNone/>
              <a:defRPr sz="1000">
                <a:solidFill>
                  <a:schemeClr val="dk1"/>
                </a:solidFill>
                <a:latin typeface="Arial"/>
                <a:ea typeface="Arial"/>
                <a:cs typeface="Arial"/>
                <a:sym typeface="Arial"/>
              </a:defRPr>
            </a:lvl5pPr>
            <a:lvl6pPr indent="0" lvl="5" marL="0" algn="r">
              <a:spcBef>
                <a:spcPts val="0"/>
              </a:spcBef>
              <a:buNone/>
              <a:defRPr sz="1000">
                <a:solidFill>
                  <a:schemeClr val="dk1"/>
                </a:solidFill>
                <a:latin typeface="Arial"/>
                <a:ea typeface="Arial"/>
                <a:cs typeface="Arial"/>
                <a:sym typeface="Arial"/>
              </a:defRPr>
            </a:lvl6pPr>
            <a:lvl7pPr indent="0" lvl="6" marL="0" algn="r">
              <a:spcBef>
                <a:spcPts val="0"/>
              </a:spcBef>
              <a:buNone/>
              <a:defRPr sz="1000">
                <a:solidFill>
                  <a:schemeClr val="dk1"/>
                </a:solidFill>
                <a:latin typeface="Arial"/>
                <a:ea typeface="Arial"/>
                <a:cs typeface="Arial"/>
                <a:sym typeface="Arial"/>
              </a:defRPr>
            </a:lvl7pPr>
            <a:lvl8pPr indent="0" lvl="7" marL="0" algn="r">
              <a:spcBef>
                <a:spcPts val="0"/>
              </a:spcBef>
              <a:buNone/>
              <a:defRPr sz="1000">
                <a:solidFill>
                  <a:schemeClr val="dk1"/>
                </a:solidFill>
                <a:latin typeface="Arial"/>
                <a:ea typeface="Arial"/>
                <a:cs typeface="Arial"/>
                <a:sym typeface="Arial"/>
              </a:defRPr>
            </a:lvl8pPr>
            <a:lvl9pPr indent="0" lvl="8" marL="0" algn="r">
              <a:spcBef>
                <a:spcPts val="0"/>
              </a:spcBef>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11"/>
          <p:cNvSpPr txBox="1"/>
          <p:nvPr>
            <p:ph idx="10" type="dt"/>
          </p:nvPr>
        </p:nvSpPr>
        <p:spPr>
          <a:xfrm>
            <a:off x="311726" y="633059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84" name="Google Shape;84;p11"/>
          <p:cNvPicPr preferRelativeResize="0"/>
          <p:nvPr/>
        </p:nvPicPr>
        <p:blipFill rotWithShape="1">
          <a:blip r:embed="rId2">
            <a:alphaModFix/>
          </a:blip>
          <a:srcRect b="0" l="0" r="0" t="0"/>
          <a:stretch/>
        </p:blipFill>
        <p:spPr>
          <a:xfrm>
            <a:off x="10713982" y="80668"/>
            <a:ext cx="1355836" cy="4236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1 Right Photo">
  <p:cSld name="Body Slide - 1 Right Photo">
    <p:spTree>
      <p:nvGrpSpPr>
        <p:cNvPr id="85" name="Shape 85"/>
        <p:cNvGrpSpPr/>
        <p:nvPr/>
      </p:nvGrpSpPr>
      <p:grpSpPr>
        <a:xfrm>
          <a:off x="0" y="0"/>
          <a:ext cx="0" cy="0"/>
          <a:chOff x="0" y="0"/>
          <a:chExt cx="0" cy="0"/>
        </a:xfrm>
      </p:grpSpPr>
      <p:sp>
        <p:nvSpPr>
          <p:cNvPr id="86" name="Google Shape;86;p12"/>
          <p:cNvSpPr/>
          <p:nvPr>
            <p:ph idx="2" type="pic"/>
          </p:nvPr>
        </p:nvSpPr>
        <p:spPr>
          <a:xfrm>
            <a:off x="6246796" y="665018"/>
            <a:ext cx="5945204" cy="4488874"/>
          </a:xfrm>
          <a:prstGeom prst="rect">
            <a:avLst/>
          </a:prstGeom>
          <a:noFill/>
          <a:ln>
            <a:noFill/>
          </a:ln>
        </p:spPr>
      </p:sp>
      <p:pic>
        <p:nvPicPr>
          <p:cNvPr id="87" name="Google Shape;87;p12"/>
          <p:cNvPicPr preferRelativeResize="0"/>
          <p:nvPr/>
        </p:nvPicPr>
        <p:blipFill rotWithShape="1">
          <a:blip r:embed="rId2">
            <a:alphaModFix/>
          </a:blip>
          <a:srcRect b="0" l="0" r="0" t="0"/>
          <a:stretch/>
        </p:blipFill>
        <p:spPr>
          <a:xfrm>
            <a:off x="10713982" y="80668"/>
            <a:ext cx="1355836" cy="423699"/>
          </a:xfrm>
          <a:prstGeom prst="rect">
            <a:avLst/>
          </a:prstGeom>
          <a:noFill/>
          <a:ln>
            <a:noFill/>
          </a:ln>
        </p:spPr>
      </p:pic>
      <p:sp>
        <p:nvSpPr>
          <p:cNvPr id="88" name="Google Shape;88;p12"/>
          <p:cNvSpPr txBox="1"/>
          <p:nvPr>
            <p:ph type="title"/>
          </p:nvPr>
        </p:nvSpPr>
        <p:spPr>
          <a:xfrm>
            <a:off x="309093" y="531951"/>
            <a:ext cx="5785319" cy="6786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200"/>
              <a:buFont typeface="Arial"/>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
          <p:cNvSpPr txBox="1"/>
          <p:nvPr>
            <p:ph idx="1" type="body"/>
          </p:nvPr>
        </p:nvSpPr>
        <p:spPr>
          <a:xfrm>
            <a:off x="309093" y="1319201"/>
            <a:ext cx="5785319" cy="489143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000"/>
              <a:buNone/>
              <a:defRPr sz="20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 name="Google Shape;90;p12"/>
          <p:cNvSpPr txBox="1"/>
          <p:nvPr>
            <p:ph idx="11" type="ftr"/>
          </p:nvPr>
        </p:nvSpPr>
        <p:spPr>
          <a:xfrm>
            <a:off x="4038600" y="633059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2"/>
          <p:cNvSpPr txBox="1"/>
          <p:nvPr>
            <p:ph idx="12" type="sldNum"/>
          </p:nvPr>
        </p:nvSpPr>
        <p:spPr>
          <a:xfrm>
            <a:off x="9144000" y="633059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dk1"/>
                </a:solidFill>
                <a:latin typeface="Arial"/>
                <a:ea typeface="Arial"/>
                <a:cs typeface="Arial"/>
                <a:sym typeface="Arial"/>
              </a:defRPr>
            </a:lvl1pPr>
            <a:lvl2pPr indent="0" lvl="1" marL="0" algn="r">
              <a:spcBef>
                <a:spcPts val="0"/>
              </a:spcBef>
              <a:buNone/>
              <a:defRPr sz="1000">
                <a:solidFill>
                  <a:schemeClr val="dk1"/>
                </a:solidFill>
                <a:latin typeface="Arial"/>
                <a:ea typeface="Arial"/>
                <a:cs typeface="Arial"/>
                <a:sym typeface="Arial"/>
              </a:defRPr>
            </a:lvl2pPr>
            <a:lvl3pPr indent="0" lvl="2" marL="0" algn="r">
              <a:spcBef>
                <a:spcPts val="0"/>
              </a:spcBef>
              <a:buNone/>
              <a:defRPr sz="1000">
                <a:solidFill>
                  <a:schemeClr val="dk1"/>
                </a:solidFill>
                <a:latin typeface="Arial"/>
                <a:ea typeface="Arial"/>
                <a:cs typeface="Arial"/>
                <a:sym typeface="Arial"/>
              </a:defRPr>
            </a:lvl3pPr>
            <a:lvl4pPr indent="0" lvl="3" marL="0" algn="r">
              <a:spcBef>
                <a:spcPts val="0"/>
              </a:spcBef>
              <a:buNone/>
              <a:defRPr sz="1000">
                <a:solidFill>
                  <a:schemeClr val="dk1"/>
                </a:solidFill>
                <a:latin typeface="Arial"/>
                <a:ea typeface="Arial"/>
                <a:cs typeface="Arial"/>
                <a:sym typeface="Arial"/>
              </a:defRPr>
            </a:lvl4pPr>
            <a:lvl5pPr indent="0" lvl="4" marL="0" algn="r">
              <a:spcBef>
                <a:spcPts val="0"/>
              </a:spcBef>
              <a:buNone/>
              <a:defRPr sz="1000">
                <a:solidFill>
                  <a:schemeClr val="dk1"/>
                </a:solidFill>
                <a:latin typeface="Arial"/>
                <a:ea typeface="Arial"/>
                <a:cs typeface="Arial"/>
                <a:sym typeface="Arial"/>
              </a:defRPr>
            </a:lvl5pPr>
            <a:lvl6pPr indent="0" lvl="5" marL="0" algn="r">
              <a:spcBef>
                <a:spcPts val="0"/>
              </a:spcBef>
              <a:buNone/>
              <a:defRPr sz="1000">
                <a:solidFill>
                  <a:schemeClr val="dk1"/>
                </a:solidFill>
                <a:latin typeface="Arial"/>
                <a:ea typeface="Arial"/>
                <a:cs typeface="Arial"/>
                <a:sym typeface="Arial"/>
              </a:defRPr>
            </a:lvl6pPr>
            <a:lvl7pPr indent="0" lvl="6" marL="0" algn="r">
              <a:spcBef>
                <a:spcPts val="0"/>
              </a:spcBef>
              <a:buNone/>
              <a:defRPr sz="1000">
                <a:solidFill>
                  <a:schemeClr val="dk1"/>
                </a:solidFill>
                <a:latin typeface="Arial"/>
                <a:ea typeface="Arial"/>
                <a:cs typeface="Arial"/>
                <a:sym typeface="Arial"/>
              </a:defRPr>
            </a:lvl7pPr>
            <a:lvl8pPr indent="0" lvl="7" marL="0" algn="r">
              <a:spcBef>
                <a:spcPts val="0"/>
              </a:spcBef>
              <a:buNone/>
              <a:defRPr sz="1000">
                <a:solidFill>
                  <a:schemeClr val="dk1"/>
                </a:solidFill>
                <a:latin typeface="Arial"/>
                <a:ea typeface="Arial"/>
                <a:cs typeface="Arial"/>
                <a:sym typeface="Arial"/>
              </a:defRPr>
            </a:lvl8pPr>
            <a:lvl9pPr indent="0" lvl="8" marL="0" algn="r">
              <a:spcBef>
                <a:spcPts val="0"/>
              </a:spcBef>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2"/>
          <p:cNvSpPr txBox="1"/>
          <p:nvPr>
            <p:ph idx="10" type="dt"/>
          </p:nvPr>
        </p:nvSpPr>
        <p:spPr>
          <a:xfrm>
            <a:off x="311726" y="633059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93" name="Google Shape;93;p12"/>
          <p:cNvPicPr preferRelativeResize="0"/>
          <p:nvPr/>
        </p:nvPicPr>
        <p:blipFill rotWithShape="1">
          <a:blip r:embed="rId2">
            <a:alphaModFix/>
          </a:blip>
          <a:srcRect b="0" l="0" r="0" t="0"/>
          <a:stretch/>
        </p:blipFill>
        <p:spPr>
          <a:xfrm>
            <a:off x="10713982" y="80668"/>
            <a:ext cx="1355836" cy="4236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No Photos">
  <p:cSld name="Body Slide - No Photos">
    <p:spTree>
      <p:nvGrpSpPr>
        <p:cNvPr id="94" name="Shape 94"/>
        <p:cNvGrpSpPr/>
        <p:nvPr/>
      </p:nvGrpSpPr>
      <p:grpSpPr>
        <a:xfrm>
          <a:off x="0" y="0"/>
          <a:ext cx="0" cy="0"/>
          <a:chOff x="0" y="0"/>
          <a:chExt cx="0" cy="0"/>
        </a:xfrm>
      </p:grpSpPr>
      <p:pic>
        <p:nvPicPr>
          <p:cNvPr id="95" name="Google Shape;95;p13"/>
          <p:cNvPicPr preferRelativeResize="0"/>
          <p:nvPr/>
        </p:nvPicPr>
        <p:blipFill rotWithShape="1">
          <a:blip r:embed="rId2">
            <a:alphaModFix/>
          </a:blip>
          <a:srcRect b="0" l="0" r="0" t="0"/>
          <a:stretch/>
        </p:blipFill>
        <p:spPr>
          <a:xfrm>
            <a:off x="10713982" y="80668"/>
            <a:ext cx="1355836" cy="423699"/>
          </a:xfrm>
          <a:prstGeom prst="rect">
            <a:avLst/>
          </a:prstGeom>
          <a:noFill/>
          <a:ln>
            <a:noFill/>
          </a:ln>
        </p:spPr>
      </p:pic>
      <p:sp>
        <p:nvSpPr>
          <p:cNvPr id="96" name="Google Shape;96;p13"/>
          <p:cNvSpPr txBox="1"/>
          <p:nvPr>
            <p:ph type="title"/>
          </p:nvPr>
        </p:nvSpPr>
        <p:spPr>
          <a:xfrm>
            <a:off x="309093" y="531951"/>
            <a:ext cx="11044707" cy="6786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200"/>
              <a:buFont typeface="Arial"/>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3"/>
          <p:cNvSpPr txBox="1"/>
          <p:nvPr>
            <p:ph idx="1" type="body"/>
          </p:nvPr>
        </p:nvSpPr>
        <p:spPr>
          <a:xfrm>
            <a:off x="309094" y="1319201"/>
            <a:ext cx="5682288" cy="489143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2"/>
              </a:buClr>
              <a:buSzPts val="2000"/>
              <a:buNone/>
              <a:defRPr sz="2000">
                <a:solidFill>
                  <a:schemeClr val="dk2"/>
                </a:solidFil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8" name="Google Shape;98;p13"/>
          <p:cNvSpPr txBox="1"/>
          <p:nvPr>
            <p:ph idx="2" type="body"/>
          </p:nvPr>
        </p:nvSpPr>
        <p:spPr>
          <a:xfrm>
            <a:off x="6110467" y="1322610"/>
            <a:ext cx="5682289" cy="489143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2"/>
              </a:buClr>
              <a:buSzPts val="2000"/>
              <a:buNone/>
              <a:defRPr sz="2000">
                <a:solidFill>
                  <a:schemeClr val="dk2"/>
                </a:solidFil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9" name="Google Shape;99;p13"/>
          <p:cNvSpPr txBox="1"/>
          <p:nvPr>
            <p:ph idx="11" type="ftr"/>
          </p:nvPr>
        </p:nvSpPr>
        <p:spPr>
          <a:xfrm>
            <a:off x="4038600" y="633059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3"/>
          <p:cNvSpPr txBox="1"/>
          <p:nvPr>
            <p:ph idx="12" type="sldNum"/>
          </p:nvPr>
        </p:nvSpPr>
        <p:spPr>
          <a:xfrm>
            <a:off x="9144000" y="633059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dk1"/>
                </a:solidFill>
                <a:latin typeface="Arial"/>
                <a:ea typeface="Arial"/>
                <a:cs typeface="Arial"/>
                <a:sym typeface="Arial"/>
              </a:defRPr>
            </a:lvl1pPr>
            <a:lvl2pPr indent="0" lvl="1" marL="0" algn="r">
              <a:spcBef>
                <a:spcPts val="0"/>
              </a:spcBef>
              <a:buNone/>
              <a:defRPr sz="1000">
                <a:solidFill>
                  <a:schemeClr val="dk1"/>
                </a:solidFill>
                <a:latin typeface="Arial"/>
                <a:ea typeface="Arial"/>
                <a:cs typeface="Arial"/>
                <a:sym typeface="Arial"/>
              </a:defRPr>
            </a:lvl2pPr>
            <a:lvl3pPr indent="0" lvl="2" marL="0" algn="r">
              <a:spcBef>
                <a:spcPts val="0"/>
              </a:spcBef>
              <a:buNone/>
              <a:defRPr sz="1000">
                <a:solidFill>
                  <a:schemeClr val="dk1"/>
                </a:solidFill>
                <a:latin typeface="Arial"/>
                <a:ea typeface="Arial"/>
                <a:cs typeface="Arial"/>
                <a:sym typeface="Arial"/>
              </a:defRPr>
            </a:lvl3pPr>
            <a:lvl4pPr indent="0" lvl="3" marL="0" algn="r">
              <a:spcBef>
                <a:spcPts val="0"/>
              </a:spcBef>
              <a:buNone/>
              <a:defRPr sz="1000">
                <a:solidFill>
                  <a:schemeClr val="dk1"/>
                </a:solidFill>
                <a:latin typeface="Arial"/>
                <a:ea typeface="Arial"/>
                <a:cs typeface="Arial"/>
                <a:sym typeface="Arial"/>
              </a:defRPr>
            </a:lvl4pPr>
            <a:lvl5pPr indent="0" lvl="4" marL="0" algn="r">
              <a:spcBef>
                <a:spcPts val="0"/>
              </a:spcBef>
              <a:buNone/>
              <a:defRPr sz="1000">
                <a:solidFill>
                  <a:schemeClr val="dk1"/>
                </a:solidFill>
                <a:latin typeface="Arial"/>
                <a:ea typeface="Arial"/>
                <a:cs typeface="Arial"/>
                <a:sym typeface="Arial"/>
              </a:defRPr>
            </a:lvl5pPr>
            <a:lvl6pPr indent="0" lvl="5" marL="0" algn="r">
              <a:spcBef>
                <a:spcPts val="0"/>
              </a:spcBef>
              <a:buNone/>
              <a:defRPr sz="1000">
                <a:solidFill>
                  <a:schemeClr val="dk1"/>
                </a:solidFill>
                <a:latin typeface="Arial"/>
                <a:ea typeface="Arial"/>
                <a:cs typeface="Arial"/>
                <a:sym typeface="Arial"/>
              </a:defRPr>
            </a:lvl6pPr>
            <a:lvl7pPr indent="0" lvl="6" marL="0" algn="r">
              <a:spcBef>
                <a:spcPts val="0"/>
              </a:spcBef>
              <a:buNone/>
              <a:defRPr sz="1000">
                <a:solidFill>
                  <a:schemeClr val="dk1"/>
                </a:solidFill>
                <a:latin typeface="Arial"/>
                <a:ea typeface="Arial"/>
                <a:cs typeface="Arial"/>
                <a:sym typeface="Arial"/>
              </a:defRPr>
            </a:lvl7pPr>
            <a:lvl8pPr indent="0" lvl="7" marL="0" algn="r">
              <a:spcBef>
                <a:spcPts val="0"/>
              </a:spcBef>
              <a:buNone/>
              <a:defRPr sz="1000">
                <a:solidFill>
                  <a:schemeClr val="dk1"/>
                </a:solidFill>
                <a:latin typeface="Arial"/>
                <a:ea typeface="Arial"/>
                <a:cs typeface="Arial"/>
                <a:sym typeface="Arial"/>
              </a:defRPr>
            </a:lvl8pPr>
            <a:lvl9pPr indent="0" lvl="8" marL="0" algn="r">
              <a:spcBef>
                <a:spcPts val="0"/>
              </a:spcBef>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13"/>
          <p:cNvSpPr txBox="1"/>
          <p:nvPr>
            <p:ph idx="10" type="dt"/>
          </p:nvPr>
        </p:nvSpPr>
        <p:spPr>
          <a:xfrm>
            <a:off x="311726" y="633059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02" name="Google Shape;102;p13"/>
          <p:cNvPicPr preferRelativeResize="0"/>
          <p:nvPr/>
        </p:nvPicPr>
        <p:blipFill rotWithShape="1">
          <a:blip r:embed="rId2">
            <a:alphaModFix/>
          </a:blip>
          <a:srcRect b="0" l="0" r="0" t="0"/>
          <a:stretch/>
        </p:blipFill>
        <p:spPr>
          <a:xfrm>
            <a:off x="10713982" y="80668"/>
            <a:ext cx="1355836" cy="4236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Slate Two Photos">
  <p:cSld name="Body Slide - Slate Two Photos">
    <p:bg>
      <p:bgPr>
        <a:solidFill>
          <a:schemeClr val="dk2"/>
        </a:solidFill>
      </p:bgPr>
    </p:bg>
    <p:spTree>
      <p:nvGrpSpPr>
        <p:cNvPr id="103" name="Shape 103"/>
        <p:cNvGrpSpPr/>
        <p:nvPr/>
      </p:nvGrpSpPr>
      <p:grpSpPr>
        <a:xfrm>
          <a:off x="0" y="0"/>
          <a:ext cx="0" cy="0"/>
          <a:chOff x="0" y="0"/>
          <a:chExt cx="0" cy="0"/>
        </a:xfrm>
      </p:grpSpPr>
      <p:sp>
        <p:nvSpPr>
          <p:cNvPr id="104" name="Google Shape;104;p14"/>
          <p:cNvSpPr txBox="1"/>
          <p:nvPr>
            <p:ph type="title"/>
          </p:nvPr>
        </p:nvSpPr>
        <p:spPr>
          <a:xfrm>
            <a:off x="309093" y="531951"/>
            <a:ext cx="5785319" cy="6786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4"/>
          <p:cNvSpPr/>
          <p:nvPr>
            <p:ph idx="2" type="pic"/>
          </p:nvPr>
        </p:nvSpPr>
        <p:spPr>
          <a:xfrm>
            <a:off x="6246796" y="549107"/>
            <a:ext cx="5945204" cy="2763982"/>
          </a:xfrm>
          <a:prstGeom prst="rect">
            <a:avLst/>
          </a:prstGeom>
          <a:noFill/>
          <a:ln>
            <a:noFill/>
          </a:ln>
        </p:spPr>
      </p:sp>
      <p:sp>
        <p:nvSpPr>
          <p:cNvPr id="106" name="Google Shape;106;p14"/>
          <p:cNvSpPr txBox="1"/>
          <p:nvPr>
            <p:ph idx="1" type="body"/>
          </p:nvPr>
        </p:nvSpPr>
        <p:spPr>
          <a:xfrm>
            <a:off x="309093" y="1319201"/>
            <a:ext cx="5785319" cy="489143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lt1"/>
              </a:buClr>
              <a:buSzPts val="2000"/>
              <a:buNone/>
              <a:defRPr sz="2000">
                <a:solidFill>
                  <a:schemeClr val="lt1"/>
                </a:solidFil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Logo, company name&#10;&#10;Description automatically generated" id="107" name="Google Shape;107;p14"/>
          <p:cNvPicPr preferRelativeResize="0"/>
          <p:nvPr/>
        </p:nvPicPr>
        <p:blipFill rotWithShape="1">
          <a:blip r:embed="rId2">
            <a:alphaModFix/>
          </a:blip>
          <a:srcRect b="0" l="0" r="0" t="0"/>
          <a:stretch/>
        </p:blipFill>
        <p:spPr>
          <a:xfrm>
            <a:off x="10669331" y="-12193"/>
            <a:ext cx="1474015" cy="574180"/>
          </a:xfrm>
          <a:prstGeom prst="rect">
            <a:avLst/>
          </a:prstGeom>
          <a:noFill/>
          <a:ln>
            <a:noFill/>
          </a:ln>
        </p:spPr>
      </p:pic>
      <p:sp>
        <p:nvSpPr>
          <p:cNvPr id="108" name="Google Shape;108;p14"/>
          <p:cNvSpPr/>
          <p:nvPr>
            <p:ph idx="3" type="pic"/>
          </p:nvPr>
        </p:nvSpPr>
        <p:spPr>
          <a:xfrm>
            <a:off x="6246796" y="3446653"/>
            <a:ext cx="5945204" cy="2763982"/>
          </a:xfrm>
          <a:prstGeom prst="rect">
            <a:avLst/>
          </a:prstGeom>
          <a:noFill/>
          <a:ln>
            <a:noFill/>
          </a:ln>
        </p:spPr>
      </p:sp>
      <p:sp>
        <p:nvSpPr>
          <p:cNvPr id="109" name="Google Shape;109;p14"/>
          <p:cNvSpPr txBox="1"/>
          <p:nvPr>
            <p:ph idx="11" type="ftr"/>
          </p:nvPr>
        </p:nvSpPr>
        <p:spPr>
          <a:xfrm>
            <a:off x="4038600" y="633059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14"/>
          <p:cNvSpPr txBox="1"/>
          <p:nvPr>
            <p:ph idx="12" type="sldNum"/>
          </p:nvPr>
        </p:nvSpPr>
        <p:spPr>
          <a:xfrm>
            <a:off x="9144000" y="633059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Arial"/>
                <a:ea typeface="Arial"/>
                <a:cs typeface="Arial"/>
                <a:sym typeface="Arial"/>
              </a:defRPr>
            </a:lvl1pPr>
            <a:lvl2pPr indent="0" lvl="1" marL="0" algn="r">
              <a:spcBef>
                <a:spcPts val="0"/>
              </a:spcBef>
              <a:buNone/>
              <a:defRPr sz="1000">
                <a:solidFill>
                  <a:schemeClr val="lt1"/>
                </a:solidFill>
                <a:latin typeface="Arial"/>
                <a:ea typeface="Arial"/>
                <a:cs typeface="Arial"/>
                <a:sym typeface="Arial"/>
              </a:defRPr>
            </a:lvl2pPr>
            <a:lvl3pPr indent="0" lvl="2" marL="0" algn="r">
              <a:spcBef>
                <a:spcPts val="0"/>
              </a:spcBef>
              <a:buNone/>
              <a:defRPr sz="1000">
                <a:solidFill>
                  <a:schemeClr val="lt1"/>
                </a:solidFill>
                <a:latin typeface="Arial"/>
                <a:ea typeface="Arial"/>
                <a:cs typeface="Arial"/>
                <a:sym typeface="Arial"/>
              </a:defRPr>
            </a:lvl3pPr>
            <a:lvl4pPr indent="0" lvl="3" marL="0" algn="r">
              <a:spcBef>
                <a:spcPts val="0"/>
              </a:spcBef>
              <a:buNone/>
              <a:defRPr sz="1000">
                <a:solidFill>
                  <a:schemeClr val="lt1"/>
                </a:solidFill>
                <a:latin typeface="Arial"/>
                <a:ea typeface="Arial"/>
                <a:cs typeface="Arial"/>
                <a:sym typeface="Arial"/>
              </a:defRPr>
            </a:lvl4pPr>
            <a:lvl5pPr indent="0" lvl="4" marL="0" algn="r">
              <a:spcBef>
                <a:spcPts val="0"/>
              </a:spcBef>
              <a:buNone/>
              <a:defRPr sz="1000">
                <a:solidFill>
                  <a:schemeClr val="lt1"/>
                </a:solidFill>
                <a:latin typeface="Arial"/>
                <a:ea typeface="Arial"/>
                <a:cs typeface="Arial"/>
                <a:sym typeface="Arial"/>
              </a:defRPr>
            </a:lvl5pPr>
            <a:lvl6pPr indent="0" lvl="5" marL="0" algn="r">
              <a:spcBef>
                <a:spcPts val="0"/>
              </a:spcBef>
              <a:buNone/>
              <a:defRPr sz="1000">
                <a:solidFill>
                  <a:schemeClr val="lt1"/>
                </a:solidFill>
                <a:latin typeface="Arial"/>
                <a:ea typeface="Arial"/>
                <a:cs typeface="Arial"/>
                <a:sym typeface="Arial"/>
              </a:defRPr>
            </a:lvl6pPr>
            <a:lvl7pPr indent="0" lvl="6" marL="0" algn="r">
              <a:spcBef>
                <a:spcPts val="0"/>
              </a:spcBef>
              <a:buNone/>
              <a:defRPr sz="1000">
                <a:solidFill>
                  <a:schemeClr val="lt1"/>
                </a:solidFill>
                <a:latin typeface="Arial"/>
                <a:ea typeface="Arial"/>
                <a:cs typeface="Arial"/>
                <a:sym typeface="Arial"/>
              </a:defRPr>
            </a:lvl7pPr>
            <a:lvl8pPr indent="0" lvl="7" marL="0" algn="r">
              <a:spcBef>
                <a:spcPts val="0"/>
              </a:spcBef>
              <a:buNone/>
              <a:defRPr sz="1000">
                <a:solidFill>
                  <a:schemeClr val="lt1"/>
                </a:solidFill>
                <a:latin typeface="Arial"/>
                <a:ea typeface="Arial"/>
                <a:cs typeface="Arial"/>
                <a:sym typeface="Arial"/>
              </a:defRPr>
            </a:lvl8pPr>
            <a:lvl9pPr indent="0" lvl="8" mar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1" name="Google Shape;111;p14"/>
          <p:cNvSpPr txBox="1"/>
          <p:nvPr>
            <p:ph idx="10" type="dt"/>
          </p:nvPr>
        </p:nvSpPr>
        <p:spPr>
          <a:xfrm>
            <a:off x="311726" y="633059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descr="Logo, company name&#10;&#10;Description automatically generated" id="112" name="Google Shape;112;p14"/>
          <p:cNvPicPr preferRelativeResize="0"/>
          <p:nvPr/>
        </p:nvPicPr>
        <p:blipFill rotWithShape="1">
          <a:blip r:embed="rId2">
            <a:alphaModFix/>
          </a:blip>
          <a:srcRect b="0" l="0" r="0" t="0"/>
          <a:stretch/>
        </p:blipFill>
        <p:spPr>
          <a:xfrm>
            <a:off x="10669331" y="-12193"/>
            <a:ext cx="1474015" cy="5741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Grey ">
  <p:cSld name="Body Slide - Grey ">
    <p:bg>
      <p:bgPr>
        <a:solidFill>
          <a:schemeClr val="lt2"/>
        </a:solidFill>
      </p:bgPr>
    </p:bg>
    <p:spTree>
      <p:nvGrpSpPr>
        <p:cNvPr id="113" name="Shape 113"/>
        <p:cNvGrpSpPr/>
        <p:nvPr/>
      </p:nvGrpSpPr>
      <p:grpSpPr>
        <a:xfrm>
          <a:off x="0" y="0"/>
          <a:ext cx="0" cy="0"/>
          <a:chOff x="0" y="0"/>
          <a:chExt cx="0" cy="0"/>
        </a:xfrm>
      </p:grpSpPr>
      <p:sp>
        <p:nvSpPr>
          <p:cNvPr id="114" name="Google Shape;114;p15"/>
          <p:cNvSpPr/>
          <p:nvPr>
            <p:ph idx="2" type="pic"/>
          </p:nvPr>
        </p:nvSpPr>
        <p:spPr>
          <a:xfrm>
            <a:off x="6246796" y="665018"/>
            <a:ext cx="5945204" cy="4488874"/>
          </a:xfrm>
          <a:prstGeom prst="rect">
            <a:avLst/>
          </a:prstGeom>
          <a:noFill/>
          <a:ln>
            <a:noFill/>
          </a:ln>
        </p:spPr>
      </p:sp>
      <p:sp>
        <p:nvSpPr>
          <p:cNvPr id="115" name="Google Shape;115;p15"/>
          <p:cNvSpPr txBox="1"/>
          <p:nvPr>
            <p:ph type="title"/>
          </p:nvPr>
        </p:nvSpPr>
        <p:spPr>
          <a:xfrm>
            <a:off x="309093" y="531951"/>
            <a:ext cx="5785319" cy="6786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5"/>
          <p:cNvSpPr txBox="1"/>
          <p:nvPr>
            <p:ph idx="1" type="body"/>
          </p:nvPr>
        </p:nvSpPr>
        <p:spPr>
          <a:xfrm>
            <a:off x="309093" y="1319201"/>
            <a:ext cx="5785319" cy="489143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lt1"/>
              </a:buClr>
              <a:buSzPts val="2000"/>
              <a:buNone/>
              <a:defRPr sz="2000">
                <a:solidFill>
                  <a:schemeClr val="lt1"/>
                </a:solidFil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117" name="Google Shape;117;p15"/>
          <p:cNvPicPr preferRelativeResize="0"/>
          <p:nvPr/>
        </p:nvPicPr>
        <p:blipFill rotWithShape="1">
          <a:blip r:embed="rId2">
            <a:alphaModFix/>
          </a:blip>
          <a:srcRect b="0" l="0" r="0" t="0"/>
          <a:stretch/>
        </p:blipFill>
        <p:spPr>
          <a:xfrm>
            <a:off x="10713982" y="80668"/>
            <a:ext cx="1355836" cy="423699"/>
          </a:xfrm>
          <a:prstGeom prst="rect">
            <a:avLst/>
          </a:prstGeom>
          <a:noFill/>
          <a:ln>
            <a:noFill/>
          </a:ln>
        </p:spPr>
      </p:pic>
      <p:sp>
        <p:nvSpPr>
          <p:cNvPr id="118" name="Google Shape;118;p15"/>
          <p:cNvSpPr txBox="1"/>
          <p:nvPr>
            <p:ph idx="11" type="ftr"/>
          </p:nvPr>
        </p:nvSpPr>
        <p:spPr>
          <a:xfrm>
            <a:off x="4038600" y="633059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15"/>
          <p:cNvSpPr txBox="1"/>
          <p:nvPr>
            <p:ph idx="12" type="sldNum"/>
          </p:nvPr>
        </p:nvSpPr>
        <p:spPr>
          <a:xfrm>
            <a:off x="9144000" y="633059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dk1"/>
                </a:solidFill>
                <a:latin typeface="Arial"/>
                <a:ea typeface="Arial"/>
                <a:cs typeface="Arial"/>
                <a:sym typeface="Arial"/>
              </a:defRPr>
            </a:lvl1pPr>
            <a:lvl2pPr indent="0" lvl="1" marL="0" algn="r">
              <a:spcBef>
                <a:spcPts val="0"/>
              </a:spcBef>
              <a:buNone/>
              <a:defRPr sz="1000">
                <a:solidFill>
                  <a:schemeClr val="dk1"/>
                </a:solidFill>
                <a:latin typeface="Arial"/>
                <a:ea typeface="Arial"/>
                <a:cs typeface="Arial"/>
                <a:sym typeface="Arial"/>
              </a:defRPr>
            </a:lvl2pPr>
            <a:lvl3pPr indent="0" lvl="2" marL="0" algn="r">
              <a:spcBef>
                <a:spcPts val="0"/>
              </a:spcBef>
              <a:buNone/>
              <a:defRPr sz="1000">
                <a:solidFill>
                  <a:schemeClr val="dk1"/>
                </a:solidFill>
                <a:latin typeface="Arial"/>
                <a:ea typeface="Arial"/>
                <a:cs typeface="Arial"/>
                <a:sym typeface="Arial"/>
              </a:defRPr>
            </a:lvl3pPr>
            <a:lvl4pPr indent="0" lvl="3" marL="0" algn="r">
              <a:spcBef>
                <a:spcPts val="0"/>
              </a:spcBef>
              <a:buNone/>
              <a:defRPr sz="1000">
                <a:solidFill>
                  <a:schemeClr val="dk1"/>
                </a:solidFill>
                <a:latin typeface="Arial"/>
                <a:ea typeface="Arial"/>
                <a:cs typeface="Arial"/>
                <a:sym typeface="Arial"/>
              </a:defRPr>
            </a:lvl4pPr>
            <a:lvl5pPr indent="0" lvl="4" marL="0" algn="r">
              <a:spcBef>
                <a:spcPts val="0"/>
              </a:spcBef>
              <a:buNone/>
              <a:defRPr sz="1000">
                <a:solidFill>
                  <a:schemeClr val="dk1"/>
                </a:solidFill>
                <a:latin typeface="Arial"/>
                <a:ea typeface="Arial"/>
                <a:cs typeface="Arial"/>
                <a:sym typeface="Arial"/>
              </a:defRPr>
            </a:lvl5pPr>
            <a:lvl6pPr indent="0" lvl="5" marL="0" algn="r">
              <a:spcBef>
                <a:spcPts val="0"/>
              </a:spcBef>
              <a:buNone/>
              <a:defRPr sz="1000">
                <a:solidFill>
                  <a:schemeClr val="dk1"/>
                </a:solidFill>
                <a:latin typeface="Arial"/>
                <a:ea typeface="Arial"/>
                <a:cs typeface="Arial"/>
                <a:sym typeface="Arial"/>
              </a:defRPr>
            </a:lvl6pPr>
            <a:lvl7pPr indent="0" lvl="6" marL="0" algn="r">
              <a:spcBef>
                <a:spcPts val="0"/>
              </a:spcBef>
              <a:buNone/>
              <a:defRPr sz="1000">
                <a:solidFill>
                  <a:schemeClr val="dk1"/>
                </a:solidFill>
                <a:latin typeface="Arial"/>
                <a:ea typeface="Arial"/>
                <a:cs typeface="Arial"/>
                <a:sym typeface="Arial"/>
              </a:defRPr>
            </a:lvl7pPr>
            <a:lvl8pPr indent="0" lvl="7" marL="0" algn="r">
              <a:spcBef>
                <a:spcPts val="0"/>
              </a:spcBef>
              <a:buNone/>
              <a:defRPr sz="1000">
                <a:solidFill>
                  <a:schemeClr val="dk1"/>
                </a:solidFill>
                <a:latin typeface="Arial"/>
                <a:ea typeface="Arial"/>
                <a:cs typeface="Arial"/>
                <a:sym typeface="Arial"/>
              </a:defRPr>
            </a:lvl8pPr>
            <a:lvl9pPr indent="0" lvl="8" marL="0" algn="r">
              <a:spcBef>
                <a:spcPts val="0"/>
              </a:spcBef>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15"/>
          <p:cNvSpPr txBox="1"/>
          <p:nvPr>
            <p:ph idx="10" type="dt"/>
          </p:nvPr>
        </p:nvSpPr>
        <p:spPr>
          <a:xfrm>
            <a:off x="311726" y="633059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21" name="Google Shape;121;p15"/>
          <p:cNvPicPr preferRelativeResize="0"/>
          <p:nvPr/>
        </p:nvPicPr>
        <p:blipFill rotWithShape="1">
          <a:blip r:embed="rId2">
            <a:alphaModFix/>
          </a:blip>
          <a:srcRect b="0" l="0" r="0" t="0"/>
          <a:stretch/>
        </p:blipFill>
        <p:spPr>
          <a:xfrm>
            <a:off x="10713982" y="80668"/>
            <a:ext cx="1355836" cy="4236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Question Slide">
    <p:bg>
      <p:bgPr>
        <a:blipFill>
          <a:blip r:embed="rId2">
            <a:alphaModFix/>
          </a:blip>
          <a:stretch>
            <a:fillRect/>
          </a:stretch>
        </a:blipFill>
      </p:bgPr>
    </p:bg>
    <p:spTree>
      <p:nvGrpSpPr>
        <p:cNvPr id="122" name="Shape 122"/>
        <p:cNvGrpSpPr/>
        <p:nvPr/>
      </p:nvGrpSpPr>
      <p:grpSpPr>
        <a:xfrm>
          <a:off x="0" y="0"/>
          <a:ext cx="0" cy="0"/>
          <a:chOff x="0" y="0"/>
          <a:chExt cx="0" cy="0"/>
        </a:xfrm>
      </p:grpSpPr>
      <p:sp>
        <p:nvSpPr>
          <p:cNvPr id="123" name="Google Shape;123;p16"/>
          <p:cNvSpPr txBox="1"/>
          <p:nvPr>
            <p:ph type="title"/>
          </p:nvPr>
        </p:nvSpPr>
        <p:spPr>
          <a:xfrm>
            <a:off x="1300767" y="2759119"/>
            <a:ext cx="10053033" cy="88097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24" name="Google Shape;124;p16"/>
          <p:cNvPicPr preferRelativeResize="0"/>
          <p:nvPr/>
        </p:nvPicPr>
        <p:blipFill rotWithShape="1">
          <a:blip r:embed="rId3">
            <a:alphaModFix/>
          </a:blip>
          <a:srcRect b="0" l="0" r="0" t="0"/>
          <a:stretch/>
        </p:blipFill>
        <p:spPr>
          <a:xfrm>
            <a:off x="10277059" y="6170055"/>
            <a:ext cx="1728303" cy="4952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3"/>
          <p:cNvSpPr/>
          <p:nvPr>
            <p:ph idx="2" type="pic"/>
          </p:nvPr>
        </p:nvSpPr>
        <p:spPr>
          <a:xfrm>
            <a:off x="5387975" y="0"/>
            <a:ext cx="6804025" cy="6858000"/>
          </a:xfrm>
          <a:prstGeom prst="rect">
            <a:avLst/>
          </a:prstGeom>
          <a:noFill/>
          <a:ln>
            <a:noFill/>
          </a:ln>
        </p:spPr>
      </p:sp>
      <p:sp>
        <p:nvSpPr>
          <p:cNvPr id="17" name="Google Shape;17;p3"/>
          <p:cNvSpPr txBox="1"/>
          <p:nvPr>
            <p:ph type="ctrTitle"/>
          </p:nvPr>
        </p:nvSpPr>
        <p:spPr>
          <a:xfrm>
            <a:off x="331417" y="2125014"/>
            <a:ext cx="6297984" cy="91903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subTitle"/>
          </p:nvPr>
        </p:nvSpPr>
        <p:spPr>
          <a:xfrm>
            <a:off x="331416" y="3047266"/>
            <a:ext cx="6559241" cy="529861"/>
          </a:xfrm>
          <a:prstGeom prst="rect">
            <a:avLst/>
          </a:prstGeom>
          <a:noFill/>
          <a:ln>
            <a:noFill/>
          </a:ln>
        </p:spPr>
        <p:txBody>
          <a:bodyPr anchorCtr="0" anchor="t" bIns="45700" lIns="91425" spcFirstLastPara="1" rIns="91425" wrap="square" tIns="45700">
            <a:noAutofit/>
          </a:bodyPr>
          <a:lstStyle>
            <a:lvl1pPr lvl="0" algn="l">
              <a:lnSpc>
                <a:spcPct val="100000"/>
              </a:lnSpc>
              <a:spcBef>
                <a:spcPts val="1000"/>
              </a:spcBef>
              <a:spcAft>
                <a:spcPts val="0"/>
              </a:spcAft>
              <a:buClr>
                <a:schemeClr val="accent3"/>
              </a:buClr>
              <a:buSzPts val="2800"/>
              <a:buNone/>
              <a:defRPr sz="2800">
                <a:solidFill>
                  <a:schemeClr val="accent3"/>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3"/>
          <p:cNvSpPr txBox="1"/>
          <p:nvPr>
            <p:ph idx="3" type="body"/>
          </p:nvPr>
        </p:nvSpPr>
        <p:spPr>
          <a:xfrm>
            <a:off x="1096963" y="4244658"/>
            <a:ext cx="5999008" cy="529861"/>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1000"/>
              </a:spcBef>
              <a:spcAft>
                <a:spcPts val="0"/>
              </a:spcAft>
              <a:buClr>
                <a:srgbClr val="595959"/>
              </a:buClr>
              <a:buSzPts val="2400"/>
              <a:buNone/>
              <a:defRPr sz="2400">
                <a:solidFill>
                  <a:srgbClr val="595959"/>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4" type="body"/>
          </p:nvPr>
        </p:nvSpPr>
        <p:spPr>
          <a:xfrm>
            <a:off x="1096963" y="4775200"/>
            <a:ext cx="5999162" cy="50165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1000"/>
              </a:spcBef>
              <a:spcAft>
                <a:spcPts val="0"/>
              </a:spcAft>
              <a:buClr>
                <a:srgbClr val="595959"/>
              </a:buClr>
              <a:buSzPts val="2400"/>
              <a:buNone/>
              <a:defRPr sz="2400">
                <a:solidFill>
                  <a:srgbClr val="595959"/>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s Slide">
  <p:cSld name="Transitions Slide">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4"/>
          <p:cNvSpPr txBox="1"/>
          <p:nvPr>
            <p:ph type="title"/>
          </p:nvPr>
        </p:nvSpPr>
        <p:spPr>
          <a:xfrm>
            <a:off x="1300766" y="1891183"/>
            <a:ext cx="10053033"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2 Photos">
  <p:cSld name="Body Slide - 2 Photos">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ph type="title"/>
          </p:nvPr>
        </p:nvSpPr>
        <p:spPr>
          <a:xfrm>
            <a:off x="309093" y="531951"/>
            <a:ext cx="5785319" cy="6786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Arial"/>
              <a:buNone/>
              <a:defRPr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p:nvPr>
            <p:ph idx="2" type="pic"/>
          </p:nvPr>
        </p:nvSpPr>
        <p:spPr>
          <a:xfrm>
            <a:off x="6246796" y="549107"/>
            <a:ext cx="5945204" cy="2763982"/>
          </a:xfrm>
          <a:prstGeom prst="rect">
            <a:avLst/>
          </a:prstGeom>
          <a:noFill/>
          <a:ln>
            <a:noFill/>
          </a:ln>
        </p:spPr>
      </p:sp>
      <p:sp>
        <p:nvSpPr>
          <p:cNvPr id="26" name="Google Shape;26;p5"/>
          <p:cNvSpPr txBox="1"/>
          <p:nvPr>
            <p:ph idx="1" type="body"/>
          </p:nvPr>
        </p:nvSpPr>
        <p:spPr>
          <a:xfrm>
            <a:off x="309093" y="1319201"/>
            <a:ext cx="5785319" cy="489143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000"/>
              <a:buNone/>
              <a:defRPr sz="20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27" name="Google Shape;27;p5"/>
          <p:cNvPicPr preferRelativeResize="0"/>
          <p:nvPr/>
        </p:nvPicPr>
        <p:blipFill rotWithShape="1">
          <a:blip r:embed="rId3">
            <a:alphaModFix/>
          </a:blip>
          <a:srcRect b="0" l="0" r="0" t="0"/>
          <a:stretch/>
        </p:blipFill>
        <p:spPr>
          <a:xfrm>
            <a:off x="10713982" y="80668"/>
            <a:ext cx="1355836" cy="423699"/>
          </a:xfrm>
          <a:prstGeom prst="rect">
            <a:avLst/>
          </a:prstGeom>
          <a:noFill/>
          <a:ln>
            <a:noFill/>
          </a:ln>
        </p:spPr>
      </p:pic>
      <p:sp>
        <p:nvSpPr>
          <p:cNvPr id="28" name="Google Shape;28;p5"/>
          <p:cNvSpPr/>
          <p:nvPr>
            <p:ph idx="3" type="pic"/>
          </p:nvPr>
        </p:nvSpPr>
        <p:spPr>
          <a:xfrm>
            <a:off x="6246796" y="3446653"/>
            <a:ext cx="5945204" cy="2763982"/>
          </a:xfrm>
          <a:prstGeom prst="rect">
            <a:avLst/>
          </a:prstGeom>
          <a:noFill/>
          <a:ln>
            <a:noFill/>
          </a:ln>
        </p:spPr>
      </p:sp>
      <p:sp>
        <p:nvSpPr>
          <p:cNvPr id="29" name="Google Shape;29;p5"/>
          <p:cNvSpPr txBox="1"/>
          <p:nvPr>
            <p:ph idx="10" type="dt"/>
          </p:nvPr>
        </p:nvSpPr>
        <p:spPr>
          <a:xfrm>
            <a:off x="311726" y="633059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5"/>
          <p:cNvSpPr txBox="1"/>
          <p:nvPr>
            <p:ph idx="11" type="ftr"/>
          </p:nvPr>
        </p:nvSpPr>
        <p:spPr>
          <a:xfrm>
            <a:off x="4038600" y="633059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2" type="sldNum"/>
          </p:nvPr>
        </p:nvSpPr>
        <p:spPr>
          <a:xfrm>
            <a:off x="9140371" y="633059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Arial"/>
                <a:ea typeface="Arial"/>
                <a:cs typeface="Arial"/>
                <a:sym typeface="Arial"/>
              </a:defRPr>
            </a:lvl1pPr>
            <a:lvl2pPr indent="0" lvl="1" marL="0" algn="r">
              <a:spcBef>
                <a:spcPts val="0"/>
              </a:spcBef>
              <a:buNone/>
              <a:defRPr b="0" i="0" sz="1000" u="none" cap="none" strike="noStrike">
                <a:solidFill>
                  <a:schemeClr val="dk1"/>
                </a:solidFill>
                <a:latin typeface="Arial"/>
                <a:ea typeface="Arial"/>
                <a:cs typeface="Arial"/>
                <a:sym typeface="Arial"/>
              </a:defRPr>
            </a:lvl2pPr>
            <a:lvl3pPr indent="0" lvl="2" marL="0" algn="r">
              <a:spcBef>
                <a:spcPts val="0"/>
              </a:spcBef>
              <a:buNone/>
              <a:defRPr b="0" i="0" sz="1000" u="none" cap="none" strike="noStrike">
                <a:solidFill>
                  <a:schemeClr val="dk1"/>
                </a:solidFill>
                <a:latin typeface="Arial"/>
                <a:ea typeface="Arial"/>
                <a:cs typeface="Arial"/>
                <a:sym typeface="Arial"/>
              </a:defRPr>
            </a:lvl3pPr>
            <a:lvl4pPr indent="0" lvl="3" marL="0" algn="r">
              <a:spcBef>
                <a:spcPts val="0"/>
              </a:spcBef>
              <a:buNone/>
              <a:defRPr b="0" i="0" sz="1000" u="none" cap="none" strike="noStrike">
                <a:solidFill>
                  <a:schemeClr val="dk1"/>
                </a:solidFill>
                <a:latin typeface="Arial"/>
                <a:ea typeface="Arial"/>
                <a:cs typeface="Arial"/>
                <a:sym typeface="Arial"/>
              </a:defRPr>
            </a:lvl4pPr>
            <a:lvl5pPr indent="0" lvl="4" marL="0" algn="r">
              <a:spcBef>
                <a:spcPts val="0"/>
              </a:spcBef>
              <a:buNone/>
              <a:defRPr b="0" i="0" sz="1000" u="none" cap="none" strike="noStrike">
                <a:solidFill>
                  <a:schemeClr val="dk1"/>
                </a:solidFill>
                <a:latin typeface="Arial"/>
                <a:ea typeface="Arial"/>
                <a:cs typeface="Arial"/>
                <a:sym typeface="Arial"/>
              </a:defRPr>
            </a:lvl5pPr>
            <a:lvl6pPr indent="0" lvl="5" marL="0" algn="r">
              <a:spcBef>
                <a:spcPts val="0"/>
              </a:spcBef>
              <a:buNone/>
              <a:defRPr b="0" i="0" sz="1000" u="none" cap="none" strike="noStrike">
                <a:solidFill>
                  <a:schemeClr val="dk1"/>
                </a:solidFill>
                <a:latin typeface="Arial"/>
                <a:ea typeface="Arial"/>
                <a:cs typeface="Arial"/>
                <a:sym typeface="Arial"/>
              </a:defRPr>
            </a:lvl6pPr>
            <a:lvl7pPr indent="0" lvl="6" marL="0" algn="r">
              <a:spcBef>
                <a:spcPts val="0"/>
              </a:spcBef>
              <a:buNone/>
              <a:defRPr b="0" i="0" sz="1000" u="none" cap="none" strike="noStrike">
                <a:solidFill>
                  <a:schemeClr val="dk1"/>
                </a:solidFill>
                <a:latin typeface="Arial"/>
                <a:ea typeface="Arial"/>
                <a:cs typeface="Arial"/>
                <a:sym typeface="Arial"/>
              </a:defRPr>
            </a:lvl7pPr>
            <a:lvl8pPr indent="0" lvl="7" marL="0" algn="r">
              <a:spcBef>
                <a:spcPts val="0"/>
              </a:spcBef>
              <a:buNone/>
              <a:defRPr b="0" i="0" sz="1000" u="none" cap="none" strike="noStrike">
                <a:solidFill>
                  <a:schemeClr val="dk1"/>
                </a:solidFill>
                <a:latin typeface="Arial"/>
                <a:ea typeface="Arial"/>
                <a:cs typeface="Arial"/>
                <a:sym typeface="Arial"/>
              </a:defRPr>
            </a:lvl8pPr>
            <a:lvl9pPr indent="0" lvl="8" marL="0" algn="r">
              <a:spcBef>
                <a:spcPts val="0"/>
              </a:spcBef>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p5"/>
          <p:cNvPicPr preferRelativeResize="0"/>
          <p:nvPr/>
        </p:nvPicPr>
        <p:blipFill rotWithShape="1">
          <a:blip r:embed="rId3">
            <a:alphaModFix/>
          </a:blip>
          <a:srcRect b="0" l="0" r="0" t="0"/>
          <a:stretch/>
        </p:blipFill>
        <p:spPr>
          <a:xfrm>
            <a:off x="10713982" y="80668"/>
            <a:ext cx="1355836" cy="4236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Top Photo">
  <p:cSld name="Body Slide - Top Photo">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6"/>
          <p:cNvSpPr/>
          <p:nvPr>
            <p:ph idx="2" type="pic"/>
          </p:nvPr>
        </p:nvSpPr>
        <p:spPr>
          <a:xfrm>
            <a:off x="0" y="8195"/>
            <a:ext cx="12192000" cy="3420804"/>
          </a:xfrm>
          <a:prstGeom prst="rect">
            <a:avLst/>
          </a:prstGeom>
          <a:noFill/>
          <a:ln>
            <a:noFill/>
          </a:ln>
        </p:spPr>
      </p:sp>
      <p:sp>
        <p:nvSpPr>
          <p:cNvPr id="35" name="Google Shape;35;p6"/>
          <p:cNvSpPr txBox="1"/>
          <p:nvPr>
            <p:ph idx="1" type="body"/>
          </p:nvPr>
        </p:nvSpPr>
        <p:spPr>
          <a:xfrm>
            <a:off x="335924" y="3666870"/>
            <a:ext cx="5642016" cy="241448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2"/>
              </a:buClr>
              <a:buSzPts val="2000"/>
              <a:buNone/>
              <a:defRPr sz="2000">
                <a:solidFill>
                  <a:schemeClr val="dk2"/>
                </a:solidFil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6" name="Google Shape;36;p6"/>
          <p:cNvSpPr txBox="1"/>
          <p:nvPr>
            <p:ph idx="3" type="body"/>
          </p:nvPr>
        </p:nvSpPr>
        <p:spPr>
          <a:xfrm>
            <a:off x="6103516" y="3666870"/>
            <a:ext cx="5642016" cy="241448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2"/>
              </a:buClr>
              <a:buSzPts val="2000"/>
              <a:buNone/>
              <a:defRPr sz="2000">
                <a:solidFill>
                  <a:schemeClr val="dk2"/>
                </a:solidFil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 name="Google Shape;37;p6"/>
          <p:cNvSpPr txBox="1"/>
          <p:nvPr>
            <p:ph type="title"/>
          </p:nvPr>
        </p:nvSpPr>
        <p:spPr>
          <a:xfrm>
            <a:off x="1" y="531951"/>
            <a:ext cx="6094412" cy="6786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1" type="ftr"/>
          </p:nvPr>
        </p:nvSpPr>
        <p:spPr>
          <a:xfrm>
            <a:off x="4038600" y="633059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9144000" y="633059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Arial"/>
                <a:ea typeface="Arial"/>
                <a:cs typeface="Arial"/>
                <a:sym typeface="Arial"/>
              </a:defRPr>
            </a:lvl1pPr>
            <a:lvl2pPr indent="0" lvl="1" marL="0" algn="r">
              <a:spcBef>
                <a:spcPts val="0"/>
              </a:spcBef>
              <a:buNone/>
              <a:defRPr b="0" i="0" sz="1000" u="none" cap="none" strike="noStrike">
                <a:solidFill>
                  <a:schemeClr val="dk1"/>
                </a:solidFill>
                <a:latin typeface="Arial"/>
                <a:ea typeface="Arial"/>
                <a:cs typeface="Arial"/>
                <a:sym typeface="Arial"/>
              </a:defRPr>
            </a:lvl2pPr>
            <a:lvl3pPr indent="0" lvl="2" marL="0" algn="r">
              <a:spcBef>
                <a:spcPts val="0"/>
              </a:spcBef>
              <a:buNone/>
              <a:defRPr b="0" i="0" sz="1000" u="none" cap="none" strike="noStrike">
                <a:solidFill>
                  <a:schemeClr val="dk1"/>
                </a:solidFill>
                <a:latin typeface="Arial"/>
                <a:ea typeface="Arial"/>
                <a:cs typeface="Arial"/>
                <a:sym typeface="Arial"/>
              </a:defRPr>
            </a:lvl3pPr>
            <a:lvl4pPr indent="0" lvl="3" marL="0" algn="r">
              <a:spcBef>
                <a:spcPts val="0"/>
              </a:spcBef>
              <a:buNone/>
              <a:defRPr b="0" i="0" sz="1000" u="none" cap="none" strike="noStrike">
                <a:solidFill>
                  <a:schemeClr val="dk1"/>
                </a:solidFill>
                <a:latin typeface="Arial"/>
                <a:ea typeface="Arial"/>
                <a:cs typeface="Arial"/>
                <a:sym typeface="Arial"/>
              </a:defRPr>
            </a:lvl4pPr>
            <a:lvl5pPr indent="0" lvl="4" marL="0" algn="r">
              <a:spcBef>
                <a:spcPts val="0"/>
              </a:spcBef>
              <a:buNone/>
              <a:defRPr b="0" i="0" sz="1000" u="none" cap="none" strike="noStrike">
                <a:solidFill>
                  <a:schemeClr val="dk1"/>
                </a:solidFill>
                <a:latin typeface="Arial"/>
                <a:ea typeface="Arial"/>
                <a:cs typeface="Arial"/>
                <a:sym typeface="Arial"/>
              </a:defRPr>
            </a:lvl5pPr>
            <a:lvl6pPr indent="0" lvl="5" marL="0" algn="r">
              <a:spcBef>
                <a:spcPts val="0"/>
              </a:spcBef>
              <a:buNone/>
              <a:defRPr b="0" i="0" sz="1000" u="none" cap="none" strike="noStrike">
                <a:solidFill>
                  <a:schemeClr val="dk1"/>
                </a:solidFill>
                <a:latin typeface="Arial"/>
                <a:ea typeface="Arial"/>
                <a:cs typeface="Arial"/>
                <a:sym typeface="Arial"/>
              </a:defRPr>
            </a:lvl6pPr>
            <a:lvl7pPr indent="0" lvl="6" marL="0" algn="r">
              <a:spcBef>
                <a:spcPts val="0"/>
              </a:spcBef>
              <a:buNone/>
              <a:defRPr b="0" i="0" sz="1000" u="none" cap="none" strike="noStrike">
                <a:solidFill>
                  <a:schemeClr val="dk1"/>
                </a:solidFill>
                <a:latin typeface="Arial"/>
                <a:ea typeface="Arial"/>
                <a:cs typeface="Arial"/>
                <a:sym typeface="Arial"/>
              </a:defRPr>
            </a:lvl7pPr>
            <a:lvl8pPr indent="0" lvl="7" marL="0" algn="r">
              <a:spcBef>
                <a:spcPts val="0"/>
              </a:spcBef>
              <a:buNone/>
              <a:defRPr b="0" i="0" sz="1000" u="none" cap="none" strike="noStrike">
                <a:solidFill>
                  <a:schemeClr val="dk1"/>
                </a:solidFill>
                <a:latin typeface="Arial"/>
                <a:ea typeface="Arial"/>
                <a:cs typeface="Arial"/>
                <a:sym typeface="Arial"/>
              </a:defRPr>
            </a:lvl8pPr>
            <a:lvl9pPr indent="0" lvl="8" marL="0" algn="r">
              <a:spcBef>
                <a:spcPts val="0"/>
              </a:spcBef>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6"/>
          <p:cNvSpPr txBox="1"/>
          <p:nvPr>
            <p:ph idx="10" type="dt"/>
          </p:nvPr>
        </p:nvSpPr>
        <p:spPr>
          <a:xfrm>
            <a:off x="311726" y="633059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1 Photo">
  <p:cSld name="Body Slide - 1 Photo">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7"/>
          <p:cNvSpPr/>
          <p:nvPr>
            <p:ph idx="2" type="pic"/>
          </p:nvPr>
        </p:nvSpPr>
        <p:spPr>
          <a:xfrm>
            <a:off x="6246796" y="665018"/>
            <a:ext cx="5945204" cy="4488874"/>
          </a:xfrm>
          <a:prstGeom prst="rect">
            <a:avLst/>
          </a:prstGeom>
          <a:noFill/>
          <a:ln>
            <a:noFill/>
          </a:ln>
        </p:spPr>
      </p:sp>
      <p:pic>
        <p:nvPicPr>
          <p:cNvPr id="43" name="Google Shape;43;p7"/>
          <p:cNvPicPr preferRelativeResize="0"/>
          <p:nvPr/>
        </p:nvPicPr>
        <p:blipFill rotWithShape="1">
          <a:blip r:embed="rId3">
            <a:alphaModFix/>
          </a:blip>
          <a:srcRect b="0" l="0" r="0" t="0"/>
          <a:stretch/>
        </p:blipFill>
        <p:spPr>
          <a:xfrm>
            <a:off x="10713982" y="80668"/>
            <a:ext cx="1355836" cy="423699"/>
          </a:xfrm>
          <a:prstGeom prst="rect">
            <a:avLst/>
          </a:prstGeom>
          <a:noFill/>
          <a:ln>
            <a:noFill/>
          </a:ln>
        </p:spPr>
      </p:pic>
      <p:sp>
        <p:nvSpPr>
          <p:cNvPr id="44" name="Google Shape;44;p7"/>
          <p:cNvSpPr txBox="1"/>
          <p:nvPr>
            <p:ph type="title"/>
          </p:nvPr>
        </p:nvSpPr>
        <p:spPr>
          <a:xfrm>
            <a:off x="309093" y="531951"/>
            <a:ext cx="5785319" cy="6786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
          <p:cNvSpPr txBox="1"/>
          <p:nvPr>
            <p:ph idx="1" type="body"/>
          </p:nvPr>
        </p:nvSpPr>
        <p:spPr>
          <a:xfrm>
            <a:off x="309093" y="1319201"/>
            <a:ext cx="5785319" cy="489143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000"/>
              <a:buNone/>
              <a:defRPr sz="20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7"/>
          <p:cNvSpPr txBox="1"/>
          <p:nvPr>
            <p:ph idx="11" type="ftr"/>
          </p:nvPr>
        </p:nvSpPr>
        <p:spPr>
          <a:xfrm>
            <a:off x="4038600" y="633059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2" type="sldNum"/>
          </p:nvPr>
        </p:nvSpPr>
        <p:spPr>
          <a:xfrm>
            <a:off x="9144000" y="633059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dk1"/>
                </a:solidFill>
                <a:latin typeface="Arial"/>
                <a:ea typeface="Arial"/>
                <a:cs typeface="Arial"/>
                <a:sym typeface="Arial"/>
              </a:defRPr>
            </a:lvl1pPr>
            <a:lvl2pPr indent="0" lvl="1" marL="0" algn="r">
              <a:spcBef>
                <a:spcPts val="0"/>
              </a:spcBef>
              <a:buNone/>
              <a:defRPr b="0" i="0" sz="1000" u="none" cap="none" strike="noStrike">
                <a:solidFill>
                  <a:schemeClr val="dk1"/>
                </a:solidFill>
                <a:latin typeface="Arial"/>
                <a:ea typeface="Arial"/>
                <a:cs typeface="Arial"/>
                <a:sym typeface="Arial"/>
              </a:defRPr>
            </a:lvl2pPr>
            <a:lvl3pPr indent="0" lvl="2" marL="0" algn="r">
              <a:spcBef>
                <a:spcPts val="0"/>
              </a:spcBef>
              <a:buNone/>
              <a:defRPr b="0" i="0" sz="1000" u="none" cap="none" strike="noStrike">
                <a:solidFill>
                  <a:schemeClr val="dk1"/>
                </a:solidFill>
                <a:latin typeface="Arial"/>
                <a:ea typeface="Arial"/>
                <a:cs typeface="Arial"/>
                <a:sym typeface="Arial"/>
              </a:defRPr>
            </a:lvl3pPr>
            <a:lvl4pPr indent="0" lvl="3" marL="0" algn="r">
              <a:spcBef>
                <a:spcPts val="0"/>
              </a:spcBef>
              <a:buNone/>
              <a:defRPr b="0" i="0" sz="1000" u="none" cap="none" strike="noStrike">
                <a:solidFill>
                  <a:schemeClr val="dk1"/>
                </a:solidFill>
                <a:latin typeface="Arial"/>
                <a:ea typeface="Arial"/>
                <a:cs typeface="Arial"/>
                <a:sym typeface="Arial"/>
              </a:defRPr>
            </a:lvl4pPr>
            <a:lvl5pPr indent="0" lvl="4" marL="0" algn="r">
              <a:spcBef>
                <a:spcPts val="0"/>
              </a:spcBef>
              <a:buNone/>
              <a:defRPr b="0" i="0" sz="1000" u="none" cap="none" strike="noStrike">
                <a:solidFill>
                  <a:schemeClr val="dk1"/>
                </a:solidFill>
                <a:latin typeface="Arial"/>
                <a:ea typeface="Arial"/>
                <a:cs typeface="Arial"/>
                <a:sym typeface="Arial"/>
              </a:defRPr>
            </a:lvl5pPr>
            <a:lvl6pPr indent="0" lvl="5" marL="0" algn="r">
              <a:spcBef>
                <a:spcPts val="0"/>
              </a:spcBef>
              <a:buNone/>
              <a:defRPr b="0" i="0" sz="1000" u="none" cap="none" strike="noStrike">
                <a:solidFill>
                  <a:schemeClr val="dk1"/>
                </a:solidFill>
                <a:latin typeface="Arial"/>
                <a:ea typeface="Arial"/>
                <a:cs typeface="Arial"/>
                <a:sym typeface="Arial"/>
              </a:defRPr>
            </a:lvl6pPr>
            <a:lvl7pPr indent="0" lvl="6" marL="0" algn="r">
              <a:spcBef>
                <a:spcPts val="0"/>
              </a:spcBef>
              <a:buNone/>
              <a:defRPr b="0" i="0" sz="1000" u="none" cap="none" strike="noStrike">
                <a:solidFill>
                  <a:schemeClr val="dk1"/>
                </a:solidFill>
                <a:latin typeface="Arial"/>
                <a:ea typeface="Arial"/>
                <a:cs typeface="Arial"/>
                <a:sym typeface="Arial"/>
              </a:defRPr>
            </a:lvl7pPr>
            <a:lvl8pPr indent="0" lvl="7" marL="0" algn="r">
              <a:spcBef>
                <a:spcPts val="0"/>
              </a:spcBef>
              <a:buNone/>
              <a:defRPr b="0" i="0" sz="1000" u="none" cap="none" strike="noStrike">
                <a:solidFill>
                  <a:schemeClr val="dk1"/>
                </a:solidFill>
                <a:latin typeface="Arial"/>
                <a:ea typeface="Arial"/>
                <a:cs typeface="Arial"/>
                <a:sym typeface="Arial"/>
              </a:defRPr>
            </a:lvl8pPr>
            <a:lvl9pPr indent="0" lvl="8" marL="0" algn="r">
              <a:spcBef>
                <a:spcPts val="0"/>
              </a:spcBef>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7"/>
          <p:cNvSpPr txBox="1"/>
          <p:nvPr>
            <p:ph idx="10" type="dt"/>
          </p:nvPr>
        </p:nvSpPr>
        <p:spPr>
          <a:xfrm>
            <a:off x="311726" y="633059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49" name="Google Shape;49;p7"/>
          <p:cNvPicPr preferRelativeResize="0"/>
          <p:nvPr/>
        </p:nvPicPr>
        <p:blipFill rotWithShape="1">
          <a:blip r:embed="rId3">
            <a:alphaModFix/>
          </a:blip>
          <a:srcRect b="0" l="0" r="0" t="0"/>
          <a:stretch/>
        </p:blipFill>
        <p:spPr>
          <a:xfrm>
            <a:off x="10713982" y="80668"/>
            <a:ext cx="1355836" cy="4236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Circular Photo">
  <p:cSld name="Body Slide - Circular Photo">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8"/>
          <p:cNvSpPr/>
          <p:nvPr>
            <p:ph idx="2" type="pic"/>
          </p:nvPr>
        </p:nvSpPr>
        <p:spPr>
          <a:xfrm>
            <a:off x="6220496" y="531951"/>
            <a:ext cx="5971504" cy="5678683"/>
          </a:xfrm>
          <a:prstGeom prst="rect">
            <a:avLst/>
          </a:prstGeom>
          <a:noFill/>
          <a:ln>
            <a:noFill/>
          </a:ln>
        </p:spPr>
      </p:sp>
      <p:pic>
        <p:nvPicPr>
          <p:cNvPr id="52" name="Google Shape;52;p8"/>
          <p:cNvPicPr preferRelativeResize="0"/>
          <p:nvPr/>
        </p:nvPicPr>
        <p:blipFill rotWithShape="1">
          <a:blip r:embed="rId3">
            <a:alphaModFix/>
          </a:blip>
          <a:srcRect b="0" l="0" r="0" t="0"/>
          <a:stretch/>
        </p:blipFill>
        <p:spPr>
          <a:xfrm>
            <a:off x="10713982" y="80668"/>
            <a:ext cx="1355836" cy="423699"/>
          </a:xfrm>
          <a:prstGeom prst="rect">
            <a:avLst/>
          </a:prstGeom>
          <a:noFill/>
          <a:ln>
            <a:noFill/>
          </a:ln>
        </p:spPr>
      </p:pic>
      <p:sp>
        <p:nvSpPr>
          <p:cNvPr id="53" name="Google Shape;53;p8"/>
          <p:cNvSpPr txBox="1"/>
          <p:nvPr>
            <p:ph type="title"/>
          </p:nvPr>
        </p:nvSpPr>
        <p:spPr>
          <a:xfrm>
            <a:off x="309093" y="531951"/>
            <a:ext cx="5785319" cy="6786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p:nvPr>
            <p:ph idx="1" type="body"/>
          </p:nvPr>
        </p:nvSpPr>
        <p:spPr>
          <a:xfrm>
            <a:off x="309093" y="1319201"/>
            <a:ext cx="5785319" cy="489143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000"/>
              <a:buNone/>
              <a:defRPr sz="20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8"/>
          <p:cNvSpPr txBox="1"/>
          <p:nvPr>
            <p:ph idx="11" type="ftr"/>
          </p:nvPr>
        </p:nvSpPr>
        <p:spPr>
          <a:xfrm>
            <a:off x="4038600" y="633059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2" type="sldNum"/>
          </p:nvPr>
        </p:nvSpPr>
        <p:spPr>
          <a:xfrm>
            <a:off x="9144000" y="633059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dk1"/>
                </a:solidFill>
                <a:latin typeface="Arial"/>
                <a:ea typeface="Arial"/>
                <a:cs typeface="Arial"/>
                <a:sym typeface="Arial"/>
              </a:defRPr>
            </a:lvl1pPr>
            <a:lvl2pPr indent="0" lvl="1" marL="0" algn="r">
              <a:spcBef>
                <a:spcPts val="0"/>
              </a:spcBef>
              <a:buNone/>
              <a:defRPr sz="1000">
                <a:solidFill>
                  <a:schemeClr val="dk1"/>
                </a:solidFill>
                <a:latin typeface="Arial"/>
                <a:ea typeface="Arial"/>
                <a:cs typeface="Arial"/>
                <a:sym typeface="Arial"/>
              </a:defRPr>
            </a:lvl2pPr>
            <a:lvl3pPr indent="0" lvl="2" marL="0" algn="r">
              <a:spcBef>
                <a:spcPts val="0"/>
              </a:spcBef>
              <a:buNone/>
              <a:defRPr sz="1000">
                <a:solidFill>
                  <a:schemeClr val="dk1"/>
                </a:solidFill>
                <a:latin typeface="Arial"/>
                <a:ea typeface="Arial"/>
                <a:cs typeface="Arial"/>
                <a:sym typeface="Arial"/>
              </a:defRPr>
            </a:lvl3pPr>
            <a:lvl4pPr indent="0" lvl="3" marL="0" algn="r">
              <a:spcBef>
                <a:spcPts val="0"/>
              </a:spcBef>
              <a:buNone/>
              <a:defRPr sz="1000">
                <a:solidFill>
                  <a:schemeClr val="dk1"/>
                </a:solidFill>
                <a:latin typeface="Arial"/>
                <a:ea typeface="Arial"/>
                <a:cs typeface="Arial"/>
                <a:sym typeface="Arial"/>
              </a:defRPr>
            </a:lvl4pPr>
            <a:lvl5pPr indent="0" lvl="4" marL="0" algn="r">
              <a:spcBef>
                <a:spcPts val="0"/>
              </a:spcBef>
              <a:buNone/>
              <a:defRPr sz="1000">
                <a:solidFill>
                  <a:schemeClr val="dk1"/>
                </a:solidFill>
                <a:latin typeface="Arial"/>
                <a:ea typeface="Arial"/>
                <a:cs typeface="Arial"/>
                <a:sym typeface="Arial"/>
              </a:defRPr>
            </a:lvl5pPr>
            <a:lvl6pPr indent="0" lvl="5" marL="0" algn="r">
              <a:spcBef>
                <a:spcPts val="0"/>
              </a:spcBef>
              <a:buNone/>
              <a:defRPr sz="1000">
                <a:solidFill>
                  <a:schemeClr val="dk1"/>
                </a:solidFill>
                <a:latin typeface="Arial"/>
                <a:ea typeface="Arial"/>
                <a:cs typeface="Arial"/>
                <a:sym typeface="Arial"/>
              </a:defRPr>
            </a:lvl6pPr>
            <a:lvl7pPr indent="0" lvl="6" marL="0" algn="r">
              <a:spcBef>
                <a:spcPts val="0"/>
              </a:spcBef>
              <a:buNone/>
              <a:defRPr sz="1000">
                <a:solidFill>
                  <a:schemeClr val="dk1"/>
                </a:solidFill>
                <a:latin typeface="Arial"/>
                <a:ea typeface="Arial"/>
                <a:cs typeface="Arial"/>
                <a:sym typeface="Arial"/>
              </a:defRPr>
            </a:lvl7pPr>
            <a:lvl8pPr indent="0" lvl="7" marL="0" algn="r">
              <a:spcBef>
                <a:spcPts val="0"/>
              </a:spcBef>
              <a:buNone/>
              <a:defRPr sz="1000">
                <a:solidFill>
                  <a:schemeClr val="dk1"/>
                </a:solidFill>
                <a:latin typeface="Arial"/>
                <a:ea typeface="Arial"/>
                <a:cs typeface="Arial"/>
                <a:sym typeface="Arial"/>
              </a:defRPr>
            </a:lvl8pPr>
            <a:lvl9pPr indent="0" lvl="8" marL="0" algn="r">
              <a:spcBef>
                <a:spcPts val="0"/>
              </a:spcBef>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8"/>
          <p:cNvSpPr txBox="1"/>
          <p:nvPr>
            <p:ph idx="10" type="dt"/>
          </p:nvPr>
        </p:nvSpPr>
        <p:spPr>
          <a:xfrm>
            <a:off x="311726" y="633059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58" name="Google Shape;58;p8"/>
          <p:cNvPicPr preferRelativeResize="0"/>
          <p:nvPr/>
        </p:nvPicPr>
        <p:blipFill rotWithShape="1">
          <a:blip r:embed="rId3">
            <a:alphaModFix/>
          </a:blip>
          <a:srcRect b="0" l="0" r="0" t="0"/>
          <a:stretch/>
        </p:blipFill>
        <p:spPr>
          <a:xfrm>
            <a:off x="10713982" y="80668"/>
            <a:ext cx="1355836" cy="4236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No Photos 2">
  <p:cSld name="Body Slide - No Photos 2">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9"/>
          <p:cNvSpPr txBox="1"/>
          <p:nvPr>
            <p:ph idx="11" type="ftr"/>
          </p:nvPr>
        </p:nvSpPr>
        <p:spPr>
          <a:xfrm>
            <a:off x="4038600" y="633059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9"/>
          <p:cNvSpPr txBox="1"/>
          <p:nvPr>
            <p:ph idx="12" type="sldNum"/>
          </p:nvPr>
        </p:nvSpPr>
        <p:spPr>
          <a:xfrm>
            <a:off x="9144000" y="633059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dk1"/>
                </a:solidFill>
                <a:latin typeface="Arial"/>
                <a:ea typeface="Arial"/>
                <a:cs typeface="Arial"/>
                <a:sym typeface="Arial"/>
              </a:defRPr>
            </a:lvl1pPr>
            <a:lvl2pPr indent="0" lvl="1" marL="0" algn="r">
              <a:spcBef>
                <a:spcPts val="0"/>
              </a:spcBef>
              <a:buNone/>
              <a:defRPr sz="1000">
                <a:solidFill>
                  <a:schemeClr val="dk1"/>
                </a:solidFill>
                <a:latin typeface="Arial"/>
                <a:ea typeface="Arial"/>
                <a:cs typeface="Arial"/>
                <a:sym typeface="Arial"/>
              </a:defRPr>
            </a:lvl2pPr>
            <a:lvl3pPr indent="0" lvl="2" marL="0" algn="r">
              <a:spcBef>
                <a:spcPts val="0"/>
              </a:spcBef>
              <a:buNone/>
              <a:defRPr sz="1000">
                <a:solidFill>
                  <a:schemeClr val="dk1"/>
                </a:solidFill>
                <a:latin typeface="Arial"/>
                <a:ea typeface="Arial"/>
                <a:cs typeface="Arial"/>
                <a:sym typeface="Arial"/>
              </a:defRPr>
            </a:lvl3pPr>
            <a:lvl4pPr indent="0" lvl="3" marL="0" algn="r">
              <a:spcBef>
                <a:spcPts val="0"/>
              </a:spcBef>
              <a:buNone/>
              <a:defRPr sz="1000">
                <a:solidFill>
                  <a:schemeClr val="dk1"/>
                </a:solidFill>
                <a:latin typeface="Arial"/>
                <a:ea typeface="Arial"/>
                <a:cs typeface="Arial"/>
                <a:sym typeface="Arial"/>
              </a:defRPr>
            </a:lvl4pPr>
            <a:lvl5pPr indent="0" lvl="4" marL="0" algn="r">
              <a:spcBef>
                <a:spcPts val="0"/>
              </a:spcBef>
              <a:buNone/>
              <a:defRPr sz="1000">
                <a:solidFill>
                  <a:schemeClr val="dk1"/>
                </a:solidFill>
                <a:latin typeface="Arial"/>
                <a:ea typeface="Arial"/>
                <a:cs typeface="Arial"/>
                <a:sym typeface="Arial"/>
              </a:defRPr>
            </a:lvl5pPr>
            <a:lvl6pPr indent="0" lvl="5" marL="0" algn="r">
              <a:spcBef>
                <a:spcPts val="0"/>
              </a:spcBef>
              <a:buNone/>
              <a:defRPr sz="1000">
                <a:solidFill>
                  <a:schemeClr val="dk1"/>
                </a:solidFill>
                <a:latin typeface="Arial"/>
                <a:ea typeface="Arial"/>
                <a:cs typeface="Arial"/>
                <a:sym typeface="Arial"/>
              </a:defRPr>
            </a:lvl6pPr>
            <a:lvl7pPr indent="0" lvl="6" marL="0" algn="r">
              <a:spcBef>
                <a:spcPts val="0"/>
              </a:spcBef>
              <a:buNone/>
              <a:defRPr sz="1000">
                <a:solidFill>
                  <a:schemeClr val="dk1"/>
                </a:solidFill>
                <a:latin typeface="Arial"/>
                <a:ea typeface="Arial"/>
                <a:cs typeface="Arial"/>
                <a:sym typeface="Arial"/>
              </a:defRPr>
            </a:lvl7pPr>
            <a:lvl8pPr indent="0" lvl="7" marL="0" algn="r">
              <a:spcBef>
                <a:spcPts val="0"/>
              </a:spcBef>
              <a:buNone/>
              <a:defRPr sz="1000">
                <a:solidFill>
                  <a:schemeClr val="dk1"/>
                </a:solidFill>
                <a:latin typeface="Arial"/>
                <a:ea typeface="Arial"/>
                <a:cs typeface="Arial"/>
                <a:sym typeface="Arial"/>
              </a:defRPr>
            </a:lvl8pPr>
            <a:lvl9pPr indent="0" lvl="8" marL="0" algn="r">
              <a:spcBef>
                <a:spcPts val="0"/>
              </a:spcBef>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2" name="Google Shape;62;p9"/>
          <p:cNvPicPr preferRelativeResize="0"/>
          <p:nvPr/>
        </p:nvPicPr>
        <p:blipFill rotWithShape="1">
          <a:blip r:embed="rId3">
            <a:alphaModFix/>
          </a:blip>
          <a:srcRect b="0" l="0" r="0" t="0"/>
          <a:stretch/>
        </p:blipFill>
        <p:spPr>
          <a:xfrm>
            <a:off x="10713982" y="80668"/>
            <a:ext cx="1355836" cy="423699"/>
          </a:xfrm>
          <a:prstGeom prst="rect">
            <a:avLst/>
          </a:prstGeom>
          <a:noFill/>
          <a:ln>
            <a:noFill/>
          </a:ln>
        </p:spPr>
      </p:pic>
      <p:sp>
        <p:nvSpPr>
          <p:cNvPr id="63" name="Google Shape;63;p9"/>
          <p:cNvSpPr txBox="1"/>
          <p:nvPr>
            <p:ph type="title"/>
          </p:nvPr>
        </p:nvSpPr>
        <p:spPr>
          <a:xfrm>
            <a:off x="309093" y="531951"/>
            <a:ext cx="11044707" cy="6786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Arial"/>
              <a:buNone/>
              <a:defRPr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309094" y="1319201"/>
            <a:ext cx="11044706" cy="489143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000"/>
              <a:buNone/>
              <a:defRPr sz="2000">
                <a:solidFill>
                  <a:schemeClr val="dk1"/>
                </a:solidFil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9"/>
          <p:cNvSpPr txBox="1"/>
          <p:nvPr>
            <p:ph idx="10" type="dt"/>
          </p:nvPr>
        </p:nvSpPr>
        <p:spPr>
          <a:xfrm>
            <a:off x="311726" y="633059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66" name="Google Shape;66;p9"/>
          <p:cNvPicPr preferRelativeResize="0"/>
          <p:nvPr/>
        </p:nvPicPr>
        <p:blipFill rotWithShape="1">
          <a:blip r:embed="rId3">
            <a:alphaModFix/>
          </a:blip>
          <a:srcRect b="0" l="0" r="0" t="0"/>
          <a:stretch/>
        </p:blipFill>
        <p:spPr>
          <a:xfrm>
            <a:off x="10713982" y="80668"/>
            <a:ext cx="1355836" cy="4236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Chart ">
  <p:cSld name="Body Slide - Chart ">
    <p:spTree>
      <p:nvGrpSpPr>
        <p:cNvPr id="67" name="Shape 67"/>
        <p:cNvGrpSpPr/>
        <p:nvPr/>
      </p:nvGrpSpPr>
      <p:grpSpPr>
        <a:xfrm>
          <a:off x="0" y="0"/>
          <a:ext cx="0" cy="0"/>
          <a:chOff x="0" y="0"/>
          <a:chExt cx="0" cy="0"/>
        </a:xfrm>
      </p:grpSpPr>
      <p:sp>
        <p:nvSpPr>
          <p:cNvPr id="68" name="Google Shape;68;p10"/>
          <p:cNvSpPr txBox="1"/>
          <p:nvPr>
            <p:ph idx="1" type="body"/>
          </p:nvPr>
        </p:nvSpPr>
        <p:spPr>
          <a:xfrm>
            <a:off x="374062" y="1424693"/>
            <a:ext cx="5798137" cy="380412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0"/>
          <p:cNvSpPr txBox="1"/>
          <p:nvPr>
            <p:ph idx="2" type="body"/>
          </p:nvPr>
        </p:nvSpPr>
        <p:spPr>
          <a:xfrm>
            <a:off x="6336406" y="1424694"/>
            <a:ext cx="5018982" cy="44223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2"/>
              </a:buClr>
              <a:buSzPts val="2000"/>
              <a:buNone/>
              <a:defRPr b="0" sz="2000">
                <a:solidFill>
                  <a:schemeClr val="dk2"/>
                </a:solidFill>
              </a:defRPr>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70" name="Google Shape;70;p10"/>
          <p:cNvPicPr preferRelativeResize="0"/>
          <p:nvPr/>
        </p:nvPicPr>
        <p:blipFill rotWithShape="1">
          <a:blip r:embed="rId2">
            <a:alphaModFix/>
          </a:blip>
          <a:srcRect b="0" l="0" r="0" t="0"/>
          <a:stretch/>
        </p:blipFill>
        <p:spPr>
          <a:xfrm>
            <a:off x="10713982" y="80668"/>
            <a:ext cx="1355836" cy="423699"/>
          </a:xfrm>
          <a:prstGeom prst="rect">
            <a:avLst/>
          </a:prstGeom>
          <a:noFill/>
          <a:ln>
            <a:noFill/>
          </a:ln>
        </p:spPr>
      </p:pic>
      <p:sp>
        <p:nvSpPr>
          <p:cNvPr id="71" name="Google Shape;71;p10"/>
          <p:cNvSpPr txBox="1"/>
          <p:nvPr>
            <p:ph type="title"/>
          </p:nvPr>
        </p:nvSpPr>
        <p:spPr>
          <a:xfrm>
            <a:off x="309093" y="531951"/>
            <a:ext cx="11044707" cy="6786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200"/>
              <a:buFont typeface="Arial"/>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txBox="1"/>
          <p:nvPr>
            <p:ph idx="11" type="ftr"/>
          </p:nvPr>
        </p:nvSpPr>
        <p:spPr>
          <a:xfrm>
            <a:off x="4038600" y="633059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12" type="sldNum"/>
          </p:nvPr>
        </p:nvSpPr>
        <p:spPr>
          <a:xfrm>
            <a:off x="9144000" y="633059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dk1"/>
                </a:solidFill>
                <a:latin typeface="Arial"/>
                <a:ea typeface="Arial"/>
                <a:cs typeface="Arial"/>
                <a:sym typeface="Arial"/>
              </a:defRPr>
            </a:lvl1pPr>
            <a:lvl2pPr indent="0" lvl="1" marL="0" algn="r">
              <a:spcBef>
                <a:spcPts val="0"/>
              </a:spcBef>
              <a:buNone/>
              <a:defRPr sz="1000">
                <a:solidFill>
                  <a:schemeClr val="dk1"/>
                </a:solidFill>
                <a:latin typeface="Arial"/>
                <a:ea typeface="Arial"/>
                <a:cs typeface="Arial"/>
                <a:sym typeface="Arial"/>
              </a:defRPr>
            </a:lvl2pPr>
            <a:lvl3pPr indent="0" lvl="2" marL="0" algn="r">
              <a:spcBef>
                <a:spcPts val="0"/>
              </a:spcBef>
              <a:buNone/>
              <a:defRPr sz="1000">
                <a:solidFill>
                  <a:schemeClr val="dk1"/>
                </a:solidFill>
                <a:latin typeface="Arial"/>
                <a:ea typeface="Arial"/>
                <a:cs typeface="Arial"/>
                <a:sym typeface="Arial"/>
              </a:defRPr>
            </a:lvl3pPr>
            <a:lvl4pPr indent="0" lvl="3" marL="0" algn="r">
              <a:spcBef>
                <a:spcPts val="0"/>
              </a:spcBef>
              <a:buNone/>
              <a:defRPr sz="1000">
                <a:solidFill>
                  <a:schemeClr val="dk1"/>
                </a:solidFill>
                <a:latin typeface="Arial"/>
                <a:ea typeface="Arial"/>
                <a:cs typeface="Arial"/>
                <a:sym typeface="Arial"/>
              </a:defRPr>
            </a:lvl4pPr>
            <a:lvl5pPr indent="0" lvl="4" marL="0" algn="r">
              <a:spcBef>
                <a:spcPts val="0"/>
              </a:spcBef>
              <a:buNone/>
              <a:defRPr sz="1000">
                <a:solidFill>
                  <a:schemeClr val="dk1"/>
                </a:solidFill>
                <a:latin typeface="Arial"/>
                <a:ea typeface="Arial"/>
                <a:cs typeface="Arial"/>
                <a:sym typeface="Arial"/>
              </a:defRPr>
            </a:lvl5pPr>
            <a:lvl6pPr indent="0" lvl="5" marL="0" algn="r">
              <a:spcBef>
                <a:spcPts val="0"/>
              </a:spcBef>
              <a:buNone/>
              <a:defRPr sz="1000">
                <a:solidFill>
                  <a:schemeClr val="dk1"/>
                </a:solidFill>
                <a:latin typeface="Arial"/>
                <a:ea typeface="Arial"/>
                <a:cs typeface="Arial"/>
                <a:sym typeface="Arial"/>
              </a:defRPr>
            </a:lvl6pPr>
            <a:lvl7pPr indent="0" lvl="6" marL="0" algn="r">
              <a:spcBef>
                <a:spcPts val="0"/>
              </a:spcBef>
              <a:buNone/>
              <a:defRPr sz="1000">
                <a:solidFill>
                  <a:schemeClr val="dk1"/>
                </a:solidFill>
                <a:latin typeface="Arial"/>
                <a:ea typeface="Arial"/>
                <a:cs typeface="Arial"/>
                <a:sym typeface="Arial"/>
              </a:defRPr>
            </a:lvl7pPr>
            <a:lvl8pPr indent="0" lvl="7" marL="0" algn="r">
              <a:spcBef>
                <a:spcPts val="0"/>
              </a:spcBef>
              <a:buNone/>
              <a:defRPr sz="1000">
                <a:solidFill>
                  <a:schemeClr val="dk1"/>
                </a:solidFill>
                <a:latin typeface="Arial"/>
                <a:ea typeface="Arial"/>
                <a:cs typeface="Arial"/>
                <a:sym typeface="Arial"/>
              </a:defRPr>
            </a:lvl8pPr>
            <a:lvl9pPr indent="0" lvl="8" marL="0" algn="r">
              <a:spcBef>
                <a:spcPts val="0"/>
              </a:spcBef>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10"/>
          <p:cNvSpPr txBox="1"/>
          <p:nvPr>
            <p:ph idx="10" type="dt"/>
          </p:nvPr>
        </p:nvSpPr>
        <p:spPr>
          <a:xfrm>
            <a:off x="311726" y="633059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75" name="Google Shape;75;p10"/>
          <p:cNvPicPr preferRelativeResize="0"/>
          <p:nvPr/>
        </p:nvPicPr>
        <p:blipFill rotWithShape="1">
          <a:blip r:embed="rId2">
            <a:alphaModFix/>
          </a:blip>
          <a:srcRect b="0" l="0" r="0" t="0"/>
          <a:stretch/>
        </p:blipFill>
        <p:spPr>
          <a:xfrm>
            <a:off x="10713982" y="80668"/>
            <a:ext cx="1355836" cy="4236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91440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Arial"/>
                <a:ea typeface="Arial"/>
                <a:cs typeface="Arial"/>
                <a:sym typeface="Arial"/>
              </a:defRPr>
            </a:lvl1pPr>
            <a:lvl2pPr indent="0" lvl="1" marL="0" marR="0" rtl="0" algn="r">
              <a:spcBef>
                <a:spcPts val="0"/>
              </a:spcBef>
              <a:buNone/>
              <a:defRPr b="0" i="0" sz="1000" u="none" cap="none" strike="noStrike">
                <a:solidFill>
                  <a:schemeClr val="dk1"/>
                </a:solidFill>
                <a:latin typeface="Arial"/>
                <a:ea typeface="Arial"/>
                <a:cs typeface="Arial"/>
                <a:sym typeface="Arial"/>
              </a:defRPr>
            </a:lvl2pPr>
            <a:lvl3pPr indent="0" lvl="2" marL="0" marR="0" rtl="0" algn="r">
              <a:spcBef>
                <a:spcPts val="0"/>
              </a:spcBef>
              <a:buNone/>
              <a:defRPr b="0" i="0" sz="1000" u="none" cap="none" strike="noStrike">
                <a:solidFill>
                  <a:schemeClr val="dk1"/>
                </a:solidFill>
                <a:latin typeface="Arial"/>
                <a:ea typeface="Arial"/>
                <a:cs typeface="Arial"/>
                <a:sym typeface="Arial"/>
              </a:defRPr>
            </a:lvl3pPr>
            <a:lvl4pPr indent="0" lvl="3" marL="0" marR="0" rtl="0" algn="r">
              <a:spcBef>
                <a:spcPts val="0"/>
              </a:spcBef>
              <a:buNone/>
              <a:defRPr b="0" i="0" sz="1000" u="none" cap="none" strike="noStrike">
                <a:solidFill>
                  <a:schemeClr val="dk1"/>
                </a:solidFill>
                <a:latin typeface="Arial"/>
                <a:ea typeface="Arial"/>
                <a:cs typeface="Arial"/>
                <a:sym typeface="Arial"/>
              </a:defRPr>
            </a:lvl4pPr>
            <a:lvl5pPr indent="0" lvl="4" marL="0" marR="0" rtl="0" algn="r">
              <a:spcBef>
                <a:spcPts val="0"/>
              </a:spcBef>
              <a:buNone/>
              <a:defRPr b="0" i="0" sz="1000" u="none" cap="none" strike="noStrike">
                <a:solidFill>
                  <a:schemeClr val="dk1"/>
                </a:solidFill>
                <a:latin typeface="Arial"/>
                <a:ea typeface="Arial"/>
                <a:cs typeface="Arial"/>
                <a:sym typeface="Arial"/>
              </a:defRPr>
            </a:lvl5pPr>
            <a:lvl6pPr indent="0" lvl="5" marL="0" marR="0" rtl="0" algn="r">
              <a:spcBef>
                <a:spcPts val="0"/>
              </a:spcBef>
              <a:buNone/>
              <a:defRPr b="0" i="0" sz="1000" u="none" cap="none" strike="noStrike">
                <a:solidFill>
                  <a:schemeClr val="dk1"/>
                </a:solidFill>
                <a:latin typeface="Arial"/>
                <a:ea typeface="Arial"/>
                <a:cs typeface="Arial"/>
                <a:sym typeface="Arial"/>
              </a:defRPr>
            </a:lvl6pPr>
            <a:lvl7pPr indent="0" lvl="6" marL="0" marR="0" rtl="0" algn="r">
              <a:spcBef>
                <a:spcPts val="0"/>
              </a:spcBef>
              <a:buNone/>
              <a:defRPr b="0" i="0" sz="1000" u="none" cap="none" strike="noStrike">
                <a:solidFill>
                  <a:schemeClr val="dk1"/>
                </a:solidFill>
                <a:latin typeface="Arial"/>
                <a:ea typeface="Arial"/>
                <a:cs typeface="Arial"/>
                <a:sym typeface="Arial"/>
              </a:defRPr>
            </a:lvl7pPr>
            <a:lvl8pPr indent="0" lvl="7" marL="0" marR="0" rtl="0" algn="r">
              <a:spcBef>
                <a:spcPts val="0"/>
              </a:spcBef>
              <a:buNone/>
              <a:defRPr b="0" i="0" sz="1000" u="none" cap="none" strike="noStrike">
                <a:solidFill>
                  <a:schemeClr val="dk1"/>
                </a:solidFill>
                <a:latin typeface="Arial"/>
                <a:ea typeface="Arial"/>
                <a:cs typeface="Arial"/>
                <a:sym typeface="Arial"/>
              </a:defRPr>
            </a:lvl8pPr>
            <a:lvl9pPr indent="0" lvl="8" marL="0" marR="0" rtl="0" algn="r">
              <a:spcBef>
                <a:spcPts val="0"/>
              </a:spcBef>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8.png"/><Relationship Id="rId5"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image" Target="../media/image17.png"/><Relationship Id="rId6" Type="http://schemas.openxmlformats.org/officeDocument/2006/relationships/image" Target="../media/image14.png"/><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7.png"/><Relationship Id="rId7"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hyperlink" Target="https://iopscience.iop.org/article/10.1088/2632-2153/adc221" TargetMode="Externa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s://github.com/JeffersonLab/SciOptControlToolkit"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50.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42.png"/><Relationship Id="rId4" Type="http://schemas.openxmlformats.org/officeDocument/2006/relationships/image" Target="../media/image38.png"/><Relationship Id="rId5"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43.png"/><Relationship Id="rId4" Type="http://schemas.openxmlformats.org/officeDocument/2006/relationships/image" Target="../media/image38.png"/><Relationship Id="rId5"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4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0.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hyperlink" Target="https://github.com/JeffersonLab/ParticleAcceleratorControlEnvironments/issues/45#issuecomment-3716209746"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A close-up of a machine&#10;&#10;Description automatically generated with low confidence" id="130" name="Google Shape;130;p17"/>
          <p:cNvPicPr preferRelativeResize="0"/>
          <p:nvPr>
            <p:ph idx="2" type="pic"/>
          </p:nvPr>
        </p:nvPicPr>
        <p:blipFill rotWithShape="1">
          <a:blip r:embed="rId3">
            <a:alphaModFix/>
          </a:blip>
          <a:srcRect b="0" l="0" r="0" t="0"/>
          <a:stretch/>
        </p:blipFill>
        <p:spPr>
          <a:xfrm>
            <a:off x="5387975" y="0"/>
            <a:ext cx="6804024" cy="6857999"/>
          </a:xfrm>
          <a:prstGeom prst="rect">
            <a:avLst/>
          </a:prstGeom>
          <a:noFill/>
          <a:ln>
            <a:noFill/>
          </a:ln>
        </p:spPr>
      </p:pic>
      <p:pic>
        <p:nvPicPr>
          <p:cNvPr id="131" name="Google Shape;131;p17"/>
          <p:cNvPicPr preferRelativeResize="0"/>
          <p:nvPr/>
        </p:nvPicPr>
        <p:blipFill rotWithShape="1">
          <a:blip r:embed="rId4">
            <a:alphaModFix/>
          </a:blip>
          <a:srcRect b="0" l="0" r="0" t="0"/>
          <a:stretch/>
        </p:blipFill>
        <p:spPr>
          <a:xfrm>
            <a:off x="-125825" y="-1000"/>
            <a:ext cx="9259350" cy="6860000"/>
          </a:xfrm>
          <a:prstGeom prst="rect">
            <a:avLst/>
          </a:prstGeom>
          <a:noFill/>
          <a:ln>
            <a:noFill/>
          </a:ln>
        </p:spPr>
      </p:pic>
      <p:sp>
        <p:nvSpPr>
          <p:cNvPr id="132" name="Google Shape;132;p17"/>
          <p:cNvSpPr txBox="1"/>
          <p:nvPr>
            <p:ph type="ctrTitle"/>
          </p:nvPr>
        </p:nvSpPr>
        <p:spPr>
          <a:xfrm>
            <a:off x="230688" y="2083067"/>
            <a:ext cx="8155800" cy="918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AIOP Target Optimization</a:t>
            </a:r>
            <a:endParaRPr/>
          </a:p>
        </p:txBody>
      </p:sp>
      <p:sp>
        <p:nvSpPr>
          <p:cNvPr id="133" name="Google Shape;133;p17"/>
          <p:cNvSpPr txBox="1"/>
          <p:nvPr>
            <p:ph idx="1" type="subTitle"/>
          </p:nvPr>
        </p:nvSpPr>
        <p:spPr>
          <a:xfrm>
            <a:off x="230690" y="3005325"/>
            <a:ext cx="7843800" cy="52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3"/>
              </a:buClr>
              <a:buSzPts val="2800"/>
              <a:buNone/>
            </a:pPr>
            <a:r>
              <a:rPr lang="en-US"/>
              <a:t>Maximizing P</a:t>
            </a:r>
            <a:r>
              <a:rPr lang="en-US"/>
              <a:t>olarization </a:t>
            </a:r>
            <a:r>
              <a:rPr lang="en-US"/>
              <a:t>w/ Uncertainty </a:t>
            </a:r>
            <a:endParaRPr/>
          </a:p>
          <a:p>
            <a:pPr indent="0" lvl="0" marL="0" rtl="0" algn="l">
              <a:lnSpc>
                <a:spcPct val="100000"/>
              </a:lnSpc>
              <a:spcBef>
                <a:spcPts val="0"/>
              </a:spcBef>
              <a:spcAft>
                <a:spcPts val="0"/>
              </a:spcAft>
              <a:buClr>
                <a:schemeClr val="accent3"/>
              </a:buClr>
              <a:buSzPts val="2800"/>
              <a:buNone/>
            </a:pPr>
            <a:r>
              <a:rPr lang="en-US"/>
              <a:t>Aware Reinforcement Learning </a:t>
            </a:r>
            <a:endParaRPr/>
          </a:p>
        </p:txBody>
      </p:sp>
      <p:sp>
        <p:nvSpPr>
          <p:cNvPr id="134" name="Google Shape;134;p17"/>
          <p:cNvSpPr txBox="1"/>
          <p:nvPr>
            <p:ph idx="4" type="body"/>
          </p:nvPr>
        </p:nvSpPr>
        <p:spPr>
          <a:xfrm>
            <a:off x="1153050" y="4387194"/>
            <a:ext cx="5999100" cy="1694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595959"/>
              </a:buClr>
              <a:buSzPts val="2400"/>
              <a:buNone/>
            </a:pPr>
            <a:r>
              <a:rPr lang="en-US"/>
              <a:t>March. 31st 2026</a:t>
            </a:r>
            <a:endParaRPr/>
          </a:p>
          <a:p>
            <a:pPr indent="0" lvl="0" marL="0" rtl="0" algn="r">
              <a:lnSpc>
                <a:spcPct val="100000"/>
              </a:lnSpc>
              <a:spcBef>
                <a:spcPts val="0"/>
              </a:spcBef>
              <a:spcAft>
                <a:spcPts val="0"/>
              </a:spcAft>
              <a:buClr>
                <a:srgbClr val="595959"/>
              </a:buClr>
              <a:buSzPts val="2400"/>
              <a:buNone/>
            </a:pPr>
            <a:r>
              <a:rPr lang="en-US"/>
              <a:t>Armen Kasparian</a:t>
            </a:r>
            <a:endParaRPr/>
          </a:p>
          <a:p>
            <a:pPr indent="0" lvl="0" marL="0" rtl="0" algn="r">
              <a:spcBef>
                <a:spcPts val="1000"/>
              </a:spcBef>
              <a:spcAft>
                <a:spcPts val="0"/>
              </a:spcAft>
              <a:buClr>
                <a:srgbClr val="595959"/>
              </a:buClr>
              <a:buSzPts val="2400"/>
              <a:buNone/>
            </a:pPr>
            <a:r>
              <a:rPr lang="en-US" sz="1800"/>
              <a:t>Researched in support with Monibor Rahman and the Jefferson Lab Data Science Department / EPSCI Group</a:t>
            </a:r>
            <a:endParaRPr/>
          </a:p>
          <a:p>
            <a:pPr indent="0" lvl="0" marL="0" rtl="0" algn="r">
              <a:lnSpc>
                <a:spcPct val="100000"/>
              </a:lnSpc>
              <a:spcBef>
                <a:spcPts val="1000"/>
              </a:spcBef>
              <a:spcAft>
                <a:spcPts val="0"/>
              </a:spcAft>
              <a:buClr>
                <a:srgbClr val="595959"/>
              </a:buClr>
              <a:buSzPts val="2400"/>
              <a:buNone/>
            </a:pPr>
            <a:r>
              <a:t/>
            </a:r>
            <a:endParaRPr/>
          </a:p>
        </p:txBody>
      </p:sp>
      <p:pic>
        <p:nvPicPr>
          <p:cNvPr id="135" name="Google Shape;135;p17"/>
          <p:cNvPicPr preferRelativeResize="0"/>
          <p:nvPr/>
        </p:nvPicPr>
        <p:blipFill>
          <a:blip r:embed="rId5">
            <a:alphaModFix/>
          </a:blip>
          <a:stretch>
            <a:fillRect/>
          </a:stretch>
        </p:blipFill>
        <p:spPr>
          <a:xfrm>
            <a:off x="5276133" y="5939100"/>
            <a:ext cx="1299592" cy="918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P07 Data Driven Surrogate Models with Uncertainties</a:t>
            </a:r>
            <a:endParaRPr/>
          </a:p>
        </p:txBody>
      </p:sp>
      <p:sp>
        <p:nvSpPr>
          <p:cNvPr id="256" name="Google Shape;256;p26"/>
          <p:cNvSpPr txBox="1"/>
          <p:nvPr>
            <p:ph idx="1" type="body"/>
          </p:nvPr>
        </p:nvSpPr>
        <p:spPr>
          <a:xfrm>
            <a:off x="309100" y="1319200"/>
            <a:ext cx="11483700" cy="774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Machine learning models designed to predict the </a:t>
            </a:r>
            <a:r>
              <a:rPr b="1" lang="en-US"/>
              <a:t>polarization </a:t>
            </a:r>
            <a:r>
              <a:rPr lang="en-US"/>
              <a:t>with </a:t>
            </a:r>
            <a:r>
              <a:rPr b="1" lang="en-US"/>
              <a:t>uncertainties</a:t>
            </a:r>
            <a:r>
              <a:rPr lang="en-US"/>
              <a:t> of the </a:t>
            </a:r>
            <a:r>
              <a:rPr b="1" lang="en-US"/>
              <a:t>P07</a:t>
            </a:r>
            <a:r>
              <a:rPr lang="en-US"/>
              <a:t> sample given the </a:t>
            </a:r>
            <a:r>
              <a:rPr b="1" lang="en-US"/>
              <a:t>Frequency</a:t>
            </a:r>
            <a:r>
              <a:rPr lang="en-US"/>
              <a:t>, </a:t>
            </a:r>
            <a:r>
              <a:rPr b="1" lang="en-US"/>
              <a:t>Dose</a:t>
            </a:r>
            <a:r>
              <a:rPr lang="en-US"/>
              <a:t>, and </a:t>
            </a:r>
            <a:r>
              <a:rPr b="1" lang="en-US"/>
              <a:t>Current</a:t>
            </a:r>
            <a:r>
              <a:rPr lang="en-US"/>
              <a:t> </a:t>
            </a:r>
            <a:endParaRPr/>
          </a:p>
        </p:txBody>
      </p:sp>
      <p:sp>
        <p:nvSpPr>
          <p:cNvPr id="257" name="Google Shape;257;p26"/>
          <p:cNvSpPr txBox="1"/>
          <p:nvPr>
            <p:ph idx="2" type="body"/>
          </p:nvPr>
        </p:nvSpPr>
        <p:spPr>
          <a:xfrm>
            <a:off x="6110475" y="2166399"/>
            <a:ext cx="5682300" cy="40476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b="1" lang="en-US"/>
              <a:t>GP</a:t>
            </a:r>
            <a:endParaRPr/>
          </a:p>
        </p:txBody>
      </p:sp>
      <p:sp>
        <p:nvSpPr>
          <p:cNvPr id="258" name="Google Shape;258;p26"/>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59" name="Google Shape;259;p26"/>
          <p:cNvSpPr txBox="1"/>
          <p:nvPr>
            <p:ph idx="2" type="body"/>
          </p:nvPr>
        </p:nvSpPr>
        <p:spPr>
          <a:xfrm>
            <a:off x="309100" y="2166374"/>
            <a:ext cx="5682300" cy="40476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b="1" lang="en-US"/>
              <a:t>MLP</a:t>
            </a:r>
            <a:endParaRPr/>
          </a:p>
        </p:txBody>
      </p:sp>
      <p:pic>
        <p:nvPicPr>
          <p:cNvPr id="260" name="Google Shape;260;p26"/>
          <p:cNvPicPr preferRelativeResize="0"/>
          <p:nvPr/>
        </p:nvPicPr>
        <p:blipFill>
          <a:blip r:embed="rId3">
            <a:alphaModFix/>
          </a:blip>
          <a:stretch>
            <a:fillRect/>
          </a:stretch>
        </p:blipFill>
        <p:spPr>
          <a:xfrm>
            <a:off x="1455075" y="2629450"/>
            <a:ext cx="3238505" cy="2005200"/>
          </a:xfrm>
          <a:prstGeom prst="rect">
            <a:avLst/>
          </a:prstGeom>
          <a:noFill/>
          <a:ln>
            <a:noFill/>
          </a:ln>
        </p:spPr>
      </p:pic>
      <p:pic>
        <p:nvPicPr>
          <p:cNvPr id="261" name="Google Shape;261;p26"/>
          <p:cNvPicPr preferRelativeResize="0"/>
          <p:nvPr/>
        </p:nvPicPr>
        <p:blipFill>
          <a:blip r:embed="rId4">
            <a:alphaModFix/>
          </a:blip>
          <a:stretch>
            <a:fillRect/>
          </a:stretch>
        </p:blipFill>
        <p:spPr>
          <a:xfrm>
            <a:off x="1506613" y="4740575"/>
            <a:ext cx="3135400" cy="2005200"/>
          </a:xfrm>
          <a:prstGeom prst="rect">
            <a:avLst/>
          </a:prstGeom>
          <a:noFill/>
          <a:ln>
            <a:noFill/>
          </a:ln>
        </p:spPr>
      </p:pic>
      <p:pic>
        <p:nvPicPr>
          <p:cNvPr id="262" name="Google Shape;262;p26"/>
          <p:cNvPicPr preferRelativeResize="0"/>
          <p:nvPr/>
        </p:nvPicPr>
        <p:blipFill>
          <a:blip r:embed="rId5">
            <a:alphaModFix/>
          </a:blip>
          <a:stretch>
            <a:fillRect/>
          </a:stretch>
        </p:blipFill>
        <p:spPr>
          <a:xfrm>
            <a:off x="8731728" y="2629451"/>
            <a:ext cx="3061050" cy="2442999"/>
          </a:xfrm>
          <a:prstGeom prst="rect">
            <a:avLst/>
          </a:prstGeom>
          <a:noFill/>
          <a:ln>
            <a:noFill/>
          </a:ln>
        </p:spPr>
      </p:pic>
      <p:pic>
        <p:nvPicPr>
          <p:cNvPr id="263" name="Google Shape;263;p26"/>
          <p:cNvPicPr preferRelativeResize="0"/>
          <p:nvPr/>
        </p:nvPicPr>
        <p:blipFill>
          <a:blip r:embed="rId6">
            <a:alphaModFix/>
          </a:blip>
          <a:stretch>
            <a:fillRect/>
          </a:stretch>
        </p:blipFill>
        <p:spPr>
          <a:xfrm>
            <a:off x="6191400" y="3536075"/>
            <a:ext cx="2351550" cy="2394550"/>
          </a:xfrm>
          <a:prstGeom prst="rect">
            <a:avLst/>
          </a:prstGeom>
          <a:noFill/>
          <a:ln>
            <a:noFill/>
          </a:ln>
        </p:spPr>
      </p:pic>
      <p:pic>
        <p:nvPicPr>
          <p:cNvPr id="264" name="Google Shape;264;p26"/>
          <p:cNvPicPr preferRelativeResize="0"/>
          <p:nvPr/>
        </p:nvPicPr>
        <p:blipFill>
          <a:blip r:embed="rId7">
            <a:alphaModFix/>
          </a:blip>
          <a:stretch>
            <a:fillRect/>
          </a:stretch>
        </p:blipFill>
        <p:spPr>
          <a:xfrm>
            <a:off x="9086475" y="5072451"/>
            <a:ext cx="2351550" cy="15544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7"/>
          <p:cNvSpPr txBox="1"/>
          <p:nvPr>
            <p:ph type="title"/>
          </p:nvPr>
        </p:nvSpPr>
        <p:spPr>
          <a:xfrm>
            <a:off x="1300766" y="1891183"/>
            <a:ext cx="100530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Gymnasium Single Sample Environment Structure</a:t>
            </a:r>
            <a:endParaRPr/>
          </a:p>
        </p:txBody>
      </p:sp>
      <p:sp>
        <p:nvSpPr>
          <p:cNvPr id="271" name="Google Shape;271;p27"/>
          <p:cNvSpPr/>
          <p:nvPr/>
        </p:nvSpPr>
        <p:spPr>
          <a:xfrm>
            <a:off x="5996188" y="4989236"/>
            <a:ext cx="3783000" cy="1063500"/>
          </a:xfrm>
          <a:prstGeom prst="roundRect">
            <a:avLst>
              <a:gd fmla="val 16667" name="adj"/>
            </a:avLst>
          </a:prstGeom>
          <a:solidFill>
            <a:srgbClr val="6FA8DC"/>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272" name="Google Shape;272;p27"/>
          <p:cNvSpPr/>
          <p:nvPr/>
        </p:nvSpPr>
        <p:spPr>
          <a:xfrm>
            <a:off x="2629025" y="3634278"/>
            <a:ext cx="3783000" cy="1063500"/>
          </a:xfrm>
          <a:prstGeom prst="roundRect">
            <a:avLst>
              <a:gd fmla="val 16667" name="adj"/>
            </a:avLst>
          </a:prstGeom>
          <a:solidFill>
            <a:srgbClr val="A4C2F4"/>
          </a:solidFill>
          <a:ln cap="flat" cmpd="sng" w="5825">
            <a:solidFill>
              <a:srgbClr val="FFF2CC"/>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273" name="Google Shape;273;p27"/>
          <p:cNvSpPr/>
          <p:nvPr/>
        </p:nvSpPr>
        <p:spPr>
          <a:xfrm>
            <a:off x="5301159"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a:t>
            </a:r>
            <a:endParaRPr sz="855"/>
          </a:p>
        </p:txBody>
      </p:sp>
      <p:sp>
        <p:nvSpPr>
          <p:cNvPr id="274" name="Google Shape;274;p27"/>
          <p:cNvSpPr/>
          <p:nvPr/>
        </p:nvSpPr>
        <p:spPr>
          <a:xfrm>
            <a:off x="2796197"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Single Sample Modelling</a:t>
            </a:r>
            <a:endParaRPr sz="855"/>
          </a:p>
        </p:txBody>
      </p:sp>
      <p:sp>
        <p:nvSpPr>
          <p:cNvPr id="275" name="Google Shape;275;p27"/>
          <p:cNvSpPr/>
          <p:nvPr/>
        </p:nvSpPr>
        <p:spPr>
          <a:xfrm>
            <a:off x="4048670"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Gymnasium Environment</a:t>
            </a:r>
            <a:endParaRPr sz="855"/>
          </a:p>
        </p:txBody>
      </p:sp>
      <p:sp>
        <p:nvSpPr>
          <p:cNvPr id="276" name="Google Shape;276;p27"/>
          <p:cNvSpPr/>
          <p:nvPr/>
        </p:nvSpPr>
        <p:spPr>
          <a:xfrm>
            <a:off x="861114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Differential RL</a:t>
            </a:r>
            <a:endParaRPr sz="855"/>
          </a:p>
        </p:txBody>
      </p:sp>
      <p:sp>
        <p:nvSpPr>
          <p:cNvPr id="277" name="Google Shape;277;p27"/>
          <p:cNvSpPr/>
          <p:nvPr/>
        </p:nvSpPr>
        <p:spPr>
          <a:xfrm>
            <a:off x="623279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Multi Sample Modelling</a:t>
            </a:r>
            <a:endParaRPr sz="855"/>
          </a:p>
        </p:txBody>
      </p:sp>
      <p:sp>
        <p:nvSpPr>
          <p:cNvPr id="278" name="Google Shape;278;p27"/>
          <p:cNvSpPr/>
          <p:nvPr/>
        </p:nvSpPr>
        <p:spPr>
          <a:xfrm>
            <a:off x="7421972"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 and LUTs</a:t>
            </a:r>
            <a:endParaRPr sz="855"/>
          </a:p>
        </p:txBody>
      </p:sp>
      <p:cxnSp>
        <p:nvCxnSpPr>
          <p:cNvPr id="279" name="Google Shape;279;p27"/>
          <p:cNvCxnSpPr>
            <a:stCxn id="273" idx="3"/>
            <a:endCxn id="277" idx="1"/>
          </p:cNvCxnSpPr>
          <p:nvPr/>
        </p:nvCxnSpPr>
        <p:spPr>
          <a:xfrm>
            <a:off x="6232959" y="4165995"/>
            <a:ext cx="600" cy="1355100"/>
          </a:xfrm>
          <a:prstGeom prst="bentConnector5">
            <a:avLst>
              <a:gd fmla="val 39687500" name="adj1"/>
              <a:gd fmla="val 49995" name="adj2"/>
              <a:gd fmla="val -39714568" name="adj3"/>
            </a:avLst>
          </a:prstGeom>
          <a:noFill/>
          <a:ln cap="flat" cmpd="sng" w="17450">
            <a:solidFill>
              <a:schemeClr val="dk2"/>
            </a:solidFill>
            <a:prstDash val="solid"/>
            <a:round/>
            <a:headEnd len="med" w="med" type="none"/>
            <a:tailEnd len="med" w="med" type="stealth"/>
          </a:ln>
        </p:spPr>
      </p:cxnSp>
      <p:cxnSp>
        <p:nvCxnSpPr>
          <p:cNvPr id="280" name="Google Shape;280;p27"/>
          <p:cNvCxnSpPr>
            <a:stCxn id="274" idx="3"/>
            <a:endCxn id="275" idx="1"/>
          </p:cNvCxnSpPr>
          <p:nvPr/>
        </p:nvCxnSpPr>
        <p:spPr>
          <a:xfrm>
            <a:off x="3727997"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281" name="Google Shape;281;p27"/>
          <p:cNvCxnSpPr>
            <a:stCxn id="275" idx="3"/>
            <a:endCxn id="273" idx="1"/>
          </p:cNvCxnSpPr>
          <p:nvPr/>
        </p:nvCxnSpPr>
        <p:spPr>
          <a:xfrm>
            <a:off x="4980470"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282" name="Google Shape;282;p27"/>
          <p:cNvCxnSpPr>
            <a:stCxn id="277" idx="3"/>
            <a:endCxn id="278" idx="1"/>
          </p:cNvCxnSpPr>
          <p:nvPr/>
        </p:nvCxnSpPr>
        <p:spPr>
          <a:xfrm>
            <a:off x="7164597" y="5520954"/>
            <a:ext cx="257400" cy="0"/>
          </a:xfrm>
          <a:prstGeom prst="straightConnector1">
            <a:avLst/>
          </a:prstGeom>
          <a:noFill/>
          <a:ln cap="flat" cmpd="sng" w="17450">
            <a:solidFill>
              <a:schemeClr val="dk2"/>
            </a:solidFill>
            <a:prstDash val="solid"/>
            <a:round/>
            <a:headEnd len="med" w="med" type="none"/>
            <a:tailEnd len="med" w="med" type="stealth"/>
          </a:ln>
        </p:spPr>
      </p:cxnSp>
      <p:cxnSp>
        <p:nvCxnSpPr>
          <p:cNvPr id="283" name="Google Shape;283;p27"/>
          <p:cNvCxnSpPr>
            <a:stCxn id="278" idx="3"/>
            <a:endCxn id="276" idx="1"/>
          </p:cNvCxnSpPr>
          <p:nvPr/>
        </p:nvCxnSpPr>
        <p:spPr>
          <a:xfrm>
            <a:off x="8353772" y="5520954"/>
            <a:ext cx="257400" cy="0"/>
          </a:xfrm>
          <a:prstGeom prst="straightConnector1">
            <a:avLst/>
          </a:prstGeom>
          <a:noFill/>
          <a:ln cap="flat" cmpd="sng" w="17450">
            <a:solidFill>
              <a:schemeClr val="dk2"/>
            </a:solidFill>
            <a:prstDash val="solid"/>
            <a:round/>
            <a:headEnd len="med" w="med" type="none"/>
            <a:tailEnd len="med" w="med" type="stealth"/>
          </a:ln>
        </p:spPr>
      </p:cxnSp>
      <p:sp>
        <p:nvSpPr>
          <p:cNvPr id="284" name="Google Shape;284;p27"/>
          <p:cNvSpPr txBox="1"/>
          <p:nvPr/>
        </p:nvSpPr>
        <p:spPr>
          <a:xfrm>
            <a:off x="3105850" y="341327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Single Sample GP</a:t>
            </a:r>
            <a:endParaRPr sz="901">
              <a:solidFill>
                <a:schemeClr val="dk1"/>
              </a:solidFill>
            </a:endParaRPr>
          </a:p>
        </p:txBody>
      </p:sp>
      <p:sp>
        <p:nvSpPr>
          <p:cNvPr id="285" name="Google Shape;285;p27"/>
          <p:cNvSpPr txBox="1"/>
          <p:nvPr/>
        </p:nvSpPr>
        <p:spPr>
          <a:xfrm>
            <a:off x="6479152" y="476354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Multi Sample GP</a:t>
            </a:r>
            <a:endParaRPr sz="901">
              <a:solidFill>
                <a:schemeClr val="dk1"/>
              </a:solidFill>
            </a:endParaRPr>
          </a:p>
        </p:txBody>
      </p:sp>
      <p:sp>
        <p:nvSpPr>
          <p:cNvPr id="286" name="Google Shape;286;p27"/>
          <p:cNvSpPr/>
          <p:nvPr/>
        </p:nvSpPr>
        <p:spPr>
          <a:xfrm>
            <a:off x="4319200" y="4742675"/>
            <a:ext cx="390600" cy="576000"/>
          </a:xfrm>
          <a:prstGeom prst="up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8"/>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Polarization Gymnasium Environment</a:t>
            </a:r>
            <a:endParaRPr/>
          </a:p>
        </p:txBody>
      </p:sp>
      <p:sp>
        <p:nvSpPr>
          <p:cNvPr id="293" name="Google Shape;293;p28"/>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State Space (5/6/7/8): </a:t>
            </a:r>
            <a:endParaRPr b="1"/>
          </a:p>
          <a:p>
            <a:pPr indent="-355600" lvl="0" marL="457200" rtl="0" algn="l">
              <a:spcBef>
                <a:spcPts val="1000"/>
              </a:spcBef>
              <a:spcAft>
                <a:spcPts val="0"/>
              </a:spcAft>
              <a:buSzPts val="2000"/>
              <a:buChar char="●"/>
            </a:pPr>
            <a:r>
              <a:rPr lang="en-US"/>
              <a:t>[Microwave Frequency Normalized, Target Dose Scaled, Beam Current, Predicted Polarization Mean, Predicted Polarization Std, Lower Confidence Bound, Frequency Derivative, Previous Action]*</a:t>
            </a:r>
            <a:endParaRPr/>
          </a:p>
          <a:p>
            <a:pPr indent="0" lvl="0" marL="0" rtl="0" algn="l">
              <a:spcBef>
                <a:spcPts val="1000"/>
              </a:spcBef>
              <a:spcAft>
                <a:spcPts val="0"/>
              </a:spcAft>
              <a:buNone/>
            </a:pPr>
            <a:r>
              <a:rPr b="1" lang="en-US"/>
              <a:t>Action Space (Continuous and Discrete) [139.50, 142.50]*:</a:t>
            </a:r>
            <a:endParaRPr b="1"/>
          </a:p>
          <a:p>
            <a:pPr indent="-355600" lvl="0" marL="457200" rtl="0" algn="l">
              <a:spcBef>
                <a:spcPts val="1000"/>
              </a:spcBef>
              <a:spcAft>
                <a:spcPts val="0"/>
              </a:spcAft>
              <a:buSzPts val="2000"/>
              <a:buChar char="●"/>
            </a:pPr>
            <a:r>
              <a:rPr lang="en-US"/>
              <a:t>Discrete (3): [0: Decrease Freq, 1: No Change, 2: Increase Frequency]*</a:t>
            </a:r>
            <a:endParaRPr/>
          </a:p>
          <a:p>
            <a:pPr indent="-355600" lvl="0" marL="457200" rtl="0" algn="l">
              <a:spcBef>
                <a:spcPts val="0"/>
              </a:spcBef>
              <a:spcAft>
                <a:spcPts val="0"/>
              </a:spcAft>
              <a:buSzPts val="2000"/>
              <a:buChar char="●"/>
            </a:pPr>
            <a:r>
              <a:rPr lang="en-US"/>
              <a:t>Continuous (1): [-1.0, +1.0] scaled scale factor [0.05]*</a:t>
            </a:r>
            <a:endParaRPr/>
          </a:p>
          <a:p>
            <a:pPr indent="0" lvl="0" marL="0" rtl="0" algn="l">
              <a:spcBef>
                <a:spcPts val="1000"/>
              </a:spcBef>
              <a:spcAft>
                <a:spcPts val="0"/>
              </a:spcAft>
              <a:buNone/>
            </a:pPr>
            <a:r>
              <a:rPr b="1" lang="en-US"/>
              <a:t>Reward:</a:t>
            </a:r>
            <a:endParaRPr b="1"/>
          </a:p>
          <a:p>
            <a:pPr indent="-355600" lvl="0" marL="457200" rtl="0" algn="l">
              <a:spcBef>
                <a:spcPts val="1000"/>
              </a:spcBef>
              <a:spcAft>
                <a:spcPts val="0"/>
              </a:spcAft>
              <a:buSzPts val="2000"/>
              <a:buChar char="●"/>
            </a:pPr>
            <a:r>
              <a:rPr lang="en-US"/>
              <a:t>Maximize total polarization over an episode while respecting model uncertainties</a:t>
            </a:r>
            <a:endParaRPr/>
          </a:p>
          <a:p>
            <a:pPr indent="-317500" lvl="1" marL="914400" rtl="0" algn="l">
              <a:spcBef>
                <a:spcPts val="0"/>
              </a:spcBef>
              <a:spcAft>
                <a:spcPts val="0"/>
              </a:spcAft>
              <a:buSzPts val="1400"/>
              <a:buChar char="○"/>
            </a:pPr>
            <a:r>
              <a:rPr lang="en-US"/>
              <a:t>Driven by </a:t>
            </a:r>
            <a:r>
              <a:rPr b="1" lang="en-US"/>
              <a:t>L</a:t>
            </a:r>
            <a:r>
              <a:rPr lang="en-US"/>
              <a:t>ower </a:t>
            </a:r>
            <a:r>
              <a:rPr b="1" lang="en-US"/>
              <a:t>C</a:t>
            </a:r>
            <a:r>
              <a:rPr lang="en-US"/>
              <a:t>onfidence </a:t>
            </a:r>
            <a:r>
              <a:rPr b="1" lang="en-US"/>
              <a:t>B</a:t>
            </a:r>
            <a:r>
              <a:rPr lang="en-US"/>
              <a:t>ound</a:t>
            </a:r>
            <a:endParaRPr/>
          </a:p>
          <a:p>
            <a:pPr indent="0" lvl="0" marL="0" rtl="0" algn="l">
              <a:spcBef>
                <a:spcPts val="1000"/>
              </a:spcBef>
              <a:spcAft>
                <a:spcPts val="0"/>
              </a:spcAft>
              <a:buNone/>
            </a:pPr>
            <a:r>
              <a:rPr b="1" lang="en-US"/>
              <a:t>Terminal States:</a:t>
            </a:r>
            <a:endParaRPr b="1"/>
          </a:p>
          <a:p>
            <a:pPr indent="-355600" lvl="0" marL="457200" rtl="0" algn="l">
              <a:spcBef>
                <a:spcPts val="1000"/>
              </a:spcBef>
              <a:spcAft>
                <a:spcPts val="0"/>
              </a:spcAft>
              <a:buSzPts val="2000"/>
              <a:buChar char="●"/>
            </a:pPr>
            <a:r>
              <a:rPr lang="en-US"/>
              <a:t>Polarization drops below configurable threshold</a:t>
            </a:r>
            <a:endParaRPr/>
          </a:p>
          <a:p>
            <a:pPr indent="-355600" lvl="0" marL="457200" rtl="0" algn="l">
              <a:spcBef>
                <a:spcPts val="0"/>
              </a:spcBef>
              <a:spcAft>
                <a:spcPts val="0"/>
              </a:spcAft>
              <a:buSzPts val="2000"/>
              <a:buChar char="●"/>
            </a:pPr>
            <a:r>
              <a:rPr lang="en-US"/>
              <a:t>Reaches end of data trajectory</a:t>
            </a:r>
            <a:endParaRPr/>
          </a:p>
        </p:txBody>
      </p:sp>
      <p:sp>
        <p:nvSpPr>
          <p:cNvPr id="294" name="Google Shape;294;p28"/>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5" name="Google Shape;295;p28"/>
          <p:cNvSpPr txBox="1"/>
          <p:nvPr/>
        </p:nvSpPr>
        <p:spPr>
          <a:xfrm>
            <a:off x="309100" y="6427675"/>
            <a:ext cx="27117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2"/>
                </a:solidFill>
              </a:rPr>
              <a:t>*configurable</a:t>
            </a:r>
            <a:endParaRPr sz="16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9"/>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Polarization Gymnasium Environment Details</a:t>
            </a:r>
            <a:endParaRPr/>
          </a:p>
        </p:txBody>
      </p:sp>
      <p:sp>
        <p:nvSpPr>
          <p:cNvPr id="302" name="Google Shape;302;p29"/>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chemeClr val="dk2"/>
              </a:buClr>
              <a:buSzPts val="2000"/>
              <a:buChar char="●"/>
            </a:pPr>
            <a:r>
              <a:rPr lang="en-US">
                <a:solidFill>
                  <a:schemeClr val="dk2"/>
                </a:solidFill>
              </a:rPr>
              <a:t>Models take in Dosage, Beam Current, and </a:t>
            </a:r>
            <a:r>
              <a:rPr b="1" lang="en-US">
                <a:solidFill>
                  <a:schemeClr val="dk2"/>
                </a:solidFill>
              </a:rPr>
              <a:t>Frequency</a:t>
            </a:r>
            <a:endParaRPr b="1">
              <a:solidFill>
                <a:schemeClr val="dk2"/>
              </a:solidFill>
            </a:endParaRPr>
          </a:p>
          <a:p>
            <a:pPr indent="-355600" lvl="0" marL="457200" rtl="0" algn="l">
              <a:spcBef>
                <a:spcPts val="0"/>
              </a:spcBef>
              <a:spcAft>
                <a:spcPts val="0"/>
              </a:spcAft>
              <a:buClr>
                <a:schemeClr val="dk2"/>
              </a:buClr>
              <a:buSzPts val="2000"/>
              <a:buChar char="●"/>
            </a:pPr>
            <a:r>
              <a:rPr b="1" lang="en-US">
                <a:solidFill>
                  <a:schemeClr val="dk2"/>
                </a:solidFill>
              </a:rPr>
              <a:t>Frequency determined by agent delta action</a:t>
            </a:r>
            <a:endParaRPr b="1">
              <a:solidFill>
                <a:schemeClr val="dk2"/>
              </a:solidFill>
            </a:endParaRPr>
          </a:p>
          <a:p>
            <a:pPr indent="-355600" lvl="0" marL="457200" rtl="0" algn="l">
              <a:spcBef>
                <a:spcPts val="0"/>
              </a:spcBef>
              <a:spcAft>
                <a:spcPts val="0"/>
              </a:spcAft>
              <a:buClr>
                <a:schemeClr val="dk2"/>
              </a:buClr>
              <a:buSzPts val="2000"/>
              <a:buChar char="●"/>
            </a:pPr>
            <a:r>
              <a:rPr lang="en-US">
                <a:solidFill>
                  <a:schemeClr val="dk2"/>
                </a:solidFill>
              </a:rPr>
              <a:t>Real experimental data read in from Sample P07 for </a:t>
            </a:r>
            <a:r>
              <a:rPr b="1" lang="en-US">
                <a:solidFill>
                  <a:schemeClr val="dk2"/>
                </a:solidFill>
              </a:rPr>
              <a:t>dosage</a:t>
            </a:r>
            <a:r>
              <a:rPr lang="en-US">
                <a:solidFill>
                  <a:schemeClr val="dk2"/>
                </a:solidFill>
              </a:rPr>
              <a:t> and beam </a:t>
            </a:r>
            <a:r>
              <a:rPr b="1" lang="en-US">
                <a:solidFill>
                  <a:schemeClr val="dk2"/>
                </a:solidFill>
              </a:rPr>
              <a:t>current</a:t>
            </a:r>
            <a:r>
              <a:rPr lang="en-US">
                <a:solidFill>
                  <a:schemeClr val="dk2"/>
                </a:solidFill>
              </a:rPr>
              <a:t> values</a:t>
            </a:r>
            <a:endParaRPr/>
          </a:p>
          <a:p>
            <a:pPr indent="0" lvl="0" marL="0" rtl="0" algn="l">
              <a:spcBef>
                <a:spcPts val="1000"/>
              </a:spcBef>
              <a:spcAft>
                <a:spcPts val="0"/>
              </a:spcAft>
              <a:buNone/>
            </a:pPr>
            <a:r>
              <a:t/>
            </a:r>
            <a:endParaRPr>
              <a:solidFill>
                <a:schemeClr val="dk2"/>
              </a:solidFill>
            </a:endParaRPr>
          </a:p>
        </p:txBody>
      </p:sp>
      <p:sp>
        <p:nvSpPr>
          <p:cNvPr id="303" name="Google Shape;303;p29"/>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4" name="Google Shape;304;p29"/>
          <p:cNvSpPr/>
          <p:nvPr/>
        </p:nvSpPr>
        <p:spPr>
          <a:xfrm>
            <a:off x="5721149" y="2715300"/>
            <a:ext cx="3394200" cy="3794100"/>
          </a:xfrm>
          <a:prstGeom prst="roundRect">
            <a:avLst>
              <a:gd fmla="val 16667" name="adj"/>
            </a:avLst>
          </a:prstGeom>
          <a:solidFill>
            <a:srgbClr val="A4C2F4"/>
          </a:solidFill>
          <a:ln cap="flat" cmpd="sng" w="10825">
            <a:solidFill>
              <a:schemeClr val="dk2"/>
            </a:solidFill>
            <a:prstDash val="solid"/>
            <a:round/>
            <a:headEnd len="sm" w="sm" type="none"/>
            <a:tailEnd len="sm" w="sm" type="none"/>
          </a:ln>
        </p:spPr>
        <p:txBody>
          <a:bodyPr anchorCtr="0" anchor="t" bIns="103775" lIns="103775" spcFirstLastPara="1" rIns="103775" wrap="square" tIns="103775">
            <a:noAutofit/>
          </a:bodyPr>
          <a:lstStyle/>
          <a:p>
            <a:pPr indent="0" lvl="0" marL="0" rtl="0" algn="ctr">
              <a:spcBef>
                <a:spcPts val="0"/>
              </a:spcBef>
              <a:spcAft>
                <a:spcPts val="0"/>
              </a:spcAft>
              <a:buNone/>
            </a:pPr>
            <a:r>
              <a:rPr lang="en-US" sz="1589"/>
              <a:t>Environment (Action)</a:t>
            </a:r>
            <a:endParaRPr sz="1589"/>
          </a:p>
        </p:txBody>
      </p:sp>
      <p:sp>
        <p:nvSpPr>
          <p:cNvPr id="305" name="Google Shape;305;p29"/>
          <p:cNvSpPr/>
          <p:nvPr/>
        </p:nvSpPr>
        <p:spPr>
          <a:xfrm>
            <a:off x="6143789" y="3634304"/>
            <a:ext cx="2548800" cy="988200"/>
          </a:xfrm>
          <a:prstGeom prst="roundRect">
            <a:avLst>
              <a:gd fmla="val 16667" name="adj"/>
            </a:avLst>
          </a:prstGeom>
          <a:solidFill>
            <a:srgbClr val="C9DAF8"/>
          </a:solidFill>
          <a:ln cap="flat" cmpd="sng" w="10825">
            <a:solidFill>
              <a:schemeClr val="dk2"/>
            </a:solidFill>
            <a:prstDash val="solid"/>
            <a:round/>
            <a:headEnd len="sm" w="sm" type="none"/>
            <a:tailEnd len="sm" w="sm" type="none"/>
          </a:ln>
        </p:spPr>
        <p:txBody>
          <a:bodyPr anchorCtr="0" anchor="ctr" bIns="103775" lIns="103775" spcFirstLastPara="1" rIns="103775" wrap="square" tIns="103775">
            <a:noAutofit/>
          </a:bodyPr>
          <a:lstStyle/>
          <a:p>
            <a:pPr indent="0" lvl="0" marL="0" rtl="0" algn="ctr">
              <a:spcBef>
                <a:spcPts val="0"/>
              </a:spcBef>
              <a:spcAft>
                <a:spcPts val="0"/>
              </a:spcAft>
              <a:buNone/>
            </a:pPr>
            <a:r>
              <a:rPr lang="en-US" sz="1589"/>
              <a:t>Surrogate </a:t>
            </a:r>
            <a:r>
              <a:rPr lang="en-US" sz="1589"/>
              <a:t>Model </a:t>
            </a:r>
            <a:endParaRPr sz="1589"/>
          </a:p>
          <a:p>
            <a:pPr indent="0" lvl="0" marL="0" rtl="0" algn="ctr">
              <a:spcBef>
                <a:spcPts val="0"/>
              </a:spcBef>
              <a:spcAft>
                <a:spcPts val="0"/>
              </a:spcAft>
              <a:buNone/>
            </a:pPr>
            <a:r>
              <a:rPr lang="en-US" sz="1289"/>
              <a:t>(Freq + Action, Dose, Current)</a:t>
            </a:r>
            <a:endParaRPr sz="1289"/>
          </a:p>
        </p:txBody>
      </p:sp>
      <p:sp>
        <p:nvSpPr>
          <p:cNvPr id="306" name="Google Shape;306;p29"/>
          <p:cNvSpPr/>
          <p:nvPr/>
        </p:nvSpPr>
        <p:spPr>
          <a:xfrm>
            <a:off x="6128699" y="4819615"/>
            <a:ext cx="2548800" cy="988200"/>
          </a:xfrm>
          <a:prstGeom prst="roundRect">
            <a:avLst>
              <a:gd fmla="val 16667" name="adj"/>
            </a:avLst>
          </a:prstGeom>
          <a:solidFill>
            <a:srgbClr val="C9DAF8"/>
          </a:solidFill>
          <a:ln cap="flat" cmpd="sng" w="10825">
            <a:solidFill>
              <a:schemeClr val="dk2"/>
            </a:solidFill>
            <a:prstDash val="solid"/>
            <a:round/>
            <a:headEnd len="sm" w="sm" type="none"/>
            <a:tailEnd len="sm" w="sm" type="none"/>
          </a:ln>
        </p:spPr>
        <p:txBody>
          <a:bodyPr anchorCtr="0" anchor="ctr" bIns="103775" lIns="103775" spcFirstLastPara="1" rIns="103775" wrap="square" tIns="103775">
            <a:noAutofit/>
          </a:bodyPr>
          <a:lstStyle/>
          <a:p>
            <a:pPr indent="0" lvl="0" marL="0" rtl="0" algn="ctr">
              <a:spcBef>
                <a:spcPts val="0"/>
              </a:spcBef>
              <a:spcAft>
                <a:spcPts val="0"/>
              </a:spcAft>
              <a:buNone/>
            </a:pPr>
            <a:r>
              <a:rPr lang="en-US" sz="1589"/>
              <a:t>Reward (State, Action)</a:t>
            </a:r>
            <a:endParaRPr sz="1589"/>
          </a:p>
        </p:txBody>
      </p:sp>
      <p:sp>
        <p:nvSpPr>
          <p:cNvPr id="307" name="Google Shape;307;p29"/>
          <p:cNvSpPr/>
          <p:nvPr/>
        </p:nvSpPr>
        <p:spPr>
          <a:xfrm>
            <a:off x="3081050" y="4265121"/>
            <a:ext cx="1825200" cy="988200"/>
          </a:xfrm>
          <a:prstGeom prst="roundRect">
            <a:avLst>
              <a:gd fmla="val 16667" name="adj"/>
            </a:avLst>
          </a:prstGeom>
          <a:solidFill>
            <a:srgbClr val="4A86E8"/>
          </a:solidFill>
          <a:ln cap="flat" cmpd="sng" w="10825">
            <a:solidFill>
              <a:schemeClr val="dk2"/>
            </a:solidFill>
            <a:prstDash val="solid"/>
            <a:round/>
            <a:headEnd len="sm" w="sm" type="none"/>
            <a:tailEnd len="sm" w="sm" type="none"/>
          </a:ln>
        </p:spPr>
        <p:txBody>
          <a:bodyPr anchorCtr="0" anchor="ctr" bIns="103775" lIns="103775" spcFirstLastPara="1" rIns="103775" wrap="square" tIns="103775">
            <a:noAutofit/>
          </a:bodyPr>
          <a:lstStyle/>
          <a:p>
            <a:pPr indent="0" lvl="0" marL="0" rtl="0" algn="ctr">
              <a:spcBef>
                <a:spcPts val="0"/>
              </a:spcBef>
              <a:spcAft>
                <a:spcPts val="0"/>
              </a:spcAft>
              <a:buNone/>
            </a:pPr>
            <a:r>
              <a:rPr lang="en-US" sz="1589"/>
              <a:t>Agent (State)</a:t>
            </a:r>
            <a:endParaRPr sz="1589"/>
          </a:p>
        </p:txBody>
      </p:sp>
      <p:cxnSp>
        <p:nvCxnSpPr>
          <p:cNvPr id="308" name="Google Shape;308;p29"/>
          <p:cNvCxnSpPr/>
          <p:nvPr/>
        </p:nvCxnSpPr>
        <p:spPr>
          <a:xfrm>
            <a:off x="4914046" y="4465293"/>
            <a:ext cx="799800" cy="3900"/>
          </a:xfrm>
          <a:prstGeom prst="straightConnector1">
            <a:avLst/>
          </a:prstGeom>
          <a:noFill/>
          <a:ln cap="flat" cmpd="sng" w="10825">
            <a:solidFill>
              <a:schemeClr val="dk2"/>
            </a:solidFill>
            <a:prstDash val="solid"/>
            <a:round/>
            <a:headEnd len="med" w="med" type="none"/>
            <a:tailEnd len="med" w="med" type="triangle"/>
          </a:ln>
        </p:spPr>
      </p:cxnSp>
      <p:cxnSp>
        <p:nvCxnSpPr>
          <p:cNvPr id="309" name="Google Shape;309;p29"/>
          <p:cNvCxnSpPr/>
          <p:nvPr/>
        </p:nvCxnSpPr>
        <p:spPr>
          <a:xfrm rot="10800000">
            <a:off x="4921349" y="5036518"/>
            <a:ext cx="799800" cy="9600"/>
          </a:xfrm>
          <a:prstGeom prst="straightConnector1">
            <a:avLst/>
          </a:prstGeom>
          <a:noFill/>
          <a:ln cap="flat" cmpd="sng" w="10825">
            <a:solidFill>
              <a:schemeClr val="dk2"/>
            </a:solidFill>
            <a:prstDash val="solid"/>
            <a:round/>
            <a:headEnd len="med" w="med" type="none"/>
            <a:tailEnd len="med" w="med" type="triangle"/>
          </a:ln>
        </p:spPr>
      </p:cxnSp>
      <p:sp>
        <p:nvSpPr>
          <p:cNvPr id="310" name="Google Shape;310;p29"/>
          <p:cNvSpPr txBox="1"/>
          <p:nvPr/>
        </p:nvSpPr>
        <p:spPr>
          <a:xfrm>
            <a:off x="4898779" y="3890825"/>
            <a:ext cx="844800" cy="475200"/>
          </a:xfrm>
          <a:prstGeom prst="rect">
            <a:avLst/>
          </a:prstGeom>
          <a:noFill/>
          <a:ln>
            <a:noFill/>
          </a:ln>
        </p:spPr>
        <p:txBody>
          <a:bodyPr anchorCtr="0" anchor="t" bIns="103775" lIns="103775" spcFirstLastPara="1" rIns="103775" wrap="square" tIns="103775">
            <a:noAutofit/>
          </a:bodyPr>
          <a:lstStyle/>
          <a:p>
            <a:pPr indent="0" lvl="0" marL="0" rtl="0" algn="ctr">
              <a:spcBef>
                <a:spcPts val="0"/>
              </a:spcBef>
              <a:spcAft>
                <a:spcPts val="0"/>
              </a:spcAft>
              <a:buNone/>
            </a:pPr>
            <a:r>
              <a:rPr lang="en-US" sz="1476">
                <a:solidFill>
                  <a:schemeClr val="dk1"/>
                </a:solidFill>
              </a:rPr>
              <a:t>Action</a:t>
            </a:r>
            <a:endParaRPr sz="1476">
              <a:solidFill>
                <a:schemeClr val="dk1"/>
              </a:solidFill>
            </a:endParaRPr>
          </a:p>
        </p:txBody>
      </p:sp>
      <p:sp>
        <p:nvSpPr>
          <p:cNvPr id="311" name="Google Shape;311;p29"/>
          <p:cNvSpPr txBox="1"/>
          <p:nvPr/>
        </p:nvSpPr>
        <p:spPr>
          <a:xfrm>
            <a:off x="4800367" y="5253328"/>
            <a:ext cx="950400" cy="475200"/>
          </a:xfrm>
          <a:prstGeom prst="rect">
            <a:avLst/>
          </a:prstGeom>
          <a:noFill/>
          <a:ln>
            <a:noFill/>
          </a:ln>
        </p:spPr>
        <p:txBody>
          <a:bodyPr anchorCtr="0" anchor="t" bIns="103775" lIns="103775" spcFirstLastPara="1" rIns="103775" wrap="square" tIns="103775">
            <a:noAutofit/>
          </a:bodyPr>
          <a:lstStyle/>
          <a:p>
            <a:pPr indent="0" lvl="0" marL="0" rtl="0" algn="ctr">
              <a:spcBef>
                <a:spcPts val="0"/>
              </a:spcBef>
              <a:spcAft>
                <a:spcPts val="0"/>
              </a:spcAft>
              <a:buNone/>
            </a:pPr>
            <a:r>
              <a:rPr lang="en-US" sz="1476">
                <a:solidFill>
                  <a:schemeClr val="dk1"/>
                </a:solidFill>
              </a:rPr>
              <a:t>SARSA</a:t>
            </a:r>
            <a:endParaRPr sz="1476">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0"/>
          <p:cNvSpPr txBox="1"/>
          <p:nvPr>
            <p:ph type="title"/>
          </p:nvPr>
        </p:nvSpPr>
        <p:spPr>
          <a:xfrm>
            <a:off x="1300766" y="1891183"/>
            <a:ext cx="100530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Solving Single Sample Environment </a:t>
            </a:r>
            <a:r>
              <a:rPr lang="en-US"/>
              <a:t>with</a:t>
            </a:r>
            <a:r>
              <a:rPr lang="en-US"/>
              <a:t> TD3</a:t>
            </a:r>
            <a:endParaRPr/>
          </a:p>
        </p:txBody>
      </p:sp>
      <p:sp>
        <p:nvSpPr>
          <p:cNvPr id="318" name="Google Shape;318;p30"/>
          <p:cNvSpPr/>
          <p:nvPr/>
        </p:nvSpPr>
        <p:spPr>
          <a:xfrm>
            <a:off x="5996188" y="4989236"/>
            <a:ext cx="3783000" cy="1063500"/>
          </a:xfrm>
          <a:prstGeom prst="roundRect">
            <a:avLst>
              <a:gd fmla="val 16667" name="adj"/>
            </a:avLst>
          </a:prstGeom>
          <a:solidFill>
            <a:srgbClr val="6FA8DC"/>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319" name="Google Shape;319;p30"/>
          <p:cNvSpPr/>
          <p:nvPr/>
        </p:nvSpPr>
        <p:spPr>
          <a:xfrm>
            <a:off x="2629025" y="3634278"/>
            <a:ext cx="3783000" cy="1063500"/>
          </a:xfrm>
          <a:prstGeom prst="roundRect">
            <a:avLst>
              <a:gd fmla="val 16667" name="adj"/>
            </a:avLst>
          </a:prstGeom>
          <a:solidFill>
            <a:srgbClr val="A4C2F4"/>
          </a:solidFill>
          <a:ln cap="flat" cmpd="sng" w="5825">
            <a:solidFill>
              <a:srgbClr val="FFF2CC"/>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320" name="Google Shape;320;p30"/>
          <p:cNvSpPr/>
          <p:nvPr/>
        </p:nvSpPr>
        <p:spPr>
          <a:xfrm>
            <a:off x="5301159"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a:t>
            </a:r>
            <a:endParaRPr sz="855"/>
          </a:p>
        </p:txBody>
      </p:sp>
      <p:sp>
        <p:nvSpPr>
          <p:cNvPr id="321" name="Google Shape;321;p30"/>
          <p:cNvSpPr/>
          <p:nvPr/>
        </p:nvSpPr>
        <p:spPr>
          <a:xfrm>
            <a:off x="2796197"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Single Sample Modelling</a:t>
            </a:r>
            <a:endParaRPr sz="855"/>
          </a:p>
        </p:txBody>
      </p:sp>
      <p:sp>
        <p:nvSpPr>
          <p:cNvPr id="322" name="Google Shape;322;p30"/>
          <p:cNvSpPr/>
          <p:nvPr/>
        </p:nvSpPr>
        <p:spPr>
          <a:xfrm>
            <a:off x="4048670"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Gymnasium Environment</a:t>
            </a:r>
            <a:endParaRPr sz="855"/>
          </a:p>
        </p:txBody>
      </p:sp>
      <p:sp>
        <p:nvSpPr>
          <p:cNvPr id="323" name="Google Shape;323;p30"/>
          <p:cNvSpPr/>
          <p:nvPr/>
        </p:nvSpPr>
        <p:spPr>
          <a:xfrm>
            <a:off x="861114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Differential RL</a:t>
            </a:r>
            <a:endParaRPr sz="855"/>
          </a:p>
        </p:txBody>
      </p:sp>
      <p:sp>
        <p:nvSpPr>
          <p:cNvPr id="324" name="Google Shape;324;p30"/>
          <p:cNvSpPr/>
          <p:nvPr/>
        </p:nvSpPr>
        <p:spPr>
          <a:xfrm>
            <a:off x="623279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Multi Sample Modelling</a:t>
            </a:r>
            <a:endParaRPr sz="855"/>
          </a:p>
        </p:txBody>
      </p:sp>
      <p:sp>
        <p:nvSpPr>
          <p:cNvPr id="325" name="Google Shape;325;p30"/>
          <p:cNvSpPr/>
          <p:nvPr/>
        </p:nvSpPr>
        <p:spPr>
          <a:xfrm>
            <a:off x="7421972"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 and LUTs</a:t>
            </a:r>
            <a:endParaRPr sz="855"/>
          </a:p>
        </p:txBody>
      </p:sp>
      <p:cxnSp>
        <p:nvCxnSpPr>
          <p:cNvPr id="326" name="Google Shape;326;p30"/>
          <p:cNvCxnSpPr>
            <a:stCxn id="320" idx="3"/>
            <a:endCxn id="324" idx="1"/>
          </p:cNvCxnSpPr>
          <p:nvPr/>
        </p:nvCxnSpPr>
        <p:spPr>
          <a:xfrm>
            <a:off x="6232959" y="4165995"/>
            <a:ext cx="600" cy="1355100"/>
          </a:xfrm>
          <a:prstGeom prst="bentConnector5">
            <a:avLst>
              <a:gd fmla="val 39687500" name="adj1"/>
              <a:gd fmla="val 49995" name="adj2"/>
              <a:gd fmla="val -39714568" name="adj3"/>
            </a:avLst>
          </a:prstGeom>
          <a:noFill/>
          <a:ln cap="flat" cmpd="sng" w="17450">
            <a:solidFill>
              <a:schemeClr val="dk2"/>
            </a:solidFill>
            <a:prstDash val="solid"/>
            <a:round/>
            <a:headEnd len="med" w="med" type="none"/>
            <a:tailEnd len="med" w="med" type="stealth"/>
          </a:ln>
        </p:spPr>
      </p:cxnSp>
      <p:cxnSp>
        <p:nvCxnSpPr>
          <p:cNvPr id="327" name="Google Shape;327;p30"/>
          <p:cNvCxnSpPr>
            <a:stCxn id="321" idx="3"/>
            <a:endCxn id="322" idx="1"/>
          </p:cNvCxnSpPr>
          <p:nvPr/>
        </p:nvCxnSpPr>
        <p:spPr>
          <a:xfrm>
            <a:off x="3727997"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328" name="Google Shape;328;p30"/>
          <p:cNvCxnSpPr>
            <a:stCxn id="322" idx="3"/>
            <a:endCxn id="320" idx="1"/>
          </p:cNvCxnSpPr>
          <p:nvPr/>
        </p:nvCxnSpPr>
        <p:spPr>
          <a:xfrm>
            <a:off x="4980470"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329" name="Google Shape;329;p30"/>
          <p:cNvCxnSpPr>
            <a:stCxn id="324" idx="3"/>
            <a:endCxn id="325" idx="1"/>
          </p:cNvCxnSpPr>
          <p:nvPr/>
        </p:nvCxnSpPr>
        <p:spPr>
          <a:xfrm>
            <a:off x="7164597" y="5520954"/>
            <a:ext cx="257400" cy="0"/>
          </a:xfrm>
          <a:prstGeom prst="straightConnector1">
            <a:avLst/>
          </a:prstGeom>
          <a:noFill/>
          <a:ln cap="flat" cmpd="sng" w="17450">
            <a:solidFill>
              <a:schemeClr val="dk2"/>
            </a:solidFill>
            <a:prstDash val="solid"/>
            <a:round/>
            <a:headEnd len="med" w="med" type="none"/>
            <a:tailEnd len="med" w="med" type="stealth"/>
          </a:ln>
        </p:spPr>
      </p:cxnSp>
      <p:cxnSp>
        <p:nvCxnSpPr>
          <p:cNvPr id="330" name="Google Shape;330;p30"/>
          <p:cNvCxnSpPr>
            <a:stCxn id="325" idx="3"/>
            <a:endCxn id="323" idx="1"/>
          </p:cNvCxnSpPr>
          <p:nvPr/>
        </p:nvCxnSpPr>
        <p:spPr>
          <a:xfrm>
            <a:off x="8353772" y="5520954"/>
            <a:ext cx="257400" cy="0"/>
          </a:xfrm>
          <a:prstGeom prst="straightConnector1">
            <a:avLst/>
          </a:prstGeom>
          <a:noFill/>
          <a:ln cap="flat" cmpd="sng" w="17450">
            <a:solidFill>
              <a:schemeClr val="dk2"/>
            </a:solidFill>
            <a:prstDash val="solid"/>
            <a:round/>
            <a:headEnd len="med" w="med" type="none"/>
            <a:tailEnd len="med" w="med" type="stealth"/>
          </a:ln>
        </p:spPr>
      </p:cxnSp>
      <p:sp>
        <p:nvSpPr>
          <p:cNvPr id="331" name="Google Shape;331;p30"/>
          <p:cNvSpPr txBox="1"/>
          <p:nvPr/>
        </p:nvSpPr>
        <p:spPr>
          <a:xfrm>
            <a:off x="3105850" y="341327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Single Sample GP</a:t>
            </a:r>
            <a:endParaRPr sz="901">
              <a:solidFill>
                <a:schemeClr val="dk1"/>
              </a:solidFill>
            </a:endParaRPr>
          </a:p>
        </p:txBody>
      </p:sp>
      <p:sp>
        <p:nvSpPr>
          <p:cNvPr id="332" name="Google Shape;332;p30"/>
          <p:cNvSpPr txBox="1"/>
          <p:nvPr/>
        </p:nvSpPr>
        <p:spPr>
          <a:xfrm>
            <a:off x="6479152" y="476354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Multi Sample GP</a:t>
            </a:r>
            <a:endParaRPr sz="901">
              <a:solidFill>
                <a:schemeClr val="dk1"/>
              </a:solidFill>
            </a:endParaRPr>
          </a:p>
        </p:txBody>
      </p:sp>
      <p:sp>
        <p:nvSpPr>
          <p:cNvPr id="333" name="Google Shape;333;p30"/>
          <p:cNvSpPr/>
          <p:nvPr/>
        </p:nvSpPr>
        <p:spPr>
          <a:xfrm>
            <a:off x="5571750" y="4742675"/>
            <a:ext cx="390600" cy="576000"/>
          </a:xfrm>
          <a:prstGeom prst="up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1"/>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Results: TD3 Visualization</a:t>
            </a:r>
            <a:endParaRPr/>
          </a:p>
        </p:txBody>
      </p:sp>
      <p:sp>
        <p:nvSpPr>
          <p:cNvPr id="340" name="Google Shape;340;p31"/>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Visualization of a training episode of the TD3 agent rendered showing the actions taken and the trajectory </a:t>
            </a:r>
            <a:r>
              <a:rPr lang="en-US"/>
              <a:t>chosen</a:t>
            </a:r>
            <a:r>
              <a:rPr lang="en-US"/>
              <a:t> by the agent.</a:t>
            </a:r>
            <a:endParaRPr/>
          </a:p>
        </p:txBody>
      </p:sp>
      <p:sp>
        <p:nvSpPr>
          <p:cNvPr id="341" name="Google Shape;341;p31"/>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42" name="Google Shape;342;p31"/>
          <p:cNvPicPr preferRelativeResize="0"/>
          <p:nvPr/>
        </p:nvPicPr>
        <p:blipFill>
          <a:blip r:embed="rId3">
            <a:alphaModFix/>
          </a:blip>
          <a:stretch>
            <a:fillRect/>
          </a:stretch>
        </p:blipFill>
        <p:spPr>
          <a:xfrm>
            <a:off x="2200" y="2684160"/>
            <a:ext cx="12192000" cy="3440129"/>
          </a:xfrm>
          <a:prstGeom prst="rect">
            <a:avLst/>
          </a:prstGeom>
          <a:noFill/>
          <a:ln>
            <a:noFill/>
          </a:ln>
        </p:spPr>
      </p:pic>
      <p:cxnSp>
        <p:nvCxnSpPr>
          <p:cNvPr id="343" name="Google Shape;343;p31"/>
          <p:cNvCxnSpPr/>
          <p:nvPr/>
        </p:nvCxnSpPr>
        <p:spPr>
          <a:xfrm flipH="1">
            <a:off x="6565550" y="2279350"/>
            <a:ext cx="1003500" cy="438600"/>
          </a:xfrm>
          <a:prstGeom prst="straightConnector1">
            <a:avLst/>
          </a:prstGeom>
          <a:noFill/>
          <a:ln cap="flat" cmpd="sng" w="9525">
            <a:solidFill>
              <a:schemeClr val="dk2"/>
            </a:solidFill>
            <a:prstDash val="solid"/>
            <a:round/>
            <a:headEnd len="med" w="med" type="none"/>
            <a:tailEnd len="med" w="med" type="triangle"/>
          </a:ln>
        </p:spPr>
      </p:cxnSp>
      <p:sp>
        <p:nvSpPr>
          <p:cNvPr id="344" name="Google Shape;344;p31"/>
          <p:cNvSpPr txBox="1"/>
          <p:nvPr/>
        </p:nvSpPr>
        <p:spPr>
          <a:xfrm>
            <a:off x="7438138" y="1739000"/>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Integral of </a:t>
            </a:r>
            <a:r>
              <a:rPr lang="en-US" sz="1900">
                <a:solidFill>
                  <a:schemeClr val="dk2"/>
                </a:solidFill>
              </a:rPr>
              <a:t>polarization over episode</a:t>
            </a:r>
            <a:r>
              <a:rPr lang="en-US" sz="1900">
                <a:solidFill>
                  <a:schemeClr val="dk2"/>
                </a:solidFill>
              </a:rPr>
              <a:t> </a:t>
            </a:r>
            <a:endParaRPr sz="19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2"/>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Results: TD3 Policy Comparison to Operator Baseline </a:t>
            </a:r>
            <a:endParaRPr/>
          </a:p>
        </p:txBody>
      </p:sp>
      <p:sp>
        <p:nvSpPr>
          <p:cNvPr id="351" name="Google Shape;351;p32"/>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52" name="Google Shape;352;p32"/>
          <p:cNvPicPr preferRelativeResize="0"/>
          <p:nvPr/>
        </p:nvPicPr>
        <p:blipFill>
          <a:blip r:embed="rId3">
            <a:alphaModFix/>
          </a:blip>
          <a:stretch>
            <a:fillRect/>
          </a:stretch>
        </p:blipFill>
        <p:spPr>
          <a:xfrm>
            <a:off x="1654725" y="4141751"/>
            <a:ext cx="8882549" cy="2506350"/>
          </a:xfrm>
          <a:prstGeom prst="rect">
            <a:avLst/>
          </a:prstGeom>
          <a:noFill/>
          <a:ln>
            <a:noFill/>
          </a:ln>
        </p:spPr>
      </p:pic>
      <p:pic>
        <p:nvPicPr>
          <p:cNvPr id="353" name="Google Shape;353;p32"/>
          <p:cNvPicPr preferRelativeResize="0"/>
          <p:nvPr/>
        </p:nvPicPr>
        <p:blipFill>
          <a:blip r:embed="rId4">
            <a:alphaModFix/>
          </a:blip>
          <a:stretch>
            <a:fillRect/>
          </a:stretch>
        </p:blipFill>
        <p:spPr>
          <a:xfrm>
            <a:off x="1632975" y="1635400"/>
            <a:ext cx="8926054" cy="2506350"/>
          </a:xfrm>
          <a:prstGeom prst="rect">
            <a:avLst/>
          </a:prstGeom>
          <a:noFill/>
          <a:ln>
            <a:noFill/>
          </a:ln>
        </p:spPr>
      </p:pic>
      <p:sp>
        <p:nvSpPr>
          <p:cNvPr id="354" name="Google Shape;354;p32"/>
          <p:cNvSpPr txBox="1"/>
          <p:nvPr/>
        </p:nvSpPr>
        <p:spPr>
          <a:xfrm>
            <a:off x="57413" y="268022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Operator Baseline</a:t>
            </a:r>
            <a:endParaRPr sz="1900">
              <a:solidFill>
                <a:schemeClr val="dk2"/>
              </a:solidFill>
            </a:endParaRPr>
          </a:p>
        </p:txBody>
      </p:sp>
      <p:sp>
        <p:nvSpPr>
          <p:cNvPr id="355" name="Google Shape;355;p32"/>
          <p:cNvSpPr txBox="1"/>
          <p:nvPr/>
        </p:nvSpPr>
        <p:spPr>
          <a:xfrm>
            <a:off x="-12" y="5186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TD3 Policy</a:t>
            </a:r>
            <a:endParaRPr sz="19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3"/>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RL &amp; Environment Hypothesis</a:t>
            </a:r>
            <a:endParaRPr/>
          </a:p>
        </p:txBody>
      </p:sp>
      <p:sp>
        <p:nvSpPr>
          <p:cNvPr id="362" name="Google Shape;362;p33"/>
          <p:cNvSpPr txBox="1"/>
          <p:nvPr>
            <p:ph idx="1" type="body"/>
          </p:nvPr>
        </p:nvSpPr>
        <p:spPr>
          <a:xfrm>
            <a:off x="306906" y="1324825"/>
            <a:ext cx="11578200" cy="48915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Environment is setup properly but the agent is only learning a solution matching the operator!</a:t>
            </a:r>
            <a:endParaRPr/>
          </a:p>
          <a:p>
            <a:pPr indent="-355600" lvl="0" marL="457200" rtl="0" algn="l">
              <a:spcBef>
                <a:spcPts val="1000"/>
              </a:spcBef>
              <a:spcAft>
                <a:spcPts val="0"/>
              </a:spcAft>
              <a:buSzPts val="2000"/>
              <a:buChar char="●"/>
            </a:pPr>
            <a:r>
              <a:rPr lang="en-US"/>
              <a:t>Hypothesis:</a:t>
            </a:r>
            <a:endParaRPr/>
          </a:p>
          <a:p>
            <a:pPr indent="-342900" lvl="1" marL="914400" rtl="0" algn="l">
              <a:spcBef>
                <a:spcPts val="0"/>
              </a:spcBef>
              <a:spcAft>
                <a:spcPts val="0"/>
              </a:spcAft>
              <a:buSzPts val="1800"/>
              <a:buChar char="○"/>
            </a:pPr>
            <a:r>
              <a:rPr b="1" lang="en-US" sz="1800"/>
              <a:t>RL agent is unable to learn a policy that is “better” than the human operator as the uncertainties in the data driven model make out of </a:t>
            </a:r>
            <a:r>
              <a:rPr b="1" lang="en-US" sz="1800"/>
              <a:t>distribution</a:t>
            </a:r>
            <a:r>
              <a:rPr b="1" lang="en-US" sz="1800"/>
              <a:t> solutions (ones that the operator did not explore) have too much uncertainty and thus </a:t>
            </a:r>
            <a:r>
              <a:rPr b="1" lang="en-US" sz="1800"/>
              <a:t>disincentivize</a:t>
            </a:r>
            <a:r>
              <a:rPr b="1" lang="en-US" sz="1800"/>
              <a:t> the RL agent.</a:t>
            </a:r>
            <a:endParaRPr b="1" sz="1800"/>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ctr">
              <a:spcBef>
                <a:spcPts val="1000"/>
              </a:spcBef>
              <a:spcAft>
                <a:spcPts val="0"/>
              </a:spcAft>
              <a:buNone/>
            </a:pPr>
            <a:r>
              <a:rPr b="1" lang="en-US"/>
              <a:t>What can we do about this?</a:t>
            </a:r>
            <a:endParaRPr b="1"/>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363" name="Google Shape;363;p33"/>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4"/>
          <p:cNvSpPr txBox="1"/>
          <p:nvPr>
            <p:ph type="title"/>
          </p:nvPr>
        </p:nvSpPr>
        <p:spPr>
          <a:xfrm>
            <a:off x="1300766" y="1891183"/>
            <a:ext cx="100530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Multi Sample Surrogate Modelling w/ Uncertainties </a:t>
            </a:r>
            <a:endParaRPr/>
          </a:p>
        </p:txBody>
      </p:sp>
      <p:sp>
        <p:nvSpPr>
          <p:cNvPr id="370" name="Google Shape;370;p34"/>
          <p:cNvSpPr/>
          <p:nvPr/>
        </p:nvSpPr>
        <p:spPr>
          <a:xfrm>
            <a:off x="5996188" y="4989236"/>
            <a:ext cx="3783000" cy="1063500"/>
          </a:xfrm>
          <a:prstGeom prst="roundRect">
            <a:avLst>
              <a:gd fmla="val 16667" name="adj"/>
            </a:avLst>
          </a:prstGeom>
          <a:solidFill>
            <a:srgbClr val="6FA8DC"/>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371" name="Google Shape;371;p34"/>
          <p:cNvSpPr/>
          <p:nvPr/>
        </p:nvSpPr>
        <p:spPr>
          <a:xfrm>
            <a:off x="2629025" y="3634278"/>
            <a:ext cx="3783000" cy="1063500"/>
          </a:xfrm>
          <a:prstGeom prst="roundRect">
            <a:avLst>
              <a:gd fmla="val 16667" name="adj"/>
            </a:avLst>
          </a:prstGeom>
          <a:solidFill>
            <a:srgbClr val="A4C2F4"/>
          </a:solidFill>
          <a:ln cap="flat" cmpd="sng" w="5825">
            <a:solidFill>
              <a:srgbClr val="FFF2CC"/>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372" name="Google Shape;372;p34"/>
          <p:cNvSpPr/>
          <p:nvPr/>
        </p:nvSpPr>
        <p:spPr>
          <a:xfrm>
            <a:off x="5301159"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a:t>
            </a:r>
            <a:endParaRPr sz="855"/>
          </a:p>
        </p:txBody>
      </p:sp>
      <p:sp>
        <p:nvSpPr>
          <p:cNvPr id="373" name="Google Shape;373;p34"/>
          <p:cNvSpPr/>
          <p:nvPr/>
        </p:nvSpPr>
        <p:spPr>
          <a:xfrm>
            <a:off x="2796197"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Single Sample Modelling</a:t>
            </a:r>
            <a:endParaRPr sz="855"/>
          </a:p>
        </p:txBody>
      </p:sp>
      <p:sp>
        <p:nvSpPr>
          <p:cNvPr id="374" name="Google Shape;374;p34"/>
          <p:cNvSpPr/>
          <p:nvPr/>
        </p:nvSpPr>
        <p:spPr>
          <a:xfrm>
            <a:off x="4048670"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Gymnasium Environment</a:t>
            </a:r>
            <a:endParaRPr sz="855"/>
          </a:p>
        </p:txBody>
      </p:sp>
      <p:sp>
        <p:nvSpPr>
          <p:cNvPr id="375" name="Google Shape;375;p34"/>
          <p:cNvSpPr/>
          <p:nvPr/>
        </p:nvSpPr>
        <p:spPr>
          <a:xfrm>
            <a:off x="861114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Differential RL</a:t>
            </a:r>
            <a:endParaRPr sz="855"/>
          </a:p>
        </p:txBody>
      </p:sp>
      <p:sp>
        <p:nvSpPr>
          <p:cNvPr id="376" name="Google Shape;376;p34"/>
          <p:cNvSpPr/>
          <p:nvPr/>
        </p:nvSpPr>
        <p:spPr>
          <a:xfrm>
            <a:off x="623279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Multi Sample Modelling</a:t>
            </a:r>
            <a:endParaRPr sz="855"/>
          </a:p>
        </p:txBody>
      </p:sp>
      <p:sp>
        <p:nvSpPr>
          <p:cNvPr id="377" name="Google Shape;377;p34"/>
          <p:cNvSpPr/>
          <p:nvPr/>
        </p:nvSpPr>
        <p:spPr>
          <a:xfrm>
            <a:off x="7421972"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 and LUTs</a:t>
            </a:r>
            <a:endParaRPr sz="855"/>
          </a:p>
        </p:txBody>
      </p:sp>
      <p:cxnSp>
        <p:nvCxnSpPr>
          <p:cNvPr id="378" name="Google Shape;378;p34"/>
          <p:cNvCxnSpPr>
            <a:stCxn id="372" idx="3"/>
            <a:endCxn id="376" idx="1"/>
          </p:cNvCxnSpPr>
          <p:nvPr/>
        </p:nvCxnSpPr>
        <p:spPr>
          <a:xfrm>
            <a:off x="6232959" y="4165995"/>
            <a:ext cx="600" cy="1355100"/>
          </a:xfrm>
          <a:prstGeom prst="bentConnector5">
            <a:avLst>
              <a:gd fmla="val 39687500" name="adj1"/>
              <a:gd fmla="val 49995" name="adj2"/>
              <a:gd fmla="val -39714568" name="adj3"/>
            </a:avLst>
          </a:prstGeom>
          <a:noFill/>
          <a:ln cap="flat" cmpd="sng" w="17450">
            <a:solidFill>
              <a:schemeClr val="dk2"/>
            </a:solidFill>
            <a:prstDash val="solid"/>
            <a:round/>
            <a:headEnd len="med" w="med" type="none"/>
            <a:tailEnd len="med" w="med" type="stealth"/>
          </a:ln>
        </p:spPr>
      </p:cxnSp>
      <p:cxnSp>
        <p:nvCxnSpPr>
          <p:cNvPr id="379" name="Google Shape;379;p34"/>
          <p:cNvCxnSpPr>
            <a:stCxn id="373" idx="3"/>
            <a:endCxn id="374" idx="1"/>
          </p:cNvCxnSpPr>
          <p:nvPr/>
        </p:nvCxnSpPr>
        <p:spPr>
          <a:xfrm>
            <a:off x="3727997"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380" name="Google Shape;380;p34"/>
          <p:cNvCxnSpPr>
            <a:stCxn id="374" idx="3"/>
            <a:endCxn id="372" idx="1"/>
          </p:cNvCxnSpPr>
          <p:nvPr/>
        </p:nvCxnSpPr>
        <p:spPr>
          <a:xfrm>
            <a:off x="4980470"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381" name="Google Shape;381;p34"/>
          <p:cNvCxnSpPr>
            <a:stCxn id="376" idx="3"/>
            <a:endCxn id="377" idx="1"/>
          </p:cNvCxnSpPr>
          <p:nvPr/>
        </p:nvCxnSpPr>
        <p:spPr>
          <a:xfrm>
            <a:off x="7164597" y="5520954"/>
            <a:ext cx="257400" cy="0"/>
          </a:xfrm>
          <a:prstGeom prst="straightConnector1">
            <a:avLst/>
          </a:prstGeom>
          <a:noFill/>
          <a:ln cap="flat" cmpd="sng" w="17450">
            <a:solidFill>
              <a:schemeClr val="dk2"/>
            </a:solidFill>
            <a:prstDash val="solid"/>
            <a:round/>
            <a:headEnd len="med" w="med" type="none"/>
            <a:tailEnd len="med" w="med" type="stealth"/>
          </a:ln>
        </p:spPr>
      </p:cxnSp>
      <p:cxnSp>
        <p:nvCxnSpPr>
          <p:cNvPr id="382" name="Google Shape;382;p34"/>
          <p:cNvCxnSpPr>
            <a:stCxn id="377" idx="3"/>
            <a:endCxn id="375" idx="1"/>
          </p:cNvCxnSpPr>
          <p:nvPr/>
        </p:nvCxnSpPr>
        <p:spPr>
          <a:xfrm>
            <a:off x="8353772" y="5520954"/>
            <a:ext cx="257400" cy="0"/>
          </a:xfrm>
          <a:prstGeom prst="straightConnector1">
            <a:avLst/>
          </a:prstGeom>
          <a:noFill/>
          <a:ln cap="flat" cmpd="sng" w="17450">
            <a:solidFill>
              <a:schemeClr val="dk2"/>
            </a:solidFill>
            <a:prstDash val="solid"/>
            <a:round/>
            <a:headEnd len="med" w="med" type="none"/>
            <a:tailEnd len="med" w="med" type="stealth"/>
          </a:ln>
        </p:spPr>
      </p:cxnSp>
      <p:sp>
        <p:nvSpPr>
          <p:cNvPr id="383" name="Google Shape;383;p34"/>
          <p:cNvSpPr txBox="1"/>
          <p:nvPr/>
        </p:nvSpPr>
        <p:spPr>
          <a:xfrm>
            <a:off x="3105850" y="341327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Single Sample GP</a:t>
            </a:r>
            <a:endParaRPr sz="901">
              <a:solidFill>
                <a:schemeClr val="dk1"/>
              </a:solidFill>
            </a:endParaRPr>
          </a:p>
        </p:txBody>
      </p:sp>
      <p:sp>
        <p:nvSpPr>
          <p:cNvPr id="384" name="Google Shape;384;p34"/>
          <p:cNvSpPr txBox="1"/>
          <p:nvPr/>
        </p:nvSpPr>
        <p:spPr>
          <a:xfrm>
            <a:off x="6479152" y="476354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Multi Sample GP</a:t>
            </a:r>
            <a:endParaRPr sz="901">
              <a:solidFill>
                <a:schemeClr val="dk1"/>
              </a:solidFill>
            </a:endParaRPr>
          </a:p>
        </p:txBody>
      </p:sp>
      <p:sp>
        <p:nvSpPr>
          <p:cNvPr id="385" name="Google Shape;385;p34"/>
          <p:cNvSpPr/>
          <p:nvPr/>
        </p:nvSpPr>
        <p:spPr>
          <a:xfrm>
            <a:off x="6503400" y="6102300"/>
            <a:ext cx="390600" cy="576000"/>
          </a:xfrm>
          <a:prstGeom prst="up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5"/>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Multi Sample Models</a:t>
            </a:r>
            <a:endParaRPr/>
          </a:p>
        </p:txBody>
      </p:sp>
      <p:sp>
        <p:nvSpPr>
          <p:cNvPr id="392" name="Google Shape;392;p35"/>
          <p:cNvSpPr txBox="1"/>
          <p:nvPr>
            <p:ph idx="1" type="body"/>
          </p:nvPr>
        </p:nvSpPr>
        <p:spPr>
          <a:xfrm>
            <a:off x="309100" y="1319200"/>
            <a:ext cx="49848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We can use a GP(A) trained on multiple samples to increase the models ability to generalize the </a:t>
            </a:r>
            <a:r>
              <a:rPr lang="en-US"/>
              <a:t>polarization prediction across different frequencies/doses/currents</a:t>
            </a:r>
            <a:endParaRPr/>
          </a:p>
        </p:txBody>
      </p:sp>
      <p:sp>
        <p:nvSpPr>
          <p:cNvPr id="393" name="Google Shape;393;p35"/>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94" name="Google Shape;394;p35"/>
          <p:cNvPicPr preferRelativeResize="0"/>
          <p:nvPr/>
        </p:nvPicPr>
        <p:blipFill>
          <a:blip r:embed="rId3">
            <a:alphaModFix/>
          </a:blip>
          <a:stretch>
            <a:fillRect/>
          </a:stretch>
        </p:blipFill>
        <p:spPr>
          <a:xfrm>
            <a:off x="5507250" y="1424462"/>
            <a:ext cx="3316300" cy="2192125"/>
          </a:xfrm>
          <a:prstGeom prst="rect">
            <a:avLst/>
          </a:prstGeom>
          <a:noFill/>
          <a:ln>
            <a:noFill/>
          </a:ln>
        </p:spPr>
      </p:pic>
      <p:pic>
        <p:nvPicPr>
          <p:cNvPr id="395" name="Google Shape;395;p35"/>
          <p:cNvPicPr preferRelativeResize="0"/>
          <p:nvPr/>
        </p:nvPicPr>
        <p:blipFill>
          <a:blip r:embed="rId4">
            <a:alphaModFix/>
          </a:blip>
          <a:stretch>
            <a:fillRect/>
          </a:stretch>
        </p:blipFill>
        <p:spPr>
          <a:xfrm>
            <a:off x="8829161" y="1424462"/>
            <a:ext cx="3310676" cy="2192125"/>
          </a:xfrm>
          <a:prstGeom prst="rect">
            <a:avLst/>
          </a:prstGeom>
          <a:noFill/>
          <a:ln>
            <a:noFill/>
          </a:ln>
        </p:spPr>
      </p:pic>
      <p:pic>
        <p:nvPicPr>
          <p:cNvPr id="396" name="Google Shape;396;p35"/>
          <p:cNvPicPr preferRelativeResize="0"/>
          <p:nvPr/>
        </p:nvPicPr>
        <p:blipFill>
          <a:blip r:embed="rId5">
            <a:alphaModFix/>
          </a:blip>
          <a:stretch>
            <a:fillRect/>
          </a:stretch>
        </p:blipFill>
        <p:spPr>
          <a:xfrm>
            <a:off x="5507259" y="3757398"/>
            <a:ext cx="3316291" cy="2192125"/>
          </a:xfrm>
          <a:prstGeom prst="rect">
            <a:avLst/>
          </a:prstGeom>
          <a:noFill/>
          <a:ln>
            <a:noFill/>
          </a:ln>
        </p:spPr>
      </p:pic>
      <p:pic>
        <p:nvPicPr>
          <p:cNvPr id="397" name="Google Shape;397;p35"/>
          <p:cNvPicPr preferRelativeResize="0"/>
          <p:nvPr/>
        </p:nvPicPr>
        <p:blipFill>
          <a:blip r:embed="rId6">
            <a:alphaModFix/>
          </a:blip>
          <a:stretch>
            <a:fillRect/>
          </a:stretch>
        </p:blipFill>
        <p:spPr>
          <a:xfrm>
            <a:off x="8823553" y="3757400"/>
            <a:ext cx="3316297" cy="2192125"/>
          </a:xfrm>
          <a:prstGeom prst="rect">
            <a:avLst/>
          </a:prstGeom>
          <a:noFill/>
          <a:ln>
            <a:noFill/>
          </a:ln>
        </p:spPr>
      </p:pic>
      <p:pic>
        <p:nvPicPr>
          <p:cNvPr id="398" name="Google Shape;398;p35"/>
          <p:cNvPicPr preferRelativeResize="0"/>
          <p:nvPr/>
        </p:nvPicPr>
        <p:blipFill>
          <a:blip r:embed="rId7">
            <a:alphaModFix/>
          </a:blip>
          <a:stretch>
            <a:fillRect/>
          </a:stretch>
        </p:blipFill>
        <p:spPr>
          <a:xfrm>
            <a:off x="929850" y="3276849"/>
            <a:ext cx="3743295" cy="2795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8"/>
          <p:cNvSpPr txBox="1"/>
          <p:nvPr>
            <p:ph type="title"/>
          </p:nvPr>
        </p:nvSpPr>
        <p:spPr>
          <a:xfrm>
            <a:off x="309093" y="531951"/>
            <a:ext cx="57852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The Challenge</a:t>
            </a:r>
            <a:endParaRPr/>
          </a:p>
        </p:txBody>
      </p:sp>
      <p:sp>
        <p:nvSpPr>
          <p:cNvPr id="142" name="Google Shape;142;p18"/>
          <p:cNvSpPr txBox="1"/>
          <p:nvPr>
            <p:ph idx="1" type="body"/>
          </p:nvPr>
        </p:nvSpPr>
        <p:spPr>
          <a:xfrm>
            <a:off x="309107" y="1890700"/>
            <a:ext cx="11578200" cy="48915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Clr>
                <a:schemeClr val="dk2"/>
              </a:buClr>
              <a:buSzPts val="2200"/>
              <a:buChar char="●"/>
            </a:pPr>
            <a:r>
              <a:rPr lang="en-US" sz="2200">
                <a:solidFill>
                  <a:schemeClr val="dk2"/>
                </a:solidFill>
              </a:rPr>
              <a:t>Solid cryogenic polarized targets require continuous tuning of the microwave frequency to compensate for </a:t>
            </a:r>
            <a:r>
              <a:rPr lang="en-US" sz="2200">
                <a:solidFill>
                  <a:schemeClr val="dk2"/>
                </a:solidFill>
              </a:rPr>
              <a:t>radiation</a:t>
            </a:r>
            <a:r>
              <a:rPr lang="en-US" sz="2200">
                <a:solidFill>
                  <a:schemeClr val="dk2"/>
                </a:solidFill>
              </a:rPr>
              <a:t> damage and evolving material properties</a:t>
            </a:r>
            <a:endParaRPr sz="2200">
              <a:solidFill>
                <a:schemeClr val="dk2"/>
              </a:solidFill>
            </a:endParaRPr>
          </a:p>
          <a:p>
            <a:pPr indent="0" lvl="0" marL="0" rtl="0" algn="l">
              <a:spcBef>
                <a:spcPts val="1000"/>
              </a:spcBef>
              <a:spcAft>
                <a:spcPts val="0"/>
              </a:spcAft>
              <a:buNone/>
            </a:pPr>
            <a:r>
              <a:t/>
            </a:r>
            <a:endParaRPr>
              <a:solidFill>
                <a:schemeClr val="dk2"/>
              </a:solidFill>
            </a:endParaRPr>
          </a:p>
          <a:p>
            <a:pPr indent="-368300" lvl="0" marL="457200" rtl="0" algn="l">
              <a:spcBef>
                <a:spcPts val="1000"/>
              </a:spcBef>
              <a:spcAft>
                <a:spcPts val="0"/>
              </a:spcAft>
              <a:buClr>
                <a:schemeClr val="dk2"/>
              </a:buClr>
              <a:buSzPts val="2200"/>
              <a:buChar char="●"/>
            </a:pPr>
            <a:r>
              <a:rPr lang="en-US" sz="2200">
                <a:solidFill>
                  <a:schemeClr val="dk2"/>
                </a:solidFill>
              </a:rPr>
              <a:t>This task is performed by human operators</a:t>
            </a:r>
            <a:endParaRPr sz="2200">
              <a:solidFill>
                <a:schemeClr val="dk2"/>
              </a:solidFill>
            </a:endParaRPr>
          </a:p>
          <a:p>
            <a:pPr indent="-342900" lvl="1" marL="914400" rtl="0" algn="l">
              <a:spcBef>
                <a:spcPts val="0"/>
              </a:spcBef>
              <a:spcAft>
                <a:spcPts val="0"/>
              </a:spcAft>
              <a:buClr>
                <a:schemeClr val="dk2"/>
              </a:buClr>
              <a:buSzPts val="1800"/>
              <a:buChar char="○"/>
            </a:pPr>
            <a:r>
              <a:rPr lang="en-US" sz="1800">
                <a:solidFill>
                  <a:schemeClr val="dk2"/>
                </a:solidFill>
              </a:rPr>
              <a:t>Traditionally through trial and error</a:t>
            </a:r>
            <a:endParaRPr sz="1800">
              <a:solidFill>
                <a:schemeClr val="dk2"/>
              </a:solidFill>
            </a:endParaRPr>
          </a:p>
          <a:p>
            <a:pPr indent="-342900" lvl="1" marL="914400" rtl="0" algn="l">
              <a:spcBef>
                <a:spcPts val="0"/>
              </a:spcBef>
              <a:spcAft>
                <a:spcPts val="0"/>
              </a:spcAft>
              <a:buClr>
                <a:schemeClr val="dk2"/>
              </a:buClr>
              <a:buSzPts val="1800"/>
              <a:buChar char="○"/>
            </a:pPr>
            <a:r>
              <a:rPr lang="en-US" sz="1800">
                <a:solidFill>
                  <a:schemeClr val="dk2"/>
                </a:solidFill>
              </a:rPr>
              <a:t>Large variance in the output with different operators acting differently with controlling the microwave</a:t>
            </a:r>
            <a:endParaRPr sz="1800">
              <a:solidFill>
                <a:schemeClr val="dk2"/>
              </a:solidFill>
            </a:endParaRPr>
          </a:p>
          <a:p>
            <a:pPr indent="-342900" lvl="2" marL="1371600" rtl="0" algn="l">
              <a:spcBef>
                <a:spcPts val="0"/>
              </a:spcBef>
              <a:spcAft>
                <a:spcPts val="0"/>
              </a:spcAft>
              <a:buClr>
                <a:schemeClr val="dk2"/>
              </a:buClr>
              <a:buSzPts val="1800"/>
              <a:buChar char="■"/>
            </a:pPr>
            <a:r>
              <a:rPr lang="en-US" sz="1800">
                <a:solidFill>
                  <a:schemeClr val="dk2"/>
                </a:solidFill>
              </a:rPr>
              <a:t>Individual experience driven heuristics lead to large variance in actions</a:t>
            </a:r>
            <a:endParaRPr sz="1800">
              <a:solidFill>
                <a:schemeClr val="dk2"/>
              </a:solidFill>
            </a:endParaRPr>
          </a:p>
          <a:p>
            <a:pPr indent="0" lvl="0" marL="0" rtl="0" algn="l">
              <a:spcBef>
                <a:spcPts val="1000"/>
              </a:spcBef>
              <a:spcAft>
                <a:spcPts val="0"/>
              </a:spcAft>
              <a:buNone/>
            </a:pPr>
            <a:r>
              <a:t/>
            </a:r>
            <a:endParaRPr>
              <a:solidFill>
                <a:schemeClr val="dk2"/>
              </a:solidFill>
            </a:endParaRPr>
          </a:p>
        </p:txBody>
      </p:sp>
      <p:sp>
        <p:nvSpPr>
          <p:cNvPr id="143" name="Google Shape;143;p18"/>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6"/>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Multi Sample GP(A) Model Challenge</a:t>
            </a:r>
            <a:endParaRPr/>
          </a:p>
        </p:txBody>
      </p:sp>
      <p:sp>
        <p:nvSpPr>
          <p:cNvPr id="405" name="Google Shape;405;p36"/>
          <p:cNvSpPr txBox="1"/>
          <p:nvPr>
            <p:ph idx="1" type="body"/>
          </p:nvPr>
        </p:nvSpPr>
        <p:spPr>
          <a:xfrm>
            <a:off x="309100"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More samples = More Data Points = Larger Matrix = More Time</a:t>
            </a:r>
            <a:endParaRPr/>
          </a:p>
          <a:p>
            <a:pPr indent="-355600" lvl="0" marL="457200" rtl="0" algn="l">
              <a:spcBef>
                <a:spcPts val="0"/>
              </a:spcBef>
              <a:spcAft>
                <a:spcPts val="0"/>
              </a:spcAft>
              <a:buSzPts val="2000"/>
              <a:buChar char="●"/>
            </a:pPr>
            <a:r>
              <a:rPr lang="en-US"/>
              <a:t>Timing test shows this</a:t>
            </a:r>
            <a:endParaRPr/>
          </a:p>
          <a:p>
            <a:pPr indent="-317500" lvl="1" marL="914400" rtl="0" algn="l">
              <a:spcBef>
                <a:spcPts val="0"/>
              </a:spcBef>
              <a:spcAft>
                <a:spcPts val="0"/>
              </a:spcAft>
              <a:buSzPts val="1400"/>
              <a:buChar char="○"/>
            </a:pPr>
            <a:r>
              <a:rPr lang="en-US"/>
              <a:t>Single sample m</a:t>
            </a:r>
            <a:r>
              <a:rPr lang="en-US"/>
              <a:t>odel prediction time (GP): 32.94 ms</a:t>
            </a:r>
            <a:endParaRPr/>
          </a:p>
          <a:p>
            <a:pPr indent="-317500" lvl="1" marL="914400" rtl="0" algn="l">
              <a:spcBef>
                <a:spcPts val="0"/>
              </a:spcBef>
              <a:spcAft>
                <a:spcPts val="0"/>
              </a:spcAft>
              <a:buSzPts val="1400"/>
              <a:buChar char="○"/>
            </a:pPr>
            <a:r>
              <a:rPr lang="en-US"/>
              <a:t>Multi sample model prediction</a:t>
            </a:r>
            <a:r>
              <a:rPr lang="en-US"/>
              <a:t> (three sample gp): 4638.37 ms</a:t>
            </a:r>
            <a:endParaRPr/>
          </a:p>
          <a:p>
            <a:pPr indent="-317500" lvl="1" marL="914400" rtl="0" algn="l">
              <a:spcBef>
                <a:spcPts val="0"/>
              </a:spcBef>
              <a:spcAft>
                <a:spcPts val="0"/>
              </a:spcAft>
              <a:buSzPts val="1400"/>
              <a:buChar char="○"/>
            </a:pPr>
            <a:r>
              <a:rPr lang="en-US"/>
              <a:t>Multi sample model prediction time (</a:t>
            </a:r>
            <a:r>
              <a:rPr lang="en-US"/>
              <a:t>three sample </a:t>
            </a:r>
            <a:r>
              <a:rPr lang="en-US"/>
              <a:t>gpa, D=4098): 1103.38 ms</a:t>
            </a:r>
            <a:endParaRPr/>
          </a:p>
          <a:p>
            <a:pPr indent="0" lvl="0" marL="0" rtl="0" algn="l">
              <a:spcBef>
                <a:spcPts val="1000"/>
              </a:spcBef>
              <a:spcAft>
                <a:spcPts val="0"/>
              </a:spcAft>
              <a:buNone/>
            </a:pPr>
            <a:r>
              <a:t/>
            </a:r>
            <a:endParaRPr/>
          </a:p>
          <a:p>
            <a:pPr indent="-355600" lvl="0" marL="457200" rtl="0" algn="l">
              <a:spcBef>
                <a:spcPts val="1000"/>
              </a:spcBef>
              <a:spcAft>
                <a:spcPts val="0"/>
              </a:spcAft>
              <a:buSzPts val="2000"/>
              <a:buChar char="●"/>
            </a:pPr>
            <a:r>
              <a:rPr lang="en-US"/>
              <a:t>This is not fantastic…</a:t>
            </a:r>
            <a:endParaRPr/>
          </a:p>
          <a:p>
            <a:pPr indent="-317500" lvl="1" marL="914400" rtl="0" algn="l">
              <a:spcBef>
                <a:spcPts val="0"/>
              </a:spcBef>
              <a:spcAft>
                <a:spcPts val="0"/>
              </a:spcAft>
              <a:buSzPts val="1400"/>
              <a:buChar char="○"/>
            </a:pPr>
            <a:r>
              <a:rPr lang="en-US"/>
              <a:t>We need potentially millions of steps for training an RL policy!</a:t>
            </a:r>
            <a:endParaRPr/>
          </a:p>
          <a:p>
            <a:pPr indent="-317500" lvl="1" marL="914400" rtl="0" algn="l">
              <a:spcBef>
                <a:spcPts val="0"/>
              </a:spcBef>
              <a:spcAft>
                <a:spcPts val="0"/>
              </a:spcAft>
              <a:buSzPts val="1400"/>
              <a:buChar char="○"/>
            </a:pPr>
            <a:r>
              <a:rPr lang="en-US"/>
              <a:t>Could make our </a:t>
            </a:r>
            <a:r>
              <a:rPr lang="en-US"/>
              <a:t>training</a:t>
            </a:r>
            <a:r>
              <a:rPr lang="en-US"/>
              <a:t> a lot slower!</a:t>
            </a:r>
            <a:endParaRPr/>
          </a:p>
        </p:txBody>
      </p:sp>
      <p:sp>
        <p:nvSpPr>
          <p:cNvPr id="406" name="Google Shape;406;p36"/>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07" name="Google Shape;407;p36"/>
          <p:cNvPicPr preferRelativeResize="0"/>
          <p:nvPr/>
        </p:nvPicPr>
        <p:blipFill>
          <a:blip r:embed="rId3">
            <a:alphaModFix/>
          </a:blip>
          <a:stretch>
            <a:fillRect/>
          </a:stretch>
        </p:blipFill>
        <p:spPr>
          <a:xfrm>
            <a:off x="5972525" y="4092950"/>
            <a:ext cx="5381375" cy="1142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7"/>
          <p:cNvSpPr txBox="1"/>
          <p:nvPr>
            <p:ph type="title"/>
          </p:nvPr>
        </p:nvSpPr>
        <p:spPr>
          <a:xfrm>
            <a:off x="1300766" y="1891183"/>
            <a:ext cx="100530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Solving Multi Sample Environment with TD3 and LUTs</a:t>
            </a:r>
            <a:endParaRPr/>
          </a:p>
        </p:txBody>
      </p:sp>
      <p:sp>
        <p:nvSpPr>
          <p:cNvPr id="414" name="Google Shape;414;p37"/>
          <p:cNvSpPr/>
          <p:nvPr/>
        </p:nvSpPr>
        <p:spPr>
          <a:xfrm>
            <a:off x="5996188" y="4989236"/>
            <a:ext cx="3783000" cy="1063500"/>
          </a:xfrm>
          <a:prstGeom prst="roundRect">
            <a:avLst>
              <a:gd fmla="val 16667" name="adj"/>
            </a:avLst>
          </a:prstGeom>
          <a:solidFill>
            <a:srgbClr val="6FA8DC"/>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415" name="Google Shape;415;p37"/>
          <p:cNvSpPr/>
          <p:nvPr/>
        </p:nvSpPr>
        <p:spPr>
          <a:xfrm>
            <a:off x="2629025" y="3634278"/>
            <a:ext cx="3783000" cy="1063500"/>
          </a:xfrm>
          <a:prstGeom prst="roundRect">
            <a:avLst>
              <a:gd fmla="val 16667" name="adj"/>
            </a:avLst>
          </a:prstGeom>
          <a:solidFill>
            <a:srgbClr val="A4C2F4"/>
          </a:solidFill>
          <a:ln cap="flat" cmpd="sng" w="5825">
            <a:solidFill>
              <a:srgbClr val="FFF2CC"/>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416" name="Google Shape;416;p37"/>
          <p:cNvSpPr/>
          <p:nvPr/>
        </p:nvSpPr>
        <p:spPr>
          <a:xfrm>
            <a:off x="5301159"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a:t>
            </a:r>
            <a:endParaRPr sz="855"/>
          </a:p>
        </p:txBody>
      </p:sp>
      <p:sp>
        <p:nvSpPr>
          <p:cNvPr id="417" name="Google Shape;417;p37"/>
          <p:cNvSpPr/>
          <p:nvPr/>
        </p:nvSpPr>
        <p:spPr>
          <a:xfrm>
            <a:off x="2796197"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Single Sample Modelling</a:t>
            </a:r>
            <a:endParaRPr sz="855"/>
          </a:p>
        </p:txBody>
      </p:sp>
      <p:sp>
        <p:nvSpPr>
          <p:cNvPr id="418" name="Google Shape;418;p37"/>
          <p:cNvSpPr/>
          <p:nvPr/>
        </p:nvSpPr>
        <p:spPr>
          <a:xfrm>
            <a:off x="4048670"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Gymnasium Environment</a:t>
            </a:r>
            <a:endParaRPr sz="855"/>
          </a:p>
        </p:txBody>
      </p:sp>
      <p:sp>
        <p:nvSpPr>
          <p:cNvPr id="419" name="Google Shape;419;p37"/>
          <p:cNvSpPr/>
          <p:nvPr/>
        </p:nvSpPr>
        <p:spPr>
          <a:xfrm>
            <a:off x="861114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Differential RL</a:t>
            </a:r>
            <a:endParaRPr sz="855"/>
          </a:p>
        </p:txBody>
      </p:sp>
      <p:sp>
        <p:nvSpPr>
          <p:cNvPr id="420" name="Google Shape;420;p37"/>
          <p:cNvSpPr/>
          <p:nvPr/>
        </p:nvSpPr>
        <p:spPr>
          <a:xfrm>
            <a:off x="623279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Multi Sample Modelling</a:t>
            </a:r>
            <a:endParaRPr sz="855"/>
          </a:p>
        </p:txBody>
      </p:sp>
      <p:sp>
        <p:nvSpPr>
          <p:cNvPr id="421" name="Google Shape;421;p37"/>
          <p:cNvSpPr/>
          <p:nvPr/>
        </p:nvSpPr>
        <p:spPr>
          <a:xfrm>
            <a:off x="7421972"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 and LUTs</a:t>
            </a:r>
            <a:endParaRPr sz="855"/>
          </a:p>
        </p:txBody>
      </p:sp>
      <p:cxnSp>
        <p:nvCxnSpPr>
          <p:cNvPr id="422" name="Google Shape;422;p37"/>
          <p:cNvCxnSpPr>
            <a:stCxn id="416" idx="3"/>
            <a:endCxn id="420" idx="1"/>
          </p:cNvCxnSpPr>
          <p:nvPr/>
        </p:nvCxnSpPr>
        <p:spPr>
          <a:xfrm>
            <a:off x="6232959" y="4165995"/>
            <a:ext cx="600" cy="1355100"/>
          </a:xfrm>
          <a:prstGeom prst="bentConnector5">
            <a:avLst>
              <a:gd fmla="val 39687500" name="adj1"/>
              <a:gd fmla="val 49995" name="adj2"/>
              <a:gd fmla="val -39714568" name="adj3"/>
            </a:avLst>
          </a:prstGeom>
          <a:noFill/>
          <a:ln cap="flat" cmpd="sng" w="17450">
            <a:solidFill>
              <a:schemeClr val="dk2"/>
            </a:solidFill>
            <a:prstDash val="solid"/>
            <a:round/>
            <a:headEnd len="med" w="med" type="none"/>
            <a:tailEnd len="med" w="med" type="stealth"/>
          </a:ln>
        </p:spPr>
      </p:cxnSp>
      <p:cxnSp>
        <p:nvCxnSpPr>
          <p:cNvPr id="423" name="Google Shape;423;p37"/>
          <p:cNvCxnSpPr>
            <a:stCxn id="417" idx="3"/>
            <a:endCxn id="418" idx="1"/>
          </p:cNvCxnSpPr>
          <p:nvPr/>
        </p:nvCxnSpPr>
        <p:spPr>
          <a:xfrm>
            <a:off x="3727997"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424" name="Google Shape;424;p37"/>
          <p:cNvCxnSpPr>
            <a:stCxn id="418" idx="3"/>
            <a:endCxn id="416" idx="1"/>
          </p:cNvCxnSpPr>
          <p:nvPr/>
        </p:nvCxnSpPr>
        <p:spPr>
          <a:xfrm>
            <a:off x="4980470"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425" name="Google Shape;425;p37"/>
          <p:cNvCxnSpPr>
            <a:stCxn id="420" idx="3"/>
            <a:endCxn id="421" idx="1"/>
          </p:cNvCxnSpPr>
          <p:nvPr/>
        </p:nvCxnSpPr>
        <p:spPr>
          <a:xfrm>
            <a:off x="7164597" y="5520954"/>
            <a:ext cx="257400" cy="0"/>
          </a:xfrm>
          <a:prstGeom prst="straightConnector1">
            <a:avLst/>
          </a:prstGeom>
          <a:noFill/>
          <a:ln cap="flat" cmpd="sng" w="17450">
            <a:solidFill>
              <a:schemeClr val="dk2"/>
            </a:solidFill>
            <a:prstDash val="solid"/>
            <a:round/>
            <a:headEnd len="med" w="med" type="none"/>
            <a:tailEnd len="med" w="med" type="stealth"/>
          </a:ln>
        </p:spPr>
      </p:cxnSp>
      <p:cxnSp>
        <p:nvCxnSpPr>
          <p:cNvPr id="426" name="Google Shape;426;p37"/>
          <p:cNvCxnSpPr>
            <a:stCxn id="421" idx="3"/>
            <a:endCxn id="419" idx="1"/>
          </p:cNvCxnSpPr>
          <p:nvPr/>
        </p:nvCxnSpPr>
        <p:spPr>
          <a:xfrm>
            <a:off x="8353772" y="5520954"/>
            <a:ext cx="257400" cy="0"/>
          </a:xfrm>
          <a:prstGeom prst="straightConnector1">
            <a:avLst/>
          </a:prstGeom>
          <a:noFill/>
          <a:ln cap="flat" cmpd="sng" w="17450">
            <a:solidFill>
              <a:schemeClr val="dk2"/>
            </a:solidFill>
            <a:prstDash val="solid"/>
            <a:round/>
            <a:headEnd len="med" w="med" type="none"/>
            <a:tailEnd len="med" w="med" type="stealth"/>
          </a:ln>
        </p:spPr>
      </p:cxnSp>
      <p:sp>
        <p:nvSpPr>
          <p:cNvPr id="427" name="Google Shape;427;p37"/>
          <p:cNvSpPr txBox="1"/>
          <p:nvPr/>
        </p:nvSpPr>
        <p:spPr>
          <a:xfrm>
            <a:off x="3105850" y="341327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Single Sample GP</a:t>
            </a:r>
            <a:endParaRPr sz="901">
              <a:solidFill>
                <a:schemeClr val="dk1"/>
              </a:solidFill>
            </a:endParaRPr>
          </a:p>
        </p:txBody>
      </p:sp>
      <p:sp>
        <p:nvSpPr>
          <p:cNvPr id="428" name="Google Shape;428;p37"/>
          <p:cNvSpPr txBox="1"/>
          <p:nvPr/>
        </p:nvSpPr>
        <p:spPr>
          <a:xfrm>
            <a:off x="6479152" y="476354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Multi Sample GP</a:t>
            </a:r>
            <a:endParaRPr sz="901">
              <a:solidFill>
                <a:schemeClr val="dk1"/>
              </a:solidFill>
            </a:endParaRPr>
          </a:p>
        </p:txBody>
      </p:sp>
      <p:sp>
        <p:nvSpPr>
          <p:cNvPr id="429" name="Google Shape;429;p37"/>
          <p:cNvSpPr/>
          <p:nvPr/>
        </p:nvSpPr>
        <p:spPr>
          <a:xfrm>
            <a:off x="7692400" y="6102300"/>
            <a:ext cx="390600" cy="576000"/>
          </a:xfrm>
          <a:prstGeom prst="up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8"/>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We can do … a LUT!</a:t>
            </a:r>
            <a:endParaRPr/>
          </a:p>
        </p:txBody>
      </p:sp>
      <p:sp>
        <p:nvSpPr>
          <p:cNvPr id="436" name="Google Shape;436;p38"/>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A LUT (Look Up Table) allows us to precompute the state action space and allow us to bypass the forward pass of the GP(A) during training</a:t>
            </a:r>
            <a:endParaRPr/>
          </a:p>
          <a:p>
            <a:pPr indent="-317500" lvl="1" marL="914400" rtl="0" algn="l">
              <a:spcBef>
                <a:spcPts val="0"/>
              </a:spcBef>
              <a:spcAft>
                <a:spcPts val="0"/>
              </a:spcAft>
              <a:buSzPts val="1400"/>
              <a:buChar char="○"/>
            </a:pPr>
            <a:r>
              <a:rPr lang="en-US"/>
              <a:t>Rare that </a:t>
            </a:r>
            <a:r>
              <a:rPr lang="en-US"/>
              <a:t>you</a:t>
            </a:r>
            <a:r>
              <a:rPr lang="en-US"/>
              <a:t> are able to do this!</a:t>
            </a:r>
            <a:endParaRPr/>
          </a:p>
        </p:txBody>
      </p:sp>
      <p:sp>
        <p:nvSpPr>
          <p:cNvPr id="437" name="Google Shape;437;p38"/>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38" name="Google Shape;438;p38"/>
          <p:cNvPicPr preferRelativeResize="0"/>
          <p:nvPr/>
        </p:nvPicPr>
        <p:blipFill>
          <a:blip r:embed="rId3">
            <a:alphaModFix/>
          </a:blip>
          <a:stretch>
            <a:fillRect/>
          </a:stretch>
        </p:blipFill>
        <p:spPr>
          <a:xfrm>
            <a:off x="156829" y="3060025"/>
            <a:ext cx="5627376" cy="2411755"/>
          </a:xfrm>
          <a:prstGeom prst="rect">
            <a:avLst/>
          </a:prstGeom>
          <a:noFill/>
          <a:ln>
            <a:noFill/>
          </a:ln>
        </p:spPr>
      </p:pic>
      <p:pic>
        <p:nvPicPr>
          <p:cNvPr id="439" name="Google Shape;439;p38"/>
          <p:cNvPicPr preferRelativeResize="0"/>
          <p:nvPr/>
        </p:nvPicPr>
        <p:blipFill>
          <a:blip r:embed="rId4">
            <a:alphaModFix/>
          </a:blip>
          <a:stretch>
            <a:fillRect/>
          </a:stretch>
        </p:blipFill>
        <p:spPr>
          <a:xfrm>
            <a:off x="5784201" y="3352639"/>
            <a:ext cx="5627375" cy="18265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9"/>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Validating the LUT</a:t>
            </a:r>
            <a:endParaRPr/>
          </a:p>
        </p:txBody>
      </p:sp>
      <p:sp>
        <p:nvSpPr>
          <p:cNvPr id="446" name="Google Shape;446;p39"/>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Run environment with default starting parameters and with no action</a:t>
            </a:r>
            <a:endParaRPr/>
          </a:p>
          <a:p>
            <a:pPr indent="-317500" lvl="1" marL="914400" rtl="0" algn="l">
              <a:spcBef>
                <a:spcPts val="0"/>
              </a:spcBef>
              <a:spcAft>
                <a:spcPts val="0"/>
              </a:spcAft>
              <a:buSzPts val="1400"/>
              <a:buChar char="○"/>
            </a:pPr>
            <a:r>
              <a:rPr lang="en-US"/>
              <a:t>Both in the GPA model environment</a:t>
            </a:r>
            <a:r>
              <a:rPr lang="en-US"/>
              <a:t> and the LUT </a:t>
            </a:r>
            <a:r>
              <a:rPr lang="en-US"/>
              <a:t>environment</a:t>
            </a:r>
            <a:endParaRPr/>
          </a:p>
          <a:p>
            <a:pPr indent="-317500" lvl="1" marL="914400" rtl="0" algn="l">
              <a:spcBef>
                <a:spcPts val="0"/>
              </a:spcBef>
              <a:spcAft>
                <a:spcPts val="0"/>
              </a:spcAft>
              <a:buSzPts val="1400"/>
              <a:buChar char="○"/>
            </a:pPr>
            <a:r>
              <a:rPr lang="en-US"/>
              <a:t>They be the same</a:t>
            </a:r>
            <a:endParaRPr/>
          </a:p>
        </p:txBody>
      </p:sp>
      <p:sp>
        <p:nvSpPr>
          <p:cNvPr id="447" name="Google Shape;447;p39"/>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48" name="Google Shape;448;p39"/>
          <p:cNvPicPr preferRelativeResize="0"/>
          <p:nvPr/>
        </p:nvPicPr>
        <p:blipFill>
          <a:blip r:embed="rId3">
            <a:alphaModFix/>
          </a:blip>
          <a:stretch>
            <a:fillRect/>
          </a:stretch>
        </p:blipFill>
        <p:spPr>
          <a:xfrm>
            <a:off x="46974" y="2597550"/>
            <a:ext cx="5999576" cy="3284350"/>
          </a:xfrm>
          <a:prstGeom prst="rect">
            <a:avLst/>
          </a:prstGeom>
          <a:noFill/>
          <a:ln>
            <a:noFill/>
          </a:ln>
        </p:spPr>
      </p:pic>
      <p:pic>
        <p:nvPicPr>
          <p:cNvPr id="449" name="Google Shape;449;p39"/>
          <p:cNvPicPr preferRelativeResize="0"/>
          <p:nvPr/>
        </p:nvPicPr>
        <p:blipFill>
          <a:blip r:embed="rId4">
            <a:alphaModFix/>
          </a:blip>
          <a:stretch>
            <a:fillRect/>
          </a:stretch>
        </p:blipFill>
        <p:spPr>
          <a:xfrm>
            <a:off x="6159209" y="2597552"/>
            <a:ext cx="5990216" cy="3284350"/>
          </a:xfrm>
          <a:prstGeom prst="rect">
            <a:avLst/>
          </a:prstGeom>
          <a:noFill/>
          <a:ln>
            <a:noFill/>
          </a:ln>
        </p:spPr>
      </p:pic>
      <p:sp>
        <p:nvSpPr>
          <p:cNvPr id="450" name="Google Shape;450;p39"/>
          <p:cNvSpPr txBox="1"/>
          <p:nvPr/>
        </p:nvSpPr>
        <p:spPr>
          <a:xfrm>
            <a:off x="1635575" y="5938050"/>
            <a:ext cx="3000000" cy="9285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lang="en-US" sz="2000">
                <a:solidFill>
                  <a:schemeClr val="dk2"/>
                </a:solidFill>
              </a:rPr>
              <a:t>LUT</a:t>
            </a:r>
            <a:endParaRPr sz="2000">
              <a:solidFill>
                <a:schemeClr val="dk2"/>
              </a:solidFill>
            </a:endParaRPr>
          </a:p>
          <a:p>
            <a:pPr indent="0" lvl="0" marL="0" rtl="0" algn="ctr">
              <a:spcBef>
                <a:spcPts val="1000"/>
              </a:spcBef>
              <a:spcAft>
                <a:spcPts val="0"/>
              </a:spcAft>
              <a:buNone/>
            </a:pPr>
            <a:r>
              <a:rPr lang="en-US" sz="2000">
                <a:solidFill>
                  <a:schemeClr val="dk2"/>
                </a:solidFill>
              </a:rPr>
              <a:t>17 seconds</a:t>
            </a:r>
            <a:endParaRPr sz="2000">
              <a:solidFill>
                <a:schemeClr val="dk2"/>
              </a:solidFill>
            </a:endParaRPr>
          </a:p>
        </p:txBody>
      </p:sp>
      <p:sp>
        <p:nvSpPr>
          <p:cNvPr id="451" name="Google Shape;451;p39"/>
          <p:cNvSpPr txBox="1"/>
          <p:nvPr/>
        </p:nvSpPr>
        <p:spPr>
          <a:xfrm>
            <a:off x="7654313" y="5938050"/>
            <a:ext cx="3000000" cy="9285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lang="en-US" sz="2000">
                <a:solidFill>
                  <a:schemeClr val="dk2"/>
                </a:solidFill>
              </a:rPr>
              <a:t>GPA Model</a:t>
            </a:r>
            <a:endParaRPr sz="2000">
              <a:solidFill>
                <a:schemeClr val="dk2"/>
              </a:solidFill>
            </a:endParaRPr>
          </a:p>
          <a:p>
            <a:pPr indent="0" lvl="0" marL="0" rtl="0" algn="ctr">
              <a:spcBef>
                <a:spcPts val="1000"/>
              </a:spcBef>
              <a:spcAft>
                <a:spcPts val="0"/>
              </a:spcAft>
              <a:buNone/>
            </a:pPr>
            <a:r>
              <a:rPr lang="en-US" sz="2000">
                <a:solidFill>
                  <a:schemeClr val="dk2"/>
                </a:solidFill>
              </a:rPr>
              <a:t>593 seconds</a:t>
            </a:r>
            <a:endParaRPr sz="20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0"/>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Results: TD3 P07 Policy Comparison to Baseline </a:t>
            </a:r>
            <a:endParaRPr/>
          </a:p>
        </p:txBody>
      </p:sp>
      <p:sp>
        <p:nvSpPr>
          <p:cNvPr id="458" name="Google Shape;458;p40"/>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59" name="Google Shape;459;p40" title="Screenshot 2025-12-08 at 11.57.15 AM.png"/>
          <p:cNvPicPr preferRelativeResize="0"/>
          <p:nvPr/>
        </p:nvPicPr>
        <p:blipFill rotWithShape="1">
          <a:blip r:embed="rId3">
            <a:alphaModFix/>
          </a:blip>
          <a:srcRect b="0" l="239" r="229" t="0"/>
          <a:stretch/>
        </p:blipFill>
        <p:spPr>
          <a:xfrm>
            <a:off x="1654725" y="4265251"/>
            <a:ext cx="8882549" cy="2506350"/>
          </a:xfrm>
          <a:prstGeom prst="rect">
            <a:avLst/>
          </a:prstGeom>
          <a:noFill/>
          <a:ln>
            <a:noFill/>
          </a:ln>
        </p:spPr>
      </p:pic>
      <p:pic>
        <p:nvPicPr>
          <p:cNvPr id="460" name="Google Shape;460;p40"/>
          <p:cNvPicPr preferRelativeResize="0"/>
          <p:nvPr/>
        </p:nvPicPr>
        <p:blipFill>
          <a:blip r:embed="rId4">
            <a:alphaModFix/>
          </a:blip>
          <a:stretch>
            <a:fillRect/>
          </a:stretch>
        </p:blipFill>
        <p:spPr>
          <a:xfrm>
            <a:off x="1557175" y="1541350"/>
            <a:ext cx="9146726" cy="2568055"/>
          </a:xfrm>
          <a:prstGeom prst="rect">
            <a:avLst/>
          </a:prstGeom>
          <a:noFill/>
          <a:ln>
            <a:noFill/>
          </a:ln>
        </p:spPr>
      </p:pic>
      <p:sp>
        <p:nvSpPr>
          <p:cNvPr id="461" name="Google Shape;461;p40"/>
          <p:cNvSpPr txBox="1"/>
          <p:nvPr/>
        </p:nvSpPr>
        <p:spPr>
          <a:xfrm>
            <a:off x="57413" y="268022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P07</a:t>
            </a:r>
            <a:endParaRPr sz="1900">
              <a:solidFill>
                <a:schemeClr val="dk2"/>
              </a:solidFill>
            </a:endParaRPr>
          </a:p>
          <a:p>
            <a:pPr indent="0" lvl="0" marL="0" rtl="0" algn="ctr">
              <a:spcBef>
                <a:spcPts val="0"/>
              </a:spcBef>
              <a:spcAft>
                <a:spcPts val="0"/>
              </a:spcAft>
              <a:buNone/>
            </a:pPr>
            <a:r>
              <a:rPr lang="en-US" sz="1900">
                <a:solidFill>
                  <a:schemeClr val="dk2"/>
                </a:solidFill>
              </a:rPr>
              <a:t>Operator Baseline</a:t>
            </a:r>
            <a:endParaRPr sz="1900">
              <a:solidFill>
                <a:schemeClr val="dk2"/>
              </a:solidFill>
            </a:endParaRPr>
          </a:p>
        </p:txBody>
      </p:sp>
      <p:sp>
        <p:nvSpPr>
          <p:cNvPr id="462" name="Google Shape;462;p40"/>
          <p:cNvSpPr txBox="1"/>
          <p:nvPr/>
        </p:nvSpPr>
        <p:spPr>
          <a:xfrm>
            <a:off x="-12" y="5186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TD3 P07 Policy</a:t>
            </a:r>
            <a:endParaRPr sz="19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1"/>
          <p:cNvSpPr txBox="1"/>
          <p:nvPr>
            <p:ph type="title"/>
          </p:nvPr>
        </p:nvSpPr>
        <p:spPr>
          <a:xfrm>
            <a:off x="1300766" y="1891183"/>
            <a:ext cx="100530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Solving Multi Sample Environment with Differential TD3</a:t>
            </a:r>
            <a:endParaRPr/>
          </a:p>
        </p:txBody>
      </p:sp>
      <p:sp>
        <p:nvSpPr>
          <p:cNvPr id="469" name="Google Shape;469;p41"/>
          <p:cNvSpPr/>
          <p:nvPr/>
        </p:nvSpPr>
        <p:spPr>
          <a:xfrm>
            <a:off x="5996188" y="4989236"/>
            <a:ext cx="3783000" cy="1063500"/>
          </a:xfrm>
          <a:prstGeom prst="roundRect">
            <a:avLst>
              <a:gd fmla="val 16667" name="adj"/>
            </a:avLst>
          </a:prstGeom>
          <a:solidFill>
            <a:srgbClr val="6FA8DC"/>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470" name="Google Shape;470;p41"/>
          <p:cNvSpPr/>
          <p:nvPr/>
        </p:nvSpPr>
        <p:spPr>
          <a:xfrm>
            <a:off x="2629025" y="3634278"/>
            <a:ext cx="3783000" cy="1063500"/>
          </a:xfrm>
          <a:prstGeom prst="roundRect">
            <a:avLst>
              <a:gd fmla="val 16667" name="adj"/>
            </a:avLst>
          </a:prstGeom>
          <a:solidFill>
            <a:srgbClr val="A4C2F4"/>
          </a:solidFill>
          <a:ln cap="flat" cmpd="sng" w="5825">
            <a:solidFill>
              <a:srgbClr val="FFF2CC"/>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471" name="Google Shape;471;p41"/>
          <p:cNvSpPr/>
          <p:nvPr/>
        </p:nvSpPr>
        <p:spPr>
          <a:xfrm>
            <a:off x="5301159"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a:t>
            </a:r>
            <a:endParaRPr sz="855"/>
          </a:p>
        </p:txBody>
      </p:sp>
      <p:sp>
        <p:nvSpPr>
          <p:cNvPr id="472" name="Google Shape;472;p41"/>
          <p:cNvSpPr/>
          <p:nvPr/>
        </p:nvSpPr>
        <p:spPr>
          <a:xfrm>
            <a:off x="2796197"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Single Sample Modelling</a:t>
            </a:r>
            <a:endParaRPr sz="855"/>
          </a:p>
        </p:txBody>
      </p:sp>
      <p:sp>
        <p:nvSpPr>
          <p:cNvPr id="473" name="Google Shape;473;p41"/>
          <p:cNvSpPr/>
          <p:nvPr/>
        </p:nvSpPr>
        <p:spPr>
          <a:xfrm>
            <a:off x="4048670"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Gymnasium Environment</a:t>
            </a:r>
            <a:endParaRPr sz="855"/>
          </a:p>
        </p:txBody>
      </p:sp>
      <p:sp>
        <p:nvSpPr>
          <p:cNvPr id="474" name="Google Shape;474;p41"/>
          <p:cNvSpPr/>
          <p:nvPr/>
        </p:nvSpPr>
        <p:spPr>
          <a:xfrm>
            <a:off x="861114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Differential RL</a:t>
            </a:r>
            <a:endParaRPr sz="855"/>
          </a:p>
        </p:txBody>
      </p:sp>
      <p:sp>
        <p:nvSpPr>
          <p:cNvPr id="475" name="Google Shape;475;p41"/>
          <p:cNvSpPr/>
          <p:nvPr/>
        </p:nvSpPr>
        <p:spPr>
          <a:xfrm>
            <a:off x="623279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Multi Sample Modelling</a:t>
            </a:r>
            <a:endParaRPr sz="855"/>
          </a:p>
        </p:txBody>
      </p:sp>
      <p:sp>
        <p:nvSpPr>
          <p:cNvPr id="476" name="Google Shape;476;p41"/>
          <p:cNvSpPr/>
          <p:nvPr/>
        </p:nvSpPr>
        <p:spPr>
          <a:xfrm>
            <a:off x="7421972"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 and LUTs</a:t>
            </a:r>
            <a:endParaRPr sz="855"/>
          </a:p>
        </p:txBody>
      </p:sp>
      <p:cxnSp>
        <p:nvCxnSpPr>
          <p:cNvPr id="477" name="Google Shape;477;p41"/>
          <p:cNvCxnSpPr>
            <a:stCxn id="471" idx="3"/>
            <a:endCxn id="475" idx="1"/>
          </p:cNvCxnSpPr>
          <p:nvPr/>
        </p:nvCxnSpPr>
        <p:spPr>
          <a:xfrm>
            <a:off x="6232959" y="4165995"/>
            <a:ext cx="600" cy="1355100"/>
          </a:xfrm>
          <a:prstGeom prst="bentConnector5">
            <a:avLst>
              <a:gd fmla="val 39687500" name="adj1"/>
              <a:gd fmla="val 49995" name="adj2"/>
              <a:gd fmla="val -39714568" name="adj3"/>
            </a:avLst>
          </a:prstGeom>
          <a:noFill/>
          <a:ln cap="flat" cmpd="sng" w="17450">
            <a:solidFill>
              <a:schemeClr val="dk2"/>
            </a:solidFill>
            <a:prstDash val="solid"/>
            <a:round/>
            <a:headEnd len="med" w="med" type="none"/>
            <a:tailEnd len="med" w="med" type="stealth"/>
          </a:ln>
        </p:spPr>
      </p:cxnSp>
      <p:cxnSp>
        <p:nvCxnSpPr>
          <p:cNvPr id="478" name="Google Shape;478;p41"/>
          <p:cNvCxnSpPr>
            <a:stCxn id="472" idx="3"/>
            <a:endCxn id="473" idx="1"/>
          </p:cNvCxnSpPr>
          <p:nvPr/>
        </p:nvCxnSpPr>
        <p:spPr>
          <a:xfrm>
            <a:off x="3727997"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479" name="Google Shape;479;p41"/>
          <p:cNvCxnSpPr>
            <a:stCxn id="473" idx="3"/>
            <a:endCxn id="471" idx="1"/>
          </p:cNvCxnSpPr>
          <p:nvPr/>
        </p:nvCxnSpPr>
        <p:spPr>
          <a:xfrm>
            <a:off x="4980470"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480" name="Google Shape;480;p41"/>
          <p:cNvCxnSpPr>
            <a:stCxn id="475" idx="3"/>
            <a:endCxn id="476" idx="1"/>
          </p:cNvCxnSpPr>
          <p:nvPr/>
        </p:nvCxnSpPr>
        <p:spPr>
          <a:xfrm>
            <a:off x="7164597" y="5520954"/>
            <a:ext cx="257400" cy="0"/>
          </a:xfrm>
          <a:prstGeom prst="straightConnector1">
            <a:avLst/>
          </a:prstGeom>
          <a:noFill/>
          <a:ln cap="flat" cmpd="sng" w="17450">
            <a:solidFill>
              <a:schemeClr val="dk2"/>
            </a:solidFill>
            <a:prstDash val="solid"/>
            <a:round/>
            <a:headEnd len="med" w="med" type="none"/>
            <a:tailEnd len="med" w="med" type="stealth"/>
          </a:ln>
        </p:spPr>
      </p:cxnSp>
      <p:cxnSp>
        <p:nvCxnSpPr>
          <p:cNvPr id="481" name="Google Shape;481;p41"/>
          <p:cNvCxnSpPr>
            <a:stCxn id="476" idx="3"/>
            <a:endCxn id="474" idx="1"/>
          </p:cNvCxnSpPr>
          <p:nvPr/>
        </p:nvCxnSpPr>
        <p:spPr>
          <a:xfrm>
            <a:off x="8353772" y="5520954"/>
            <a:ext cx="257400" cy="0"/>
          </a:xfrm>
          <a:prstGeom prst="straightConnector1">
            <a:avLst/>
          </a:prstGeom>
          <a:noFill/>
          <a:ln cap="flat" cmpd="sng" w="17450">
            <a:solidFill>
              <a:schemeClr val="dk2"/>
            </a:solidFill>
            <a:prstDash val="solid"/>
            <a:round/>
            <a:headEnd len="med" w="med" type="none"/>
            <a:tailEnd len="med" w="med" type="stealth"/>
          </a:ln>
        </p:spPr>
      </p:cxnSp>
      <p:sp>
        <p:nvSpPr>
          <p:cNvPr id="482" name="Google Shape;482;p41"/>
          <p:cNvSpPr txBox="1"/>
          <p:nvPr/>
        </p:nvSpPr>
        <p:spPr>
          <a:xfrm>
            <a:off x="3105850" y="341327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Single Sample GP</a:t>
            </a:r>
            <a:endParaRPr sz="901">
              <a:solidFill>
                <a:schemeClr val="dk1"/>
              </a:solidFill>
            </a:endParaRPr>
          </a:p>
        </p:txBody>
      </p:sp>
      <p:sp>
        <p:nvSpPr>
          <p:cNvPr id="483" name="Google Shape;483;p41"/>
          <p:cNvSpPr txBox="1"/>
          <p:nvPr/>
        </p:nvSpPr>
        <p:spPr>
          <a:xfrm>
            <a:off x="6479152" y="476354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Multi Sample GP</a:t>
            </a:r>
            <a:endParaRPr sz="901">
              <a:solidFill>
                <a:schemeClr val="dk1"/>
              </a:solidFill>
            </a:endParaRPr>
          </a:p>
        </p:txBody>
      </p:sp>
      <p:sp>
        <p:nvSpPr>
          <p:cNvPr id="484" name="Google Shape;484;p41"/>
          <p:cNvSpPr/>
          <p:nvPr/>
        </p:nvSpPr>
        <p:spPr>
          <a:xfrm>
            <a:off x="8881750" y="6102300"/>
            <a:ext cx="390600" cy="576000"/>
          </a:xfrm>
          <a:prstGeom prst="up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2"/>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Differentiability: the what and why</a:t>
            </a:r>
            <a:endParaRPr/>
          </a:p>
        </p:txBody>
      </p:sp>
      <p:sp>
        <p:nvSpPr>
          <p:cNvPr id="491" name="Google Shape;491;p42"/>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Previous paper: </a:t>
            </a:r>
            <a:endParaRPr/>
          </a:p>
          <a:p>
            <a:pPr indent="-317500" lvl="1" marL="914400" marR="292100" rtl="0" algn="l">
              <a:lnSpc>
                <a:spcPct val="115000"/>
              </a:lnSpc>
              <a:spcBef>
                <a:spcPts val="0"/>
              </a:spcBef>
              <a:spcAft>
                <a:spcPts val="0"/>
              </a:spcAft>
              <a:buSzPts val="1400"/>
              <a:buChar char="○"/>
            </a:pPr>
            <a:r>
              <a:rPr lang="en-US" u="sng">
                <a:solidFill>
                  <a:schemeClr val="hlink"/>
                </a:solidFill>
                <a:latin typeface="Roboto"/>
                <a:ea typeface="Roboto"/>
                <a:cs typeface="Roboto"/>
                <a:sym typeface="Roboto"/>
                <a:hlinkClick r:id="rId3"/>
              </a:rPr>
              <a:t>Harnessing the power of gradient-based simulations for multi-objective optimization in particle accelerators</a:t>
            </a:r>
            <a:endParaRPr>
              <a:solidFill>
                <a:srgbClr val="333333"/>
              </a:solidFill>
              <a:latin typeface="Roboto"/>
              <a:ea typeface="Roboto"/>
              <a:cs typeface="Roboto"/>
              <a:sym typeface="Roboto"/>
            </a:endParaRPr>
          </a:p>
          <a:p>
            <a:pPr indent="-317500" lvl="1" marL="914400" rtl="0" algn="l">
              <a:spcBef>
                <a:spcPts val="0"/>
              </a:spcBef>
              <a:spcAft>
                <a:spcPts val="0"/>
              </a:spcAft>
              <a:buSzPts val="1400"/>
              <a:buChar char="○"/>
            </a:pPr>
            <a:r>
              <a:rPr lang="en-US"/>
              <a:t>Showed that higher dimensional multi objective problems greatly aided by gradient assisted RL</a:t>
            </a:r>
            <a:endParaRPr/>
          </a:p>
          <a:p>
            <a:pPr indent="-317500" lvl="1" marL="914400" rtl="0" algn="l">
              <a:spcBef>
                <a:spcPts val="0"/>
              </a:spcBef>
              <a:spcAft>
                <a:spcPts val="0"/>
              </a:spcAft>
              <a:buSzPts val="1400"/>
              <a:buChar char="○"/>
            </a:pPr>
            <a:r>
              <a:rPr lang="en-US"/>
              <a:t>Gradients through the environment guide actor model in agent towards the </a:t>
            </a:r>
            <a:r>
              <a:rPr lang="en-US"/>
              <a:t>optimal</a:t>
            </a:r>
            <a:r>
              <a:rPr lang="en-US"/>
              <a:t> solution</a:t>
            </a:r>
            <a:endParaRPr/>
          </a:p>
          <a:p>
            <a:pPr indent="-317500" lvl="1" marL="914400" rtl="0" algn="l">
              <a:spcBef>
                <a:spcPts val="0"/>
              </a:spcBef>
              <a:spcAft>
                <a:spcPts val="0"/>
              </a:spcAft>
              <a:buSzPts val="1400"/>
              <a:buChar char="○"/>
            </a:pPr>
            <a:r>
              <a:rPr lang="en-US"/>
              <a:t>Single step multi objective environment</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355600" lvl="0" marL="457200" rtl="0" algn="l">
              <a:spcBef>
                <a:spcPts val="1000"/>
              </a:spcBef>
              <a:spcAft>
                <a:spcPts val="0"/>
              </a:spcAft>
              <a:buSzPts val="2000"/>
              <a:buChar char="●"/>
            </a:pPr>
            <a:r>
              <a:t/>
            </a:r>
            <a:endParaRPr/>
          </a:p>
        </p:txBody>
      </p:sp>
      <p:sp>
        <p:nvSpPr>
          <p:cNvPr id="492" name="Google Shape;492;p42"/>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93" name="Google Shape;493;p42"/>
          <p:cNvPicPr preferRelativeResize="0"/>
          <p:nvPr/>
        </p:nvPicPr>
        <p:blipFill>
          <a:blip r:embed="rId4">
            <a:alphaModFix/>
          </a:blip>
          <a:stretch>
            <a:fillRect/>
          </a:stretch>
        </p:blipFill>
        <p:spPr>
          <a:xfrm>
            <a:off x="3264788" y="2736325"/>
            <a:ext cx="5133429" cy="41216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3"/>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How do we do this?</a:t>
            </a:r>
            <a:endParaRPr/>
          </a:p>
        </p:txBody>
      </p:sp>
      <p:sp>
        <p:nvSpPr>
          <p:cNvPr id="500" name="Google Shape;500;p43"/>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AutoNum type="arabicParenR"/>
            </a:pPr>
            <a:r>
              <a:rPr lang="en-US"/>
              <a:t>GP(A) model must be differentiable</a:t>
            </a:r>
            <a:endParaRPr/>
          </a:p>
          <a:p>
            <a:pPr indent="-317500" lvl="1" marL="914400" rtl="0" algn="l">
              <a:spcBef>
                <a:spcPts val="0"/>
              </a:spcBef>
              <a:spcAft>
                <a:spcPts val="0"/>
              </a:spcAft>
              <a:buSzPts val="1400"/>
              <a:buChar char="○"/>
            </a:pPr>
            <a:r>
              <a:rPr lang="en-US"/>
              <a:t>Given an action can I calculate how it </a:t>
            </a:r>
            <a:r>
              <a:rPr lang="en-US"/>
              <a:t>affects</a:t>
            </a:r>
            <a:r>
              <a:rPr lang="en-US"/>
              <a:t> the change of the state</a:t>
            </a:r>
            <a:endParaRPr/>
          </a:p>
          <a:p>
            <a:pPr indent="0" lvl="0" marL="457200" rtl="0" algn="l">
              <a:spcBef>
                <a:spcPts val="1000"/>
              </a:spcBef>
              <a:spcAft>
                <a:spcPts val="0"/>
              </a:spcAft>
              <a:buNone/>
            </a:pPr>
            <a:r>
              <a:t/>
            </a:r>
            <a:endParaRPr/>
          </a:p>
          <a:p>
            <a:pPr indent="-355600" lvl="0" marL="457200" rtl="0" algn="l">
              <a:spcBef>
                <a:spcPts val="1000"/>
              </a:spcBef>
              <a:spcAft>
                <a:spcPts val="0"/>
              </a:spcAft>
              <a:buSzPts val="2000"/>
              <a:buAutoNum type="arabicParenR"/>
            </a:pPr>
            <a:r>
              <a:rPr lang="en-US"/>
              <a:t>Environment must be </a:t>
            </a:r>
            <a:r>
              <a:rPr lang="en-US"/>
              <a:t>differentiable</a:t>
            </a:r>
            <a:endParaRPr/>
          </a:p>
          <a:p>
            <a:pPr indent="-317500" lvl="1" marL="914400" rtl="0" algn="l">
              <a:spcBef>
                <a:spcPts val="0"/>
              </a:spcBef>
              <a:spcAft>
                <a:spcPts val="0"/>
              </a:spcAft>
              <a:buSzPts val="1400"/>
              <a:buChar char="○"/>
            </a:pPr>
            <a:r>
              <a:rPr lang="en-US"/>
              <a:t>Given an action can I calculate how it affects the change of the reward</a:t>
            </a:r>
            <a:endParaRPr/>
          </a:p>
          <a:p>
            <a:pPr indent="0" lvl="0" marL="0" rtl="0" algn="l">
              <a:spcBef>
                <a:spcPts val="1000"/>
              </a:spcBef>
              <a:spcAft>
                <a:spcPts val="0"/>
              </a:spcAft>
              <a:buNone/>
            </a:pPr>
            <a:r>
              <a:t/>
            </a:r>
            <a:endParaRPr/>
          </a:p>
          <a:p>
            <a:pPr indent="-355600" lvl="0" marL="457200" rtl="0" algn="l">
              <a:spcBef>
                <a:spcPts val="1000"/>
              </a:spcBef>
              <a:spcAft>
                <a:spcPts val="0"/>
              </a:spcAft>
              <a:buSzPts val="2000"/>
              <a:buAutoNum type="arabicParenR"/>
            </a:pPr>
            <a:r>
              <a:rPr lang="en-US"/>
              <a:t>Environment must be primed with states as well as actions</a:t>
            </a:r>
            <a:endParaRPr/>
          </a:p>
          <a:p>
            <a:pPr indent="-317500" lvl="1" marL="914400" rtl="0" algn="l">
              <a:spcBef>
                <a:spcPts val="0"/>
              </a:spcBef>
              <a:spcAft>
                <a:spcPts val="0"/>
              </a:spcAft>
              <a:buSzPts val="1400"/>
              <a:buChar char="○"/>
            </a:pPr>
            <a:r>
              <a:rPr lang="en-US"/>
              <a:t>Needs to know which state the actor was in when it generated each action for stateless forward pass</a:t>
            </a:r>
            <a:endParaRPr/>
          </a:p>
          <a:p>
            <a:pPr indent="0" lvl="0" marL="457200" rtl="0" algn="l">
              <a:spcBef>
                <a:spcPts val="1000"/>
              </a:spcBef>
              <a:spcAft>
                <a:spcPts val="0"/>
              </a:spcAft>
              <a:buNone/>
            </a:pPr>
            <a:r>
              <a:t/>
            </a:r>
            <a:endParaRPr/>
          </a:p>
          <a:p>
            <a:pPr indent="-355600" lvl="0" marL="457200" rtl="0" algn="l">
              <a:spcBef>
                <a:spcPts val="1000"/>
              </a:spcBef>
              <a:spcAft>
                <a:spcPts val="0"/>
              </a:spcAft>
              <a:buSzPts val="2000"/>
              <a:buAutoNum type="arabicParenR"/>
            </a:pPr>
            <a:r>
              <a:rPr lang="en-US"/>
              <a:t>Environment step must accept batches</a:t>
            </a:r>
            <a:endParaRPr/>
          </a:p>
          <a:p>
            <a:pPr indent="-317500" lvl="1" marL="914400" rtl="0" algn="l">
              <a:spcBef>
                <a:spcPts val="0"/>
              </a:spcBef>
              <a:spcAft>
                <a:spcPts val="0"/>
              </a:spcAft>
              <a:buSzPts val="1400"/>
              <a:buChar char="○"/>
            </a:pPr>
            <a:r>
              <a:rPr lang="en-US"/>
              <a:t>Training runs on batches not single step trajectories. Step function now must accept batch of actions and states as input</a:t>
            </a:r>
            <a:endParaRPr/>
          </a:p>
          <a:p>
            <a:pPr indent="0" lvl="0" marL="457200" rtl="0" algn="l">
              <a:spcBef>
                <a:spcPts val="1000"/>
              </a:spcBef>
              <a:spcAft>
                <a:spcPts val="0"/>
              </a:spcAft>
              <a:buNone/>
            </a:pPr>
            <a:r>
              <a:t/>
            </a:r>
            <a:endParaRPr/>
          </a:p>
          <a:p>
            <a:pPr indent="-355600" lvl="0" marL="457200" rtl="0" algn="l">
              <a:spcBef>
                <a:spcPts val="1000"/>
              </a:spcBef>
              <a:spcAft>
                <a:spcPts val="0"/>
              </a:spcAft>
              <a:buSzPts val="2000"/>
              <a:buAutoNum type="arabicParenR"/>
            </a:pPr>
            <a:r>
              <a:rPr lang="en-US"/>
              <a:t>Agent must be able to utilize these gradients</a:t>
            </a:r>
            <a:endParaRPr/>
          </a:p>
          <a:p>
            <a:pPr indent="-317500" lvl="1" marL="914400" rtl="0" algn="l">
              <a:spcBef>
                <a:spcPts val="0"/>
              </a:spcBef>
              <a:spcAft>
                <a:spcPts val="0"/>
              </a:spcAft>
              <a:buSzPts val="1400"/>
              <a:buChar char="○"/>
            </a:pPr>
            <a:r>
              <a:rPr lang="en-US"/>
              <a:t>During training, given the state of the environment determine the action and learn from the gradients passed back from environment how optimal that action was</a:t>
            </a:r>
            <a:endParaRPr/>
          </a:p>
        </p:txBody>
      </p:sp>
      <p:sp>
        <p:nvSpPr>
          <p:cNvPr id="501" name="Google Shape;501;p43"/>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02" name="Google Shape;502;p43"/>
          <p:cNvSpPr/>
          <p:nvPr/>
        </p:nvSpPr>
        <p:spPr>
          <a:xfrm>
            <a:off x="9159775" y="497100"/>
            <a:ext cx="2990400" cy="33426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t>Environment (Action</a:t>
            </a:r>
            <a:r>
              <a:rPr lang="en-US">
                <a:solidFill>
                  <a:srgbClr val="FF0000"/>
                </a:solidFill>
              </a:rPr>
              <a:t>s</a:t>
            </a:r>
            <a:r>
              <a:rPr lang="en-US"/>
              <a:t>, State</a:t>
            </a:r>
            <a:r>
              <a:rPr lang="en-US">
                <a:solidFill>
                  <a:srgbClr val="FF0000"/>
                </a:solidFill>
              </a:rPr>
              <a:t>s</a:t>
            </a:r>
            <a:r>
              <a:rPr lang="en-US"/>
              <a:t>)</a:t>
            </a:r>
            <a:endParaRPr/>
          </a:p>
        </p:txBody>
      </p:sp>
      <p:sp>
        <p:nvSpPr>
          <p:cNvPr id="503" name="Google Shape;503;p43"/>
          <p:cNvSpPr/>
          <p:nvPr/>
        </p:nvSpPr>
        <p:spPr>
          <a:xfrm>
            <a:off x="9558940" y="1596925"/>
            <a:ext cx="2245500" cy="8706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Model (Freq</a:t>
            </a:r>
            <a:r>
              <a:rPr lang="en-US">
                <a:solidFill>
                  <a:srgbClr val="FF0000"/>
                </a:solidFill>
              </a:rPr>
              <a:t>s</a:t>
            </a:r>
            <a:r>
              <a:rPr lang="en-US"/>
              <a:t> + Action</a:t>
            </a:r>
            <a:r>
              <a:rPr lang="en-US">
                <a:solidFill>
                  <a:srgbClr val="FF0000"/>
                </a:solidFill>
              </a:rPr>
              <a:t>s</a:t>
            </a:r>
            <a:r>
              <a:rPr lang="en-US"/>
              <a:t>)</a:t>
            </a:r>
            <a:endParaRPr/>
          </a:p>
        </p:txBody>
      </p:sp>
      <p:sp>
        <p:nvSpPr>
          <p:cNvPr id="504" name="Google Shape;504;p43"/>
          <p:cNvSpPr/>
          <p:nvPr/>
        </p:nvSpPr>
        <p:spPr>
          <a:xfrm>
            <a:off x="9532340" y="2653350"/>
            <a:ext cx="2245500" cy="8706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Reward</a:t>
            </a:r>
            <a:r>
              <a:rPr lang="en-US">
                <a:solidFill>
                  <a:srgbClr val="FF0000"/>
                </a:solidFill>
              </a:rPr>
              <a:t>s</a:t>
            </a:r>
            <a:r>
              <a:rPr lang="en-US"/>
              <a:t> (State</a:t>
            </a:r>
            <a:r>
              <a:rPr lang="en-US">
                <a:solidFill>
                  <a:srgbClr val="FF0000"/>
                </a:solidFill>
              </a:rPr>
              <a:t>s</a:t>
            </a:r>
            <a:r>
              <a:rPr lang="en-US"/>
              <a:t>, Action</a:t>
            </a:r>
            <a:r>
              <a:rPr lang="en-US">
                <a:solidFill>
                  <a:srgbClr val="FF0000"/>
                </a:solidFill>
              </a:rPr>
              <a:t>s</a:t>
            </a:r>
            <a:r>
              <a:rPr lang="en-US"/>
              <a:t>)</a:t>
            </a:r>
            <a:endParaRPr/>
          </a:p>
        </p:txBody>
      </p:sp>
      <p:sp>
        <p:nvSpPr>
          <p:cNvPr id="505" name="Google Shape;505;p43"/>
          <p:cNvSpPr/>
          <p:nvPr/>
        </p:nvSpPr>
        <p:spPr>
          <a:xfrm>
            <a:off x="6833872" y="1862475"/>
            <a:ext cx="1608300" cy="8706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Agent (State</a:t>
            </a:r>
            <a:r>
              <a:rPr lang="en-US">
                <a:solidFill>
                  <a:srgbClr val="FF0000"/>
                </a:solidFill>
              </a:rPr>
              <a:t>s</a:t>
            </a:r>
            <a:r>
              <a:rPr lang="en-US"/>
              <a:t>)</a:t>
            </a:r>
            <a:endParaRPr/>
          </a:p>
        </p:txBody>
      </p:sp>
      <p:cxnSp>
        <p:nvCxnSpPr>
          <p:cNvPr id="506" name="Google Shape;506;p43"/>
          <p:cNvCxnSpPr/>
          <p:nvPr/>
        </p:nvCxnSpPr>
        <p:spPr>
          <a:xfrm>
            <a:off x="8448725" y="2038825"/>
            <a:ext cx="704700" cy="3300"/>
          </a:xfrm>
          <a:prstGeom prst="straightConnector1">
            <a:avLst/>
          </a:prstGeom>
          <a:noFill/>
          <a:ln cap="flat" cmpd="sng" w="9525">
            <a:solidFill>
              <a:schemeClr val="dk2"/>
            </a:solidFill>
            <a:prstDash val="solid"/>
            <a:round/>
            <a:headEnd len="med" w="med" type="none"/>
            <a:tailEnd len="med" w="med" type="triangle"/>
          </a:ln>
        </p:spPr>
      </p:cxnSp>
      <p:cxnSp>
        <p:nvCxnSpPr>
          <p:cNvPr id="507" name="Google Shape;507;p43"/>
          <p:cNvCxnSpPr/>
          <p:nvPr/>
        </p:nvCxnSpPr>
        <p:spPr>
          <a:xfrm rot="10800000">
            <a:off x="8455075" y="2542125"/>
            <a:ext cx="704700" cy="8400"/>
          </a:xfrm>
          <a:prstGeom prst="straightConnector1">
            <a:avLst/>
          </a:prstGeom>
          <a:noFill/>
          <a:ln cap="flat" cmpd="sng" w="9525">
            <a:solidFill>
              <a:schemeClr val="dk2"/>
            </a:solidFill>
            <a:prstDash val="solid"/>
            <a:round/>
            <a:headEnd len="med" w="med" type="none"/>
            <a:tailEnd len="med" w="med" type="triangle"/>
          </a:ln>
        </p:spPr>
      </p:cxnSp>
      <p:sp>
        <p:nvSpPr>
          <p:cNvPr id="508" name="Google Shape;508;p43"/>
          <p:cNvSpPr txBox="1"/>
          <p:nvPr/>
        </p:nvSpPr>
        <p:spPr>
          <a:xfrm>
            <a:off x="8435275" y="1532725"/>
            <a:ext cx="744300" cy="41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chemeClr val="dk1"/>
                </a:solidFill>
              </a:rPr>
              <a:t>Actions</a:t>
            </a:r>
            <a:endParaRPr sz="1300">
              <a:solidFill>
                <a:schemeClr val="dk1"/>
              </a:solidFill>
            </a:endParaRPr>
          </a:p>
        </p:txBody>
      </p:sp>
      <p:sp>
        <p:nvSpPr>
          <p:cNvPr id="509" name="Google Shape;509;p43"/>
          <p:cNvSpPr txBox="1"/>
          <p:nvPr/>
        </p:nvSpPr>
        <p:spPr>
          <a:xfrm>
            <a:off x="8348575" y="2733075"/>
            <a:ext cx="837300" cy="41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chemeClr val="dk1"/>
                </a:solidFill>
              </a:rPr>
              <a:t>Rewards</a:t>
            </a:r>
            <a:endParaRPr sz="1300">
              <a:solidFill>
                <a:schemeClr val="dk1"/>
              </a:solidFill>
            </a:endParaRPr>
          </a:p>
        </p:txBody>
      </p:sp>
      <p:sp>
        <p:nvSpPr>
          <p:cNvPr id="510" name="Google Shape;510;p43"/>
          <p:cNvSpPr txBox="1"/>
          <p:nvPr/>
        </p:nvSpPr>
        <p:spPr>
          <a:xfrm>
            <a:off x="9791300" y="1094625"/>
            <a:ext cx="1780800" cy="41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chemeClr val="dk1"/>
                </a:solidFill>
              </a:rPr>
              <a:t>Prime Environment</a:t>
            </a:r>
            <a:endParaRPr sz="13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4"/>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Results: Differential TD3 Agent</a:t>
            </a:r>
            <a:endParaRPr/>
          </a:p>
        </p:txBody>
      </p:sp>
      <p:sp>
        <p:nvSpPr>
          <p:cNvPr id="517" name="Google Shape;517;p44"/>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Converged to similar optimal solution as traditional RL agent</a:t>
            </a:r>
            <a:endParaRPr/>
          </a:p>
          <a:p>
            <a:pPr indent="-355600" lvl="0" marL="457200" rtl="0" algn="l">
              <a:spcBef>
                <a:spcPts val="0"/>
              </a:spcBef>
              <a:spcAft>
                <a:spcPts val="0"/>
              </a:spcAft>
              <a:buSzPts val="2000"/>
              <a:buChar char="●"/>
            </a:pPr>
            <a:r>
              <a:rPr lang="en-US"/>
              <a:t>N-Step rollout with training that directly interfaces with differential environment increases step/episode time tremendously</a:t>
            </a:r>
            <a:endParaRPr/>
          </a:p>
          <a:p>
            <a:pPr indent="-317500" lvl="1" marL="914400" rtl="0" algn="l">
              <a:spcBef>
                <a:spcPts val="0"/>
              </a:spcBef>
              <a:spcAft>
                <a:spcPts val="0"/>
              </a:spcAft>
              <a:buSzPts val="1400"/>
              <a:buChar char="○"/>
            </a:pPr>
            <a:r>
              <a:rPr lang="en-US"/>
              <a:t>This was understood to be a limitation! But did we take less steps to converge to an optimal solution and thus take less time?</a:t>
            </a:r>
            <a:endParaRPr/>
          </a:p>
          <a:p>
            <a:pPr indent="0" lvl="0" marL="0" rtl="0" algn="l">
              <a:spcBef>
                <a:spcPts val="1000"/>
              </a:spcBef>
              <a:spcAft>
                <a:spcPts val="0"/>
              </a:spcAft>
              <a:buNone/>
            </a:pPr>
            <a:r>
              <a:t/>
            </a:r>
            <a:endParaRPr/>
          </a:p>
          <a:p>
            <a:pPr indent="-355600" lvl="0" marL="457200" rtl="0" algn="l">
              <a:spcBef>
                <a:spcPts val="1000"/>
              </a:spcBef>
              <a:spcAft>
                <a:spcPts val="0"/>
              </a:spcAft>
              <a:buSzPts val="2000"/>
              <a:buChar char="●"/>
            </a:pPr>
            <a:r>
              <a:rPr lang="en-US"/>
              <a:t>No! While the differential solution was able to find optimal ~2000 steps after warm up and the non diff RL required ~2500 steps to find optimal after </a:t>
            </a:r>
            <a:r>
              <a:rPr lang="en-US"/>
              <a:t>warm up</a:t>
            </a:r>
            <a:r>
              <a:rPr lang="en-US"/>
              <a:t> the time increase per step during training was much higher and made it not faster</a:t>
            </a:r>
            <a:endParaRPr/>
          </a:p>
        </p:txBody>
      </p:sp>
      <p:sp>
        <p:nvSpPr>
          <p:cNvPr id="518" name="Google Shape;518;p44"/>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19" name="Google Shape;519;p44"/>
          <p:cNvPicPr preferRelativeResize="0"/>
          <p:nvPr/>
        </p:nvPicPr>
        <p:blipFill rotWithShape="1">
          <a:blip r:embed="rId3">
            <a:alphaModFix/>
          </a:blip>
          <a:srcRect b="48692" l="0" r="0" t="0"/>
          <a:stretch/>
        </p:blipFill>
        <p:spPr>
          <a:xfrm>
            <a:off x="2129200" y="4127051"/>
            <a:ext cx="7933599" cy="2236101"/>
          </a:xfrm>
          <a:prstGeom prst="rect">
            <a:avLst/>
          </a:prstGeom>
          <a:noFill/>
          <a:ln>
            <a:noFill/>
          </a:ln>
        </p:spPr>
      </p:pic>
      <p:sp>
        <p:nvSpPr>
          <p:cNvPr id="520" name="Google Shape;520;p44"/>
          <p:cNvSpPr txBox="1"/>
          <p:nvPr/>
        </p:nvSpPr>
        <p:spPr>
          <a:xfrm>
            <a:off x="-12" y="5186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Diff </a:t>
            </a:r>
            <a:r>
              <a:rPr lang="en-US" sz="1900">
                <a:solidFill>
                  <a:schemeClr val="dk2"/>
                </a:solidFill>
              </a:rPr>
              <a:t>TD3 Policy</a:t>
            </a:r>
            <a:endParaRPr sz="19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5"/>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rgbClr val="1C5068"/>
                </a:solidFill>
              </a:rPr>
              <a:t>Scientific Optimization Control Toolkit (SOCT)</a:t>
            </a:r>
            <a:endParaRPr/>
          </a:p>
        </p:txBody>
      </p:sp>
      <p:sp>
        <p:nvSpPr>
          <p:cNvPr id="527" name="Google Shape;527;p45"/>
          <p:cNvSpPr txBox="1"/>
          <p:nvPr>
            <p:ph idx="1" type="body"/>
          </p:nvPr>
        </p:nvSpPr>
        <p:spPr>
          <a:xfrm>
            <a:off x="309103" y="1319200"/>
            <a:ext cx="8696700" cy="48915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1100"/>
              <a:buFont typeface="Arial"/>
              <a:buNone/>
            </a:pPr>
            <a:r>
              <a:rPr lang="en-US" sz="1800" u="sng">
                <a:solidFill>
                  <a:schemeClr val="hlink"/>
                </a:solidFill>
                <a:hlinkClick r:id="rId3"/>
              </a:rPr>
              <a:t>https://github.com/JeffersonLab/SciOptControlToolkit</a:t>
            </a:r>
            <a:endParaRPr sz="1800" u="sng">
              <a:solidFill>
                <a:schemeClr val="hlink"/>
              </a:solidFill>
            </a:endParaRPr>
          </a:p>
          <a:p>
            <a:pPr indent="0" lvl="0" marL="0" rtl="0" algn="l">
              <a:lnSpc>
                <a:spcPct val="115000"/>
              </a:lnSpc>
              <a:spcBef>
                <a:spcPts val="1000"/>
              </a:spcBef>
              <a:spcAft>
                <a:spcPts val="0"/>
              </a:spcAft>
              <a:buClr>
                <a:schemeClr val="dk1"/>
              </a:buClr>
              <a:buSzPts val="1100"/>
              <a:buFont typeface="Arial"/>
              <a:buNone/>
            </a:pPr>
            <a:r>
              <a:rPr b="1" lang="en-US">
                <a:solidFill>
                  <a:srgbClr val="1C5068"/>
                </a:solidFill>
              </a:rPr>
              <a:t>Composable</a:t>
            </a:r>
            <a:endParaRPr b="1">
              <a:solidFill>
                <a:srgbClr val="1C5068"/>
              </a:solidFill>
            </a:endParaRPr>
          </a:p>
          <a:p>
            <a:pPr indent="0" lvl="0" marL="12700" rtl="0" algn="l">
              <a:lnSpc>
                <a:spcPct val="115000"/>
              </a:lnSpc>
              <a:spcBef>
                <a:spcPts val="500"/>
              </a:spcBef>
              <a:spcAft>
                <a:spcPts val="0"/>
              </a:spcAft>
              <a:buClr>
                <a:schemeClr val="dk1"/>
              </a:buClr>
              <a:buSzPts val="1100"/>
              <a:buFont typeface="Arial"/>
              <a:buNone/>
            </a:pPr>
            <a:r>
              <a:rPr lang="en-US" sz="1800">
                <a:solidFill>
                  <a:schemeClr val="dk1"/>
                </a:solidFill>
              </a:rPr>
              <a:t>•Easy to add new agents and environments</a:t>
            </a:r>
            <a:endParaRPr sz="1800">
              <a:solidFill>
                <a:schemeClr val="dk1"/>
              </a:solidFill>
            </a:endParaRPr>
          </a:p>
          <a:p>
            <a:pPr indent="0" lvl="0" marL="12700" rtl="0" algn="l">
              <a:lnSpc>
                <a:spcPct val="115000"/>
              </a:lnSpc>
              <a:spcBef>
                <a:spcPts val="500"/>
              </a:spcBef>
              <a:spcAft>
                <a:spcPts val="0"/>
              </a:spcAft>
              <a:buClr>
                <a:schemeClr val="dk1"/>
              </a:buClr>
              <a:buSzPts val="1100"/>
              <a:buFont typeface="Arial"/>
              <a:buNone/>
            </a:pPr>
            <a:r>
              <a:rPr lang="en-US" sz="1800">
                <a:solidFill>
                  <a:schemeClr val="dk1"/>
                </a:solidFill>
              </a:rPr>
              <a:t>•Registration mechanism</a:t>
            </a:r>
            <a:endParaRPr sz="1800">
              <a:solidFill>
                <a:schemeClr val="dk1"/>
              </a:solidFill>
            </a:endParaRPr>
          </a:p>
          <a:p>
            <a:pPr indent="0" lvl="0" marL="12700" rtl="0" algn="l">
              <a:lnSpc>
                <a:spcPct val="115000"/>
              </a:lnSpc>
              <a:spcBef>
                <a:spcPts val="500"/>
              </a:spcBef>
              <a:spcAft>
                <a:spcPts val="0"/>
              </a:spcAft>
              <a:buClr>
                <a:schemeClr val="dk1"/>
              </a:buClr>
              <a:buSzPts val="1100"/>
              <a:buFont typeface="Arial"/>
              <a:buNone/>
            </a:pPr>
            <a:r>
              <a:rPr lang="en-US" sz="1800">
                <a:solidFill>
                  <a:schemeClr val="dk1"/>
                </a:solidFill>
              </a:rPr>
              <a:t>•Allows for easy development and use of new components</a:t>
            </a:r>
            <a:endParaRPr sz="18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b="1" lang="en-US">
                <a:solidFill>
                  <a:srgbClr val="1C5068"/>
                </a:solidFill>
              </a:rPr>
              <a:t>Standard Gymnasium API</a:t>
            </a:r>
            <a:endParaRPr b="1">
              <a:solidFill>
                <a:srgbClr val="1C5068"/>
              </a:solidFill>
            </a:endParaRPr>
          </a:p>
          <a:p>
            <a:pPr indent="0" lvl="0" marL="12700" rtl="0" algn="l">
              <a:lnSpc>
                <a:spcPct val="115000"/>
              </a:lnSpc>
              <a:spcBef>
                <a:spcPts val="500"/>
              </a:spcBef>
              <a:spcAft>
                <a:spcPts val="0"/>
              </a:spcAft>
              <a:buClr>
                <a:schemeClr val="dk1"/>
              </a:buClr>
              <a:buSzPts val="1100"/>
              <a:buFont typeface="Arial"/>
              <a:buNone/>
            </a:pPr>
            <a:r>
              <a:rPr lang="en-US" sz="1800">
                <a:solidFill>
                  <a:schemeClr val="dk1"/>
                </a:solidFill>
              </a:rPr>
              <a:t>•Utilize industry standard environment specification</a:t>
            </a:r>
            <a:endParaRPr sz="18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b="1" lang="en-US">
                <a:solidFill>
                  <a:srgbClr val="1C5068"/>
                </a:solidFill>
              </a:rPr>
              <a:t>Visualizations</a:t>
            </a:r>
            <a:endParaRPr b="1">
              <a:solidFill>
                <a:srgbClr val="1C5068"/>
              </a:solidFill>
            </a:endParaRPr>
          </a:p>
          <a:p>
            <a:pPr indent="0" lvl="0" marL="12700" rtl="0" algn="l">
              <a:lnSpc>
                <a:spcPct val="115000"/>
              </a:lnSpc>
              <a:spcBef>
                <a:spcPts val="500"/>
              </a:spcBef>
              <a:spcAft>
                <a:spcPts val="0"/>
              </a:spcAft>
              <a:buClr>
                <a:schemeClr val="dk1"/>
              </a:buClr>
              <a:buSzPts val="1100"/>
              <a:buFont typeface="Arial"/>
              <a:buNone/>
            </a:pPr>
            <a:r>
              <a:rPr lang="en-US" sz="1800">
                <a:solidFill>
                  <a:schemeClr val="dk1"/>
                </a:solidFill>
              </a:rPr>
              <a:t>•Tensorboard integration allows for live monitoring of training</a:t>
            </a:r>
            <a:endParaRPr sz="18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b="1" lang="en-US">
                <a:solidFill>
                  <a:srgbClr val="1C5068"/>
                </a:solidFill>
              </a:rPr>
              <a:t>Reproducible</a:t>
            </a:r>
            <a:endParaRPr b="1">
              <a:solidFill>
                <a:srgbClr val="1C5068"/>
              </a:solidFill>
            </a:endParaRPr>
          </a:p>
          <a:p>
            <a:pPr indent="0" lvl="0" marL="12700" rtl="0" algn="l">
              <a:lnSpc>
                <a:spcPct val="115000"/>
              </a:lnSpc>
              <a:spcBef>
                <a:spcPts val="500"/>
              </a:spcBef>
              <a:spcAft>
                <a:spcPts val="0"/>
              </a:spcAft>
              <a:buClr>
                <a:schemeClr val="dk1"/>
              </a:buClr>
              <a:buSzPts val="1100"/>
              <a:buFont typeface="Arial"/>
              <a:buNone/>
            </a:pPr>
            <a:r>
              <a:rPr lang="en-US" sz="1800">
                <a:solidFill>
                  <a:schemeClr val="dk1"/>
                </a:solidFill>
              </a:rPr>
              <a:t>•Models and configurations are saved and stored for inference/retraining</a:t>
            </a:r>
            <a:endParaRPr sz="1800">
              <a:solidFill>
                <a:schemeClr val="dk1"/>
              </a:solidFill>
            </a:endParaRPr>
          </a:p>
          <a:p>
            <a:pPr indent="0" lvl="0" marL="12700" rtl="0" algn="l">
              <a:lnSpc>
                <a:spcPct val="115000"/>
              </a:lnSpc>
              <a:spcBef>
                <a:spcPts val="500"/>
              </a:spcBef>
              <a:spcAft>
                <a:spcPts val="0"/>
              </a:spcAft>
              <a:buClr>
                <a:schemeClr val="dk1"/>
              </a:buClr>
              <a:buSzPts val="1100"/>
              <a:buFont typeface="Arial"/>
              <a:buNone/>
            </a:pPr>
            <a:r>
              <a:rPr lang="en-US" sz="1800">
                <a:solidFill>
                  <a:schemeClr val="dk1"/>
                </a:solidFill>
              </a:rPr>
              <a:t>•Easily pull in previous runs for continued research</a:t>
            </a:r>
            <a:endParaRPr sz="1800">
              <a:solidFill>
                <a:schemeClr val="dk1"/>
              </a:solidFill>
            </a:endParaRPr>
          </a:p>
          <a:p>
            <a:pPr indent="0" lvl="0" marL="0" rtl="0" algn="l">
              <a:spcBef>
                <a:spcPts val="1000"/>
              </a:spcBef>
              <a:spcAft>
                <a:spcPts val="0"/>
              </a:spcAft>
              <a:buNone/>
            </a:pPr>
            <a:r>
              <a:t/>
            </a:r>
            <a:endParaRPr b="1"/>
          </a:p>
        </p:txBody>
      </p:sp>
      <p:sp>
        <p:nvSpPr>
          <p:cNvPr id="528" name="Google Shape;528;p45"/>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29" name="Google Shape;529;p45"/>
          <p:cNvPicPr preferRelativeResize="0"/>
          <p:nvPr/>
        </p:nvPicPr>
        <p:blipFill>
          <a:blip r:embed="rId4">
            <a:alphaModFix/>
          </a:blip>
          <a:stretch>
            <a:fillRect/>
          </a:stretch>
        </p:blipFill>
        <p:spPr>
          <a:xfrm>
            <a:off x="8291800" y="1369200"/>
            <a:ext cx="3260590" cy="5011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309104" y="531950"/>
            <a:ext cx="87444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Understanding the Challenge</a:t>
            </a:r>
            <a:endParaRPr/>
          </a:p>
        </p:txBody>
      </p:sp>
      <p:sp>
        <p:nvSpPr>
          <p:cNvPr id="150" name="Google Shape;150;p19"/>
          <p:cNvSpPr txBox="1"/>
          <p:nvPr>
            <p:ph idx="1" type="body"/>
          </p:nvPr>
        </p:nvSpPr>
        <p:spPr>
          <a:xfrm>
            <a:off x="309100"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chemeClr val="dk2"/>
              </a:buClr>
              <a:buSzPts val="2000"/>
              <a:buChar char="●"/>
            </a:pPr>
            <a:r>
              <a:rPr lang="en-US">
                <a:solidFill>
                  <a:schemeClr val="dk2"/>
                </a:solidFill>
              </a:rPr>
              <a:t>We want to nudge the microwave frequency to keep the </a:t>
            </a:r>
            <a:r>
              <a:rPr lang="en-US">
                <a:solidFill>
                  <a:schemeClr val="dk2"/>
                </a:solidFill>
              </a:rPr>
              <a:t>polarization</a:t>
            </a:r>
            <a:r>
              <a:rPr lang="en-US">
                <a:solidFill>
                  <a:schemeClr val="dk2"/>
                </a:solidFill>
              </a:rPr>
              <a:t> as high as possible before we anneal (reset)</a:t>
            </a:r>
            <a:endParaRPr>
              <a:solidFill>
                <a:schemeClr val="dk2"/>
              </a:solidFill>
            </a:endParaRPr>
          </a:p>
          <a:p>
            <a:pPr indent="0" lvl="0" marL="457200" rtl="0" algn="l">
              <a:spcBef>
                <a:spcPts val="1000"/>
              </a:spcBef>
              <a:spcAft>
                <a:spcPts val="0"/>
              </a:spcAft>
              <a:buNone/>
            </a:pPr>
            <a:r>
              <a:t/>
            </a:r>
            <a:endParaRPr/>
          </a:p>
        </p:txBody>
      </p:sp>
      <p:sp>
        <p:nvSpPr>
          <p:cNvPr id="151" name="Google Shape;151;p19"/>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52" name="Google Shape;152;p19"/>
          <p:cNvPicPr preferRelativeResize="0"/>
          <p:nvPr/>
        </p:nvPicPr>
        <p:blipFill>
          <a:blip r:embed="rId3">
            <a:alphaModFix/>
          </a:blip>
          <a:stretch>
            <a:fillRect/>
          </a:stretch>
        </p:blipFill>
        <p:spPr>
          <a:xfrm>
            <a:off x="1723800" y="2315003"/>
            <a:ext cx="8744392" cy="4542998"/>
          </a:xfrm>
          <a:prstGeom prst="rect">
            <a:avLst/>
          </a:prstGeom>
          <a:noFill/>
          <a:ln>
            <a:noFill/>
          </a:ln>
        </p:spPr>
      </p:pic>
      <p:cxnSp>
        <p:nvCxnSpPr>
          <p:cNvPr id="153" name="Google Shape;153;p19"/>
          <p:cNvCxnSpPr>
            <a:stCxn id="154" idx="2"/>
          </p:cNvCxnSpPr>
          <p:nvPr/>
        </p:nvCxnSpPr>
        <p:spPr>
          <a:xfrm flipH="1">
            <a:off x="3977718" y="2170575"/>
            <a:ext cx="2364300" cy="1171500"/>
          </a:xfrm>
          <a:prstGeom prst="straightConnector1">
            <a:avLst/>
          </a:prstGeom>
          <a:noFill/>
          <a:ln cap="flat" cmpd="sng" w="8200">
            <a:solidFill>
              <a:srgbClr val="FF0000"/>
            </a:solidFill>
            <a:prstDash val="solid"/>
            <a:round/>
            <a:headEnd len="med" w="med" type="none"/>
            <a:tailEnd len="med" w="med" type="stealth"/>
          </a:ln>
        </p:spPr>
      </p:cxnSp>
      <p:sp>
        <p:nvSpPr>
          <p:cNvPr id="154" name="Google Shape;154;p19"/>
          <p:cNvSpPr txBox="1"/>
          <p:nvPr/>
        </p:nvSpPr>
        <p:spPr>
          <a:xfrm>
            <a:off x="4001718" y="1790175"/>
            <a:ext cx="4680600" cy="380400"/>
          </a:xfrm>
          <a:prstGeom prst="rect">
            <a:avLst/>
          </a:prstGeom>
          <a:noFill/>
          <a:ln>
            <a:noFill/>
          </a:ln>
        </p:spPr>
        <p:txBody>
          <a:bodyPr anchorCtr="0" anchor="t" bIns="78825" lIns="78825" spcFirstLastPara="1" rIns="78825" wrap="square" tIns="78825">
            <a:noAutofit/>
          </a:bodyPr>
          <a:lstStyle/>
          <a:p>
            <a:pPr indent="0" lvl="0" marL="0" rtl="0" algn="ctr">
              <a:spcBef>
                <a:spcPts val="0"/>
              </a:spcBef>
              <a:spcAft>
                <a:spcPts val="0"/>
              </a:spcAft>
              <a:buNone/>
            </a:pPr>
            <a:r>
              <a:rPr lang="en-US" sz="1035">
                <a:solidFill>
                  <a:schemeClr val="dk1"/>
                </a:solidFill>
              </a:rPr>
              <a:t>Operator manually nudges frequency up and down</a:t>
            </a:r>
            <a:endParaRPr sz="1035">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6"/>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Next Steps</a:t>
            </a:r>
            <a:endParaRPr/>
          </a:p>
        </p:txBody>
      </p:sp>
      <p:sp>
        <p:nvSpPr>
          <p:cNvPr id="536" name="Google Shape;536;p46"/>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Data driven surrogate modelling with uncertainties we can train RL agents to effectively </a:t>
            </a:r>
            <a:r>
              <a:rPr lang="en-US"/>
              <a:t>learn solutions closer to optimal than human operators while respecting the uncertainties and limitations of the historical data</a:t>
            </a:r>
            <a:endParaRPr/>
          </a:p>
          <a:p>
            <a:pPr indent="0" lvl="0" marL="457200" rtl="0" algn="l">
              <a:spcBef>
                <a:spcPts val="1000"/>
              </a:spcBef>
              <a:spcAft>
                <a:spcPts val="0"/>
              </a:spcAft>
              <a:buNone/>
            </a:pPr>
            <a:r>
              <a:t/>
            </a:r>
            <a:endParaRPr/>
          </a:p>
          <a:p>
            <a:pPr indent="-355600" lvl="0" marL="457200" rtl="0" algn="l">
              <a:spcBef>
                <a:spcPts val="1000"/>
              </a:spcBef>
              <a:spcAft>
                <a:spcPts val="0"/>
              </a:spcAft>
              <a:buSzPts val="2000"/>
              <a:buChar char="●"/>
            </a:pPr>
            <a:r>
              <a:rPr lang="en-US"/>
              <a:t>Differential simulations and environments can decrease the number of samples required to converge but potentially still take more wall time with the increased algorithm complexity</a:t>
            </a:r>
            <a:endParaRPr/>
          </a:p>
          <a:p>
            <a:pPr indent="0" lvl="0" marL="457200" rtl="0" algn="l">
              <a:spcBef>
                <a:spcPts val="1000"/>
              </a:spcBef>
              <a:spcAft>
                <a:spcPts val="0"/>
              </a:spcAft>
              <a:buNone/>
            </a:pPr>
            <a:r>
              <a:t/>
            </a:r>
            <a:endParaRPr/>
          </a:p>
          <a:p>
            <a:pPr indent="-355600" lvl="0" marL="457200" rtl="0" algn="l">
              <a:spcBef>
                <a:spcPts val="1000"/>
              </a:spcBef>
              <a:spcAft>
                <a:spcPts val="0"/>
              </a:spcAft>
              <a:buSzPts val="2000"/>
              <a:buChar char="●"/>
            </a:pPr>
            <a:r>
              <a:rPr lang="en-US"/>
              <a:t>Future effort into how we can design this to be deployable when the experiment comes back online</a:t>
            </a:r>
            <a:endParaRPr/>
          </a:p>
        </p:txBody>
      </p:sp>
      <p:sp>
        <p:nvSpPr>
          <p:cNvPr id="537" name="Google Shape;537;p46"/>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38" name="Google Shape;538;p46"/>
          <p:cNvSpPr txBox="1"/>
          <p:nvPr/>
        </p:nvSpPr>
        <p:spPr>
          <a:xfrm>
            <a:off x="514800" y="4919900"/>
            <a:ext cx="11044800" cy="9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200">
                <a:solidFill>
                  <a:schemeClr val="dk2"/>
                </a:solidFill>
              </a:rPr>
              <a:t>Thank you! </a:t>
            </a:r>
            <a:endParaRPr b="1" sz="3200">
              <a:solidFill>
                <a:schemeClr val="dk2"/>
              </a:solidFill>
            </a:endParaRPr>
          </a:p>
          <a:p>
            <a:pPr indent="0" lvl="0" marL="0" rtl="0" algn="ctr">
              <a:spcBef>
                <a:spcPts val="0"/>
              </a:spcBef>
              <a:spcAft>
                <a:spcPts val="0"/>
              </a:spcAft>
              <a:buNone/>
            </a:pPr>
            <a:r>
              <a:rPr b="1" lang="en-US" sz="3200">
                <a:solidFill>
                  <a:schemeClr val="dk2"/>
                </a:solidFill>
              </a:rPr>
              <a:t>Feel free to reach out at armenk@jlab.org</a:t>
            </a:r>
            <a:endParaRPr b="1" sz="3200">
              <a:solidFill>
                <a:schemeClr val="dk2"/>
              </a:solidFill>
            </a:endParaRPr>
          </a:p>
          <a:p>
            <a:pPr indent="0" lvl="0" marL="0" rtl="0" algn="ctr">
              <a:spcBef>
                <a:spcPts val="0"/>
              </a:spcBef>
              <a:spcAft>
                <a:spcPts val="0"/>
              </a:spcAft>
              <a:buNone/>
            </a:pPr>
            <a:r>
              <a:t/>
            </a:r>
            <a:endParaRPr sz="2800">
              <a:solidFill>
                <a:schemeClr val="dk1"/>
              </a:solidFill>
            </a:endParaRPr>
          </a:p>
          <a:p>
            <a:pPr indent="0" lvl="0" marL="0" rtl="0" algn="ctr">
              <a:spcBef>
                <a:spcPts val="0"/>
              </a:spcBef>
              <a:spcAft>
                <a:spcPts val="0"/>
              </a:spcAft>
              <a:buNone/>
            </a:pPr>
            <a:r>
              <a:rPr lang="en-US" sz="2800">
                <a:solidFill>
                  <a:schemeClr val="dk1"/>
                </a:solidFill>
              </a:rPr>
              <a:t>This is prepublished work and is subject to modification!</a:t>
            </a:r>
            <a:endParaRPr sz="28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47"/>
          <p:cNvSpPr txBox="1"/>
          <p:nvPr>
            <p:ph type="title"/>
          </p:nvPr>
        </p:nvSpPr>
        <p:spPr>
          <a:xfrm>
            <a:off x="1300766" y="1891183"/>
            <a:ext cx="100530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Appendix</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8"/>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Environment Setup: Observation and Reward Structure</a:t>
            </a:r>
            <a:endParaRPr/>
          </a:p>
        </p:txBody>
      </p:sp>
      <p:sp>
        <p:nvSpPr>
          <p:cNvPr id="551" name="Google Shape;551;p48"/>
          <p:cNvSpPr txBox="1"/>
          <p:nvPr>
            <p:ph idx="1" type="body"/>
          </p:nvPr>
        </p:nvSpPr>
        <p:spPr>
          <a:xfrm>
            <a:off x="309094" y="1319201"/>
            <a:ext cx="5682300" cy="48915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Observation Space</a:t>
            </a:r>
            <a:endParaRPr/>
          </a:p>
          <a:p>
            <a:pPr indent="0" lvl="0" marL="0" rtl="0" algn="ctr">
              <a:spcBef>
                <a:spcPts val="1000"/>
              </a:spcBef>
              <a:spcAft>
                <a:spcPts val="0"/>
              </a:spcAft>
              <a:buNone/>
            </a:pPr>
            <a:r>
              <a:rPr lang="en-US" sz="1400"/>
              <a:t>[Microwave Frequency Normalized, Target Dose Scaled, Beam Current, Predicted Polarization Mean, Predicted Polarization Std, Lower Confidence Bound, Frequency Derivative, Previous Action]</a:t>
            </a:r>
            <a:endParaRPr sz="1400"/>
          </a:p>
          <a:p>
            <a:pPr indent="-330200" lvl="0" marL="457200" rtl="0" algn="l">
              <a:spcBef>
                <a:spcPts val="1000"/>
              </a:spcBef>
              <a:spcAft>
                <a:spcPts val="0"/>
              </a:spcAft>
              <a:buSzPts val="1600"/>
              <a:buChar char="●"/>
            </a:pPr>
            <a:r>
              <a:rPr lang="en-US" sz="1600"/>
              <a:t>Components</a:t>
            </a:r>
            <a:endParaRPr sz="1600"/>
          </a:p>
          <a:p>
            <a:pPr indent="-317500" lvl="1" marL="914400" rtl="0" algn="l">
              <a:spcBef>
                <a:spcPts val="0"/>
              </a:spcBef>
              <a:spcAft>
                <a:spcPts val="0"/>
              </a:spcAft>
              <a:buSzPts val="1400"/>
              <a:buChar char="○"/>
            </a:pPr>
            <a:r>
              <a:rPr b="1" lang="en-US"/>
              <a:t>Normalized microwave frequency </a:t>
            </a:r>
            <a:r>
              <a:rPr lang="en-US"/>
              <a:t>helps agent learn state space better and keeps observations on similar scale</a:t>
            </a:r>
            <a:endParaRPr/>
          </a:p>
          <a:p>
            <a:pPr indent="-317500" lvl="1" marL="914400" rtl="0" algn="l">
              <a:spcBef>
                <a:spcPts val="0"/>
              </a:spcBef>
              <a:spcAft>
                <a:spcPts val="0"/>
              </a:spcAft>
              <a:buSzPts val="1400"/>
              <a:buChar char="○"/>
            </a:pPr>
            <a:r>
              <a:rPr b="1" lang="en-US"/>
              <a:t>Lower Confidence Bound</a:t>
            </a:r>
            <a:r>
              <a:rPr lang="en-US"/>
              <a:t> = Predicted Mean - k * predicted std</a:t>
            </a:r>
            <a:endParaRPr/>
          </a:p>
          <a:p>
            <a:pPr indent="-317500" lvl="1" marL="914400" rtl="0" algn="l">
              <a:spcBef>
                <a:spcPts val="0"/>
              </a:spcBef>
              <a:spcAft>
                <a:spcPts val="0"/>
              </a:spcAft>
              <a:buSzPts val="1400"/>
              <a:buChar char="○"/>
            </a:pPr>
            <a:r>
              <a:rPr b="1" lang="en-US"/>
              <a:t>Frequency Derivative</a:t>
            </a:r>
            <a:r>
              <a:rPr lang="en-US"/>
              <a:t> =  </a:t>
            </a:r>
            <a:r>
              <a:rPr lang="en-US">
                <a:solidFill>
                  <a:srgbClr val="383A42"/>
                </a:solidFill>
              </a:rPr>
              <a:t>(current </a:t>
            </a:r>
            <a:r>
              <a:rPr lang="en-US"/>
              <a:t>frequency </a:t>
            </a:r>
            <a:r>
              <a:rPr lang="en-US">
                <a:solidFill>
                  <a:srgbClr val="4078F2"/>
                </a:solidFill>
              </a:rPr>
              <a:t>-</a:t>
            </a:r>
            <a:r>
              <a:rPr lang="en-US"/>
              <a:t> previous frequency</a:t>
            </a:r>
            <a:r>
              <a:rPr lang="en-US">
                <a:solidFill>
                  <a:srgbClr val="383A42"/>
                </a:solidFill>
              </a:rPr>
              <a:t>)</a:t>
            </a:r>
            <a:r>
              <a:rPr lang="en-US"/>
              <a:t> </a:t>
            </a:r>
            <a:r>
              <a:rPr lang="en-US">
                <a:solidFill>
                  <a:srgbClr val="4078F2"/>
                </a:solidFill>
              </a:rPr>
              <a:t>/</a:t>
            </a:r>
            <a:r>
              <a:rPr lang="en-US"/>
              <a:t> continuous action scale</a:t>
            </a:r>
            <a:endParaRPr/>
          </a:p>
          <a:p>
            <a:pPr indent="-304800" lvl="2" marL="1371600" rtl="0" algn="l">
              <a:spcBef>
                <a:spcPts val="0"/>
              </a:spcBef>
              <a:spcAft>
                <a:spcPts val="0"/>
              </a:spcAft>
              <a:buSzPts val="1200"/>
              <a:buChar char="■"/>
            </a:pPr>
            <a:r>
              <a:rPr lang="en-US"/>
              <a:t>Lets the policy know which way and how quickly we are moving</a:t>
            </a:r>
            <a:endParaRPr/>
          </a:p>
          <a:p>
            <a:pPr indent="-317500" lvl="1" marL="914400" rtl="0" algn="l">
              <a:spcBef>
                <a:spcPts val="0"/>
              </a:spcBef>
              <a:spcAft>
                <a:spcPts val="0"/>
              </a:spcAft>
              <a:buSzPts val="1400"/>
              <a:buChar char="○"/>
            </a:pPr>
            <a:r>
              <a:rPr b="1" lang="en-US"/>
              <a:t>Previous Action</a:t>
            </a:r>
            <a:r>
              <a:rPr lang="en-US"/>
              <a:t> provides the agent some history for the policy</a:t>
            </a:r>
            <a:endParaRPr/>
          </a:p>
          <a:p>
            <a:pPr indent="0" lvl="0" marL="0" rtl="0" algn="l">
              <a:spcBef>
                <a:spcPts val="1000"/>
              </a:spcBef>
              <a:spcAft>
                <a:spcPts val="0"/>
              </a:spcAft>
              <a:buNone/>
            </a:pPr>
            <a:r>
              <a:t/>
            </a:r>
            <a:endParaRPr sz="2000">
              <a:solidFill>
                <a:schemeClr val="dk2"/>
              </a:solidFill>
            </a:endParaRPr>
          </a:p>
        </p:txBody>
      </p:sp>
      <p:sp>
        <p:nvSpPr>
          <p:cNvPr id="552" name="Google Shape;552;p48"/>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3" name="Google Shape;553;p48"/>
          <p:cNvSpPr txBox="1"/>
          <p:nvPr>
            <p:ph idx="2" type="body"/>
          </p:nvPr>
        </p:nvSpPr>
        <p:spPr>
          <a:xfrm>
            <a:off x="6110467" y="1322610"/>
            <a:ext cx="5682300" cy="48915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Clr>
                <a:schemeClr val="dk1"/>
              </a:buClr>
              <a:buSzPts val="1100"/>
              <a:buFont typeface="Arial"/>
              <a:buNone/>
            </a:pPr>
            <a:r>
              <a:rPr lang="en-US"/>
              <a:t>Rewards Structure</a:t>
            </a:r>
            <a:endParaRPr b="1"/>
          </a:p>
          <a:p>
            <a:pPr indent="0" lvl="0" marL="0" rtl="0" algn="ctr">
              <a:spcBef>
                <a:spcPts val="1000"/>
              </a:spcBef>
              <a:spcAft>
                <a:spcPts val="0"/>
              </a:spcAft>
              <a:buClr>
                <a:schemeClr val="dk1"/>
              </a:buClr>
              <a:buSzPts val="1100"/>
              <a:buFont typeface="Arial"/>
              <a:buNone/>
            </a:pPr>
            <a:r>
              <a:rPr lang="en-US" sz="1400"/>
              <a:t>Reward  = LCB + Action Penalty + Frequency Change Penalty</a:t>
            </a:r>
            <a:endParaRPr sz="1400"/>
          </a:p>
          <a:p>
            <a:pPr indent="0" lvl="0" marL="0" rtl="0" algn="l">
              <a:spcBef>
                <a:spcPts val="1000"/>
              </a:spcBef>
              <a:spcAft>
                <a:spcPts val="0"/>
              </a:spcAft>
              <a:buClr>
                <a:schemeClr val="dk1"/>
              </a:buClr>
              <a:buSzPts val="1100"/>
              <a:buFont typeface="Arial"/>
              <a:buNone/>
            </a:pPr>
            <a:r>
              <a:t/>
            </a:r>
            <a:endParaRPr/>
          </a:p>
          <a:p>
            <a:pPr indent="-330200" lvl="0" marL="457200" rtl="0" algn="l">
              <a:spcBef>
                <a:spcPts val="1000"/>
              </a:spcBef>
              <a:spcAft>
                <a:spcPts val="0"/>
              </a:spcAft>
              <a:buSzPts val="1600"/>
              <a:buChar char="●"/>
            </a:pPr>
            <a:r>
              <a:rPr lang="en-US" sz="1600"/>
              <a:t>Reward Components</a:t>
            </a:r>
            <a:endParaRPr sz="1600"/>
          </a:p>
          <a:p>
            <a:pPr indent="-317500" lvl="1" marL="914400" rtl="0" algn="l">
              <a:spcBef>
                <a:spcPts val="0"/>
              </a:spcBef>
              <a:spcAft>
                <a:spcPts val="0"/>
              </a:spcAft>
              <a:buSzPts val="1400"/>
              <a:buChar char="○"/>
            </a:pPr>
            <a:r>
              <a:rPr b="1" lang="en-US"/>
              <a:t>LCB: </a:t>
            </a:r>
            <a:r>
              <a:rPr lang="en-US"/>
              <a:t>Same as in observation</a:t>
            </a:r>
            <a:endParaRPr/>
          </a:p>
          <a:p>
            <a:pPr indent="-317500" lvl="1" marL="914400" rtl="0" algn="l">
              <a:spcBef>
                <a:spcPts val="0"/>
              </a:spcBef>
              <a:spcAft>
                <a:spcPts val="0"/>
              </a:spcAft>
              <a:buSzPts val="1400"/>
              <a:buChar char="○"/>
            </a:pPr>
            <a:r>
              <a:rPr b="1" lang="en-US"/>
              <a:t>Action Penalty:</a:t>
            </a:r>
            <a:r>
              <a:rPr lang="en-US"/>
              <a:t> - (action penalty weight * exp(action) * reward scale)</a:t>
            </a:r>
            <a:endParaRPr/>
          </a:p>
          <a:p>
            <a:pPr indent="-304800" lvl="2" marL="1371600" rtl="0" algn="l">
              <a:spcBef>
                <a:spcPts val="0"/>
              </a:spcBef>
              <a:spcAft>
                <a:spcPts val="0"/>
              </a:spcAft>
              <a:buSzPts val="1200"/>
              <a:buChar char="■"/>
            </a:pPr>
            <a:r>
              <a:rPr lang="en-US"/>
              <a:t>Added to encourage smaller more conservative actions (over slamming action bounds!)</a:t>
            </a:r>
            <a:endParaRPr/>
          </a:p>
          <a:p>
            <a:pPr indent="-304800" lvl="2" marL="1371600" rtl="0" algn="l">
              <a:spcBef>
                <a:spcPts val="0"/>
              </a:spcBef>
              <a:spcAft>
                <a:spcPts val="0"/>
              </a:spcAft>
              <a:buSzPts val="1200"/>
              <a:buChar char="■"/>
            </a:pPr>
            <a:r>
              <a:rPr lang="en-US"/>
              <a:t>Promoting smooth actions</a:t>
            </a:r>
            <a:endParaRPr/>
          </a:p>
          <a:p>
            <a:pPr indent="-317500" lvl="1" marL="914400" rtl="0" algn="l">
              <a:spcBef>
                <a:spcPts val="0"/>
              </a:spcBef>
              <a:spcAft>
                <a:spcPts val="0"/>
              </a:spcAft>
              <a:buSzPts val="1400"/>
              <a:buChar char="○"/>
            </a:pPr>
            <a:r>
              <a:rPr b="1" lang="en-US"/>
              <a:t>Frequency Change Penalty:</a:t>
            </a:r>
            <a:r>
              <a:rPr lang="en-US"/>
              <a:t> -abs(Frequency Derivative) * frequency change weight * reward scale</a:t>
            </a:r>
            <a:endParaRPr>
              <a:solidFill>
                <a:srgbClr val="383A42"/>
              </a:solidFill>
            </a:endParaRPr>
          </a:p>
          <a:p>
            <a:pPr indent="-304800" lvl="2" marL="1371600" rtl="0" algn="l">
              <a:spcBef>
                <a:spcPts val="0"/>
              </a:spcBef>
              <a:spcAft>
                <a:spcPts val="0"/>
              </a:spcAft>
              <a:buSzPts val="1200"/>
              <a:buChar char="■"/>
            </a:pPr>
            <a:r>
              <a:rPr lang="en-US"/>
              <a:t>Designed to discourage abrupt frequency jumps</a:t>
            </a:r>
            <a:endParaRPr/>
          </a:p>
          <a:p>
            <a:pPr indent="-304800" lvl="2" marL="1371600" rtl="0" algn="l">
              <a:spcBef>
                <a:spcPts val="0"/>
              </a:spcBef>
              <a:spcAft>
                <a:spcPts val="0"/>
              </a:spcAft>
              <a:buSzPts val="1200"/>
              <a:buChar char="■"/>
            </a:pPr>
            <a:r>
              <a:rPr lang="en-US"/>
              <a:t>Promoting smooth trajectories</a:t>
            </a:r>
            <a:endParaRPr/>
          </a:p>
          <a:p>
            <a:pPr indent="0" lvl="0" marL="0" rtl="0" algn="l">
              <a:spcBef>
                <a:spcPts val="1000"/>
              </a:spcBef>
              <a:spcAft>
                <a:spcPts val="0"/>
              </a:spcAft>
              <a:buNone/>
            </a:pPr>
            <a:r>
              <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9"/>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Project Timeline</a:t>
            </a:r>
            <a:endParaRPr/>
          </a:p>
        </p:txBody>
      </p:sp>
      <p:sp>
        <p:nvSpPr>
          <p:cNvPr id="560" name="Google Shape;560;p49"/>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AutoNum type="arabicParenR"/>
            </a:pPr>
            <a:r>
              <a:rPr b="1" lang="en-US"/>
              <a:t>Single Sample Surrogate Modelling with Uncertainties</a:t>
            </a:r>
            <a:endParaRPr b="1"/>
          </a:p>
          <a:p>
            <a:pPr indent="0" lvl="0" marL="0" rtl="0" algn="l">
              <a:spcBef>
                <a:spcPts val="1000"/>
              </a:spcBef>
              <a:spcAft>
                <a:spcPts val="0"/>
              </a:spcAft>
              <a:buNone/>
            </a:pPr>
            <a:r>
              <a:t/>
            </a:r>
            <a:endParaRPr/>
          </a:p>
          <a:p>
            <a:pPr indent="-355600" lvl="0" marL="457200" rtl="0" algn="l">
              <a:spcBef>
                <a:spcPts val="1000"/>
              </a:spcBef>
              <a:spcAft>
                <a:spcPts val="0"/>
              </a:spcAft>
              <a:buSzPts val="2000"/>
              <a:buAutoNum type="arabicParenR"/>
            </a:pPr>
            <a:r>
              <a:rPr b="1" lang="en-US"/>
              <a:t>Gymnasium Single Sample Environment Structure</a:t>
            </a:r>
            <a:endParaRPr b="1"/>
          </a:p>
          <a:p>
            <a:pPr indent="0" lvl="0" marL="914400" rtl="0" algn="l">
              <a:spcBef>
                <a:spcPts val="1000"/>
              </a:spcBef>
              <a:spcAft>
                <a:spcPts val="0"/>
              </a:spcAft>
              <a:buNone/>
            </a:pPr>
            <a:r>
              <a:t/>
            </a:r>
            <a:endParaRPr/>
          </a:p>
          <a:p>
            <a:pPr indent="-355600" lvl="0" marL="457200" rtl="0" algn="l">
              <a:spcBef>
                <a:spcPts val="1000"/>
              </a:spcBef>
              <a:spcAft>
                <a:spcPts val="0"/>
              </a:spcAft>
              <a:buSzPts val="2000"/>
              <a:buAutoNum type="arabicParenR"/>
            </a:pPr>
            <a:r>
              <a:rPr b="1" lang="en-US"/>
              <a:t>Solving Single Sample Environment with TD3</a:t>
            </a:r>
            <a:endParaRPr b="1"/>
          </a:p>
          <a:p>
            <a:pPr indent="0" lvl="0" marL="914400" rtl="0" algn="l">
              <a:spcBef>
                <a:spcPts val="1000"/>
              </a:spcBef>
              <a:spcAft>
                <a:spcPts val="0"/>
              </a:spcAft>
              <a:buNone/>
            </a:pPr>
            <a:r>
              <a:t/>
            </a:r>
            <a:endParaRPr b="1"/>
          </a:p>
          <a:p>
            <a:pPr indent="-355600" lvl="0" marL="457200" rtl="0" algn="l">
              <a:spcBef>
                <a:spcPts val="1000"/>
              </a:spcBef>
              <a:spcAft>
                <a:spcPts val="0"/>
              </a:spcAft>
              <a:buSzPts val="2000"/>
              <a:buAutoNum type="arabicParenR"/>
            </a:pPr>
            <a:r>
              <a:rPr b="1" lang="en-US"/>
              <a:t>Multi Sample Surrogate Modelling with Uncertainties</a:t>
            </a:r>
            <a:endParaRPr b="1"/>
          </a:p>
          <a:p>
            <a:pPr indent="0" lvl="0" marL="914400" rtl="0" algn="l">
              <a:spcBef>
                <a:spcPts val="1000"/>
              </a:spcBef>
              <a:spcAft>
                <a:spcPts val="0"/>
              </a:spcAft>
              <a:buNone/>
            </a:pPr>
            <a:r>
              <a:t/>
            </a:r>
            <a:endParaRPr/>
          </a:p>
          <a:p>
            <a:pPr indent="-355600" lvl="0" marL="457200" rtl="0" algn="l">
              <a:spcBef>
                <a:spcPts val="1000"/>
              </a:spcBef>
              <a:spcAft>
                <a:spcPts val="0"/>
              </a:spcAft>
              <a:buSzPts val="2000"/>
              <a:buAutoNum type="arabicParenR"/>
            </a:pPr>
            <a:r>
              <a:rPr b="1" lang="en-US"/>
              <a:t>Solving Multi Sample Environment with TD3 &amp; LUTs</a:t>
            </a:r>
            <a:endParaRPr b="1"/>
          </a:p>
          <a:p>
            <a:pPr indent="0" lvl="0" marL="914400" rtl="0" algn="l">
              <a:spcBef>
                <a:spcPts val="1000"/>
              </a:spcBef>
              <a:spcAft>
                <a:spcPts val="0"/>
              </a:spcAft>
              <a:buNone/>
            </a:pPr>
            <a:r>
              <a:t/>
            </a:r>
            <a:endParaRPr/>
          </a:p>
          <a:p>
            <a:pPr indent="-355600" lvl="0" marL="457200" rtl="0" algn="l">
              <a:spcBef>
                <a:spcPts val="1000"/>
              </a:spcBef>
              <a:spcAft>
                <a:spcPts val="0"/>
              </a:spcAft>
              <a:buSzPts val="2000"/>
              <a:buAutoNum type="arabicParenR"/>
            </a:pPr>
            <a:r>
              <a:rPr b="1" lang="en-US"/>
              <a:t>Solving Multi Sample Environment with Differential TD3</a:t>
            </a:r>
            <a:endParaRPr b="1"/>
          </a:p>
        </p:txBody>
      </p:sp>
      <p:sp>
        <p:nvSpPr>
          <p:cNvPr id="561" name="Google Shape;561;p49"/>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0"/>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Results: TD3 </a:t>
            </a:r>
            <a:endParaRPr/>
          </a:p>
        </p:txBody>
      </p:sp>
      <p:sp>
        <p:nvSpPr>
          <p:cNvPr id="568" name="Google Shape;568;p50"/>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The policy model is learning!</a:t>
            </a:r>
            <a:endParaRPr/>
          </a:p>
        </p:txBody>
      </p:sp>
      <p:sp>
        <p:nvSpPr>
          <p:cNvPr id="569" name="Google Shape;569;p50"/>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0" name="Google Shape;570;p50"/>
          <p:cNvSpPr txBox="1"/>
          <p:nvPr/>
        </p:nvSpPr>
        <p:spPr>
          <a:xfrm>
            <a:off x="10288325" y="531950"/>
            <a:ext cx="1810200" cy="17622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US" sz="2000">
                <a:solidFill>
                  <a:schemeClr val="dk1"/>
                </a:solidFill>
              </a:rPr>
              <a:t>Action Range</a:t>
            </a:r>
            <a:endParaRPr sz="2000">
              <a:solidFill>
                <a:schemeClr val="dk1"/>
              </a:solidFill>
            </a:endParaRPr>
          </a:p>
          <a:p>
            <a:pPr indent="0" lvl="0" marL="0" rtl="0" algn="l">
              <a:spcBef>
                <a:spcPts val="1000"/>
              </a:spcBef>
              <a:spcAft>
                <a:spcPts val="0"/>
              </a:spcAft>
              <a:buNone/>
            </a:pPr>
            <a:r>
              <a:rPr lang="en-US" sz="2000">
                <a:solidFill>
                  <a:srgbClr val="B6D7A8"/>
                </a:solidFill>
              </a:rPr>
              <a:t>[+/-0.05]</a:t>
            </a:r>
            <a:endParaRPr sz="2000">
              <a:solidFill>
                <a:srgbClr val="B6D7A8"/>
              </a:solidFill>
            </a:endParaRPr>
          </a:p>
          <a:p>
            <a:pPr indent="0" lvl="0" marL="0" rtl="0" algn="l">
              <a:spcBef>
                <a:spcPts val="1000"/>
              </a:spcBef>
              <a:spcAft>
                <a:spcPts val="0"/>
              </a:spcAft>
              <a:buNone/>
            </a:pPr>
            <a:r>
              <a:t/>
            </a:r>
            <a:endParaRPr sz="2000">
              <a:solidFill>
                <a:srgbClr val="6AA84F"/>
              </a:solidFill>
            </a:endParaRPr>
          </a:p>
          <a:p>
            <a:pPr indent="0" lvl="0" marL="0" rtl="0" algn="l">
              <a:spcBef>
                <a:spcPts val="1000"/>
              </a:spcBef>
              <a:spcAft>
                <a:spcPts val="0"/>
              </a:spcAft>
              <a:buNone/>
            </a:pPr>
            <a:r>
              <a:t/>
            </a:r>
            <a:endParaRPr sz="2000">
              <a:solidFill>
                <a:srgbClr val="00FFFF"/>
              </a:solidFill>
            </a:endParaRPr>
          </a:p>
          <a:p>
            <a:pPr indent="0" lvl="0" marL="0" rtl="0" algn="l">
              <a:spcBef>
                <a:spcPts val="1000"/>
              </a:spcBef>
              <a:spcAft>
                <a:spcPts val="0"/>
              </a:spcAft>
              <a:buNone/>
            </a:pPr>
            <a:r>
              <a:t/>
            </a:r>
            <a:endParaRPr sz="2000">
              <a:solidFill>
                <a:srgbClr val="FF00FF"/>
              </a:solidFill>
            </a:endParaRPr>
          </a:p>
        </p:txBody>
      </p:sp>
      <p:pic>
        <p:nvPicPr>
          <p:cNvPr id="571" name="Google Shape;571;p50" title="Screenshot 2025-12-04 at 12.25.30 PM.png"/>
          <p:cNvPicPr preferRelativeResize="0"/>
          <p:nvPr/>
        </p:nvPicPr>
        <p:blipFill rotWithShape="1">
          <a:blip r:embed="rId3">
            <a:alphaModFix/>
          </a:blip>
          <a:srcRect b="6838" l="0" r="0" t="0"/>
          <a:stretch/>
        </p:blipFill>
        <p:spPr>
          <a:xfrm>
            <a:off x="136425" y="1683450"/>
            <a:ext cx="11919152" cy="2704075"/>
          </a:xfrm>
          <a:prstGeom prst="rect">
            <a:avLst/>
          </a:prstGeom>
          <a:noFill/>
          <a:ln>
            <a:noFill/>
          </a:ln>
        </p:spPr>
      </p:pic>
      <p:pic>
        <p:nvPicPr>
          <p:cNvPr id="572" name="Google Shape;572;p50" title="Screenshot 2025-12-04 at 12.25.13 PM.png"/>
          <p:cNvPicPr preferRelativeResize="0"/>
          <p:nvPr/>
        </p:nvPicPr>
        <p:blipFill rotWithShape="1">
          <a:blip r:embed="rId4">
            <a:alphaModFix/>
          </a:blip>
          <a:srcRect b="0" l="-3616" r="0" t="-3767"/>
          <a:stretch/>
        </p:blipFill>
        <p:spPr>
          <a:xfrm>
            <a:off x="0" y="4097275"/>
            <a:ext cx="11279050" cy="2760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1"/>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Results: TD3 Actor/Critic Losses</a:t>
            </a:r>
            <a:endParaRPr/>
          </a:p>
        </p:txBody>
      </p:sp>
      <p:sp>
        <p:nvSpPr>
          <p:cNvPr id="579" name="Google Shape;579;p51"/>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580" name="Google Shape;580;p51"/>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81" name="Google Shape;581;p51" title="Screenshot 2025-12-04 at 12.25.49 PM.png"/>
          <p:cNvPicPr preferRelativeResize="0"/>
          <p:nvPr/>
        </p:nvPicPr>
        <p:blipFill rotWithShape="1">
          <a:blip r:embed="rId3">
            <a:alphaModFix/>
          </a:blip>
          <a:srcRect b="1076" l="0" r="0" t="1076"/>
          <a:stretch/>
        </p:blipFill>
        <p:spPr>
          <a:xfrm>
            <a:off x="0" y="1210540"/>
            <a:ext cx="12192000" cy="2867970"/>
          </a:xfrm>
          <a:prstGeom prst="rect">
            <a:avLst/>
          </a:prstGeom>
          <a:noFill/>
          <a:ln>
            <a:noFill/>
          </a:ln>
        </p:spPr>
      </p:pic>
      <p:pic>
        <p:nvPicPr>
          <p:cNvPr id="582" name="Google Shape;582;p51" title="Screenshot 2025-12-04 at 12.26.03 PM.png"/>
          <p:cNvPicPr preferRelativeResize="0"/>
          <p:nvPr/>
        </p:nvPicPr>
        <p:blipFill rotWithShape="1">
          <a:blip r:embed="rId4">
            <a:alphaModFix/>
          </a:blip>
          <a:srcRect b="0" l="0" r="0" t="-1740"/>
          <a:stretch/>
        </p:blipFill>
        <p:spPr>
          <a:xfrm>
            <a:off x="0" y="3715825"/>
            <a:ext cx="12192002" cy="29798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2"/>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Data Distributions</a:t>
            </a:r>
            <a:endParaRPr/>
          </a:p>
        </p:txBody>
      </p:sp>
      <p:sp>
        <p:nvSpPr>
          <p:cNvPr id="589" name="Google Shape;589;p52"/>
          <p:cNvSpPr txBox="1"/>
          <p:nvPr>
            <p:ph idx="1" type="body"/>
          </p:nvPr>
        </p:nvSpPr>
        <p:spPr>
          <a:xfrm>
            <a:off x="309099" y="1319200"/>
            <a:ext cx="44997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Studies into the dataset utilized for training the P07 sample show three distinct clusters of data</a:t>
            </a:r>
            <a:endParaRPr/>
          </a:p>
          <a:p>
            <a:pPr indent="-317500" lvl="1" marL="914400" rtl="0" algn="l">
              <a:spcBef>
                <a:spcPts val="0"/>
              </a:spcBef>
              <a:spcAft>
                <a:spcPts val="0"/>
              </a:spcAft>
              <a:buSzPts val="1400"/>
              <a:buChar char="○"/>
            </a:pPr>
            <a:r>
              <a:rPr lang="en-US"/>
              <a:t>~140.159</a:t>
            </a:r>
            <a:endParaRPr/>
          </a:p>
          <a:p>
            <a:pPr indent="-317500" lvl="1" marL="914400" rtl="0" algn="l">
              <a:spcBef>
                <a:spcPts val="0"/>
              </a:spcBef>
              <a:spcAft>
                <a:spcPts val="0"/>
              </a:spcAft>
              <a:buSzPts val="1400"/>
              <a:buChar char="○"/>
            </a:pPr>
            <a:r>
              <a:rPr lang="en-US"/>
              <a:t>~140.120</a:t>
            </a:r>
            <a:endParaRPr/>
          </a:p>
          <a:p>
            <a:pPr indent="-317500" lvl="1" marL="914400" rtl="0" algn="l">
              <a:spcBef>
                <a:spcPts val="0"/>
              </a:spcBef>
              <a:spcAft>
                <a:spcPts val="0"/>
              </a:spcAft>
              <a:buSzPts val="1400"/>
              <a:buChar char="○"/>
            </a:pPr>
            <a:r>
              <a:rPr lang="en-US"/>
              <a:t>~140.100</a:t>
            </a:r>
            <a:endParaRPr/>
          </a:p>
          <a:p>
            <a:pPr indent="-355600" lvl="0" marL="457200" rtl="0" algn="l">
              <a:spcBef>
                <a:spcPts val="0"/>
              </a:spcBef>
              <a:spcAft>
                <a:spcPts val="0"/>
              </a:spcAft>
              <a:buSzPts val="2000"/>
              <a:buChar char="●"/>
            </a:pPr>
            <a:r>
              <a:rPr lang="en-US"/>
              <a:t>This is definitely the cause of the models uncertainties limitation!</a:t>
            </a:r>
            <a:endParaRPr/>
          </a:p>
        </p:txBody>
      </p:sp>
      <p:sp>
        <p:nvSpPr>
          <p:cNvPr id="590" name="Google Shape;590;p52"/>
          <p:cNvSpPr txBox="1"/>
          <p:nvPr>
            <p:ph idx="2" type="body"/>
          </p:nvPr>
        </p:nvSpPr>
        <p:spPr>
          <a:xfrm>
            <a:off x="6110467" y="1322610"/>
            <a:ext cx="5682300" cy="4891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591" name="Google Shape;591;p52"/>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92" name="Google Shape;592;p52"/>
          <p:cNvPicPr preferRelativeResize="0"/>
          <p:nvPr/>
        </p:nvPicPr>
        <p:blipFill>
          <a:blip r:embed="rId3">
            <a:alphaModFix/>
          </a:blip>
          <a:stretch>
            <a:fillRect/>
          </a:stretch>
        </p:blipFill>
        <p:spPr>
          <a:xfrm>
            <a:off x="4904625" y="1324783"/>
            <a:ext cx="6888160" cy="489159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3"/>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Frequency Scans at 140.160 </a:t>
            </a:r>
            <a:endParaRPr/>
          </a:p>
        </p:txBody>
      </p:sp>
      <p:sp>
        <p:nvSpPr>
          <p:cNvPr id="599" name="Google Shape;599;p53"/>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Tested at 140.160 shows that the models uncertainties drop as we move into distribution</a:t>
            </a:r>
            <a:endParaRPr/>
          </a:p>
          <a:p>
            <a:pPr indent="0" lvl="0" marL="0" rtl="0" algn="l">
              <a:spcBef>
                <a:spcPts val="1000"/>
              </a:spcBef>
              <a:spcAft>
                <a:spcPts val="0"/>
              </a:spcAft>
              <a:buNone/>
            </a:pPr>
            <a:r>
              <a:t/>
            </a:r>
            <a:endParaRPr/>
          </a:p>
        </p:txBody>
      </p:sp>
      <p:sp>
        <p:nvSpPr>
          <p:cNvPr id="600" name="Google Shape;600;p53"/>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01" name="Google Shape;601;p53" title="Screenshot 2025-12-04 at 10.39.04 AM.png"/>
          <p:cNvPicPr preferRelativeResize="0"/>
          <p:nvPr/>
        </p:nvPicPr>
        <p:blipFill rotWithShape="1">
          <a:blip r:embed="rId3">
            <a:alphaModFix/>
          </a:blip>
          <a:srcRect b="0" l="961" r="971" t="0"/>
          <a:stretch/>
        </p:blipFill>
        <p:spPr>
          <a:xfrm>
            <a:off x="8227051" y="2725425"/>
            <a:ext cx="3903601" cy="3300801"/>
          </a:xfrm>
          <a:prstGeom prst="rect">
            <a:avLst/>
          </a:prstGeom>
          <a:noFill/>
          <a:ln>
            <a:noFill/>
          </a:ln>
        </p:spPr>
      </p:pic>
      <p:pic>
        <p:nvPicPr>
          <p:cNvPr id="602" name="Google Shape;602;p53"/>
          <p:cNvPicPr preferRelativeResize="0"/>
          <p:nvPr/>
        </p:nvPicPr>
        <p:blipFill>
          <a:blip r:embed="rId4">
            <a:alphaModFix/>
          </a:blip>
          <a:stretch>
            <a:fillRect/>
          </a:stretch>
        </p:blipFill>
        <p:spPr>
          <a:xfrm>
            <a:off x="0" y="2725425"/>
            <a:ext cx="3964938" cy="3300799"/>
          </a:xfrm>
          <a:prstGeom prst="rect">
            <a:avLst/>
          </a:prstGeom>
          <a:noFill/>
          <a:ln>
            <a:noFill/>
          </a:ln>
        </p:spPr>
      </p:pic>
      <p:pic>
        <p:nvPicPr>
          <p:cNvPr id="603" name="Google Shape;603;p53" title="Screenshot 2025-12-04 at 10.40.15 AM.png"/>
          <p:cNvPicPr preferRelativeResize="0"/>
          <p:nvPr/>
        </p:nvPicPr>
        <p:blipFill rotWithShape="1">
          <a:blip r:embed="rId5">
            <a:alphaModFix/>
          </a:blip>
          <a:srcRect b="0" l="554" r="544" t="0"/>
          <a:stretch/>
        </p:blipFill>
        <p:spPr>
          <a:xfrm>
            <a:off x="4124527" y="2725425"/>
            <a:ext cx="3942935" cy="3300801"/>
          </a:xfrm>
          <a:prstGeom prst="rect">
            <a:avLst/>
          </a:prstGeom>
          <a:noFill/>
          <a:ln>
            <a:noFill/>
          </a:ln>
        </p:spPr>
      </p:pic>
      <p:cxnSp>
        <p:nvCxnSpPr>
          <p:cNvPr id="604" name="Google Shape;604;p53"/>
          <p:cNvCxnSpPr/>
          <p:nvPr/>
        </p:nvCxnSpPr>
        <p:spPr>
          <a:xfrm flipH="1">
            <a:off x="10375750" y="3142100"/>
            <a:ext cx="6900" cy="2554800"/>
          </a:xfrm>
          <a:prstGeom prst="straightConnector1">
            <a:avLst/>
          </a:prstGeom>
          <a:noFill/>
          <a:ln cap="flat" cmpd="sng" w="19050">
            <a:solidFill>
              <a:srgbClr val="FF0000"/>
            </a:solidFill>
            <a:prstDash val="dash"/>
            <a:round/>
            <a:headEnd len="med" w="med" type="none"/>
            <a:tailEnd len="med" w="med" type="none"/>
          </a:ln>
        </p:spPr>
      </p:cxnSp>
      <p:cxnSp>
        <p:nvCxnSpPr>
          <p:cNvPr id="605" name="Google Shape;605;p53"/>
          <p:cNvCxnSpPr/>
          <p:nvPr/>
        </p:nvCxnSpPr>
        <p:spPr>
          <a:xfrm flipH="1">
            <a:off x="8772650" y="3142100"/>
            <a:ext cx="6900" cy="2554800"/>
          </a:xfrm>
          <a:prstGeom prst="straightConnector1">
            <a:avLst/>
          </a:prstGeom>
          <a:noFill/>
          <a:ln cap="flat" cmpd="sng" w="19050">
            <a:solidFill>
              <a:srgbClr val="FF0000"/>
            </a:solidFill>
            <a:prstDash val="dash"/>
            <a:round/>
            <a:headEnd len="med" w="med" type="none"/>
            <a:tailEnd len="med" w="med" type="none"/>
          </a:ln>
        </p:spPr>
      </p:cxnSp>
      <p:sp>
        <p:nvSpPr>
          <p:cNvPr id="606" name="Google Shape;606;p53"/>
          <p:cNvSpPr txBox="1"/>
          <p:nvPr/>
        </p:nvSpPr>
        <p:spPr>
          <a:xfrm>
            <a:off x="1045113" y="6012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Data through Environment</a:t>
            </a:r>
            <a:endParaRPr sz="1900">
              <a:solidFill>
                <a:schemeClr val="dk2"/>
              </a:solidFill>
            </a:endParaRPr>
          </a:p>
          <a:p>
            <a:pPr indent="0" lvl="0" marL="0" rtl="0" algn="ctr">
              <a:spcBef>
                <a:spcPts val="0"/>
              </a:spcBef>
              <a:spcAft>
                <a:spcPts val="0"/>
              </a:spcAft>
              <a:buNone/>
            </a:pPr>
            <a:r>
              <a:t/>
            </a:r>
            <a:endParaRPr sz="1900">
              <a:solidFill>
                <a:schemeClr val="dk2"/>
              </a:solidFill>
            </a:endParaRPr>
          </a:p>
        </p:txBody>
      </p:sp>
      <p:sp>
        <p:nvSpPr>
          <p:cNvPr id="607" name="Google Shape;607;p53"/>
          <p:cNvSpPr txBox="1"/>
          <p:nvPr/>
        </p:nvSpPr>
        <p:spPr>
          <a:xfrm>
            <a:off x="5211438" y="6012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Set 140.150 value</a:t>
            </a:r>
            <a:endParaRPr sz="1900">
              <a:solidFill>
                <a:schemeClr val="dk2"/>
              </a:solidFill>
            </a:endParaRPr>
          </a:p>
        </p:txBody>
      </p:sp>
      <p:sp>
        <p:nvSpPr>
          <p:cNvPr id="608" name="Google Shape;608;p53"/>
          <p:cNvSpPr txBox="1"/>
          <p:nvPr/>
        </p:nvSpPr>
        <p:spPr>
          <a:xfrm>
            <a:off x="9377763" y="6012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Set 140.160 value</a:t>
            </a:r>
            <a:endParaRPr sz="1900">
              <a:solidFill>
                <a:schemeClr val="dk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4"/>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Frequency Scans at </a:t>
            </a:r>
            <a:r>
              <a:rPr lang="en-US"/>
              <a:t>140.120</a:t>
            </a:r>
            <a:r>
              <a:rPr lang="en-US"/>
              <a:t> </a:t>
            </a:r>
            <a:endParaRPr/>
          </a:p>
        </p:txBody>
      </p:sp>
      <p:sp>
        <p:nvSpPr>
          <p:cNvPr id="615" name="Google Shape;615;p54"/>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Tested at 140.120 shows that the models uncertainties drop as we move into distribution</a:t>
            </a:r>
            <a:endParaRPr/>
          </a:p>
          <a:p>
            <a:pPr indent="0" lvl="0" marL="0" rtl="0" algn="l">
              <a:spcBef>
                <a:spcPts val="1000"/>
              </a:spcBef>
              <a:spcAft>
                <a:spcPts val="0"/>
              </a:spcAft>
              <a:buNone/>
            </a:pPr>
            <a:r>
              <a:t/>
            </a:r>
            <a:endParaRPr/>
          </a:p>
        </p:txBody>
      </p:sp>
      <p:sp>
        <p:nvSpPr>
          <p:cNvPr id="616" name="Google Shape;616;p54"/>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617" name="Google Shape;617;p54"/>
          <p:cNvPicPr preferRelativeResize="0"/>
          <p:nvPr/>
        </p:nvPicPr>
        <p:blipFill>
          <a:blip r:embed="rId3">
            <a:alphaModFix/>
          </a:blip>
          <a:stretch>
            <a:fillRect/>
          </a:stretch>
        </p:blipFill>
        <p:spPr>
          <a:xfrm>
            <a:off x="8227051" y="2725425"/>
            <a:ext cx="3903601" cy="3300800"/>
          </a:xfrm>
          <a:prstGeom prst="rect">
            <a:avLst/>
          </a:prstGeom>
          <a:noFill/>
          <a:ln>
            <a:noFill/>
          </a:ln>
        </p:spPr>
      </p:pic>
      <p:pic>
        <p:nvPicPr>
          <p:cNvPr id="618" name="Google Shape;618;p54"/>
          <p:cNvPicPr preferRelativeResize="0"/>
          <p:nvPr/>
        </p:nvPicPr>
        <p:blipFill>
          <a:blip r:embed="rId4">
            <a:alphaModFix/>
          </a:blip>
          <a:stretch>
            <a:fillRect/>
          </a:stretch>
        </p:blipFill>
        <p:spPr>
          <a:xfrm>
            <a:off x="0" y="2725425"/>
            <a:ext cx="3964938" cy="3300799"/>
          </a:xfrm>
          <a:prstGeom prst="rect">
            <a:avLst/>
          </a:prstGeom>
          <a:noFill/>
          <a:ln>
            <a:noFill/>
          </a:ln>
        </p:spPr>
      </p:pic>
      <p:pic>
        <p:nvPicPr>
          <p:cNvPr id="619" name="Google Shape;619;p54"/>
          <p:cNvPicPr preferRelativeResize="0"/>
          <p:nvPr/>
        </p:nvPicPr>
        <p:blipFill>
          <a:blip r:embed="rId5">
            <a:alphaModFix/>
          </a:blip>
          <a:stretch>
            <a:fillRect/>
          </a:stretch>
        </p:blipFill>
        <p:spPr>
          <a:xfrm>
            <a:off x="4124527" y="2725425"/>
            <a:ext cx="3942936" cy="3300800"/>
          </a:xfrm>
          <a:prstGeom prst="rect">
            <a:avLst/>
          </a:prstGeom>
          <a:noFill/>
          <a:ln>
            <a:noFill/>
          </a:ln>
        </p:spPr>
      </p:pic>
      <p:cxnSp>
        <p:nvCxnSpPr>
          <p:cNvPr id="620" name="Google Shape;620;p54"/>
          <p:cNvCxnSpPr/>
          <p:nvPr/>
        </p:nvCxnSpPr>
        <p:spPr>
          <a:xfrm flipH="1">
            <a:off x="10375750" y="3142100"/>
            <a:ext cx="6900" cy="2554800"/>
          </a:xfrm>
          <a:prstGeom prst="straightConnector1">
            <a:avLst/>
          </a:prstGeom>
          <a:noFill/>
          <a:ln cap="flat" cmpd="sng" w="19050">
            <a:solidFill>
              <a:srgbClr val="FF0000"/>
            </a:solidFill>
            <a:prstDash val="dash"/>
            <a:round/>
            <a:headEnd len="med" w="med" type="none"/>
            <a:tailEnd len="med" w="med" type="none"/>
          </a:ln>
        </p:spPr>
      </p:cxnSp>
      <p:cxnSp>
        <p:nvCxnSpPr>
          <p:cNvPr id="621" name="Google Shape;621;p54"/>
          <p:cNvCxnSpPr/>
          <p:nvPr/>
        </p:nvCxnSpPr>
        <p:spPr>
          <a:xfrm flipH="1">
            <a:off x="11142900" y="3198850"/>
            <a:ext cx="6900" cy="2554800"/>
          </a:xfrm>
          <a:prstGeom prst="straightConnector1">
            <a:avLst/>
          </a:prstGeom>
          <a:noFill/>
          <a:ln cap="flat" cmpd="sng" w="19050">
            <a:solidFill>
              <a:srgbClr val="FF0000"/>
            </a:solidFill>
            <a:prstDash val="dash"/>
            <a:round/>
            <a:headEnd len="med" w="med" type="none"/>
            <a:tailEnd len="med" w="med" type="none"/>
          </a:ln>
        </p:spPr>
      </p:cxnSp>
      <p:sp>
        <p:nvSpPr>
          <p:cNvPr id="622" name="Google Shape;622;p54"/>
          <p:cNvSpPr txBox="1"/>
          <p:nvPr/>
        </p:nvSpPr>
        <p:spPr>
          <a:xfrm>
            <a:off x="1045113" y="6012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Data through Environment</a:t>
            </a:r>
            <a:endParaRPr sz="1900">
              <a:solidFill>
                <a:schemeClr val="dk2"/>
              </a:solidFill>
            </a:endParaRPr>
          </a:p>
          <a:p>
            <a:pPr indent="0" lvl="0" marL="0" rtl="0" algn="ctr">
              <a:spcBef>
                <a:spcPts val="0"/>
              </a:spcBef>
              <a:spcAft>
                <a:spcPts val="0"/>
              </a:spcAft>
              <a:buNone/>
            </a:pPr>
            <a:r>
              <a:t/>
            </a:r>
            <a:endParaRPr sz="1900">
              <a:solidFill>
                <a:schemeClr val="dk2"/>
              </a:solidFill>
            </a:endParaRPr>
          </a:p>
        </p:txBody>
      </p:sp>
      <p:sp>
        <p:nvSpPr>
          <p:cNvPr id="623" name="Google Shape;623;p54"/>
          <p:cNvSpPr txBox="1"/>
          <p:nvPr/>
        </p:nvSpPr>
        <p:spPr>
          <a:xfrm>
            <a:off x="5211438" y="6012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Set 140.110 value</a:t>
            </a:r>
            <a:endParaRPr sz="1900">
              <a:solidFill>
                <a:schemeClr val="dk2"/>
              </a:solidFill>
            </a:endParaRPr>
          </a:p>
        </p:txBody>
      </p:sp>
      <p:sp>
        <p:nvSpPr>
          <p:cNvPr id="624" name="Google Shape;624;p54"/>
          <p:cNvSpPr txBox="1"/>
          <p:nvPr/>
        </p:nvSpPr>
        <p:spPr>
          <a:xfrm>
            <a:off x="9377763" y="6012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Set 140.120 value</a:t>
            </a:r>
            <a:endParaRPr sz="1900">
              <a:solidFill>
                <a:schemeClr val="dk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55"/>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Frequency Scans at 140.100</a:t>
            </a:r>
            <a:endParaRPr/>
          </a:p>
        </p:txBody>
      </p:sp>
      <p:sp>
        <p:nvSpPr>
          <p:cNvPr id="631" name="Google Shape;631;p55"/>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Tested at </a:t>
            </a:r>
            <a:r>
              <a:rPr lang="en-US"/>
              <a:t>140.100 shows that the models uncertainties drop as we move into distribution’</a:t>
            </a:r>
            <a:endParaRPr/>
          </a:p>
          <a:p>
            <a:pPr indent="-317500" lvl="1" marL="914400" rtl="0" algn="l">
              <a:spcBef>
                <a:spcPts val="0"/>
              </a:spcBef>
              <a:spcAft>
                <a:spcPts val="0"/>
              </a:spcAft>
              <a:buSzPts val="1400"/>
              <a:buChar char="○"/>
            </a:pPr>
            <a:r>
              <a:rPr lang="en-US"/>
              <a:t>Looking back at the data Monibor has provided we can see we have the least amount of data at the 140.100 mark leading to small perturbations of the value causing higher uncertainties than seen at 140.120</a:t>
            </a:r>
            <a:endParaRPr/>
          </a:p>
        </p:txBody>
      </p:sp>
      <p:sp>
        <p:nvSpPr>
          <p:cNvPr id="632" name="Google Shape;632;p55"/>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33" name="Google Shape;633;p55" title="Screenshot 2025-12-04 at 10.28.50 AM.png"/>
          <p:cNvPicPr preferRelativeResize="0"/>
          <p:nvPr/>
        </p:nvPicPr>
        <p:blipFill rotWithShape="1">
          <a:blip r:embed="rId3">
            <a:alphaModFix/>
          </a:blip>
          <a:srcRect b="0" l="778" r="787" t="0"/>
          <a:stretch/>
        </p:blipFill>
        <p:spPr>
          <a:xfrm>
            <a:off x="8227051" y="2725425"/>
            <a:ext cx="3903601" cy="3300800"/>
          </a:xfrm>
          <a:prstGeom prst="rect">
            <a:avLst/>
          </a:prstGeom>
          <a:noFill/>
          <a:ln>
            <a:noFill/>
          </a:ln>
        </p:spPr>
      </p:pic>
      <p:pic>
        <p:nvPicPr>
          <p:cNvPr id="634" name="Google Shape;634;p55"/>
          <p:cNvPicPr preferRelativeResize="0"/>
          <p:nvPr/>
        </p:nvPicPr>
        <p:blipFill>
          <a:blip r:embed="rId4">
            <a:alphaModFix/>
          </a:blip>
          <a:stretch>
            <a:fillRect/>
          </a:stretch>
        </p:blipFill>
        <p:spPr>
          <a:xfrm>
            <a:off x="0" y="2725425"/>
            <a:ext cx="3964938" cy="3300799"/>
          </a:xfrm>
          <a:prstGeom prst="rect">
            <a:avLst/>
          </a:prstGeom>
          <a:noFill/>
          <a:ln>
            <a:noFill/>
          </a:ln>
        </p:spPr>
      </p:pic>
      <p:pic>
        <p:nvPicPr>
          <p:cNvPr id="635" name="Google Shape;635;p55"/>
          <p:cNvPicPr preferRelativeResize="0"/>
          <p:nvPr/>
        </p:nvPicPr>
        <p:blipFill>
          <a:blip r:embed="rId5">
            <a:alphaModFix/>
          </a:blip>
          <a:stretch>
            <a:fillRect/>
          </a:stretch>
        </p:blipFill>
        <p:spPr>
          <a:xfrm>
            <a:off x="4124527" y="2725425"/>
            <a:ext cx="3942936" cy="3300800"/>
          </a:xfrm>
          <a:prstGeom prst="rect">
            <a:avLst/>
          </a:prstGeom>
          <a:noFill/>
          <a:ln>
            <a:noFill/>
          </a:ln>
        </p:spPr>
      </p:pic>
      <p:cxnSp>
        <p:nvCxnSpPr>
          <p:cNvPr id="636" name="Google Shape;636;p55"/>
          <p:cNvCxnSpPr/>
          <p:nvPr/>
        </p:nvCxnSpPr>
        <p:spPr>
          <a:xfrm flipH="1">
            <a:off x="11106625" y="3157850"/>
            <a:ext cx="6900" cy="2554800"/>
          </a:xfrm>
          <a:prstGeom prst="straightConnector1">
            <a:avLst/>
          </a:prstGeom>
          <a:noFill/>
          <a:ln cap="flat" cmpd="sng" w="19050">
            <a:solidFill>
              <a:srgbClr val="FF0000"/>
            </a:solidFill>
            <a:prstDash val="dash"/>
            <a:round/>
            <a:headEnd len="med" w="med" type="none"/>
            <a:tailEnd len="med" w="med" type="none"/>
          </a:ln>
        </p:spPr>
      </p:cxnSp>
      <p:cxnSp>
        <p:nvCxnSpPr>
          <p:cNvPr id="637" name="Google Shape;637;p55"/>
          <p:cNvCxnSpPr/>
          <p:nvPr/>
        </p:nvCxnSpPr>
        <p:spPr>
          <a:xfrm flipH="1">
            <a:off x="11928425" y="3157850"/>
            <a:ext cx="6900" cy="2554800"/>
          </a:xfrm>
          <a:prstGeom prst="straightConnector1">
            <a:avLst/>
          </a:prstGeom>
          <a:noFill/>
          <a:ln cap="flat" cmpd="sng" w="19050">
            <a:solidFill>
              <a:srgbClr val="FF0000"/>
            </a:solidFill>
            <a:prstDash val="dash"/>
            <a:round/>
            <a:headEnd len="med" w="med" type="none"/>
            <a:tailEnd len="med" w="med" type="none"/>
          </a:ln>
        </p:spPr>
      </p:cxnSp>
      <p:sp>
        <p:nvSpPr>
          <p:cNvPr id="638" name="Google Shape;638;p55"/>
          <p:cNvSpPr txBox="1"/>
          <p:nvPr/>
        </p:nvSpPr>
        <p:spPr>
          <a:xfrm>
            <a:off x="1045113" y="6012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900">
                <a:solidFill>
                  <a:schemeClr val="dk2"/>
                </a:solidFill>
              </a:rPr>
              <a:t>Data through Environment</a:t>
            </a:r>
            <a:endParaRPr sz="1900">
              <a:solidFill>
                <a:schemeClr val="dk2"/>
              </a:solidFill>
            </a:endParaRPr>
          </a:p>
          <a:p>
            <a:pPr indent="0" lvl="0" marL="0" rtl="0" algn="ctr">
              <a:spcBef>
                <a:spcPts val="0"/>
              </a:spcBef>
              <a:spcAft>
                <a:spcPts val="0"/>
              </a:spcAft>
              <a:buNone/>
            </a:pPr>
            <a:r>
              <a:t/>
            </a:r>
            <a:endParaRPr sz="1900">
              <a:solidFill>
                <a:schemeClr val="dk2"/>
              </a:solidFill>
            </a:endParaRPr>
          </a:p>
        </p:txBody>
      </p:sp>
      <p:sp>
        <p:nvSpPr>
          <p:cNvPr id="639" name="Google Shape;639;p55"/>
          <p:cNvSpPr txBox="1"/>
          <p:nvPr/>
        </p:nvSpPr>
        <p:spPr>
          <a:xfrm>
            <a:off x="5211438" y="6012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Set 140.110 value</a:t>
            </a:r>
            <a:endParaRPr sz="1900">
              <a:solidFill>
                <a:schemeClr val="dk2"/>
              </a:solidFill>
            </a:endParaRPr>
          </a:p>
        </p:txBody>
      </p:sp>
      <p:sp>
        <p:nvSpPr>
          <p:cNvPr id="640" name="Google Shape;640;p55"/>
          <p:cNvSpPr txBox="1"/>
          <p:nvPr/>
        </p:nvSpPr>
        <p:spPr>
          <a:xfrm>
            <a:off x="9377763" y="6012575"/>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Set 140.100 value</a:t>
            </a:r>
            <a:endParaRPr sz="19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ph type="title"/>
          </p:nvPr>
        </p:nvSpPr>
        <p:spPr>
          <a:xfrm>
            <a:off x="309104" y="531950"/>
            <a:ext cx="87165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Understanding the Experimental Data</a:t>
            </a:r>
            <a:endParaRPr/>
          </a:p>
        </p:txBody>
      </p:sp>
      <p:sp>
        <p:nvSpPr>
          <p:cNvPr id="161" name="Google Shape;161;p20"/>
          <p:cNvSpPr txBox="1"/>
          <p:nvPr>
            <p:ph idx="1" type="body"/>
          </p:nvPr>
        </p:nvSpPr>
        <p:spPr>
          <a:xfrm>
            <a:off x="309099" y="1552475"/>
            <a:ext cx="53361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chemeClr val="dk2"/>
              </a:buClr>
              <a:buSzPts val="2000"/>
              <a:buAutoNum type="arabicParenR"/>
            </a:pPr>
            <a:r>
              <a:rPr lang="en-US">
                <a:solidFill>
                  <a:schemeClr val="dk2"/>
                </a:solidFill>
              </a:rPr>
              <a:t>Samples were dosed with beam at a specific </a:t>
            </a:r>
            <a:r>
              <a:rPr lang="en-US">
                <a:solidFill>
                  <a:schemeClr val="dk2"/>
                </a:solidFill>
              </a:rPr>
              <a:t>current</a:t>
            </a:r>
            <a:r>
              <a:rPr lang="en-US">
                <a:solidFill>
                  <a:schemeClr val="dk2"/>
                </a:solidFill>
              </a:rPr>
              <a:t> and microwave frequency</a:t>
            </a:r>
            <a:endParaRPr>
              <a:solidFill>
                <a:schemeClr val="dk2"/>
              </a:solidFill>
            </a:endParaRPr>
          </a:p>
          <a:p>
            <a:pPr indent="0" lvl="0" marL="457200" rtl="0" algn="l">
              <a:spcBef>
                <a:spcPts val="1000"/>
              </a:spcBef>
              <a:spcAft>
                <a:spcPts val="0"/>
              </a:spcAft>
              <a:buNone/>
            </a:pPr>
            <a:r>
              <a:t/>
            </a:r>
            <a:endParaRPr>
              <a:solidFill>
                <a:schemeClr val="dk2"/>
              </a:solidFill>
            </a:endParaRPr>
          </a:p>
          <a:p>
            <a:pPr indent="-355600" lvl="0" marL="457200" rtl="0" algn="l">
              <a:spcBef>
                <a:spcPts val="1000"/>
              </a:spcBef>
              <a:spcAft>
                <a:spcPts val="0"/>
              </a:spcAft>
              <a:buClr>
                <a:schemeClr val="dk2"/>
              </a:buClr>
              <a:buSzPts val="2000"/>
              <a:buAutoNum type="arabicParenR"/>
            </a:pPr>
            <a:r>
              <a:rPr lang="en-US">
                <a:solidFill>
                  <a:schemeClr val="dk2"/>
                </a:solidFill>
              </a:rPr>
              <a:t>Samples microwave frequency is nudged by human operators to try and keep </a:t>
            </a:r>
            <a:r>
              <a:rPr lang="en-US">
                <a:solidFill>
                  <a:schemeClr val="dk2"/>
                </a:solidFill>
              </a:rPr>
              <a:t>polarization</a:t>
            </a:r>
            <a:r>
              <a:rPr lang="en-US">
                <a:solidFill>
                  <a:schemeClr val="dk2"/>
                </a:solidFill>
              </a:rPr>
              <a:t> over a threshold</a:t>
            </a:r>
            <a:endParaRPr>
              <a:solidFill>
                <a:schemeClr val="dk2"/>
              </a:solidFill>
            </a:endParaRPr>
          </a:p>
          <a:p>
            <a:pPr indent="0" lvl="0" marL="457200" rtl="0" algn="l">
              <a:spcBef>
                <a:spcPts val="1000"/>
              </a:spcBef>
              <a:spcAft>
                <a:spcPts val="0"/>
              </a:spcAft>
              <a:buNone/>
            </a:pPr>
            <a:r>
              <a:t/>
            </a:r>
            <a:endParaRPr>
              <a:solidFill>
                <a:schemeClr val="dk2"/>
              </a:solidFill>
            </a:endParaRPr>
          </a:p>
          <a:p>
            <a:pPr indent="-355600" lvl="0" marL="457200" rtl="0" algn="l">
              <a:spcBef>
                <a:spcPts val="1000"/>
              </a:spcBef>
              <a:spcAft>
                <a:spcPts val="0"/>
              </a:spcAft>
              <a:buClr>
                <a:schemeClr val="dk2"/>
              </a:buClr>
              <a:buSzPts val="2000"/>
              <a:buAutoNum type="arabicParenR"/>
            </a:pPr>
            <a:r>
              <a:rPr lang="en-US">
                <a:solidFill>
                  <a:schemeClr val="dk2"/>
                </a:solidFill>
              </a:rPr>
              <a:t>Once threshold hit, sample pulled for an </a:t>
            </a:r>
            <a:r>
              <a:rPr lang="en-US">
                <a:solidFill>
                  <a:schemeClr val="dk2"/>
                </a:solidFill>
              </a:rPr>
              <a:t>annealing</a:t>
            </a:r>
            <a:r>
              <a:rPr lang="en-US">
                <a:solidFill>
                  <a:schemeClr val="dk2"/>
                </a:solidFill>
              </a:rPr>
              <a:t> event to try and restore some polarization</a:t>
            </a:r>
            <a:endParaRPr>
              <a:solidFill>
                <a:schemeClr val="dk2"/>
              </a:solidFill>
            </a:endParaRPr>
          </a:p>
        </p:txBody>
      </p:sp>
      <p:sp>
        <p:nvSpPr>
          <p:cNvPr id="162" name="Google Shape;162;p20"/>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63" name="Google Shape;163;p20"/>
          <p:cNvPicPr preferRelativeResize="0"/>
          <p:nvPr/>
        </p:nvPicPr>
        <p:blipFill>
          <a:blip r:embed="rId3">
            <a:alphaModFix/>
          </a:blip>
          <a:stretch>
            <a:fillRect/>
          </a:stretch>
        </p:blipFill>
        <p:spPr>
          <a:xfrm>
            <a:off x="5724720" y="1552462"/>
            <a:ext cx="6467274" cy="37530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56"/>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647" name="Google Shape;647;p56" title="meme.jpeg"/>
          <p:cNvPicPr preferRelativeResize="0"/>
          <p:nvPr/>
        </p:nvPicPr>
        <p:blipFill>
          <a:blip r:embed="rId3">
            <a:alphaModFix/>
          </a:blip>
          <a:stretch>
            <a:fillRect/>
          </a:stretch>
        </p:blipFill>
        <p:spPr>
          <a:xfrm>
            <a:off x="3533925" y="642976"/>
            <a:ext cx="5124125" cy="57287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57"/>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Results: Multi Sample vs Single Sample Baseline Operator </a:t>
            </a:r>
            <a:endParaRPr/>
          </a:p>
        </p:txBody>
      </p:sp>
      <p:sp>
        <p:nvSpPr>
          <p:cNvPr id="654" name="Google Shape;654;p57"/>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55" name="Google Shape;655;p57"/>
          <p:cNvPicPr preferRelativeResize="0"/>
          <p:nvPr/>
        </p:nvPicPr>
        <p:blipFill rotWithShape="1">
          <a:blip r:embed="rId3">
            <a:alphaModFix/>
          </a:blip>
          <a:srcRect b="0" l="0" r="32805" t="0"/>
          <a:stretch/>
        </p:blipFill>
        <p:spPr>
          <a:xfrm>
            <a:off x="3808150" y="4127650"/>
            <a:ext cx="6146324" cy="2568051"/>
          </a:xfrm>
          <a:prstGeom prst="rect">
            <a:avLst/>
          </a:prstGeom>
          <a:noFill/>
          <a:ln>
            <a:noFill/>
          </a:ln>
        </p:spPr>
      </p:pic>
      <p:sp>
        <p:nvSpPr>
          <p:cNvPr id="656" name="Google Shape;656;p57"/>
          <p:cNvSpPr txBox="1"/>
          <p:nvPr/>
        </p:nvSpPr>
        <p:spPr>
          <a:xfrm>
            <a:off x="2093663" y="2371550"/>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Single Sample Model Operator Baseline</a:t>
            </a:r>
            <a:endParaRPr sz="1900">
              <a:solidFill>
                <a:schemeClr val="dk2"/>
              </a:solidFill>
            </a:endParaRPr>
          </a:p>
        </p:txBody>
      </p:sp>
      <p:sp>
        <p:nvSpPr>
          <p:cNvPr id="657" name="Google Shape;657;p57"/>
          <p:cNvSpPr txBox="1"/>
          <p:nvPr/>
        </p:nvSpPr>
        <p:spPr>
          <a:xfrm>
            <a:off x="2093663" y="4794000"/>
            <a:ext cx="17691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chemeClr val="dk2"/>
                </a:solidFill>
              </a:rPr>
              <a:t>Multi Sample Model Operator Baseline</a:t>
            </a:r>
            <a:endParaRPr sz="1900">
              <a:solidFill>
                <a:schemeClr val="dk2"/>
              </a:solidFill>
            </a:endParaRPr>
          </a:p>
          <a:p>
            <a:pPr indent="0" lvl="0" marL="0" rtl="0" algn="ctr">
              <a:spcBef>
                <a:spcPts val="0"/>
              </a:spcBef>
              <a:spcAft>
                <a:spcPts val="0"/>
              </a:spcAft>
              <a:buNone/>
            </a:pPr>
            <a:r>
              <a:t/>
            </a:r>
            <a:endParaRPr sz="1900">
              <a:solidFill>
                <a:schemeClr val="dk2"/>
              </a:solidFill>
            </a:endParaRPr>
          </a:p>
        </p:txBody>
      </p:sp>
      <p:pic>
        <p:nvPicPr>
          <p:cNvPr id="658" name="Google Shape;658;p57"/>
          <p:cNvPicPr preferRelativeResize="0"/>
          <p:nvPr/>
        </p:nvPicPr>
        <p:blipFill rotWithShape="1">
          <a:blip r:embed="rId4">
            <a:alphaModFix/>
          </a:blip>
          <a:srcRect b="0" l="0" r="33057" t="0"/>
          <a:stretch/>
        </p:blipFill>
        <p:spPr>
          <a:xfrm>
            <a:off x="3862771" y="1635400"/>
            <a:ext cx="5975576" cy="2506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58"/>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431800" lvl="0" marL="457200" rtl="0" algn="l">
              <a:spcBef>
                <a:spcPts val="0"/>
              </a:spcBef>
              <a:spcAft>
                <a:spcPts val="0"/>
              </a:spcAft>
              <a:buSzPts val="3200"/>
              <a:buAutoNum type="arabicParenR"/>
            </a:pPr>
            <a:r>
              <a:rPr lang="en-US"/>
              <a:t>GP(A) must be differentiable</a:t>
            </a:r>
            <a:endParaRPr/>
          </a:p>
        </p:txBody>
      </p:sp>
      <p:sp>
        <p:nvSpPr>
          <p:cNvPr id="665" name="Google Shape;665;p58"/>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Monibors models were built utilizing standard scalar transforms and numpy calls</a:t>
            </a:r>
            <a:endParaRPr/>
          </a:p>
          <a:p>
            <a:pPr indent="-317500" lvl="1" marL="914400" rtl="0" algn="l">
              <a:spcBef>
                <a:spcPts val="0"/>
              </a:spcBef>
              <a:spcAft>
                <a:spcPts val="0"/>
              </a:spcAft>
              <a:buSzPts val="1400"/>
              <a:buChar char="○"/>
            </a:pPr>
            <a:r>
              <a:rPr lang="en-US"/>
              <a:t>This works great but for gradients it breaks the tensorflow graph</a:t>
            </a:r>
            <a:endParaRPr/>
          </a:p>
          <a:p>
            <a:pPr indent="0" lvl="0" marL="0" rtl="0" algn="l">
              <a:spcBef>
                <a:spcPts val="1000"/>
              </a:spcBef>
              <a:spcAft>
                <a:spcPts val="0"/>
              </a:spcAft>
              <a:buNone/>
            </a:pPr>
            <a:r>
              <a:t/>
            </a:r>
            <a:endParaRPr/>
          </a:p>
          <a:p>
            <a:pPr indent="-355600" lvl="0" marL="457200" rtl="0" algn="l">
              <a:spcBef>
                <a:spcPts val="1000"/>
              </a:spcBef>
              <a:spcAft>
                <a:spcPts val="0"/>
              </a:spcAft>
              <a:buSzPts val="2000"/>
              <a:buAutoNum type="arabicParenR"/>
            </a:pPr>
            <a:r>
              <a:rPr lang="en-US"/>
              <a:t>Replace all numpy calls with Tensorflow equivalents and removed all .numpy casts</a:t>
            </a:r>
            <a:endParaRPr/>
          </a:p>
          <a:p>
            <a:pPr indent="-355600" lvl="0" marL="457200" rtl="0" algn="l">
              <a:spcBef>
                <a:spcPts val="0"/>
              </a:spcBef>
              <a:spcAft>
                <a:spcPts val="0"/>
              </a:spcAft>
              <a:buSzPts val="2000"/>
              <a:buAutoNum type="arabicParenR"/>
            </a:pPr>
            <a:r>
              <a:rPr lang="en-US"/>
              <a:t>Scikits standard scalar (returns numpy) replaced with Tensorflow tensor calculations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In the process of doing this found an interesting method of speeding up the inference!</a:t>
            </a:r>
            <a:endParaRPr/>
          </a:p>
          <a:p>
            <a:pPr indent="-355600" lvl="0" marL="457200" rtl="0" algn="l">
              <a:spcBef>
                <a:spcPts val="1000"/>
              </a:spcBef>
              <a:spcAft>
                <a:spcPts val="0"/>
              </a:spcAft>
              <a:buSzPts val="2000"/>
              <a:buChar char="●"/>
            </a:pPr>
            <a:r>
              <a:rPr lang="en-US"/>
              <a:t>Instead of using the Tensorflow matrix inversion function we can utilize the Tensorflow Cholesky Solve once and reuse it through our inference!</a:t>
            </a:r>
            <a:endParaRPr/>
          </a:p>
          <a:p>
            <a:pPr indent="-355600" lvl="0" marL="457200" rtl="0" algn="l">
              <a:spcBef>
                <a:spcPts val="0"/>
              </a:spcBef>
              <a:spcAft>
                <a:spcPts val="0"/>
              </a:spcAft>
              <a:buSzPts val="2000"/>
              <a:buChar char="●"/>
            </a:pPr>
            <a:r>
              <a:rPr lang="en-US"/>
              <a:t>Tested and provides the same results as the Tensorflow matrix inversion with a single upfront cost of calculation (about 6 seconds) then drops inference down!</a:t>
            </a:r>
            <a:endParaRPr/>
          </a:p>
          <a:p>
            <a:pPr indent="-317500" lvl="1" marL="914400" rtl="0" algn="l">
              <a:spcBef>
                <a:spcPts val="0"/>
              </a:spcBef>
              <a:spcAft>
                <a:spcPts val="0"/>
              </a:spcAft>
              <a:buSzPts val="1400"/>
              <a:buChar char="○"/>
            </a:pPr>
            <a:r>
              <a:rPr lang="en-US"/>
              <a:t>This speeds up the inference of the GP(A) models!</a:t>
            </a:r>
            <a:endParaRPr/>
          </a:p>
          <a:p>
            <a:pPr indent="0" lvl="0" marL="457200" rtl="0" algn="l">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3"/>
              </a:rPr>
              <a:t>Link</a:t>
            </a:r>
            <a:r>
              <a:rPr lang="en-US"/>
              <a:t> to github issue for more information on implementation etc!</a:t>
            </a:r>
            <a:endParaRPr/>
          </a:p>
          <a:p>
            <a:pPr indent="-355600" lvl="0" marL="457200" rtl="0" algn="l">
              <a:spcBef>
                <a:spcPts val="1000"/>
              </a:spcBef>
              <a:spcAft>
                <a:spcPts val="0"/>
              </a:spcAft>
              <a:buSzPts val="2000"/>
              <a:buChar char="●"/>
            </a:pPr>
            <a:r>
              <a:rPr lang="en-US"/>
              <a:t>Work done into functions for backward compatibility so we do not have to retrain models!</a:t>
            </a:r>
            <a:endParaRPr/>
          </a:p>
        </p:txBody>
      </p:sp>
      <p:sp>
        <p:nvSpPr>
          <p:cNvPr id="666" name="Google Shape;666;p58"/>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59"/>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2) Environment must be differentiable</a:t>
            </a:r>
            <a:endParaRPr/>
          </a:p>
        </p:txBody>
      </p:sp>
      <p:sp>
        <p:nvSpPr>
          <p:cNvPr id="673" name="Google Shape;673;p59"/>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Gymnasium environments are not designed to differentiable by design</a:t>
            </a:r>
            <a:endParaRPr/>
          </a:p>
          <a:p>
            <a:pPr indent="-317500" lvl="1" marL="914400" rtl="0" algn="l">
              <a:spcBef>
                <a:spcPts val="0"/>
              </a:spcBef>
              <a:spcAft>
                <a:spcPts val="0"/>
              </a:spcAft>
              <a:buSzPts val="1400"/>
              <a:buChar char="○"/>
            </a:pPr>
            <a:r>
              <a:rPr lang="en-US"/>
              <a:t>Doesn’t mean it isn’t possible just means you have to be very cognizant in designing</a:t>
            </a:r>
            <a:endParaRPr/>
          </a:p>
          <a:p>
            <a:pPr indent="-355600" lvl="0" marL="457200" rtl="0" algn="l">
              <a:spcBef>
                <a:spcPts val="0"/>
              </a:spcBef>
              <a:spcAft>
                <a:spcPts val="0"/>
              </a:spcAft>
              <a:buSzPts val="2000"/>
              <a:buChar char="●"/>
            </a:pPr>
            <a:r>
              <a:rPr lang="en-US"/>
              <a:t>While the environment contains the simulation for modelling everything between receiving the action from the agent and returning the reward to the agent must also be differentiable and not break the tensorflow graph</a:t>
            </a:r>
            <a:endParaRPr/>
          </a:p>
          <a:p>
            <a:pPr indent="-317500" lvl="1" marL="914400" rtl="0" algn="l">
              <a:spcBef>
                <a:spcPts val="0"/>
              </a:spcBef>
              <a:spcAft>
                <a:spcPts val="0"/>
              </a:spcAft>
              <a:buSzPts val="1400"/>
              <a:buChar char="○"/>
            </a:pPr>
            <a:r>
              <a:rPr lang="en-US"/>
              <a:t>Loading and utilization of the variables (current and dose) must be done in a certain way with Tensorflow constants</a:t>
            </a:r>
            <a:endParaRPr/>
          </a:p>
          <a:p>
            <a:pPr indent="-317500" lvl="1" marL="914400" rtl="0" algn="l">
              <a:spcBef>
                <a:spcPts val="0"/>
              </a:spcBef>
              <a:spcAft>
                <a:spcPts val="0"/>
              </a:spcAft>
              <a:buSzPts val="1400"/>
              <a:buChar char="○"/>
            </a:pPr>
            <a:r>
              <a:rPr lang="en-US"/>
              <a:t>All calculations utilized in reward function must be done with Tensorflow operations</a:t>
            </a:r>
            <a:endParaRPr/>
          </a:p>
          <a:p>
            <a:pPr indent="-317500" lvl="1" marL="914400" rtl="0" algn="l">
              <a:spcBef>
                <a:spcPts val="0"/>
              </a:spcBef>
              <a:spcAft>
                <a:spcPts val="0"/>
              </a:spcAft>
              <a:buSzPts val="1400"/>
              <a:buChar char="○"/>
            </a:pPr>
            <a:r>
              <a:rPr lang="en-US"/>
              <a:t>Logging must be done without breaking or casting Tensorflow variables to numpy arrays (use mirrored variables</a:t>
            </a:r>
            <a:endParaRPr/>
          </a:p>
          <a:p>
            <a:pPr indent="-355600" lvl="0" marL="457200" rtl="0" algn="l">
              <a:spcBef>
                <a:spcPts val="0"/>
              </a:spcBef>
              <a:spcAft>
                <a:spcPts val="0"/>
              </a:spcAft>
              <a:buSzPts val="2000"/>
              <a:buChar char="●"/>
            </a:pPr>
            <a:r>
              <a:rPr lang="en-US"/>
              <a:t>We must prime the environment with the state (set all simulation in the right state that the agent utilized for generating it’s action)</a:t>
            </a:r>
            <a:endParaRPr/>
          </a:p>
          <a:p>
            <a:pPr indent="-317500" lvl="1" marL="914400" rtl="0" algn="l">
              <a:spcBef>
                <a:spcPts val="0"/>
              </a:spcBef>
              <a:spcAft>
                <a:spcPts val="0"/>
              </a:spcAft>
              <a:buSzPts val="1400"/>
              <a:buChar char="○"/>
            </a:pPr>
            <a:r>
              <a:rPr lang="en-US"/>
              <a:t>This must be done not only for single action calls but batches actions and states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Caveat: Initially designed to be built in the step(action) function but moved to step_prime(actions, states) function as unlike the step() function we need to prime the state of the environment and pass through the state as well as support batches of states and actions!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Note: Still need to catalogue and write about this on Github!</a:t>
            </a:r>
            <a:endParaRPr/>
          </a:p>
        </p:txBody>
      </p:sp>
      <p:sp>
        <p:nvSpPr>
          <p:cNvPr id="674" name="Google Shape;674;p59"/>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60"/>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3) Reinforcement Learning Agent must use Gradients </a:t>
            </a:r>
            <a:endParaRPr/>
          </a:p>
        </p:txBody>
      </p:sp>
      <p:sp>
        <p:nvSpPr>
          <p:cNvPr id="681" name="Google Shape;681;p60"/>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Previously developed agent made for paper developed for single step optimization environments</a:t>
            </a:r>
            <a:endParaRPr/>
          </a:p>
          <a:p>
            <a:pPr indent="0" lvl="0" marL="457200" rtl="0" algn="l">
              <a:spcBef>
                <a:spcPts val="1000"/>
              </a:spcBef>
              <a:spcAft>
                <a:spcPts val="0"/>
              </a:spcAft>
              <a:buNone/>
            </a:pPr>
            <a:r>
              <a:t/>
            </a:r>
            <a:endParaRPr/>
          </a:p>
          <a:p>
            <a:pPr indent="-355600" lvl="0" marL="457200" rtl="0" algn="l">
              <a:spcBef>
                <a:spcPts val="1000"/>
              </a:spcBef>
              <a:spcAft>
                <a:spcPts val="0"/>
              </a:spcAft>
              <a:buSzPts val="2000"/>
              <a:buChar char="●"/>
            </a:pPr>
            <a:r>
              <a:rPr lang="en-US"/>
              <a:t>Not many modifications needed to be made other than reintroduce use of batched sampling from buffer for training of the actor</a:t>
            </a:r>
            <a:endParaRPr/>
          </a:p>
          <a:p>
            <a:pPr indent="-317500" lvl="1" marL="914400" rtl="0" algn="l">
              <a:spcBef>
                <a:spcPts val="0"/>
              </a:spcBef>
              <a:spcAft>
                <a:spcPts val="0"/>
              </a:spcAft>
              <a:buSzPts val="1400"/>
              <a:buChar char="○"/>
            </a:pPr>
            <a:r>
              <a:rPr lang="en-US"/>
              <a:t>Replace the critic with the environment</a:t>
            </a:r>
            <a:endParaRPr/>
          </a:p>
          <a:p>
            <a:pPr indent="-317500" lvl="1" marL="914400" rtl="0" algn="l">
              <a:spcBef>
                <a:spcPts val="0"/>
              </a:spcBef>
              <a:spcAft>
                <a:spcPts val="0"/>
              </a:spcAft>
              <a:buSzPts val="1400"/>
              <a:buChar char="○"/>
            </a:pPr>
            <a:r>
              <a:rPr lang="en-US"/>
              <a:t>Does this count as reinforcement learning as we have removed the Bellman equation?!</a:t>
            </a:r>
            <a:endParaRPr/>
          </a:p>
          <a:p>
            <a:pPr indent="0" lvl="0" marL="457200" rtl="0" algn="l">
              <a:spcBef>
                <a:spcPts val="1000"/>
              </a:spcBef>
              <a:spcAft>
                <a:spcPts val="0"/>
              </a:spcAft>
              <a:buNone/>
            </a:pPr>
            <a:r>
              <a:t/>
            </a:r>
            <a:endParaRPr/>
          </a:p>
          <a:p>
            <a:pPr indent="-355600" lvl="0" marL="457200" rtl="0" algn="l">
              <a:spcBef>
                <a:spcPts val="1000"/>
              </a:spcBef>
              <a:spcAft>
                <a:spcPts val="0"/>
              </a:spcAft>
              <a:buSzPts val="2000"/>
              <a:buChar char="●"/>
            </a:pPr>
            <a:r>
              <a:rPr lang="en-US"/>
              <a:t>Agent now makes a call to the environment in the training function in a Tensorflow gradient tape</a:t>
            </a:r>
            <a:endParaRPr/>
          </a:p>
          <a:p>
            <a:pPr indent="-317500" lvl="1" marL="914400" rtl="0" algn="l">
              <a:spcBef>
                <a:spcPts val="0"/>
              </a:spcBef>
              <a:spcAft>
                <a:spcPts val="0"/>
              </a:spcAft>
              <a:buSzPts val="1400"/>
              <a:buChar char="○"/>
            </a:pPr>
            <a:r>
              <a:rPr lang="en-US"/>
              <a:t>Passes the state of the environment utilized for action generation through the actor model as well as the action through the step_prime(actions, states) function as we must prime the environment before we make the calculation</a:t>
            </a:r>
            <a:endParaRPr/>
          </a:p>
        </p:txBody>
      </p:sp>
      <p:sp>
        <p:nvSpPr>
          <p:cNvPr id="682" name="Google Shape;682;p60"/>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1"/>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Early Results: DRL vs RL</a:t>
            </a:r>
            <a:endParaRPr/>
          </a:p>
        </p:txBody>
      </p:sp>
      <p:sp>
        <p:nvSpPr>
          <p:cNvPr id="689" name="Google Shape;689;p61"/>
          <p:cNvSpPr txBox="1"/>
          <p:nvPr>
            <p:ph idx="1" type="body"/>
          </p:nvPr>
        </p:nvSpPr>
        <p:spPr>
          <a:xfrm>
            <a:off x="309106" y="1319200"/>
            <a:ext cx="11578200" cy="4891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Model: gpa_rff_LAPLACE_Nedler-Mead_D4096.pkl</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Note: This was compared against the LUT</a:t>
            </a:r>
            <a:endParaRPr/>
          </a:p>
        </p:txBody>
      </p:sp>
      <p:sp>
        <p:nvSpPr>
          <p:cNvPr id="690" name="Google Shape;690;p61"/>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691" name="Google Shape;691;p61"/>
          <p:cNvPicPr preferRelativeResize="0"/>
          <p:nvPr/>
        </p:nvPicPr>
        <p:blipFill>
          <a:blip r:embed="rId3">
            <a:alphaModFix/>
          </a:blip>
          <a:stretch>
            <a:fillRect/>
          </a:stretch>
        </p:blipFill>
        <p:spPr>
          <a:xfrm>
            <a:off x="306900" y="2326901"/>
            <a:ext cx="11578200" cy="331219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62"/>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Traditional TD3 vs. Differential TD3 Agent</a:t>
            </a:r>
            <a:endParaRPr/>
          </a:p>
        </p:txBody>
      </p:sp>
      <p:sp>
        <p:nvSpPr>
          <p:cNvPr id="698" name="Google Shape;698;p62"/>
          <p:cNvSpPr txBox="1"/>
          <p:nvPr>
            <p:ph idx="1" type="body"/>
          </p:nvPr>
        </p:nvSpPr>
        <p:spPr>
          <a:xfrm>
            <a:off x="309094" y="1319201"/>
            <a:ext cx="5682300" cy="48915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Traditional</a:t>
            </a:r>
            <a:endParaRPr/>
          </a:p>
          <a:p>
            <a:pPr indent="0" lvl="0" marL="0" rtl="0" algn="l">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Clr>
                <a:schemeClr val="dk1"/>
              </a:buClr>
              <a:buSzPts val="1100"/>
              <a:buFont typeface="Arial"/>
              <a:buNone/>
            </a:pPr>
            <a:r>
              <a:rPr lang="en-US" sz="1400"/>
              <a:t>• </a:t>
            </a:r>
            <a:r>
              <a:rPr b="1" lang="en-US" sz="1400"/>
              <a:t>Actor:</a:t>
            </a:r>
            <a:r>
              <a:rPr lang="en-US" sz="1400"/>
              <a:t> Single gradient signal from critic Q-value. Critic is the only source of information about future consequences.</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None/>
            </a:pPr>
            <a:r>
              <a:rPr lang="en-US" sz="1400"/>
              <a:t>• </a:t>
            </a:r>
            <a:r>
              <a:rPr b="1" lang="en-US" sz="1400"/>
              <a:t>Critic:</a:t>
            </a:r>
            <a:r>
              <a:rPr lang="en-US" sz="1400"/>
              <a:t> Single step Bellman target from real data. Learns value from one transition at a time, learning its own estimate for the future through individual experiences.</a:t>
            </a:r>
            <a:endParaRPr sz="1400"/>
          </a:p>
        </p:txBody>
      </p:sp>
      <p:sp>
        <p:nvSpPr>
          <p:cNvPr id="699" name="Google Shape;699;p62"/>
          <p:cNvSpPr txBox="1"/>
          <p:nvPr>
            <p:ph idx="2" type="body"/>
          </p:nvPr>
        </p:nvSpPr>
        <p:spPr>
          <a:xfrm>
            <a:off x="6110467" y="1322610"/>
            <a:ext cx="5682300" cy="48915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Differential</a:t>
            </a:r>
            <a:endParaRPr/>
          </a:p>
          <a:p>
            <a:pPr indent="0" lvl="0" marL="0" rtl="0" algn="l">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Clr>
                <a:schemeClr val="dk1"/>
              </a:buClr>
              <a:buSzPts val="1100"/>
              <a:buFont typeface="Arial"/>
              <a:buNone/>
            </a:pPr>
            <a:r>
              <a:rPr lang="en-US" sz="1400"/>
              <a:t>• </a:t>
            </a:r>
            <a:r>
              <a:rPr b="1" lang="en-US" sz="1400"/>
              <a:t>Actor:</a:t>
            </a:r>
            <a:r>
              <a:rPr lang="en-US" sz="1400"/>
              <a:t> N-steps of direct, low-variance gradient from the differentiable model with the critic value estimation for long-horizon value at end of N-steps.</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rPr lang="en-US" sz="1400"/>
              <a:t>• </a:t>
            </a:r>
            <a:r>
              <a:rPr b="1" lang="en-US" sz="1400"/>
              <a:t>Critic:</a:t>
            </a:r>
            <a:r>
              <a:rPr lang="en-US" sz="1400"/>
              <a:t> N-step targets from model rollouts replace single step Bellman equation learning. The critic gets multi-step return information rather than trusting its own single step value estimation of the state action.</a:t>
            </a:r>
            <a:endParaRPr sz="1400"/>
          </a:p>
          <a:p>
            <a:pPr indent="0" lvl="0" marL="0" rtl="0" algn="l">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None/>
            </a:pPr>
            <a:r>
              <a:t/>
            </a:r>
            <a:endParaRPr sz="1200"/>
          </a:p>
        </p:txBody>
      </p:sp>
      <p:sp>
        <p:nvSpPr>
          <p:cNvPr id="700" name="Google Shape;700;p62"/>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Looking at a Specific Sample P07</a:t>
            </a:r>
            <a:endParaRPr/>
          </a:p>
        </p:txBody>
      </p:sp>
      <p:sp>
        <p:nvSpPr>
          <p:cNvPr id="170" name="Google Shape;170;p21"/>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71" name="Google Shape;171;p21"/>
          <p:cNvPicPr preferRelativeResize="0"/>
          <p:nvPr/>
        </p:nvPicPr>
        <p:blipFill>
          <a:blip r:embed="rId3">
            <a:alphaModFix/>
          </a:blip>
          <a:stretch>
            <a:fillRect/>
          </a:stretch>
        </p:blipFill>
        <p:spPr>
          <a:xfrm>
            <a:off x="2001825" y="1973150"/>
            <a:ext cx="8188349" cy="4884850"/>
          </a:xfrm>
          <a:prstGeom prst="rect">
            <a:avLst/>
          </a:prstGeom>
          <a:noFill/>
          <a:ln>
            <a:noFill/>
          </a:ln>
        </p:spPr>
      </p:pic>
      <p:sp>
        <p:nvSpPr>
          <p:cNvPr id="172" name="Google Shape;172;p21"/>
          <p:cNvSpPr txBox="1"/>
          <p:nvPr>
            <p:ph idx="1" type="body"/>
          </p:nvPr>
        </p:nvSpPr>
        <p:spPr>
          <a:xfrm>
            <a:off x="309101" y="1319200"/>
            <a:ext cx="11578200" cy="48915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Sample P07 shows an experiment where the human operator made 3 distinct changes to the microwave frequency they may not have been optimal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Sample P07 Potential Optimal Settings</a:t>
            </a:r>
            <a:endParaRPr/>
          </a:p>
        </p:txBody>
      </p:sp>
      <p:sp>
        <p:nvSpPr>
          <p:cNvPr id="179" name="Google Shape;179;p22"/>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0" name="Google Shape;180;p22"/>
          <p:cNvPicPr preferRelativeResize="0"/>
          <p:nvPr/>
        </p:nvPicPr>
        <p:blipFill>
          <a:blip r:embed="rId3">
            <a:alphaModFix/>
          </a:blip>
          <a:stretch>
            <a:fillRect/>
          </a:stretch>
        </p:blipFill>
        <p:spPr>
          <a:xfrm>
            <a:off x="1885914" y="1587876"/>
            <a:ext cx="7891174" cy="4707575"/>
          </a:xfrm>
          <a:prstGeom prst="rect">
            <a:avLst/>
          </a:prstGeom>
          <a:noFill/>
          <a:ln>
            <a:noFill/>
          </a:ln>
        </p:spPr>
      </p:pic>
      <p:cxnSp>
        <p:nvCxnSpPr>
          <p:cNvPr id="181" name="Google Shape;181;p22"/>
          <p:cNvCxnSpPr/>
          <p:nvPr/>
        </p:nvCxnSpPr>
        <p:spPr>
          <a:xfrm>
            <a:off x="2597725" y="2015825"/>
            <a:ext cx="3255900" cy="3851700"/>
          </a:xfrm>
          <a:prstGeom prst="straightConnector1">
            <a:avLst/>
          </a:prstGeom>
          <a:noFill/>
          <a:ln cap="flat" cmpd="sng" w="38100">
            <a:solidFill>
              <a:srgbClr val="00FF00"/>
            </a:solidFill>
            <a:prstDash val="solid"/>
            <a:round/>
            <a:headEnd len="med" w="med" type="none"/>
            <a:tailEnd len="med" w="med" type="none"/>
          </a:ln>
        </p:spPr>
      </p:cxnSp>
      <p:cxnSp>
        <p:nvCxnSpPr>
          <p:cNvPr id="182" name="Google Shape;182;p22"/>
          <p:cNvCxnSpPr/>
          <p:nvPr/>
        </p:nvCxnSpPr>
        <p:spPr>
          <a:xfrm>
            <a:off x="2521525" y="2258300"/>
            <a:ext cx="6407700" cy="3602400"/>
          </a:xfrm>
          <a:prstGeom prst="straightConnector1">
            <a:avLst/>
          </a:prstGeom>
          <a:noFill/>
          <a:ln cap="flat" cmpd="sng" w="28575">
            <a:solidFill>
              <a:srgbClr val="00FFFF"/>
            </a:solidFill>
            <a:prstDash val="solid"/>
            <a:round/>
            <a:headEnd len="med" w="med" type="none"/>
            <a:tailEnd len="med" w="med" type="none"/>
          </a:ln>
        </p:spPr>
      </p:cxnSp>
      <p:cxnSp>
        <p:nvCxnSpPr>
          <p:cNvPr id="183" name="Google Shape;183;p22"/>
          <p:cNvCxnSpPr/>
          <p:nvPr/>
        </p:nvCxnSpPr>
        <p:spPr>
          <a:xfrm>
            <a:off x="2521525" y="2916375"/>
            <a:ext cx="7183500" cy="2819400"/>
          </a:xfrm>
          <a:prstGeom prst="straightConnector1">
            <a:avLst/>
          </a:prstGeom>
          <a:noFill/>
          <a:ln cap="flat" cmpd="sng" w="28575">
            <a:solidFill>
              <a:srgbClr val="B40DDE"/>
            </a:solidFill>
            <a:prstDash val="solid"/>
            <a:round/>
            <a:headEnd len="med" w="med" type="none"/>
            <a:tailEnd len="med" w="med" type="none"/>
          </a:ln>
        </p:spPr>
      </p:cxnSp>
      <p:sp>
        <p:nvSpPr>
          <p:cNvPr id="184" name="Google Shape;184;p22"/>
          <p:cNvSpPr/>
          <p:nvPr/>
        </p:nvSpPr>
        <p:spPr>
          <a:xfrm>
            <a:off x="6262225" y="4329525"/>
            <a:ext cx="186900" cy="166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22"/>
          <p:cNvSpPr/>
          <p:nvPr/>
        </p:nvSpPr>
        <p:spPr>
          <a:xfrm>
            <a:off x="2909425" y="2445300"/>
            <a:ext cx="186900" cy="166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86" name="Google Shape;186;p22"/>
          <p:cNvCxnSpPr>
            <a:endCxn id="185" idx="0"/>
          </p:cNvCxnSpPr>
          <p:nvPr/>
        </p:nvCxnSpPr>
        <p:spPr>
          <a:xfrm>
            <a:off x="2653075" y="2029800"/>
            <a:ext cx="349800" cy="415500"/>
          </a:xfrm>
          <a:prstGeom prst="straightConnector1">
            <a:avLst/>
          </a:prstGeom>
          <a:noFill/>
          <a:ln cap="flat" cmpd="sng" w="28575">
            <a:solidFill>
              <a:srgbClr val="FF0000"/>
            </a:solidFill>
            <a:prstDash val="solid"/>
            <a:round/>
            <a:headEnd len="med" w="med" type="none"/>
            <a:tailEnd len="med" w="med" type="none"/>
          </a:ln>
        </p:spPr>
      </p:cxnSp>
      <p:cxnSp>
        <p:nvCxnSpPr>
          <p:cNvPr id="187" name="Google Shape;187;p22"/>
          <p:cNvCxnSpPr>
            <a:stCxn id="185" idx="6"/>
            <a:endCxn id="184" idx="1"/>
          </p:cNvCxnSpPr>
          <p:nvPr/>
        </p:nvCxnSpPr>
        <p:spPr>
          <a:xfrm>
            <a:off x="3096325" y="2528400"/>
            <a:ext cx="3193200" cy="1825500"/>
          </a:xfrm>
          <a:prstGeom prst="straightConnector1">
            <a:avLst/>
          </a:prstGeom>
          <a:noFill/>
          <a:ln cap="flat" cmpd="sng" w="28575">
            <a:solidFill>
              <a:srgbClr val="FF0000"/>
            </a:solidFill>
            <a:prstDash val="solid"/>
            <a:round/>
            <a:headEnd len="med" w="med" type="none"/>
            <a:tailEnd len="med" w="med" type="none"/>
          </a:ln>
        </p:spPr>
      </p:cxnSp>
      <p:cxnSp>
        <p:nvCxnSpPr>
          <p:cNvPr id="188" name="Google Shape;188;p22"/>
          <p:cNvCxnSpPr>
            <a:stCxn id="184" idx="6"/>
          </p:cNvCxnSpPr>
          <p:nvPr/>
        </p:nvCxnSpPr>
        <p:spPr>
          <a:xfrm>
            <a:off x="6449125" y="4412625"/>
            <a:ext cx="3255900" cy="1323300"/>
          </a:xfrm>
          <a:prstGeom prst="straightConnector1">
            <a:avLst/>
          </a:prstGeom>
          <a:noFill/>
          <a:ln cap="flat" cmpd="sng" w="28575">
            <a:solidFill>
              <a:srgbClr val="FF0000"/>
            </a:solidFill>
            <a:prstDash val="solid"/>
            <a:round/>
            <a:headEnd len="med" w="med" type="none"/>
            <a:tailEnd len="med" w="med" type="none"/>
          </a:ln>
        </p:spPr>
      </p:cxnSp>
      <p:cxnSp>
        <p:nvCxnSpPr>
          <p:cNvPr id="189" name="Google Shape;189;p22"/>
          <p:cNvCxnSpPr/>
          <p:nvPr/>
        </p:nvCxnSpPr>
        <p:spPr>
          <a:xfrm>
            <a:off x="9869500" y="2090850"/>
            <a:ext cx="244200" cy="0"/>
          </a:xfrm>
          <a:prstGeom prst="straightConnector1">
            <a:avLst/>
          </a:prstGeom>
          <a:noFill/>
          <a:ln cap="flat" cmpd="sng" w="28575">
            <a:solidFill>
              <a:srgbClr val="FF0000"/>
            </a:solidFill>
            <a:prstDash val="solid"/>
            <a:round/>
            <a:headEnd len="med" w="med" type="none"/>
            <a:tailEnd len="med" w="med" type="none"/>
          </a:ln>
        </p:spPr>
      </p:cxnSp>
      <p:sp>
        <p:nvSpPr>
          <p:cNvPr id="190" name="Google Shape;190;p22"/>
          <p:cNvSpPr/>
          <p:nvPr/>
        </p:nvSpPr>
        <p:spPr>
          <a:xfrm>
            <a:off x="9898150" y="2258300"/>
            <a:ext cx="186900" cy="166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22"/>
          <p:cNvSpPr txBox="1"/>
          <p:nvPr>
            <p:ph idx="1" type="body"/>
          </p:nvPr>
        </p:nvSpPr>
        <p:spPr>
          <a:xfrm>
            <a:off x="10113700" y="1951500"/>
            <a:ext cx="2131800" cy="2787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1200"/>
              <a:t>Potential Optimal Frequency</a:t>
            </a:r>
            <a:endParaRPr sz="1200"/>
          </a:p>
        </p:txBody>
      </p:sp>
      <p:sp>
        <p:nvSpPr>
          <p:cNvPr id="192" name="Google Shape;192;p22"/>
          <p:cNvSpPr txBox="1"/>
          <p:nvPr>
            <p:ph idx="1" type="body"/>
          </p:nvPr>
        </p:nvSpPr>
        <p:spPr>
          <a:xfrm>
            <a:off x="10113700" y="2202050"/>
            <a:ext cx="2131800" cy="2787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1200"/>
              <a:t>Potential Optimal Nudge</a:t>
            </a:r>
            <a:endParaRPr sz="1200"/>
          </a:p>
        </p:txBody>
      </p:sp>
      <p:sp>
        <p:nvSpPr>
          <p:cNvPr id="193" name="Google Shape;193;p22"/>
          <p:cNvSpPr txBox="1"/>
          <p:nvPr>
            <p:ph idx="1" type="body"/>
          </p:nvPr>
        </p:nvSpPr>
        <p:spPr>
          <a:xfrm>
            <a:off x="2189975" y="6482400"/>
            <a:ext cx="7617600" cy="2133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1200"/>
              <a:t>Note: this relies on a linear relationship between P</a:t>
            </a:r>
            <a:r>
              <a:rPr lang="en-US" sz="1200"/>
              <a:t>olarization</a:t>
            </a:r>
            <a:r>
              <a:rPr lang="en-US" sz="1200"/>
              <a:t> and Target Dose/Current/Microwave Frequency</a:t>
            </a:r>
            <a:endParaRPr sz="1200"/>
          </a:p>
        </p:txBody>
      </p:sp>
      <p:sp>
        <p:nvSpPr>
          <p:cNvPr id="194" name="Google Shape;194;p22"/>
          <p:cNvSpPr/>
          <p:nvPr/>
        </p:nvSpPr>
        <p:spPr>
          <a:xfrm rot="-2425024">
            <a:off x="3797556" y="2074456"/>
            <a:ext cx="860188" cy="2320244"/>
          </a:xfrm>
          <a:prstGeom prst="triangle">
            <a:avLst>
              <a:gd fmla="val 0" name="adj"/>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22"/>
          <p:cNvSpPr/>
          <p:nvPr/>
        </p:nvSpPr>
        <p:spPr>
          <a:xfrm rot="-3738255">
            <a:off x="6911884" y="4319273"/>
            <a:ext cx="101985" cy="729989"/>
          </a:xfrm>
          <a:prstGeom prst="triangle">
            <a:avLst>
              <a:gd fmla="val 11142" name="adj"/>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22"/>
          <p:cNvSpPr/>
          <p:nvPr/>
        </p:nvSpPr>
        <p:spPr>
          <a:xfrm rot="2829127">
            <a:off x="4833172" y="3975964"/>
            <a:ext cx="869931" cy="873322"/>
          </a:xfrm>
          <a:prstGeom prst="triangle">
            <a:avLst>
              <a:gd fmla="val 0" name="adj"/>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309107" y="531950"/>
            <a:ext cx="115782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Current Experimental State</a:t>
            </a:r>
            <a:endParaRPr/>
          </a:p>
        </p:txBody>
      </p:sp>
      <p:sp>
        <p:nvSpPr>
          <p:cNvPr id="203" name="Google Shape;203;p23"/>
          <p:cNvSpPr txBox="1"/>
          <p:nvPr>
            <p:ph idx="1" type="body"/>
          </p:nvPr>
        </p:nvSpPr>
        <p:spPr>
          <a:xfrm>
            <a:off x="309107" y="1319200"/>
            <a:ext cx="11578200" cy="4891500"/>
          </a:xfrm>
          <a:prstGeom prst="rect">
            <a:avLst/>
          </a:prstGeom>
        </p:spPr>
        <p:txBody>
          <a:bodyPr anchorCtr="0" anchor="t" bIns="45700" lIns="91425" spcFirstLastPara="1" rIns="91425" wrap="square" tIns="45700">
            <a:noAutofit/>
          </a:bodyPr>
          <a:lstStyle/>
          <a:p>
            <a:pPr indent="0" lvl="0" marL="457200" rtl="0" algn="ctr">
              <a:spcBef>
                <a:spcPts val="1000"/>
              </a:spcBef>
              <a:spcAft>
                <a:spcPts val="0"/>
              </a:spcAft>
              <a:buNone/>
            </a:pPr>
            <a:r>
              <a:rPr lang="en-US">
                <a:solidFill>
                  <a:schemeClr val="dk2"/>
                </a:solidFill>
              </a:rPr>
              <a:t>Experiments currently concluded with new runs planned for late 2026/2027*</a:t>
            </a:r>
            <a:endParaRPr>
              <a:solidFill>
                <a:schemeClr val="dk2"/>
              </a:solidFill>
            </a:endParaRPr>
          </a:p>
          <a:p>
            <a:pPr indent="-355600" lvl="0" marL="457200" rtl="0" algn="l">
              <a:spcBef>
                <a:spcPts val="1000"/>
              </a:spcBef>
              <a:spcAft>
                <a:spcPts val="0"/>
              </a:spcAft>
              <a:buClr>
                <a:schemeClr val="dk2"/>
              </a:buClr>
              <a:buSzPts val="2000"/>
              <a:buChar char="●"/>
            </a:pPr>
            <a:r>
              <a:rPr lang="en-US">
                <a:solidFill>
                  <a:schemeClr val="dk2"/>
                </a:solidFill>
              </a:rPr>
              <a:t>What do we have?</a:t>
            </a:r>
            <a:endParaRPr>
              <a:solidFill>
                <a:schemeClr val="dk2"/>
              </a:solidFill>
            </a:endParaRPr>
          </a:p>
          <a:p>
            <a:pPr indent="-317500" lvl="1" marL="914400" rtl="0" algn="l">
              <a:spcBef>
                <a:spcPts val="0"/>
              </a:spcBef>
              <a:spcAft>
                <a:spcPts val="0"/>
              </a:spcAft>
              <a:buClr>
                <a:schemeClr val="dk2"/>
              </a:buClr>
              <a:buSzPts val="1400"/>
              <a:buChar char="○"/>
            </a:pPr>
            <a:r>
              <a:rPr lang="en-US">
                <a:solidFill>
                  <a:schemeClr val="dk2"/>
                </a:solidFill>
              </a:rPr>
              <a:t>Historical dataset showing microwave frequency changes from operators variables from experiment</a:t>
            </a:r>
            <a:endParaRPr>
              <a:solidFill>
                <a:schemeClr val="dk2"/>
              </a:solidFill>
            </a:endParaRPr>
          </a:p>
          <a:p>
            <a:pPr indent="-317500" lvl="1" marL="914400" rtl="0" algn="l">
              <a:spcBef>
                <a:spcPts val="0"/>
              </a:spcBef>
              <a:spcAft>
                <a:spcPts val="0"/>
              </a:spcAft>
              <a:buClr>
                <a:schemeClr val="dk2"/>
              </a:buClr>
              <a:buSzPts val="1400"/>
              <a:buChar char="○"/>
            </a:pPr>
            <a:r>
              <a:rPr lang="en-US">
                <a:solidFill>
                  <a:schemeClr val="dk2"/>
                </a:solidFill>
              </a:rPr>
              <a:t>Dataset made available </a:t>
            </a:r>
            <a:r>
              <a:rPr lang="en-US">
                <a:solidFill>
                  <a:schemeClr val="dk2"/>
                </a:solidFill>
              </a:rPr>
              <a:t>courtesy</a:t>
            </a:r>
            <a:r>
              <a:rPr lang="en-US">
                <a:solidFill>
                  <a:schemeClr val="dk2"/>
                </a:solidFill>
              </a:rPr>
              <a:t> of Torri Jeske of the EPSCI Group</a:t>
            </a:r>
            <a:endParaRPr>
              <a:solidFill>
                <a:schemeClr val="dk2"/>
              </a:solidFill>
            </a:endParaRPr>
          </a:p>
        </p:txBody>
      </p:sp>
      <p:sp>
        <p:nvSpPr>
          <p:cNvPr id="204" name="Google Shape;204;p23"/>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05" name="Google Shape;205;p23"/>
          <p:cNvPicPr preferRelativeResize="0"/>
          <p:nvPr/>
        </p:nvPicPr>
        <p:blipFill>
          <a:blip r:embed="rId3">
            <a:alphaModFix/>
          </a:blip>
          <a:stretch>
            <a:fillRect/>
          </a:stretch>
        </p:blipFill>
        <p:spPr>
          <a:xfrm>
            <a:off x="0" y="2946371"/>
            <a:ext cx="12192000" cy="26361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4"/>
          <p:cNvSpPr/>
          <p:nvPr/>
        </p:nvSpPr>
        <p:spPr>
          <a:xfrm>
            <a:off x="5693700" y="3983850"/>
            <a:ext cx="6193500" cy="17406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4"/>
          <p:cNvSpPr/>
          <p:nvPr/>
        </p:nvSpPr>
        <p:spPr>
          <a:xfrm>
            <a:off x="181350" y="1765675"/>
            <a:ext cx="6193500" cy="1740600"/>
          </a:xfrm>
          <a:prstGeom prst="roundRect">
            <a:avLst>
              <a:gd fmla="val 16667" name="adj"/>
            </a:avLst>
          </a:prstGeom>
          <a:solidFill>
            <a:srgbClr val="A4C2F4"/>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24"/>
          <p:cNvSpPr txBox="1"/>
          <p:nvPr>
            <p:ph type="title"/>
          </p:nvPr>
        </p:nvSpPr>
        <p:spPr>
          <a:xfrm>
            <a:off x="309093" y="531951"/>
            <a:ext cx="11044800" cy="67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Timeline</a:t>
            </a:r>
            <a:endParaRPr/>
          </a:p>
        </p:txBody>
      </p:sp>
      <p:sp>
        <p:nvSpPr>
          <p:cNvPr id="214" name="Google Shape;214;p24"/>
          <p:cNvSpPr txBox="1"/>
          <p:nvPr>
            <p:ph idx="12" type="sldNum"/>
          </p:nvPr>
        </p:nvSpPr>
        <p:spPr>
          <a:xfrm>
            <a:off x="9144000" y="633059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15" name="Google Shape;215;p24"/>
          <p:cNvSpPr/>
          <p:nvPr/>
        </p:nvSpPr>
        <p:spPr>
          <a:xfrm>
            <a:off x="4555875" y="2075275"/>
            <a:ext cx="1525200" cy="1121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Solving w/ RL</a:t>
            </a:r>
            <a:endParaRPr/>
          </a:p>
        </p:txBody>
      </p:sp>
      <p:sp>
        <p:nvSpPr>
          <p:cNvPr id="216" name="Google Shape;216;p24"/>
          <p:cNvSpPr/>
          <p:nvPr/>
        </p:nvSpPr>
        <p:spPr>
          <a:xfrm>
            <a:off x="455025" y="2075275"/>
            <a:ext cx="1525200" cy="1121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Single Sample Modelling</a:t>
            </a:r>
            <a:endParaRPr/>
          </a:p>
        </p:txBody>
      </p:sp>
      <p:sp>
        <p:nvSpPr>
          <p:cNvPr id="217" name="Google Shape;217;p24"/>
          <p:cNvSpPr/>
          <p:nvPr/>
        </p:nvSpPr>
        <p:spPr>
          <a:xfrm>
            <a:off x="2505438" y="2075275"/>
            <a:ext cx="1525200" cy="1121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Gymnasium</a:t>
            </a:r>
            <a:r>
              <a:rPr lang="en-US"/>
              <a:t> Environment</a:t>
            </a:r>
            <a:endParaRPr/>
          </a:p>
        </p:txBody>
      </p:sp>
      <p:sp>
        <p:nvSpPr>
          <p:cNvPr id="218" name="Google Shape;218;p24"/>
          <p:cNvSpPr/>
          <p:nvPr/>
        </p:nvSpPr>
        <p:spPr>
          <a:xfrm>
            <a:off x="9974625" y="4293450"/>
            <a:ext cx="1525200" cy="1121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Solving w/ </a:t>
            </a:r>
            <a:r>
              <a:rPr lang="en-US"/>
              <a:t>Differential</a:t>
            </a:r>
            <a:r>
              <a:rPr lang="en-US"/>
              <a:t> RL</a:t>
            </a:r>
            <a:endParaRPr/>
          </a:p>
        </p:txBody>
      </p:sp>
      <p:sp>
        <p:nvSpPr>
          <p:cNvPr id="219" name="Google Shape;219;p24"/>
          <p:cNvSpPr/>
          <p:nvPr/>
        </p:nvSpPr>
        <p:spPr>
          <a:xfrm>
            <a:off x="6081050" y="4293450"/>
            <a:ext cx="1525200" cy="1121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Multi Sample Modelling</a:t>
            </a:r>
            <a:endParaRPr/>
          </a:p>
        </p:txBody>
      </p:sp>
      <p:sp>
        <p:nvSpPr>
          <p:cNvPr id="220" name="Google Shape;220;p24"/>
          <p:cNvSpPr/>
          <p:nvPr/>
        </p:nvSpPr>
        <p:spPr>
          <a:xfrm>
            <a:off x="8027838" y="4293450"/>
            <a:ext cx="1525200" cy="1121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Solving w/ RL and LUTs</a:t>
            </a:r>
            <a:endParaRPr/>
          </a:p>
        </p:txBody>
      </p:sp>
      <p:cxnSp>
        <p:nvCxnSpPr>
          <p:cNvPr id="221" name="Google Shape;221;p24"/>
          <p:cNvCxnSpPr>
            <a:stCxn id="215" idx="3"/>
            <a:endCxn id="219" idx="1"/>
          </p:cNvCxnSpPr>
          <p:nvPr/>
        </p:nvCxnSpPr>
        <p:spPr>
          <a:xfrm>
            <a:off x="6081075" y="2635975"/>
            <a:ext cx="600" cy="2218200"/>
          </a:xfrm>
          <a:prstGeom prst="bentConnector5">
            <a:avLst>
              <a:gd fmla="val 82154167" name="adj1"/>
              <a:gd fmla="val 49996" name="adj2"/>
              <a:gd fmla="val -106600000" name="adj3"/>
            </a:avLst>
          </a:prstGeom>
          <a:noFill/>
          <a:ln cap="flat" cmpd="sng" w="28575">
            <a:solidFill>
              <a:schemeClr val="dk2"/>
            </a:solidFill>
            <a:prstDash val="solid"/>
            <a:round/>
            <a:headEnd len="med" w="med" type="none"/>
            <a:tailEnd len="med" w="med" type="stealth"/>
          </a:ln>
        </p:spPr>
      </p:cxnSp>
      <p:cxnSp>
        <p:nvCxnSpPr>
          <p:cNvPr id="222" name="Google Shape;222;p24"/>
          <p:cNvCxnSpPr>
            <a:stCxn id="216" idx="3"/>
            <a:endCxn id="217" idx="1"/>
          </p:cNvCxnSpPr>
          <p:nvPr/>
        </p:nvCxnSpPr>
        <p:spPr>
          <a:xfrm>
            <a:off x="1980225" y="2635975"/>
            <a:ext cx="525300" cy="0"/>
          </a:xfrm>
          <a:prstGeom prst="straightConnector1">
            <a:avLst/>
          </a:prstGeom>
          <a:noFill/>
          <a:ln cap="flat" cmpd="sng" w="28575">
            <a:solidFill>
              <a:schemeClr val="dk2"/>
            </a:solidFill>
            <a:prstDash val="solid"/>
            <a:round/>
            <a:headEnd len="med" w="med" type="none"/>
            <a:tailEnd len="med" w="med" type="stealth"/>
          </a:ln>
        </p:spPr>
      </p:cxnSp>
      <p:cxnSp>
        <p:nvCxnSpPr>
          <p:cNvPr id="223" name="Google Shape;223;p24"/>
          <p:cNvCxnSpPr>
            <a:stCxn id="217" idx="3"/>
            <a:endCxn id="215" idx="1"/>
          </p:cNvCxnSpPr>
          <p:nvPr/>
        </p:nvCxnSpPr>
        <p:spPr>
          <a:xfrm>
            <a:off x="4030638" y="2635975"/>
            <a:ext cx="525300" cy="0"/>
          </a:xfrm>
          <a:prstGeom prst="straightConnector1">
            <a:avLst/>
          </a:prstGeom>
          <a:noFill/>
          <a:ln cap="flat" cmpd="sng" w="28575">
            <a:solidFill>
              <a:schemeClr val="dk2"/>
            </a:solidFill>
            <a:prstDash val="solid"/>
            <a:round/>
            <a:headEnd len="med" w="med" type="none"/>
            <a:tailEnd len="med" w="med" type="stealth"/>
          </a:ln>
        </p:spPr>
      </p:cxnSp>
      <p:cxnSp>
        <p:nvCxnSpPr>
          <p:cNvPr id="224" name="Google Shape;224;p24"/>
          <p:cNvCxnSpPr>
            <a:stCxn id="219" idx="3"/>
            <a:endCxn id="220" idx="1"/>
          </p:cNvCxnSpPr>
          <p:nvPr/>
        </p:nvCxnSpPr>
        <p:spPr>
          <a:xfrm>
            <a:off x="7606250" y="4854150"/>
            <a:ext cx="421500" cy="0"/>
          </a:xfrm>
          <a:prstGeom prst="straightConnector1">
            <a:avLst/>
          </a:prstGeom>
          <a:noFill/>
          <a:ln cap="flat" cmpd="sng" w="28575">
            <a:solidFill>
              <a:schemeClr val="dk2"/>
            </a:solidFill>
            <a:prstDash val="solid"/>
            <a:round/>
            <a:headEnd len="med" w="med" type="none"/>
            <a:tailEnd len="med" w="med" type="stealth"/>
          </a:ln>
        </p:spPr>
      </p:cxnSp>
      <p:cxnSp>
        <p:nvCxnSpPr>
          <p:cNvPr id="225" name="Google Shape;225;p24"/>
          <p:cNvCxnSpPr>
            <a:stCxn id="220" idx="3"/>
            <a:endCxn id="218" idx="1"/>
          </p:cNvCxnSpPr>
          <p:nvPr/>
        </p:nvCxnSpPr>
        <p:spPr>
          <a:xfrm>
            <a:off x="9553038" y="4854150"/>
            <a:ext cx="421500" cy="0"/>
          </a:xfrm>
          <a:prstGeom prst="straightConnector1">
            <a:avLst/>
          </a:prstGeom>
          <a:noFill/>
          <a:ln cap="flat" cmpd="sng" w="28575">
            <a:solidFill>
              <a:schemeClr val="dk2"/>
            </a:solidFill>
            <a:prstDash val="solid"/>
            <a:round/>
            <a:headEnd len="med" w="med" type="none"/>
            <a:tailEnd len="med" w="med" type="stealth"/>
          </a:ln>
        </p:spPr>
      </p:cxnSp>
      <p:sp>
        <p:nvSpPr>
          <p:cNvPr id="226" name="Google Shape;226;p24"/>
          <p:cNvSpPr txBox="1"/>
          <p:nvPr/>
        </p:nvSpPr>
        <p:spPr>
          <a:xfrm>
            <a:off x="961955" y="1403875"/>
            <a:ext cx="4612200" cy="288000"/>
          </a:xfrm>
          <a:prstGeom prst="rect">
            <a:avLst/>
          </a:prstGeom>
          <a:noFill/>
          <a:ln>
            <a:noFill/>
          </a:ln>
        </p:spPr>
        <p:txBody>
          <a:bodyPr anchorCtr="0" anchor="t" bIns="103775" lIns="103775" spcFirstLastPara="1" rIns="103775" wrap="square" tIns="103775">
            <a:noAutofit/>
          </a:bodyPr>
          <a:lstStyle/>
          <a:p>
            <a:pPr indent="0" lvl="0" marL="0" rtl="0" algn="ctr">
              <a:spcBef>
                <a:spcPts val="0"/>
              </a:spcBef>
              <a:spcAft>
                <a:spcPts val="0"/>
              </a:spcAft>
              <a:buNone/>
            </a:pPr>
            <a:r>
              <a:rPr lang="en-US" sz="1476">
                <a:solidFill>
                  <a:schemeClr val="dk1"/>
                </a:solidFill>
              </a:rPr>
              <a:t>Single Sample GP</a:t>
            </a:r>
            <a:endParaRPr sz="1476">
              <a:solidFill>
                <a:schemeClr val="dk1"/>
              </a:solidFill>
            </a:endParaRPr>
          </a:p>
        </p:txBody>
      </p:sp>
      <p:sp>
        <p:nvSpPr>
          <p:cNvPr id="227" name="Google Shape;227;p24"/>
          <p:cNvSpPr txBox="1"/>
          <p:nvPr/>
        </p:nvSpPr>
        <p:spPr>
          <a:xfrm>
            <a:off x="6484355" y="3614375"/>
            <a:ext cx="4612200" cy="288000"/>
          </a:xfrm>
          <a:prstGeom prst="rect">
            <a:avLst/>
          </a:prstGeom>
          <a:noFill/>
          <a:ln>
            <a:noFill/>
          </a:ln>
        </p:spPr>
        <p:txBody>
          <a:bodyPr anchorCtr="0" anchor="t" bIns="103775" lIns="103775" spcFirstLastPara="1" rIns="103775" wrap="square" tIns="103775">
            <a:noAutofit/>
          </a:bodyPr>
          <a:lstStyle/>
          <a:p>
            <a:pPr indent="0" lvl="0" marL="0" rtl="0" algn="ctr">
              <a:spcBef>
                <a:spcPts val="0"/>
              </a:spcBef>
              <a:spcAft>
                <a:spcPts val="0"/>
              </a:spcAft>
              <a:buNone/>
            </a:pPr>
            <a:r>
              <a:rPr lang="en-US" sz="1476">
                <a:solidFill>
                  <a:schemeClr val="dk1"/>
                </a:solidFill>
              </a:rPr>
              <a:t>Multi</a:t>
            </a:r>
            <a:r>
              <a:rPr lang="en-US" sz="1476">
                <a:solidFill>
                  <a:schemeClr val="dk1"/>
                </a:solidFill>
              </a:rPr>
              <a:t> Sample GP</a:t>
            </a:r>
            <a:endParaRPr sz="1476">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5"/>
          <p:cNvSpPr txBox="1"/>
          <p:nvPr>
            <p:ph type="title"/>
          </p:nvPr>
        </p:nvSpPr>
        <p:spPr>
          <a:xfrm>
            <a:off x="1300766" y="1891183"/>
            <a:ext cx="100530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Single Sample Surrogate </a:t>
            </a:r>
            <a:r>
              <a:rPr lang="en-US"/>
              <a:t>Modelling w/ Uncertainties </a:t>
            </a:r>
            <a:endParaRPr/>
          </a:p>
        </p:txBody>
      </p:sp>
      <p:sp>
        <p:nvSpPr>
          <p:cNvPr id="234" name="Google Shape;234;p25"/>
          <p:cNvSpPr/>
          <p:nvPr/>
        </p:nvSpPr>
        <p:spPr>
          <a:xfrm>
            <a:off x="5996188" y="4989236"/>
            <a:ext cx="3783000" cy="1063500"/>
          </a:xfrm>
          <a:prstGeom prst="roundRect">
            <a:avLst>
              <a:gd fmla="val 16667" name="adj"/>
            </a:avLst>
          </a:prstGeom>
          <a:solidFill>
            <a:srgbClr val="6FA8DC"/>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235" name="Google Shape;235;p25"/>
          <p:cNvSpPr/>
          <p:nvPr/>
        </p:nvSpPr>
        <p:spPr>
          <a:xfrm>
            <a:off x="2629025" y="3634278"/>
            <a:ext cx="3783000" cy="1063500"/>
          </a:xfrm>
          <a:prstGeom prst="roundRect">
            <a:avLst>
              <a:gd fmla="val 16667" name="adj"/>
            </a:avLst>
          </a:prstGeom>
          <a:solidFill>
            <a:srgbClr val="A4C2F4"/>
          </a:solidFill>
          <a:ln cap="flat" cmpd="sng" w="5825">
            <a:solidFill>
              <a:srgbClr val="FFF2CC"/>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t/>
            </a:r>
            <a:endParaRPr sz="855"/>
          </a:p>
        </p:txBody>
      </p:sp>
      <p:sp>
        <p:nvSpPr>
          <p:cNvPr id="236" name="Google Shape;236;p25"/>
          <p:cNvSpPr/>
          <p:nvPr/>
        </p:nvSpPr>
        <p:spPr>
          <a:xfrm>
            <a:off x="5301159"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a:t>
            </a:r>
            <a:endParaRPr sz="855"/>
          </a:p>
        </p:txBody>
      </p:sp>
      <p:sp>
        <p:nvSpPr>
          <p:cNvPr id="237" name="Google Shape;237;p25"/>
          <p:cNvSpPr/>
          <p:nvPr/>
        </p:nvSpPr>
        <p:spPr>
          <a:xfrm>
            <a:off x="2796197"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Single Sample Modelling</a:t>
            </a:r>
            <a:endParaRPr sz="855"/>
          </a:p>
        </p:txBody>
      </p:sp>
      <p:sp>
        <p:nvSpPr>
          <p:cNvPr id="238" name="Google Shape;238;p25"/>
          <p:cNvSpPr/>
          <p:nvPr/>
        </p:nvSpPr>
        <p:spPr>
          <a:xfrm>
            <a:off x="4048670" y="3823395"/>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Gymnasium Environment</a:t>
            </a:r>
            <a:endParaRPr sz="855"/>
          </a:p>
        </p:txBody>
      </p:sp>
      <p:sp>
        <p:nvSpPr>
          <p:cNvPr id="239" name="Google Shape;239;p25"/>
          <p:cNvSpPr/>
          <p:nvPr/>
        </p:nvSpPr>
        <p:spPr>
          <a:xfrm>
            <a:off x="861114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Differential RL</a:t>
            </a:r>
            <a:endParaRPr sz="855"/>
          </a:p>
        </p:txBody>
      </p:sp>
      <p:sp>
        <p:nvSpPr>
          <p:cNvPr id="240" name="Google Shape;240;p25"/>
          <p:cNvSpPr/>
          <p:nvPr/>
        </p:nvSpPr>
        <p:spPr>
          <a:xfrm>
            <a:off x="6232797"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Multi Sample Modelling</a:t>
            </a:r>
            <a:endParaRPr sz="855"/>
          </a:p>
        </p:txBody>
      </p:sp>
      <p:sp>
        <p:nvSpPr>
          <p:cNvPr id="241" name="Google Shape;241;p25"/>
          <p:cNvSpPr/>
          <p:nvPr/>
        </p:nvSpPr>
        <p:spPr>
          <a:xfrm>
            <a:off x="7421972" y="5178354"/>
            <a:ext cx="931800" cy="685200"/>
          </a:xfrm>
          <a:prstGeom prst="roundRect">
            <a:avLst>
              <a:gd fmla="val 16667" name="adj"/>
            </a:avLst>
          </a:prstGeom>
          <a:solidFill>
            <a:srgbClr val="9FC5E8"/>
          </a:solidFill>
          <a:ln cap="flat" cmpd="sng" w="5825">
            <a:solidFill>
              <a:schemeClr val="dk2"/>
            </a:solidFill>
            <a:prstDash val="solid"/>
            <a:round/>
            <a:headEnd len="sm" w="sm" type="none"/>
            <a:tailEnd len="sm" w="sm" type="none"/>
          </a:ln>
        </p:spPr>
        <p:txBody>
          <a:bodyPr anchorCtr="0" anchor="ctr" bIns="55850" lIns="55850" spcFirstLastPara="1" rIns="55850" wrap="square" tIns="55850">
            <a:noAutofit/>
          </a:bodyPr>
          <a:lstStyle/>
          <a:p>
            <a:pPr indent="0" lvl="0" marL="0" rtl="0" algn="ctr">
              <a:spcBef>
                <a:spcPts val="0"/>
              </a:spcBef>
              <a:spcAft>
                <a:spcPts val="0"/>
              </a:spcAft>
              <a:buNone/>
            </a:pPr>
            <a:r>
              <a:rPr lang="en-US" sz="855"/>
              <a:t>Solving w/ RL and LUTs</a:t>
            </a:r>
            <a:endParaRPr sz="855"/>
          </a:p>
        </p:txBody>
      </p:sp>
      <p:cxnSp>
        <p:nvCxnSpPr>
          <p:cNvPr id="242" name="Google Shape;242;p25"/>
          <p:cNvCxnSpPr>
            <a:stCxn id="236" idx="3"/>
            <a:endCxn id="240" idx="1"/>
          </p:cNvCxnSpPr>
          <p:nvPr/>
        </p:nvCxnSpPr>
        <p:spPr>
          <a:xfrm>
            <a:off x="6232959" y="4165995"/>
            <a:ext cx="600" cy="1355100"/>
          </a:xfrm>
          <a:prstGeom prst="bentConnector5">
            <a:avLst>
              <a:gd fmla="val 39687500" name="adj1"/>
              <a:gd fmla="val 49999" name="adj2"/>
              <a:gd fmla="val -39691667" name="adj3"/>
            </a:avLst>
          </a:prstGeom>
          <a:noFill/>
          <a:ln cap="flat" cmpd="sng" w="17450">
            <a:solidFill>
              <a:schemeClr val="dk2"/>
            </a:solidFill>
            <a:prstDash val="solid"/>
            <a:round/>
            <a:headEnd len="med" w="med" type="none"/>
            <a:tailEnd len="med" w="med" type="stealth"/>
          </a:ln>
        </p:spPr>
      </p:cxnSp>
      <p:cxnSp>
        <p:nvCxnSpPr>
          <p:cNvPr id="243" name="Google Shape;243;p25"/>
          <p:cNvCxnSpPr>
            <a:stCxn id="237" idx="3"/>
            <a:endCxn id="238" idx="1"/>
          </p:cNvCxnSpPr>
          <p:nvPr/>
        </p:nvCxnSpPr>
        <p:spPr>
          <a:xfrm>
            <a:off x="3727997"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244" name="Google Shape;244;p25"/>
          <p:cNvCxnSpPr>
            <a:stCxn id="238" idx="3"/>
            <a:endCxn id="236" idx="1"/>
          </p:cNvCxnSpPr>
          <p:nvPr/>
        </p:nvCxnSpPr>
        <p:spPr>
          <a:xfrm>
            <a:off x="4980470" y="4165995"/>
            <a:ext cx="320700" cy="0"/>
          </a:xfrm>
          <a:prstGeom prst="straightConnector1">
            <a:avLst/>
          </a:prstGeom>
          <a:noFill/>
          <a:ln cap="flat" cmpd="sng" w="17450">
            <a:solidFill>
              <a:schemeClr val="dk2"/>
            </a:solidFill>
            <a:prstDash val="solid"/>
            <a:round/>
            <a:headEnd len="med" w="med" type="none"/>
            <a:tailEnd len="med" w="med" type="stealth"/>
          </a:ln>
        </p:spPr>
      </p:cxnSp>
      <p:cxnSp>
        <p:nvCxnSpPr>
          <p:cNvPr id="245" name="Google Shape;245;p25"/>
          <p:cNvCxnSpPr>
            <a:stCxn id="240" idx="3"/>
            <a:endCxn id="241" idx="1"/>
          </p:cNvCxnSpPr>
          <p:nvPr/>
        </p:nvCxnSpPr>
        <p:spPr>
          <a:xfrm>
            <a:off x="7164597" y="5520954"/>
            <a:ext cx="257400" cy="0"/>
          </a:xfrm>
          <a:prstGeom prst="straightConnector1">
            <a:avLst/>
          </a:prstGeom>
          <a:noFill/>
          <a:ln cap="flat" cmpd="sng" w="17450">
            <a:solidFill>
              <a:schemeClr val="dk2"/>
            </a:solidFill>
            <a:prstDash val="solid"/>
            <a:round/>
            <a:headEnd len="med" w="med" type="none"/>
            <a:tailEnd len="med" w="med" type="stealth"/>
          </a:ln>
        </p:spPr>
      </p:cxnSp>
      <p:cxnSp>
        <p:nvCxnSpPr>
          <p:cNvPr id="246" name="Google Shape;246;p25"/>
          <p:cNvCxnSpPr>
            <a:stCxn id="241" idx="3"/>
            <a:endCxn id="239" idx="1"/>
          </p:cNvCxnSpPr>
          <p:nvPr/>
        </p:nvCxnSpPr>
        <p:spPr>
          <a:xfrm>
            <a:off x="8353772" y="5520954"/>
            <a:ext cx="257400" cy="0"/>
          </a:xfrm>
          <a:prstGeom prst="straightConnector1">
            <a:avLst/>
          </a:prstGeom>
          <a:noFill/>
          <a:ln cap="flat" cmpd="sng" w="17450">
            <a:solidFill>
              <a:schemeClr val="dk2"/>
            </a:solidFill>
            <a:prstDash val="solid"/>
            <a:round/>
            <a:headEnd len="med" w="med" type="none"/>
            <a:tailEnd len="med" w="med" type="stealth"/>
          </a:ln>
        </p:spPr>
      </p:cxnSp>
      <p:sp>
        <p:nvSpPr>
          <p:cNvPr id="247" name="Google Shape;247;p25"/>
          <p:cNvSpPr txBox="1"/>
          <p:nvPr/>
        </p:nvSpPr>
        <p:spPr>
          <a:xfrm>
            <a:off x="3105850" y="341327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Single Sample GP</a:t>
            </a:r>
            <a:endParaRPr sz="901">
              <a:solidFill>
                <a:schemeClr val="dk1"/>
              </a:solidFill>
            </a:endParaRPr>
          </a:p>
        </p:txBody>
      </p:sp>
      <p:sp>
        <p:nvSpPr>
          <p:cNvPr id="248" name="Google Shape;248;p25"/>
          <p:cNvSpPr txBox="1"/>
          <p:nvPr/>
        </p:nvSpPr>
        <p:spPr>
          <a:xfrm>
            <a:off x="6479152" y="4763545"/>
            <a:ext cx="2817300" cy="176100"/>
          </a:xfrm>
          <a:prstGeom prst="rect">
            <a:avLst/>
          </a:prstGeom>
          <a:noFill/>
          <a:ln>
            <a:noFill/>
          </a:ln>
        </p:spPr>
        <p:txBody>
          <a:bodyPr anchorCtr="0" anchor="t" bIns="63375" lIns="63375" spcFirstLastPara="1" rIns="63375" wrap="square" tIns="63375">
            <a:noAutofit/>
          </a:bodyPr>
          <a:lstStyle/>
          <a:p>
            <a:pPr indent="0" lvl="0" marL="0" rtl="0" algn="ctr">
              <a:spcBef>
                <a:spcPts val="0"/>
              </a:spcBef>
              <a:spcAft>
                <a:spcPts val="0"/>
              </a:spcAft>
              <a:buNone/>
            </a:pPr>
            <a:r>
              <a:rPr lang="en-US" sz="901">
                <a:solidFill>
                  <a:schemeClr val="dk1"/>
                </a:solidFill>
              </a:rPr>
              <a:t>Multi Sample GP</a:t>
            </a:r>
            <a:endParaRPr sz="901">
              <a:solidFill>
                <a:schemeClr val="dk1"/>
              </a:solidFill>
            </a:endParaRPr>
          </a:p>
        </p:txBody>
      </p:sp>
      <p:sp>
        <p:nvSpPr>
          <p:cNvPr id="249" name="Google Shape;249;p25"/>
          <p:cNvSpPr/>
          <p:nvPr/>
        </p:nvSpPr>
        <p:spPr>
          <a:xfrm>
            <a:off x="3066800" y="4742675"/>
            <a:ext cx="390600" cy="576000"/>
          </a:xfrm>
          <a:prstGeom prst="up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efferson Lab Theme 1">
  <a:themeElements>
    <a:clrScheme name="JLab Color Theme 1">
      <a:dk1>
        <a:srgbClr val="000000"/>
      </a:dk1>
      <a:lt1>
        <a:srgbClr val="FFFFFF"/>
      </a:lt1>
      <a:dk2>
        <a:srgbClr val="1C5068"/>
      </a:dk2>
      <a:lt2>
        <a:srgbClr val="8397A9"/>
      </a:lt2>
      <a:accent1>
        <a:srgbClr val="C31230"/>
      </a:accent1>
      <a:accent2>
        <a:srgbClr val="10A1AF"/>
      </a:accent2>
      <a:accent3>
        <a:srgbClr val="5E5E5E"/>
      </a:accent3>
      <a:accent4>
        <a:srgbClr val="821282"/>
      </a:accent4>
      <a:accent5>
        <a:srgbClr val="385723"/>
      </a:accent5>
      <a:accent6>
        <a:srgbClr val="BF9000"/>
      </a:accent6>
      <a:hlink>
        <a:srgbClr val="1C5068"/>
      </a:hlink>
      <a:folHlink>
        <a:srgbClr val="10A1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