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2"/>
  </p:notesMasterIdLst>
  <p:sldIdLst>
    <p:sldId id="284" r:id="rId2"/>
    <p:sldId id="588" r:id="rId3"/>
    <p:sldId id="713" r:id="rId4"/>
    <p:sldId id="758" r:id="rId5"/>
    <p:sldId id="759" r:id="rId6"/>
    <p:sldId id="762" r:id="rId7"/>
    <p:sldId id="280" r:id="rId8"/>
    <p:sldId id="261" r:id="rId9"/>
    <p:sldId id="612" r:id="rId10"/>
    <p:sldId id="530" r:id="rId11"/>
    <p:sldId id="531" r:id="rId12"/>
    <p:sldId id="567" r:id="rId13"/>
    <p:sldId id="568" r:id="rId14"/>
    <p:sldId id="532" r:id="rId15"/>
    <p:sldId id="569" r:id="rId16"/>
    <p:sldId id="570" r:id="rId17"/>
    <p:sldId id="571" r:id="rId18"/>
    <p:sldId id="579" r:id="rId19"/>
    <p:sldId id="540" r:id="rId20"/>
    <p:sldId id="580" r:id="rId21"/>
    <p:sldId id="581" r:id="rId22"/>
    <p:sldId id="582" r:id="rId23"/>
    <p:sldId id="763" r:id="rId24"/>
    <p:sldId id="539" r:id="rId25"/>
    <p:sldId id="585" r:id="rId26"/>
    <p:sldId id="586" r:id="rId27"/>
    <p:sldId id="534" r:id="rId28"/>
    <p:sldId id="544" r:id="rId29"/>
    <p:sldId id="589" r:id="rId30"/>
    <p:sldId id="590" r:id="rId31"/>
    <p:sldId id="760" r:id="rId32"/>
    <p:sldId id="536" r:id="rId33"/>
    <p:sldId id="592" r:id="rId34"/>
    <p:sldId id="594" r:id="rId35"/>
    <p:sldId id="593" r:id="rId36"/>
    <p:sldId id="598" r:id="rId37"/>
    <p:sldId id="599" r:id="rId38"/>
    <p:sldId id="596" r:id="rId39"/>
    <p:sldId id="761" r:id="rId40"/>
    <p:sldId id="597" r:id="rId41"/>
    <p:sldId id="587" r:id="rId42"/>
    <p:sldId id="595" r:id="rId43"/>
    <p:sldId id="600" r:id="rId44"/>
    <p:sldId id="602" r:id="rId45"/>
    <p:sldId id="601" r:id="rId46"/>
    <p:sldId id="605" r:id="rId47"/>
    <p:sldId id="573" r:id="rId48"/>
    <p:sldId id="281" r:id="rId49"/>
    <p:sldId id="764" r:id="rId50"/>
    <p:sldId id="766" r:id="rId51"/>
    <p:sldId id="767" r:id="rId52"/>
    <p:sldId id="768" r:id="rId53"/>
    <p:sldId id="560" r:id="rId54"/>
    <p:sldId id="546" r:id="rId55"/>
    <p:sldId id="765" r:id="rId56"/>
    <p:sldId id="610" r:id="rId57"/>
    <p:sldId id="769" r:id="rId58"/>
    <p:sldId id="550" r:id="rId59"/>
    <p:sldId id="555" r:id="rId60"/>
    <p:sldId id="73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2B58"/>
    <a:srgbClr val="B47E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014"/>
    <p:restoredTop sz="79839"/>
  </p:normalViewPr>
  <p:slideViewPr>
    <p:cSldViewPr snapToGrid="0">
      <p:cViewPr varScale="1">
        <p:scale>
          <a:sx n="92" d="100"/>
          <a:sy n="92" d="100"/>
        </p:scale>
        <p:origin x="192" y="304"/>
      </p:cViewPr>
      <p:guideLst/>
    </p:cSldViewPr>
  </p:slideViewPr>
  <p:outlineViewPr>
    <p:cViewPr>
      <p:scale>
        <a:sx n="33" d="100"/>
        <a:sy n="33" d="100"/>
      </p:scale>
      <p:origin x="0" y="-171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B3E328-D247-6E44-8D34-8685124B3851}" type="datetimeFigureOut">
              <a:rPr lang="en-US" smtClean="0"/>
              <a:t>3/29/26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8968A-B4CF-DE4F-A502-A480B914FEA2}" type="slidenum">
              <a:rPr lang="en-US" smtClean="0"/>
              <a:t>‹#›</a:t>
            </a:fld>
            <a:endParaRPr lang="en-US"/>
          </a:p>
        </p:txBody>
      </p:sp>
    </p:spTree>
    <p:extLst>
      <p:ext uri="{BB962C8B-B14F-4D97-AF65-F5344CB8AC3E}">
        <p14:creationId xmlns:p14="http://schemas.microsoft.com/office/powerpoint/2010/main" val="510956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8968A-B4CF-DE4F-A502-A480B914FEA2}" type="slidenum">
              <a:rPr lang="en-US" smtClean="0"/>
              <a:t>1</a:t>
            </a:fld>
            <a:endParaRPr lang="en-US"/>
          </a:p>
        </p:txBody>
      </p:sp>
    </p:spTree>
    <p:extLst>
      <p:ext uri="{BB962C8B-B14F-4D97-AF65-F5344CB8AC3E}">
        <p14:creationId xmlns:p14="http://schemas.microsoft.com/office/powerpoint/2010/main" val="3853603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00"/>
                </a:solidFill>
                <a:effectLst/>
                <a:latin typeface="Helvetica" pitchFamily="2" charset="0"/>
              </a:rPr>
              <a:t>The most important feature distinguishing reinforcement learning from other types of</a:t>
            </a:r>
          </a:p>
          <a:p>
            <a:r>
              <a:rPr lang="en-GB" dirty="0">
                <a:solidFill>
                  <a:srgbClr val="000000"/>
                </a:solidFill>
                <a:effectLst/>
                <a:latin typeface="Helvetica" pitchFamily="2" charset="0"/>
              </a:rPr>
              <a:t>learning is that it uses training information that evaluates the actions taken rather</a:t>
            </a:r>
          </a:p>
          <a:p>
            <a:r>
              <a:rPr lang="en-GB" dirty="0">
                <a:solidFill>
                  <a:srgbClr val="000000"/>
                </a:solidFill>
                <a:effectLst/>
                <a:latin typeface="Helvetica" pitchFamily="2" charset="0"/>
              </a:rPr>
              <a:t>than instructs by giving correct actions. This is what creates the need for active</a:t>
            </a:r>
          </a:p>
          <a:p>
            <a:r>
              <a:rPr lang="en-GB" dirty="0">
                <a:solidFill>
                  <a:srgbClr val="000000"/>
                </a:solidFill>
                <a:effectLst/>
                <a:latin typeface="Helvetica" pitchFamily="2" charset="0"/>
              </a:rPr>
              <a:t>exploration, for an explicit search for good behaviour. Purely evaluative feedback indicates</a:t>
            </a:r>
          </a:p>
          <a:p>
            <a:r>
              <a:rPr lang="en-GB" dirty="0">
                <a:solidFill>
                  <a:srgbClr val="000000"/>
                </a:solidFill>
                <a:effectLst/>
                <a:latin typeface="Helvetica" pitchFamily="2" charset="0"/>
              </a:rPr>
              <a:t>how good the action taken was, but not whether it was the best or the worst action</a:t>
            </a:r>
          </a:p>
          <a:p>
            <a:r>
              <a:rPr lang="en-GB" dirty="0">
                <a:solidFill>
                  <a:srgbClr val="000000"/>
                </a:solidFill>
                <a:effectLst/>
                <a:latin typeface="Helvetica" pitchFamily="2" charset="0"/>
              </a:rPr>
              <a:t>possible. Purely instructive feedback, on the other hand, indicates the correct action to</a:t>
            </a:r>
          </a:p>
          <a:p>
            <a:r>
              <a:rPr lang="en-GB" dirty="0">
                <a:solidFill>
                  <a:srgbClr val="000000"/>
                </a:solidFill>
                <a:effectLst/>
                <a:latin typeface="Helvetica" pitchFamily="2" charset="0"/>
              </a:rPr>
              <a:t>take, independently of the action actually taken</a:t>
            </a:r>
          </a:p>
          <a:p>
            <a:endParaRPr lang="en-US" dirty="0"/>
          </a:p>
        </p:txBody>
      </p:sp>
      <p:sp>
        <p:nvSpPr>
          <p:cNvPr id="4" name="Slide Number Placeholder 3"/>
          <p:cNvSpPr>
            <a:spLocks noGrp="1"/>
          </p:cNvSpPr>
          <p:nvPr>
            <p:ph type="sldNum" sz="quarter" idx="5"/>
          </p:nvPr>
        </p:nvSpPr>
        <p:spPr/>
        <p:txBody>
          <a:bodyPr/>
          <a:lstStyle/>
          <a:p>
            <a:fld id="{3D18968A-B4CF-DE4F-A502-A480B914FEA2}" type="slidenum">
              <a:rPr lang="en-US" smtClean="0"/>
              <a:t>16</a:t>
            </a:fld>
            <a:endParaRPr lang="en-US"/>
          </a:p>
        </p:txBody>
      </p:sp>
    </p:spTree>
    <p:extLst>
      <p:ext uri="{BB962C8B-B14F-4D97-AF65-F5344CB8AC3E}">
        <p14:creationId xmlns:p14="http://schemas.microsoft.com/office/powerpoint/2010/main" val="2508193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public:</a:t>
            </a:r>
          </a:p>
          <a:p>
            <a:pPr marL="171450" indent="-171450">
              <a:buFontTx/>
              <a:buChar char="-"/>
            </a:pPr>
            <a:r>
              <a:rPr lang="en-US" dirty="0"/>
              <a:t>Is this MDP discrete or continuous?</a:t>
            </a:r>
          </a:p>
          <a:p>
            <a:pPr marL="171450" indent="-171450">
              <a:buFontTx/>
              <a:buChar char="-"/>
            </a:pPr>
            <a:r>
              <a:rPr lang="en-US" dirty="0"/>
              <a:t>Finite or infinite?</a:t>
            </a:r>
          </a:p>
          <a:p>
            <a:pPr marL="171450" indent="-171450">
              <a:buFontTx/>
              <a:buChar char="-"/>
            </a:pPr>
            <a:r>
              <a:rPr lang="en-US" dirty="0"/>
              <a:t>Deterministic or stochastic state transition?</a:t>
            </a:r>
          </a:p>
          <a:p>
            <a:pPr marL="171450" indent="-171450">
              <a:buFontTx/>
              <a:buChar char="-"/>
            </a:pPr>
            <a:r>
              <a:rPr lang="en-US" dirty="0"/>
              <a:t>Do we usually know the state transitions? </a:t>
            </a:r>
            <a:r>
              <a:rPr lang="en-US" dirty="0">
                <a:sym typeface="Wingdings" pitchFamily="2" charset="2"/>
              </a:rPr>
              <a:t> simulation</a:t>
            </a:r>
          </a:p>
          <a:p>
            <a:pPr marL="171450" indent="-171450">
              <a:buFontTx/>
              <a:buChar char="-"/>
            </a:pPr>
            <a:r>
              <a:rPr lang="en-US" sz="1200" dirty="0">
                <a:latin typeface="Arial" panose="020B0604020202020204" pitchFamily="34" charset="0"/>
                <a:cs typeface="Arial" panose="020B0604020202020204" pitchFamily="34" charset="0"/>
              </a:rPr>
              <a:t>The reward depends on the current state of the environment, the action just taken, and the next state</a:t>
            </a:r>
          </a:p>
          <a:p>
            <a:pPr marL="171450" indent="-171450">
              <a:buFontTx/>
              <a:buChar char="-"/>
            </a:pPr>
            <a:endParaRPr lang="en-US"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An </a:t>
            </a:r>
            <a:r>
              <a:rPr lang="en-GB" b="1" dirty="0"/>
              <a:t>episodic task</a:t>
            </a:r>
            <a:r>
              <a:rPr lang="en-GB" dirty="0"/>
              <a:t> is one where interaction is naturally broken into </a:t>
            </a:r>
            <a:r>
              <a:rPr lang="en-GB" b="1" dirty="0"/>
              <a:t>episodes with a terminal state. </a:t>
            </a:r>
            <a:r>
              <a:rPr lang="en-GB" dirty="0"/>
              <a:t>After termination, the environment </a:t>
            </a:r>
            <a:r>
              <a:rPr lang="en-GB" b="1" dirty="0"/>
              <a:t>resets. Example: game of chess.</a:t>
            </a:r>
            <a:endParaRPr lang="en-GB"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3D18968A-B4CF-DE4F-A502-A480B914FEA2}" type="slidenum">
              <a:rPr lang="en-US" smtClean="0"/>
              <a:t>18</a:t>
            </a:fld>
            <a:endParaRPr lang="en-US"/>
          </a:p>
        </p:txBody>
      </p:sp>
    </p:spTree>
    <p:extLst>
      <p:ext uri="{BB962C8B-B14F-4D97-AF65-F5344CB8AC3E}">
        <p14:creationId xmlns:p14="http://schemas.microsoft.com/office/powerpoint/2010/main" val="1522454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Computationally tractable: you can solve it with a reasonable amount of computational resources and time</a:t>
            </a:r>
          </a:p>
          <a:p>
            <a:r>
              <a:rPr lang="en-US" dirty="0"/>
              <a:t>This property allowed the development of efficient algorithms</a:t>
            </a:r>
          </a:p>
        </p:txBody>
      </p:sp>
      <p:sp>
        <p:nvSpPr>
          <p:cNvPr id="4" name="Slide Number Placeholder 3"/>
          <p:cNvSpPr>
            <a:spLocks noGrp="1"/>
          </p:cNvSpPr>
          <p:nvPr>
            <p:ph type="sldNum" sz="quarter" idx="5"/>
          </p:nvPr>
        </p:nvSpPr>
        <p:spPr/>
        <p:txBody>
          <a:bodyPr/>
          <a:lstStyle/>
          <a:p>
            <a:fld id="{3D18968A-B4CF-DE4F-A502-A480B914FEA2}" type="slidenum">
              <a:rPr lang="en-US" smtClean="0"/>
              <a:t>19</a:t>
            </a:fld>
            <a:endParaRPr lang="en-US"/>
          </a:p>
        </p:txBody>
      </p:sp>
    </p:spTree>
    <p:extLst>
      <p:ext uri="{BB962C8B-B14F-4D97-AF65-F5344CB8AC3E}">
        <p14:creationId xmlns:p14="http://schemas.microsoft.com/office/powerpoint/2010/main" val="2309429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1904A-9852-6DF6-0AC7-E9562C872C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7A1FC6-9485-30C2-20AC-6D63D2B311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A6F0A1-6B4B-C3B2-2300-9F7B0454A878}"/>
              </a:ext>
            </a:extLst>
          </p:cNvPr>
          <p:cNvSpPr>
            <a:spLocks noGrp="1"/>
          </p:cNvSpPr>
          <p:nvPr>
            <p:ph type="body" idx="1"/>
          </p:nvPr>
        </p:nvSpPr>
        <p:spPr/>
        <p:txBody>
          <a:bodyPr/>
          <a:lstStyle/>
          <a:p>
            <a:r>
              <a:rPr lang="en-US" dirty="0"/>
              <a:t>Computationally tractable: you can solve it with a reasonable amount of computational resources and time</a:t>
            </a:r>
          </a:p>
          <a:p>
            <a:r>
              <a:rPr lang="en-US" dirty="0"/>
              <a:t>Subindex t: observation received at time step t</a:t>
            </a:r>
          </a:p>
          <a:p>
            <a:r>
              <a:rPr lang="en-US" dirty="0"/>
              <a:t>Belief = agent state</a:t>
            </a:r>
          </a:p>
          <a:p>
            <a:endParaRPr lang="en-US" dirty="0"/>
          </a:p>
        </p:txBody>
      </p:sp>
      <p:sp>
        <p:nvSpPr>
          <p:cNvPr id="4" name="Slide Number Placeholder 3">
            <a:extLst>
              <a:ext uri="{FF2B5EF4-FFF2-40B4-BE49-F238E27FC236}">
                <a16:creationId xmlns:a16="http://schemas.microsoft.com/office/drawing/2014/main" id="{EA695AA0-FB27-C264-3F37-0807449A1E3A}"/>
              </a:ext>
            </a:extLst>
          </p:cNvPr>
          <p:cNvSpPr>
            <a:spLocks noGrp="1"/>
          </p:cNvSpPr>
          <p:nvPr>
            <p:ph type="sldNum" sz="quarter" idx="5"/>
          </p:nvPr>
        </p:nvSpPr>
        <p:spPr/>
        <p:txBody>
          <a:bodyPr/>
          <a:lstStyle/>
          <a:p>
            <a:fld id="{3D18968A-B4CF-DE4F-A502-A480B914FEA2}" type="slidenum">
              <a:rPr lang="en-US" smtClean="0"/>
              <a:t>20</a:t>
            </a:fld>
            <a:endParaRPr lang="en-US"/>
          </a:p>
        </p:txBody>
      </p:sp>
    </p:spTree>
    <p:extLst>
      <p:ext uri="{BB962C8B-B14F-4D97-AF65-F5344CB8AC3E}">
        <p14:creationId xmlns:p14="http://schemas.microsoft.com/office/powerpoint/2010/main" val="2708595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5A8A0-ED65-3EBD-DC22-A482CDE141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7FF81-67ED-9087-BF2B-2BB1E9796A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90493-8721-531B-31D9-377AD668B936}"/>
              </a:ext>
            </a:extLst>
          </p:cNvPr>
          <p:cNvSpPr>
            <a:spLocks noGrp="1"/>
          </p:cNvSpPr>
          <p:nvPr>
            <p:ph type="body" idx="1"/>
          </p:nvPr>
        </p:nvSpPr>
        <p:spPr/>
        <p:txBody>
          <a:bodyPr/>
          <a:lstStyle/>
          <a:p>
            <a:r>
              <a:rPr lang="en-GB" dirty="0"/>
              <a:t>An MDP is memoryless </a:t>
            </a:r>
            <a:r>
              <a:rPr lang="en-GB" b="1" dirty="0"/>
              <a:t>in the state</a:t>
            </a:r>
            <a:r>
              <a:rPr lang="en-GB" dirty="0"/>
              <a:t>, not in the trajectory. A POMDP becomes an MDP in belief space.</a:t>
            </a:r>
          </a:p>
          <a:p>
            <a:r>
              <a:rPr lang="en-GB" dirty="0"/>
              <a:t>Some POMDPs are defined as 8-tuple with N: time-horizon of the process</a:t>
            </a:r>
          </a:p>
          <a:p>
            <a:r>
              <a:rPr lang="en-GB" sz="1200" b="0" i="0" kern="1200" dirty="0">
                <a:solidFill>
                  <a:schemeClr val="tx1"/>
                </a:solidFill>
                <a:effectLst/>
                <a:latin typeface="+mn-lt"/>
                <a:ea typeface="+mn-ea"/>
                <a:cs typeface="+mn-cs"/>
              </a:rPr>
              <a:t>A consequence of this property is that the optimal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 may often include (information gathering) actions that are taken purely because they improve the agent's estimate of the current state, thereby allowing it to make better decisions in the future.</a:t>
            </a:r>
            <a:endParaRPr lang="en-GB" dirty="0"/>
          </a:p>
        </p:txBody>
      </p:sp>
      <p:sp>
        <p:nvSpPr>
          <p:cNvPr id="4" name="Slide Number Placeholder 3">
            <a:extLst>
              <a:ext uri="{FF2B5EF4-FFF2-40B4-BE49-F238E27FC236}">
                <a16:creationId xmlns:a16="http://schemas.microsoft.com/office/drawing/2014/main" id="{14786B88-8553-98C6-D141-5F343D504DF5}"/>
              </a:ext>
            </a:extLst>
          </p:cNvPr>
          <p:cNvSpPr>
            <a:spLocks noGrp="1"/>
          </p:cNvSpPr>
          <p:nvPr>
            <p:ph type="sldNum" sz="quarter" idx="5"/>
          </p:nvPr>
        </p:nvSpPr>
        <p:spPr/>
        <p:txBody>
          <a:bodyPr/>
          <a:lstStyle/>
          <a:p>
            <a:fld id="{3D18968A-B4CF-DE4F-A502-A480B914FEA2}" type="slidenum">
              <a:rPr lang="en-US" smtClean="0"/>
              <a:t>21</a:t>
            </a:fld>
            <a:endParaRPr lang="en-US"/>
          </a:p>
        </p:txBody>
      </p:sp>
    </p:spTree>
    <p:extLst>
      <p:ext uri="{BB962C8B-B14F-4D97-AF65-F5344CB8AC3E}">
        <p14:creationId xmlns:p14="http://schemas.microsoft.com/office/powerpoint/2010/main" val="1278203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C974C-A08F-2369-A02F-FEB397B917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A3069-A4C3-49B8-C5AB-C53411ED46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45959F-AD77-17F7-F497-98CB1DDE35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solidFill>
                  <a:schemeClr val="bg1"/>
                </a:solidFill>
              </a:rPr>
              <a:t>Key takeaway: </a:t>
            </a:r>
            <a:r>
              <a:rPr lang="en-GB" sz="1200" i="1" dirty="0">
                <a:solidFill>
                  <a:schemeClr val="bg1"/>
                </a:solidFill>
              </a:rPr>
              <a:t>in a POMDP, the latent state evolves according to a Markov process, but because the state is not directly observable, the observation history is required for optimal decisions. However, this history can be compressed into a belief state, which restores the Markov property in belief space.</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Although the underlying dynamics of the POMDP are still Markovian, since we have no direct access to the current state, our decisions require keeping track of (possibly) the entire history of the process, making this a non-Markovian process. The history at a given point in time is comprised of our knowledge about our starting situation, all actions performed and all observations seen.</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system dynamics depend on temperature but you do not include temperature in the state, your model is </a:t>
            </a:r>
            <a:r>
              <a:rPr lang="en-GB" dirty="0" err="1"/>
              <a:t>misspecified</a:t>
            </a:r>
            <a:r>
              <a:rPr lang="en-GB" dirty="0"/>
              <a:t>. Belief tracking cannot fix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need a mapping, Usually used remove history (Kalman filter, so not history), </a:t>
            </a:r>
          </a:p>
          <a:p>
            <a:endParaRPr lang="en-US" dirty="0"/>
          </a:p>
        </p:txBody>
      </p:sp>
      <p:sp>
        <p:nvSpPr>
          <p:cNvPr id="4" name="Slide Number Placeholder 3">
            <a:extLst>
              <a:ext uri="{FF2B5EF4-FFF2-40B4-BE49-F238E27FC236}">
                <a16:creationId xmlns:a16="http://schemas.microsoft.com/office/drawing/2014/main" id="{28DC99AD-0F65-4B6E-C33C-81E925139E8C}"/>
              </a:ext>
            </a:extLst>
          </p:cNvPr>
          <p:cNvSpPr>
            <a:spLocks noGrp="1"/>
          </p:cNvSpPr>
          <p:nvPr>
            <p:ph type="sldNum" sz="quarter" idx="5"/>
          </p:nvPr>
        </p:nvSpPr>
        <p:spPr/>
        <p:txBody>
          <a:bodyPr/>
          <a:lstStyle/>
          <a:p>
            <a:fld id="{3D18968A-B4CF-DE4F-A502-A480B914FEA2}" type="slidenum">
              <a:rPr lang="en-US" smtClean="0"/>
              <a:t>22</a:t>
            </a:fld>
            <a:endParaRPr lang="en-US"/>
          </a:p>
        </p:txBody>
      </p:sp>
    </p:spTree>
    <p:extLst>
      <p:ext uri="{BB962C8B-B14F-4D97-AF65-F5344CB8AC3E}">
        <p14:creationId xmlns:p14="http://schemas.microsoft.com/office/powerpoint/2010/main" val="2455560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50222-F799-6357-F4BF-4D18957AC9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B92DD4-7068-1863-95D9-8B0C03F817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C0A2E0-BF5D-A7D2-F408-705E8478CB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Memory-based methods approximate belief tracking with learned representations, avoiding explicit planning in belief space and thus sidestepping the exponential complexity of exact POMDP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Because memory-based methods replace Bayesian belief updates with learned embeddings, they forfeit the theoretical guarantees associated with principled belief-state 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EA128433-D167-0353-F8F3-E798C78515B9}"/>
              </a:ext>
            </a:extLst>
          </p:cNvPr>
          <p:cNvSpPr>
            <a:spLocks noGrp="1"/>
          </p:cNvSpPr>
          <p:nvPr>
            <p:ph type="sldNum" sz="quarter" idx="5"/>
          </p:nvPr>
        </p:nvSpPr>
        <p:spPr/>
        <p:txBody>
          <a:bodyPr/>
          <a:lstStyle/>
          <a:p>
            <a:fld id="{3D18968A-B4CF-DE4F-A502-A480B914FEA2}" type="slidenum">
              <a:rPr lang="en-US" smtClean="0"/>
              <a:t>23</a:t>
            </a:fld>
            <a:endParaRPr lang="en-US"/>
          </a:p>
        </p:txBody>
      </p:sp>
    </p:spTree>
    <p:extLst>
      <p:ext uri="{BB962C8B-B14F-4D97-AF65-F5344CB8AC3E}">
        <p14:creationId xmlns:p14="http://schemas.microsoft.com/office/powerpoint/2010/main" val="1165094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dirty="0"/>
              <a:t>distributional RL</a:t>
            </a:r>
            <a:r>
              <a:rPr lang="en-GB" dirty="0"/>
              <a:t>, </a:t>
            </a:r>
            <a:r>
              <a:rPr lang="en-GB" b="1" dirty="0"/>
              <a:t>uncertainty-aware exploration</a:t>
            </a:r>
            <a:r>
              <a:rPr lang="en-GB" dirty="0"/>
              <a:t>, and </a:t>
            </a:r>
            <a:r>
              <a:rPr lang="en-GB" b="1" dirty="0"/>
              <a:t>robust learning</a:t>
            </a:r>
            <a:r>
              <a:rPr lang="en-GB" dirty="0"/>
              <a:t> </a:t>
            </a:r>
            <a:endParaRPr lang="en-US" dirty="0"/>
          </a:p>
          <a:p>
            <a:pPr marL="171450" indent="-171450">
              <a:buFont typeface="Arial" panose="020B0604020202020204" pitchFamily="34" charset="0"/>
              <a:buChar char="•"/>
            </a:pPr>
            <a:r>
              <a:rPr lang="en-US" dirty="0"/>
              <a:t>Even if the agent has performed the same action, hidden factors that changed will slightly affect the reward</a:t>
            </a:r>
          </a:p>
          <a:p>
            <a:pPr marL="171450" indent="-171450">
              <a:buFont typeface="Arial" panose="020B0604020202020204" pitchFamily="34" charset="0"/>
              <a:buChar char="•"/>
            </a:pPr>
            <a:r>
              <a:rPr lang="en-GB" dirty="0"/>
              <a:t>Central Limit Theorem</a:t>
            </a:r>
            <a:r>
              <a:rPr lang="en-US" dirty="0"/>
              <a:t>: </a:t>
            </a:r>
            <a:r>
              <a:rPr lang="en-GB" dirty="0"/>
              <a:t>when many small independent sources of noise (e.g., friction, wind, sensor error) affect the outcome, their combined effect tends toward a </a:t>
            </a:r>
            <a:r>
              <a:rPr lang="en-GB" b="1" dirty="0"/>
              <a:t>Gaussian distribution</a:t>
            </a:r>
            <a:r>
              <a:rPr lang="en-GB" dirty="0"/>
              <a:t>.</a:t>
            </a:r>
          </a:p>
          <a:p>
            <a:pPr marL="171450" indent="-171450">
              <a:buFont typeface="Arial" panose="020B0604020202020204" pitchFamily="34" charset="0"/>
              <a:buChar char="•"/>
            </a:pPr>
            <a:r>
              <a:rPr lang="en-GB" dirty="0"/>
              <a:t>We’re </a:t>
            </a:r>
            <a:r>
              <a:rPr lang="en-GB" b="1" dirty="0" err="1"/>
              <a:t>modeling</a:t>
            </a:r>
            <a:r>
              <a:rPr lang="en-GB" b="1" dirty="0"/>
              <a:t> the noise</a:t>
            </a:r>
            <a:r>
              <a:rPr lang="el-GR" dirty="0"/>
              <a:t>, </a:t>
            </a:r>
            <a:r>
              <a:rPr lang="en-GB" dirty="0"/>
              <a:t>i.e., the uncertainty or variability in observed rewards, not the reward function itself being a distribution</a:t>
            </a:r>
            <a:endParaRPr lang="en-US" dirty="0"/>
          </a:p>
        </p:txBody>
      </p:sp>
      <p:sp>
        <p:nvSpPr>
          <p:cNvPr id="4" name="Slide Number Placeholder 3"/>
          <p:cNvSpPr>
            <a:spLocks noGrp="1"/>
          </p:cNvSpPr>
          <p:nvPr>
            <p:ph type="sldNum" sz="quarter" idx="5"/>
          </p:nvPr>
        </p:nvSpPr>
        <p:spPr/>
        <p:txBody>
          <a:bodyPr/>
          <a:lstStyle/>
          <a:p>
            <a:fld id="{3D18968A-B4CF-DE4F-A502-A480B914FEA2}" type="slidenum">
              <a:rPr lang="en-US" smtClean="0"/>
              <a:t>24</a:t>
            </a:fld>
            <a:endParaRPr lang="en-US"/>
          </a:p>
        </p:txBody>
      </p:sp>
    </p:spTree>
    <p:extLst>
      <p:ext uri="{BB962C8B-B14F-4D97-AF65-F5344CB8AC3E}">
        <p14:creationId xmlns:p14="http://schemas.microsoft.com/office/powerpoint/2010/main" val="1093921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3B27F-E6FA-E739-6EF4-10C6EC8591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921967-590F-CC8E-C3C4-86CFE11F84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EA21F9-658D-EAB5-BB04-9E0ED3BB95A3}"/>
              </a:ext>
            </a:extLst>
          </p:cNvPr>
          <p:cNvSpPr>
            <a:spLocks noGrp="1"/>
          </p:cNvSpPr>
          <p:nvPr>
            <p:ph type="body" idx="1"/>
          </p:nvPr>
        </p:nvSpPr>
        <p:spPr/>
        <p:txBody>
          <a:bodyPr/>
          <a:lstStyle/>
          <a:p>
            <a:pPr marL="285750" indent="-196850">
              <a:buFont typeface="Arial" panose="020B0604020202020204" pitchFamily="34" charset="0"/>
              <a:buChar char="•"/>
            </a:pPr>
            <a:r>
              <a:rPr lang="en-GB" sz="1200" dirty="0">
                <a:latin typeface="Avenir Next Condensed" panose="020B0506020202020204" pitchFamily="34" charset="0"/>
              </a:rPr>
              <a:t>I</a:t>
            </a:r>
            <a:r>
              <a:rPr lang="en-DE" sz="1200">
                <a:latin typeface="Avenir Next Condensed" panose="020B0506020202020204" pitchFamily="34" charset="0"/>
              </a:rPr>
              <a:t>t values immediate reward over delayed reward (human-like)</a:t>
            </a:r>
            <a:endParaRPr lang="en-US" sz="1200" dirty="0">
              <a:latin typeface="Avenir Next Condensed" panose="020B0506020202020204" pitchFamily="34" charset="0"/>
            </a:endParaRPr>
          </a:p>
          <a:p>
            <a:pPr marL="285750" marR="0" lvl="0" indent="-1968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Avenir Next Condensed" panose="020B0506020202020204" pitchFamily="34" charset="0"/>
              </a:rPr>
              <a:t>I</a:t>
            </a:r>
            <a:r>
              <a:rPr lang="en-DE" sz="1200">
                <a:latin typeface="Avenir Next Condensed" panose="020B0506020202020204" pitchFamily="34" charset="0"/>
              </a:rPr>
              <a:t>t deals with uncertainty about the future</a:t>
            </a:r>
            <a:r>
              <a:rPr lang="en-DE" sz="1200">
                <a:latin typeface="Avenir Next Condensed" panose="020B0506020202020204" pitchFamily="34" charset="0"/>
                <a:sym typeface="Wingdings" pitchFamily="2" charset="2"/>
              </a:rPr>
              <a:t> (no perfect model of env.)</a:t>
            </a:r>
            <a:endParaRPr lang="en-US" sz="1200" dirty="0">
              <a:latin typeface="Avenir Next Condensed" panose="020B0506020202020204" pitchFamily="34" charset="0"/>
              <a:sym typeface="Wingdings" pitchFamily="2" charset="2"/>
            </a:endParaRPr>
          </a:p>
          <a:p>
            <a:pPr marL="285750" marR="0" lvl="0" indent="-1968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venir Next Condensed" panose="020B0506020202020204" pitchFamily="34" charset="0"/>
                <a:sym typeface="Wingdings" pitchFamily="2" charset="2"/>
              </a:rPr>
              <a:t>G is a distribution because it changes across episodes</a:t>
            </a:r>
          </a:p>
          <a:p>
            <a:pPr marL="285750" marR="0" lvl="0" indent="-1968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venir Next Condensed" panose="020B0506020202020204" pitchFamily="34" charset="0"/>
                <a:sym typeface="Wingdings" pitchFamily="2" charset="2"/>
              </a:rPr>
              <a:t>In some notations G is R</a:t>
            </a:r>
            <a:endParaRPr lang="en-DE" sz="1200">
              <a:latin typeface="Avenir Next Condensed" panose="020B0506020202020204" pitchFamily="34" charset="0"/>
              <a:sym typeface="Wingdings" pitchFamily="2" charset="2"/>
            </a:endParaRPr>
          </a:p>
          <a:p>
            <a:pPr marL="285750" indent="-196850">
              <a:buFont typeface="Arial" panose="020B0604020202020204" pitchFamily="34" charset="0"/>
              <a:buChar char="•"/>
            </a:pPr>
            <a:endParaRPr lang="en-DE" sz="1200" dirty="0">
              <a:latin typeface="Avenir Next Condensed" panose="020B0506020202020204" pitchFamily="34" charset="0"/>
            </a:endParaRPr>
          </a:p>
        </p:txBody>
      </p:sp>
      <p:sp>
        <p:nvSpPr>
          <p:cNvPr id="4" name="Slide Number Placeholder 3">
            <a:extLst>
              <a:ext uri="{FF2B5EF4-FFF2-40B4-BE49-F238E27FC236}">
                <a16:creationId xmlns:a16="http://schemas.microsoft.com/office/drawing/2014/main" id="{89197144-9E0C-093C-0562-6C1D58C0448F}"/>
              </a:ext>
            </a:extLst>
          </p:cNvPr>
          <p:cNvSpPr>
            <a:spLocks noGrp="1"/>
          </p:cNvSpPr>
          <p:nvPr>
            <p:ph type="sldNum" sz="quarter" idx="5"/>
          </p:nvPr>
        </p:nvSpPr>
        <p:spPr/>
        <p:txBody>
          <a:bodyPr/>
          <a:lstStyle/>
          <a:p>
            <a:fld id="{3D18968A-B4CF-DE4F-A502-A480B914FEA2}" type="slidenum">
              <a:rPr lang="en-US" smtClean="0"/>
              <a:t>25</a:t>
            </a:fld>
            <a:endParaRPr lang="en-US"/>
          </a:p>
        </p:txBody>
      </p:sp>
    </p:spTree>
    <p:extLst>
      <p:ext uri="{BB962C8B-B14F-4D97-AF65-F5344CB8AC3E}">
        <p14:creationId xmlns:p14="http://schemas.microsoft.com/office/powerpoint/2010/main" val="2146572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A3780-C2F2-91A2-C714-407A2D1423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7E61FE-D9F1-15B3-1FB1-26AAFECD10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28A57F-CEB1-5326-2EAD-32BF42987F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606C64-9D69-24F3-F2F6-D613C7DEA189}"/>
              </a:ext>
            </a:extLst>
          </p:cNvPr>
          <p:cNvSpPr>
            <a:spLocks noGrp="1"/>
          </p:cNvSpPr>
          <p:nvPr>
            <p:ph type="sldNum" sz="quarter" idx="5"/>
          </p:nvPr>
        </p:nvSpPr>
        <p:spPr/>
        <p:txBody>
          <a:bodyPr/>
          <a:lstStyle/>
          <a:p>
            <a:fld id="{3D18968A-B4CF-DE4F-A502-A480B914FEA2}" type="slidenum">
              <a:rPr lang="en-US" smtClean="0"/>
              <a:t>26</a:t>
            </a:fld>
            <a:endParaRPr lang="en-US"/>
          </a:p>
        </p:txBody>
      </p:sp>
    </p:spTree>
    <p:extLst>
      <p:ext uri="{BB962C8B-B14F-4D97-AF65-F5344CB8AC3E}">
        <p14:creationId xmlns:p14="http://schemas.microsoft.com/office/powerpoint/2010/main" val="803110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8968A-B4CF-DE4F-A502-A480B914FEA2}" type="slidenum">
              <a:rPr lang="en-US" smtClean="0"/>
              <a:t>2</a:t>
            </a:fld>
            <a:endParaRPr lang="en-US"/>
          </a:p>
        </p:txBody>
      </p:sp>
    </p:spTree>
    <p:extLst>
      <p:ext uri="{BB962C8B-B14F-4D97-AF65-F5344CB8AC3E}">
        <p14:creationId xmlns:p14="http://schemas.microsoft.com/office/powerpoint/2010/main" val="1296658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would happen without the Markov property?</a:t>
            </a:r>
          </a:p>
          <a:p>
            <a:r>
              <a:rPr lang="en-GB" dirty="0">
                <a:sym typeface="Wingdings" pitchFamily="2" charset="2"/>
              </a:rPr>
              <a:t> </a:t>
            </a:r>
            <a:r>
              <a:rPr lang="en-GB" dirty="0"/>
              <a:t>The value function V(s) (expected return from state s) would be ill-defined because s wouldn’t contain enough info about future outcomes.</a:t>
            </a:r>
            <a:endParaRPr lang="en-US" dirty="0"/>
          </a:p>
        </p:txBody>
      </p:sp>
      <p:sp>
        <p:nvSpPr>
          <p:cNvPr id="4" name="Slide Number Placeholder 3"/>
          <p:cNvSpPr>
            <a:spLocks noGrp="1"/>
          </p:cNvSpPr>
          <p:nvPr>
            <p:ph type="sldNum" sz="quarter" idx="5"/>
          </p:nvPr>
        </p:nvSpPr>
        <p:spPr/>
        <p:txBody>
          <a:bodyPr/>
          <a:lstStyle/>
          <a:p>
            <a:fld id="{3D18968A-B4CF-DE4F-A502-A480B914FEA2}" type="slidenum">
              <a:rPr lang="en-US" smtClean="0"/>
              <a:t>27</a:t>
            </a:fld>
            <a:endParaRPr lang="en-US"/>
          </a:p>
        </p:txBody>
      </p:sp>
    </p:spTree>
    <p:extLst>
      <p:ext uri="{BB962C8B-B14F-4D97-AF65-F5344CB8AC3E}">
        <p14:creationId xmlns:p14="http://schemas.microsoft.com/office/powerpoint/2010/main" val="287673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most practical settings either the reward is deterministic, or if stochastic only the mean is used for value estimation</a:t>
            </a:r>
          </a:p>
        </p:txBody>
      </p:sp>
      <p:sp>
        <p:nvSpPr>
          <p:cNvPr id="4" name="Slide Number Placeholder 3"/>
          <p:cNvSpPr>
            <a:spLocks noGrp="1"/>
          </p:cNvSpPr>
          <p:nvPr>
            <p:ph type="sldNum" sz="quarter" idx="5"/>
          </p:nvPr>
        </p:nvSpPr>
        <p:spPr/>
        <p:txBody>
          <a:bodyPr/>
          <a:lstStyle/>
          <a:p>
            <a:fld id="{3D18968A-B4CF-DE4F-A502-A480B914FEA2}" type="slidenum">
              <a:rPr lang="en-US" smtClean="0"/>
              <a:t>29</a:t>
            </a:fld>
            <a:endParaRPr lang="en-US"/>
          </a:p>
        </p:txBody>
      </p:sp>
    </p:spTree>
    <p:extLst>
      <p:ext uri="{BB962C8B-B14F-4D97-AF65-F5344CB8AC3E}">
        <p14:creationId xmlns:p14="http://schemas.microsoft.com/office/powerpoint/2010/main" val="2025598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B220B-897A-744F-8089-E62E8030F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757BD-D16C-7B26-35FE-B60295579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EFC58C-1B29-01E7-6BB9-171B2F82FBB9}"/>
              </a:ext>
            </a:extLst>
          </p:cNvPr>
          <p:cNvSpPr>
            <a:spLocks noGrp="1"/>
          </p:cNvSpPr>
          <p:nvPr>
            <p:ph type="body" idx="1"/>
          </p:nvPr>
        </p:nvSpPr>
        <p:spPr/>
        <p:txBody>
          <a:bodyPr/>
          <a:lstStyle/>
          <a:p>
            <a:r>
              <a:rPr lang="en-US" dirty="0"/>
              <a:t>In most practical settings either the reward is deterministic, or if stochastic only the mean is used for value estimation</a:t>
            </a:r>
          </a:p>
        </p:txBody>
      </p:sp>
      <p:sp>
        <p:nvSpPr>
          <p:cNvPr id="4" name="Slide Number Placeholder 3">
            <a:extLst>
              <a:ext uri="{FF2B5EF4-FFF2-40B4-BE49-F238E27FC236}">
                <a16:creationId xmlns:a16="http://schemas.microsoft.com/office/drawing/2014/main" id="{D3BAD9AE-FD6E-3CDF-5657-2F7AFF918918}"/>
              </a:ext>
            </a:extLst>
          </p:cNvPr>
          <p:cNvSpPr>
            <a:spLocks noGrp="1"/>
          </p:cNvSpPr>
          <p:nvPr>
            <p:ph type="sldNum" sz="quarter" idx="5"/>
          </p:nvPr>
        </p:nvSpPr>
        <p:spPr/>
        <p:txBody>
          <a:bodyPr/>
          <a:lstStyle/>
          <a:p>
            <a:fld id="{3D18968A-B4CF-DE4F-A502-A480B914FEA2}" type="slidenum">
              <a:rPr lang="en-US" smtClean="0"/>
              <a:t>30</a:t>
            </a:fld>
            <a:endParaRPr lang="en-US"/>
          </a:p>
        </p:txBody>
      </p:sp>
    </p:spTree>
    <p:extLst>
      <p:ext uri="{BB962C8B-B14F-4D97-AF65-F5344CB8AC3E}">
        <p14:creationId xmlns:p14="http://schemas.microsoft.com/office/powerpoint/2010/main" val="3081387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8968A-B4CF-DE4F-A502-A480B914FEA2}" type="slidenum">
              <a:rPr lang="en-US" smtClean="0"/>
              <a:t>35</a:t>
            </a:fld>
            <a:endParaRPr lang="en-US"/>
          </a:p>
        </p:txBody>
      </p:sp>
    </p:spTree>
    <p:extLst>
      <p:ext uri="{BB962C8B-B14F-4D97-AF65-F5344CB8AC3E}">
        <p14:creationId xmlns:p14="http://schemas.microsoft.com/office/powerpoint/2010/main" val="3842643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0D373-66F7-1EFB-E153-70CF1AEB1E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ED686-A4B7-5B0C-7947-C16AA6551B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100FE-7BF2-DC3B-13D6-004BA4E49CD2}"/>
              </a:ext>
            </a:extLst>
          </p:cNvPr>
          <p:cNvSpPr>
            <a:spLocks noGrp="1"/>
          </p:cNvSpPr>
          <p:nvPr>
            <p:ph type="body" idx="1"/>
          </p:nvPr>
        </p:nvSpPr>
        <p:spPr/>
        <p:txBody>
          <a:bodyPr/>
          <a:lstStyle/>
          <a:p>
            <a:r>
              <a:rPr lang="en-US" dirty="0"/>
              <a:t>Iterative policy evaluation</a:t>
            </a:r>
          </a:p>
        </p:txBody>
      </p:sp>
      <p:sp>
        <p:nvSpPr>
          <p:cNvPr id="4" name="Slide Number Placeholder 3">
            <a:extLst>
              <a:ext uri="{FF2B5EF4-FFF2-40B4-BE49-F238E27FC236}">
                <a16:creationId xmlns:a16="http://schemas.microsoft.com/office/drawing/2014/main" id="{A59D7CAD-F409-48B1-60F2-C376166B7E90}"/>
              </a:ext>
            </a:extLst>
          </p:cNvPr>
          <p:cNvSpPr>
            <a:spLocks noGrp="1"/>
          </p:cNvSpPr>
          <p:nvPr>
            <p:ph type="sldNum" sz="quarter" idx="5"/>
          </p:nvPr>
        </p:nvSpPr>
        <p:spPr/>
        <p:txBody>
          <a:bodyPr/>
          <a:lstStyle/>
          <a:p>
            <a:fld id="{3D18968A-B4CF-DE4F-A502-A480B914FEA2}" type="slidenum">
              <a:rPr lang="en-US" smtClean="0"/>
              <a:t>36</a:t>
            </a:fld>
            <a:endParaRPr lang="en-US"/>
          </a:p>
        </p:txBody>
      </p:sp>
    </p:spTree>
    <p:extLst>
      <p:ext uri="{BB962C8B-B14F-4D97-AF65-F5344CB8AC3E}">
        <p14:creationId xmlns:p14="http://schemas.microsoft.com/office/powerpoint/2010/main" val="470902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7E2D0-168A-248A-5251-72AC37C423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9A1B4-9955-161C-4B70-A820EE1E0D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465E06-4E80-BD2E-C244-714BBD73C904}"/>
              </a:ext>
            </a:extLst>
          </p:cNvPr>
          <p:cNvSpPr>
            <a:spLocks noGrp="1"/>
          </p:cNvSpPr>
          <p:nvPr>
            <p:ph type="body" idx="1"/>
          </p:nvPr>
        </p:nvSpPr>
        <p:spPr/>
        <p:txBody>
          <a:bodyPr/>
          <a:lstStyle/>
          <a:p>
            <a:r>
              <a:rPr lang="en-US" dirty="0"/>
              <a:t>Iterative policy evaluation</a:t>
            </a:r>
          </a:p>
        </p:txBody>
      </p:sp>
      <p:sp>
        <p:nvSpPr>
          <p:cNvPr id="4" name="Slide Number Placeholder 3">
            <a:extLst>
              <a:ext uri="{FF2B5EF4-FFF2-40B4-BE49-F238E27FC236}">
                <a16:creationId xmlns:a16="http://schemas.microsoft.com/office/drawing/2014/main" id="{C811DF2F-3ECE-F727-3093-0CB0A665EEEC}"/>
              </a:ext>
            </a:extLst>
          </p:cNvPr>
          <p:cNvSpPr>
            <a:spLocks noGrp="1"/>
          </p:cNvSpPr>
          <p:nvPr>
            <p:ph type="sldNum" sz="quarter" idx="5"/>
          </p:nvPr>
        </p:nvSpPr>
        <p:spPr/>
        <p:txBody>
          <a:bodyPr/>
          <a:lstStyle/>
          <a:p>
            <a:fld id="{3D18968A-B4CF-DE4F-A502-A480B914FEA2}" type="slidenum">
              <a:rPr lang="en-US" smtClean="0"/>
              <a:t>37</a:t>
            </a:fld>
            <a:endParaRPr lang="en-US"/>
          </a:p>
        </p:txBody>
      </p:sp>
    </p:spTree>
    <p:extLst>
      <p:ext uri="{BB962C8B-B14F-4D97-AF65-F5344CB8AC3E}">
        <p14:creationId xmlns:p14="http://schemas.microsoft.com/office/powerpoint/2010/main" val="3775844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A75F9-60BD-70E0-E423-DABAEC5586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76F52-7383-C717-46C5-0F7591CB5E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50D65B-7076-B278-46E2-BC2E308C15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4B7A07-A5C1-B5B6-B809-6A25360E39B4}"/>
              </a:ext>
            </a:extLst>
          </p:cNvPr>
          <p:cNvSpPr>
            <a:spLocks noGrp="1"/>
          </p:cNvSpPr>
          <p:nvPr>
            <p:ph type="sldNum" sz="quarter" idx="5"/>
          </p:nvPr>
        </p:nvSpPr>
        <p:spPr/>
        <p:txBody>
          <a:bodyPr/>
          <a:lstStyle/>
          <a:p>
            <a:fld id="{3D18968A-B4CF-DE4F-A502-A480B914FEA2}" type="slidenum">
              <a:rPr lang="en-US" smtClean="0"/>
              <a:t>38</a:t>
            </a:fld>
            <a:endParaRPr lang="en-US"/>
          </a:p>
        </p:txBody>
      </p:sp>
    </p:spTree>
    <p:extLst>
      <p:ext uri="{BB962C8B-B14F-4D97-AF65-F5344CB8AC3E}">
        <p14:creationId xmlns:p14="http://schemas.microsoft.com/office/powerpoint/2010/main" val="2365950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8C328-BA6D-E35F-8CD2-39CFEFC77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E0C09B-CABC-B982-8FA9-CEC1F54AF5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36968E-B55F-9ADD-2DB6-80A97A4A9581}"/>
              </a:ext>
            </a:extLst>
          </p:cNvPr>
          <p:cNvSpPr>
            <a:spLocks noGrp="1"/>
          </p:cNvSpPr>
          <p:nvPr>
            <p:ph type="body" idx="1"/>
          </p:nvPr>
        </p:nvSpPr>
        <p:spPr/>
        <p:txBody>
          <a:bodyPr/>
          <a:lstStyle/>
          <a:p>
            <a:r>
              <a:rPr lang="en-US" dirty="0"/>
              <a:t>Measuring from time t</a:t>
            </a:r>
            <a:r>
              <a:rPr lang="en-GB" dirty="0"/>
              <a:t> matters for time-dependent decisions, bootstrapping, and credit assignment.</a:t>
            </a:r>
            <a:endParaRPr lang="en-US" dirty="0"/>
          </a:p>
        </p:txBody>
      </p:sp>
      <p:sp>
        <p:nvSpPr>
          <p:cNvPr id="4" name="Slide Number Placeholder 3">
            <a:extLst>
              <a:ext uri="{FF2B5EF4-FFF2-40B4-BE49-F238E27FC236}">
                <a16:creationId xmlns:a16="http://schemas.microsoft.com/office/drawing/2014/main" id="{C589792E-6B35-DCE1-3FDB-35D6B76D390D}"/>
              </a:ext>
            </a:extLst>
          </p:cNvPr>
          <p:cNvSpPr>
            <a:spLocks noGrp="1"/>
          </p:cNvSpPr>
          <p:nvPr>
            <p:ph type="sldNum" sz="quarter" idx="5"/>
          </p:nvPr>
        </p:nvSpPr>
        <p:spPr/>
        <p:txBody>
          <a:bodyPr/>
          <a:lstStyle/>
          <a:p>
            <a:fld id="{3D18968A-B4CF-DE4F-A502-A480B914FEA2}" type="slidenum">
              <a:rPr lang="en-US" smtClean="0"/>
              <a:t>40</a:t>
            </a:fld>
            <a:endParaRPr lang="en-US"/>
          </a:p>
        </p:txBody>
      </p:sp>
    </p:spTree>
    <p:extLst>
      <p:ext uri="{BB962C8B-B14F-4D97-AF65-F5344CB8AC3E}">
        <p14:creationId xmlns:p14="http://schemas.microsoft.com/office/powerpoint/2010/main" val="4097418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5E18A-6BBC-4015-709E-71EAA770A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27385-6A3C-E657-1FB8-19DF8E740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58B39C-6585-3619-EBCB-803CAEA2AFF4}"/>
              </a:ext>
            </a:extLst>
          </p:cNvPr>
          <p:cNvSpPr>
            <a:spLocks noGrp="1"/>
          </p:cNvSpPr>
          <p:nvPr>
            <p:ph type="body" idx="1"/>
          </p:nvPr>
        </p:nvSpPr>
        <p:spPr/>
        <p:txBody>
          <a:bodyPr/>
          <a:lstStyle/>
          <a:p>
            <a:r>
              <a:rPr lang="en-US" dirty="0"/>
              <a:t>Measuring from time t</a:t>
            </a:r>
            <a:r>
              <a:rPr lang="en-GB" dirty="0"/>
              <a:t> matters for time-dependent decisions, bootstrapping, and credit assignment.</a:t>
            </a:r>
            <a:endParaRPr lang="en-US" dirty="0"/>
          </a:p>
        </p:txBody>
      </p:sp>
      <p:sp>
        <p:nvSpPr>
          <p:cNvPr id="4" name="Slide Number Placeholder 3">
            <a:extLst>
              <a:ext uri="{FF2B5EF4-FFF2-40B4-BE49-F238E27FC236}">
                <a16:creationId xmlns:a16="http://schemas.microsoft.com/office/drawing/2014/main" id="{F6C441BB-2AF0-1DB3-B461-994F5B82E869}"/>
              </a:ext>
            </a:extLst>
          </p:cNvPr>
          <p:cNvSpPr>
            <a:spLocks noGrp="1"/>
          </p:cNvSpPr>
          <p:nvPr>
            <p:ph type="sldNum" sz="quarter" idx="5"/>
          </p:nvPr>
        </p:nvSpPr>
        <p:spPr/>
        <p:txBody>
          <a:bodyPr/>
          <a:lstStyle/>
          <a:p>
            <a:fld id="{3D18968A-B4CF-DE4F-A502-A480B914FEA2}" type="slidenum">
              <a:rPr lang="en-US" smtClean="0"/>
              <a:t>41</a:t>
            </a:fld>
            <a:endParaRPr lang="en-US"/>
          </a:p>
        </p:txBody>
      </p:sp>
    </p:spTree>
    <p:extLst>
      <p:ext uri="{BB962C8B-B14F-4D97-AF65-F5344CB8AC3E}">
        <p14:creationId xmlns:p14="http://schemas.microsoft.com/office/powerpoint/2010/main" val="1086262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66B8B-7B1F-77B8-57FE-B4AF9B76C3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1FD1F8-541E-A222-94AB-3CDD54D602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392482-6115-B13E-898E-28B6A3EB0D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04555D-F577-7A80-9024-D7654F17A9A0}"/>
              </a:ext>
            </a:extLst>
          </p:cNvPr>
          <p:cNvSpPr>
            <a:spLocks noGrp="1"/>
          </p:cNvSpPr>
          <p:nvPr>
            <p:ph type="sldNum" sz="quarter" idx="5"/>
          </p:nvPr>
        </p:nvSpPr>
        <p:spPr/>
        <p:txBody>
          <a:bodyPr/>
          <a:lstStyle/>
          <a:p>
            <a:fld id="{3D18968A-B4CF-DE4F-A502-A480B914FEA2}" type="slidenum">
              <a:rPr lang="en-US" smtClean="0"/>
              <a:t>42</a:t>
            </a:fld>
            <a:endParaRPr lang="en-US"/>
          </a:p>
        </p:txBody>
      </p:sp>
    </p:spTree>
    <p:extLst>
      <p:ext uri="{BB962C8B-B14F-4D97-AF65-F5344CB8AC3E}">
        <p14:creationId xmlns:p14="http://schemas.microsoft.com/office/powerpoint/2010/main" val="1772075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8968A-B4CF-DE4F-A502-A480B914FEA2}" type="slidenum">
              <a:rPr lang="en-US" smtClean="0"/>
              <a:t>3</a:t>
            </a:fld>
            <a:endParaRPr lang="en-US"/>
          </a:p>
        </p:txBody>
      </p:sp>
    </p:spTree>
    <p:extLst>
      <p:ext uri="{BB962C8B-B14F-4D97-AF65-F5344CB8AC3E}">
        <p14:creationId xmlns:p14="http://schemas.microsoft.com/office/powerpoint/2010/main" val="4190244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975E6-A3F3-2D9A-C922-120E32A7F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2FA979-0FA2-197E-70EF-F222E461A6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B574FC-90C6-A719-1D50-681A1D9BD0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DC46F8-6BF7-F7B3-0411-0707F47D9342}"/>
              </a:ext>
            </a:extLst>
          </p:cNvPr>
          <p:cNvSpPr>
            <a:spLocks noGrp="1"/>
          </p:cNvSpPr>
          <p:nvPr>
            <p:ph type="sldNum" sz="quarter" idx="5"/>
          </p:nvPr>
        </p:nvSpPr>
        <p:spPr/>
        <p:txBody>
          <a:bodyPr/>
          <a:lstStyle/>
          <a:p>
            <a:fld id="{3D18968A-B4CF-DE4F-A502-A480B914FEA2}" type="slidenum">
              <a:rPr lang="en-US" smtClean="0"/>
              <a:t>43</a:t>
            </a:fld>
            <a:endParaRPr lang="en-US"/>
          </a:p>
        </p:txBody>
      </p:sp>
    </p:spTree>
    <p:extLst>
      <p:ext uri="{BB962C8B-B14F-4D97-AF65-F5344CB8AC3E}">
        <p14:creationId xmlns:p14="http://schemas.microsoft.com/office/powerpoint/2010/main" val="1201711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A78E6-9F6E-FD62-F347-050AF5A34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DB92D-0327-4CDF-2FC8-8C78A05DB7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2923E-D94A-924B-B72C-644762313BE8}"/>
              </a:ext>
            </a:extLst>
          </p:cNvPr>
          <p:cNvSpPr>
            <a:spLocks noGrp="1"/>
          </p:cNvSpPr>
          <p:nvPr>
            <p:ph type="body" idx="1"/>
          </p:nvPr>
        </p:nvSpPr>
        <p:spPr/>
        <p:txBody>
          <a:bodyPr/>
          <a:lstStyle/>
          <a:p>
            <a:r>
              <a:rPr lang="en-US" dirty="0"/>
              <a:t>Iterative policy evaluation</a:t>
            </a:r>
          </a:p>
          <a:p>
            <a:r>
              <a:rPr lang="en-US" dirty="0" err="1"/>
              <a:t>Generalised</a:t>
            </a:r>
            <a:r>
              <a:rPr lang="en-US" dirty="0"/>
              <a:t> policy iteration</a:t>
            </a:r>
          </a:p>
          <a:p>
            <a:r>
              <a:rPr lang="en-US" dirty="0"/>
              <a:t>R is deterministic from the model’s perspective, it’s known immediately, does not depend on s’ </a:t>
            </a:r>
            <a:r>
              <a:rPr lang="en-US" dirty="0">
                <a:sym typeface="Wingdings" pitchFamily="2" charset="2"/>
              </a:rPr>
              <a:t> we don’t take the expectation</a:t>
            </a:r>
            <a:endParaRPr lang="en-US" dirty="0"/>
          </a:p>
        </p:txBody>
      </p:sp>
      <p:sp>
        <p:nvSpPr>
          <p:cNvPr id="4" name="Slide Number Placeholder 3">
            <a:extLst>
              <a:ext uri="{FF2B5EF4-FFF2-40B4-BE49-F238E27FC236}">
                <a16:creationId xmlns:a16="http://schemas.microsoft.com/office/drawing/2014/main" id="{BEDE2DF6-2F2D-DF4F-7414-EB86A976D563}"/>
              </a:ext>
            </a:extLst>
          </p:cNvPr>
          <p:cNvSpPr>
            <a:spLocks noGrp="1"/>
          </p:cNvSpPr>
          <p:nvPr>
            <p:ph type="sldNum" sz="quarter" idx="5"/>
          </p:nvPr>
        </p:nvSpPr>
        <p:spPr/>
        <p:txBody>
          <a:bodyPr/>
          <a:lstStyle/>
          <a:p>
            <a:fld id="{3D18968A-B4CF-DE4F-A502-A480B914FEA2}" type="slidenum">
              <a:rPr lang="en-US" smtClean="0"/>
              <a:t>44</a:t>
            </a:fld>
            <a:endParaRPr lang="en-US"/>
          </a:p>
        </p:txBody>
      </p:sp>
    </p:spTree>
    <p:extLst>
      <p:ext uri="{BB962C8B-B14F-4D97-AF65-F5344CB8AC3E}">
        <p14:creationId xmlns:p14="http://schemas.microsoft.com/office/powerpoint/2010/main" val="885248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64E76-FA4C-E11A-7ADA-F74C605D7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68011E-1CA8-325C-20A8-41C8BAE60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51A91D-4D24-DEFA-8DA7-D5C9799B556C}"/>
              </a:ext>
            </a:extLst>
          </p:cNvPr>
          <p:cNvSpPr>
            <a:spLocks noGrp="1"/>
          </p:cNvSpPr>
          <p:nvPr>
            <p:ph type="body" idx="1"/>
          </p:nvPr>
        </p:nvSpPr>
        <p:spPr/>
        <p:txBody>
          <a:bodyPr/>
          <a:lstStyle/>
          <a:p>
            <a:r>
              <a:rPr lang="en-US" dirty="0"/>
              <a:t>Iterative policy evaluation</a:t>
            </a:r>
          </a:p>
        </p:txBody>
      </p:sp>
      <p:sp>
        <p:nvSpPr>
          <p:cNvPr id="4" name="Slide Number Placeholder 3">
            <a:extLst>
              <a:ext uri="{FF2B5EF4-FFF2-40B4-BE49-F238E27FC236}">
                <a16:creationId xmlns:a16="http://schemas.microsoft.com/office/drawing/2014/main" id="{8B798C3E-3E93-2D0D-3161-10CAD1BBE47F}"/>
              </a:ext>
            </a:extLst>
          </p:cNvPr>
          <p:cNvSpPr>
            <a:spLocks noGrp="1"/>
          </p:cNvSpPr>
          <p:nvPr>
            <p:ph type="sldNum" sz="quarter" idx="5"/>
          </p:nvPr>
        </p:nvSpPr>
        <p:spPr/>
        <p:txBody>
          <a:bodyPr/>
          <a:lstStyle/>
          <a:p>
            <a:fld id="{3D18968A-B4CF-DE4F-A502-A480B914FEA2}" type="slidenum">
              <a:rPr lang="en-US" smtClean="0"/>
              <a:t>45</a:t>
            </a:fld>
            <a:endParaRPr lang="en-US"/>
          </a:p>
        </p:txBody>
      </p:sp>
    </p:spTree>
    <p:extLst>
      <p:ext uri="{BB962C8B-B14F-4D97-AF65-F5344CB8AC3E}">
        <p14:creationId xmlns:p14="http://schemas.microsoft.com/office/powerpoint/2010/main" val="2462085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A835-6C39-D1BA-8550-429D53CAB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21E05-D600-D02D-A655-D774759A0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CA195E-FC56-AE57-F01D-942DFC2FC4CD}"/>
              </a:ext>
            </a:extLst>
          </p:cNvPr>
          <p:cNvSpPr>
            <a:spLocks noGrp="1"/>
          </p:cNvSpPr>
          <p:nvPr>
            <p:ph type="body" idx="1"/>
          </p:nvPr>
        </p:nvSpPr>
        <p:spPr/>
        <p:txBody>
          <a:bodyPr/>
          <a:lstStyle/>
          <a:p>
            <a:r>
              <a:rPr lang="en-US" dirty="0"/>
              <a:t>Iterative policy evaluation</a:t>
            </a:r>
          </a:p>
        </p:txBody>
      </p:sp>
      <p:sp>
        <p:nvSpPr>
          <p:cNvPr id="4" name="Slide Number Placeholder 3">
            <a:extLst>
              <a:ext uri="{FF2B5EF4-FFF2-40B4-BE49-F238E27FC236}">
                <a16:creationId xmlns:a16="http://schemas.microsoft.com/office/drawing/2014/main" id="{D56C5C9F-15A6-26BF-052B-85938F6352AB}"/>
              </a:ext>
            </a:extLst>
          </p:cNvPr>
          <p:cNvSpPr>
            <a:spLocks noGrp="1"/>
          </p:cNvSpPr>
          <p:nvPr>
            <p:ph type="sldNum" sz="quarter" idx="5"/>
          </p:nvPr>
        </p:nvSpPr>
        <p:spPr/>
        <p:txBody>
          <a:bodyPr/>
          <a:lstStyle/>
          <a:p>
            <a:fld id="{3D18968A-B4CF-DE4F-A502-A480B914FEA2}" type="slidenum">
              <a:rPr lang="en-US" smtClean="0"/>
              <a:t>46</a:t>
            </a:fld>
            <a:endParaRPr lang="en-US"/>
          </a:p>
        </p:txBody>
      </p:sp>
    </p:spTree>
    <p:extLst>
      <p:ext uri="{BB962C8B-B14F-4D97-AF65-F5344CB8AC3E}">
        <p14:creationId xmlns:p14="http://schemas.microsoft.com/office/powerpoint/2010/main" val="40626033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8968A-B4CF-DE4F-A502-A480B914FEA2}" type="slidenum">
              <a:rPr lang="en-US" smtClean="0"/>
              <a:t>47</a:t>
            </a:fld>
            <a:endParaRPr lang="en-US"/>
          </a:p>
        </p:txBody>
      </p:sp>
    </p:spTree>
    <p:extLst>
      <p:ext uri="{BB962C8B-B14F-4D97-AF65-F5344CB8AC3E}">
        <p14:creationId xmlns:p14="http://schemas.microsoft.com/office/powerpoint/2010/main" val="19157253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reduce epsilon over time</a:t>
            </a:r>
          </a:p>
          <a:p>
            <a:r>
              <a:rPr lang="en-US" dirty="0"/>
              <a:t>Near-greedy is not differentiable</a:t>
            </a:r>
          </a:p>
          <a:p>
            <a:r>
              <a:rPr lang="en-GB" dirty="0"/>
              <a:t>By selecting greedy in POMDPs you are overfitting to noise</a:t>
            </a:r>
            <a:endParaRPr lang="en-US" dirty="0"/>
          </a:p>
        </p:txBody>
      </p:sp>
      <p:sp>
        <p:nvSpPr>
          <p:cNvPr id="4" name="Slide Number Placeholder 3"/>
          <p:cNvSpPr>
            <a:spLocks noGrp="1"/>
          </p:cNvSpPr>
          <p:nvPr>
            <p:ph type="sldNum" sz="quarter" idx="5"/>
          </p:nvPr>
        </p:nvSpPr>
        <p:spPr/>
        <p:txBody>
          <a:bodyPr/>
          <a:lstStyle/>
          <a:p>
            <a:fld id="{3D18968A-B4CF-DE4F-A502-A480B914FEA2}" type="slidenum">
              <a:rPr lang="en-US" smtClean="0"/>
              <a:t>48</a:t>
            </a:fld>
            <a:endParaRPr lang="en-US"/>
          </a:p>
        </p:txBody>
      </p:sp>
    </p:spTree>
    <p:extLst>
      <p:ext uri="{BB962C8B-B14F-4D97-AF65-F5344CB8AC3E}">
        <p14:creationId xmlns:p14="http://schemas.microsoft.com/office/powerpoint/2010/main" val="3058279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B220B-897A-744F-8089-E62E8030F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757BD-D16C-7B26-35FE-B60295579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EFC58C-1B29-01E7-6BB9-171B2F82FBB9}"/>
              </a:ext>
            </a:extLst>
          </p:cNvPr>
          <p:cNvSpPr>
            <a:spLocks noGrp="1"/>
          </p:cNvSpPr>
          <p:nvPr>
            <p:ph type="body" idx="1"/>
          </p:nvPr>
        </p:nvSpPr>
        <p:spPr/>
        <p:txBody>
          <a:bodyPr/>
          <a:lstStyle/>
          <a:p>
            <a:r>
              <a:rPr lang="en-US" dirty="0"/>
              <a:t>In most practical settings either the reward is deterministic, or if stochastic only the mean is used for value estimation</a:t>
            </a:r>
          </a:p>
        </p:txBody>
      </p:sp>
      <p:sp>
        <p:nvSpPr>
          <p:cNvPr id="4" name="Slide Number Placeholder 3">
            <a:extLst>
              <a:ext uri="{FF2B5EF4-FFF2-40B4-BE49-F238E27FC236}">
                <a16:creationId xmlns:a16="http://schemas.microsoft.com/office/drawing/2014/main" id="{D3BAD9AE-FD6E-3CDF-5657-2F7AFF918918}"/>
              </a:ext>
            </a:extLst>
          </p:cNvPr>
          <p:cNvSpPr>
            <a:spLocks noGrp="1"/>
          </p:cNvSpPr>
          <p:nvPr>
            <p:ph type="sldNum" sz="quarter" idx="5"/>
          </p:nvPr>
        </p:nvSpPr>
        <p:spPr/>
        <p:txBody>
          <a:bodyPr/>
          <a:lstStyle/>
          <a:p>
            <a:fld id="{3D18968A-B4CF-DE4F-A502-A480B914FEA2}" type="slidenum">
              <a:rPr lang="en-US" smtClean="0"/>
              <a:t>52</a:t>
            </a:fld>
            <a:endParaRPr lang="en-US"/>
          </a:p>
        </p:txBody>
      </p:sp>
    </p:spTree>
    <p:extLst>
      <p:ext uri="{BB962C8B-B14F-4D97-AF65-F5344CB8AC3E}">
        <p14:creationId xmlns:p14="http://schemas.microsoft.com/office/powerpoint/2010/main" val="3081387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simulation you can build your own model from samples</a:t>
            </a:r>
          </a:p>
        </p:txBody>
      </p:sp>
      <p:sp>
        <p:nvSpPr>
          <p:cNvPr id="4" name="Slide Number Placeholder 3"/>
          <p:cNvSpPr>
            <a:spLocks noGrp="1"/>
          </p:cNvSpPr>
          <p:nvPr>
            <p:ph type="sldNum" sz="quarter" idx="5"/>
          </p:nvPr>
        </p:nvSpPr>
        <p:spPr/>
        <p:txBody>
          <a:bodyPr/>
          <a:lstStyle/>
          <a:p>
            <a:fld id="{3D18968A-B4CF-DE4F-A502-A480B914FEA2}" type="slidenum">
              <a:rPr lang="en-US" smtClean="0"/>
              <a:t>53</a:t>
            </a:fld>
            <a:endParaRPr lang="en-US"/>
          </a:p>
        </p:txBody>
      </p:sp>
    </p:spTree>
    <p:extLst>
      <p:ext uri="{BB962C8B-B14F-4D97-AF65-F5344CB8AC3E}">
        <p14:creationId xmlns:p14="http://schemas.microsoft.com/office/powerpoint/2010/main" val="6787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is the number of times state s was visited across episodes</a:t>
            </a:r>
          </a:p>
        </p:txBody>
      </p:sp>
      <p:sp>
        <p:nvSpPr>
          <p:cNvPr id="4" name="Slide Number Placeholder 3"/>
          <p:cNvSpPr>
            <a:spLocks noGrp="1"/>
          </p:cNvSpPr>
          <p:nvPr>
            <p:ph type="sldNum" sz="quarter" idx="5"/>
          </p:nvPr>
        </p:nvSpPr>
        <p:spPr/>
        <p:txBody>
          <a:bodyPr/>
          <a:lstStyle/>
          <a:p>
            <a:fld id="{3D18968A-B4CF-DE4F-A502-A480B914FEA2}" type="slidenum">
              <a:rPr lang="en-US" smtClean="0"/>
              <a:t>54</a:t>
            </a:fld>
            <a:endParaRPr lang="en-US"/>
          </a:p>
        </p:txBody>
      </p:sp>
    </p:spTree>
    <p:extLst>
      <p:ext uri="{BB962C8B-B14F-4D97-AF65-F5344CB8AC3E}">
        <p14:creationId xmlns:p14="http://schemas.microsoft.com/office/powerpoint/2010/main" val="6619670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ED92E-1AE2-B9A4-6160-EB73037AD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DA0F3-E24F-8519-B611-BF2217D3C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5E80B0-1B0D-D1A4-8305-71CA7AE2E269}"/>
              </a:ext>
            </a:extLst>
          </p:cNvPr>
          <p:cNvSpPr>
            <a:spLocks noGrp="1"/>
          </p:cNvSpPr>
          <p:nvPr>
            <p:ph type="body" idx="1"/>
          </p:nvPr>
        </p:nvSpPr>
        <p:spPr/>
        <p:txBody>
          <a:bodyPr/>
          <a:lstStyle/>
          <a:p>
            <a:r>
              <a:rPr lang="en-GB" dirty="0"/>
              <a:t>Variance is high because: Return accumulates stochastic rewards / It depends on long trajectories / It does not bootstrap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Most of the time you get small negative rewards. Occasionally you get a large positive reward. Two visits to the same state may produce wildly different returns depending on what happened far in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MC waits until the end and uses the raw return so it inherits all trajectory randomness directly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\gamma \to 1, returns become long-range sums → variance explodes.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Even if rewards are independent, states and rewards along a trajectory are correlated through dynamics so returns from nearby visits are not independent samples. This slows convergence further.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Monte Carlo is unbiased because it estimates an expectation with a sample mean of </a:t>
            </a:r>
            <a:r>
              <a:rPr lang="en-GB" b="1" dirty="0"/>
              <a:t>independent and identically distributed</a:t>
            </a:r>
            <a:r>
              <a:rPr lang="en-GB" dirty="0"/>
              <a:t> draws from the correct distribution. It is high variance, but centred correctly.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reinforcement learning, returns are </a:t>
            </a:r>
            <a:r>
              <a:rPr lang="en-GB" b="1" dirty="0"/>
              <a:t>not strictly </a:t>
            </a:r>
            <a:r>
              <a:rPr lang="en-GB" b="1" dirty="0" err="1"/>
              <a:t>i.i.d.</a:t>
            </a:r>
            <a:r>
              <a:rPr lang="en-GB" dirty="0"/>
              <a:t> because: Trajectories are temporally correlated / Successive visits may come from related episodes / The policy might change during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strictly speaking, MC relies on weaker ergodicity assumptions, not perfect independence. It requires: The process is stationary under policy \pi. / The Markov chain induced by \pi is ergodic. / Each state is visited infinitely often.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Time averages converge to expectations. </a:t>
            </a:r>
            <a:r>
              <a:rPr lang="en-GB" dirty="0">
                <a:sym typeface="Wingdings" pitchFamily="2" charset="2"/>
              </a:rPr>
              <a:t> </a:t>
            </a:r>
            <a:r>
              <a:rPr lang="en-GB" dirty="0"/>
              <a:t>That is an ergodic theorem for Markov chains.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Convergence fails if The policy changes continuously during learning / Some states are not visited infinitely often / The Markov chain is not ergodic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“Monte Carlo converges because the return sequence forms a stationary ergodic process under a fixed policy, and the law of large numbers extends to such processes even without independence.”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8B0E54F4-BD86-97B2-E969-AAB1F5275EE6}"/>
              </a:ext>
            </a:extLst>
          </p:cNvPr>
          <p:cNvSpPr>
            <a:spLocks noGrp="1"/>
          </p:cNvSpPr>
          <p:nvPr>
            <p:ph type="sldNum" sz="quarter" idx="5"/>
          </p:nvPr>
        </p:nvSpPr>
        <p:spPr/>
        <p:txBody>
          <a:bodyPr/>
          <a:lstStyle/>
          <a:p>
            <a:fld id="{3D18968A-B4CF-DE4F-A502-A480B914FEA2}" type="slidenum">
              <a:rPr lang="en-US" smtClean="0"/>
              <a:t>55</a:t>
            </a:fld>
            <a:endParaRPr lang="en-US"/>
          </a:p>
        </p:txBody>
      </p:sp>
    </p:spTree>
    <p:extLst>
      <p:ext uri="{BB962C8B-B14F-4D97-AF65-F5344CB8AC3E}">
        <p14:creationId xmlns:p14="http://schemas.microsoft.com/office/powerpoint/2010/main" val="4107905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Organise how information is obtained and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 does the system gain information?</a:t>
            </a:r>
          </a:p>
        </p:txBody>
      </p:sp>
      <p:sp>
        <p:nvSpPr>
          <p:cNvPr id="4" name="Slide Number Placeholder 3"/>
          <p:cNvSpPr>
            <a:spLocks noGrp="1"/>
          </p:cNvSpPr>
          <p:nvPr>
            <p:ph type="sldNum" sz="quarter" idx="5"/>
          </p:nvPr>
        </p:nvSpPr>
        <p:spPr/>
        <p:txBody>
          <a:bodyPr/>
          <a:lstStyle/>
          <a:p>
            <a:fld id="{3D18968A-B4CF-DE4F-A502-A480B914FEA2}" type="slidenum">
              <a:rPr lang="en-US" smtClean="0"/>
              <a:t>5</a:t>
            </a:fld>
            <a:endParaRPr lang="en-US"/>
          </a:p>
        </p:txBody>
      </p:sp>
    </p:spTree>
    <p:extLst>
      <p:ext uri="{BB962C8B-B14F-4D97-AF65-F5344CB8AC3E}">
        <p14:creationId xmlns:p14="http://schemas.microsoft.com/office/powerpoint/2010/main" val="2179738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A7A9F-8ADD-EA68-FE75-3CC6131C62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55F13C-648B-E228-6032-E2D90AF0C2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F82BE-8F85-EEDA-4186-D4D7F6C469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fixed point of an operator T is a function V such that: T V = V</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Bellman fixed point is the value function that solves the Bellman equation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Bellman fixed point is the value function that remains unchanged under the Bellman update, i.e. the self-consistent solution of the Bellman equation.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is like solving: x = A x +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which yields: x = (I - A)^{-1}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a:extLst>
              <a:ext uri="{FF2B5EF4-FFF2-40B4-BE49-F238E27FC236}">
                <a16:creationId xmlns:a16="http://schemas.microsoft.com/office/drawing/2014/main" id="{1AFDE9BA-4C29-FD86-3604-E482A7132470}"/>
              </a:ext>
            </a:extLst>
          </p:cNvPr>
          <p:cNvSpPr>
            <a:spLocks noGrp="1"/>
          </p:cNvSpPr>
          <p:nvPr>
            <p:ph type="sldNum" sz="quarter" idx="5"/>
          </p:nvPr>
        </p:nvSpPr>
        <p:spPr/>
        <p:txBody>
          <a:bodyPr/>
          <a:lstStyle/>
          <a:p>
            <a:fld id="{3D18968A-B4CF-DE4F-A502-A480B914FEA2}" type="slidenum">
              <a:rPr lang="en-US" smtClean="0"/>
              <a:t>56</a:t>
            </a:fld>
            <a:endParaRPr lang="en-US"/>
          </a:p>
        </p:txBody>
      </p:sp>
    </p:spTree>
    <p:extLst>
      <p:ext uri="{BB962C8B-B14F-4D97-AF65-F5344CB8AC3E}">
        <p14:creationId xmlns:p14="http://schemas.microsoft.com/office/powerpoint/2010/main" val="37428887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32757-DE4C-5D7D-B726-3BD1194E6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DA929-5C2D-2D75-D4C0-0BB61CD15F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389F83-F769-8090-F4A9-A82CBAB482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Bootstrapping introduces </a:t>
            </a:r>
            <a:r>
              <a:rPr lang="en-GB" b="1" dirty="0"/>
              <a:t>estimation bias</a:t>
            </a:r>
            <a:r>
              <a:rPr lang="en-GB" dirty="0"/>
              <a:t> because the update target depends on a quantity that is itself an estimate.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Discrepancy in expectation = bias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asymptotically, the bias disappears.</a:t>
            </a:r>
          </a:p>
          <a:p>
            <a:r>
              <a:rPr lang="en-GB" dirty="0"/>
              <a:t>TD does not propagate reward information backward instantly.</a:t>
            </a:r>
          </a:p>
          <a:p>
            <a:r>
              <a:rPr lang="en-GB" dirty="0"/>
              <a:t>It requires revisiting states.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create an example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a:extLst>
              <a:ext uri="{FF2B5EF4-FFF2-40B4-BE49-F238E27FC236}">
                <a16:creationId xmlns:a16="http://schemas.microsoft.com/office/drawing/2014/main" id="{8E37F035-EC43-1C99-F4CE-7C9BC34FBC61}"/>
              </a:ext>
            </a:extLst>
          </p:cNvPr>
          <p:cNvSpPr>
            <a:spLocks noGrp="1"/>
          </p:cNvSpPr>
          <p:nvPr>
            <p:ph type="sldNum" sz="quarter" idx="5"/>
          </p:nvPr>
        </p:nvSpPr>
        <p:spPr/>
        <p:txBody>
          <a:bodyPr/>
          <a:lstStyle/>
          <a:p>
            <a:fld id="{3D18968A-B4CF-DE4F-A502-A480B914FEA2}" type="slidenum">
              <a:rPr lang="en-US" smtClean="0"/>
              <a:t>57</a:t>
            </a:fld>
            <a:endParaRPr lang="en-US"/>
          </a:p>
        </p:txBody>
      </p:sp>
    </p:spTree>
    <p:extLst>
      <p:ext uri="{BB962C8B-B14F-4D97-AF65-F5344CB8AC3E}">
        <p14:creationId xmlns:p14="http://schemas.microsoft.com/office/powerpoint/2010/main" val="18292168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cannot:</a:t>
            </a:r>
          </a:p>
          <a:p>
            <a:r>
              <a:rPr lang="en-GB" dirty="0"/>
              <a:t>Store a separate V(s) for each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Visit each state infinitely often (Convergence requires every state to be visited infinitely often)</a:t>
            </a:r>
          </a:p>
          <a:p>
            <a:r>
              <a:rPr lang="en-GB" dirty="0"/>
              <a:t>Solve “one Bellman equation per state” directly.</a:t>
            </a:r>
          </a:p>
          <a:p>
            <a:endParaRPr lang="en-US" dirty="0"/>
          </a:p>
        </p:txBody>
      </p:sp>
      <p:sp>
        <p:nvSpPr>
          <p:cNvPr id="4" name="Slide Number Placeholder 3"/>
          <p:cNvSpPr>
            <a:spLocks noGrp="1"/>
          </p:cNvSpPr>
          <p:nvPr>
            <p:ph type="sldNum" sz="quarter" idx="5"/>
          </p:nvPr>
        </p:nvSpPr>
        <p:spPr/>
        <p:txBody>
          <a:bodyPr/>
          <a:lstStyle/>
          <a:p>
            <a:fld id="{3D18968A-B4CF-DE4F-A502-A480B914FEA2}" type="slidenum">
              <a:rPr lang="en-US" smtClean="0"/>
              <a:t>59</a:t>
            </a:fld>
            <a:endParaRPr lang="en-US"/>
          </a:p>
        </p:txBody>
      </p:sp>
    </p:spTree>
    <p:extLst>
      <p:ext uri="{BB962C8B-B14F-4D97-AF65-F5344CB8AC3E}">
        <p14:creationId xmlns:p14="http://schemas.microsoft.com/office/powerpoint/2010/main" val="21847961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8968A-B4CF-DE4F-A502-A480B914FEA2}" type="slidenum">
              <a:rPr lang="en-US" smtClean="0"/>
              <a:t>60</a:t>
            </a:fld>
            <a:endParaRPr lang="en-US"/>
          </a:p>
        </p:txBody>
      </p:sp>
    </p:spTree>
    <p:extLst>
      <p:ext uri="{BB962C8B-B14F-4D97-AF65-F5344CB8AC3E}">
        <p14:creationId xmlns:p14="http://schemas.microsoft.com/office/powerpoint/2010/main" val="3273208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65719-987D-1303-7C01-274DB2FD0A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F938AA-6CF1-3C25-A443-8C108AE2A8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27F5A9-EF72-5F60-1800-052FDD6A81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20F16B-6B70-E94C-6D23-395652F865FC}"/>
              </a:ext>
            </a:extLst>
          </p:cNvPr>
          <p:cNvSpPr>
            <a:spLocks noGrp="1"/>
          </p:cNvSpPr>
          <p:nvPr>
            <p:ph type="sldNum" sz="quarter" idx="5"/>
          </p:nvPr>
        </p:nvSpPr>
        <p:spPr/>
        <p:txBody>
          <a:bodyPr/>
          <a:lstStyle/>
          <a:p>
            <a:fld id="{3D18968A-B4CF-DE4F-A502-A480B914FEA2}" type="slidenum">
              <a:rPr lang="en-US" smtClean="0"/>
              <a:t>6</a:t>
            </a:fld>
            <a:endParaRPr lang="en-US"/>
          </a:p>
        </p:txBody>
      </p:sp>
    </p:spTree>
    <p:extLst>
      <p:ext uri="{BB962C8B-B14F-4D97-AF65-F5344CB8AC3E}">
        <p14:creationId xmlns:p14="http://schemas.microsoft.com/office/powerpoint/2010/main" val="778407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E13F729A-0AF0-4995-B32B-9504BC68960C}" type="slidenum">
              <a:rPr lang="de-DE" smtClean="0"/>
              <a:t>7</a:t>
            </a:fld>
            <a:endParaRPr lang="de-DE"/>
          </a:p>
        </p:txBody>
      </p:sp>
    </p:spTree>
    <p:extLst>
      <p:ext uri="{BB962C8B-B14F-4D97-AF65-F5344CB8AC3E}">
        <p14:creationId xmlns:p14="http://schemas.microsoft.com/office/powerpoint/2010/main" val="2325321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8968A-B4CF-DE4F-A502-A480B914FEA2}" type="slidenum">
              <a:rPr lang="en-US" smtClean="0"/>
              <a:t>9</a:t>
            </a:fld>
            <a:endParaRPr lang="en-US"/>
          </a:p>
        </p:txBody>
      </p:sp>
    </p:spTree>
    <p:extLst>
      <p:ext uri="{BB962C8B-B14F-4D97-AF65-F5344CB8AC3E}">
        <p14:creationId xmlns:p14="http://schemas.microsoft.com/office/powerpoint/2010/main" val="3577055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people might call it dynamic programming or sequential decision making instead of optimal control</a:t>
            </a:r>
          </a:p>
          <a:p>
            <a:r>
              <a:rPr lang="en-US" dirty="0"/>
              <a:t>MDPs are also studied in operations research</a:t>
            </a:r>
          </a:p>
        </p:txBody>
      </p:sp>
      <p:sp>
        <p:nvSpPr>
          <p:cNvPr id="4" name="Slide Number Placeholder 3"/>
          <p:cNvSpPr>
            <a:spLocks noGrp="1"/>
          </p:cNvSpPr>
          <p:nvPr>
            <p:ph type="sldNum" sz="quarter" idx="5"/>
          </p:nvPr>
        </p:nvSpPr>
        <p:spPr/>
        <p:txBody>
          <a:bodyPr/>
          <a:lstStyle/>
          <a:p>
            <a:fld id="{3D18968A-B4CF-DE4F-A502-A480B914FEA2}" type="slidenum">
              <a:rPr lang="en-US" smtClean="0"/>
              <a:t>10</a:t>
            </a:fld>
            <a:endParaRPr lang="en-US"/>
          </a:p>
        </p:txBody>
      </p:sp>
    </p:spTree>
    <p:extLst>
      <p:ext uri="{BB962C8B-B14F-4D97-AF65-F5344CB8AC3E}">
        <p14:creationId xmlns:p14="http://schemas.microsoft.com/office/powerpoint/2010/main" val="1997545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8968A-B4CF-DE4F-A502-A480B914FEA2}" type="slidenum">
              <a:rPr lang="en-US" smtClean="0"/>
              <a:t>13</a:t>
            </a:fld>
            <a:endParaRPr lang="en-US"/>
          </a:p>
        </p:txBody>
      </p:sp>
    </p:spTree>
    <p:extLst>
      <p:ext uri="{BB962C8B-B14F-4D97-AF65-F5344CB8AC3E}">
        <p14:creationId xmlns:p14="http://schemas.microsoft.com/office/powerpoint/2010/main" val="1368151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instagram.com/ansantam" TargetMode="External"/><Relationship Id="rId3" Type="http://schemas.openxmlformats.org/officeDocument/2006/relationships/image" Target="../media/image2.png"/><Relationship Id="rId7" Type="http://schemas.openxmlformats.org/officeDocument/2006/relationships/hyperlink" Target="https://github.com/ansantam" TargetMode="External"/><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hyperlink" Target="https://www.linkedin.com/in/ansantam/" TargetMode="External"/><Relationship Id="rId5" Type="http://schemas.openxmlformats.org/officeDocument/2006/relationships/hyperlink" Target="mailto:ansantam@liverpol.ac.uk" TargetMode="External"/><Relationship Id="rId4" Type="http://schemas.openxmlformats.org/officeDocument/2006/relationships/image" Target="../media/image3.jpg"/><Relationship Id="rId9" Type="http://schemas.openxmlformats.org/officeDocument/2006/relationships/hyperlink" Target="https://www.liverpool.ac.uk/people/andrea-santamaria-garcia"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E6C92-31DB-DC2C-0761-298FFBA7AFA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78618E4-1AB4-4799-DC1E-69E0D5D01A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4811FF18-7BB6-1C3B-24FC-68641C7C1C1D}"/>
              </a:ext>
            </a:extLst>
          </p:cNvPr>
          <p:cNvSpPr>
            <a:spLocks noGrp="1"/>
          </p:cNvSpPr>
          <p:nvPr>
            <p:ph type="sldNum" sz="quarter" idx="12"/>
          </p:nvPr>
        </p:nvSpPr>
        <p:spPr/>
        <p:txBody>
          <a:bodyPr/>
          <a:lstStyle/>
          <a:p>
            <a:fld id="{8EC8024B-7172-FB45-9673-F90DEA3BA41B}" type="slidenum">
              <a:rPr lang="en-US" smtClean="0"/>
              <a:t>‹#›</a:t>
            </a:fld>
            <a:endParaRPr lang="en-US"/>
          </a:p>
        </p:txBody>
      </p:sp>
    </p:spTree>
    <p:extLst>
      <p:ext uri="{BB962C8B-B14F-4D97-AF65-F5344CB8AC3E}">
        <p14:creationId xmlns:p14="http://schemas.microsoft.com/office/powerpoint/2010/main" val="33809092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CC9EA-30EF-FCA5-DC58-14D70ACF15D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AA88E9C-8D70-35F9-68FC-B910A2CDC29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39FD7019-A5B6-854F-4A92-B924840D46BF}"/>
              </a:ext>
            </a:extLst>
          </p:cNvPr>
          <p:cNvSpPr>
            <a:spLocks noGrp="1"/>
          </p:cNvSpPr>
          <p:nvPr>
            <p:ph type="sldNum" sz="quarter" idx="12"/>
          </p:nvPr>
        </p:nvSpPr>
        <p:spPr/>
        <p:txBody>
          <a:bodyPr/>
          <a:lstStyle/>
          <a:p>
            <a:fld id="{8EC8024B-7172-FB45-9673-F90DEA3BA41B}" type="slidenum">
              <a:rPr lang="en-US" smtClean="0"/>
              <a:t>‹#›</a:t>
            </a:fld>
            <a:endParaRPr lang="en-US"/>
          </a:p>
        </p:txBody>
      </p:sp>
      <p:sp>
        <p:nvSpPr>
          <p:cNvPr id="7" name="Footer Placeholder 4">
            <a:extLst>
              <a:ext uri="{FF2B5EF4-FFF2-40B4-BE49-F238E27FC236}">
                <a16:creationId xmlns:a16="http://schemas.microsoft.com/office/drawing/2014/main" id="{6C83543F-8980-9CA5-3F39-0786A699CCA5}"/>
              </a:ext>
            </a:extLst>
          </p:cNvPr>
          <p:cNvSpPr>
            <a:spLocks noGrp="1"/>
          </p:cNvSpPr>
          <p:nvPr>
            <p:ph type="ftr" sz="quarter" idx="3"/>
          </p:nvPr>
        </p:nvSpPr>
        <p:spPr>
          <a:xfrm>
            <a:off x="838200" y="6356350"/>
            <a:ext cx="2209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Dr. Andrea Santamaria Garcia – ML methods for accelerators - Cockcroft lectures 2026</a:t>
            </a:r>
            <a:endParaRPr lang="en-US" dirty="0"/>
          </a:p>
        </p:txBody>
      </p:sp>
    </p:spTree>
    <p:extLst>
      <p:ext uri="{BB962C8B-B14F-4D97-AF65-F5344CB8AC3E}">
        <p14:creationId xmlns:p14="http://schemas.microsoft.com/office/powerpoint/2010/main" val="1558653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7A3E58-F8A8-F44F-FE6A-C5D17FE7D6A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0CDB376-4457-5241-F1D8-3A1FD91515F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F0EAC59B-5AC4-1C74-C3D2-AAF23B929D08}"/>
              </a:ext>
            </a:extLst>
          </p:cNvPr>
          <p:cNvSpPr>
            <a:spLocks noGrp="1"/>
          </p:cNvSpPr>
          <p:nvPr>
            <p:ph type="sldNum" sz="quarter" idx="12"/>
          </p:nvPr>
        </p:nvSpPr>
        <p:spPr/>
        <p:txBody>
          <a:bodyPr/>
          <a:lstStyle/>
          <a:p>
            <a:fld id="{8EC8024B-7172-FB45-9673-F90DEA3BA41B}" type="slidenum">
              <a:rPr lang="en-US" smtClean="0"/>
              <a:t>‹#›</a:t>
            </a:fld>
            <a:endParaRPr lang="en-US"/>
          </a:p>
        </p:txBody>
      </p:sp>
      <p:sp>
        <p:nvSpPr>
          <p:cNvPr id="7" name="Footer Placeholder 4">
            <a:extLst>
              <a:ext uri="{FF2B5EF4-FFF2-40B4-BE49-F238E27FC236}">
                <a16:creationId xmlns:a16="http://schemas.microsoft.com/office/drawing/2014/main" id="{05F9550D-6C83-6852-2B76-05BE6F21809F}"/>
              </a:ext>
            </a:extLst>
          </p:cNvPr>
          <p:cNvSpPr>
            <a:spLocks noGrp="1"/>
          </p:cNvSpPr>
          <p:nvPr>
            <p:ph type="ftr" sz="quarter" idx="3"/>
          </p:nvPr>
        </p:nvSpPr>
        <p:spPr>
          <a:xfrm>
            <a:off x="838200" y="6356350"/>
            <a:ext cx="2209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Dr. Andrea Santamaria Garcia – ML methods for accelerators - Cockcroft lectures 2026</a:t>
            </a:r>
            <a:endParaRPr lang="en-US" dirty="0"/>
          </a:p>
        </p:txBody>
      </p:sp>
    </p:spTree>
    <p:extLst>
      <p:ext uri="{BB962C8B-B14F-4D97-AF65-F5344CB8AC3E}">
        <p14:creationId xmlns:p14="http://schemas.microsoft.com/office/powerpoint/2010/main" val="3561304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F48C5-F651-8A54-82D7-002B6DAEAF73}"/>
              </a:ext>
            </a:extLst>
          </p:cNvPr>
          <p:cNvSpPr>
            <a:spLocks noGrp="1"/>
          </p:cNvSpPr>
          <p:nvPr>
            <p:ph type="title"/>
          </p:nvPr>
        </p:nvSpPr>
        <p:spPr/>
        <p:txBody>
          <a:bodyPr>
            <a:normAutofit/>
          </a:bodyPr>
          <a:lstStyle>
            <a:lvl1pPr>
              <a:defRPr sz="3600"/>
            </a:lvl1p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3F10D3EC-A11F-5E76-4515-6173B66855AE}"/>
              </a:ext>
            </a:extLst>
          </p:cNvPr>
          <p:cNvSpPr>
            <a:spLocks noGrp="1"/>
          </p:cNvSpPr>
          <p:nvPr>
            <p:ph type="ftr" sz="quarter" idx="10"/>
          </p:nvPr>
        </p:nvSpPr>
        <p:spPr>
          <a:xfrm>
            <a:off x="835959" y="6433623"/>
            <a:ext cx="7372163" cy="365125"/>
          </a:xfrm>
          <a:prstGeom prst="rect">
            <a:avLst/>
          </a:prstGeom>
        </p:spPr>
        <p:txBody>
          <a:bodyPr/>
          <a:lstStyle/>
          <a:p>
            <a:r>
              <a:rPr lang="en-US"/>
              <a:t>Dr. Andrea Santamaria Garcia – ML methods for accelerators - Cockcroft lectures 2026</a:t>
            </a:r>
            <a:endParaRPr lang="en-US" dirty="0"/>
          </a:p>
        </p:txBody>
      </p:sp>
      <p:sp>
        <p:nvSpPr>
          <p:cNvPr id="4" name="Slide Number Placeholder 3">
            <a:extLst>
              <a:ext uri="{FF2B5EF4-FFF2-40B4-BE49-F238E27FC236}">
                <a16:creationId xmlns:a16="http://schemas.microsoft.com/office/drawing/2014/main" id="{CBBA684E-33E3-14AE-5063-BFF83F8F389A}"/>
              </a:ext>
            </a:extLst>
          </p:cNvPr>
          <p:cNvSpPr>
            <a:spLocks noGrp="1"/>
          </p:cNvSpPr>
          <p:nvPr>
            <p:ph type="sldNum" sz="quarter" idx="11"/>
          </p:nvPr>
        </p:nvSpPr>
        <p:spPr/>
        <p:txBody>
          <a:bodyPr/>
          <a:lstStyle/>
          <a:p>
            <a:fld id="{8EC8024B-7172-FB45-9673-F90DEA3BA41B}" type="slidenum">
              <a:rPr lang="en-US" smtClean="0"/>
              <a:t>‹#›</a:t>
            </a:fld>
            <a:endParaRPr lang="en-US" dirty="0"/>
          </a:p>
        </p:txBody>
      </p:sp>
      <p:sp>
        <p:nvSpPr>
          <p:cNvPr id="7" name="Text Placeholder 6">
            <a:extLst>
              <a:ext uri="{FF2B5EF4-FFF2-40B4-BE49-F238E27FC236}">
                <a16:creationId xmlns:a16="http://schemas.microsoft.com/office/drawing/2014/main" id="{534A5986-453A-D6D7-3579-63410EEE808F}"/>
              </a:ext>
            </a:extLst>
          </p:cNvPr>
          <p:cNvSpPr>
            <a:spLocks noGrp="1"/>
          </p:cNvSpPr>
          <p:nvPr>
            <p:ph type="body" sz="quarter" idx="12"/>
          </p:nvPr>
        </p:nvSpPr>
        <p:spPr>
          <a:xfrm>
            <a:off x="838200" y="897219"/>
            <a:ext cx="9939528" cy="403225"/>
          </a:xfrm>
        </p:spPr>
        <p:txBody>
          <a:bodyPr>
            <a:noAutofit/>
          </a:bodyPr>
          <a:lstStyle>
            <a:lvl1pPr marL="0" indent="0">
              <a:buNone/>
              <a:defRPr sz="2000" b="1" i="1">
                <a:solidFill>
                  <a:schemeClr val="accent6">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Tree>
    <p:extLst>
      <p:ext uri="{BB962C8B-B14F-4D97-AF65-F5344CB8AC3E}">
        <p14:creationId xmlns:p14="http://schemas.microsoft.com/office/powerpoint/2010/main" val="5619232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33400" y="1583512"/>
            <a:ext cx="11125200" cy="4486472"/>
          </a:xfrm>
        </p:spPr>
        <p:txBody>
          <a:bodyPr/>
          <a:lstStyle>
            <a:lvl1pPr>
              <a:defRPr/>
            </a:lvl1pPr>
            <a:lvl2pPr>
              <a:defRPr/>
            </a:lvl2pPr>
            <a:lvl3pPr>
              <a:defRPr/>
            </a:lvl3pPr>
            <a:lvl4pPr>
              <a:defRPr/>
            </a:lvl4pPr>
            <a:lvl5pPr>
              <a:defRPr sz="2133"/>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7" name="Title Placeholder 1">
            <a:extLst>
              <a:ext uri="{FF2B5EF4-FFF2-40B4-BE49-F238E27FC236}">
                <a16:creationId xmlns:a16="http://schemas.microsoft.com/office/drawing/2014/main" id="{340BE303-A4F2-4BCB-AF82-DC9DDFB7C7E7}"/>
              </a:ext>
            </a:extLst>
          </p:cNvPr>
          <p:cNvSpPr>
            <a:spLocks noGrp="1"/>
          </p:cNvSpPr>
          <p:nvPr>
            <p:ph type="title" hasCustomPrompt="1"/>
          </p:nvPr>
        </p:nvSpPr>
        <p:spPr>
          <a:xfrm>
            <a:off x="911225" y="164235"/>
            <a:ext cx="9158904" cy="767748"/>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
        <p:nvSpPr>
          <p:cNvPr id="4" name="Slide Number Placeholder 3">
            <a:extLst>
              <a:ext uri="{FF2B5EF4-FFF2-40B4-BE49-F238E27FC236}">
                <a16:creationId xmlns:a16="http://schemas.microsoft.com/office/drawing/2014/main" id="{EA1B1B93-7DF6-5427-7FC1-04AAA8317134}"/>
              </a:ext>
            </a:extLst>
          </p:cNvPr>
          <p:cNvSpPr>
            <a:spLocks noGrp="1"/>
          </p:cNvSpPr>
          <p:nvPr>
            <p:ph type="sldNum" sz="quarter" idx="11"/>
          </p:nvPr>
        </p:nvSpPr>
        <p:spPr>
          <a:xfrm>
            <a:off x="8610600" y="6356350"/>
            <a:ext cx="2743200" cy="365125"/>
          </a:xfrm>
        </p:spPr>
        <p:txBody>
          <a:bodyPr/>
          <a:lstStyle/>
          <a:p>
            <a:fld id="{8EC8024B-7172-FB45-9673-F90DEA3BA41B}" type="slidenum">
              <a:rPr lang="en-US" smtClean="0"/>
              <a:t>‹#›</a:t>
            </a:fld>
            <a:endParaRPr lang="en-US" dirty="0"/>
          </a:p>
        </p:txBody>
      </p:sp>
    </p:spTree>
    <p:extLst>
      <p:ext uri="{BB962C8B-B14F-4D97-AF65-F5344CB8AC3E}">
        <p14:creationId xmlns:p14="http://schemas.microsoft.com/office/powerpoint/2010/main" val="379627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act">
    <p:bg>
      <p:bgPr>
        <a:solidFill>
          <a:srgbClr val="1E2B58"/>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7937D24-6126-D892-13B4-959C963FE7C9}"/>
              </a:ext>
            </a:extLst>
          </p:cNvPr>
          <p:cNvPicPr>
            <a:picLocks noChangeAspect="1"/>
          </p:cNvPicPr>
          <p:nvPr userDrawn="1"/>
        </p:nvPicPr>
        <p:blipFill>
          <a:blip r:embed="rId2"/>
          <a:stretch>
            <a:fillRect/>
          </a:stretch>
        </p:blipFill>
        <p:spPr>
          <a:xfrm>
            <a:off x="8128000" y="12700"/>
            <a:ext cx="4064000" cy="6845300"/>
          </a:xfrm>
          <a:prstGeom prst="rect">
            <a:avLst/>
          </a:prstGeom>
        </p:spPr>
      </p:pic>
      <p:pic>
        <p:nvPicPr>
          <p:cNvPr id="9" name="Picture 8">
            <a:extLst>
              <a:ext uri="{FF2B5EF4-FFF2-40B4-BE49-F238E27FC236}">
                <a16:creationId xmlns:a16="http://schemas.microsoft.com/office/drawing/2014/main" id="{7A82FBFE-8459-403E-0AD9-686748CA8FF0}"/>
              </a:ext>
            </a:extLst>
          </p:cNvPr>
          <p:cNvPicPr>
            <a:picLocks noChangeAspect="1"/>
          </p:cNvPicPr>
          <p:nvPr userDrawn="1"/>
        </p:nvPicPr>
        <p:blipFill>
          <a:blip r:embed="rId3"/>
          <a:stretch>
            <a:fillRect/>
          </a:stretch>
        </p:blipFill>
        <p:spPr>
          <a:xfrm>
            <a:off x="577808" y="583243"/>
            <a:ext cx="2705100" cy="685800"/>
          </a:xfrm>
          <a:prstGeom prst="rect">
            <a:avLst/>
          </a:prstGeom>
        </p:spPr>
      </p:pic>
      <p:pic>
        <p:nvPicPr>
          <p:cNvPr id="2" name="Picture 1" descr="A person wearing glasses and a blue jacket&#10;&#10;AI-generated content may be incorrect.">
            <a:extLst>
              <a:ext uri="{FF2B5EF4-FFF2-40B4-BE49-F238E27FC236}">
                <a16:creationId xmlns:a16="http://schemas.microsoft.com/office/drawing/2014/main" id="{C02D4DFE-67BF-27B1-67A6-ECD28E539828}"/>
              </a:ext>
            </a:extLst>
          </p:cNvPr>
          <p:cNvPicPr>
            <a:picLocks noChangeAspect="1"/>
          </p:cNvPicPr>
          <p:nvPr userDrawn="1"/>
        </p:nvPicPr>
        <p:blipFill>
          <a:blip r:embed="rId4"/>
          <a:srcRect r="-2" b="33249"/>
          <a:stretch>
            <a:fillRect/>
          </a:stretch>
        </p:blipFill>
        <p:spPr>
          <a:xfrm>
            <a:off x="8588396" y="435172"/>
            <a:ext cx="3146403" cy="3146403"/>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
        <p:nvSpPr>
          <p:cNvPr id="3" name="TextBox 2">
            <a:extLst>
              <a:ext uri="{FF2B5EF4-FFF2-40B4-BE49-F238E27FC236}">
                <a16:creationId xmlns:a16="http://schemas.microsoft.com/office/drawing/2014/main" id="{B8C29DD4-C6B6-BF63-16D0-7E0AF86879C9}"/>
              </a:ext>
            </a:extLst>
          </p:cNvPr>
          <p:cNvSpPr txBox="1"/>
          <p:nvPr userDrawn="1"/>
        </p:nvSpPr>
        <p:spPr>
          <a:xfrm>
            <a:off x="8369746" y="4863857"/>
            <a:ext cx="3220497" cy="1720086"/>
          </a:xfrm>
          <a:prstGeom prst="rect">
            <a:avLst/>
          </a:prstGeom>
          <a:noFill/>
        </p:spPr>
        <p:txBody>
          <a:bodyPr wrap="square" rtlCol="0">
            <a:spAutoFit/>
          </a:bodyPr>
          <a:lstStyle/>
          <a:p>
            <a:pPr>
              <a:lnSpc>
                <a:spcPct val="150000"/>
              </a:lnSpc>
            </a:pPr>
            <a:r>
              <a:rPr lang="en-US" sz="12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ansantam@liverpol.ac.uk</a:t>
            </a:r>
            <a:endParaRPr lang="en-US" sz="1200" dirty="0">
              <a:solidFill>
                <a:schemeClr val="bg1"/>
              </a:solidFill>
              <a:latin typeface="Arial" panose="020B0604020202020204" pitchFamily="34" charset="0"/>
              <a:cs typeface="Arial" panose="020B0604020202020204" pitchFamily="34" charset="0"/>
            </a:endParaRPr>
          </a:p>
          <a:p>
            <a:pPr>
              <a:lnSpc>
                <a:spcPct val="150000"/>
              </a:lnSpc>
            </a:pPr>
            <a:r>
              <a:rPr lang="en-US" sz="12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https://www.linkedin.com/in/ansantam/</a:t>
            </a:r>
            <a:endParaRPr lang="en-US" sz="1200" dirty="0">
              <a:solidFill>
                <a:schemeClr val="bg1"/>
              </a:solidFill>
              <a:latin typeface="Arial" panose="020B0604020202020204" pitchFamily="34" charset="0"/>
              <a:cs typeface="Arial" panose="020B0604020202020204" pitchFamily="34" charset="0"/>
            </a:endParaRPr>
          </a:p>
          <a:p>
            <a:pPr>
              <a:lnSpc>
                <a:spcPct val="150000"/>
              </a:lnSpc>
            </a:pPr>
            <a:r>
              <a:rPr lang="en-US" sz="1200"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https://github.com/ansantam</a:t>
            </a:r>
            <a:endParaRPr lang="en-US" sz="1200" dirty="0">
              <a:solidFill>
                <a:schemeClr val="bg1"/>
              </a:solidFill>
              <a:latin typeface="Arial" panose="020B0604020202020204" pitchFamily="34" charset="0"/>
              <a:cs typeface="Arial" panose="020B0604020202020204" pitchFamily="34" charset="0"/>
            </a:endParaRPr>
          </a:p>
          <a:p>
            <a:pPr>
              <a:lnSpc>
                <a:spcPct val="150000"/>
              </a:lnSpc>
            </a:pPr>
            <a:r>
              <a:rPr lang="en-US" sz="1200"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https://instagram.com/ansantam</a:t>
            </a:r>
            <a:endParaRPr lang="en-US" sz="1200" dirty="0">
              <a:solidFill>
                <a:schemeClr val="bg1"/>
              </a:solidFill>
              <a:latin typeface="Arial" panose="020B0604020202020204" pitchFamily="34" charset="0"/>
              <a:cs typeface="Arial" panose="020B0604020202020204" pitchFamily="34" charset="0"/>
            </a:endParaRPr>
          </a:p>
          <a:p>
            <a:pPr>
              <a:lnSpc>
                <a:spcPct val="150000"/>
              </a:lnSpc>
            </a:pPr>
            <a:r>
              <a:rPr lang="en-US" sz="1200" dirty="0">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a:t>
            </a:r>
            <a:r>
              <a:rPr lang="en-US" sz="1200" dirty="0" err="1">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www.liverpool.ac.uk</a:t>
            </a:r>
            <a:r>
              <a:rPr lang="en-US" sz="1200" dirty="0">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/people/</a:t>
            </a:r>
            <a:r>
              <a:rPr lang="en-US" sz="1200" dirty="0" err="1">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andrea-santamaria-garcia</a:t>
            </a:r>
            <a:endParaRPr lang="en-US" sz="12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C1325EF-5BD1-EA27-1176-C16CC0ADB6C5}"/>
              </a:ext>
            </a:extLst>
          </p:cNvPr>
          <p:cNvSpPr txBox="1"/>
          <p:nvPr userDrawn="1"/>
        </p:nvSpPr>
        <p:spPr>
          <a:xfrm>
            <a:off x="8322931" y="3775932"/>
            <a:ext cx="3793026" cy="400110"/>
          </a:xfrm>
          <a:prstGeom prst="rect">
            <a:avLst/>
          </a:prstGeom>
          <a:noFill/>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Dr. Andrea Santamaria Garcia</a:t>
            </a:r>
          </a:p>
        </p:txBody>
      </p:sp>
      <p:sp>
        <p:nvSpPr>
          <p:cNvPr id="5" name="TextBox 4">
            <a:extLst>
              <a:ext uri="{FF2B5EF4-FFF2-40B4-BE49-F238E27FC236}">
                <a16:creationId xmlns:a16="http://schemas.microsoft.com/office/drawing/2014/main" id="{68E30AFE-2DF2-9DBE-4127-1648E2D8E289}"/>
              </a:ext>
            </a:extLst>
          </p:cNvPr>
          <p:cNvSpPr txBox="1"/>
          <p:nvPr userDrawn="1"/>
        </p:nvSpPr>
        <p:spPr>
          <a:xfrm>
            <a:off x="8348650" y="4090772"/>
            <a:ext cx="3241593" cy="584775"/>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Lecturer at University of Liverpool</a:t>
            </a:r>
          </a:p>
          <a:p>
            <a:r>
              <a:rPr lang="en-US" sz="1600" dirty="0">
                <a:solidFill>
                  <a:schemeClr val="bg1"/>
                </a:solidFill>
                <a:latin typeface="Arial" panose="020B0604020202020204" pitchFamily="34" charset="0"/>
                <a:cs typeface="Arial" panose="020B0604020202020204" pitchFamily="34" charset="0"/>
              </a:rPr>
              <a:t>Cockcroft Institute</a:t>
            </a:r>
          </a:p>
        </p:txBody>
      </p:sp>
      <p:sp>
        <p:nvSpPr>
          <p:cNvPr id="11" name="Text Placeholder 3">
            <a:extLst>
              <a:ext uri="{FF2B5EF4-FFF2-40B4-BE49-F238E27FC236}">
                <a16:creationId xmlns:a16="http://schemas.microsoft.com/office/drawing/2014/main" id="{72F0175C-F24E-4547-A56E-4C246BF83589}"/>
              </a:ext>
            </a:extLst>
          </p:cNvPr>
          <p:cNvSpPr txBox="1">
            <a:spLocks/>
          </p:cNvSpPr>
          <p:nvPr userDrawn="1"/>
        </p:nvSpPr>
        <p:spPr>
          <a:xfrm>
            <a:off x="1032340" y="4366527"/>
            <a:ext cx="4679884" cy="2009560"/>
          </a:xfrm>
          <a:prstGeom prst="rect">
            <a:avLst/>
          </a:prstGeom>
        </p:spPr>
        <p:txBody>
          <a:bodyPr vert="horz" lIns="91440" tIns="45720" rIns="91440" bIns="45720" rtlCol="0" anchor="t">
            <a:normAutofit/>
          </a:bodyPr>
          <a:lstStyle>
            <a:lvl1pPr marL="0" indent="0" algn="l" defTabSz="914400" rtl="0" eaLnBrk="1" latinLnBrk="0" hangingPunct="1">
              <a:lnSpc>
                <a:spcPts val="2100"/>
              </a:lnSpc>
              <a:spcBef>
                <a:spcPts val="0"/>
              </a:spcBef>
              <a:buFont typeface="Arial" panose="020B0604020202020204" pitchFamily="34" charset="0"/>
              <a:buNone/>
              <a:defRPr sz="1900" b="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80876" indent="-380876">
              <a:buFont typeface="Wingdings" pitchFamily="2" charset="2"/>
              <a:buChar char="§"/>
            </a:pPr>
            <a:endParaRPr lang="en-GB" sz="1400" dirty="0"/>
          </a:p>
        </p:txBody>
      </p:sp>
      <p:sp>
        <p:nvSpPr>
          <p:cNvPr id="12" name="Rectangle 11">
            <a:extLst>
              <a:ext uri="{FF2B5EF4-FFF2-40B4-BE49-F238E27FC236}">
                <a16:creationId xmlns:a16="http://schemas.microsoft.com/office/drawing/2014/main" id="{D1887E13-DA09-4F80-02F0-08B6017917F9}"/>
              </a:ext>
            </a:extLst>
          </p:cNvPr>
          <p:cNvSpPr/>
          <p:nvPr userDrawn="1"/>
        </p:nvSpPr>
        <p:spPr>
          <a:xfrm>
            <a:off x="911225" y="6376086"/>
            <a:ext cx="7225610" cy="382523"/>
          </a:xfrm>
          <a:prstGeom prst="rect">
            <a:avLst/>
          </a:prstGeom>
          <a:solidFill>
            <a:srgbClr val="1F2B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261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01">
    <p:bg>
      <p:bgPr>
        <a:solidFill>
          <a:srgbClr val="1E2B58"/>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7937D24-6126-D892-13B4-959C963FE7C9}"/>
              </a:ext>
            </a:extLst>
          </p:cNvPr>
          <p:cNvPicPr>
            <a:picLocks noChangeAspect="1"/>
          </p:cNvPicPr>
          <p:nvPr userDrawn="1"/>
        </p:nvPicPr>
        <p:blipFill>
          <a:blip r:embed="rId2"/>
          <a:srcRect/>
          <a:stretch/>
        </p:blipFill>
        <p:spPr>
          <a:xfrm>
            <a:off x="8128000" y="0"/>
            <a:ext cx="4064000" cy="6829543"/>
          </a:xfrm>
          <a:prstGeom prst="rect">
            <a:avLst/>
          </a:prstGeom>
        </p:spPr>
      </p:pic>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911226" y="1761861"/>
            <a:ext cx="6491898" cy="1188097"/>
          </a:xfrm>
          <a:ln w="22225">
            <a:solidFill>
              <a:schemeClr val="bg1"/>
            </a:solidFill>
            <a:miter lim="800000"/>
          </a:ln>
        </p:spPr>
        <p:txBody>
          <a:bodyPr lIns="216000" tIns="108000" rIns="180000" bIns="108000" anchor="t">
            <a:noAutofit/>
          </a:bodyPr>
          <a:lstStyle>
            <a:lvl1pPr algn="l">
              <a:lnSpc>
                <a:spcPts val="3700"/>
              </a:lnSpc>
              <a:defRPr sz="3600" b="1" cap="all" spc="10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C1A117AE-FCC6-749B-F52A-DF3A7D7B1640}"/>
              </a:ext>
            </a:extLst>
          </p:cNvPr>
          <p:cNvSpPr>
            <a:spLocks noGrp="1"/>
          </p:cNvSpPr>
          <p:nvPr>
            <p:ph type="body" idx="13"/>
          </p:nvPr>
        </p:nvSpPr>
        <p:spPr>
          <a:xfrm>
            <a:off x="938213" y="5866660"/>
            <a:ext cx="5157787" cy="509426"/>
          </a:xfrm>
        </p:spPr>
        <p:txBody>
          <a:bodyPr anchor="t"/>
          <a:lstStyle>
            <a:lvl1pPr marL="0" indent="0">
              <a:lnSpc>
                <a:spcPts val="2100"/>
              </a:lnSpc>
              <a:spcBef>
                <a:spcPts val="0"/>
              </a:spcBef>
              <a:buNone/>
              <a:defRPr sz="19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pic>
        <p:nvPicPr>
          <p:cNvPr id="9" name="Picture 8">
            <a:extLst>
              <a:ext uri="{FF2B5EF4-FFF2-40B4-BE49-F238E27FC236}">
                <a16:creationId xmlns:a16="http://schemas.microsoft.com/office/drawing/2014/main" id="{7A82FBFE-8459-403E-0AD9-686748CA8FF0}"/>
              </a:ext>
            </a:extLst>
          </p:cNvPr>
          <p:cNvPicPr>
            <a:picLocks noChangeAspect="1"/>
          </p:cNvPicPr>
          <p:nvPr userDrawn="1"/>
        </p:nvPicPr>
        <p:blipFill>
          <a:blip r:embed="rId3"/>
          <a:stretch>
            <a:fillRect/>
          </a:stretch>
        </p:blipFill>
        <p:spPr>
          <a:xfrm>
            <a:off x="577808" y="583243"/>
            <a:ext cx="2705100" cy="685800"/>
          </a:xfrm>
          <a:prstGeom prst="rect">
            <a:avLst/>
          </a:prstGeom>
        </p:spPr>
      </p:pic>
      <p:sp>
        <p:nvSpPr>
          <p:cNvPr id="4" name="Rectangle 3">
            <a:extLst>
              <a:ext uri="{FF2B5EF4-FFF2-40B4-BE49-F238E27FC236}">
                <a16:creationId xmlns:a16="http://schemas.microsoft.com/office/drawing/2014/main" id="{0FE4C8D0-C6E2-3EBF-2097-32B18EDC9175}"/>
              </a:ext>
            </a:extLst>
          </p:cNvPr>
          <p:cNvSpPr/>
          <p:nvPr userDrawn="1"/>
        </p:nvSpPr>
        <p:spPr>
          <a:xfrm>
            <a:off x="911225" y="6376086"/>
            <a:ext cx="7225610" cy="382523"/>
          </a:xfrm>
          <a:prstGeom prst="rect">
            <a:avLst/>
          </a:prstGeom>
          <a:solidFill>
            <a:srgbClr val="1F2B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7">
            <a:extLst>
              <a:ext uri="{FF2B5EF4-FFF2-40B4-BE49-F238E27FC236}">
                <a16:creationId xmlns:a16="http://schemas.microsoft.com/office/drawing/2014/main" id="{42DDC969-6D02-22AA-C2C3-D950CD3D1C6F}"/>
              </a:ext>
            </a:extLst>
          </p:cNvPr>
          <p:cNvGraphicFramePr>
            <a:graphicFrameLocks noGrp="1"/>
          </p:cNvGraphicFramePr>
          <p:nvPr userDrawn="1"/>
        </p:nvGraphicFramePr>
        <p:xfrm>
          <a:off x="9610727" y="525274"/>
          <a:ext cx="2328862" cy="284349"/>
        </p:xfrm>
        <a:graphic>
          <a:graphicData uri="http://schemas.openxmlformats.org/drawingml/2006/table">
            <a:tbl>
              <a:tblPr firstRow="1" bandRow="1">
                <a:tableStyleId>{5C22544A-7EE6-4342-B048-85BDC9FD1C3A}</a:tableStyleId>
              </a:tblPr>
              <a:tblGrid>
                <a:gridCol w="100012">
                  <a:extLst>
                    <a:ext uri="{9D8B030D-6E8A-4147-A177-3AD203B41FA5}">
                      <a16:colId xmlns:a16="http://schemas.microsoft.com/office/drawing/2014/main" val="2198258821"/>
                    </a:ext>
                  </a:extLst>
                </a:gridCol>
                <a:gridCol w="2228850">
                  <a:extLst>
                    <a:ext uri="{9D8B030D-6E8A-4147-A177-3AD203B41FA5}">
                      <a16:colId xmlns:a16="http://schemas.microsoft.com/office/drawing/2014/main" val="2759009553"/>
                    </a:ext>
                  </a:extLst>
                </a:gridCol>
              </a:tblGrid>
              <a:tr h="284349">
                <a:tc>
                  <a:txBody>
                    <a:bodyPr/>
                    <a:lstStyle/>
                    <a:p>
                      <a:endParaRPr lang="en-GB" sz="800" dirty="0"/>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600" b="0" dirty="0">
                          <a:solidFill>
                            <a:schemeClr val="bg1"/>
                          </a:solidFill>
                        </a:rPr>
                        <a:t>Department of Physics</a:t>
                      </a:r>
                    </a:p>
                  </a:txBody>
                  <a:tcPr marL="10800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87652412"/>
                  </a:ext>
                </a:extLst>
              </a:tr>
            </a:tbl>
          </a:graphicData>
        </a:graphic>
      </p:graphicFrame>
      <p:sp>
        <p:nvSpPr>
          <p:cNvPr id="6" name="Text Placeholder 3">
            <a:extLst>
              <a:ext uri="{FF2B5EF4-FFF2-40B4-BE49-F238E27FC236}">
                <a16:creationId xmlns:a16="http://schemas.microsoft.com/office/drawing/2014/main" id="{D53D8D58-30EB-944E-670E-E80EAC588E84}"/>
              </a:ext>
            </a:extLst>
          </p:cNvPr>
          <p:cNvSpPr txBox="1">
            <a:spLocks/>
          </p:cNvSpPr>
          <p:nvPr userDrawn="1"/>
        </p:nvSpPr>
        <p:spPr>
          <a:xfrm>
            <a:off x="911226" y="3311342"/>
            <a:ext cx="6324462" cy="646331"/>
          </a:xfrm>
          <a:prstGeom prst="rect">
            <a:avLst/>
          </a:prstGeom>
        </p:spPr>
        <p:txBody>
          <a:bodyPr vert="horz" lIns="91440" tIns="45720" rIns="91440" bIns="45720" rtlCol="0" anchor="t">
            <a:normAutofit/>
          </a:bodyPr>
          <a:lstStyle>
            <a:lvl1pPr marL="0" indent="0" algn="l" defTabSz="914400" rtl="0" eaLnBrk="1" latinLnBrk="0" hangingPunct="1">
              <a:lnSpc>
                <a:spcPts val="2100"/>
              </a:lnSpc>
              <a:spcBef>
                <a:spcPts val="0"/>
              </a:spcBef>
              <a:buFont typeface="Arial" panose="020B0604020202020204" pitchFamily="34" charset="0"/>
              <a:buNone/>
              <a:defRPr sz="1900" b="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2000" dirty="0"/>
              <a:t>Dr. Andrea Santamaria Garcia</a:t>
            </a:r>
          </a:p>
          <a:p>
            <a:r>
              <a:rPr lang="en-GB" sz="1800" i="1" dirty="0"/>
              <a:t>Lecturer</a:t>
            </a:r>
          </a:p>
          <a:p>
            <a:endParaRPr lang="en-GB" dirty="0"/>
          </a:p>
        </p:txBody>
      </p:sp>
    </p:spTree>
    <p:extLst>
      <p:ext uri="{BB962C8B-B14F-4D97-AF65-F5344CB8AC3E}">
        <p14:creationId xmlns:p14="http://schemas.microsoft.com/office/powerpoint/2010/main" val="306244058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Bricks D">
    <p:bg>
      <p:bgPr>
        <a:solidFill>
          <a:srgbClr val="1E2B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7D88-F850-0E13-8478-CED1B22B6827}"/>
              </a:ext>
            </a:extLst>
          </p:cNvPr>
          <p:cNvSpPr>
            <a:spLocks noGrp="1"/>
          </p:cNvSpPr>
          <p:nvPr>
            <p:ph type="ctrTitle"/>
          </p:nvPr>
        </p:nvSpPr>
        <p:spPr>
          <a:xfrm>
            <a:off x="1824642" y="2603551"/>
            <a:ext cx="8603036" cy="1655999"/>
          </a:xfrm>
          <a:ln w="22225">
            <a:solidFill>
              <a:schemeClr val="bg1"/>
            </a:solidFill>
            <a:miter lim="800000"/>
          </a:ln>
        </p:spPr>
        <p:txBody>
          <a:bodyPr lIns="216000" tIns="144000" rIns="180000" bIns="108000" anchor="ctr">
            <a:noAutofit/>
          </a:bodyPr>
          <a:lstStyle>
            <a:lvl1pPr algn="ctr">
              <a:lnSpc>
                <a:spcPts val="4800"/>
              </a:lnSpc>
              <a:defRPr sz="4800" b="1" cap="all" spc="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4" name="TextBox 3">
            <a:extLst>
              <a:ext uri="{FF2B5EF4-FFF2-40B4-BE49-F238E27FC236}">
                <a16:creationId xmlns:a16="http://schemas.microsoft.com/office/drawing/2014/main" id="{932FDCD7-6FE3-49DD-8A91-C45C3A3B7881}"/>
              </a:ext>
            </a:extLst>
          </p:cNvPr>
          <p:cNvSpPr txBox="1"/>
          <p:nvPr userDrawn="1"/>
        </p:nvSpPr>
        <p:spPr>
          <a:xfrm>
            <a:off x="482565" y="6304859"/>
            <a:ext cx="2996333" cy="246221"/>
          </a:xfrm>
          <a:prstGeom prst="rect">
            <a:avLst/>
          </a:prstGeom>
          <a:noFill/>
        </p:spPr>
        <p:txBody>
          <a:bodyPr wrap="none" rtlCol="0">
            <a:spAutoFit/>
          </a:bodyPr>
          <a:lstStyle/>
          <a:p>
            <a:r>
              <a:rPr lang="en-GB" sz="1000" dirty="0">
                <a:solidFill>
                  <a:schemeClr val="bg1"/>
                </a:solidFill>
                <a:latin typeface="Poppins" panose="00000500000000000000" pitchFamily="2" charset="0"/>
                <a:cs typeface="Poppins" panose="00000500000000000000" pitchFamily="2" charset="0"/>
              </a:rPr>
              <a:t>liverpool.ac.uk | We are the original redbrick</a:t>
            </a:r>
          </a:p>
        </p:txBody>
      </p:sp>
      <p:sp>
        <p:nvSpPr>
          <p:cNvPr id="5" name="Rectangle 4">
            <a:extLst>
              <a:ext uri="{FF2B5EF4-FFF2-40B4-BE49-F238E27FC236}">
                <a16:creationId xmlns:a16="http://schemas.microsoft.com/office/drawing/2014/main" id="{81DEA1B2-0511-1896-73EB-288AA00C6B29}"/>
              </a:ext>
            </a:extLst>
          </p:cNvPr>
          <p:cNvSpPr/>
          <p:nvPr userDrawn="1"/>
        </p:nvSpPr>
        <p:spPr>
          <a:xfrm>
            <a:off x="482565" y="6304860"/>
            <a:ext cx="7654270" cy="453750"/>
          </a:xfrm>
          <a:prstGeom prst="rect">
            <a:avLst/>
          </a:prstGeom>
          <a:solidFill>
            <a:srgbClr val="1F2B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4077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1392-EFB7-E44E-4277-ACB148B6389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2CB4628-3F7E-5AB9-26CA-71773F7BBBBF}"/>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0FB0A741-20D8-C129-1CE8-AEBB9D79FF6F}"/>
              </a:ext>
            </a:extLst>
          </p:cNvPr>
          <p:cNvSpPr>
            <a:spLocks noGrp="1"/>
          </p:cNvSpPr>
          <p:nvPr>
            <p:ph type="sldNum" sz="quarter" idx="12"/>
          </p:nvPr>
        </p:nvSpPr>
        <p:spPr/>
        <p:txBody>
          <a:bodyPr/>
          <a:lstStyle/>
          <a:p>
            <a:fld id="{8EC8024B-7172-FB45-9673-F90DEA3BA41B}" type="slidenum">
              <a:rPr lang="en-US" smtClean="0"/>
              <a:t>‹#›</a:t>
            </a:fld>
            <a:endParaRPr lang="en-US"/>
          </a:p>
        </p:txBody>
      </p:sp>
    </p:spTree>
    <p:extLst>
      <p:ext uri="{BB962C8B-B14F-4D97-AF65-F5344CB8AC3E}">
        <p14:creationId xmlns:p14="http://schemas.microsoft.com/office/powerpoint/2010/main" val="31318087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BC09-E8CD-2877-3908-EC48BA1DD6E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46A31EE-90E3-0B89-247A-F8BAE511292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6D1AD8BA-4B39-260B-C9E8-D92734D464D2}"/>
              </a:ext>
            </a:extLst>
          </p:cNvPr>
          <p:cNvSpPr>
            <a:spLocks noGrp="1"/>
          </p:cNvSpPr>
          <p:nvPr>
            <p:ph type="sldNum" sz="quarter" idx="12"/>
          </p:nvPr>
        </p:nvSpPr>
        <p:spPr/>
        <p:txBody>
          <a:bodyPr/>
          <a:lstStyle/>
          <a:p>
            <a:fld id="{8EC8024B-7172-FB45-9673-F90DEA3BA41B}" type="slidenum">
              <a:rPr lang="en-US" smtClean="0"/>
              <a:t>‹#›</a:t>
            </a:fld>
            <a:endParaRPr lang="en-US"/>
          </a:p>
        </p:txBody>
      </p:sp>
    </p:spTree>
    <p:extLst>
      <p:ext uri="{BB962C8B-B14F-4D97-AF65-F5344CB8AC3E}">
        <p14:creationId xmlns:p14="http://schemas.microsoft.com/office/powerpoint/2010/main" val="4047179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41CC3-6A3A-5997-6546-49B84326AEE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BD6833-8E37-D50D-FD73-6F62FF4339F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05299FE-72C7-52B2-F796-5FCB77D3665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C307C61C-8C06-D303-4AE0-8EA8D06AC9AA}"/>
              </a:ext>
            </a:extLst>
          </p:cNvPr>
          <p:cNvSpPr>
            <a:spLocks noGrp="1"/>
          </p:cNvSpPr>
          <p:nvPr>
            <p:ph type="sldNum" sz="quarter" idx="12"/>
          </p:nvPr>
        </p:nvSpPr>
        <p:spPr/>
        <p:txBody>
          <a:bodyPr/>
          <a:lstStyle/>
          <a:p>
            <a:fld id="{8EC8024B-7172-FB45-9673-F90DEA3BA41B}" type="slidenum">
              <a:rPr lang="en-US" smtClean="0"/>
              <a:t>‹#›</a:t>
            </a:fld>
            <a:endParaRPr lang="en-US"/>
          </a:p>
        </p:txBody>
      </p:sp>
      <p:sp>
        <p:nvSpPr>
          <p:cNvPr id="8" name="Footer Placeholder 4">
            <a:extLst>
              <a:ext uri="{FF2B5EF4-FFF2-40B4-BE49-F238E27FC236}">
                <a16:creationId xmlns:a16="http://schemas.microsoft.com/office/drawing/2014/main" id="{1A004BCC-2801-D277-55F8-5978729247EA}"/>
              </a:ext>
            </a:extLst>
          </p:cNvPr>
          <p:cNvSpPr>
            <a:spLocks noGrp="1"/>
          </p:cNvSpPr>
          <p:nvPr>
            <p:ph type="ftr" sz="quarter" idx="3"/>
          </p:nvPr>
        </p:nvSpPr>
        <p:spPr>
          <a:xfrm>
            <a:off x="838200" y="6356350"/>
            <a:ext cx="2209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Dr. Andrea Santamaria Garcia – ML methods for accelerators - Cockcroft lectures 2026</a:t>
            </a:r>
            <a:endParaRPr lang="en-US" dirty="0"/>
          </a:p>
        </p:txBody>
      </p:sp>
    </p:spTree>
    <p:extLst>
      <p:ext uri="{BB962C8B-B14F-4D97-AF65-F5344CB8AC3E}">
        <p14:creationId xmlns:p14="http://schemas.microsoft.com/office/powerpoint/2010/main" val="3162686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B4DC-2313-DB93-EDB3-A64CA90BA84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DCA221-8692-A2F2-268D-42AAB91654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E00C268-00C2-23C8-9541-F96D5C443D4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0A71ACB-A144-A550-8EC9-423302B52C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3BF65D-5E9B-C6E2-9E9C-E388DFFB5FB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8">
            <a:extLst>
              <a:ext uri="{FF2B5EF4-FFF2-40B4-BE49-F238E27FC236}">
                <a16:creationId xmlns:a16="http://schemas.microsoft.com/office/drawing/2014/main" id="{667C6E66-5BAB-301F-6F74-E589F706F07A}"/>
              </a:ext>
            </a:extLst>
          </p:cNvPr>
          <p:cNvSpPr>
            <a:spLocks noGrp="1"/>
          </p:cNvSpPr>
          <p:nvPr>
            <p:ph type="sldNum" sz="quarter" idx="12"/>
          </p:nvPr>
        </p:nvSpPr>
        <p:spPr/>
        <p:txBody>
          <a:bodyPr/>
          <a:lstStyle/>
          <a:p>
            <a:fld id="{8EC8024B-7172-FB45-9673-F90DEA3BA41B}" type="slidenum">
              <a:rPr lang="en-US" smtClean="0"/>
              <a:t>‹#›</a:t>
            </a:fld>
            <a:endParaRPr lang="en-US"/>
          </a:p>
        </p:txBody>
      </p:sp>
      <p:sp>
        <p:nvSpPr>
          <p:cNvPr id="10" name="Footer Placeholder 4">
            <a:extLst>
              <a:ext uri="{FF2B5EF4-FFF2-40B4-BE49-F238E27FC236}">
                <a16:creationId xmlns:a16="http://schemas.microsoft.com/office/drawing/2014/main" id="{13825BFA-BCB7-1945-3A9A-8F065AE35240}"/>
              </a:ext>
            </a:extLst>
          </p:cNvPr>
          <p:cNvSpPr>
            <a:spLocks noGrp="1"/>
          </p:cNvSpPr>
          <p:nvPr>
            <p:ph type="ftr" sz="quarter" idx="13"/>
          </p:nvPr>
        </p:nvSpPr>
        <p:spPr>
          <a:xfrm>
            <a:off x="838200" y="6356350"/>
            <a:ext cx="2209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Dr. Andrea Santamaria Garcia – ML methods for accelerators - Cockcroft lectures 2026</a:t>
            </a:r>
            <a:endParaRPr lang="en-US" dirty="0"/>
          </a:p>
        </p:txBody>
      </p:sp>
    </p:spTree>
    <p:extLst>
      <p:ext uri="{BB962C8B-B14F-4D97-AF65-F5344CB8AC3E}">
        <p14:creationId xmlns:p14="http://schemas.microsoft.com/office/powerpoint/2010/main" val="4174567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09D5A-C882-3EBB-A6D8-9B471498F94E}"/>
              </a:ext>
            </a:extLst>
          </p:cNvPr>
          <p:cNvSpPr>
            <a:spLocks noGrp="1"/>
          </p:cNvSpPr>
          <p:nvPr>
            <p:ph type="title"/>
          </p:nvPr>
        </p:nvSpPr>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7A413C4E-DFF1-B9EC-73A5-00A3134363DB}"/>
              </a:ext>
            </a:extLst>
          </p:cNvPr>
          <p:cNvSpPr>
            <a:spLocks noGrp="1"/>
          </p:cNvSpPr>
          <p:nvPr>
            <p:ph type="sldNum" sz="quarter" idx="12"/>
          </p:nvPr>
        </p:nvSpPr>
        <p:spPr/>
        <p:txBody>
          <a:bodyPr/>
          <a:lstStyle/>
          <a:p>
            <a:fld id="{8EC8024B-7172-FB45-9673-F90DEA3BA41B}" type="slidenum">
              <a:rPr lang="en-US" smtClean="0"/>
              <a:t>‹#›</a:t>
            </a:fld>
            <a:endParaRPr lang="en-US"/>
          </a:p>
        </p:txBody>
      </p:sp>
    </p:spTree>
    <p:extLst>
      <p:ext uri="{BB962C8B-B14F-4D97-AF65-F5344CB8AC3E}">
        <p14:creationId xmlns:p14="http://schemas.microsoft.com/office/powerpoint/2010/main" val="2091787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4A1D70-702C-8B74-A672-5BECB0CCC710}"/>
              </a:ext>
            </a:extLst>
          </p:cNvPr>
          <p:cNvSpPr>
            <a:spLocks noGrp="1"/>
          </p:cNvSpPr>
          <p:nvPr>
            <p:ph type="sldNum" sz="quarter" idx="12"/>
          </p:nvPr>
        </p:nvSpPr>
        <p:spPr/>
        <p:txBody>
          <a:bodyPr/>
          <a:lstStyle/>
          <a:p>
            <a:fld id="{8EC8024B-7172-FB45-9673-F90DEA3BA41B}" type="slidenum">
              <a:rPr lang="en-US" smtClean="0"/>
              <a:t>‹#›</a:t>
            </a:fld>
            <a:endParaRPr lang="en-US"/>
          </a:p>
        </p:txBody>
      </p:sp>
      <p:sp>
        <p:nvSpPr>
          <p:cNvPr id="5" name="Footer Placeholder 4">
            <a:extLst>
              <a:ext uri="{FF2B5EF4-FFF2-40B4-BE49-F238E27FC236}">
                <a16:creationId xmlns:a16="http://schemas.microsoft.com/office/drawing/2014/main" id="{790E63CB-282C-848B-6471-CEA105C210F8}"/>
              </a:ext>
            </a:extLst>
          </p:cNvPr>
          <p:cNvSpPr>
            <a:spLocks noGrp="1"/>
          </p:cNvSpPr>
          <p:nvPr>
            <p:ph type="ftr" sz="quarter" idx="3"/>
          </p:nvPr>
        </p:nvSpPr>
        <p:spPr>
          <a:xfrm>
            <a:off x="838200" y="6356350"/>
            <a:ext cx="2209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Dr. Andrea Santamaria Garcia – ML methods for accelerators - Cockcroft lectures 2026</a:t>
            </a:r>
            <a:endParaRPr lang="en-US" dirty="0"/>
          </a:p>
        </p:txBody>
      </p:sp>
    </p:spTree>
    <p:extLst>
      <p:ext uri="{BB962C8B-B14F-4D97-AF65-F5344CB8AC3E}">
        <p14:creationId xmlns:p14="http://schemas.microsoft.com/office/powerpoint/2010/main" val="4039703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969B8-A092-E602-FB45-07126EC668D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2647BCC-7679-7FF9-4DFB-AA8441BA8A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34881B1-E301-F733-ADA1-588A9BF93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A9768B02-D7A4-2721-FDFF-7AAAE9977A96}"/>
              </a:ext>
            </a:extLst>
          </p:cNvPr>
          <p:cNvSpPr>
            <a:spLocks noGrp="1"/>
          </p:cNvSpPr>
          <p:nvPr>
            <p:ph type="sldNum" sz="quarter" idx="12"/>
          </p:nvPr>
        </p:nvSpPr>
        <p:spPr/>
        <p:txBody>
          <a:bodyPr/>
          <a:lstStyle/>
          <a:p>
            <a:fld id="{8EC8024B-7172-FB45-9673-F90DEA3BA41B}" type="slidenum">
              <a:rPr lang="en-US" smtClean="0"/>
              <a:t>‹#›</a:t>
            </a:fld>
            <a:endParaRPr lang="en-US"/>
          </a:p>
        </p:txBody>
      </p:sp>
    </p:spTree>
    <p:extLst>
      <p:ext uri="{BB962C8B-B14F-4D97-AF65-F5344CB8AC3E}">
        <p14:creationId xmlns:p14="http://schemas.microsoft.com/office/powerpoint/2010/main" val="1228204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0288-4891-486B-6A60-369BB526F9F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15BAF77-4DD4-A648-FE76-ADA4DAD01B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506BA2-B7E9-949F-BB21-B49DBDFFDF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948AA471-4A29-0D93-C892-A3920ECDCF55}"/>
              </a:ext>
            </a:extLst>
          </p:cNvPr>
          <p:cNvSpPr>
            <a:spLocks noGrp="1"/>
          </p:cNvSpPr>
          <p:nvPr>
            <p:ph type="sldNum" sz="quarter" idx="12"/>
          </p:nvPr>
        </p:nvSpPr>
        <p:spPr/>
        <p:txBody>
          <a:bodyPr/>
          <a:lstStyle/>
          <a:p>
            <a:fld id="{8EC8024B-7172-FB45-9673-F90DEA3BA41B}" type="slidenum">
              <a:rPr lang="en-US" smtClean="0"/>
              <a:t>‹#›</a:t>
            </a:fld>
            <a:endParaRPr lang="en-US"/>
          </a:p>
        </p:txBody>
      </p:sp>
    </p:spTree>
    <p:extLst>
      <p:ext uri="{BB962C8B-B14F-4D97-AF65-F5344CB8AC3E}">
        <p14:creationId xmlns:p14="http://schemas.microsoft.com/office/powerpoint/2010/main" val="1855494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C934B9-8FCD-9BB7-5C99-50E2B2C1C25E}"/>
              </a:ext>
            </a:extLst>
          </p:cNvPr>
          <p:cNvSpPr>
            <a:spLocks noGrp="1"/>
          </p:cNvSpPr>
          <p:nvPr>
            <p:ph type="title"/>
          </p:nvPr>
        </p:nvSpPr>
        <p:spPr>
          <a:xfrm>
            <a:off x="835959" y="365126"/>
            <a:ext cx="10708341" cy="681036"/>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158A4A9-F05D-5BB0-C25F-E67F69EA93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0DC647EA-8B95-D2C0-2153-C1954819E91C}"/>
              </a:ext>
            </a:extLst>
          </p:cNvPr>
          <p:cNvSpPr>
            <a:spLocks noGrp="1"/>
          </p:cNvSpPr>
          <p:nvPr>
            <p:ph type="sldNum" sz="quarter" idx="4"/>
          </p:nvPr>
        </p:nvSpPr>
        <p:spPr>
          <a:xfrm>
            <a:off x="9099997" y="6433624"/>
            <a:ext cx="2743200" cy="365125"/>
          </a:xfrm>
          <a:prstGeom prst="rect">
            <a:avLst/>
          </a:prstGeom>
        </p:spPr>
        <p:txBody>
          <a:bodyPr vert="horz" lIns="91440" tIns="45720" rIns="91440" bIns="45720" rtlCol="0" anchor="ctr"/>
          <a:lstStyle>
            <a:lvl1pPr algn="r">
              <a:defRPr sz="1400">
                <a:solidFill>
                  <a:schemeClr val="tx1"/>
                </a:solidFill>
                <a:latin typeface="Arial" panose="020B0604020202020204" pitchFamily="34" charset="0"/>
                <a:cs typeface="Arial" panose="020B0604020202020204" pitchFamily="34" charset="0"/>
              </a:defRPr>
            </a:lvl1pPr>
          </a:lstStyle>
          <a:p>
            <a:fld id="{D1CE3639-8D80-0B43-A347-979F68191518}" type="slidenum">
              <a:rPr lang="en-US" smtClean="0"/>
              <a:pPr/>
              <a:t>‹#›</a:t>
            </a:fld>
            <a:r>
              <a:rPr lang="en-US" dirty="0"/>
              <a:t>/50</a:t>
            </a:r>
          </a:p>
        </p:txBody>
      </p:sp>
      <p:sp>
        <p:nvSpPr>
          <p:cNvPr id="4" name="TextBox 3">
            <a:extLst>
              <a:ext uri="{FF2B5EF4-FFF2-40B4-BE49-F238E27FC236}">
                <a16:creationId xmlns:a16="http://schemas.microsoft.com/office/drawing/2014/main" id="{EE3752DC-CD05-3A34-B99A-0891CF97C47E}"/>
              </a:ext>
            </a:extLst>
          </p:cNvPr>
          <p:cNvSpPr txBox="1"/>
          <p:nvPr userDrawn="1"/>
        </p:nvSpPr>
        <p:spPr>
          <a:xfrm>
            <a:off x="821580" y="6469482"/>
            <a:ext cx="7357782" cy="307777"/>
          </a:xfrm>
          <a:prstGeom prst="rect">
            <a:avLst/>
          </a:prstGeom>
          <a:noFill/>
        </p:spPr>
        <p:txBody>
          <a:bodyPr wrap="square">
            <a:spAutoFit/>
          </a:bodyPr>
          <a:lstStyle/>
          <a:p>
            <a:r>
              <a:rPr lang="en-US" sz="1400" dirty="0">
                <a:solidFill>
                  <a:schemeClr val="tx1"/>
                </a:solidFill>
                <a:latin typeface="Arial" panose="020B0604020202020204" pitchFamily="34" charset="0"/>
                <a:cs typeface="Arial" panose="020B0604020202020204" pitchFamily="34" charset="0"/>
              </a:rPr>
              <a:t>Dr. Andrea Santamaria Garcia – Intro to RL @RL4AA’26 (Liverpool)</a:t>
            </a:r>
            <a:endParaRPr lang="en-US" sz="1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09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4" userDrawn="1">
          <p15:clr>
            <a:srgbClr val="F26B43"/>
          </p15:clr>
        </p15:guide>
        <p15:guide id="2" orient="horz" pos="527" userDrawn="1">
          <p15:clr>
            <a:srgbClr val="F26B43"/>
          </p15:clr>
        </p15:guide>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sciencedirect.com/science/article/pii/S0004370221000862"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hyperlink" Target="https://arxiv.org/abs/2112.1542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0.png"/><Relationship Id="rId3" Type="http://schemas.openxmlformats.org/officeDocument/2006/relationships/image" Target="../media/image28.png"/><Relationship Id="rId7" Type="http://schemas.openxmlformats.org/officeDocument/2006/relationships/image" Target="../media/image37.png"/><Relationship Id="rId12" Type="http://schemas.openxmlformats.org/officeDocument/2006/relationships/image" Target="../media/image250.png"/><Relationship Id="rId2" Type="http://schemas.openxmlformats.org/officeDocument/2006/relationships/notesSlide" Target="../notesSlides/notesSlide11.xml"/><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34.png"/><Relationship Id="rId1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4.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png"/><Relationship Id="rId3" Type="http://schemas.openxmlformats.org/officeDocument/2006/relationships/image" Target="../media/image41.png"/><Relationship Id="rId7" Type="http://schemas.openxmlformats.org/officeDocument/2006/relationships/image" Target="../media/image49.png"/><Relationship Id="rId12"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26.png"/><Relationship Id="rId5" Type="http://schemas.openxmlformats.org/officeDocument/2006/relationships/image" Target="../media/image45.png"/><Relationship Id="rId10" Type="http://schemas.openxmlformats.org/officeDocument/2006/relationships/image" Target="../media/image52.png"/><Relationship Id="rId4" Type="http://schemas.openxmlformats.org/officeDocument/2006/relationships/image" Target="../media/image42.png"/><Relationship Id="rId9" Type="http://schemas.openxmlformats.org/officeDocument/2006/relationships/image" Target="../media/image51.png"/><Relationship Id="rId1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61.png"/><Relationship Id="rId10" Type="http://schemas.openxmlformats.org/officeDocument/2006/relationships/image" Target="../media/image62.png"/><Relationship Id="rId4" Type="http://schemas.openxmlformats.org/officeDocument/2006/relationships/image" Target="../media/image60.png"/><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6.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4.pn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80.png"/><Relationship Id="rId4" Type="http://schemas.openxmlformats.org/officeDocument/2006/relationships/image" Target="../media/image70.png"/><Relationship Id="rId9"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72.png"/><Relationship Id="rId2" Type="http://schemas.openxmlformats.org/officeDocument/2006/relationships/image" Target="../media/image83.png"/><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3.png"/><Relationship Id="rId2"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9.png"/><Relationship Id="rId7" Type="http://schemas.openxmlformats.org/officeDocument/2006/relationships/image" Target="../media/image105.png"/><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81.png"/></Relationships>
</file>

<file path=ppt/slides/_rels/slide3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82.gif"/><Relationship Id="rId7" Type="http://schemas.openxmlformats.org/officeDocument/2006/relationships/image" Target="../media/image108.png"/><Relationship Id="rId2" Type="http://schemas.openxmlformats.org/officeDocument/2006/relationships/image" Target="../media/image106.png"/><Relationship Id="rId1" Type="http://schemas.openxmlformats.org/officeDocument/2006/relationships/slideLayout" Target="../slideLayouts/slideLayout12.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88.png"/><Relationship Id="rId4" Type="http://schemas.openxmlformats.org/officeDocument/2006/relationships/image" Target="../media/image103.png"/><Relationship Id="rId9" Type="http://schemas.openxmlformats.org/officeDocument/2006/relationships/image" Target="../media/image110.png"/></Relationships>
</file>

<file path=ppt/slides/_rels/slide3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65.png"/><Relationship Id="rId3" Type="http://schemas.openxmlformats.org/officeDocument/2006/relationships/image" Target="../media/image94.png"/><Relationship Id="rId7" Type="http://schemas.openxmlformats.org/officeDocument/2006/relationships/image" Target="../media/image105.png"/><Relationship Id="rId12"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04.png"/><Relationship Id="rId11" Type="http://schemas.openxmlformats.org/officeDocument/2006/relationships/image" Target="../media/image113.png"/><Relationship Id="rId5" Type="http://schemas.openxmlformats.org/officeDocument/2006/relationships/image" Target="../media/image103.png"/><Relationship Id="rId10" Type="http://schemas.openxmlformats.org/officeDocument/2006/relationships/image" Target="../media/image110.png"/><Relationship Id="rId4" Type="http://schemas.openxmlformats.org/officeDocument/2006/relationships/image" Target="../media/image112.png"/><Relationship Id="rId9" Type="http://schemas.openxmlformats.org/officeDocument/2006/relationships/image" Target="../media/image109.png"/></Relationships>
</file>

<file path=ppt/slides/_rels/slide3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3.png"/><Relationship Id="rId7" Type="http://schemas.openxmlformats.org/officeDocument/2006/relationships/image" Target="../media/image109.png"/><Relationship Id="rId12"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08.png"/><Relationship Id="rId11" Type="http://schemas.openxmlformats.org/officeDocument/2006/relationships/image" Target="../media/image116.png"/><Relationship Id="rId5" Type="http://schemas.openxmlformats.org/officeDocument/2006/relationships/image" Target="../media/image105.png"/><Relationship Id="rId10" Type="http://schemas.openxmlformats.org/officeDocument/2006/relationships/image" Target="../media/image101.png"/><Relationship Id="rId4" Type="http://schemas.openxmlformats.org/officeDocument/2006/relationships/image" Target="../media/image104.png"/><Relationship Id="rId9" Type="http://schemas.openxmlformats.org/officeDocument/2006/relationships/image" Target="../media/image113.png"/></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14.png"/><Relationship Id="rId5" Type="http://schemas.openxmlformats.org/officeDocument/2006/relationships/image" Target="../media/image121.png"/><Relationship Id="rId4" Type="http://schemas.openxmlformats.org/officeDocument/2006/relationships/image" Target="../media/image120.png"/></Relationships>
</file>

<file path=ppt/slides/_rels/slide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115.png"/><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22.png"/><Relationship Id="rId4" Type="http://schemas.openxmlformats.org/officeDocument/2006/relationships/image" Target="../media/image117.png"/></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4.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33.png"/><Relationship Id="rId5" Type="http://schemas.openxmlformats.org/officeDocument/2006/relationships/image" Target="../media/image129.png"/><Relationship Id="rId4" Type="http://schemas.openxmlformats.org/officeDocument/2006/relationships/image" Target="../media/image128.png"/></Relationships>
</file>

<file path=ppt/slides/_rels/slide44.xml.rels><?xml version="1.0" encoding="UTF-8" standalone="yes"?>
<Relationships xmlns="http://schemas.openxmlformats.org/package/2006/relationships"><Relationship Id="rId8" Type="http://schemas.openxmlformats.org/officeDocument/2006/relationships/hyperlink" Target="http://incompleteideas.net/book/ebook/node46.html" TargetMode="External"/><Relationship Id="rId3" Type="http://schemas.openxmlformats.org/officeDocument/2006/relationships/image" Target="../media/image135.png"/><Relationship Id="rId7" Type="http://schemas.openxmlformats.org/officeDocument/2006/relationships/image" Target="../media/image131.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38.png"/><Relationship Id="rId5" Type="http://schemas.openxmlformats.org/officeDocument/2006/relationships/image" Target="../media/image125.png"/><Relationship Id="rId10" Type="http://schemas.openxmlformats.org/officeDocument/2006/relationships/image" Target="../media/image141.png"/><Relationship Id="rId4" Type="http://schemas.openxmlformats.org/officeDocument/2006/relationships/image" Target="../media/image130.png"/><Relationship Id="rId9" Type="http://schemas.openxmlformats.org/officeDocument/2006/relationships/image" Target="../media/image136.png"/></Relationships>
</file>

<file path=ppt/slides/_rels/slide45.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64.png"/><Relationship Id="rId18" Type="http://schemas.openxmlformats.org/officeDocument/2006/relationships/image" Target="../media/image143.png"/><Relationship Id="rId3" Type="http://schemas.openxmlformats.org/officeDocument/2006/relationships/image" Target="../media/image103.png"/><Relationship Id="rId21" Type="http://schemas.openxmlformats.org/officeDocument/2006/relationships/image" Target="../media/image146.png"/><Relationship Id="rId7" Type="http://schemas.openxmlformats.org/officeDocument/2006/relationships/image" Target="../media/image109.png"/><Relationship Id="rId17" Type="http://schemas.openxmlformats.org/officeDocument/2006/relationships/image" Target="../media/image168.png"/><Relationship Id="rId25" Type="http://schemas.openxmlformats.org/officeDocument/2006/relationships/image" Target="../media/image150.png"/><Relationship Id="rId2" Type="http://schemas.openxmlformats.org/officeDocument/2006/relationships/notesSlide" Target="../notesSlides/notesSlide32.xml"/><Relationship Id="rId16" Type="http://schemas.openxmlformats.org/officeDocument/2006/relationships/image" Target="../media/image167.png"/><Relationship Id="rId20" Type="http://schemas.openxmlformats.org/officeDocument/2006/relationships/image" Target="../media/image145.png"/><Relationship Id="rId1" Type="http://schemas.openxmlformats.org/officeDocument/2006/relationships/slideLayout" Target="../slideLayouts/slideLayout12.xml"/><Relationship Id="rId6" Type="http://schemas.openxmlformats.org/officeDocument/2006/relationships/image" Target="../media/image108.png"/><Relationship Id="rId11" Type="http://schemas.openxmlformats.org/officeDocument/2006/relationships/image" Target="../media/image65.png"/><Relationship Id="rId24" Type="http://schemas.openxmlformats.org/officeDocument/2006/relationships/image" Target="../media/image149.png"/><Relationship Id="rId5" Type="http://schemas.openxmlformats.org/officeDocument/2006/relationships/image" Target="../media/image105.png"/><Relationship Id="rId15" Type="http://schemas.openxmlformats.org/officeDocument/2006/relationships/image" Target="../media/image166.png"/><Relationship Id="rId23" Type="http://schemas.openxmlformats.org/officeDocument/2006/relationships/image" Target="../media/image148.png"/><Relationship Id="rId10" Type="http://schemas.openxmlformats.org/officeDocument/2006/relationships/image" Target="../media/image132.png"/><Relationship Id="rId19" Type="http://schemas.openxmlformats.org/officeDocument/2006/relationships/image" Target="../media/image144.png"/><Relationship Id="rId4" Type="http://schemas.openxmlformats.org/officeDocument/2006/relationships/image" Target="../media/image104.png"/><Relationship Id="rId9" Type="http://schemas.openxmlformats.org/officeDocument/2006/relationships/image" Target="../media/image113.png"/><Relationship Id="rId14" Type="http://schemas.openxmlformats.org/officeDocument/2006/relationships/image" Target="../media/image165.png"/><Relationship Id="rId22" Type="http://schemas.openxmlformats.org/officeDocument/2006/relationships/image" Target="../media/image147.png"/></Relationships>
</file>

<file path=ppt/slides/_rels/slide46.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64.png"/><Relationship Id="rId18" Type="http://schemas.openxmlformats.org/officeDocument/2006/relationships/image" Target="../media/image143.png"/><Relationship Id="rId26" Type="http://schemas.openxmlformats.org/officeDocument/2006/relationships/image" Target="../media/image152.png"/><Relationship Id="rId3" Type="http://schemas.openxmlformats.org/officeDocument/2006/relationships/image" Target="../media/image103.png"/><Relationship Id="rId21" Type="http://schemas.openxmlformats.org/officeDocument/2006/relationships/image" Target="../media/image146.png"/><Relationship Id="rId7" Type="http://schemas.openxmlformats.org/officeDocument/2006/relationships/image" Target="../media/image109.png"/><Relationship Id="rId17" Type="http://schemas.openxmlformats.org/officeDocument/2006/relationships/image" Target="../media/image168.png"/><Relationship Id="rId25" Type="http://schemas.openxmlformats.org/officeDocument/2006/relationships/image" Target="../media/image150.png"/><Relationship Id="rId2" Type="http://schemas.openxmlformats.org/officeDocument/2006/relationships/notesSlide" Target="../notesSlides/notesSlide33.xml"/><Relationship Id="rId16" Type="http://schemas.openxmlformats.org/officeDocument/2006/relationships/image" Target="../media/image167.png"/><Relationship Id="rId20" Type="http://schemas.openxmlformats.org/officeDocument/2006/relationships/image" Target="../media/image145.png"/><Relationship Id="rId1" Type="http://schemas.openxmlformats.org/officeDocument/2006/relationships/slideLayout" Target="../slideLayouts/slideLayout12.xml"/><Relationship Id="rId6" Type="http://schemas.openxmlformats.org/officeDocument/2006/relationships/image" Target="../media/image108.png"/><Relationship Id="rId11" Type="http://schemas.openxmlformats.org/officeDocument/2006/relationships/image" Target="../media/image65.png"/><Relationship Id="rId24" Type="http://schemas.openxmlformats.org/officeDocument/2006/relationships/image" Target="../media/image151.png"/><Relationship Id="rId5" Type="http://schemas.openxmlformats.org/officeDocument/2006/relationships/image" Target="../media/image105.png"/><Relationship Id="rId15" Type="http://schemas.openxmlformats.org/officeDocument/2006/relationships/image" Target="../media/image166.png"/><Relationship Id="rId23" Type="http://schemas.openxmlformats.org/officeDocument/2006/relationships/image" Target="../media/image148.png"/><Relationship Id="rId10" Type="http://schemas.openxmlformats.org/officeDocument/2006/relationships/image" Target="../media/image132.png"/><Relationship Id="rId19" Type="http://schemas.openxmlformats.org/officeDocument/2006/relationships/image" Target="../media/image144.png"/><Relationship Id="rId4" Type="http://schemas.openxmlformats.org/officeDocument/2006/relationships/image" Target="../media/image104.png"/><Relationship Id="rId9" Type="http://schemas.openxmlformats.org/officeDocument/2006/relationships/image" Target="../media/image113.png"/><Relationship Id="rId14" Type="http://schemas.openxmlformats.org/officeDocument/2006/relationships/image" Target="../media/image165.png"/><Relationship Id="rId22" Type="http://schemas.openxmlformats.org/officeDocument/2006/relationships/image" Target="../media/image147.png"/></Relationships>
</file>

<file path=ppt/slides/_rels/slide47.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53.pn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image" Target="../media/image139.png"/></Relationships>
</file>

<file path=ppt/slides/_rels/slide48.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59.png"/><Relationship Id="rId3" Type="http://schemas.openxmlformats.org/officeDocument/2006/relationships/image" Target="../media/image157.png"/><Relationship Id="rId12" Type="http://schemas.openxmlformats.org/officeDocument/2006/relationships/image" Target="../media/image169.png"/><Relationship Id="rId17" Type="http://schemas.openxmlformats.org/officeDocument/2006/relationships/image" Target="../media/image5.png"/><Relationship Id="rId2" Type="http://schemas.openxmlformats.org/officeDocument/2006/relationships/notesSlide" Target="../notesSlides/notesSlide35.xml"/><Relationship Id="rId16" Type="http://schemas.openxmlformats.org/officeDocument/2006/relationships/image" Target="../media/image170.png"/><Relationship Id="rId1" Type="http://schemas.openxmlformats.org/officeDocument/2006/relationships/slideLayout" Target="../slideLayouts/slideLayout12.xml"/><Relationship Id="rId11" Type="http://schemas.openxmlformats.org/officeDocument/2006/relationships/image" Target="../media/image115.png"/><Relationship Id="rId5" Type="http://schemas.openxmlformats.org/officeDocument/2006/relationships/image" Target="../media/image158.png"/><Relationship Id="rId15" Type="http://schemas.openxmlformats.org/officeDocument/2006/relationships/image" Target="../media/image161.png"/><Relationship Id="rId10" Type="http://schemas.openxmlformats.org/officeDocument/2006/relationships/image" Target="../media/image111.png"/><Relationship Id="rId4" Type="http://schemas.openxmlformats.org/officeDocument/2006/relationships/image" Target="../media/image142.png"/><Relationship Id="rId9" Type="http://schemas.openxmlformats.org/officeDocument/2006/relationships/image" Target="../media/image163.png"/><Relationship Id="rId14" Type="http://schemas.openxmlformats.org/officeDocument/2006/relationships/image" Target="../media/image1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920.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171.png"/><Relationship Id="rId5" Type="http://schemas.openxmlformats.org/officeDocument/2006/relationships/image" Target="../media/image140.png"/><Relationship Id="rId4" Type="http://schemas.openxmlformats.org/officeDocument/2006/relationships/image" Target="../media/image930.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72.jpeg"/></Relationships>
</file>

<file path=ppt/slides/_rels/slide54.xml.rels><?xml version="1.0" encoding="UTF-8" standalone="yes"?>
<Relationships xmlns="http://schemas.openxmlformats.org/package/2006/relationships"><Relationship Id="rId8" Type="http://schemas.openxmlformats.org/officeDocument/2006/relationships/image" Target="../media/image1510.png"/><Relationship Id="rId3" Type="http://schemas.openxmlformats.org/officeDocument/2006/relationships/image" Target="../media/image10.png"/><Relationship Id="rId7" Type="http://schemas.openxmlformats.org/officeDocument/2006/relationships/image" Target="../media/image1400.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310.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4.png"/><Relationship Id="rId4" Type="http://schemas.openxmlformats.org/officeDocument/2006/relationships/image" Target="../media/image11.png"/><Relationship Id="rId9"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175.png"/><Relationship Id="rId5" Type="http://schemas.openxmlformats.org/officeDocument/2006/relationships/image" Target="../media/image210.png"/><Relationship Id="rId4" Type="http://schemas.openxmlformats.org/officeDocument/2006/relationships/image" Target="../media/image200.png"/></Relationships>
</file>

<file path=ppt/slides/_rels/slide5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40.png"/></Relationships>
</file>

<file path=ppt/slides/_rels/slide5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280.png"/><Relationship Id="rId4" Type="http://schemas.openxmlformats.org/officeDocument/2006/relationships/image" Target="../media/image270.png"/></Relationships>
</file>

<file path=ppt/slides/_rels/slide58.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390.png"/><Relationship Id="rId4" Type="http://schemas.openxmlformats.org/officeDocument/2006/relationships/image" Target="../media/image380.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hyperlink" Target="https://www.liverpool.ac.uk/people/andrea-santamaria-garcia" TargetMode="External"/><Relationship Id="rId13" Type="http://schemas.openxmlformats.org/officeDocument/2006/relationships/hyperlink" Target="https://www.coursera.org/specializations/reinforcement-learning" TargetMode="External"/><Relationship Id="rId3" Type="http://schemas.openxmlformats.org/officeDocument/2006/relationships/image" Target="../media/image3.jpg"/><Relationship Id="rId7" Type="http://schemas.openxmlformats.org/officeDocument/2006/relationships/hyperlink" Target="https://instagram.com/ansantam" TargetMode="External"/><Relationship Id="rId12" Type="http://schemas.openxmlformats.org/officeDocument/2006/relationships/hyperlink" Target="https://spinningup.openai.com/en/latest/" TargetMode="External"/><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hyperlink" Target="https://github.com/ansantam" TargetMode="External"/><Relationship Id="rId11" Type="http://schemas.openxmlformats.org/officeDocument/2006/relationships/hyperlink" Target="https://www.youtube.com/playlist?list=PLqYmG7hTraZDM-OYHWgPebj2MfCFzFObQ" TargetMode="External"/><Relationship Id="rId5" Type="http://schemas.openxmlformats.org/officeDocument/2006/relationships/hyperlink" Target="https://www.linkedin.com/in/ansantam/" TargetMode="External"/><Relationship Id="rId10" Type="http://schemas.openxmlformats.org/officeDocument/2006/relationships/hyperlink" Target="https://arxiv.org/pdf/cs/9605103.pdf" TargetMode="External"/><Relationship Id="rId4" Type="http://schemas.openxmlformats.org/officeDocument/2006/relationships/hyperlink" Target="mailto:ansantam@liverpol.ac.uk" TargetMode="External"/><Relationship Id="rId9" Type="http://schemas.openxmlformats.org/officeDocument/2006/relationships/hyperlink" Target="http://incompleteideas.net/book/RLbook2018.pdf" TargetMode="External"/><Relationship Id="rId14" Type="http://schemas.openxmlformats.org/officeDocument/2006/relationships/hyperlink" Target="https://arxiv.org/pdf/1810.06339.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www.deepmind.com/publications/playing-atari-with-deep-reinforcement-learning" TargetMode="External"/><Relationship Id="rId2" Type="http://schemas.openxmlformats.org/officeDocument/2006/relationships/image" Target="../media/image9.gif"/><Relationship Id="rId1" Type="http://schemas.openxmlformats.org/officeDocument/2006/relationships/slideLayout" Target="../slideLayouts/slideLayout12.xml"/><Relationship Id="rId5" Type="http://schemas.openxmlformats.org/officeDocument/2006/relationships/image" Target="../media/image10.gif"/><Relationship Id="rId4" Type="http://schemas.openxmlformats.org/officeDocument/2006/relationships/hyperlink" Target="https://arxiv.org/abs/1707.02286"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2B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88F0B-4148-5618-B41E-D64AE5C8B327}"/>
              </a:ext>
            </a:extLst>
          </p:cNvPr>
          <p:cNvSpPr>
            <a:spLocks noGrp="1"/>
          </p:cNvSpPr>
          <p:nvPr>
            <p:ph type="ctrTitle"/>
          </p:nvPr>
        </p:nvSpPr>
        <p:spPr>
          <a:xfrm>
            <a:off x="911224" y="1963388"/>
            <a:ext cx="6470237" cy="1132178"/>
          </a:xfrm>
        </p:spPr>
        <p:txBody>
          <a:bodyPr>
            <a:noAutofit/>
          </a:bodyPr>
          <a:lstStyle/>
          <a:p>
            <a:r>
              <a:rPr lang="en-GB" sz="3200" dirty="0"/>
              <a:t>Introduction to reinforcement learning</a:t>
            </a:r>
          </a:p>
        </p:txBody>
      </p:sp>
      <p:graphicFrame>
        <p:nvGraphicFramePr>
          <p:cNvPr id="5" name="Table 7">
            <a:extLst>
              <a:ext uri="{FF2B5EF4-FFF2-40B4-BE49-F238E27FC236}">
                <a16:creationId xmlns:a16="http://schemas.microsoft.com/office/drawing/2014/main" id="{A0955F6B-ACE0-501A-1CAB-A161FEBCA2FE}"/>
              </a:ext>
            </a:extLst>
          </p:cNvPr>
          <p:cNvGraphicFramePr>
            <a:graphicFrameLocks noGrp="1"/>
          </p:cNvGraphicFramePr>
          <p:nvPr/>
        </p:nvGraphicFramePr>
        <p:xfrm>
          <a:off x="9610727" y="525274"/>
          <a:ext cx="2328862" cy="284349"/>
        </p:xfrm>
        <a:graphic>
          <a:graphicData uri="http://schemas.openxmlformats.org/drawingml/2006/table">
            <a:tbl>
              <a:tblPr firstRow="1" bandRow="1">
                <a:tableStyleId>{5C22544A-7EE6-4342-B048-85BDC9FD1C3A}</a:tableStyleId>
              </a:tblPr>
              <a:tblGrid>
                <a:gridCol w="100012">
                  <a:extLst>
                    <a:ext uri="{9D8B030D-6E8A-4147-A177-3AD203B41FA5}">
                      <a16:colId xmlns:a16="http://schemas.microsoft.com/office/drawing/2014/main" val="2198258821"/>
                    </a:ext>
                  </a:extLst>
                </a:gridCol>
                <a:gridCol w="2228850">
                  <a:extLst>
                    <a:ext uri="{9D8B030D-6E8A-4147-A177-3AD203B41FA5}">
                      <a16:colId xmlns:a16="http://schemas.microsoft.com/office/drawing/2014/main" val="2759009553"/>
                    </a:ext>
                  </a:extLst>
                </a:gridCol>
              </a:tblGrid>
              <a:tr h="284349">
                <a:tc>
                  <a:txBody>
                    <a:bodyPr/>
                    <a:lstStyle/>
                    <a:p>
                      <a:endParaRPr lang="en-GB" sz="800" dirty="0"/>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600" b="0" dirty="0">
                          <a:solidFill>
                            <a:schemeClr val="bg1"/>
                          </a:solidFill>
                        </a:rPr>
                        <a:t>Department of Physics</a:t>
                      </a:r>
                    </a:p>
                  </a:txBody>
                  <a:tcPr marL="10800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87652412"/>
                  </a:ext>
                </a:extLst>
              </a:tr>
            </a:tbl>
          </a:graphicData>
        </a:graphic>
      </p:graphicFrame>
      <p:sp>
        <p:nvSpPr>
          <p:cNvPr id="8" name="Rectangle 7">
            <a:extLst>
              <a:ext uri="{FF2B5EF4-FFF2-40B4-BE49-F238E27FC236}">
                <a16:creationId xmlns:a16="http://schemas.microsoft.com/office/drawing/2014/main" id="{943F1613-DB0D-9A4B-98F1-24A2E2563000}"/>
              </a:ext>
            </a:extLst>
          </p:cNvPr>
          <p:cNvSpPr/>
          <p:nvPr/>
        </p:nvSpPr>
        <p:spPr>
          <a:xfrm>
            <a:off x="911225" y="6376086"/>
            <a:ext cx="7225610" cy="382523"/>
          </a:xfrm>
          <a:prstGeom prst="rect">
            <a:avLst/>
          </a:prstGeom>
          <a:solidFill>
            <a:srgbClr val="1F2B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2648B024-2137-B98A-71F9-E9BBA8F887F4}"/>
              </a:ext>
            </a:extLst>
          </p:cNvPr>
          <p:cNvSpPr txBox="1">
            <a:spLocks/>
          </p:cNvSpPr>
          <p:nvPr/>
        </p:nvSpPr>
        <p:spPr>
          <a:xfrm>
            <a:off x="911226" y="3311342"/>
            <a:ext cx="6324462" cy="646331"/>
          </a:xfrm>
          <a:prstGeom prst="rect">
            <a:avLst/>
          </a:prstGeom>
        </p:spPr>
        <p:txBody>
          <a:bodyPr vert="horz" lIns="91440" tIns="45720" rIns="91440" bIns="45720" rtlCol="0" anchor="t">
            <a:normAutofit/>
          </a:bodyPr>
          <a:lstStyle>
            <a:lvl1pPr marL="0" indent="0" algn="l" defTabSz="914400" rtl="0" eaLnBrk="1" latinLnBrk="0" hangingPunct="1">
              <a:lnSpc>
                <a:spcPts val="2100"/>
              </a:lnSpc>
              <a:spcBef>
                <a:spcPts val="0"/>
              </a:spcBef>
              <a:buFont typeface="Arial" panose="020B0604020202020204" pitchFamily="34" charset="0"/>
              <a:buNone/>
              <a:defRPr sz="1900" b="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2000"/>
              <a:t>Dr. Andrea Santamaria Garcia</a:t>
            </a:r>
          </a:p>
          <a:p>
            <a:r>
              <a:rPr lang="en-GB" sz="1800" i="1"/>
              <a:t>Lecturer</a:t>
            </a:r>
          </a:p>
          <a:p>
            <a:endParaRPr lang="en-GB" dirty="0"/>
          </a:p>
        </p:txBody>
      </p:sp>
      <p:sp>
        <p:nvSpPr>
          <p:cNvPr id="10" name="TextBox 9">
            <a:extLst>
              <a:ext uri="{FF2B5EF4-FFF2-40B4-BE49-F238E27FC236}">
                <a16:creationId xmlns:a16="http://schemas.microsoft.com/office/drawing/2014/main" id="{176F2AC6-2F20-7AF3-882E-41434CC04FCE}"/>
              </a:ext>
            </a:extLst>
          </p:cNvPr>
          <p:cNvSpPr txBox="1"/>
          <p:nvPr/>
        </p:nvSpPr>
        <p:spPr>
          <a:xfrm>
            <a:off x="911225" y="5729755"/>
            <a:ext cx="5343801" cy="630942"/>
          </a:xfrm>
          <a:prstGeom prst="rect">
            <a:avLst/>
          </a:prstGeom>
          <a:noFill/>
        </p:spPr>
        <p:txBody>
          <a:bodyPr wrap="square">
            <a:spAutoFit/>
          </a:bodyPr>
          <a:lstStyle/>
          <a:p>
            <a:pPr>
              <a:lnSpc>
                <a:spcPts val="2100"/>
              </a:lnSpc>
            </a:pPr>
            <a:r>
              <a:rPr lang="en-GB" dirty="0">
                <a:solidFill>
                  <a:schemeClr val="bg1"/>
                </a:solidFill>
                <a:latin typeface="Arial" panose="020B0604020202020204" pitchFamily="34" charset="0"/>
                <a:cs typeface="Arial" panose="020B0604020202020204" pitchFamily="34" charset="0"/>
              </a:rPr>
              <a:t>Reinforcement Learning for Autonomous Accelerators workshop 2026 (Liverpool)</a:t>
            </a:r>
          </a:p>
        </p:txBody>
      </p:sp>
    </p:spTree>
    <p:extLst>
      <p:ext uri="{BB962C8B-B14F-4D97-AF65-F5344CB8AC3E}">
        <p14:creationId xmlns:p14="http://schemas.microsoft.com/office/powerpoint/2010/main" val="4242573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89518-26EC-7B41-DC3F-7992F87C6842}"/>
              </a:ext>
            </a:extLst>
          </p:cNvPr>
          <p:cNvSpPr>
            <a:spLocks noGrp="1"/>
          </p:cNvSpPr>
          <p:nvPr>
            <p:ph type="title"/>
          </p:nvPr>
        </p:nvSpPr>
        <p:spPr>
          <a:xfrm>
            <a:off x="838200" y="365125"/>
            <a:ext cx="8255000" cy="683387"/>
          </a:xfrm>
        </p:spPr>
        <p:txBody>
          <a:bodyPr/>
          <a:lstStyle/>
          <a:p>
            <a:r>
              <a:rPr lang="en-US" dirty="0"/>
              <a:t>The pillars of reinforcement learning</a:t>
            </a:r>
          </a:p>
        </p:txBody>
      </p:sp>
      <p:sp>
        <p:nvSpPr>
          <p:cNvPr id="17" name="Rounded Rectangle 16">
            <a:extLst>
              <a:ext uri="{FF2B5EF4-FFF2-40B4-BE49-F238E27FC236}">
                <a16:creationId xmlns:a16="http://schemas.microsoft.com/office/drawing/2014/main" id="{951171D4-7B29-35A2-D58E-61386EF28647}"/>
              </a:ext>
            </a:extLst>
          </p:cNvPr>
          <p:cNvSpPr/>
          <p:nvPr/>
        </p:nvSpPr>
        <p:spPr>
          <a:xfrm>
            <a:off x="771525" y="1155959"/>
            <a:ext cx="10853971" cy="1569661"/>
          </a:xfrm>
          <a:prstGeom prst="roundRect">
            <a:avLst>
              <a:gd name="adj" fmla="val 9937"/>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C508311-DBE5-6B51-9D46-FAAC43B74C45}"/>
              </a:ext>
            </a:extLst>
          </p:cNvPr>
          <p:cNvSpPr txBox="1"/>
          <p:nvPr/>
        </p:nvSpPr>
        <p:spPr>
          <a:xfrm>
            <a:off x="8483965" y="1504514"/>
            <a:ext cx="3256215" cy="907941"/>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Provides the </a:t>
            </a:r>
            <a:r>
              <a:rPr lang="en-US" sz="1600" b="1" dirty="0" err="1">
                <a:latin typeface="Arial" panose="020B0604020202020204" pitchFamily="34" charset="0"/>
                <a:cs typeface="Arial" panose="020B0604020202020204" pitchFamily="34" charset="0"/>
              </a:rPr>
              <a:t>behavioural</a:t>
            </a:r>
            <a:r>
              <a:rPr lang="en-US" sz="1600" b="1" dirty="0">
                <a:latin typeface="Arial" panose="020B0604020202020204" pitchFamily="34" charset="0"/>
                <a:cs typeface="Arial" panose="020B0604020202020204" pitchFamily="34" charset="0"/>
              </a:rPr>
              <a:t> basis</a:t>
            </a:r>
            <a:r>
              <a:rPr lang="en-US" sz="1600" dirty="0">
                <a:latin typeface="Arial" panose="020B0604020202020204" pitchFamily="34" charset="0"/>
                <a:cs typeface="Arial" panose="020B0604020202020204" pitchFamily="34" charset="0"/>
              </a:rPr>
              <a:t>:</a:t>
            </a:r>
          </a:p>
          <a:p>
            <a:endParaRPr lang="en-US" sz="500" dirty="0">
              <a:latin typeface="Arial" panose="020B0604020202020204" pitchFamily="34" charset="0"/>
              <a:cs typeface="Arial" panose="020B0604020202020204" pitchFamily="34" charset="0"/>
              <a:sym typeface="Wingdings" pitchFamily="2" charset="2"/>
            </a:endParaRPr>
          </a:p>
          <a:p>
            <a:r>
              <a:rPr lang="en-US" sz="1600" dirty="0">
                <a:latin typeface="Arial" panose="020B0604020202020204" pitchFamily="34" charset="0"/>
                <a:cs typeface="Arial" panose="020B0604020202020204" pitchFamily="34" charset="0"/>
                <a:sym typeface="Wingdings" pitchFamily="2" charset="2"/>
              </a:rPr>
              <a:t> </a:t>
            </a:r>
            <a:r>
              <a:rPr lang="en-US" sz="1600" dirty="0">
                <a:latin typeface="Arial" panose="020B0604020202020204" pitchFamily="34" charset="0"/>
                <a:cs typeface="Arial" panose="020B0604020202020204" pitchFamily="34" charset="0"/>
              </a:rPr>
              <a:t>Learning through interaction and delayed consequences</a:t>
            </a:r>
            <a:endParaRPr lang="en-US" sz="16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9ABFA94-6B0B-B22E-C4C7-A267BC4E974B}"/>
              </a:ext>
            </a:extLst>
          </p:cNvPr>
          <p:cNvSpPr txBox="1"/>
          <p:nvPr/>
        </p:nvSpPr>
        <p:spPr>
          <a:xfrm>
            <a:off x="4058346" y="1450850"/>
            <a:ext cx="3936617" cy="1184940"/>
          </a:xfrm>
          <a:prstGeom prst="rect">
            <a:avLst/>
          </a:prstGeom>
          <a:noFill/>
        </p:spPr>
        <p:txBody>
          <a:bodyPr wrap="square" rtlCol="0">
            <a:spAutoFit/>
          </a:bodyPr>
          <a:lstStyle/>
          <a:p>
            <a:pPr marL="171450" indent="-171450">
              <a:buFont typeface="Courier New" panose="02070309020205020404" pitchFamily="49" charset="0"/>
              <a:buChar char="o"/>
            </a:pPr>
            <a:r>
              <a:rPr lang="en-US" sz="1400" dirty="0" err="1">
                <a:latin typeface="Arial" panose="020B0604020202020204" pitchFamily="34" charset="0"/>
                <a:cs typeface="Arial" panose="020B0604020202020204" pitchFamily="34" charset="0"/>
              </a:rPr>
              <a:t>Behaviour</a:t>
            </a:r>
            <a:r>
              <a:rPr lang="en-US" sz="1400" dirty="0">
                <a:latin typeface="Arial" panose="020B0604020202020204" pitchFamily="34" charset="0"/>
                <a:cs typeface="Arial" panose="020B0604020202020204" pitchFamily="34" charset="0"/>
              </a:rPr>
              <a:t> adapts through reward feedback</a:t>
            </a:r>
          </a:p>
          <a:p>
            <a:pPr marL="171450" indent="-171450">
              <a:buFont typeface="Courier New" panose="02070309020205020404" pitchFamily="49" charset="0"/>
              <a:buChar char="o"/>
            </a:pPr>
            <a:endParaRPr lang="en-US" sz="5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400" dirty="0">
                <a:latin typeface="Arial" panose="020B0604020202020204" pitchFamily="34" charset="0"/>
                <a:cs typeface="Arial" panose="020B0604020202020204" pitchFamily="34" charset="0"/>
              </a:rPr>
              <a:t>Actions that lead to </a:t>
            </a:r>
            <a:r>
              <a:rPr lang="en-US" sz="1400" dirty="0" err="1">
                <a:latin typeface="Arial" panose="020B0604020202020204" pitchFamily="34" charset="0"/>
                <a:cs typeface="Arial" panose="020B0604020202020204" pitchFamily="34" charset="0"/>
              </a:rPr>
              <a:t>favourable</a:t>
            </a:r>
            <a:r>
              <a:rPr lang="en-US" sz="1400" dirty="0">
                <a:latin typeface="Arial" panose="020B0604020202020204" pitchFamily="34" charset="0"/>
                <a:cs typeface="Arial" panose="020B0604020202020204" pitchFamily="34" charset="0"/>
              </a:rPr>
              <a:t> outcomes are reinforced</a:t>
            </a:r>
          </a:p>
          <a:p>
            <a:pPr marL="171450" indent="-171450">
              <a:buFont typeface="Courier New" panose="02070309020205020404" pitchFamily="49" charset="0"/>
              <a:buChar char="o"/>
            </a:pPr>
            <a:endParaRPr lang="en-US" sz="5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400" dirty="0">
                <a:latin typeface="Arial" panose="020B0604020202020204" pitchFamily="34" charset="0"/>
                <a:cs typeface="Arial" panose="020B0604020202020204" pitchFamily="34" charset="0"/>
              </a:rPr>
              <a:t>Exploration vs exploitation emerges naturally</a:t>
            </a:r>
          </a:p>
          <a:p>
            <a:pPr marL="171450" indent="-171450">
              <a:buFont typeface="Courier New" panose="02070309020205020404" pitchFamily="49" charset="0"/>
              <a:buChar char="o"/>
            </a:pPr>
            <a:endParaRPr lang="en-US" sz="500" dirty="0">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83B9AA27-33E3-4D11-AE5B-C476003B9B40}"/>
              </a:ext>
            </a:extLst>
          </p:cNvPr>
          <p:cNvSpPr/>
          <p:nvPr/>
        </p:nvSpPr>
        <p:spPr>
          <a:xfrm>
            <a:off x="1" y="2729255"/>
            <a:ext cx="12192000" cy="1994568"/>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0B5C7AF6-1F11-C11C-C90D-CC7A565C5251}"/>
              </a:ext>
            </a:extLst>
          </p:cNvPr>
          <p:cNvSpPr txBox="1"/>
          <p:nvPr/>
        </p:nvSpPr>
        <p:spPr>
          <a:xfrm>
            <a:off x="4060556" y="3427968"/>
            <a:ext cx="4233560" cy="1184940"/>
          </a:xfrm>
          <a:prstGeom prst="rect">
            <a:avLst/>
          </a:prstGeom>
          <a:noFill/>
        </p:spPr>
        <p:txBody>
          <a:bodyPr wrap="square" rtlCol="0">
            <a:spAutoFit/>
          </a:bodyPr>
          <a:lstStyle/>
          <a:p>
            <a:pPr marL="171450" indent="-171450">
              <a:buFont typeface="Courier New" panose="02070309020205020404" pitchFamily="49" charset="0"/>
              <a:buChar char="o"/>
            </a:pPr>
            <a:r>
              <a:rPr lang="en-US" sz="1400" dirty="0">
                <a:latin typeface="Arial" panose="020B0604020202020204" pitchFamily="34" charset="0"/>
                <a:cs typeface="Arial" panose="020B0604020202020204" pitchFamily="34" charset="0"/>
              </a:rPr>
              <a:t>Sequential decision making under uncertainty</a:t>
            </a:r>
          </a:p>
          <a:p>
            <a:pPr marL="171450" indent="-171450">
              <a:buFont typeface="Courier New" panose="02070309020205020404" pitchFamily="49" charset="0"/>
              <a:buChar char="o"/>
            </a:pPr>
            <a:endParaRPr lang="en-US" sz="5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400" dirty="0">
                <a:latin typeface="Arial" panose="020B0604020202020204" pitchFamily="34" charset="0"/>
                <a:cs typeface="Arial" panose="020B0604020202020204" pitchFamily="34" charset="0"/>
              </a:rPr>
              <a:t>Markov decision processes (MDPs)</a:t>
            </a:r>
          </a:p>
          <a:p>
            <a:pPr marL="171450" indent="-171450">
              <a:buFont typeface="Courier New" panose="02070309020205020404" pitchFamily="49" charset="0"/>
              <a:buChar char="o"/>
            </a:pPr>
            <a:endParaRPr lang="en-US" sz="5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400" dirty="0">
                <a:latin typeface="Arial" panose="020B0604020202020204" pitchFamily="34" charset="0"/>
                <a:cs typeface="Arial" panose="020B0604020202020204" pitchFamily="34" charset="0"/>
              </a:rPr>
              <a:t>Bellman equation and value functions</a:t>
            </a:r>
          </a:p>
          <a:p>
            <a:pPr marL="171450" indent="-171450">
              <a:buFont typeface="Courier New" panose="02070309020205020404" pitchFamily="49" charset="0"/>
              <a:buChar char="o"/>
            </a:pPr>
            <a:endParaRPr lang="en-US" sz="5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400" dirty="0">
                <a:latin typeface="Arial" panose="020B0604020202020204" pitchFamily="34" charset="0"/>
                <a:cs typeface="Arial" panose="020B0604020202020204" pitchFamily="34" charset="0"/>
              </a:rPr>
              <a:t>Policy </a:t>
            </a:r>
            <a:r>
              <a:rPr lang="en-US" sz="1400" dirty="0" err="1">
                <a:latin typeface="Arial" panose="020B0604020202020204" pitchFamily="34" charset="0"/>
                <a:cs typeface="Arial" panose="020B0604020202020204" pitchFamily="34" charset="0"/>
              </a:rPr>
              <a:t>optimisation</a:t>
            </a:r>
            <a:endParaRPr lang="en-US" sz="14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50592E8-E5BE-0BC3-A5DD-03E0FE218725}"/>
              </a:ext>
            </a:extLst>
          </p:cNvPr>
          <p:cNvSpPr txBox="1"/>
          <p:nvPr/>
        </p:nvSpPr>
        <p:spPr>
          <a:xfrm>
            <a:off x="8483965" y="3305029"/>
            <a:ext cx="3359232" cy="907941"/>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Provides the formal structure</a:t>
            </a:r>
            <a:r>
              <a:rPr lang="en-US" sz="1600" dirty="0">
                <a:latin typeface="Arial" panose="020B0604020202020204" pitchFamily="34" charset="0"/>
                <a:cs typeface="Arial" panose="020B0604020202020204" pitchFamily="34" charset="0"/>
              </a:rPr>
              <a:t>:</a:t>
            </a:r>
          </a:p>
          <a:p>
            <a:endParaRPr lang="en-US" sz="5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sym typeface="Wingdings" pitchFamily="2" charset="2"/>
              </a:rPr>
              <a:t> </a:t>
            </a:r>
            <a:r>
              <a:rPr lang="en-US" sz="1600" dirty="0">
                <a:latin typeface="Arial" panose="020B0604020202020204" pitchFamily="34" charset="0"/>
                <a:cs typeface="Arial" panose="020B0604020202020204" pitchFamily="34" charset="0"/>
              </a:rPr>
              <a:t>Defines what “optimal </a:t>
            </a:r>
            <a:r>
              <a:rPr lang="en-US" sz="1600" dirty="0" err="1">
                <a:latin typeface="Arial" panose="020B0604020202020204" pitchFamily="34" charset="0"/>
                <a:cs typeface="Arial" panose="020B0604020202020204" pitchFamily="34" charset="0"/>
              </a:rPr>
              <a:t>behaviour</a:t>
            </a:r>
            <a:r>
              <a:rPr lang="en-US" sz="1600" dirty="0">
                <a:latin typeface="Arial" panose="020B0604020202020204" pitchFamily="34" charset="0"/>
                <a:cs typeface="Arial" panose="020B0604020202020204" pitchFamily="34" charset="0"/>
              </a:rPr>
              <a:t>” means</a:t>
            </a:r>
          </a:p>
        </p:txBody>
      </p:sp>
      <p:sp>
        <p:nvSpPr>
          <p:cNvPr id="27" name="Rounded Rectangle 26">
            <a:extLst>
              <a:ext uri="{FF2B5EF4-FFF2-40B4-BE49-F238E27FC236}">
                <a16:creationId xmlns:a16="http://schemas.microsoft.com/office/drawing/2014/main" id="{DFE3FB93-DE04-1935-7E85-D65ABC1E54E0}"/>
              </a:ext>
            </a:extLst>
          </p:cNvPr>
          <p:cNvSpPr/>
          <p:nvPr/>
        </p:nvSpPr>
        <p:spPr>
          <a:xfrm>
            <a:off x="4060556" y="4553342"/>
            <a:ext cx="7564940" cy="1569661"/>
          </a:xfrm>
          <a:prstGeom prst="roundRect">
            <a:avLst>
              <a:gd name="adj" fmla="val 9937"/>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6378237-B692-1013-C728-3C91E9FF8414}"/>
              </a:ext>
            </a:extLst>
          </p:cNvPr>
          <p:cNvSpPr txBox="1"/>
          <p:nvPr/>
        </p:nvSpPr>
        <p:spPr>
          <a:xfrm>
            <a:off x="8490080" y="5261400"/>
            <a:ext cx="3261412" cy="907941"/>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Provides scalability</a:t>
            </a:r>
            <a:r>
              <a:rPr lang="en-US" sz="1600" dirty="0">
                <a:latin typeface="Arial" panose="020B0604020202020204" pitchFamily="34" charset="0"/>
                <a:cs typeface="Arial" panose="020B0604020202020204" pitchFamily="34" charset="0"/>
              </a:rPr>
              <a:t>:</a:t>
            </a:r>
          </a:p>
          <a:p>
            <a:endParaRPr lang="en-US" sz="5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sym typeface="Wingdings" pitchFamily="2" charset="2"/>
              </a:rPr>
              <a:t> </a:t>
            </a:r>
            <a:r>
              <a:rPr lang="en-US" sz="1600" dirty="0">
                <a:latin typeface="Arial" panose="020B0604020202020204" pitchFamily="34" charset="0"/>
                <a:cs typeface="Arial" panose="020B0604020202020204" pitchFamily="34" charset="0"/>
              </a:rPr>
              <a:t>Makes optimal control feasible without knowing the model</a:t>
            </a:r>
          </a:p>
        </p:txBody>
      </p:sp>
      <p:sp>
        <p:nvSpPr>
          <p:cNvPr id="30" name="TextBox 29">
            <a:extLst>
              <a:ext uri="{FF2B5EF4-FFF2-40B4-BE49-F238E27FC236}">
                <a16:creationId xmlns:a16="http://schemas.microsoft.com/office/drawing/2014/main" id="{9DB4D4EC-8878-B20A-A0F1-668F7C48D59A}"/>
              </a:ext>
            </a:extLst>
          </p:cNvPr>
          <p:cNvSpPr txBox="1"/>
          <p:nvPr/>
        </p:nvSpPr>
        <p:spPr>
          <a:xfrm>
            <a:off x="4058347" y="5216859"/>
            <a:ext cx="3261412" cy="1184940"/>
          </a:xfrm>
          <a:prstGeom prst="rect">
            <a:avLst/>
          </a:prstGeom>
          <a:noFill/>
        </p:spPr>
        <p:txBody>
          <a:bodyPr wrap="square" rtlCol="0">
            <a:spAutoFit/>
          </a:bodyPr>
          <a:lstStyle/>
          <a:p>
            <a:pPr marL="171450" indent="-171450">
              <a:buFont typeface="Courier New" panose="02070309020205020404" pitchFamily="49" charset="0"/>
              <a:buChar char="o"/>
            </a:pPr>
            <a:r>
              <a:rPr lang="en-US" sz="1400" dirty="0">
                <a:latin typeface="Arial" panose="020B0604020202020204" pitchFamily="34" charset="0"/>
                <a:cs typeface="Arial" panose="020B0604020202020204" pitchFamily="34" charset="0"/>
              </a:rPr>
              <a:t>Learns from partial experience</a:t>
            </a:r>
          </a:p>
          <a:p>
            <a:pPr marL="171450" indent="-171450">
              <a:buFont typeface="Courier New" panose="02070309020205020404" pitchFamily="49" charset="0"/>
              <a:buChar char="o"/>
            </a:pPr>
            <a:endParaRPr lang="en-US" sz="5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400" dirty="0">
                <a:latin typeface="Arial" panose="020B0604020202020204" pitchFamily="34" charset="0"/>
                <a:cs typeface="Arial" panose="020B0604020202020204" pitchFamily="34" charset="0"/>
              </a:rPr>
              <a:t>Bootstraps future value estimates</a:t>
            </a:r>
          </a:p>
          <a:p>
            <a:pPr marL="171450" indent="-171450">
              <a:buFont typeface="Courier New" panose="02070309020205020404" pitchFamily="49" charset="0"/>
              <a:buChar char="o"/>
            </a:pPr>
            <a:endParaRPr lang="en-US" sz="5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400" dirty="0">
                <a:latin typeface="Arial" panose="020B0604020202020204" pitchFamily="34" charset="0"/>
                <a:cs typeface="Arial" panose="020B0604020202020204" pitchFamily="34" charset="0"/>
              </a:rPr>
              <a:t>Online, sample-based updating</a:t>
            </a:r>
          </a:p>
          <a:p>
            <a:pPr marL="171450" indent="-171450">
              <a:buFont typeface="Courier New" panose="02070309020205020404" pitchFamily="49" charset="0"/>
              <a:buChar char="o"/>
            </a:pPr>
            <a:endParaRPr lang="en-US" sz="500" dirty="0">
              <a:latin typeface="Arial"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400" dirty="0">
                <a:latin typeface="Arial" panose="020B0604020202020204" pitchFamily="34" charset="0"/>
                <a:cs typeface="Arial" panose="020B0604020202020204" pitchFamily="34" charset="0"/>
              </a:rPr>
              <a:t>Model-free learning</a:t>
            </a:r>
          </a:p>
        </p:txBody>
      </p:sp>
      <p:sp>
        <p:nvSpPr>
          <p:cNvPr id="31" name="TextBox 30">
            <a:extLst>
              <a:ext uri="{FF2B5EF4-FFF2-40B4-BE49-F238E27FC236}">
                <a16:creationId xmlns:a16="http://schemas.microsoft.com/office/drawing/2014/main" id="{BB657CCD-13E2-9033-DC8D-445A7AA2E290}"/>
              </a:ext>
            </a:extLst>
          </p:cNvPr>
          <p:cNvSpPr txBox="1"/>
          <p:nvPr/>
        </p:nvSpPr>
        <p:spPr>
          <a:xfrm>
            <a:off x="4574771" y="1118387"/>
            <a:ext cx="3042458" cy="369332"/>
          </a:xfrm>
          <a:prstGeom prst="rect">
            <a:avLst/>
          </a:prstGeom>
          <a:noFill/>
        </p:spPr>
        <p:txBody>
          <a:bodyPr wrap="square">
            <a:spAutoFit/>
          </a:bodyPr>
          <a:lstStyle/>
          <a:p>
            <a:pPr algn="ctr"/>
            <a:r>
              <a:rPr lang="en-GB" b="1" dirty="0">
                <a:latin typeface="Arial" panose="020B0604020202020204" pitchFamily="34" charset="0"/>
                <a:cs typeface="Arial" panose="020B0604020202020204" pitchFamily="34" charset="0"/>
              </a:rPr>
              <a:t>Trial-and-error learning</a:t>
            </a:r>
          </a:p>
        </p:txBody>
      </p:sp>
      <p:sp>
        <p:nvSpPr>
          <p:cNvPr id="33" name="TextBox 32">
            <a:extLst>
              <a:ext uri="{FF2B5EF4-FFF2-40B4-BE49-F238E27FC236}">
                <a16:creationId xmlns:a16="http://schemas.microsoft.com/office/drawing/2014/main" id="{3C4899A6-9EDE-E5C0-3857-8A289EF50DC0}"/>
              </a:ext>
            </a:extLst>
          </p:cNvPr>
          <p:cNvSpPr txBox="1"/>
          <p:nvPr/>
        </p:nvSpPr>
        <p:spPr>
          <a:xfrm>
            <a:off x="3934410" y="2821505"/>
            <a:ext cx="4060554" cy="646331"/>
          </a:xfrm>
          <a:prstGeom prst="rect">
            <a:avLst/>
          </a:prstGeom>
          <a:noFill/>
        </p:spPr>
        <p:txBody>
          <a:bodyPr wrap="square">
            <a:spAutoFit/>
          </a:bodyPr>
          <a:lstStyle/>
          <a:p>
            <a:pPr algn="ctr"/>
            <a:r>
              <a:rPr lang="en-GB" b="1" dirty="0">
                <a:latin typeface="Arial" panose="020B0604020202020204" pitchFamily="34" charset="0"/>
                <a:cs typeface="Arial" panose="020B0604020202020204" pitchFamily="34" charset="0"/>
              </a:rPr>
              <a:t>Optimal control and dynamic programming</a:t>
            </a:r>
          </a:p>
        </p:txBody>
      </p:sp>
      <p:sp>
        <p:nvSpPr>
          <p:cNvPr id="35" name="TextBox 34">
            <a:extLst>
              <a:ext uri="{FF2B5EF4-FFF2-40B4-BE49-F238E27FC236}">
                <a16:creationId xmlns:a16="http://schemas.microsoft.com/office/drawing/2014/main" id="{4A8BBE8B-BC25-0112-B0E6-D9AE93C4642C}"/>
              </a:ext>
            </a:extLst>
          </p:cNvPr>
          <p:cNvSpPr txBox="1"/>
          <p:nvPr/>
        </p:nvSpPr>
        <p:spPr>
          <a:xfrm>
            <a:off x="4117155" y="4825902"/>
            <a:ext cx="4014291"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Temporal difference learning</a:t>
            </a:r>
            <a:endParaRPr lang="en-DE" b="1"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662C3FDC-0887-537A-F599-A37810C217E5}"/>
              </a:ext>
            </a:extLst>
          </p:cNvPr>
          <p:cNvSpPr txBox="1"/>
          <p:nvPr/>
        </p:nvSpPr>
        <p:spPr>
          <a:xfrm>
            <a:off x="9093200" y="545379"/>
            <a:ext cx="2658292" cy="400110"/>
          </a:xfrm>
          <a:prstGeom prst="rect">
            <a:avLst/>
          </a:prstGeom>
          <a:noFill/>
        </p:spPr>
        <p:txBody>
          <a:bodyPr wrap="none" rtlCol="0">
            <a:spAutoFit/>
          </a:bodyPr>
          <a:lstStyle/>
          <a:p>
            <a:r>
              <a:rPr lang="en-US" sz="2000" b="1" i="1" dirty="0">
                <a:solidFill>
                  <a:schemeClr val="accent6">
                    <a:lumMod val="75000"/>
                  </a:schemeClr>
                </a:solidFill>
                <a:latin typeface="Arial" panose="020B0604020202020204" pitchFamily="34" charset="0"/>
                <a:cs typeface="Arial" panose="020B0604020202020204" pitchFamily="34" charset="0"/>
              </a:rPr>
              <a:t>No deep RL just yet!</a:t>
            </a:r>
          </a:p>
        </p:txBody>
      </p:sp>
      <p:sp>
        <p:nvSpPr>
          <p:cNvPr id="3" name="Slide Number Placeholder 2">
            <a:extLst>
              <a:ext uri="{FF2B5EF4-FFF2-40B4-BE49-F238E27FC236}">
                <a16:creationId xmlns:a16="http://schemas.microsoft.com/office/drawing/2014/main" id="{034AE9A6-6CFD-60E8-82D1-ED4BF3262328}"/>
              </a:ext>
            </a:extLst>
          </p:cNvPr>
          <p:cNvSpPr>
            <a:spLocks noGrp="1"/>
          </p:cNvSpPr>
          <p:nvPr>
            <p:ph type="sldNum" sz="quarter" idx="11"/>
          </p:nvPr>
        </p:nvSpPr>
        <p:spPr/>
        <p:txBody>
          <a:bodyPr/>
          <a:lstStyle/>
          <a:p>
            <a:fld id="{8EC8024B-7172-FB45-9673-F90DEA3BA41B}" type="slidenum">
              <a:rPr lang="en-US" smtClean="0"/>
              <a:t>10</a:t>
            </a:fld>
            <a:endParaRPr lang="en-US" dirty="0"/>
          </a:p>
        </p:txBody>
      </p:sp>
      <p:sp>
        <p:nvSpPr>
          <p:cNvPr id="5" name="TextBox 4">
            <a:extLst>
              <a:ext uri="{FF2B5EF4-FFF2-40B4-BE49-F238E27FC236}">
                <a16:creationId xmlns:a16="http://schemas.microsoft.com/office/drawing/2014/main" id="{191B2A12-6981-F1D2-EDCB-5D1C398CED48}"/>
              </a:ext>
            </a:extLst>
          </p:cNvPr>
          <p:cNvSpPr txBox="1"/>
          <p:nvPr/>
        </p:nvSpPr>
        <p:spPr>
          <a:xfrm>
            <a:off x="1059019" y="1602137"/>
            <a:ext cx="2435855" cy="707886"/>
          </a:xfrm>
          <a:prstGeom prst="rect">
            <a:avLst/>
          </a:prstGeom>
          <a:noFill/>
        </p:spPr>
        <p:txBody>
          <a:bodyPr wrap="square" rtlCol="0">
            <a:spAutoFit/>
          </a:bodyPr>
          <a:lstStyle/>
          <a:p>
            <a:pPr algn="ctr"/>
            <a:r>
              <a:rPr lang="en-US" sz="2000" b="1" dirty="0" err="1">
                <a:solidFill>
                  <a:schemeClr val="accent6">
                    <a:lumMod val="75000"/>
                  </a:schemeClr>
                </a:solidFill>
              </a:rPr>
              <a:t>Behavioural</a:t>
            </a:r>
            <a:r>
              <a:rPr lang="en-US" sz="2000" b="1" dirty="0">
                <a:solidFill>
                  <a:schemeClr val="accent6">
                    <a:lumMod val="75000"/>
                  </a:schemeClr>
                </a:solidFill>
              </a:rPr>
              <a:t> foundation</a:t>
            </a:r>
          </a:p>
        </p:txBody>
      </p:sp>
      <p:sp>
        <p:nvSpPr>
          <p:cNvPr id="6" name="TextBox 5">
            <a:extLst>
              <a:ext uri="{FF2B5EF4-FFF2-40B4-BE49-F238E27FC236}">
                <a16:creationId xmlns:a16="http://schemas.microsoft.com/office/drawing/2014/main" id="{EBD4655F-0EE5-2AE4-0C24-B0DA110591D7}"/>
              </a:ext>
            </a:extLst>
          </p:cNvPr>
          <p:cNvSpPr txBox="1"/>
          <p:nvPr/>
        </p:nvSpPr>
        <p:spPr>
          <a:xfrm>
            <a:off x="943991" y="3451524"/>
            <a:ext cx="2665912" cy="707886"/>
          </a:xfrm>
          <a:prstGeom prst="rect">
            <a:avLst/>
          </a:prstGeom>
          <a:noFill/>
        </p:spPr>
        <p:txBody>
          <a:bodyPr wrap="square" rtlCol="0">
            <a:spAutoFit/>
          </a:bodyPr>
          <a:lstStyle/>
          <a:p>
            <a:pPr algn="ctr"/>
            <a:r>
              <a:rPr lang="en-US" sz="2000" b="1" dirty="0">
                <a:solidFill>
                  <a:schemeClr val="accent6">
                    <a:lumMod val="75000"/>
                  </a:schemeClr>
                </a:solidFill>
              </a:rPr>
              <a:t>Mathematical decision framework</a:t>
            </a:r>
          </a:p>
        </p:txBody>
      </p:sp>
      <p:sp>
        <p:nvSpPr>
          <p:cNvPr id="7" name="TextBox 6">
            <a:extLst>
              <a:ext uri="{FF2B5EF4-FFF2-40B4-BE49-F238E27FC236}">
                <a16:creationId xmlns:a16="http://schemas.microsoft.com/office/drawing/2014/main" id="{1D7E59E7-6668-22D7-E2FB-F4DE29460B39}"/>
              </a:ext>
            </a:extLst>
          </p:cNvPr>
          <p:cNvSpPr txBox="1"/>
          <p:nvPr/>
        </p:nvSpPr>
        <p:spPr>
          <a:xfrm>
            <a:off x="1000933" y="5169066"/>
            <a:ext cx="2608970" cy="1015663"/>
          </a:xfrm>
          <a:prstGeom prst="rect">
            <a:avLst/>
          </a:prstGeom>
          <a:noFill/>
        </p:spPr>
        <p:txBody>
          <a:bodyPr wrap="square" rtlCol="0">
            <a:spAutoFit/>
          </a:bodyPr>
          <a:lstStyle/>
          <a:p>
            <a:pPr algn="ctr"/>
            <a:r>
              <a:rPr lang="en-US" sz="2000" b="1" dirty="0">
                <a:solidFill>
                  <a:schemeClr val="accent6">
                    <a:lumMod val="75000"/>
                  </a:schemeClr>
                </a:solidFill>
              </a:rPr>
              <a:t>Computational learning mechanism</a:t>
            </a:r>
          </a:p>
        </p:txBody>
      </p:sp>
    </p:spTree>
    <p:extLst>
      <p:ext uri="{BB962C8B-B14F-4D97-AF65-F5344CB8AC3E}">
        <p14:creationId xmlns:p14="http://schemas.microsoft.com/office/powerpoint/2010/main" val="365205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bldP spid="23" grpId="0" build="p"/>
      <p:bldP spid="26" grpId="0"/>
      <p:bldP spid="29" grpId="0"/>
      <p:bldP spid="30" grpId="0" build="p"/>
      <p:bldP spid="31" grpId="0"/>
      <p:bldP spid="33"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FFCA-F609-13C0-C9AF-A77E20282B94}"/>
              </a:ext>
            </a:extLst>
          </p:cNvPr>
          <p:cNvSpPr>
            <a:spLocks noGrp="1"/>
          </p:cNvSpPr>
          <p:nvPr>
            <p:ph type="title"/>
          </p:nvPr>
        </p:nvSpPr>
        <p:spPr/>
        <p:txBody>
          <a:bodyPr/>
          <a:lstStyle/>
          <a:p>
            <a:r>
              <a:rPr lang="en-US" dirty="0"/>
              <a:t>Trial-and-error concepts</a:t>
            </a:r>
          </a:p>
        </p:txBody>
      </p:sp>
      <p:sp>
        <p:nvSpPr>
          <p:cNvPr id="3" name="Text Placeholder 2">
            <a:extLst>
              <a:ext uri="{FF2B5EF4-FFF2-40B4-BE49-F238E27FC236}">
                <a16:creationId xmlns:a16="http://schemas.microsoft.com/office/drawing/2014/main" id="{4788CC56-20F2-3490-A6E6-0C8250230D16}"/>
              </a:ext>
            </a:extLst>
          </p:cNvPr>
          <p:cNvSpPr>
            <a:spLocks noGrp="1"/>
          </p:cNvSpPr>
          <p:nvPr>
            <p:ph type="body" sz="quarter" idx="12"/>
          </p:nvPr>
        </p:nvSpPr>
        <p:spPr/>
        <p:txBody>
          <a:bodyPr/>
          <a:lstStyle/>
          <a:p>
            <a:r>
              <a:rPr lang="en-US" dirty="0"/>
              <a:t>The RL problem: agent, goal, and reward</a:t>
            </a:r>
          </a:p>
        </p:txBody>
      </p:sp>
      <p:sp>
        <p:nvSpPr>
          <p:cNvPr id="7" name="Rounded Rectangle 6">
            <a:extLst>
              <a:ext uri="{FF2B5EF4-FFF2-40B4-BE49-F238E27FC236}">
                <a16:creationId xmlns:a16="http://schemas.microsoft.com/office/drawing/2014/main" id="{201B507E-1B6B-DB0E-CF12-4A4121B3B5AC}"/>
              </a:ext>
            </a:extLst>
          </p:cNvPr>
          <p:cNvSpPr/>
          <p:nvPr/>
        </p:nvSpPr>
        <p:spPr>
          <a:xfrm>
            <a:off x="1423289" y="2658926"/>
            <a:ext cx="2830383" cy="1723017"/>
          </a:xfrm>
          <a:prstGeom prst="roundRect">
            <a:avLst>
              <a:gd name="adj" fmla="val 0"/>
            </a:avLst>
          </a:prstGeom>
          <a:solidFill>
            <a:schemeClr val="tx2">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F8811AEE-7A8F-13B8-8A4D-4047A5400EF0}"/>
              </a:ext>
            </a:extLst>
          </p:cNvPr>
          <p:cNvSpPr/>
          <p:nvPr/>
        </p:nvSpPr>
        <p:spPr>
          <a:xfrm>
            <a:off x="8253575" y="2616952"/>
            <a:ext cx="2830383" cy="1759530"/>
          </a:xfrm>
          <a:prstGeom prst="roundRect">
            <a:avLst>
              <a:gd name="adj" fmla="val 0"/>
            </a:avLst>
          </a:prstGeom>
          <a:solidFill>
            <a:schemeClr val="tx2">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D56E0263-2DA6-BAB8-2EBF-2FAD7B9470BB}"/>
              </a:ext>
            </a:extLst>
          </p:cNvPr>
          <p:cNvSpPr/>
          <p:nvPr/>
        </p:nvSpPr>
        <p:spPr>
          <a:xfrm>
            <a:off x="4777551" y="2622413"/>
            <a:ext cx="2830383" cy="1759530"/>
          </a:xfrm>
          <a:prstGeom prst="roundRect">
            <a:avLst>
              <a:gd name="adj" fmla="val 0"/>
            </a:avLst>
          </a:prstGeom>
          <a:solidFill>
            <a:schemeClr val="tx2">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357DEB6-F68C-E348-38E6-4E89F48CE883}"/>
              </a:ext>
            </a:extLst>
          </p:cNvPr>
          <p:cNvSpPr txBox="1"/>
          <p:nvPr/>
        </p:nvSpPr>
        <p:spPr>
          <a:xfrm>
            <a:off x="2164855" y="1581284"/>
            <a:ext cx="7773898" cy="830997"/>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An agent must learn through trial-and-error interactions with a dynamic environment</a:t>
            </a:r>
            <a:endParaRPr lang="en-DE" sz="2400" b="1" dirty="0">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5A2B1ADA-284A-157B-A203-2957EEE357DE}"/>
              </a:ext>
            </a:extLst>
          </p:cNvPr>
          <p:cNvCxnSpPr>
            <a:cxnSpLocks/>
          </p:cNvCxnSpPr>
          <p:nvPr/>
        </p:nvCxnSpPr>
        <p:spPr>
          <a:xfrm>
            <a:off x="2984954" y="4855063"/>
            <a:ext cx="2808098" cy="199097"/>
          </a:xfrm>
          <a:prstGeom prst="line">
            <a:avLst/>
          </a:prstGeom>
          <a:ln w="254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18A30A5F-327E-F3E6-65E9-B6984E7318C5}"/>
              </a:ext>
            </a:extLst>
          </p:cNvPr>
          <p:cNvSpPr txBox="1"/>
          <p:nvPr/>
        </p:nvSpPr>
        <p:spPr>
          <a:xfrm>
            <a:off x="5220388" y="5333329"/>
            <a:ext cx="1823072" cy="523220"/>
          </a:xfrm>
          <a:prstGeom prst="rect">
            <a:avLst/>
          </a:prstGeom>
          <a:noFill/>
        </p:spPr>
        <p:txBody>
          <a:bodyPr wrap="square" rtlCol="0">
            <a:spAutoFit/>
          </a:bodyPr>
          <a:lstStyle/>
          <a:p>
            <a:pPr algn="ctr"/>
            <a:r>
              <a:rPr lang="en-US" sz="1400" dirty="0">
                <a:solidFill>
                  <a:schemeClr val="accent6">
                    <a:lumMod val="75000"/>
                  </a:schemeClr>
                </a:solidFill>
                <a:latin typeface="Arial" panose="020B0604020202020204" pitchFamily="34" charset="0"/>
                <a:cs typeface="Arial" panose="020B0604020202020204" pitchFamily="34" charset="0"/>
              </a:rPr>
              <a:t>Reward shaping is non-trivial</a:t>
            </a:r>
          </a:p>
        </p:txBody>
      </p:sp>
      <p:sp>
        <p:nvSpPr>
          <p:cNvPr id="28" name="TextBox 27">
            <a:extLst>
              <a:ext uri="{FF2B5EF4-FFF2-40B4-BE49-F238E27FC236}">
                <a16:creationId xmlns:a16="http://schemas.microsoft.com/office/drawing/2014/main" id="{A82BE3F5-5103-41BB-97AA-5E6C23BD6B53}"/>
              </a:ext>
            </a:extLst>
          </p:cNvPr>
          <p:cNvSpPr txBox="1"/>
          <p:nvPr/>
        </p:nvSpPr>
        <p:spPr>
          <a:xfrm>
            <a:off x="1389921" y="2756462"/>
            <a:ext cx="2830383" cy="1631216"/>
          </a:xfrm>
          <a:prstGeom prst="rect">
            <a:avLst/>
          </a:prstGeom>
          <a:noFill/>
        </p:spPr>
        <p:txBody>
          <a:bodyPr wrap="square">
            <a:spAutoFit/>
          </a:bodyPr>
          <a:lstStyle/>
          <a:p>
            <a:pPr algn="ctr"/>
            <a:r>
              <a:rPr lang="en-ES" sz="2000" b="1">
                <a:latin typeface="Arial" panose="020B0604020202020204" pitchFamily="34" charset="0"/>
                <a:cs typeface="Arial" panose="020B0604020202020204" pitchFamily="34" charset="0"/>
              </a:rPr>
              <a:t>Agent</a:t>
            </a:r>
            <a:endParaRPr lang="en-US" sz="2000" b="1" dirty="0">
              <a:latin typeface="Arial" panose="020B0604020202020204" pitchFamily="34" charset="0"/>
              <a:cs typeface="Arial" panose="020B0604020202020204" pitchFamily="34" charset="0"/>
            </a:endParaRPr>
          </a:p>
          <a:p>
            <a:pPr algn="ctr"/>
            <a:r>
              <a:rPr lang="en-ES" sz="2000">
                <a:latin typeface="Arial" panose="020B0604020202020204" pitchFamily="34" charset="0"/>
                <a:cs typeface="Arial" panose="020B0604020202020204" pitchFamily="34" charset="0"/>
              </a:rPr>
              <a:t>executes action </a:t>
            </a:r>
            <a:endParaRPr lang="en-US" sz="2000" dirty="0">
              <a:latin typeface="Arial" panose="020B0604020202020204" pitchFamily="34" charset="0"/>
              <a:cs typeface="Arial" panose="020B0604020202020204" pitchFamily="34" charset="0"/>
            </a:endParaRPr>
          </a:p>
          <a:p>
            <a:pPr marL="285750" indent="-285750" algn="ctr">
              <a:buFont typeface="Wingdings" pitchFamily="2" charset="2"/>
              <a:buChar char="à"/>
            </a:pPr>
            <a:r>
              <a:rPr lang="en-ES" sz="2000">
                <a:latin typeface="Arial" panose="020B0604020202020204" pitchFamily="34" charset="0"/>
                <a:cs typeface="Arial" panose="020B0604020202020204" pitchFamily="34" charset="0"/>
                <a:sym typeface="Wingdings" pitchFamily="2" charset="2"/>
              </a:rPr>
              <a:t>receives observation </a:t>
            </a:r>
            <a:endParaRPr lang="en-US" sz="2000" dirty="0">
              <a:latin typeface="Arial" panose="020B0604020202020204" pitchFamily="34" charset="0"/>
              <a:cs typeface="Arial" panose="020B0604020202020204" pitchFamily="34" charset="0"/>
              <a:sym typeface="Wingdings" pitchFamily="2" charset="2"/>
            </a:endParaRPr>
          </a:p>
          <a:p>
            <a:pPr algn="ctr"/>
            <a:r>
              <a:rPr lang="en-ES" sz="2000">
                <a:latin typeface="Arial" panose="020B0604020202020204" pitchFamily="34" charset="0"/>
                <a:cs typeface="Arial" panose="020B0604020202020204" pitchFamily="34" charset="0"/>
                <a:sym typeface="Wingdings" pitchFamily="2" charset="2"/>
              </a:rPr>
              <a:t> </a:t>
            </a:r>
            <a:r>
              <a:rPr lang="en-ES" sz="2000" dirty="0">
                <a:latin typeface="Arial" panose="020B0604020202020204" pitchFamily="34" charset="0"/>
                <a:cs typeface="Arial" panose="020B0604020202020204" pitchFamily="34" charset="0"/>
                <a:sym typeface="Wingdings" pitchFamily="2" charset="2"/>
              </a:rPr>
              <a:t>receives </a:t>
            </a:r>
            <a:r>
              <a:rPr lang="en-ES" sz="2000">
                <a:latin typeface="Arial" panose="020B0604020202020204" pitchFamily="34" charset="0"/>
                <a:cs typeface="Arial" panose="020B0604020202020204" pitchFamily="34" charset="0"/>
                <a:sym typeface="Wingdings" pitchFamily="2" charset="2"/>
              </a:rPr>
              <a:t>scalar reward</a:t>
            </a:r>
            <a:endParaRPr lang="en-ES" sz="2000" dirty="0">
              <a:latin typeface="Arial" panose="020B0604020202020204" pitchFamily="34" charset="0"/>
              <a:cs typeface="Arial" panose="020B0604020202020204" pitchFamily="34" charset="0"/>
              <a:sym typeface="Wingdings" pitchFamily="2" charset="2"/>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24F5C60-8966-730D-8BED-606FC2065385}"/>
                  </a:ext>
                </a:extLst>
              </p:cNvPr>
              <p:cNvSpPr txBox="1"/>
              <p:nvPr/>
            </p:nvSpPr>
            <p:spPr>
              <a:xfrm>
                <a:off x="4838483" y="2726829"/>
                <a:ext cx="2708517" cy="1631216"/>
              </a:xfrm>
              <a:prstGeom prst="rect">
                <a:avLst/>
              </a:prstGeom>
              <a:noFill/>
            </p:spPr>
            <p:txBody>
              <a:bodyPr wrap="square" rtlCol="0">
                <a:spAutoFit/>
              </a:bodyPr>
              <a:lstStyle/>
              <a:p>
                <a:pPr algn="ctr"/>
                <a:r>
                  <a:rPr lang="en-ES" sz="2000" b="1">
                    <a:latin typeface="Arial" panose="020B0604020202020204" pitchFamily="34" charset="0"/>
                    <a:cs typeface="Arial" panose="020B0604020202020204" pitchFamily="34" charset="0"/>
                  </a:rPr>
                  <a:t>Reward</a:t>
                </a: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s</a:t>
                </a:r>
                <a:r>
                  <a:rPr lang="en-ES" sz="2000">
                    <a:latin typeface="Arial" panose="020B0604020202020204" pitchFamily="34" charset="0"/>
                    <a:cs typeface="Arial" panose="020B0604020202020204" pitchFamily="34" charset="0"/>
                  </a:rPr>
                  <a:t>calar </a:t>
                </a:r>
                <a:r>
                  <a:rPr lang="en-ES" sz="2000" dirty="0">
                    <a:latin typeface="Arial" panose="020B0604020202020204" pitchFamily="34" charset="0"/>
                    <a:cs typeface="Arial" panose="020B0604020202020204" pitchFamily="34" charset="0"/>
                  </a:rPr>
                  <a:t>feedback </a:t>
                </a:r>
                <a:r>
                  <a:rPr lang="en-ES" sz="2000">
                    <a:latin typeface="Arial" panose="020B0604020202020204" pitchFamily="34" charset="0"/>
                    <a:cs typeface="Arial" panose="020B0604020202020204" pitchFamily="34" charset="0"/>
                  </a:rPr>
                  <a:t>signal</a:t>
                </a:r>
                <a:r>
                  <a:rPr lang="en-US" sz="2000" dirty="0">
                    <a:latin typeface="Arial" panose="020B0604020202020204" pitchFamily="34" charset="0"/>
                    <a:cs typeface="Arial" panose="020B0604020202020204" pitchFamily="34" charset="0"/>
                  </a:rPr>
                  <a:t> </a:t>
                </a:r>
                <a14:m>
                  <m:oMath xmlns:m="http://schemas.openxmlformats.org/officeDocument/2006/math">
                    <m:sSub>
                      <m:sSubPr>
                        <m:ctrlPr>
                          <a:rPr lang="en-ES" sz="2000" b="1" i="1" smtClean="0">
                            <a:solidFill>
                              <a:schemeClr val="accent6">
                                <a:lumMod val="75000"/>
                              </a:schemeClr>
                            </a:solidFill>
                            <a:latin typeface="Cambria Math" panose="02040503050406030204" pitchFamily="18" charset="0"/>
                          </a:rPr>
                        </m:ctrlPr>
                      </m:sSubPr>
                      <m:e>
                        <m:r>
                          <a:rPr lang="en-US" sz="2000" b="1" i="1" smtClean="0">
                            <a:solidFill>
                              <a:schemeClr val="accent6">
                                <a:lumMod val="75000"/>
                              </a:schemeClr>
                            </a:solidFill>
                            <a:latin typeface="Cambria Math" panose="02040503050406030204" pitchFamily="18" charset="0"/>
                          </a:rPr>
                          <m:t>𝒓</m:t>
                        </m:r>
                      </m:e>
                      <m:sub>
                        <m:r>
                          <a:rPr lang="en-US" sz="2000" b="1" i="1" smtClean="0">
                            <a:solidFill>
                              <a:schemeClr val="accent6">
                                <a:lumMod val="75000"/>
                              </a:schemeClr>
                            </a:solidFill>
                            <a:latin typeface="Cambria Math" panose="02040503050406030204" pitchFamily="18" charset="0"/>
                          </a:rPr>
                          <m:t>𝒕</m:t>
                        </m:r>
                      </m:sub>
                    </m:sSub>
                    <m:r>
                      <a:rPr lang="en-US" sz="2000" b="1" i="0" smtClean="0">
                        <a:solidFill>
                          <a:srgbClr val="FB2E5D"/>
                        </a:solidFill>
                        <a:latin typeface="Cambria Math" panose="02040503050406030204" pitchFamily="18" charset="0"/>
                      </a:rPr>
                      <m:t> </m:t>
                    </m:r>
                  </m:oMath>
                </a14:m>
                <a:r>
                  <a:rPr lang="en-ES" sz="2000" dirty="0">
                    <a:latin typeface="Arial" panose="020B0604020202020204" pitchFamily="34" charset="0"/>
                    <a:cs typeface="Arial" panose="020B0604020202020204" pitchFamily="34" charset="0"/>
                  </a:rPr>
                  <a:t> </a:t>
                </a:r>
                <a:r>
                  <a:rPr lang="en-ES" sz="2000">
                    <a:latin typeface="Arial" panose="020B0604020202020204" pitchFamily="34" charset="0"/>
                    <a:cs typeface="Arial" panose="020B0604020202020204" pitchFamily="34" charset="0"/>
                  </a:rPr>
                  <a:t>that </a:t>
                </a:r>
                <a:r>
                  <a:rPr lang="en-ES" sz="2000" dirty="0">
                    <a:latin typeface="Arial" panose="020B0604020202020204" pitchFamily="34" charset="0"/>
                    <a:cs typeface="Arial" panose="020B0604020202020204" pitchFamily="34" charset="0"/>
                  </a:rPr>
                  <a:t>indicates how well the agent is doing at step </a:t>
                </a:r>
                <a14:m>
                  <m:oMath xmlns:m="http://schemas.openxmlformats.org/officeDocument/2006/math">
                    <m:r>
                      <a:rPr lang="en-US" sz="2000" b="1" i="1" smtClean="0">
                        <a:solidFill>
                          <a:schemeClr val="accent6">
                            <a:lumMod val="75000"/>
                          </a:schemeClr>
                        </a:solidFill>
                        <a:latin typeface="Cambria Math" panose="02040503050406030204" pitchFamily="18" charset="0"/>
                      </a:rPr>
                      <m:t>𝒕</m:t>
                    </m:r>
                  </m:oMath>
                </a14:m>
                <a:endParaRPr lang="en-ES" sz="2000" b="1" dirty="0">
                  <a:latin typeface="Arial" panose="020B0604020202020204" pitchFamily="34" charset="0"/>
                  <a:cs typeface="Arial" panose="020B0604020202020204" pitchFamily="34" charset="0"/>
                </a:endParaRPr>
              </a:p>
            </p:txBody>
          </p:sp>
        </mc:Choice>
        <mc:Fallback xmlns="">
          <p:sp>
            <p:nvSpPr>
              <p:cNvPr id="29" name="TextBox 28">
                <a:extLst>
                  <a:ext uri="{FF2B5EF4-FFF2-40B4-BE49-F238E27FC236}">
                    <a16:creationId xmlns:a16="http://schemas.microsoft.com/office/drawing/2014/main" id="{E24F5C60-8966-730D-8BED-606FC2065385}"/>
                  </a:ext>
                </a:extLst>
              </p:cNvPr>
              <p:cNvSpPr txBox="1">
                <a:spLocks noRot="1" noChangeAspect="1" noMove="1" noResize="1" noEditPoints="1" noAdjustHandles="1" noChangeArrowheads="1" noChangeShapeType="1" noTextEdit="1"/>
              </p:cNvSpPr>
              <p:nvPr/>
            </p:nvSpPr>
            <p:spPr>
              <a:xfrm>
                <a:off x="4838483" y="2726829"/>
                <a:ext cx="2708517" cy="1631216"/>
              </a:xfrm>
              <a:prstGeom prst="rect">
                <a:avLst/>
              </a:prstGeom>
              <a:blipFill>
                <a:blip r:embed="rId2"/>
                <a:stretch>
                  <a:fillRect l="-2336" t="-1538" r="-4673" b="-5385"/>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996B0E55-D6F8-D7E0-6A2B-27DD7F09FDCF}"/>
              </a:ext>
            </a:extLst>
          </p:cNvPr>
          <p:cNvSpPr txBox="1"/>
          <p:nvPr/>
        </p:nvSpPr>
        <p:spPr>
          <a:xfrm>
            <a:off x="8253575" y="2714488"/>
            <a:ext cx="2830383" cy="1631216"/>
          </a:xfrm>
          <a:prstGeom prst="rect">
            <a:avLst/>
          </a:prstGeom>
          <a:noFill/>
        </p:spPr>
        <p:txBody>
          <a:bodyPr wrap="square">
            <a:spAutoFit/>
          </a:bodyPr>
          <a:lstStyle/>
          <a:p>
            <a:pPr algn="ctr"/>
            <a:r>
              <a:rPr lang="en-ES" sz="2000" b="1">
                <a:latin typeface="Arial" panose="020B0604020202020204" pitchFamily="34" charset="0"/>
                <a:cs typeface="Arial" panose="020B0604020202020204" pitchFamily="34" charset="0"/>
              </a:rPr>
              <a:t>Goal</a:t>
            </a:r>
            <a:endParaRPr lang="en-US" sz="2000" b="1" dirty="0">
              <a:latin typeface="Arial" panose="020B0604020202020204" pitchFamily="34" charset="0"/>
              <a:cs typeface="Arial" panose="020B0604020202020204" pitchFamily="34" charset="0"/>
            </a:endParaRPr>
          </a:p>
          <a:p>
            <a:pPr algn="ctr"/>
            <a:r>
              <a:rPr lang="en-US" sz="2000" dirty="0" err="1">
                <a:latin typeface="Arial" panose="020B0604020202020204" pitchFamily="34" charset="0"/>
                <a:cs typeface="Arial" panose="020B0604020202020204" pitchFamily="34" charset="0"/>
              </a:rPr>
              <a:t>maximisation</a:t>
            </a:r>
            <a:r>
              <a:rPr lang="en-US" sz="2000" dirty="0">
                <a:latin typeface="Arial" panose="020B0604020202020204" pitchFamily="34" charset="0"/>
                <a:cs typeface="Arial" panose="020B0604020202020204" pitchFamily="34" charset="0"/>
              </a:rPr>
              <a:t> of cumulative reward through selected actions</a:t>
            </a:r>
            <a:endParaRPr lang="en-ES"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4D276C6-71CA-7CBB-6252-49AFBCC4FA39}"/>
              </a:ext>
            </a:extLst>
          </p:cNvPr>
          <p:cNvSpPr>
            <a:spLocks noGrp="1"/>
          </p:cNvSpPr>
          <p:nvPr>
            <p:ph type="sldNum" sz="quarter" idx="11"/>
          </p:nvPr>
        </p:nvSpPr>
        <p:spPr/>
        <p:txBody>
          <a:bodyPr/>
          <a:lstStyle/>
          <a:p>
            <a:fld id="{8EC8024B-7172-FB45-9673-F90DEA3BA41B}" type="slidenum">
              <a:rPr lang="en-US" smtClean="0"/>
              <a:t>11</a:t>
            </a:fld>
            <a:endParaRPr lang="en-US" dirty="0"/>
          </a:p>
        </p:txBody>
      </p:sp>
      <p:pic>
        <p:nvPicPr>
          <p:cNvPr id="6" name="Picture 5" descr="A piece of cake with a strawberry on top&#10;&#10;AI-generated content may be incorrect.">
            <a:extLst>
              <a:ext uri="{FF2B5EF4-FFF2-40B4-BE49-F238E27FC236}">
                <a16:creationId xmlns:a16="http://schemas.microsoft.com/office/drawing/2014/main" id="{7BE6DDB2-8E3B-72BC-D23D-FD337981DC36}"/>
              </a:ext>
            </a:extLst>
          </p:cNvPr>
          <p:cNvPicPr>
            <a:picLocks noChangeAspect="1"/>
          </p:cNvPicPr>
          <p:nvPr/>
        </p:nvPicPr>
        <p:blipFill>
          <a:blip r:embed="rId3"/>
          <a:stretch>
            <a:fillRect/>
          </a:stretch>
        </p:blipFill>
        <p:spPr>
          <a:xfrm>
            <a:off x="5814019" y="4582940"/>
            <a:ext cx="718671" cy="718671"/>
          </a:xfrm>
          <a:prstGeom prst="rect">
            <a:avLst/>
          </a:prstGeom>
        </p:spPr>
      </p:pic>
      <p:pic>
        <p:nvPicPr>
          <p:cNvPr id="10" name="Picture 9" descr="A piece of cake with a strawberry on top&#10;&#10;AI-generated content may be incorrect.">
            <a:extLst>
              <a:ext uri="{FF2B5EF4-FFF2-40B4-BE49-F238E27FC236}">
                <a16:creationId xmlns:a16="http://schemas.microsoft.com/office/drawing/2014/main" id="{703975EF-B773-5456-1D8C-4B60A36F9180}"/>
              </a:ext>
            </a:extLst>
          </p:cNvPr>
          <p:cNvPicPr>
            <a:picLocks noChangeAspect="1"/>
          </p:cNvPicPr>
          <p:nvPr/>
        </p:nvPicPr>
        <p:blipFill>
          <a:blip r:embed="rId3"/>
          <a:stretch>
            <a:fillRect/>
          </a:stretch>
        </p:blipFill>
        <p:spPr>
          <a:xfrm>
            <a:off x="8603133" y="4411190"/>
            <a:ext cx="718671" cy="718671"/>
          </a:xfrm>
          <a:prstGeom prst="rect">
            <a:avLst/>
          </a:prstGeom>
        </p:spPr>
      </p:pic>
      <p:pic>
        <p:nvPicPr>
          <p:cNvPr id="12" name="Picture 11" descr="A piece of cake with a strawberry on top&#10;&#10;AI-generated content may be incorrect.">
            <a:extLst>
              <a:ext uri="{FF2B5EF4-FFF2-40B4-BE49-F238E27FC236}">
                <a16:creationId xmlns:a16="http://schemas.microsoft.com/office/drawing/2014/main" id="{5EA3D133-3466-8E3B-FE1D-7A3039CFFCA0}"/>
              </a:ext>
            </a:extLst>
          </p:cNvPr>
          <p:cNvPicPr>
            <a:picLocks noChangeAspect="1"/>
          </p:cNvPicPr>
          <p:nvPr/>
        </p:nvPicPr>
        <p:blipFill>
          <a:blip r:embed="rId3"/>
          <a:stretch>
            <a:fillRect/>
          </a:stretch>
        </p:blipFill>
        <p:spPr>
          <a:xfrm>
            <a:off x="8755533" y="4563590"/>
            <a:ext cx="718671" cy="718671"/>
          </a:xfrm>
          <a:prstGeom prst="rect">
            <a:avLst/>
          </a:prstGeom>
        </p:spPr>
      </p:pic>
      <p:pic>
        <p:nvPicPr>
          <p:cNvPr id="13" name="Picture 12" descr="A piece of cake with a strawberry on top&#10;&#10;AI-generated content may be incorrect.">
            <a:extLst>
              <a:ext uri="{FF2B5EF4-FFF2-40B4-BE49-F238E27FC236}">
                <a16:creationId xmlns:a16="http://schemas.microsoft.com/office/drawing/2014/main" id="{E653D6BD-7DF5-EDCB-8458-3A89231FBBF4}"/>
              </a:ext>
            </a:extLst>
          </p:cNvPr>
          <p:cNvPicPr>
            <a:picLocks noChangeAspect="1"/>
          </p:cNvPicPr>
          <p:nvPr/>
        </p:nvPicPr>
        <p:blipFill>
          <a:blip r:embed="rId3"/>
          <a:stretch>
            <a:fillRect/>
          </a:stretch>
        </p:blipFill>
        <p:spPr>
          <a:xfrm>
            <a:off x="8907933" y="4715990"/>
            <a:ext cx="718671" cy="718671"/>
          </a:xfrm>
          <a:prstGeom prst="rect">
            <a:avLst/>
          </a:prstGeom>
        </p:spPr>
      </p:pic>
      <p:pic>
        <p:nvPicPr>
          <p:cNvPr id="14" name="Picture 13" descr="A piece of cake with a strawberry on top&#10;&#10;AI-generated content may be incorrect.">
            <a:extLst>
              <a:ext uri="{FF2B5EF4-FFF2-40B4-BE49-F238E27FC236}">
                <a16:creationId xmlns:a16="http://schemas.microsoft.com/office/drawing/2014/main" id="{822FCEC2-BACE-9C3D-BE1A-4B935054B673}"/>
              </a:ext>
            </a:extLst>
          </p:cNvPr>
          <p:cNvPicPr>
            <a:picLocks noChangeAspect="1"/>
          </p:cNvPicPr>
          <p:nvPr/>
        </p:nvPicPr>
        <p:blipFill>
          <a:blip r:embed="rId3"/>
          <a:stretch>
            <a:fillRect/>
          </a:stretch>
        </p:blipFill>
        <p:spPr>
          <a:xfrm>
            <a:off x="9060333" y="4868390"/>
            <a:ext cx="718671" cy="718671"/>
          </a:xfrm>
          <a:prstGeom prst="rect">
            <a:avLst/>
          </a:prstGeom>
        </p:spPr>
      </p:pic>
      <p:pic>
        <p:nvPicPr>
          <p:cNvPr id="15" name="Picture 14" descr="A piece of cake with a strawberry on top&#10;&#10;AI-generated content may be incorrect.">
            <a:extLst>
              <a:ext uri="{FF2B5EF4-FFF2-40B4-BE49-F238E27FC236}">
                <a16:creationId xmlns:a16="http://schemas.microsoft.com/office/drawing/2014/main" id="{C9CB81C6-BFA6-D334-AE1D-486A73F819CA}"/>
              </a:ext>
            </a:extLst>
          </p:cNvPr>
          <p:cNvPicPr>
            <a:picLocks noChangeAspect="1"/>
          </p:cNvPicPr>
          <p:nvPr/>
        </p:nvPicPr>
        <p:blipFill>
          <a:blip r:embed="rId3"/>
          <a:stretch>
            <a:fillRect/>
          </a:stretch>
        </p:blipFill>
        <p:spPr>
          <a:xfrm>
            <a:off x="9212733" y="5020790"/>
            <a:ext cx="718671" cy="718671"/>
          </a:xfrm>
          <a:prstGeom prst="rect">
            <a:avLst/>
          </a:prstGeom>
        </p:spPr>
      </p:pic>
      <p:pic>
        <p:nvPicPr>
          <p:cNvPr id="16" name="Picture 15" descr="A piece of cake with a strawberry on top&#10;&#10;AI-generated content may be incorrect.">
            <a:extLst>
              <a:ext uri="{FF2B5EF4-FFF2-40B4-BE49-F238E27FC236}">
                <a16:creationId xmlns:a16="http://schemas.microsoft.com/office/drawing/2014/main" id="{F42C52EB-910D-E199-776B-2D3A02DCEE23}"/>
              </a:ext>
            </a:extLst>
          </p:cNvPr>
          <p:cNvPicPr>
            <a:picLocks noChangeAspect="1"/>
          </p:cNvPicPr>
          <p:nvPr/>
        </p:nvPicPr>
        <p:blipFill>
          <a:blip r:embed="rId3"/>
          <a:stretch>
            <a:fillRect/>
          </a:stretch>
        </p:blipFill>
        <p:spPr>
          <a:xfrm>
            <a:off x="9365133" y="5173190"/>
            <a:ext cx="718671" cy="718671"/>
          </a:xfrm>
          <a:prstGeom prst="rect">
            <a:avLst/>
          </a:prstGeom>
        </p:spPr>
      </p:pic>
      <p:pic>
        <p:nvPicPr>
          <p:cNvPr id="17" name="Picture 16" descr="A piece of cake with a strawberry on top&#10;&#10;AI-generated content may be incorrect.">
            <a:extLst>
              <a:ext uri="{FF2B5EF4-FFF2-40B4-BE49-F238E27FC236}">
                <a16:creationId xmlns:a16="http://schemas.microsoft.com/office/drawing/2014/main" id="{EA71A419-7D29-43F0-2310-7249BC286A97}"/>
              </a:ext>
            </a:extLst>
          </p:cNvPr>
          <p:cNvPicPr>
            <a:picLocks noChangeAspect="1"/>
          </p:cNvPicPr>
          <p:nvPr/>
        </p:nvPicPr>
        <p:blipFill>
          <a:blip r:embed="rId3"/>
          <a:stretch>
            <a:fillRect/>
          </a:stretch>
        </p:blipFill>
        <p:spPr>
          <a:xfrm>
            <a:off x="9705974" y="4345657"/>
            <a:ext cx="718671" cy="718671"/>
          </a:xfrm>
          <a:prstGeom prst="rect">
            <a:avLst/>
          </a:prstGeom>
        </p:spPr>
      </p:pic>
      <p:pic>
        <p:nvPicPr>
          <p:cNvPr id="18" name="Picture 17" descr="A piece of cake with a strawberry on top&#10;&#10;AI-generated content may be incorrect.">
            <a:extLst>
              <a:ext uri="{FF2B5EF4-FFF2-40B4-BE49-F238E27FC236}">
                <a16:creationId xmlns:a16="http://schemas.microsoft.com/office/drawing/2014/main" id="{0B2B1C0F-535F-57E7-1095-128955144DD7}"/>
              </a:ext>
            </a:extLst>
          </p:cNvPr>
          <p:cNvPicPr>
            <a:picLocks noChangeAspect="1"/>
          </p:cNvPicPr>
          <p:nvPr/>
        </p:nvPicPr>
        <p:blipFill>
          <a:blip r:embed="rId3"/>
          <a:stretch>
            <a:fillRect/>
          </a:stretch>
        </p:blipFill>
        <p:spPr>
          <a:xfrm>
            <a:off x="9858374" y="4498057"/>
            <a:ext cx="718671" cy="718671"/>
          </a:xfrm>
          <a:prstGeom prst="rect">
            <a:avLst/>
          </a:prstGeom>
        </p:spPr>
      </p:pic>
      <p:pic>
        <p:nvPicPr>
          <p:cNvPr id="19" name="Picture 18" descr="A piece of cake with a strawberry on top&#10;&#10;AI-generated content may be incorrect.">
            <a:extLst>
              <a:ext uri="{FF2B5EF4-FFF2-40B4-BE49-F238E27FC236}">
                <a16:creationId xmlns:a16="http://schemas.microsoft.com/office/drawing/2014/main" id="{677073E1-AF0E-C37D-5D89-F4F72BB81AAD}"/>
              </a:ext>
            </a:extLst>
          </p:cNvPr>
          <p:cNvPicPr>
            <a:picLocks noChangeAspect="1"/>
          </p:cNvPicPr>
          <p:nvPr/>
        </p:nvPicPr>
        <p:blipFill>
          <a:blip r:embed="rId3"/>
          <a:stretch>
            <a:fillRect/>
          </a:stretch>
        </p:blipFill>
        <p:spPr>
          <a:xfrm>
            <a:off x="10010774" y="4650457"/>
            <a:ext cx="718671" cy="718671"/>
          </a:xfrm>
          <a:prstGeom prst="rect">
            <a:avLst/>
          </a:prstGeom>
        </p:spPr>
      </p:pic>
      <p:pic>
        <p:nvPicPr>
          <p:cNvPr id="20" name="Picture 19" descr="A piece of cake with a strawberry on top&#10;&#10;AI-generated content may be incorrect.">
            <a:extLst>
              <a:ext uri="{FF2B5EF4-FFF2-40B4-BE49-F238E27FC236}">
                <a16:creationId xmlns:a16="http://schemas.microsoft.com/office/drawing/2014/main" id="{8EEE70EC-48E6-FE9A-E16E-057FB1DF4336}"/>
              </a:ext>
            </a:extLst>
          </p:cNvPr>
          <p:cNvPicPr>
            <a:picLocks noChangeAspect="1"/>
          </p:cNvPicPr>
          <p:nvPr/>
        </p:nvPicPr>
        <p:blipFill>
          <a:blip r:embed="rId3"/>
          <a:stretch>
            <a:fillRect/>
          </a:stretch>
        </p:blipFill>
        <p:spPr>
          <a:xfrm>
            <a:off x="10163174" y="4802857"/>
            <a:ext cx="718671" cy="718671"/>
          </a:xfrm>
          <a:prstGeom prst="rect">
            <a:avLst/>
          </a:prstGeom>
        </p:spPr>
      </p:pic>
      <p:pic>
        <p:nvPicPr>
          <p:cNvPr id="23" name="Picture 22" descr="A piece of cake with a strawberry on top&#10;&#10;AI-generated content may be incorrect.">
            <a:extLst>
              <a:ext uri="{FF2B5EF4-FFF2-40B4-BE49-F238E27FC236}">
                <a16:creationId xmlns:a16="http://schemas.microsoft.com/office/drawing/2014/main" id="{A5E2EE3A-93C2-7DF8-6ABB-FFEE36D5C900}"/>
              </a:ext>
            </a:extLst>
          </p:cNvPr>
          <p:cNvPicPr>
            <a:picLocks noChangeAspect="1"/>
          </p:cNvPicPr>
          <p:nvPr/>
        </p:nvPicPr>
        <p:blipFill>
          <a:blip r:embed="rId3"/>
          <a:stretch>
            <a:fillRect/>
          </a:stretch>
        </p:blipFill>
        <p:spPr>
          <a:xfrm>
            <a:off x="10315574" y="4955257"/>
            <a:ext cx="718671" cy="718671"/>
          </a:xfrm>
          <a:prstGeom prst="rect">
            <a:avLst/>
          </a:prstGeom>
        </p:spPr>
      </p:pic>
      <p:pic>
        <p:nvPicPr>
          <p:cNvPr id="24" name="Picture 23" descr="A piece of cake with a strawberry on top&#10;&#10;AI-generated content may be incorrect.">
            <a:extLst>
              <a:ext uri="{FF2B5EF4-FFF2-40B4-BE49-F238E27FC236}">
                <a16:creationId xmlns:a16="http://schemas.microsoft.com/office/drawing/2014/main" id="{413BAC29-4B8B-5295-6112-A6E66A689584}"/>
              </a:ext>
            </a:extLst>
          </p:cNvPr>
          <p:cNvPicPr>
            <a:picLocks noChangeAspect="1"/>
          </p:cNvPicPr>
          <p:nvPr/>
        </p:nvPicPr>
        <p:blipFill>
          <a:blip r:embed="rId3"/>
          <a:stretch>
            <a:fillRect/>
          </a:stretch>
        </p:blipFill>
        <p:spPr>
          <a:xfrm>
            <a:off x="10467974" y="5107657"/>
            <a:ext cx="718671" cy="718671"/>
          </a:xfrm>
          <a:prstGeom prst="rect">
            <a:avLst/>
          </a:prstGeom>
        </p:spPr>
      </p:pic>
      <p:pic>
        <p:nvPicPr>
          <p:cNvPr id="26" name="Picture 25" descr="A cartoon face of a robot&#10;&#10;AI-generated content may be incorrect.">
            <a:extLst>
              <a:ext uri="{FF2B5EF4-FFF2-40B4-BE49-F238E27FC236}">
                <a16:creationId xmlns:a16="http://schemas.microsoft.com/office/drawing/2014/main" id="{9ED3AC25-DD27-CC6D-F215-53D1E29A9AD0}"/>
              </a:ext>
            </a:extLst>
          </p:cNvPr>
          <p:cNvPicPr>
            <a:picLocks noChangeAspect="1"/>
          </p:cNvPicPr>
          <p:nvPr/>
        </p:nvPicPr>
        <p:blipFill>
          <a:blip r:embed="rId4"/>
          <a:stretch>
            <a:fillRect/>
          </a:stretch>
        </p:blipFill>
        <p:spPr>
          <a:xfrm>
            <a:off x="2452645" y="4422948"/>
            <a:ext cx="759818" cy="759818"/>
          </a:xfrm>
          <a:prstGeom prst="rect">
            <a:avLst/>
          </a:prstGeom>
        </p:spPr>
      </p:pic>
    </p:spTree>
    <p:extLst>
      <p:ext uri="{BB962C8B-B14F-4D97-AF65-F5344CB8AC3E}">
        <p14:creationId xmlns:p14="http://schemas.microsoft.com/office/powerpoint/2010/main" val="117397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2" grpId="0"/>
      <p:bldP spid="28"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CB14B-FC3A-C5EA-49A8-76FA19702D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F60993-6F24-CD98-0C21-C7F3359E9513}"/>
              </a:ext>
            </a:extLst>
          </p:cNvPr>
          <p:cNvSpPr>
            <a:spLocks noGrp="1"/>
          </p:cNvSpPr>
          <p:nvPr>
            <p:ph type="title"/>
          </p:nvPr>
        </p:nvSpPr>
        <p:spPr/>
        <p:txBody>
          <a:bodyPr/>
          <a:lstStyle/>
          <a:p>
            <a:r>
              <a:rPr lang="en-US" dirty="0"/>
              <a:t>Trial-and-error concepts</a:t>
            </a:r>
          </a:p>
        </p:txBody>
      </p:sp>
      <p:sp>
        <p:nvSpPr>
          <p:cNvPr id="6" name="Text Placeholder 2">
            <a:extLst>
              <a:ext uri="{FF2B5EF4-FFF2-40B4-BE49-F238E27FC236}">
                <a16:creationId xmlns:a16="http://schemas.microsoft.com/office/drawing/2014/main" id="{4AB5187D-FB9E-DD51-01C3-63D160FEB887}"/>
              </a:ext>
            </a:extLst>
          </p:cNvPr>
          <p:cNvSpPr>
            <a:spLocks noGrp="1"/>
          </p:cNvSpPr>
          <p:nvPr>
            <p:ph type="body" sz="quarter" idx="12"/>
          </p:nvPr>
        </p:nvSpPr>
        <p:spPr>
          <a:xfrm>
            <a:off x="838200" y="938784"/>
            <a:ext cx="9939528" cy="403225"/>
          </a:xfrm>
        </p:spPr>
        <p:txBody>
          <a:bodyPr/>
          <a:lstStyle/>
          <a:p>
            <a:r>
              <a:rPr lang="en-US" dirty="0"/>
              <a:t>The RL problem: agent, goal, and reward</a:t>
            </a:r>
          </a:p>
        </p:txBody>
      </p:sp>
      <p:sp>
        <p:nvSpPr>
          <p:cNvPr id="3" name="Slide Number Placeholder 2">
            <a:extLst>
              <a:ext uri="{FF2B5EF4-FFF2-40B4-BE49-F238E27FC236}">
                <a16:creationId xmlns:a16="http://schemas.microsoft.com/office/drawing/2014/main" id="{3E94BD77-91D6-E33A-95A9-AB82555FB91A}"/>
              </a:ext>
            </a:extLst>
          </p:cNvPr>
          <p:cNvSpPr>
            <a:spLocks noGrp="1"/>
          </p:cNvSpPr>
          <p:nvPr>
            <p:ph type="sldNum" sz="quarter" idx="11"/>
          </p:nvPr>
        </p:nvSpPr>
        <p:spPr/>
        <p:txBody>
          <a:bodyPr/>
          <a:lstStyle/>
          <a:p>
            <a:fld id="{8EC8024B-7172-FB45-9673-F90DEA3BA41B}" type="slidenum">
              <a:rPr lang="en-US" smtClean="0"/>
              <a:t>12</a:t>
            </a:fld>
            <a:endParaRPr lang="en-US" dirty="0"/>
          </a:p>
        </p:txBody>
      </p:sp>
      <p:pic>
        <p:nvPicPr>
          <p:cNvPr id="20" name="Picture 19">
            <a:extLst>
              <a:ext uri="{FF2B5EF4-FFF2-40B4-BE49-F238E27FC236}">
                <a16:creationId xmlns:a16="http://schemas.microsoft.com/office/drawing/2014/main" id="{57D5A960-841E-CEE7-98EC-90E0741F358C}"/>
              </a:ext>
            </a:extLst>
          </p:cNvPr>
          <p:cNvPicPr>
            <a:picLocks noChangeAspect="1"/>
          </p:cNvPicPr>
          <p:nvPr/>
        </p:nvPicPr>
        <p:blipFill>
          <a:blip r:embed="rId2"/>
          <a:srcRect b="13107"/>
          <a:stretch>
            <a:fillRect/>
          </a:stretch>
        </p:blipFill>
        <p:spPr>
          <a:xfrm>
            <a:off x="1327597" y="1342008"/>
            <a:ext cx="9668352" cy="5054561"/>
          </a:xfrm>
          <a:prstGeom prst="rect">
            <a:avLst/>
          </a:prstGeom>
        </p:spPr>
      </p:pic>
    </p:spTree>
    <p:extLst>
      <p:ext uri="{BB962C8B-B14F-4D97-AF65-F5344CB8AC3E}">
        <p14:creationId xmlns:p14="http://schemas.microsoft.com/office/powerpoint/2010/main" val="544667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B163D-4C38-74B7-E89C-5909693B93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F384F6-B3A3-2C61-9B51-133A9D90E679}"/>
              </a:ext>
            </a:extLst>
          </p:cNvPr>
          <p:cNvSpPr>
            <a:spLocks noGrp="1"/>
          </p:cNvSpPr>
          <p:nvPr>
            <p:ph type="title"/>
          </p:nvPr>
        </p:nvSpPr>
        <p:spPr/>
        <p:txBody>
          <a:bodyPr/>
          <a:lstStyle/>
          <a:p>
            <a:r>
              <a:rPr lang="en-US" dirty="0"/>
              <a:t>Trial-and-error concepts</a:t>
            </a:r>
          </a:p>
        </p:txBody>
      </p:sp>
      <p:sp>
        <p:nvSpPr>
          <p:cNvPr id="3" name="Text Placeholder 2">
            <a:extLst>
              <a:ext uri="{FF2B5EF4-FFF2-40B4-BE49-F238E27FC236}">
                <a16:creationId xmlns:a16="http://schemas.microsoft.com/office/drawing/2014/main" id="{AE52CA58-C7B8-2356-0B7A-E429D0FB86A8}"/>
              </a:ext>
            </a:extLst>
          </p:cNvPr>
          <p:cNvSpPr>
            <a:spLocks noGrp="1"/>
          </p:cNvSpPr>
          <p:nvPr>
            <p:ph type="body" sz="quarter" idx="12"/>
          </p:nvPr>
        </p:nvSpPr>
        <p:spPr/>
        <p:txBody>
          <a:bodyPr/>
          <a:lstStyle/>
          <a:p>
            <a:r>
              <a:rPr lang="en-US" dirty="0"/>
              <a:t>The RL problem: agent, goal, and reward</a:t>
            </a:r>
          </a:p>
        </p:txBody>
      </p:sp>
      <p:sp>
        <p:nvSpPr>
          <p:cNvPr id="6" name="TextBox 5">
            <a:extLst>
              <a:ext uri="{FF2B5EF4-FFF2-40B4-BE49-F238E27FC236}">
                <a16:creationId xmlns:a16="http://schemas.microsoft.com/office/drawing/2014/main" id="{C3BBF7B8-DC21-89FC-1EB1-154B0D0D297B}"/>
              </a:ext>
            </a:extLst>
          </p:cNvPr>
          <p:cNvSpPr txBox="1"/>
          <p:nvPr/>
        </p:nvSpPr>
        <p:spPr>
          <a:xfrm>
            <a:off x="870033" y="4272177"/>
            <a:ext cx="8629567" cy="1785104"/>
          </a:xfrm>
          <a:prstGeom prst="rect">
            <a:avLst/>
          </a:prstGeom>
          <a:noFill/>
        </p:spPr>
        <p:txBody>
          <a:bodyPr wrap="square" rtlCol="0">
            <a:spAutoFit/>
          </a:bodyPr>
          <a:lstStyle/>
          <a:p>
            <a:pPr marL="285750" indent="-285750">
              <a:buFont typeface="Wingdings" pitchFamily="2" charset="2"/>
              <a:buChar char="Ø"/>
            </a:pPr>
            <a:r>
              <a:rPr lang="en-GB" sz="2000" dirty="0">
                <a:latin typeface="Arial" panose="020B0604020202020204" pitchFamily="34" charset="0"/>
                <a:cs typeface="Arial" panose="020B0604020202020204" pitchFamily="34" charset="0"/>
              </a:rPr>
              <a:t>Some people argue that additional mechanisms, such as </a:t>
            </a:r>
            <a:r>
              <a:rPr lang="en-GB" sz="2000" b="1" dirty="0">
                <a:latin typeface="Arial" panose="020B0604020202020204" pitchFamily="34" charset="0"/>
                <a:cs typeface="Arial" panose="020B0604020202020204" pitchFamily="34" charset="0"/>
              </a:rPr>
              <a:t>intrinsic motivation, curiosity</a:t>
            </a:r>
            <a:r>
              <a:rPr lang="en-GB" sz="2000" dirty="0">
                <a:latin typeface="Arial" panose="020B0604020202020204" pitchFamily="34" charset="0"/>
                <a:cs typeface="Arial" panose="020B0604020202020204" pitchFamily="34" charset="0"/>
              </a:rPr>
              <a:t>, or </a:t>
            </a:r>
            <a:r>
              <a:rPr lang="en-GB" sz="2000" b="1" dirty="0">
                <a:latin typeface="Arial" panose="020B0604020202020204" pitchFamily="34" charset="0"/>
                <a:cs typeface="Arial" panose="020B0604020202020204" pitchFamily="34" charset="0"/>
              </a:rPr>
              <a:t>structured learning paradigms</a:t>
            </a:r>
            <a:r>
              <a:rPr lang="en-GB" sz="2000" dirty="0">
                <a:latin typeface="Arial" panose="020B0604020202020204" pitchFamily="34" charset="0"/>
                <a:cs typeface="Arial" panose="020B0604020202020204" pitchFamily="34" charset="0"/>
              </a:rPr>
              <a:t>, might be necessary to replicate the full spectrum of human intelligence.</a:t>
            </a:r>
          </a:p>
          <a:p>
            <a:pPr marL="285750" indent="-285750">
              <a:buFont typeface="Wingdings" pitchFamily="2" charset="2"/>
              <a:buChar char="Ø"/>
            </a:pPr>
            <a:endParaRPr lang="en-GB" sz="1000" dirty="0">
              <a:latin typeface="Arial" panose="020B0604020202020204" pitchFamily="34" charset="0"/>
              <a:cs typeface="Arial" panose="020B0604020202020204" pitchFamily="34" charset="0"/>
            </a:endParaRPr>
          </a:p>
          <a:p>
            <a:pPr marL="285750" indent="-285750">
              <a:buFont typeface="Wingdings" pitchFamily="2" charset="2"/>
              <a:buChar char="Ø"/>
            </a:pPr>
            <a:r>
              <a:rPr lang="en-GB" sz="2000" dirty="0">
                <a:latin typeface="Arial" panose="020B0604020202020204" pitchFamily="34" charset="0"/>
                <a:cs typeface="Arial" panose="020B0604020202020204" pitchFamily="34" charset="0"/>
              </a:rPr>
              <a:t>Nevertheless, </a:t>
            </a:r>
            <a:r>
              <a:rPr lang="en-GB" sz="2000" b="1" u="sng" dirty="0">
                <a:solidFill>
                  <a:schemeClr val="accent6">
                    <a:lumMod val="75000"/>
                  </a:schemeClr>
                </a:solidFill>
                <a:latin typeface="Arial" panose="020B0604020202020204" pitchFamily="34" charset="0"/>
                <a:cs typeface="Arial" panose="020B0604020202020204" pitchFamily="34" charset="0"/>
              </a:rPr>
              <a:t>the single objective of reward maximisation has proven to be extremely powerful.</a:t>
            </a:r>
            <a:endParaRPr lang="en-US" sz="2000" b="1" u="sng" dirty="0">
              <a:solidFill>
                <a:schemeClr val="accent6">
                  <a:lumMod val="75000"/>
                </a:schemeClr>
              </a:solidFill>
              <a:latin typeface="Arial" panose="020B0604020202020204" pitchFamily="34" charset="0"/>
              <a:cs typeface="Arial" panose="020B0604020202020204" pitchFamily="34" charset="0"/>
            </a:endParaRPr>
          </a:p>
        </p:txBody>
      </p:sp>
      <p:sp>
        <p:nvSpPr>
          <p:cNvPr id="7" name="Rounded Rectangle 6">
            <a:extLst>
              <a:ext uri="{FF2B5EF4-FFF2-40B4-BE49-F238E27FC236}">
                <a16:creationId xmlns:a16="http://schemas.microsoft.com/office/drawing/2014/main" id="{B7E19EE4-10EE-E2E2-4645-605C7DDFBEBB}"/>
              </a:ext>
            </a:extLst>
          </p:cNvPr>
          <p:cNvSpPr/>
          <p:nvPr/>
        </p:nvSpPr>
        <p:spPr>
          <a:xfrm>
            <a:off x="911226" y="1485303"/>
            <a:ext cx="10077616" cy="2573730"/>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0745AE8-71A1-9C55-344F-9242586FCE97}"/>
              </a:ext>
            </a:extLst>
          </p:cNvPr>
          <p:cNvSpPr txBox="1"/>
          <p:nvPr/>
        </p:nvSpPr>
        <p:spPr>
          <a:xfrm>
            <a:off x="1138990" y="1566898"/>
            <a:ext cx="7773898" cy="461665"/>
          </a:xfrm>
          <a:prstGeom prst="rect">
            <a:avLst/>
          </a:prstGeom>
          <a:noFill/>
        </p:spPr>
        <p:txBody>
          <a:bodyPr wrap="square" rtlCol="0">
            <a:spAutoFit/>
          </a:bodyPr>
          <a:lstStyle/>
          <a:p>
            <a:r>
              <a:rPr lang="en-GB" sz="2400" dirty="0">
                <a:solidFill>
                  <a:schemeClr val="accent1"/>
                </a:solidFill>
                <a:latin typeface="Arial" panose="020B0604020202020204" pitchFamily="34" charset="0"/>
                <a:cs typeface="Arial" panose="020B0604020202020204" pitchFamily="34" charset="0"/>
              </a:rPr>
              <a:t>"</a:t>
            </a:r>
            <a:r>
              <a:rPr lang="en-GB" sz="24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Reward is enough</a:t>
            </a:r>
            <a:r>
              <a:rPr lang="en-GB" sz="2400" dirty="0">
                <a:solidFill>
                  <a:schemeClr val="accent1"/>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by Silver et al. (2021)</a:t>
            </a:r>
            <a:endParaRPr lang="en-DE" sz="24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5296C42-A223-8A14-B999-0794F02BD97C}"/>
              </a:ext>
            </a:extLst>
          </p:cNvPr>
          <p:cNvSpPr txBox="1"/>
          <p:nvPr/>
        </p:nvSpPr>
        <p:spPr>
          <a:xfrm>
            <a:off x="1203158" y="2067857"/>
            <a:ext cx="9416716" cy="1785104"/>
          </a:xfrm>
          <a:prstGeom prst="rect">
            <a:avLst/>
          </a:prstGeom>
          <a:noFill/>
        </p:spPr>
        <p:txBody>
          <a:bodyPr wrap="square" rtlCol="0">
            <a:spAutoFit/>
          </a:bodyPr>
          <a:lstStyle/>
          <a:p>
            <a:r>
              <a:rPr lang="en-GB" sz="2000" i="1" dirty="0">
                <a:latin typeface="Arial" panose="020B0604020202020204" pitchFamily="34" charset="0"/>
                <a:cs typeface="Arial" panose="020B0604020202020204" pitchFamily="34" charset="0"/>
              </a:rPr>
              <a:t>Proposes that the concept of reward maximization is a sufficient framework to achieve artificial general intelligence (AGI). </a:t>
            </a:r>
          </a:p>
          <a:p>
            <a:endParaRPr lang="en-GB" sz="1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 authors argue that </a:t>
            </a:r>
            <a:r>
              <a:rPr lang="en-GB" sz="2000" b="1" dirty="0">
                <a:latin typeface="Arial" panose="020B0604020202020204" pitchFamily="34" charset="0"/>
                <a:cs typeface="Arial" panose="020B0604020202020204" pitchFamily="34" charset="0"/>
              </a:rPr>
              <a:t>complex intelligent behaviours </a:t>
            </a:r>
            <a:r>
              <a:rPr lang="en-GB" sz="2000" dirty="0">
                <a:latin typeface="Arial" panose="020B0604020202020204" pitchFamily="34" charset="0"/>
                <a:cs typeface="Arial" panose="020B0604020202020204" pitchFamily="34" charset="0"/>
              </a:rPr>
              <a:t>(such as perception, language, and social intelligence) </a:t>
            </a:r>
            <a:r>
              <a:rPr lang="en-GB" sz="2000" b="1" dirty="0">
                <a:latin typeface="Arial" panose="020B0604020202020204" pitchFamily="34" charset="0"/>
                <a:cs typeface="Arial" panose="020B0604020202020204" pitchFamily="34" charset="0"/>
              </a:rPr>
              <a:t>can emerge </a:t>
            </a:r>
            <a:r>
              <a:rPr lang="en-GB" sz="2000" dirty="0">
                <a:latin typeface="Arial" panose="020B0604020202020204" pitchFamily="34" charset="0"/>
                <a:cs typeface="Arial" panose="020B0604020202020204" pitchFamily="34" charset="0"/>
              </a:rPr>
              <a:t>from agents solely driven</a:t>
            </a:r>
            <a:r>
              <a:rPr lang="en-GB" sz="2000" b="1" dirty="0">
                <a:latin typeface="Arial" panose="020B0604020202020204" pitchFamily="34" charset="0"/>
                <a:cs typeface="Arial" panose="020B0604020202020204" pitchFamily="34" charset="0"/>
              </a:rPr>
              <a:t> by the goal of maximizing cumulative reward</a:t>
            </a:r>
            <a:r>
              <a:rPr lang="en-GB" sz="2000" dirty="0">
                <a:latin typeface="Arial" panose="020B0604020202020204" pitchFamily="34" charset="0"/>
                <a:cs typeface="Arial" panose="020B0604020202020204" pitchFamily="34" charset="0"/>
              </a:rPr>
              <a:t> in their environments.</a:t>
            </a:r>
            <a:endParaRPr lang="en-US"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31948C6-F3E0-7203-93CF-1C4F0CA61F7A}"/>
              </a:ext>
            </a:extLst>
          </p:cNvPr>
          <p:cNvSpPr>
            <a:spLocks noGrp="1"/>
          </p:cNvSpPr>
          <p:nvPr>
            <p:ph type="sldNum" sz="quarter" idx="11"/>
          </p:nvPr>
        </p:nvSpPr>
        <p:spPr/>
        <p:txBody>
          <a:bodyPr/>
          <a:lstStyle/>
          <a:p>
            <a:fld id="{8EC8024B-7172-FB45-9673-F90DEA3BA41B}" type="slidenum">
              <a:rPr lang="en-US" smtClean="0"/>
              <a:t>13</a:t>
            </a:fld>
            <a:endParaRPr lang="en-US" dirty="0"/>
          </a:p>
        </p:txBody>
      </p:sp>
      <p:sp>
        <p:nvSpPr>
          <p:cNvPr id="5" name="TextBox 4">
            <a:extLst>
              <a:ext uri="{FF2B5EF4-FFF2-40B4-BE49-F238E27FC236}">
                <a16:creationId xmlns:a16="http://schemas.microsoft.com/office/drawing/2014/main" id="{1A2D3CB1-0CE2-4ABD-CD6C-D7CE6AA30DC2}"/>
              </a:ext>
            </a:extLst>
          </p:cNvPr>
          <p:cNvSpPr txBox="1"/>
          <p:nvPr/>
        </p:nvSpPr>
        <p:spPr>
          <a:xfrm>
            <a:off x="9099997" y="5254762"/>
            <a:ext cx="2925568" cy="1015663"/>
          </a:xfrm>
          <a:prstGeom prst="rect">
            <a:avLst/>
          </a:prstGeom>
          <a:noFill/>
        </p:spPr>
        <p:txBody>
          <a:bodyPr wrap="square" rtlCol="0">
            <a:spAutoFit/>
          </a:bodyPr>
          <a:lstStyle/>
          <a:p>
            <a:r>
              <a:rPr lang="en-US" sz="2000" dirty="0">
                <a:solidFill>
                  <a:schemeClr val="accent1"/>
                </a:solidFill>
                <a:latin typeface="Arial" panose="020B0604020202020204" pitchFamily="34" charset="0"/>
                <a:cs typeface="Arial" panose="020B0604020202020204" pitchFamily="34" charset="0"/>
              </a:rPr>
              <a:t>“</a:t>
            </a:r>
            <a:r>
              <a:rPr lang="en-US" sz="20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Scalar reward is not enough</a:t>
            </a:r>
            <a:r>
              <a:rPr lang="en-US" sz="2000" dirty="0">
                <a:solidFill>
                  <a:schemeClr val="accent1"/>
                </a:solidFill>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 response to Silver et al. (2021)</a:t>
            </a:r>
          </a:p>
        </p:txBody>
      </p:sp>
      <p:pic>
        <p:nvPicPr>
          <p:cNvPr id="12" name="Picture 11" descr="A piece of cake with a strawberry on top&#10;&#10;AI-generated content may be incorrect.">
            <a:extLst>
              <a:ext uri="{FF2B5EF4-FFF2-40B4-BE49-F238E27FC236}">
                <a16:creationId xmlns:a16="http://schemas.microsoft.com/office/drawing/2014/main" id="{785A6644-C433-E5ED-224E-05F18AE85C52}"/>
              </a:ext>
            </a:extLst>
          </p:cNvPr>
          <p:cNvPicPr>
            <a:picLocks noChangeAspect="1"/>
          </p:cNvPicPr>
          <p:nvPr/>
        </p:nvPicPr>
        <p:blipFill>
          <a:blip r:embed="rId5"/>
          <a:stretch>
            <a:fillRect/>
          </a:stretch>
        </p:blipFill>
        <p:spPr>
          <a:xfrm>
            <a:off x="7023261" y="1513588"/>
            <a:ext cx="508000" cy="508000"/>
          </a:xfrm>
          <a:prstGeom prst="rect">
            <a:avLst/>
          </a:prstGeom>
        </p:spPr>
      </p:pic>
    </p:spTree>
    <p:extLst>
      <p:ext uri="{BB962C8B-B14F-4D97-AF65-F5344CB8AC3E}">
        <p14:creationId xmlns:p14="http://schemas.microsoft.com/office/powerpoint/2010/main" val="302484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7FB94-CC78-A371-F027-FAEF3EE08E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1883E5-35E7-C670-1127-5032C6BD6DE8}"/>
              </a:ext>
            </a:extLst>
          </p:cNvPr>
          <p:cNvSpPr>
            <a:spLocks noGrp="1"/>
          </p:cNvSpPr>
          <p:nvPr>
            <p:ph type="title"/>
          </p:nvPr>
        </p:nvSpPr>
        <p:spPr/>
        <p:txBody>
          <a:bodyPr/>
          <a:lstStyle/>
          <a:p>
            <a:r>
              <a:rPr lang="en-US" dirty="0"/>
              <a:t>Trial-and-error concepts</a:t>
            </a:r>
          </a:p>
        </p:txBody>
      </p:sp>
      <p:sp>
        <p:nvSpPr>
          <p:cNvPr id="3" name="Text Placeholder 2">
            <a:extLst>
              <a:ext uri="{FF2B5EF4-FFF2-40B4-BE49-F238E27FC236}">
                <a16:creationId xmlns:a16="http://schemas.microsoft.com/office/drawing/2014/main" id="{54974AE4-311E-CD45-D977-D01AFC6F4205}"/>
              </a:ext>
            </a:extLst>
          </p:cNvPr>
          <p:cNvSpPr>
            <a:spLocks noGrp="1"/>
          </p:cNvSpPr>
          <p:nvPr>
            <p:ph type="body" sz="quarter" idx="12"/>
          </p:nvPr>
        </p:nvSpPr>
        <p:spPr/>
        <p:txBody>
          <a:bodyPr/>
          <a:lstStyle/>
          <a:p>
            <a:r>
              <a:rPr lang="en-US" dirty="0"/>
              <a:t>Trade-off between exploitation and exploration</a:t>
            </a:r>
          </a:p>
        </p:txBody>
      </p:sp>
      <p:sp>
        <p:nvSpPr>
          <p:cNvPr id="7" name="Rounded Rectangle 6">
            <a:extLst>
              <a:ext uri="{FF2B5EF4-FFF2-40B4-BE49-F238E27FC236}">
                <a16:creationId xmlns:a16="http://schemas.microsoft.com/office/drawing/2014/main" id="{677C8C49-0120-E022-F271-2C6AC939A8C6}"/>
              </a:ext>
            </a:extLst>
          </p:cNvPr>
          <p:cNvSpPr/>
          <p:nvPr/>
        </p:nvSpPr>
        <p:spPr>
          <a:xfrm>
            <a:off x="912814" y="1547817"/>
            <a:ext cx="7124282" cy="2107746"/>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FC3E403-6183-A8CD-8179-6A7F2D61383A}"/>
              </a:ext>
            </a:extLst>
          </p:cNvPr>
          <p:cNvSpPr txBox="1"/>
          <p:nvPr/>
        </p:nvSpPr>
        <p:spPr>
          <a:xfrm>
            <a:off x="1280846" y="1724863"/>
            <a:ext cx="5232249" cy="1723549"/>
          </a:xfrm>
          <a:prstGeom prst="rect">
            <a:avLst/>
          </a:prstGeom>
          <a:noFill/>
        </p:spPr>
        <p:txBody>
          <a:bodyPr wrap="square" rtlCol="0">
            <a:spAutoFit/>
          </a:bodyPr>
          <a:lstStyle/>
          <a:p>
            <a:pPr marL="477837" indent="-342900">
              <a:buFont typeface="Wingdings" pitchFamily="2" charset="2"/>
              <a:buChar char="Ø"/>
            </a:pPr>
            <a:r>
              <a:rPr lang="en-DE" sz="2400" b="1" dirty="0">
                <a:solidFill>
                  <a:schemeClr val="accent6">
                    <a:lumMod val="75000"/>
                  </a:schemeClr>
                </a:solidFill>
                <a:latin typeface="Arial" panose="020B0604020202020204" pitchFamily="34" charset="0"/>
                <a:cs typeface="Arial" panose="020B0604020202020204" pitchFamily="34" charset="0"/>
              </a:rPr>
              <a:t>Actions</a:t>
            </a:r>
            <a:r>
              <a:rPr lang="en-DE" sz="2400" dirty="0">
                <a:latin typeface="Arial" panose="020B0604020202020204" pitchFamily="34" charset="0"/>
                <a:cs typeface="Arial" panose="020B0604020202020204" pitchFamily="34" charset="0"/>
              </a:rPr>
              <a:t> may have </a:t>
            </a:r>
            <a:r>
              <a:rPr lang="en-DE" sz="2400" b="1">
                <a:latin typeface="Arial" panose="020B0604020202020204" pitchFamily="34" charset="0"/>
                <a:cs typeface="Arial" panose="020B0604020202020204" pitchFamily="34" charset="0"/>
              </a:rPr>
              <a:t>long-term consequences</a:t>
            </a:r>
            <a:endParaRPr lang="en-US" sz="2400" b="1" dirty="0">
              <a:latin typeface="Arial" panose="020B0604020202020204" pitchFamily="34" charset="0"/>
              <a:cs typeface="Arial" panose="020B0604020202020204" pitchFamily="34" charset="0"/>
            </a:endParaRPr>
          </a:p>
          <a:p>
            <a:pPr marL="477837" indent="-342900">
              <a:buFont typeface="Wingdings" pitchFamily="2" charset="2"/>
              <a:buChar char="Ø"/>
            </a:pPr>
            <a:endParaRPr lang="en-DE" sz="1000" dirty="0">
              <a:latin typeface="Arial" panose="020B0604020202020204" pitchFamily="34" charset="0"/>
              <a:cs typeface="Arial" panose="020B0604020202020204" pitchFamily="34" charset="0"/>
            </a:endParaRPr>
          </a:p>
          <a:p>
            <a:pPr marL="477837" indent="-342900">
              <a:buFont typeface="Wingdings" pitchFamily="2" charset="2"/>
              <a:buChar char="Ø"/>
            </a:pPr>
            <a:r>
              <a:rPr lang="en-DE" sz="2400" b="1" dirty="0">
                <a:solidFill>
                  <a:schemeClr val="accent6">
                    <a:lumMod val="75000"/>
                  </a:schemeClr>
                </a:solidFill>
                <a:latin typeface="Arial" panose="020B0604020202020204" pitchFamily="34" charset="0"/>
                <a:cs typeface="Arial" panose="020B0604020202020204" pitchFamily="34" charset="0"/>
              </a:rPr>
              <a:t>Reward</a:t>
            </a:r>
            <a:r>
              <a:rPr lang="en-DE" sz="2400" dirty="0">
                <a:latin typeface="Arial" panose="020B0604020202020204" pitchFamily="34" charset="0"/>
                <a:cs typeface="Arial" panose="020B0604020202020204" pitchFamily="34" charset="0"/>
              </a:rPr>
              <a:t> might be </a:t>
            </a:r>
            <a:r>
              <a:rPr lang="en-DE" sz="2400" b="1">
                <a:latin typeface="Arial" panose="020B0604020202020204" pitchFamily="34" charset="0"/>
                <a:cs typeface="Arial" panose="020B0604020202020204" pitchFamily="34" charset="0"/>
              </a:rPr>
              <a:t>delayed </a:t>
            </a:r>
            <a:endParaRPr lang="en-US" sz="2400" b="1" dirty="0">
              <a:latin typeface="Arial" panose="020B0604020202020204" pitchFamily="34" charset="0"/>
              <a:cs typeface="Arial" panose="020B0604020202020204" pitchFamily="34" charset="0"/>
            </a:endParaRPr>
          </a:p>
          <a:p>
            <a:pPr marL="134937"/>
            <a:r>
              <a:rPr lang="en-US" sz="2400" dirty="0">
                <a:latin typeface="Arial" panose="020B0604020202020204" pitchFamily="34" charset="0"/>
                <a:cs typeface="Arial" panose="020B0604020202020204" pitchFamily="34" charset="0"/>
              </a:rPr>
              <a:t>    </a:t>
            </a:r>
            <a:r>
              <a:rPr lang="en-DE" sz="2400">
                <a:latin typeface="Arial" panose="020B0604020202020204" pitchFamily="34" charset="0"/>
                <a:cs typeface="Arial" panose="020B0604020202020204" pitchFamily="34" charset="0"/>
              </a:rPr>
              <a:t>(</a:t>
            </a:r>
            <a:r>
              <a:rPr lang="en-DE" sz="2400" dirty="0">
                <a:latin typeface="Arial" panose="020B0604020202020204" pitchFamily="34" charset="0"/>
                <a:cs typeface="Arial" panose="020B0604020202020204" pitchFamily="34" charset="0"/>
              </a:rPr>
              <a:t>does not happen immediately)</a:t>
            </a:r>
          </a:p>
        </p:txBody>
      </p:sp>
      <p:sp>
        <p:nvSpPr>
          <p:cNvPr id="9" name="TextBox 8">
            <a:extLst>
              <a:ext uri="{FF2B5EF4-FFF2-40B4-BE49-F238E27FC236}">
                <a16:creationId xmlns:a16="http://schemas.microsoft.com/office/drawing/2014/main" id="{A58C634C-F929-9765-5BB1-05A42002CE1F}"/>
              </a:ext>
            </a:extLst>
          </p:cNvPr>
          <p:cNvSpPr txBox="1"/>
          <p:nvPr/>
        </p:nvSpPr>
        <p:spPr>
          <a:xfrm>
            <a:off x="8680716" y="2175068"/>
            <a:ext cx="2793648" cy="1200329"/>
          </a:xfrm>
          <a:prstGeom prst="rect">
            <a:avLst/>
          </a:prstGeom>
          <a:noFill/>
        </p:spPr>
        <p:txBody>
          <a:bodyPr wrap="square" rtlCol="0">
            <a:spAutoFit/>
          </a:bodyPr>
          <a:lstStyle/>
          <a:p>
            <a:pPr algn="ctr"/>
            <a:r>
              <a:rPr lang="en-US" dirty="0">
                <a:solidFill>
                  <a:schemeClr val="accent6">
                    <a:lumMod val="75000"/>
                  </a:schemeClr>
                </a:solidFill>
                <a:latin typeface="Arial" panose="020B0604020202020204" pitchFamily="34" charset="0"/>
                <a:cs typeface="Arial" panose="020B0604020202020204" pitchFamily="34" charset="0"/>
              </a:rPr>
              <a:t>S</a:t>
            </a:r>
            <a:r>
              <a:rPr lang="en-DE">
                <a:solidFill>
                  <a:schemeClr val="accent6">
                    <a:lumMod val="75000"/>
                  </a:schemeClr>
                </a:solidFill>
                <a:latin typeface="Arial" panose="020B0604020202020204" pitchFamily="34" charset="0"/>
                <a:cs typeface="Arial" panose="020B0604020202020204" pitchFamily="34" charset="0"/>
              </a:rPr>
              <a:t>hould </a:t>
            </a:r>
            <a:r>
              <a:rPr lang="en-DE" dirty="0">
                <a:solidFill>
                  <a:schemeClr val="accent6">
                    <a:lumMod val="75000"/>
                  </a:schemeClr>
                </a:solidFill>
                <a:latin typeface="Arial" panose="020B0604020202020204" pitchFamily="34" charset="0"/>
                <a:cs typeface="Arial" panose="020B0604020202020204" pitchFamily="34" charset="0"/>
              </a:rPr>
              <a:t>the agent sacrifice immediate reward to gain more long term reward?</a:t>
            </a:r>
          </a:p>
        </p:txBody>
      </p:sp>
      <p:pic>
        <p:nvPicPr>
          <p:cNvPr id="5124" name="Picture 4">
            <a:extLst>
              <a:ext uri="{FF2B5EF4-FFF2-40B4-BE49-F238E27FC236}">
                <a16:creationId xmlns:a16="http://schemas.microsoft.com/office/drawing/2014/main" id="{78FD558E-9135-B791-C983-69A13DCA2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2115" y="1576582"/>
            <a:ext cx="1951789" cy="1951789"/>
          </a:xfrm>
          <a:prstGeom prst="rect">
            <a:avLst/>
          </a:prstGeom>
          <a:noFill/>
          <a:extLst>
            <a:ext uri="{909E8E84-426E-40DD-AFC4-6F175D3DCCD1}">
              <a14:hiddenFill xmlns:a14="http://schemas.microsoft.com/office/drawing/2010/main">
                <a:solidFill>
                  <a:srgbClr val="FFFFFF"/>
                </a:solidFill>
              </a14:hiddenFill>
            </a:ext>
          </a:extLst>
        </p:spPr>
      </p:pic>
      <p:pic>
        <p:nvPicPr>
          <p:cNvPr id="18" name="Graphic 17">
            <a:extLst>
              <a:ext uri="{FF2B5EF4-FFF2-40B4-BE49-F238E27FC236}">
                <a16:creationId xmlns:a16="http://schemas.microsoft.com/office/drawing/2014/main" id="{8562A13C-BA1A-69E2-1FB7-317DE427F384}"/>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77" t="21037" r="39651" b="19012"/>
          <a:stretch/>
        </p:blipFill>
        <p:spPr>
          <a:xfrm rot="5400000">
            <a:off x="8020360" y="2114877"/>
            <a:ext cx="347087" cy="973625"/>
          </a:xfrm>
          <a:prstGeom prst="rect">
            <a:avLst/>
          </a:prstGeom>
        </p:spPr>
      </p:pic>
      <p:sp>
        <p:nvSpPr>
          <p:cNvPr id="4" name="Slide Number Placeholder 3">
            <a:extLst>
              <a:ext uri="{FF2B5EF4-FFF2-40B4-BE49-F238E27FC236}">
                <a16:creationId xmlns:a16="http://schemas.microsoft.com/office/drawing/2014/main" id="{C6AAB34F-FFED-2508-1395-8E47B021DBC8}"/>
              </a:ext>
            </a:extLst>
          </p:cNvPr>
          <p:cNvSpPr>
            <a:spLocks noGrp="1"/>
          </p:cNvSpPr>
          <p:nvPr>
            <p:ph type="sldNum" sz="quarter" idx="11"/>
          </p:nvPr>
        </p:nvSpPr>
        <p:spPr/>
        <p:txBody>
          <a:bodyPr/>
          <a:lstStyle/>
          <a:p>
            <a:fld id="{8EC8024B-7172-FB45-9673-F90DEA3BA41B}" type="slidenum">
              <a:rPr lang="en-US" smtClean="0"/>
              <a:t>14</a:t>
            </a:fld>
            <a:endParaRPr lang="en-US" dirty="0"/>
          </a:p>
        </p:txBody>
      </p:sp>
      <p:pic>
        <p:nvPicPr>
          <p:cNvPr id="11" name="Picture 10">
            <a:extLst>
              <a:ext uri="{FF2B5EF4-FFF2-40B4-BE49-F238E27FC236}">
                <a16:creationId xmlns:a16="http://schemas.microsoft.com/office/drawing/2014/main" id="{0AB9FFD3-C2FA-8756-B068-FF76C1504B4B}"/>
              </a:ext>
            </a:extLst>
          </p:cNvPr>
          <p:cNvPicPr>
            <a:picLocks noChangeAspect="1"/>
          </p:cNvPicPr>
          <p:nvPr/>
        </p:nvPicPr>
        <p:blipFill>
          <a:blip r:embed="rId4"/>
          <a:stretch>
            <a:fillRect/>
          </a:stretch>
        </p:blipFill>
        <p:spPr>
          <a:xfrm>
            <a:off x="2512073" y="3902935"/>
            <a:ext cx="6758952" cy="2496451"/>
          </a:xfrm>
          <a:prstGeom prst="rect">
            <a:avLst/>
          </a:prstGeom>
        </p:spPr>
      </p:pic>
    </p:spTree>
    <p:extLst>
      <p:ext uri="{BB962C8B-B14F-4D97-AF65-F5344CB8AC3E}">
        <p14:creationId xmlns:p14="http://schemas.microsoft.com/office/powerpoint/2010/main" val="214708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728C6-F7CF-9F20-C019-12F54CB2A7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78D689-6C79-B272-A1D0-93BBFC046D9C}"/>
              </a:ext>
            </a:extLst>
          </p:cNvPr>
          <p:cNvSpPr>
            <a:spLocks noGrp="1"/>
          </p:cNvSpPr>
          <p:nvPr>
            <p:ph type="title"/>
          </p:nvPr>
        </p:nvSpPr>
        <p:spPr/>
        <p:txBody>
          <a:bodyPr/>
          <a:lstStyle/>
          <a:p>
            <a:r>
              <a:rPr lang="en-US" dirty="0"/>
              <a:t>Trial-and-error concepts</a:t>
            </a:r>
          </a:p>
        </p:txBody>
      </p:sp>
      <p:sp>
        <p:nvSpPr>
          <p:cNvPr id="3" name="Text Placeholder 2">
            <a:extLst>
              <a:ext uri="{FF2B5EF4-FFF2-40B4-BE49-F238E27FC236}">
                <a16:creationId xmlns:a16="http://schemas.microsoft.com/office/drawing/2014/main" id="{903F30D4-0BB0-4D9A-3C0A-D69446A017C1}"/>
              </a:ext>
            </a:extLst>
          </p:cNvPr>
          <p:cNvSpPr>
            <a:spLocks noGrp="1"/>
          </p:cNvSpPr>
          <p:nvPr>
            <p:ph type="body" sz="quarter" idx="12"/>
          </p:nvPr>
        </p:nvSpPr>
        <p:spPr/>
        <p:txBody>
          <a:bodyPr/>
          <a:lstStyle/>
          <a:p>
            <a:r>
              <a:rPr lang="en-US" dirty="0"/>
              <a:t>Trade-off between exploitation and exploration</a:t>
            </a:r>
          </a:p>
        </p:txBody>
      </p:sp>
      <p:sp>
        <p:nvSpPr>
          <p:cNvPr id="4" name="Rounded Rectangle 3">
            <a:extLst>
              <a:ext uri="{FF2B5EF4-FFF2-40B4-BE49-F238E27FC236}">
                <a16:creationId xmlns:a16="http://schemas.microsoft.com/office/drawing/2014/main" id="{903F63E1-5399-0DF3-67A6-A055D885128C}"/>
              </a:ext>
            </a:extLst>
          </p:cNvPr>
          <p:cNvSpPr/>
          <p:nvPr/>
        </p:nvSpPr>
        <p:spPr>
          <a:xfrm>
            <a:off x="912813" y="1403439"/>
            <a:ext cx="10767427" cy="3326361"/>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420E8B7-A616-AD58-4316-23F75A8E2886}"/>
              </a:ext>
            </a:extLst>
          </p:cNvPr>
          <p:cNvSpPr txBox="1"/>
          <p:nvPr/>
        </p:nvSpPr>
        <p:spPr>
          <a:xfrm>
            <a:off x="1089277" y="1522391"/>
            <a:ext cx="10767428" cy="3046988"/>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The agent needs to:</a:t>
            </a:r>
          </a:p>
          <a:p>
            <a:endParaRPr lang="en-GB" sz="2400" dirty="0">
              <a:latin typeface="Arial" panose="020B0604020202020204" pitchFamily="34" charset="0"/>
              <a:cs typeface="Arial" panose="020B0604020202020204" pitchFamily="34" charset="0"/>
            </a:endParaRPr>
          </a:p>
          <a:p>
            <a:pPr marL="477837" indent="-342900">
              <a:buFont typeface="Wingdings" pitchFamily="2" charset="2"/>
              <a:buChar char="ü"/>
            </a:pPr>
            <a:r>
              <a:rPr lang="en-GB" sz="2400" b="1" u="sng" dirty="0">
                <a:latin typeface="Arial" panose="020B0604020202020204" pitchFamily="34" charset="0"/>
                <a:cs typeface="Arial" panose="020B0604020202020204" pitchFamily="34" charset="0"/>
              </a:rPr>
              <a:t>E</a:t>
            </a:r>
            <a:r>
              <a:rPr lang="en-DE" sz="2400" b="1" u="sng" dirty="0">
                <a:latin typeface="Arial" panose="020B0604020202020204" pitchFamily="34" charset="0"/>
                <a:cs typeface="Arial" panose="020B0604020202020204" pitchFamily="34" charset="0"/>
              </a:rPr>
              <a:t>xploit </a:t>
            </a:r>
            <a:r>
              <a:rPr lang="en-DE" sz="2400" b="1" dirty="0">
                <a:latin typeface="Arial" panose="020B0604020202020204" pitchFamily="34" charset="0"/>
                <a:cs typeface="Arial" panose="020B0604020202020204" pitchFamily="34" charset="0"/>
              </a:rPr>
              <a:t>  </a:t>
            </a:r>
            <a:r>
              <a:rPr lang="en-DE" sz="2400" dirty="0">
                <a:latin typeface="Arial" panose="020B0604020202020204" pitchFamily="34" charset="0"/>
                <a:cs typeface="Arial" panose="020B0604020202020204" pitchFamily="34" charset="0"/>
              </a:rPr>
              <a:t>what it has already experienced in order to obtain </a:t>
            </a:r>
            <a:r>
              <a:rPr lang="en-DE" sz="2400">
                <a:latin typeface="Arial" panose="020B0604020202020204" pitchFamily="34" charset="0"/>
                <a:cs typeface="Arial" panose="020B0604020202020204" pitchFamily="34" charset="0"/>
              </a:rPr>
              <a:t>reward now</a:t>
            </a:r>
            <a:r>
              <a:rPr lang="en-US" sz="2400" dirty="0">
                <a:latin typeface="Arial" panose="020B0604020202020204" pitchFamily="34" charset="0"/>
                <a:cs typeface="Arial" panose="020B0604020202020204" pitchFamily="34" charset="0"/>
              </a:rPr>
              <a:t>.</a:t>
            </a:r>
          </a:p>
          <a:p>
            <a:pPr marL="477837" indent="-342900">
              <a:buFont typeface="Wingdings" pitchFamily="2" charset="2"/>
              <a:buChar char="ü"/>
            </a:pPr>
            <a:endParaRPr lang="en-DE" sz="2400" dirty="0">
              <a:latin typeface="Arial" panose="020B0604020202020204" pitchFamily="34" charset="0"/>
              <a:cs typeface="Arial" panose="020B0604020202020204" pitchFamily="34" charset="0"/>
            </a:endParaRPr>
          </a:p>
          <a:p>
            <a:pPr marL="477837" indent="-342900">
              <a:buFont typeface="Wingdings" pitchFamily="2" charset="2"/>
              <a:buChar char="ü"/>
            </a:pPr>
            <a:r>
              <a:rPr lang="en-DE" sz="2400" b="1" u="sng" dirty="0">
                <a:latin typeface="Arial" panose="020B0604020202020204" pitchFamily="34" charset="0"/>
                <a:cs typeface="Arial" panose="020B0604020202020204" pitchFamily="34" charset="0"/>
              </a:rPr>
              <a:t>Explore</a:t>
            </a:r>
            <a:r>
              <a:rPr lang="en-DE" sz="2400" dirty="0">
                <a:latin typeface="Arial" panose="020B0604020202020204" pitchFamily="34" charset="0"/>
                <a:cs typeface="Arial" panose="020B0604020202020204" pitchFamily="34" charset="0"/>
              </a:rPr>
              <a:t>  the environment to select better actions in the future by     	</a:t>
            </a:r>
            <a:r>
              <a:rPr lang="en-DE" sz="240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DE" sz="2400">
                <a:latin typeface="Arial" panose="020B0604020202020204" pitchFamily="34" charset="0"/>
                <a:cs typeface="Arial" panose="020B0604020202020204" pitchFamily="34" charset="0"/>
              </a:rPr>
              <a:t>sacrificing </a:t>
            </a:r>
            <a:r>
              <a:rPr lang="en-DE" sz="2400" dirty="0">
                <a:latin typeface="Arial" panose="020B0604020202020204" pitchFamily="34" charset="0"/>
                <a:cs typeface="Arial" panose="020B0604020202020204" pitchFamily="34" charset="0"/>
              </a:rPr>
              <a:t>known </a:t>
            </a:r>
            <a:r>
              <a:rPr lang="en-DE" sz="2400">
                <a:latin typeface="Arial" panose="020B0604020202020204" pitchFamily="34" charset="0"/>
                <a:cs typeface="Arial" panose="020B0604020202020204" pitchFamily="34" charset="0"/>
              </a:rPr>
              <a:t>reward now</a:t>
            </a:r>
            <a:r>
              <a:rPr lang="en-US" sz="2400" dirty="0">
                <a:latin typeface="Arial" panose="020B0604020202020204" pitchFamily="34" charset="0"/>
                <a:cs typeface="Arial" panose="020B0604020202020204" pitchFamily="34" charset="0"/>
              </a:rPr>
              <a:t>.</a:t>
            </a:r>
            <a:endParaRPr lang="en-DE"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DE"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…and both cannot be pursued exclusively without failing at the task</a:t>
            </a:r>
          </a:p>
        </p:txBody>
      </p:sp>
      <p:sp>
        <p:nvSpPr>
          <p:cNvPr id="10" name="TextBox 9">
            <a:extLst>
              <a:ext uri="{FF2B5EF4-FFF2-40B4-BE49-F238E27FC236}">
                <a16:creationId xmlns:a16="http://schemas.microsoft.com/office/drawing/2014/main" id="{27C81682-0988-E9B9-E7C0-0736D93E0816}"/>
              </a:ext>
            </a:extLst>
          </p:cNvPr>
          <p:cNvSpPr txBox="1"/>
          <p:nvPr/>
        </p:nvSpPr>
        <p:spPr>
          <a:xfrm>
            <a:off x="1402099" y="5012443"/>
            <a:ext cx="4493376" cy="1015663"/>
          </a:xfrm>
          <a:prstGeom prst="rect">
            <a:avLst/>
          </a:prstGeom>
          <a:noFill/>
        </p:spPr>
        <p:txBody>
          <a:bodyPr wrap="square" rtlCol="0">
            <a:spAutoFit/>
          </a:bodyPr>
          <a:lstStyle/>
          <a:p>
            <a:pPr algn="ctr"/>
            <a:r>
              <a:rPr lang="en-US" sz="2000" b="1" u="sng" dirty="0">
                <a:latin typeface="Arial" panose="020B0604020202020204" pitchFamily="34" charset="0"/>
                <a:cs typeface="Arial" panose="020B0604020202020204" pitchFamily="34" charset="0"/>
              </a:rPr>
              <a:t>Too much exploitation</a:t>
            </a:r>
          </a:p>
          <a:p>
            <a:pPr algn="ctr"/>
            <a:r>
              <a:rPr lang="en-US" sz="2000" dirty="0">
                <a:latin typeface="Arial" panose="020B0604020202020204" pitchFamily="34" charset="0"/>
                <a:cs typeface="Arial" panose="020B0604020202020204" pitchFamily="34" charset="0"/>
              </a:rPr>
              <a:t>the agent might converge prematurely to a suboptimal strategy</a:t>
            </a:r>
          </a:p>
        </p:txBody>
      </p:sp>
      <p:sp>
        <p:nvSpPr>
          <p:cNvPr id="11" name="TextBox 10">
            <a:extLst>
              <a:ext uri="{FF2B5EF4-FFF2-40B4-BE49-F238E27FC236}">
                <a16:creationId xmlns:a16="http://schemas.microsoft.com/office/drawing/2014/main" id="{D82BF71C-02EF-12ED-184B-952E93E639E4}"/>
              </a:ext>
            </a:extLst>
          </p:cNvPr>
          <p:cNvSpPr txBox="1"/>
          <p:nvPr/>
        </p:nvSpPr>
        <p:spPr>
          <a:xfrm>
            <a:off x="6472991" y="5012443"/>
            <a:ext cx="4156492" cy="1323439"/>
          </a:xfrm>
          <a:prstGeom prst="rect">
            <a:avLst/>
          </a:prstGeom>
          <a:noFill/>
        </p:spPr>
        <p:txBody>
          <a:bodyPr wrap="square" rtlCol="0">
            <a:spAutoFit/>
          </a:bodyPr>
          <a:lstStyle/>
          <a:p>
            <a:pPr algn="ctr"/>
            <a:r>
              <a:rPr lang="en-US" sz="2000" b="1" u="sng" dirty="0">
                <a:latin typeface="Arial" panose="020B0604020202020204" pitchFamily="34" charset="0"/>
                <a:cs typeface="Arial" panose="020B0604020202020204" pitchFamily="34" charset="0"/>
              </a:rPr>
              <a:t>Too much exploration</a:t>
            </a:r>
          </a:p>
          <a:p>
            <a:pPr algn="ctr"/>
            <a:r>
              <a:rPr lang="en-US" sz="2000" dirty="0">
                <a:latin typeface="Arial" panose="020B0604020202020204" pitchFamily="34" charset="0"/>
                <a:cs typeface="Arial" panose="020B0604020202020204" pitchFamily="34" charset="0"/>
              </a:rPr>
              <a:t>the agent spends too much time testing bad actions, delaying convergence to an optimal strategy</a:t>
            </a:r>
          </a:p>
        </p:txBody>
      </p:sp>
      <p:sp>
        <p:nvSpPr>
          <p:cNvPr id="12" name="Down Arrow 11">
            <a:extLst>
              <a:ext uri="{FF2B5EF4-FFF2-40B4-BE49-F238E27FC236}">
                <a16:creationId xmlns:a16="http://schemas.microsoft.com/office/drawing/2014/main" id="{0E233E51-C4CE-0B8B-0C35-E1146A78DE8A}"/>
              </a:ext>
            </a:extLst>
          </p:cNvPr>
          <p:cNvSpPr/>
          <p:nvPr/>
        </p:nvSpPr>
        <p:spPr>
          <a:xfrm>
            <a:off x="3332350" y="4584488"/>
            <a:ext cx="522160" cy="413483"/>
          </a:xfrm>
          <a:prstGeom prst="down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97C7931D-FD48-550B-8C8C-CC4DFB8E2EA6}"/>
              </a:ext>
            </a:extLst>
          </p:cNvPr>
          <p:cNvSpPr/>
          <p:nvPr/>
        </p:nvSpPr>
        <p:spPr>
          <a:xfrm>
            <a:off x="8337491" y="4598960"/>
            <a:ext cx="522160" cy="413483"/>
          </a:xfrm>
          <a:prstGeom prst="down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889FCEA6-0F20-E77F-188D-C38FF9085CFC}"/>
              </a:ext>
            </a:extLst>
          </p:cNvPr>
          <p:cNvSpPr>
            <a:spLocks noGrp="1"/>
          </p:cNvSpPr>
          <p:nvPr>
            <p:ph type="sldNum" sz="quarter" idx="11"/>
          </p:nvPr>
        </p:nvSpPr>
        <p:spPr/>
        <p:txBody>
          <a:bodyPr/>
          <a:lstStyle/>
          <a:p>
            <a:fld id="{8EC8024B-7172-FB45-9673-F90DEA3BA41B}" type="slidenum">
              <a:rPr lang="en-US" smtClean="0"/>
              <a:t>15</a:t>
            </a:fld>
            <a:endParaRPr lang="en-US" dirty="0"/>
          </a:p>
        </p:txBody>
      </p:sp>
    </p:spTree>
    <p:extLst>
      <p:ext uri="{BB962C8B-B14F-4D97-AF65-F5344CB8AC3E}">
        <p14:creationId xmlns:p14="http://schemas.microsoft.com/office/powerpoint/2010/main" val="48316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02054-42AB-5ED4-2CD5-E56607087C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97B010-DA9A-8EB5-D11E-57BF27E4024D}"/>
              </a:ext>
            </a:extLst>
          </p:cNvPr>
          <p:cNvSpPr>
            <a:spLocks noGrp="1"/>
          </p:cNvSpPr>
          <p:nvPr>
            <p:ph type="title"/>
          </p:nvPr>
        </p:nvSpPr>
        <p:spPr/>
        <p:txBody>
          <a:bodyPr/>
          <a:lstStyle/>
          <a:p>
            <a:r>
              <a:rPr lang="en-US" dirty="0"/>
              <a:t>Trial-and-error concepts</a:t>
            </a:r>
          </a:p>
        </p:txBody>
      </p:sp>
      <p:sp>
        <p:nvSpPr>
          <p:cNvPr id="3" name="Text Placeholder 2">
            <a:extLst>
              <a:ext uri="{FF2B5EF4-FFF2-40B4-BE49-F238E27FC236}">
                <a16:creationId xmlns:a16="http://schemas.microsoft.com/office/drawing/2014/main" id="{08B46747-F3D6-C70A-42EA-10237F944C3B}"/>
              </a:ext>
            </a:extLst>
          </p:cNvPr>
          <p:cNvSpPr>
            <a:spLocks noGrp="1"/>
          </p:cNvSpPr>
          <p:nvPr>
            <p:ph type="body" sz="quarter" idx="12"/>
          </p:nvPr>
        </p:nvSpPr>
        <p:spPr/>
        <p:txBody>
          <a:bodyPr/>
          <a:lstStyle/>
          <a:p>
            <a:r>
              <a:rPr lang="en-US" dirty="0"/>
              <a:t>Trade-off between exploitation and exploration</a:t>
            </a:r>
          </a:p>
        </p:txBody>
      </p:sp>
      <p:sp>
        <p:nvSpPr>
          <p:cNvPr id="4" name="Rounded Rectangle 3">
            <a:extLst>
              <a:ext uri="{FF2B5EF4-FFF2-40B4-BE49-F238E27FC236}">
                <a16:creationId xmlns:a16="http://schemas.microsoft.com/office/drawing/2014/main" id="{4186D6F4-F441-F1D2-F4BF-AAB6F3244575}"/>
              </a:ext>
            </a:extLst>
          </p:cNvPr>
          <p:cNvSpPr/>
          <p:nvPr/>
        </p:nvSpPr>
        <p:spPr>
          <a:xfrm>
            <a:off x="911225" y="1426903"/>
            <a:ext cx="6364705" cy="2025561"/>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B309B2C-100E-F87E-ADA4-48EE7E8CA486}"/>
              </a:ext>
            </a:extLst>
          </p:cNvPr>
          <p:cNvSpPr txBox="1"/>
          <p:nvPr/>
        </p:nvSpPr>
        <p:spPr>
          <a:xfrm>
            <a:off x="928423" y="1598638"/>
            <a:ext cx="6018478" cy="1769715"/>
          </a:xfrm>
          <a:prstGeom prst="rect">
            <a:avLst/>
          </a:prstGeom>
          <a:noFill/>
        </p:spPr>
        <p:txBody>
          <a:bodyPr wrap="square" rtlCol="0">
            <a:spAutoFit/>
          </a:bodyPr>
          <a:lstStyle/>
          <a:p>
            <a:pPr marL="342900" indent="-342900">
              <a:buFont typeface="Wingdings" pitchFamily="2" charset="2"/>
              <a:buChar char="Ø"/>
            </a:pPr>
            <a:r>
              <a:rPr lang="en-GB" sz="2000" dirty="0">
                <a:latin typeface="Arial" panose="020B0604020202020204" pitchFamily="34" charset="0"/>
                <a:cs typeface="Arial" panose="020B0604020202020204" pitchFamily="34" charset="0"/>
              </a:rPr>
              <a:t>All RL algorithms must implicitly or explicitly address this trade-off (e.g., </a:t>
            </a:r>
            <a:r>
              <a:rPr lang="en-GB" sz="2000" b="1" dirty="0">
                <a:latin typeface="Arial" panose="020B0604020202020204" pitchFamily="34" charset="0"/>
                <a:cs typeface="Arial" panose="020B0604020202020204" pitchFamily="34" charset="0"/>
              </a:rPr>
              <a:t>assessing the value of actions</a:t>
            </a:r>
            <a:r>
              <a:rPr lang="en-GB" sz="2000" dirty="0">
                <a:latin typeface="Arial" panose="020B0604020202020204" pitchFamily="34" charset="0"/>
                <a:cs typeface="Arial" panose="020B0604020202020204" pitchFamily="34" charset="0"/>
              </a:rPr>
              <a:t> and estimating future reward).</a:t>
            </a:r>
          </a:p>
          <a:p>
            <a:pPr marL="342900" indent="-342900">
              <a:buFont typeface="Wingdings" pitchFamily="2" charset="2"/>
              <a:buChar char="Ø"/>
            </a:pPr>
            <a:endParaRPr lang="en-GB" sz="900" dirty="0">
              <a:latin typeface="Arial" panose="020B0604020202020204" pitchFamily="34" charset="0"/>
              <a:cs typeface="Arial" panose="020B0604020202020204" pitchFamily="34" charset="0"/>
            </a:endParaRPr>
          </a:p>
          <a:p>
            <a:pPr marL="342900" indent="-342900">
              <a:buFont typeface="Wingdings" pitchFamily="2" charset="2"/>
              <a:buChar char="Ø"/>
            </a:pPr>
            <a:r>
              <a:rPr lang="en-GB" sz="2000" dirty="0">
                <a:latin typeface="Arial" panose="020B0604020202020204" pitchFamily="34" charset="0"/>
                <a:cs typeface="Arial" panose="020B0604020202020204" pitchFamily="34" charset="0"/>
              </a:rPr>
              <a:t>The </a:t>
            </a:r>
            <a:r>
              <a:rPr lang="en-GB" sz="2000" b="1" dirty="0">
                <a:latin typeface="Arial" panose="020B0604020202020204" pitchFamily="34" charset="0"/>
                <a:cs typeface="Arial" panose="020B0604020202020204" pitchFamily="34" charset="0"/>
              </a:rPr>
              <a:t>right balance</a:t>
            </a:r>
            <a:r>
              <a:rPr lang="en-GB" sz="2000" dirty="0">
                <a:latin typeface="Arial" panose="020B0604020202020204" pitchFamily="34" charset="0"/>
                <a:cs typeface="Arial" panose="020B0604020202020204" pitchFamily="34" charset="0"/>
              </a:rPr>
              <a:t> depends on the </a:t>
            </a:r>
            <a:r>
              <a:rPr lang="en-GB" sz="2000" b="1" dirty="0">
                <a:latin typeface="Arial" panose="020B0604020202020204" pitchFamily="34" charset="0"/>
                <a:cs typeface="Arial" panose="020B0604020202020204" pitchFamily="34" charset="0"/>
              </a:rPr>
              <a:t>problem, environment, and computational constraints.</a:t>
            </a:r>
            <a:endParaRPr lang="en-GB"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2367807-4078-5A1C-B0D2-230B2604BEC3}"/>
              </a:ext>
            </a:extLst>
          </p:cNvPr>
          <p:cNvSpPr txBox="1"/>
          <p:nvPr/>
        </p:nvSpPr>
        <p:spPr>
          <a:xfrm>
            <a:off x="835960" y="3746284"/>
            <a:ext cx="6404258" cy="969496"/>
          </a:xfrm>
          <a:prstGeom prst="rect">
            <a:avLst/>
          </a:prstGeom>
          <a:noFill/>
        </p:spPr>
        <p:txBody>
          <a:bodyPr wrap="square" rtlCol="0">
            <a:spAutoFit/>
          </a:bodyPr>
          <a:lstStyle/>
          <a:p>
            <a:pPr algn="ctr"/>
            <a:r>
              <a:rPr lang="en-GB" sz="2000" b="1" dirty="0">
                <a:solidFill>
                  <a:schemeClr val="accent6">
                    <a:lumMod val="75000"/>
                  </a:schemeClr>
                </a:solidFill>
                <a:latin typeface="Arial" panose="020B0604020202020204" pitchFamily="34" charset="0"/>
                <a:cs typeface="Arial" panose="020B0604020202020204" pitchFamily="34" charset="0"/>
              </a:rPr>
              <a:t>Finite vs. infinite horizons</a:t>
            </a:r>
          </a:p>
          <a:p>
            <a:pPr algn="ctr"/>
            <a:endParaRPr lang="en-GB" sz="500" b="1" dirty="0">
              <a:solidFill>
                <a:schemeClr val="accent6"/>
              </a:solidFill>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In </a:t>
            </a:r>
            <a:r>
              <a:rPr lang="en-GB" sz="1600" b="1" dirty="0">
                <a:latin typeface="Arial" panose="020B0604020202020204" pitchFamily="34" charset="0"/>
                <a:cs typeface="Arial" panose="020B0604020202020204" pitchFamily="34" charset="0"/>
              </a:rPr>
              <a:t>finite horizon settings </a:t>
            </a:r>
            <a:r>
              <a:rPr lang="en-GB" sz="1600" dirty="0">
                <a:latin typeface="Arial" panose="020B0604020202020204" pitchFamily="34" charset="0"/>
                <a:cs typeface="Arial" panose="020B0604020202020204" pitchFamily="34" charset="0"/>
              </a:rPr>
              <a:t>exploration pressure decays as the horizon shrinks. In </a:t>
            </a:r>
            <a:r>
              <a:rPr lang="en-GB" sz="1600" b="1" dirty="0">
                <a:latin typeface="Arial" panose="020B0604020202020204" pitchFamily="34" charset="0"/>
                <a:cs typeface="Arial" panose="020B0604020202020204" pitchFamily="34" charset="0"/>
              </a:rPr>
              <a:t>long-term settings</a:t>
            </a:r>
            <a:r>
              <a:rPr lang="en-GB" sz="1600" dirty="0">
                <a:latin typeface="Arial" panose="020B0604020202020204" pitchFamily="34" charset="0"/>
                <a:cs typeface="Arial" panose="020B0604020202020204" pitchFamily="34" charset="0"/>
              </a:rPr>
              <a:t>, exploration can be spread.</a:t>
            </a:r>
            <a:endParaRPr lang="en-US" sz="1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B109BDB-A737-AFF1-2804-5B656B965CBB}"/>
              </a:ext>
            </a:extLst>
          </p:cNvPr>
          <p:cNvSpPr txBox="1"/>
          <p:nvPr/>
        </p:nvSpPr>
        <p:spPr>
          <a:xfrm>
            <a:off x="960055" y="5061477"/>
            <a:ext cx="6315875" cy="1215717"/>
          </a:xfrm>
          <a:prstGeom prst="rect">
            <a:avLst/>
          </a:prstGeom>
          <a:noFill/>
        </p:spPr>
        <p:txBody>
          <a:bodyPr wrap="square" rtlCol="0">
            <a:spAutoFit/>
          </a:bodyPr>
          <a:lstStyle/>
          <a:p>
            <a:pPr algn="ctr"/>
            <a:r>
              <a:rPr lang="en-GB" sz="2000" b="1" dirty="0">
                <a:solidFill>
                  <a:schemeClr val="accent6">
                    <a:lumMod val="75000"/>
                  </a:schemeClr>
                </a:solidFill>
                <a:latin typeface="Arial" panose="020B0604020202020204" pitchFamily="34" charset="0"/>
                <a:cs typeface="Arial" panose="020B0604020202020204" pitchFamily="34" charset="0"/>
              </a:rPr>
              <a:t>Deterministic vs. stochastic environments</a:t>
            </a:r>
          </a:p>
          <a:p>
            <a:pPr algn="ctr"/>
            <a:endParaRPr lang="en-GB" sz="500" b="1" dirty="0">
              <a:solidFill>
                <a:schemeClr val="accent6"/>
              </a:solidFill>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In </a:t>
            </a:r>
            <a:r>
              <a:rPr lang="en-GB" sz="1600" b="1" dirty="0">
                <a:latin typeface="Arial" panose="020B0604020202020204" pitchFamily="34" charset="0"/>
                <a:cs typeface="Arial" panose="020B0604020202020204" pitchFamily="34" charset="0"/>
              </a:rPr>
              <a:t>deterministic settings</a:t>
            </a:r>
            <a:r>
              <a:rPr lang="en-GB" sz="1600" dirty="0">
                <a:latin typeface="Arial" panose="020B0604020202020204" pitchFamily="34" charset="0"/>
                <a:cs typeface="Arial" panose="020B0604020202020204" pitchFamily="34" charset="0"/>
              </a:rPr>
              <a:t>, exploration can decay once the optimal policy is identified. In </a:t>
            </a:r>
            <a:r>
              <a:rPr lang="en-GB" sz="1600" b="1" dirty="0">
                <a:latin typeface="Arial" panose="020B0604020202020204" pitchFamily="34" charset="0"/>
                <a:cs typeface="Arial" panose="020B0604020202020204" pitchFamily="34" charset="0"/>
              </a:rPr>
              <a:t>stochastic settings</a:t>
            </a:r>
            <a:r>
              <a:rPr lang="en-GB" sz="1600" dirty="0">
                <a:latin typeface="Arial" panose="020B0604020202020204" pitchFamily="34" charset="0"/>
                <a:cs typeface="Arial" panose="020B0604020202020204" pitchFamily="34" charset="0"/>
              </a:rPr>
              <a:t>, uncertainty may persist, requiring continued sampling.</a:t>
            </a:r>
            <a:endParaRPr lang="en-US" sz="1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CB0877D-759C-73D8-A271-4D339F181C85}"/>
              </a:ext>
            </a:extLst>
          </p:cNvPr>
          <p:cNvSpPr txBox="1"/>
          <p:nvPr/>
        </p:nvSpPr>
        <p:spPr>
          <a:xfrm>
            <a:off x="7573308" y="2570237"/>
            <a:ext cx="4269889" cy="3770263"/>
          </a:xfrm>
          <a:prstGeom prst="rect">
            <a:avLst/>
          </a:prstGeom>
          <a:noFill/>
        </p:spPr>
        <p:txBody>
          <a:bodyPr wrap="square" rtlCol="0">
            <a:spAutoFit/>
          </a:bodyPr>
          <a:lstStyle/>
          <a:p>
            <a:endParaRPr lang="en-GB" sz="500" dirty="0">
              <a:latin typeface="Arial" panose="020B0604020202020204" pitchFamily="34" charset="0"/>
              <a:cs typeface="Arial" panose="020B0604020202020204" pitchFamily="34" charset="0"/>
            </a:endParaRPr>
          </a:p>
          <a:p>
            <a:pPr marL="285750" indent="-285750">
              <a:buFont typeface="Wingdings" pitchFamily="2" charset="2"/>
              <a:buChar char="Ø"/>
            </a:pPr>
            <a:r>
              <a:rPr lang="el-GR" sz="1600" b="1" dirty="0">
                <a:latin typeface="Arial" panose="020B0604020202020204" pitchFamily="34" charset="0"/>
                <a:cs typeface="Arial" panose="020B0604020202020204" pitchFamily="34" charset="0"/>
              </a:rPr>
              <a:t>ε-</a:t>
            </a:r>
            <a:r>
              <a:rPr lang="en-GB" sz="1600" b="1" dirty="0">
                <a:latin typeface="Arial" panose="020B0604020202020204" pitchFamily="34" charset="0"/>
                <a:cs typeface="Arial" panose="020B0604020202020204" pitchFamily="34" charset="0"/>
              </a:rPr>
              <a:t>greedy schedule</a:t>
            </a:r>
            <a:r>
              <a:rPr lang="en-GB" sz="1600" dirty="0">
                <a:latin typeface="Arial" panose="020B0604020202020204" pitchFamily="34" charset="0"/>
                <a:cs typeface="Arial" panose="020B0604020202020204" pitchFamily="34" charset="0"/>
              </a:rPr>
              <a:t>: with small probability </a:t>
            </a:r>
            <a:r>
              <a:rPr lang="el-GR" sz="1600" dirty="0">
                <a:latin typeface="Arial" panose="020B0604020202020204" pitchFamily="34" charset="0"/>
                <a:cs typeface="Arial" panose="020B0604020202020204" pitchFamily="34" charset="0"/>
              </a:rPr>
              <a:t>ε </a:t>
            </a:r>
            <a:r>
              <a:rPr lang="en-GB" sz="1600" dirty="0">
                <a:latin typeface="Arial" panose="020B0604020202020204" pitchFamily="34" charset="0"/>
                <a:cs typeface="Arial" panose="020B0604020202020204" pitchFamily="34" charset="0"/>
              </a:rPr>
              <a:t>select a random action, otherwise choose the current best, typically decreasing </a:t>
            </a:r>
            <a:r>
              <a:rPr lang="el-GR" sz="1600" dirty="0">
                <a:latin typeface="Arial" panose="020B0604020202020204" pitchFamily="34" charset="0"/>
                <a:cs typeface="Arial" panose="020B0604020202020204" pitchFamily="34" charset="0"/>
              </a:rPr>
              <a:t>ε </a:t>
            </a:r>
            <a:r>
              <a:rPr lang="en-GB" sz="1600" dirty="0">
                <a:latin typeface="Arial" panose="020B0604020202020204" pitchFamily="34" charset="0"/>
                <a:cs typeface="Arial" panose="020B0604020202020204" pitchFamily="34" charset="0"/>
              </a:rPr>
              <a:t>over time to shift from exploration to exploitation.</a:t>
            </a:r>
          </a:p>
          <a:p>
            <a:pPr marL="285750" indent="-285750">
              <a:buFont typeface="Wingdings" pitchFamily="2" charset="2"/>
              <a:buChar char="Ø"/>
            </a:pPr>
            <a:endParaRPr lang="en-GB" sz="500" dirty="0">
              <a:latin typeface="Arial" panose="020B0604020202020204" pitchFamily="34" charset="0"/>
              <a:cs typeface="Arial" panose="020B0604020202020204" pitchFamily="34" charset="0"/>
            </a:endParaRPr>
          </a:p>
          <a:p>
            <a:pPr marL="285750" indent="-285750">
              <a:buFont typeface="Wingdings" pitchFamily="2" charset="2"/>
              <a:buChar char="Ø"/>
            </a:pPr>
            <a:r>
              <a:rPr lang="en-US" sz="1600" b="1" dirty="0" err="1">
                <a:latin typeface="Arial" panose="020B0604020202020204" pitchFamily="34" charset="0"/>
                <a:cs typeface="Arial" panose="020B0604020202020204" pitchFamily="34" charset="0"/>
              </a:rPr>
              <a:t>Softmax</a:t>
            </a:r>
            <a:r>
              <a:rPr lang="en-US" sz="1600" b="1" dirty="0">
                <a:latin typeface="Arial" panose="020B0604020202020204" pitchFamily="34" charset="0"/>
                <a:cs typeface="Arial" panose="020B0604020202020204" pitchFamily="34" charset="0"/>
              </a:rPr>
              <a:t> / Boltzmann: </a:t>
            </a:r>
            <a:r>
              <a:rPr lang="en-US" sz="1600" dirty="0">
                <a:latin typeface="Arial" panose="020B0604020202020204" pitchFamily="34" charset="0"/>
                <a:cs typeface="Arial" panose="020B0604020202020204" pitchFamily="34" charset="0"/>
              </a:rPr>
              <a:t>sample actions probabilistically according to their estimated value, so higher-value actions are </a:t>
            </a:r>
            <a:r>
              <a:rPr lang="en-US" sz="1600" dirty="0" err="1">
                <a:latin typeface="Arial" panose="020B0604020202020204" pitchFamily="34" charset="0"/>
                <a:cs typeface="Arial" panose="020B0604020202020204" pitchFamily="34" charset="0"/>
              </a:rPr>
              <a:t>favoured</a:t>
            </a:r>
            <a:r>
              <a:rPr lang="en-US" sz="1600" dirty="0">
                <a:latin typeface="Arial" panose="020B0604020202020204" pitchFamily="34" charset="0"/>
                <a:cs typeface="Arial" panose="020B0604020202020204" pitchFamily="34" charset="0"/>
              </a:rPr>
              <a:t> but all remain possible depending on a temperature parameter.</a:t>
            </a:r>
          </a:p>
          <a:p>
            <a:pPr marL="285750" indent="-285750">
              <a:buFont typeface="Wingdings" pitchFamily="2" charset="2"/>
              <a:buChar char="Ø"/>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Ø"/>
            </a:pPr>
            <a:r>
              <a:rPr lang="en-US" sz="1600" b="1" dirty="0">
                <a:latin typeface="Arial" panose="020B0604020202020204" pitchFamily="34" charset="0"/>
                <a:cs typeface="Arial" panose="020B0604020202020204" pitchFamily="34" charset="0"/>
              </a:rPr>
              <a:t>Optimism / UCB-style</a:t>
            </a:r>
            <a:r>
              <a:rPr lang="en-US" sz="1600" dirty="0">
                <a:latin typeface="Arial" panose="020B0604020202020204" pitchFamily="34" charset="0"/>
                <a:cs typeface="Arial" panose="020B0604020202020204" pitchFamily="34" charset="0"/>
              </a:rPr>
              <a:t>: select actions by balancing estimated value with an uncertainty bonus, </a:t>
            </a:r>
            <a:r>
              <a:rPr lang="en-US" sz="1600" dirty="0" err="1">
                <a:latin typeface="Arial" panose="020B0604020202020204" pitchFamily="34" charset="0"/>
                <a:cs typeface="Arial" panose="020B0604020202020204" pitchFamily="34" charset="0"/>
              </a:rPr>
              <a:t>favouring</a:t>
            </a:r>
            <a:r>
              <a:rPr lang="en-US" sz="1600" dirty="0">
                <a:latin typeface="Arial" panose="020B0604020202020204" pitchFamily="34" charset="0"/>
                <a:cs typeface="Arial" panose="020B0604020202020204" pitchFamily="34" charset="0"/>
              </a:rPr>
              <a:t> options that are either promising or under-explored.</a:t>
            </a:r>
          </a:p>
        </p:txBody>
      </p:sp>
      <p:sp>
        <p:nvSpPr>
          <p:cNvPr id="15" name="Rounded Rectangle 14">
            <a:extLst>
              <a:ext uri="{FF2B5EF4-FFF2-40B4-BE49-F238E27FC236}">
                <a16:creationId xmlns:a16="http://schemas.microsoft.com/office/drawing/2014/main" id="{F84DAEA3-90BF-1651-D15F-7C5C06412A49}"/>
              </a:ext>
            </a:extLst>
          </p:cNvPr>
          <p:cNvSpPr/>
          <p:nvPr/>
        </p:nvSpPr>
        <p:spPr>
          <a:xfrm>
            <a:off x="928422" y="3650750"/>
            <a:ext cx="6315875" cy="1147903"/>
          </a:xfrm>
          <a:prstGeom prst="roundRect">
            <a:avLst>
              <a:gd name="adj" fmla="val 0"/>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94A6ED43-155F-AB94-1490-CD81BBD2AE5B}"/>
              </a:ext>
            </a:extLst>
          </p:cNvPr>
          <p:cNvSpPr/>
          <p:nvPr/>
        </p:nvSpPr>
        <p:spPr>
          <a:xfrm>
            <a:off x="928423" y="4987584"/>
            <a:ext cx="6315875" cy="1352916"/>
          </a:xfrm>
          <a:prstGeom prst="roundRect">
            <a:avLst>
              <a:gd name="adj" fmla="val 0"/>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1AA2318B-2C53-88B7-8395-60C38EF87972}"/>
              </a:ext>
            </a:extLst>
          </p:cNvPr>
          <p:cNvSpPr>
            <a:spLocks noGrp="1"/>
          </p:cNvSpPr>
          <p:nvPr>
            <p:ph type="sldNum" sz="quarter" idx="11"/>
          </p:nvPr>
        </p:nvSpPr>
        <p:spPr/>
        <p:txBody>
          <a:bodyPr/>
          <a:lstStyle/>
          <a:p>
            <a:fld id="{8EC8024B-7172-FB45-9673-F90DEA3BA41B}" type="slidenum">
              <a:rPr lang="en-US" smtClean="0"/>
              <a:t>16</a:t>
            </a:fld>
            <a:endParaRPr lang="en-US" dirty="0"/>
          </a:p>
        </p:txBody>
      </p:sp>
      <p:pic>
        <p:nvPicPr>
          <p:cNvPr id="11" name="Picture 10" descr="A close up of a compass&#10;&#10;AI-generated content may be incorrect.">
            <a:extLst>
              <a:ext uri="{FF2B5EF4-FFF2-40B4-BE49-F238E27FC236}">
                <a16:creationId xmlns:a16="http://schemas.microsoft.com/office/drawing/2014/main" id="{89498857-BEE2-CAF4-1BAE-2088E55E907D}"/>
              </a:ext>
            </a:extLst>
          </p:cNvPr>
          <p:cNvPicPr>
            <a:picLocks noChangeAspect="1"/>
          </p:cNvPicPr>
          <p:nvPr/>
        </p:nvPicPr>
        <p:blipFill>
          <a:blip r:embed="rId3"/>
          <a:stretch>
            <a:fillRect/>
          </a:stretch>
        </p:blipFill>
        <p:spPr>
          <a:xfrm>
            <a:off x="10472057" y="806708"/>
            <a:ext cx="729750" cy="729750"/>
          </a:xfrm>
          <a:prstGeom prst="rect">
            <a:avLst/>
          </a:prstGeom>
        </p:spPr>
      </p:pic>
      <p:pic>
        <p:nvPicPr>
          <p:cNvPr id="13" name="Picture 12" descr="A map of the world&#10;&#10;AI-generated content may be incorrect.">
            <a:extLst>
              <a:ext uri="{FF2B5EF4-FFF2-40B4-BE49-F238E27FC236}">
                <a16:creationId xmlns:a16="http://schemas.microsoft.com/office/drawing/2014/main" id="{7FD70B50-E733-BB69-ADA1-46CFA234C83D}"/>
              </a:ext>
            </a:extLst>
          </p:cNvPr>
          <p:cNvPicPr>
            <a:picLocks noChangeAspect="1"/>
          </p:cNvPicPr>
          <p:nvPr/>
        </p:nvPicPr>
        <p:blipFill>
          <a:blip r:embed="rId4"/>
          <a:stretch>
            <a:fillRect/>
          </a:stretch>
        </p:blipFill>
        <p:spPr>
          <a:xfrm>
            <a:off x="8254712" y="189218"/>
            <a:ext cx="1964730" cy="1964730"/>
          </a:xfrm>
          <a:prstGeom prst="rect">
            <a:avLst/>
          </a:prstGeom>
        </p:spPr>
      </p:pic>
      <p:sp>
        <p:nvSpPr>
          <p:cNvPr id="10" name="TextBox 9">
            <a:extLst>
              <a:ext uri="{FF2B5EF4-FFF2-40B4-BE49-F238E27FC236}">
                <a16:creationId xmlns:a16="http://schemas.microsoft.com/office/drawing/2014/main" id="{728471D8-D047-530D-30A9-F6C9FCBAAD9A}"/>
              </a:ext>
            </a:extLst>
          </p:cNvPr>
          <p:cNvSpPr txBox="1"/>
          <p:nvPr/>
        </p:nvSpPr>
        <p:spPr>
          <a:xfrm>
            <a:off x="7759362" y="2234846"/>
            <a:ext cx="389778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Examples of different strategies:</a:t>
            </a:r>
          </a:p>
        </p:txBody>
      </p:sp>
    </p:spTree>
    <p:extLst>
      <p:ext uri="{BB962C8B-B14F-4D97-AF65-F5344CB8AC3E}">
        <p14:creationId xmlns:p14="http://schemas.microsoft.com/office/powerpoint/2010/main" val="267136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build="p"/>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0F0A9-491D-8DD4-A17E-DF769D974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7990A3-FA59-04DF-B592-62BC849BFA5E}"/>
              </a:ext>
            </a:extLst>
          </p:cNvPr>
          <p:cNvSpPr>
            <a:spLocks noGrp="1"/>
          </p:cNvSpPr>
          <p:nvPr>
            <p:ph type="title"/>
          </p:nvPr>
        </p:nvSpPr>
        <p:spPr/>
        <p:txBody>
          <a:bodyPr/>
          <a:lstStyle/>
          <a:p>
            <a:r>
              <a:rPr lang="en-US" dirty="0"/>
              <a:t>Trial-and-error concepts</a:t>
            </a:r>
          </a:p>
        </p:txBody>
      </p:sp>
      <p:pic>
        <p:nvPicPr>
          <p:cNvPr id="8194" name="Picture 2">
            <a:extLst>
              <a:ext uri="{FF2B5EF4-FFF2-40B4-BE49-F238E27FC236}">
                <a16:creationId xmlns:a16="http://schemas.microsoft.com/office/drawing/2014/main" id="{AD495B3B-A25A-B2D2-5EF8-4E35CC3F0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281" y="2333290"/>
            <a:ext cx="5434719" cy="2191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3F49C18C-0DD4-6D3C-A638-7BC1BE5071F0}"/>
              </a:ext>
            </a:extLst>
          </p:cNvPr>
          <p:cNvSpPr>
            <a:spLocks noGrp="1"/>
          </p:cNvSpPr>
          <p:nvPr>
            <p:ph type="body" sz="quarter" idx="12"/>
          </p:nvPr>
        </p:nvSpPr>
        <p:spPr>
          <a:xfrm>
            <a:off x="838200" y="938784"/>
            <a:ext cx="9939528" cy="403225"/>
          </a:xfrm>
        </p:spPr>
        <p:txBody>
          <a:bodyPr/>
          <a:lstStyle/>
          <a:p>
            <a:r>
              <a:rPr lang="en-US" dirty="0"/>
              <a:t>How to </a:t>
            </a:r>
            <a:r>
              <a:rPr lang="en-US" dirty="0" err="1"/>
              <a:t>formalise</a:t>
            </a:r>
            <a:r>
              <a:rPr lang="en-US" dirty="0"/>
              <a:t> sequential decision making?</a:t>
            </a:r>
          </a:p>
        </p:txBody>
      </p:sp>
      <p:sp>
        <p:nvSpPr>
          <p:cNvPr id="3" name="TextBox 2">
            <a:extLst>
              <a:ext uri="{FF2B5EF4-FFF2-40B4-BE49-F238E27FC236}">
                <a16:creationId xmlns:a16="http://schemas.microsoft.com/office/drawing/2014/main" id="{BCD10FFA-527F-6EA1-D3E9-A8FFFF6A61A9}"/>
              </a:ext>
            </a:extLst>
          </p:cNvPr>
          <p:cNvSpPr txBox="1"/>
          <p:nvPr/>
        </p:nvSpPr>
        <p:spPr>
          <a:xfrm>
            <a:off x="2484132" y="4815973"/>
            <a:ext cx="1789016" cy="307777"/>
          </a:xfrm>
          <a:prstGeom prst="rect">
            <a:avLst/>
          </a:prstGeom>
          <a:noFill/>
        </p:spPr>
        <p:txBody>
          <a:bodyPr wrap="none" rtlCol="0">
            <a:spAutoFit/>
          </a:bodyPr>
          <a:lstStyle/>
          <a:p>
            <a:r>
              <a:rPr lang="en-US" sz="1400" i="1" dirty="0">
                <a:latin typeface="Arial" panose="020B0604020202020204" pitchFamily="34" charset="0"/>
                <a:cs typeface="Arial" panose="020B0604020202020204" pitchFamily="34" charset="0"/>
              </a:rPr>
              <a:t>The famous RL loop</a:t>
            </a:r>
          </a:p>
        </p:txBody>
      </p:sp>
      <p:pic>
        <p:nvPicPr>
          <p:cNvPr id="10242" name="Picture 2">
            <a:extLst>
              <a:ext uri="{FF2B5EF4-FFF2-40B4-BE49-F238E27FC236}">
                <a16:creationId xmlns:a16="http://schemas.microsoft.com/office/drawing/2014/main" id="{C97AF370-2977-087F-7ACE-03E9E8241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9810" y="1210117"/>
            <a:ext cx="4990909" cy="46262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919CE9-805B-81D2-8936-DA3BE24004A1}"/>
              </a:ext>
            </a:extLst>
          </p:cNvPr>
          <p:cNvSpPr txBox="1"/>
          <p:nvPr/>
        </p:nvSpPr>
        <p:spPr>
          <a:xfrm>
            <a:off x="8481853" y="5711346"/>
            <a:ext cx="2731582" cy="307777"/>
          </a:xfrm>
          <a:prstGeom prst="rect">
            <a:avLst/>
          </a:prstGeom>
          <a:noFill/>
        </p:spPr>
        <p:txBody>
          <a:bodyPr wrap="none" rtlCol="0">
            <a:spAutoFit/>
          </a:bodyPr>
          <a:lstStyle/>
          <a:p>
            <a:r>
              <a:rPr lang="en-US" sz="1400" i="1" dirty="0">
                <a:latin typeface="Arial" panose="020B0604020202020204" pitchFamily="34" charset="0"/>
                <a:cs typeface="Arial" panose="020B0604020202020204" pitchFamily="34" charset="0"/>
              </a:rPr>
              <a:t>A sequence of tic-tac-toe moves</a:t>
            </a:r>
          </a:p>
        </p:txBody>
      </p:sp>
      <p:sp>
        <p:nvSpPr>
          <p:cNvPr id="5" name="TextBox 4">
            <a:extLst>
              <a:ext uri="{FF2B5EF4-FFF2-40B4-BE49-F238E27FC236}">
                <a16:creationId xmlns:a16="http://schemas.microsoft.com/office/drawing/2014/main" id="{868F92A1-0281-AA36-96E7-E2851F670C5F}"/>
              </a:ext>
            </a:extLst>
          </p:cNvPr>
          <p:cNvSpPr txBox="1"/>
          <p:nvPr/>
        </p:nvSpPr>
        <p:spPr>
          <a:xfrm>
            <a:off x="10512158" y="3641437"/>
            <a:ext cx="1329715" cy="584775"/>
          </a:xfrm>
          <a:prstGeom prst="rect">
            <a:avLst/>
          </a:prstGeom>
          <a:noFill/>
        </p:spPr>
        <p:txBody>
          <a:bodyPr wrap="square" rtlCol="0">
            <a:spAutoFit/>
          </a:bodyPr>
          <a:lstStyle/>
          <a:p>
            <a:pPr algn="ctr"/>
            <a:r>
              <a:rPr lang="en-US" sz="1600" dirty="0">
                <a:solidFill>
                  <a:schemeClr val="accent6">
                    <a:lumMod val="75000"/>
                  </a:schemeClr>
                </a:solidFill>
                <a:latin typeface="Arial" panose="020B0604020202020204" pitchFamily="34" charset="0"/>
                <a:cs typeface="Arial" panose="020B0604020202020204" pitchFamily="34" charset="0"/>
              </a:rPr>
              <a:t>exploratory move</a:t>
            </a:r>
          </a:p>
        </p:txBody>
      </p:sp>
      <p:sp>
        <p:nvSpPr>
          <p:cNvPr id="7" name="TextBox 6">
            <a:extLst>
              <a:ext uri="{FF2B5EF4-FFF2-40B4-BE49-F238E27FC236}">
                <a16:creationId xmlns:a16="http://schemas.microsoft.com/office/drawing/2014/main" id="{5FEFBBD6-8971-60AE-0AB4-CABC7B28EB94}"/>
              </a:ext>
            </a:extLst>
          </p:cNvPr>
          <p:cNvSpPr txBox="1"/>
          <p:nvPr/>
        </p:nvSpPr>
        <p:spPr>
          <a:xfrm>
            <a:off x="911225" y="5836346"/>
            <a:ext cx="2082621"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Images from Sutton &amp; Barto</a:t>
            </a:r>
          </a:p>
        </p:txBody>
      </p:sp>
      <p:sp>
        <p:nvSpPr>
          <p:cNvPr id="8" name="Slide Number Placeholder 7">
            <a:extLst>
              <a:ext uri="{FF2B5EF4-FFF2-40B4-BE49-F238E27FC236}">
                <a16:creationId xmlns:a16="http://schemas.microsoft.com/office/drawing/2014/main" id="{0217930E-7B75-9027-CDD1-113577D8C148}"/>
              </a:ext>
            </a:extLst>
          </p:cNvPr>
          <p:cNvSpPr>
            <a:spLocks noGrp="1"/>
          </p:cNvSpPr>
          <p:nvPr>
            <p:ph type="sldNum" sz="quarter" idx="11"/>
          </p:nvPr>
        </p:nvSpPr>
        <p:spPr/>
        <p:txBody>
          <a:bodyPr/>
          <a:lstStyle/>
          <a:p>
            <a:fld id="{8EC8024B-7172-FB45-9673-F90DEA3BA41B}" type="slidenum">
              <a:rPr lang="en-US" smtClean="0"/>
              <a:t>17</a:t>
            </a:fld>
            <a:endParaRPr lang="en-US" dirty="0"/>
          </a:p>
        </p:txBody>
      </p:sp>
    </p:spTree>
    <p:extLst>
      <p:ext uri="{BB962C8B-B14F-4D97-AF65-F5344CB8AC3E}">
        <p14:creationId xmlns:p14="http://schemas.microsoft.com/office/powerpoint/2010/main" val="617405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18941-3AA6-C83B-B974-444A01B6BC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811F6F-9668-1280-0BE3-9F7EC12C0929}"/>
              </a:ext>
            </a:extLst>
          </p:cNvPr>
          <p:cNvSpPr>
            <a:spLocks noGrp="1"/>
          </p:cNvSpPr>
          <p:nvPr>
            <p:ph type="title"/>
          </p:nvPr>
        </p:nvSpPr>
        <p:spPr>
          <a:xfrm>
            <a:off x="835959" y="365126"/>
            <a:ext cx="5941595" cy="681036"/>
          </a:xfrm>
        </p:spPr>
        <p:txBody>
          <a:bodyPr/>
          <a:lstStyle/>
          <a:p>
            <a:r>
              <a:rPr lang="en-US" dirty="0"/>
              <a:t>Optimal control concepts </a:t>
            </a:r>
          </a:p>
        </p:txBody>
      </p:sp>
      <p:sp>
        <p:nvSpPr>
          <p:cNvPr id="3" name="Text Placeholder 2">
            <a:extLst>
              <a:ext uri="{FF2B5EF4-FFF2-40B4-BE49-F238E27FC236}">
                <a16:creationId xmlns:a16="http://schemas.microsoft.com/office/drawing/2014/main" id="{A4FCD43C-C35F-0495-178C-59AC4DC4075B}"/>
              </a:ext>
            </a:extLst>
          </p:cNvPr>
          <p:cNvSpPr>
            <a:spLocks noGrp="1"/>
          </p:cNvSpPr>
          <p:nvPr>
            <p:ph type="body" sz="quarter" idx="12"/>
          </p:nvPr>
        </p:nvSpPr>
        <p:spPr/>
        <p:txBody>
          <a:bodyPr/>
          <a:lstStyle/>
          <a:p>
            <a:r>
              <a:rPr lang="en-US" dirty="0"/>
              <a:t>Markov Decision Processes (MDPs)</a:t>
            </a:r>
          </a:p>
        </p:txBody>
      </p:sp>
      <p:sp>
        <p:nvSpPr>
          <p:cNvPr id="4" name="TextBox 3">
            <a:extLst>
              <a:ext uri="{FF2B5EF4-FFF2-40B4-BE49-F238E27FC236}">
                <a16:creationId xmlns:a16="http://schemas.microsoft.com/office/drawing/2014/main" id="{0CD0BB2F-BBBE-3DF9-E570-3F18C72A96F9}"/>
              </a:ext>
            </a:extLst>
          </p:cNvPr>
          <p:cNvSpPr txBox="1"/>
          <p:nvPr/>
        </p:nvSpPr>
        <p:spPr>
          <a:xfrm>
            <a:off x="838200" y="1213548"/>
            <a:ext cx="7893685" cy="338554"/>
          </a:xfrm>
          <a:prstGeom prst="rect">
            <a:avLst/>
          </a:prstGeom>
          <a:noFill/>
        </p:spPr>
        <p:txBody>
          <a:bodyPr wrap="square" rtlCol="0">
            <a:spAutoFit/>
          </a:bodyPr>
          <a:lstStyle/>
          <a:p>
            <a:r>
              <a:rPr lang="en-GB" sz="1600" b="1" dirty="0">
                <a:solidFill>
                  <a:schemeClr val="accent6">
                    <a:lumMod val="75000"/>
                  </a:schemeClr>
                </a:solidFill>
                <a:latin typeface="Arial" panose="020B0604020202020204" pitchFamily="34" charset="0"/>
                <a:cs typeface="Arial" panose="020B0604020202020204" pitchFamily="34" charset="0"/>
              </a:rPr>
              <a:t>A mathematical framework for modelling stochastic decision making</a:t>
            </a:r>
          </a:p>
        </p:txBody>
      </p:sp>
      <p:sp>
        <p:nvSpPr>
          <p:cNvPr id="5" name="TextBox 4">
            <a:extLst>
              <a:ext uri="{FF2B5EF4-FFF2-40B4-BE49-F238E27FC236}">
                <a16:creationId xmlns:a16="http://schemas.microsoft.com/office/drawing/2014/main" id="{44D28E7D-AEBB-D86F-7DE4-1CF8589EABC8}"/>
              </a:ext>
            </a:extLst>
          </p:cNvPr>
          <p:cNvSpPr txBox="1"/>
          <p:nvPr/>
        </p:nvSpPr>
        <p:spPr>
          <a:xfrm>
            <a:off x="847725" y="1686792"/>
            <a:ext cx="4700582" cy="400110"/>
          </a:xfrm>
          <a:prstGeom prst="rect">
            <a:avLst/>
          </a:prstGeom>
          <a:noFill/>
        </p:spPr>
        <p:txBody>
          <a:bodyPr wrap="none" rtlCol="0">
            <a:spAutoFit/>
          </a:bodyPr>
          <a:lstStyle/>
          <a:p>
            <a:r>
              <a:rPr lang="en-DE" sz="2000" dirty="0">
                <a:latin typeface="Arial" panose="020B0604020202020204" pitchFamily="34" charset="0"/>
                <a:cs typeface="Arial" panose="020B0604020202020204" pitchFamily="34" charset="0"/>
              </a:rPr>
              <a:t>A Markov Decision Process is a 5-tuple: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51BF473-61E2-6B44-497E-CC31692D82E3}"/>
                  </a:ext>
                </a:extLst>
              </p:cNvPr>
              <p:cNvSpPr txBox="1"/>
              <p:nvPr/>
            </p:nvSpPr>
            <p:spPr>
              <a:xfrm>
                <a:off x="5548306" y="1653770"/>
                <a:ext cx="214509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𝒮</m:t>
                      </m:r>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𝒜</m:t>
                      </m:r>
                      <m:r>
                        <a:rPr lang="en-US" sz="2800" b="0" i="1" smtClean="0">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𝒫</m:t>
                      </m:r>
                      <m:r>
                        <a:rPr lang="en-US" sz="2800" b="0" i="1" smtClean="0">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ℛ</m:t>
                      </m:r>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𝛾</m:t>
                      </m:r>
                      <m:r>
                        <a:rPr lang="en-US" sz="2800" b="0" i="1" smtClean="0">
                          <a:latin typeface="Cambria Math" panose="02040503050406030204" pitchFamily="18" charset="0"/>
                        </a:rPr>
                        <m:t>)</m:t>
                      </m:r>
                    </m:oMath>
                  </m:oMathPara>
                </a14:m>
                <a:endParaRPr lang="en-DE" sz="2800" dirty="0"/>
              </a:p>
            </p:txBody>
          </p:sp>
        </mc:Choice>
        <mc:Fallback xmlns="">
          <p:sp>
            <p:nvSpPr>
              <p:cNvPr id="6" name="TextBox 5">
                <a:extLst>
                  <a:ext uri="{FF2B5EF4-FFF2-40B4-BE49-F238E27FC236}">
                    <a16:creationId xmlns:a16="http://schemas.microsoft.com/office/drawing/2014/main" id="{451BF473-61E2-6B44-497E-CC31692D82E3}"/>
                  </a:ext>
                </a:extLst>
              </p:cNvPr>
              <p:cNvSpPr txBox="1">
                <a:spLocks noRot="1" noChangeAspect="1" noMove="1" noResize="1" noEditPoints="1" noAdjustHandles="1" noChangeArrowheads="1" noChangeShapeType="1" noTextEdit="1"/>
              </p:cNvSpPr>
              <p:nvPr/>
            </p:nvSpPr>
            <p:spPr>
              <a:xfrm>
                <a:off x="5548306" y="1653770"/>
                <a:ext cx="2145091" cy="430887"/>
              </a:xfrm>
              <a:prstGeom prst="rect">
                <a:avLst/>
              </a:prstGeom>
              <a:blipFill>
                <a:blip r:embed="rId3"/>
                <a:stretch>
                  <a:fillRect l="-7059" t="-2857" r="-7059" b="-3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7212D41-EA83-0940-2D52-5C9C486DEAC1}"/>
                  </a:ext>
                </a:extLst>
              </p:cNvPr>
              <p:cNvSpPr txBox="1"/>
              <p:nvPr/>
            </p:nvSpPr>
            <p:spPr>
              <a:xfrm>
                <a:off x="8124123" y="349443"/>
                <a:ext cx="3947234" cy="1923604"/>
              </a:xfrm>
              <a:prstGeom prst="rect">
                <a:avLst/>
              </a:prstGeom>
              <a:noFill/>
            </p:spPr>
            <p:txBody>
              <a:bodyPr wrap="none" rtlCol="0">
                <a:spAutoFit/>
              </a:bodyPr>
              <a:lstStyle/>
              <a:p>
                <a:pPr marL="285750" indent="-285750">
                  <a:buFont typeface="Wingdings" pitchFamily="2" charset="2"/>
                  <a:buChar char="§"/>
                </a:pPr>
                <a:r>
                  <a:rPr lang="en-US" b="1" dirty="0">
                    <a:latin typeface="Arial" panose="020B0604020202020204" pitchFamily="34" charset="0"/>
                    <a:cs typeface="Arial" panose="020B0604020202020204" pitchFamily="34" charset="0"/>
                  </a:rPr>
                  <a:t>Discrete or continuous</a:t>
                </a:r>
              </a:p>
              <a:p>
                <a:pPr marL="317500" lvl="1"/>
                <a:r>
                  <a:rPr lang="en-US" sz="1600" dirty="0">
                    <a:latin typeface="Arial" panose="020B0604020202020204" pitchFamily="34" charset="0"/>
                    <a:cs typeface="Arial" panose="020B0604020202020204" pitchFamily="34" charset="0"/>
                  </a:rPr>
                  <a:t>Countable or real-valued </a:t>
                </a:r>
                <a14:m>
                  <m:oMath xmlns:m="http://schemas.openxmlformats.org/officeDocument/2006/math">
                    <m:r>
                      <a:rPr lang="en-US" sz="1600" i="1">
                        <a:latin typeface="Cambria Math" panose="02040503050406030204" pitchFamily="18" charset="0"/>
                        <a:ea typeface="Cambria Math" panose="02040503050406030204" pitchFamily="18" charset="0"/>
                      </a:rPr>
                      <m:t>𝒮</m:t>
                    </m:r>
                    <m:r>
                      <a:rPr lang="en-US" sz="1600" i="1">
                        <a:latin typeface="Cambria Math" panose="02040503050406030204" pitchFamily="18" charset="0"/>
                        <a:ea typeface="Cambria Math" panose="02040503050406030204" pitchFamily="18" charset="0"/>
                      </a:rPr>
                      <m:t>, </m:t>
                    </m:r>
                    <m:r>
                      <a:rPr lang="en-US" sz="1600" i="1">
                        <a:latin typeface="Cambria Math" panose="02040503050406030204" pitchFamily="18" charset="0"/>
                        <a:ea typeface="Cambria Math" panose="02040503050406030204" pitchFamily="18" charset="0"/>
                      </a:rPr>
                      <m:t>𝒜</m:t>
                    </m:r>
                  </m:oMath>
                </a14:m>
                <a:endParaRPr lang="en-US" sz="1600" dirty="0">
                  <a:latin typeface="Arial" panose="020B0604020202020204" pitchFamily="34" charset="0"/>
                  <a:cs typeface="Arial" panose="020B0604020202020204" pitchFamily="34" charset="0"/>
                </a:endParaRPr>
              </a:p>
              <a:p>
                <a:pPr marL="317500" lvl="1"/>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b="1" dirty="0">
                    <a:latin typeface="Arial" panose="020B0604020202020204" pitchFamily="34" charset="0"/>
                    <a:cs typeface="Arial" panose="020B0604020202020204" pitchFamily="34" charset="0"/>
                  </a:rPr>
                  <a:t>Finite or infinite </a:t>
                </a:r>
              </a:p>
              <a:p>
                <a:pPr marL="317500"/>
                <a:r>
                  <a:rPr lang="en-US" sz="1600" dirty="0">
                    <a:latin typeface="Arial" panose="020B0604020202020204" pitchFamily="34" charset="0"/>
                    <a:cs typeface="Arial" panose="020B0604020202020204" pitchFamily="34" charset="0"/>
                  </a:rPr>
                  <a:t>Bounded or unbounded </a:t>
                </a:r>
                <a14:m>
                  <m:oMath xmlns:m="http://schemas.openxmlformats.org/officeDocument/2006/math">
                    <m:r>
                      <a:rPr lang="en-US" sz="1600" i="1">
                        <a:latin typeface="Cambria Math" panose="02040503050406030204" pitchFamily="18" charset="0"/>
                        <a:ea typeface="Cambria Math" panose="02040503050406030204" pitchFamily="18" charset="0"/>
                      </a:rPr>
                      <m:t>𝒮</m:t>
                    </m:r>
                    <m:r>
                      <a:rPr lang="en-US" sz="1600" i="1">
                        <a:latin typeface="Cambria Math" panose="02040503050406030204" pitchFamily="18" charset="0"/>
                        <a:ea typeface="Cambria Math" panose="02040503050406030204" pitchFamily="18" charset="0"/>
                      </a:rPr>
                      <m:t>, </m:t>
                    </m:r>
                    <m:r>
                      <a:rPr lang="en-US" sz="1600" i="1">
                        <a:latin typeface="Cambria Math" panose="02040503050406030204" pitchFamily="18" charset="0"/>
                        <a:ea typeface="Cambria Math" panose="02040503050406030204" pitchFamily="18" charset="0"/>
                      </a:rPr>
                      <m:t>𝒜</m:t>
                    </m:r>
                  </m:oMath>
                </a14:m>
                <a:endParaRPr lang="en-US" sz="1600" dirty="0">
                  <a:latin typeface="Arial" panose="020B0604020202020204" pitchFamily="34" charset="0"/>
                  <a:cs typeface="Arial" panose="020B0604020202020204" pitchFamily="34" charset="0"/>
                </a:endParaRPr>
              </a:p>
              <a:p>
                <a:pPr marL="317500"/>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b="1" dirty="0">
                    <a:latin typeface="Arial" panose="020B0604020202020204" pitchFamily="34" charset="0"/>
                    <a:cs typeface="Arial" panose="020B0604020202020204" pitchFamily="34" charset="0"/>
                  </a:rPr>
                  <a:t>Deterministic or stochastic</a:t>
                </a:r>
                <a:r>
                  <a:rPr lang="en-US" dirty="0">
                    <a:latin typeface="Arial" panose="020B0604020202020204" pitchFamily="34" charset="0"/>
                    <a:cs typeface="Arial" panose="020B0604020202020204" pitchFamily="34" charset="0"/>
                  </a:rPr>
                  <a:t> </a:t>
                </a:r>
                <a14:m>
                  <m:oMath xmlns:m="http://schemas.openxmlformats.org/officeDocument/2006/math">
                    <m:r>
                      <a:rPr lang="en-US" i="1">
                        <a:latin typeface="Cambria Math" panose="02040503050406030204" pitchFamily="18" charset="0"/>
                        <a:ea typeface="Cambria Math" panose="02040503050406030204" pitchFamily="18" charset="0"/>
                      </a:rPr>
                      <m:t>𝒮</m:t>
                    </m:r>
                  </m:oMath>
                </a14:m>
                <a:r>
                  <a:rPr lang="en-US" dirty="0">
                    <a:latin typeface="Arial" panose="020B0604020202020204" pitchFamily="34" charset="0"/>
                    <a:cs typeface="Arial" panose="020B0604020202020204" pitchFamily="34" charset="0"/>
                  </a:rPr>
                  <a:t>, </a:t>
                </a:r>
                <a14:m>
                  <m:oMath xmlns:m="http://schemas.openxmlformats.org/officeDocument/2006/math">
                    <m:r>
                      <a:rPr lang="en-US" i="1">
                        <a:latin typeface="Cambria Math" panose="02040503050406030204" pitchFamily="18" charset="0"/>
                        <a:ea typeface="Cambria Math" panose="02040503050406030204" pitchFamily="18" charset="0"/>
                      </a:rPr>
                      <m:t>ℛ</m:t>
                    </m:r>
                  </m:oMath>
                </a14:m>
                <a:endParaRPr lang="en-US" dirty="0">
                  <a:latin typeface="Arial" panose="020B0604020202020204" pitchFamily="34" charset="0"/>
                  <a:cs typeface="Arial" panose="020B0604020202020204" pitchFamily="34" charset="0"/>
                </a:endParaRPr>
              </a:p>
              <a:p>
                <a:pPr marL="317500"/>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b="1" dirty="0">
                    <a:latin typeface="Arial" panose="020B0604020202020204" pitchFamily="34" charset="0"/>
                    <a:cs typeface="Arial" panose="020B0604020202020204" pitchFamily="34" charset="0"/>
                  </a:rPr>
                  <a:t>Episodic or continuing</a:t>
                </a:r>
              </a:p>
            </p:txBody>
          </p:sp>
        </mc:Choice>
        <mc:Fallback xmlns="">
          <p:sp>
            <p:nvSpPr>
              <p:cNvPr id="20" name="TextBox 19">
                <a:extLst>
                  <a:ext uri="{FF2B5EF4-FFF2-40B4-BE49-F238E27FC236}">
                    <a16:creationId xmlns:a16="http://schemas.microsoft.com/office/drawing/2014/main" id="{37212D41-EA83-0940-2D52-5C9C486DEAC1}"/>
                  </a:ext>
                </a:extLst>
              </p:cNvPr>
              <p:cNvSpPr txBox="1">
                <a:spLocks noRot="1" noChangeAspect="1" noMove="1" noResize="1" noEditPoints="1" noAdjustHandles="1" noChangeArrowheads="1" noChangeShapeType="1" noTextEdit="1"/>
              </p:cNvSpPr>
              <p:nvPr/>
            </p:nvSpPr>
            <p:spPr>
              <a:xfrm>
                <a:off x="8124123" y="349443"/>
                <a:ext cx="3947234" cy="1923604"/>
              </a:xfrm>
              <a:prstGeom prst="rect">
                <a:avLst/>
              </a:prstGeom>
              <a:blipFill>
                <a:blip r:embed="rId4"/>
                <a:stretch>
                  <a:fillRect l="-962" t="-1307" b="-3922"/>
                </a:stretch>
              </a:blipFill>
            </p:spPr>
            <p:txBody>
              <a:bodyPr/>
              <a:lstStyle/>
              <a:p>
                <a:r>
                  <a:rPr lang="en-US">
                    <a:noFill/>
                  </a:rPr>
                  <a:t> </a:t>
                </a:r>
              </a:p>
            </p:txBody>
          </p:sp>
        </mc:Fallback>
      </mc:AlternateContent>
      <p:pic>
        <p:nvPicPr>
          <p:cNvPr id="23554" name="Picture 2">
            <a:extLst>
              <a:ext uri="{FF2B5EF4-FFF2-40B4-BE49-F238E27FC236}">
                <a16:creationId xmlns:a16="http://schemas.microsoft.com/office/drawing/2014/main" id="{82AF4F9F-625F-4EEB-DE41-C84D4EA6B1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7554" y="2352266"/>
            <a:ext cx="3970263" cy="317621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FDBE8F3-064C-2B6B-2C0B-C6BE6F324B08}"/>
              </a:ext>
            </a:extLst>
          </p:cNvPr>
          <p:cNvSpPr txBox="1"/>
          <p:nvPr/>
        </p:nvSpPr>
        <p:spPr>
          <a:xfrm rot="16200000">
            <a:off x="9624813" y="3685695"/>
            <a:ext cx="2541017" cy="307777"/>
          </a:xfrm>
          <a:prstGeom prst="rect">
            <a:avLst/>
          </a:prstGeom>
          <a:noFill/>
        </p:spPr>
        <p:txBody>
          <a:bodyPr wrap="none" rtlCol="0">
            <a:spAutoFit/>
          </a:bodyPr>
          <a:lstStyle/>
          <a:p>
            <a:r>
              <a:rPr lang="en-US" sz="1400" i="1" dirty="0">
                <a:latin typeface="Arial" panose="020B0604020202020204" pitchFamily="34" charset="0"/>
                <a:cs typeface="Arial" panose="020B0604020202020204" pitchFamily="34" charset="0"/>
              </a:rPr>
              <a:t>MDP example from Wikipedia</a:t>
            </a:r>
          </a:p>
        </p:txBody>
      </p:sp>
      <p:sp>
        <p:nvSpPr>
          <p:cNvPr id="32" name="Rounded Rectangle 31">
            <a:extLst>
              <a:ext uri="{FF2B5EF4-FFF2-40B4-BE49-F238E27FC236}">
                <a16:creationId xmlns:a16="http://schemas.microsoft.com/office/drawing/2014/main" id="{185B900B-408A-DAD4-033E-2E525380F791}"/>
              </a:ext>
            </a:extLst>
          </p:cNvPr>
          <p:cNvSpPr/>
          <p:nvPr/>
        </p:nvSpPr>
        <p:spPr>
          <a:xfrm>
            <a:off x="927219" y="2224461"/>
            <a:ext cx="4993690" cy="3876794"/>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7D133C7-84F2-264F-B747-990B7C8AC04C}"/>
                  </a:ext>
                </a:extLst>
              </p:cNvPr>
              <p:cNvSpPr txBox="1"/>
              <p:nvPr/>
            </p:nvSpPr>
            <p:spPr>
              <a:xfrm>
                <a:off x="1043362" y="2194085"/>
                <a:ext cx="49730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tx1"/>
                          </a:solidFill>
                          <a:latin typeface="Cambria Math" panose="02040503050406030204" pitchFamily="18" charset="0"/>
                          <a:ea typeface="Cambria Math" panose="02040503050406030204" pitchFamily="18" charset="0"/>
                        </a:rPr>
                        <m:t>𝒮</m:t>
                      </m:r>
                    </m:oMath>
                  </m:oMathPara>
                </a14:m>
                <a:endParaRPr lang="en-US" sz="2800" dirty="0"/>
              </a:p>
            </p:txBody>
          </p:sp>
        </mc:Choice>
        <mc:Fallback xmlns="">
          <p:sp>
            <p:nvSpPr>
              <p:cNvPr id="34" name="TextBox 33">
                <a:extLst>
                  <a:ext uri="{FF2B5EF4-FFF2-40B4-BE49-F238E27FC236}">
                    <a16:creationId xmlns:a16="http://schemas.microsoft.com/office/drawing/2014/main" id="{57D133C7-84F2-264F-B747-990B7C8AC04C}"/>
                  </a:ext>
                </a:extLst>
              </p:cNvPr>
              <p:cNvSpPr txBox="1">
                <a:spLocks noRot="1" noChangeAspect="1" noMove="1" noResize="1" noEditPoints="1" noAdjustHandles="1" noChangeArrowheads="1" noChangeShapeType="1" noTextEdit="1"/>
              </p:cNvSpPr>
              <p:nvPr/>
            </p:nvSpPr>
            <p:spPr>
              <a:xfrm>
                <a:off x="1043362" y="2194085"/>
                <a:ext cx="497305"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B0ABF98-3432-7077-13DE-CF8387FBEB7D}"/>
                  </a:ext>
                </a:extLst>
              </p:cNvPr>
              <p:cNvSpPr txBox="1"/>
              <p:nvPr/>
            </p:nvSpPr>
            <p:spPr>
              <a:xfrm>
                <a:off x="1050268" y="2663290"/>
                <a:ext cx="40838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𝒜</m:t>
                      </m:r>
                    </m:oMath>
                  </m:oMathPara>
                </a14:m>
                <a:endParaRPr lang="en-DE" sz="2800" dirty="0"/>
              </a:p>
            </p:txBody>
          </p:sp>
        </mc:Choice>
        <mc:Fallback xmlns="">
          <p:sp>
            <p:nvSpPr>
              <p:cNvPr id="39" name="TextBox 38">
                <a:extLst>
                  <a:ext uri="{FF2B5EF4-FFF2-40B4-BE49-F238E27FC236}">
                    <a16:creationId xmlns:a16="http://schemas.microsoft.com/office/drawing/2014/main" id="{4B0ABF98-3432-7077-13DE-CF8387FBEB7D}"/>
                  </a:ext>
                </a:extLst>
              </p:cNvPr>
              <p:cNvSpPr txBox="1">
                <a:spLocks noRot="1" noChangeAspect="1" noMove="1" noResize="1" noEditPoints="1" noAdjustHandles="1" noChangeArrowheads="1" noChangeShapeType="1" noTextEdit="1"/>
              </p:cNvSpPr>
              <p:nvPr/>
            </p:nvSpPr>
            <p:spPr>
              <a:xfrm>
                <a:off x="1050268" y="2663290"/>
                <a:ext cx="408382" cy="430887"/>
              </a:xfrm>
              <a:prstGeom prst="rect">
                <a:avLst/>
              </a:prstGeom>
              <a:blipFill>
                <a:blip r:embed="rId7"/>
                <a:stretch>
                  <a:fillRect l="-21212" r="-18182"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85005E6-13F5-B23F-67D7-1D5C3B49201D}"/>
                  </a:ext>
                </a:extLst>
              </p:cNvPr>
              <p:cNvSpPr txBox="1"/>
              <p:nvPr/>
            </p:nvSpPr>
            <p:spPr>
              <a:xfrm>
                <a:off x="1099083" y="3137763"/>
                <a:ext cx="345947" cy="4420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ea typeface="Cambria Math" panose="02040503050406030204" pitchFamily="18" charset="0"/>
                        </a:rPr>
                        <m:t>ℛ</m:t>
                      </m:r>
                    </m:oMath>
                  </m:oMathPara>
                </a14:m>
                <a:endParaRPr lang="en-DE" sz="2800" dirty="0"/>
              </a:p>
            </p:txBody>
          </p:sp>
        </mc:Choice>
        <mc:Fallback xmlns="">
          <p:sp>
            <p:nvSpPr>
              <p:cNvPr id="40" name="TextBox 39">
                <a:extLst>
                  <a:ext uri="{FF2B5EF4-FFF2-40B4-BE49-F238E27FC236}">
                    <a16:creationId xmlns:a16="http://schemas.microsoft.com/office/drawing/2014/main" id="{685005E6-13F5-B23F-67D7-1D5C3B49201D}"/>
                  </a:ext>
                </a:extLst>
              </p:cNvPr>
              <p:cNvSpPr txBox="1">
                <a:spLocks noRot="1" noChangeAspect="1" noMove="1" noResize="1" noEditPoints="1" noAdjustHandles="1" noChangeArrowheads="1" noChangeShapeType="1" noTextEdit="1"/>
              </p:cNvSpPr>
              <p:nvPr/>
            </p:nvSpPr>
            <p:spPr>
              <a:xfrm>
                <a:off x="1099083" y="3137763"/>
                <a:ext cx="345947" cy="442044"/>
              </a:xfrm>
              <a:prstGeom prst="rect">
                <a:avLst/>
              </a:prstGeom>
              <a:blipFill>
                <a:blip r:embed="rId8"/>
                <a:stretch>
                  <a:fillRect l="-25000" r="-21429" b="-2857"/>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4A351D43-94CC-E34E-AE21-50CF5F6A7929}"/>
              </a:ext>
            </a:extLst>
          </p:cNvPr>
          <p:cNvSpPr txBox="1"/>
          <p:nvPr/>
        </p:nvSpPr>
        <p:spPr>
          <a:xfrm>
            <a:off x="1796564" y="2275139"/>
            <a:ext cx="3345788"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state space (all valid states)</a:t>
            </a:r>
          </a:p>
        </p:txBody>
      </p:sp>
      <p:sp>
        <p:nvSpPr>
          <p:cNvPr id="43" name="TextBox 42">
            <a:extLst>
              <a:ext uri="{FF2B5EF4-FFF2-40B4-BE49-F238E27FC236}">
                <a16:creationId xmlns:a16="http://schemas.microsoft.com/office/drawing/2014/main" id="{1AB75967-83CB-25B5-52D3-7573F16362B6}"/>
              </a:ext>
            </a:extLst>
          </p:cNvPr>
          <p:cNvSpPr txBox="1"/>
          <p:nvPr/>
        </p:nvSpPr>
        <p:spPr>
          <a:xfrm>
            <a:off x="1783864" y="2718808"/>
            <a:ext cx="3605474"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action space (all valid actions)</a:t>
            </a:r>
          </a:p>
        </p:txBody>
      </p:sp>
      <p:sp>
        <p:nvSpPr>
          <p:cNvPr id="50" name="TextBox 49">
            <a:extLst>
              <a:ext uri="{FF2B5EF4-FFF2-40B4-BE49-F238E27FC236}">
                <a16:creationId xmlns:a16="http://schemas.microsoft.com/office/drawing/2014/main" id="{07280C8A-9E06-4000-E547-95203DF1AE20}"/>
              </a:ext>
            </a:extLst>
          </p:cNvPr>
          <p:cNvSpPr txBox="1"/>
          <p:nvPr/>
        </p:nvSpPr>
        <p:spPr>
          <a:xfrm>
            <a:off x="1805680" y="3160213"/>
            <a:ext cx="193674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reward function</a:t>
            </a: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3584D10B-34E1-D5FB-7F7D-6B7D3CFCFE9A}"/>
                  </a:ext>
                </a:extLst>
              </p:cNvPr>
              <p:cNvSpPr txBox="1"/>
              <p:nvPr/>
            </p:nvSpPr>
            <p:spPr>
              <a:xfrm>
                <a:off x="1139729" y="4002500"/>
                <a:ext cx="34644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ea typeface="Cambria Math" panose="02040503050406030204" pitchFamily="18" charset="0"/>
                        </a:rPr>
                        <m:t>𝒫</m:t>
                      </m:r>
                    </m:oMath>
                  </m:oMathPara>
                </a14:m>
                <a:endParaRPr lang="en-DE" sz="2800" dirty="0"/>
              </a:p>
            </p:txBody>
          </p:sp>
        </mc:Choice>
        <mc:Fallback xmlns="">
          <p:sp>
            <p:nvSpPr>
              <p:cNvPr id="51" name="TextBox 50">
                <a:extLst>
                  <a:ext uri="{FF2B5EF4-FFF2-40B4-BE49-F238E27FC236}">
                    <a16:creationId xmlns:a16="http://schemas.microsoft.com/office/drawing/2014/main" id="{3584D10B-34E1-D5FB-7F7D-6B7D3CFCFE9A}"/>
                  </a:ext>
                </a:extLst>
              </p:cNvPr>
              <p:cNvSpPr txBox="1">
                <a:spLocks noRot="1" noChangeAspect="1" noMove="1" noResize="1" noEditPoints="1" noAdjustHandles="1" noChangeArrowheads="1" noChangeShapeType="1" noTextEdit="1"/>
              </p:cNvSpPr>
              <p:nvPr/>
            </p:nvSpPr>
            <p:spPr>
              <a:xfrm>
                <a:off x="1139729" y="4002500"/>
                <a:ext cx="346441" cy="430887"/>
              </a:xfrm>
              <a:prstGeom prst="rect">
                <a:avLst/>
              </a:prstGeom>
              <a:blipFill>
                <a:blip r:embed="rId9"/>
                <a:stretch>
                  <a:fillRect l="-20690" r="-17241"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AD4DD7C5-A39F-F07B-D5C1-366F1CA7706A}"/>
                  </a:ext>
                </a:extLst>
              </p:cNvPr>
              <p:cNvSpPr txBox="1"/>
              <p:nvPr/>
            </p:nvSpPr>
            <p:spPr>
              <a:xfrm>
                <a:off x="1169840" y="5500910"/>
                <a:ext cx="27251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𝛾</m:t>
                      </m:r>
                    </m:oMath>
                  </m:oMathPara>
                </a14:m>
                <a:endParaRPr lang="en-DE" sz="2800" dirty="0"/>
              </a:p>
            </p:txBody>
          </p:sp>
        </mc:Choice>
        <mc:Fallback xmlns="">
          <p:sp>
            <p:nvSpPr>
              <p:cNvPr id="52" name="TextBox 51">
                <a:extLst>
                  <a:ext uri="{FF2B5EF4-FFF2-40B4-BE49-F238E27FC236}">
                    <a16:creationId xmlns:a16="http://schemas.microsoft.com/office/drawing/2014/main" id="{AD4DD7C5-A39F-F07B-D5C1-366F1CA7706A}"/>
                  </a:ext>
                </a:extLst>
              </p:cNvPr>
              <p:cNvSpPr txBox="1">
                <a:spLocks noRot="1" noChangeAspect="1" noMove="1" noResize="1" noEditPoints="1" noAdjustHandles="1" noChangeArrowheads="1" noChangeShapeType="1" noTextEdit="1"/>
              </p:cNvSpPr>
              <p:nvPr/>
            </p:nvSpPr>
            <p:spPr>
              <a:xfrm>
                <a:off x="1169840" y="5500910"/>
                <a:ext cx="272510" cy="430887"/>
              </a:xfrm>
              <a:prstGeom prst="rect">
                <a:avLst/>
              </a:prstGeom>
              <a:blipFill>
                <a:blip r:embed="rId10"/>
                <a:stretch>
                  <a:fillRect l="-31818" r="-27273" b="-16667"/>
                </a:stretch>
              </a:blipFill>
            </p:spPr>
            <p:txBody>
              <a:bodyPr/>
              <a:lstStyle/>
              <a:p>
                <a:r>
                  <a:rPr lang="en-US">
                    <a:noFill/>
                  </a:rPr>
                  <a:t> </a:t>
                </a:r>
              </a:p>
            </p:txBody>
          </p:sp>
        </mc:Fallback>
      </mc:AlternateContent>
      <p:sp>
        <p:nvSpPr>
          <p:cNvPr id="53" name="TextBox 52">
            <a:extLst>
              <a:ext uri="{FF2B5EF4-FFF2-40B4-BE49-F238E27FC236}">
                <a16:creationId xmlns:a16="http://schemas.microsoft.com/office/drawing/2014/main" id="{59F4FD59-64EB-E555-89FB-C5BD09BED33F}"/>
              </a:ext>
            </a:extLst>
          </p:cNvPr>
          <p:cNvSpPr txBox="1"/>
          <p:nvPr/>
        </p:nvSpPr>
        <p:spPr>
          <a:xfrm>
            <a:off x="1797945" y="4048779"/>
            <a:ext cx="3433953"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transition probability function</a:t>
            </a:r>
          </a:p>
        </p:txBody>
      </p:sp>
      <p:sp>
        <p:nvSpPr>
          <p:cNvPr id="54" name="TextBox 53">
            <a:extLst>
              <a:ext uri="{FF2B5EF4-FFF2-40B4-BE49-F238E27FC236}">
                <a16:creationId xmlns:a16="http://schemas.microsoft.com/office/drawing/2014/main" id="{4E884626-7F48-7316-FA41-18A6E09C8358}"/>
              </a:ext>
            </a:extLst>
          </p:cNvPr>
          <p:cNvSpPr txBox="1"/>
          <p:nvPr/>
        </p:nvSpPr>
        <p:spPr>
          <a:xfrm>
            <a:off x="1696672" y="5558460"/>
            <a:ext cx="1850186"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discount factor</a:t>
            </a:r>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4CF8876C-85CE-79B8-9DC3-B93790C6F825}"/>
                  </a:ext>
                </a:extLst>
              </p:cNvPr>
              <p:cNvSpPr txBox="1"/>
              <p:nvPr/>
            </p:nvSpPr>
            <p:spPr>
              <a:xfrm>
                <a:off x="2068189" y="4522111"/>
                <a:ext cx="2587988"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solidFill>
                                <a:schemeClr val="tx1"/>
                              </a:solidFill>
                              <a:latin typeface="Cambria Math" panose="02040503050406030204" pitchFamily="18" charset="0"/>
                              <a:ea typeface="Cambria Math" panose="02040503050406030204" pitchFamily="18" charset="0"/>
                            </a:rPr>
                          </m:ctrlPr>
                        </m:sSubSupPr>
                        <m:e>
                          <m:r>
                            <a:rPr lang="en-US" sz="2000" i="1">
                              <a:solidFill>
                                <a:schemeClr val="tx1"/>
                              </a:solidFill>
                              <a:latin typeface="Cambria Math" panose="02040503050406030204" pitchFamily="18" charset="0"/>
                              <a:ea typeface="Cambria Math" panose="02040503050406030204" pitchFamily="18" charset="0"/>
                            </a:rPr>
                            <m:t>𝒫</m:t>
                          </m:r>
                        </m:e>
                        <m:sub>
                          <m:r>
                            <a:rPr lang="en-US" sz="2000" i="1">
                              <a:solidFill>
                                <a:schemeClr val="tx1"/>
                              </a:solidFill>
                              <a:latin typeface="Cambria Math" panose="02040503050406030204" pitchFamily="18" charset="0"/>
                              <a:ea typeface="Cambria Math" panose="02040503050406030204" pitchFamily="18" charset="0"/>
                            </a:rPr>
                            <m:t>𝑠𝑠</m:t>
                          </m:r>
                          <m:r>
                            <a:rPr lang="en-US" sz="2000" i="1">
                              <a:solidFill>
                                <a:schemeClr val="tx1"/>
                              </a:solidFill>
                              <a:latin typeface="Cambria Math" panose="02040503050406030204" pitchFamily="18" charset="0"/>
                              <a:ea typeface="Cambria Math" panose="02040503050406030204" pitchFamily="18" charset="0"/>
                            </a:rPr>
                            <m:t>′</m:t>
                          </m:r>
                        </m:sub>
                        <m:sup>
                          <m:r>
                            <a:rPr lang="en-US" sz="2000" i="1">
                              <a:solidFill>
                                <a:schemeClr val="tx1"/>
                              </a:solidFill>
                              <a:latin typeface="Cambria Math" panose="02040503050406030204" pitchFamily="18" charset="0"/>
                              <a:ea typeface="Cambria Math" panose="02040503050406030204" pitchFamily="18" charset="0"/>
                            </a:rPr>
                            <m:t>𝑎</m:t>
                          </m:r>
                        </m:sup>
                      </m:sSubSup>
                      <m:r>
                        <a:rPr lang="en-US" sz="2000" b="0" i="1" smtClean="0">
                          <a:latin typeface="Cambria Math" panose="02040503050406030204" pitchFamily="18" charset="0"/>
                          <a:ea typeface="Cambria Math" panose="02040503050406030204" pitchFamily="18" charset="0"/>
                        </a:rPr>
                        <m:t>=</m:t>
                      </m:r>
                      <m:r>
                        <a:rPr lang="en-DE" sz="2000" i="1" smtClean="0">
                          <a:latin typeface="Cambria Math" panose="02040503050406030204" pitchFamily="18" charset="0"/>
                          <a:ea typeface="Cambria Math" panose="02040503050406030204" pitchFamily="18" charset="0"/>
                        </a:rPr>
                        <m:t>ℙ</m:t>
                      </m:r>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𝑠</m:t>
                          </m:r>
                        </m:e>
                        <m:sup>
                          <m:r>
                            <a:rPr lang="en-US" sz="2000" b="0" i="1" smtClean="0">
                              <a:latin typeface="Cambria Math" panose="02040503050406030204" pitchFamily="18" charset="0"/>
                              <a:ea typeface="Cambria Math" panose="02040503050406030204" pitchFamily="18" charset="0"/>
                            </a:rPr>
                            <m:t>′</m:t>
                          </m:r>
                        </m:sup>
                      </m:sSup>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𝑎</m:t>
                      </m:r>
                      <m:r>
                        <a:rPr lang="en-US" sz="2000" b="0" i="1" smtClean="0">
                          <a:latin typeface="Cambria Math" panose="02040503050406030204" pitchFamily="18" charset="0"/>
                          <a:ea typeface="Cambria Math" panose="02040503050406030204" pitchFamily="18" charset="0"/>
                        </a:rPr>
                        <m:t>]</m:t>
                      </m:r>
                    </m:oMath>
                  </m:oMathPara>
                </a14:m>
                <a:endParaRPr lang="en-DE" sz="2000" dirty="0">
                  <a:latin typeface="Avenir Next Condensed" panose="020B0506020202020204" pitchFamily="34" charset="0"/>
                </a:endParaRPr>
              </a:p>
            </p:txBody>
          </p:sp>
        </mc:Choice>
        <mc:Fallback xmlns="">
          <p:sp>
            <p:nvSpPr>
              <p:cNvPr id="55" name="TextBox 54">
                <a:extLst>
                  <a:ext uri="{FF2B5EF4-FFF2-40B4-BE49-F238E27FC236}">
                    <a16:creationId xmlns:a16="http://schemas.microsoft.com/office/drawing/2014/main" id="{4CF8876C-85CE-79B8-9DC3-B93790C6F825}"/>
                  </a:ext>
                </a:extLst>
              </p:cNvPr>
              <p:cNvSpPr txBox="1">
                <a:spLocks noRot="1" noChangeAspect="1" noMove="1" noResize="1" noEditPoints="1" noAdjustHandles="1" noChangeArrowheads="1" noChangeShapeType="1" noTextEdit="1"/>
              </p:cNvSpPr>
              <p:nvPr/>
            </p:nvSpPr>
            <p:spPr>
              <a:xfrm>
                <a:off x="2068189" y="4522111"/>
                <a:ext cx="2587988" cy="400110"/>
              </a:xfrm>
              <a:prstGeom prst="rect">
                <a:avLst/>
              </a:prstGeom>
              <a:blipFill>
                <a:blip r:embed="rId11"/>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5AF43963-BA22-0297-EABD-FE2FF955BDDE}"/>
                  </a:ext>
                </a:extLst>
              </p:cNvPr>
              <p:cNvSpPr txBox="1"/>
              <p:nvPr/>
            </p:nvSpPr>
            <p:spPr>
              <a:xfrm>
                <a:off x="1753571" y="4906337"/>
                <a:ext cx="3847129" cy="523220"/>
              </a:xfrm>
              <a:prstGeom prst="rect">
                <a:avLst/>
              </a:prstGeom>
              <a:noFill/>
            </p:spPr>
            <p:txBody>
              <a:bodyPr wrap="square" rtlCol="0">
                <a:spAutoFit/>
              </a:bodyPr>
              <a:lstStyle/>
              <a:p>
                <a:r>
                  <a:rPr lang="en-DE" sz="1400" dirty="0">
                    <a:solidFill>
                      <a:schemeClr val="accent6">
                        <a:lumMod val="75000"/>
                      </a:schemeClr>
                    </a:solidFill>
                    <a:latin typeface="Arial" panose="020B0604020202020204" pitchFamily="34" charset="0"/>
                    <a:cs typeface="Arial" panose="020B0604020202020204" pitchFamily="34" charset="0"/>
                  </a:rPr>
                  <a:t>Probability </a:t>
                </a:r>
                <a:r>
                  <a:rPr lang="en-DE" sz="1400">
                    <a:solidFill>
                      <a:schemeClr val="accent6">
                        <a:lumMod val="75000"/>
                      </a:schemeClr>
                    </a:solidFill>
                    <a:latin typeface="Arial" panose="020B0604020202020204" pitchFamily="34" charset="0"/>
                    <a:cs typeface="Arial" panose="020B0604020202020204" pitchFamily="34" charset="0"/>
                  </a:rPr>
                  <a:t>of </a:t>
                </a:r>
                <a:r>
                  <a:rPr lang="en-US" sz="1400" dirty="0">
                    <a:solidFill>
                      <a:schemeClr val="accent6">
                        <a:lumMod val="75000"/>
                      </a:schemeClr>
                    </a:solidFill>
                    <a:latin typeface="Arial" panose="020B0604020202020204" pitchFamily="34" charset="0"/>
                    <a:cs typeface="Arial" panose="020B0604020202020204" pitchFamily="34" charset="0"/>
                  </a:rPr>
                  <a:t>transitioning to </a:t>
                </a:r>
                <a:r>
                  <a:rPr lang="en-DE" sz="1400">
                    <a:solidFill>
                      <a:schemeClr val="accent6">
                        <a:lumMod val="75000"/>
                      </a:schemeClr>
                    </a:solidFill>
                    <a:latin typeface="Arial" panose="020B0604020202020204" pitchFamily="34" charset="0"/>
                    <a:cs typeface="Arial" panose="020B0604020202020204" pitchFamily="34" charset="0"/>
                  </a:rPr>
                  <a:t>state </a:t>
                </a:r>
                <a14:m>
                  <m:oMath xmlns:m="http://schemas.openxmlformats.org/officeDocument/2006/math">
                    <m:r>
                      <a:rPr lang="en-US" sz="1400" i="1">
                        <a:solidFill>
                          <a:schemeClr val="accent6">
                            <a:lumMod val="75000"/>
                          </a:schemeClr>
                        </a:solidFill>
                        <a:latin typeface="Cambria Math" panose="02040503050406030204" pitchFamily="18" charset="0"/>
                        <a:ea typeface="Cambria Math" panose="02040503050406030204" pitchFamily="18" charset="0"/>
                      </a:rPr>
                      <m:t>𝑠</m:t>
                    </m:r>
                    <m:r>
                      <a:rPr lang="en-US" sz="1400" i="1">
                        <a:solidFill>
                          <a:schemeClr val="accent6">
                            <a:lumMod val="75000"/>
                          </a:schemeClr>
                        </a:solidFill>
                        <a:latin typeface="Cambria Math" panose="02040503050406030204" pitchFamily="18" charset="0"/>
                        <a:ea typeface="Cambria Math" panose="02040503050406030204" pitchFamily="18" charset="0"/>
                      </a:rPr>
                      <m:t>′ </m:t>
                    </m:r>
                  </m:oMath>
                </a14:m>
                <a:r>
                  <a:rPr lang="en-DE" sz="1400" dirty="0">
                    <a:solidFill>
                      <a:schemeClr val="accent6">
                        <a:lumMod val="75000"/>
                      </a:schemeClr>
                    </a:solidFill>
                    <a:latin typeface="Arial" panose="020B0604020202020204" pitchFamily="34" charset="0"/>
                    <a:cs typeface="Arial" panose="020B0604020202020204" pitchFamily="34" charset="0"/>
                  </a:rPr>
                  <a:t>after taking action </a:t>
                </a:r>
                <a14:m>
                  <m:oMath xmlns:m="http://schemas.openxmlformats.org/officeDocument/2006/math">
                    <m:r>
                      <a:rPr lang="en-US" sz="1400" i="1">
                        <a:solidFill>
                          <a:schemeClr val="accent6">
                            <a:lumMod val="75000"/>
                          </a:schemeClr>
                        </a:solidFill>
                        <a:latin typeface="Cambria Math" panose="02040503050406030204" pitchFamily="18" charset="0"/>
                        <a:ea typeface="Cambria Math" panose="02040503050406030204" pitchFamily="18" charset="0"/>
                      </a:rPr>
                      <m:t>𝑎</m:t>
                    </m:r>
                    <m:r>
                      <a:rPr lang="en-US" sz="1400" i="1">
                        <a:solidFill>
                          <a:schemeClr val="accent6">
                            <a:lumMod val="75000"/>
                          </a:schemeClr>
                        </a:solidFill>
                        <a:latin typeface="Cambria Math" panose="02040503050406030204" pitchFamily="18" charset="0"/>
                        <a:ea typeface="Cambria Math" panose="02040503050406030204" pitchFamily="18" charset="0"/>
                      </a:rPr>
                      <m:t> </m:t>
                    </m:r>
                  </m:oMath>
                </a14:m>
                <a:r>
                  <a:rPr lang="en-DE" sz="1400" dirty="0">
                    <a:solidFill>
                      <a:schemeClr val="accent6">
                        <a:lumMod val="75000"/>
                      </a:schemeClr>
                    </a:solidFill>
                    <a:latin typeface="Arial" panose="020B0604020202020204" pitchFamily="34" charset="0"/>
                    <a:cs typeface="Arial" panose="020B0604020202020204" pitchFamily="34" charset="0"/>
                  </a:rPr>
                  <a:t> while being in state </a:t>
                </a:r>
                <a14:m>
                  <m:oMath xmlns:m="http://schemas.openxmlformats.org/officeDocument/2006/math">
                    <m:r>
                      <a:rPr lang="en-US" sz="1400" i="1">
                        <a:solidFill>
                          <a:schemeClr val="accent6">
                            <a:lumMod val="75000"/>
                          </a:schemeClr>
                        </a:solidFill>
                        <a:latin typeface="Cambria Math" panose="02040503050406030204" pitchFamily="18" charset="0"/>
                        <a:ea typeface="Cambria Math" panose="02040503050406030204" pitchFamily="18" charset="0"/>
                      </a:rPr>
                      <m:t>𝑠</m:t>
                    </m:r>
                  </m:oMath>
                </a14:m>
                <a:endParaRPr lang="en-DE" sz="1400" dirty="0">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56" name="TextBox 55">
                <a:extLst>
                  <a:ext uri="{FF2B5EF4-FFF2-40B4-BE49-F238E27FC236}">
                    <a16:creationId xmlns:a16="http://schemas.microsoft.com/office/drawing/2014/main" id="{5AF43963-BA22-0297-EABD-FE2FF955BDDE}"/>
                  </a:ext>
                </a:extLst>
              </p:cNvPr>
              <p:cNvSpPr txBox="1">
                <a:spLocks noRot="1" noChangeAspect="1" noMove="1" noResize="1" noEditPoints="1" noAdjustHandles="1" noChangeArrowheads="1" noChangeShapeType="1" noTextEdit="1"/>
              </p:cNvSpPr>
              <p:nvPr/>
            </p:nvSpPr>
            <p:spPr>
              <a:xfrm>
                <a:off x="1753571" y="4906337"/>
                <a:ext cx="3847129" cy="523220"/>
              </a:xfrm>
              <a:prstGeom prst="rect">
                <a:avLst/>
              </a:prstGeom>
              <a:blipFill>
                <a:blip r:embed="rId12"/>
                <a:stretch>
                  <a:fillRect l="-658" t="-2381"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A6CFD8F7-4FBB-11B5-6F6A-93E81AA4BEAF}"/>
                  </a:ext>
                </a:extLst>
              </p:cNvPr>
              <p:cNvSpPr txBox="1"/>
              <p:nvPr/>
            </p:nvSpPr>
            <p:spPr>
              <a:xfrm>
                <a:off x="1583028" y="3598317"/>
                <a:ext cx="2830565" cy="307777"/>
              </a:xfrm>
              <a:prstGeom prst="rect">
                <a:avLst/>
              </a:prstGeom>
              <a:noFill/>
            </p:spPr>
            <p:txBody>
              <a:bodyPr wrap="square" lIns="0" tIns="0" rIns="0" bIns="0" rtlCol="0">
                <a:spAutoFit/>
              </a:bodyPr>
              <a:lstStyle/>
              <a:p>
                <a:pPr algn="ctr"/>
                <a14:m>
                  <m:oMath xmlns:m="http://schemas.openxmlformats.org/officeDocument/2006/math">
                    <m:r>
                      <a:rPr lang="en-US" sz="2000" b="0" i="1" dirty="0" smtClean="0">
                        <a:latin typeface="Cambria Math" panose="02040503050406030204" pitchFamily="18" charset="0"/>
                      </a:rPr>
                      <m:t>𝑟</m:t>
                    </m:r>
                    <m:r>
                      <a:rPr lang="en-US" sz="2000" b="0" i="1" dirty="0"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ℛ</m:t>
                    </m:r>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s</m:t>
                    </m:r>
                    <m:r>
                      <a:rPr lang="en-US" sz="2000" b="0" i="0"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𝑎</m:t>
                    </m:r>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s</m:t>
                    </m:r>
                    <m:r>
                      <a:rPr lang="en-US" sz="2000" b="0" i="0" smtClean="0">
                        <a:latin typeface="Cambria Math" panose="02040503050406030204" pitchFamily="18" charset="0"/>
                        <a:ea typeface="Cambria Math" panose="02040503050406030204" pitchFamily="18" charset="0"/>
                      </a:rPr>
                      <m:t>′)</m:t>
                    </m:r>
                  </m:oMath>
                </a14:m>
                <a:r>
                  <a:rPr lang="en-US" sz="2000" dirty="0"/>
                  <a:t> =</a:t>
                </a:r>
                <a:r>
                  <a:rPr lang="en-US" sz="2000" dirty="0">
                    <a:ea typeface="Cambria Math" panose="02040503050406030204" pitchFamily="18" charset="0"/>
                  </a:rPr>
                  <a:t> </a:t>
                </a:r>
                <a14:m>
                  <m:oMath xmlns:m="http://schemas.openxmlformats.org/officeDocument/2006/math">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ℛ</m:t>
                        </m:r>
                      </m:e>
                      <m:sub>
                        <m:r>
                          <a:rPr lang="en-US" sz="2000" i="1">
                            <a:latin typeface="Cambria Math" panose="02040503050406030204" pitchFamily="18" charset="0"/>
                            <a:ea typeface="Cambria Math" panose="02040503050406030204" pitchFamily="18" charset="0"/>
                          </a:rPr>
                          <m:t>𝑠𝑠</m:t>
                        </m:r>
                        <m:r>
                          <a:rPr lang="en-US" sz="2000" i="1">
                            <a:latin typeface="Cambria Math" panose="02040503050406030204" pitchFamily="18" charset="0"/>
                            <a:ea typeface="Cambria Math" panose="02040503050406030204" pitchFamily="18" charset="0"/>
                          </a:rPr>
                          <m:t>′</m:t>
                        </m:r>
                      </m:sub>
                      <m:sup>
                        <m:r>
                          <a:rPr lang="en-US" sz="2000" i="1">
                            <a:latin typeface="Cambria Math" panose="02040503050406030204" pitchFamily="18" charset="0"/>
                            <a:ea typeface="Cambria Math" panose="02040503050406030204" pitchFamily="18" charset="0"/>
                          </a:rPr>
                          <m:t>𝑎</m:t>
                        </m:r>
                      </m:sup>
                    </m:sSubSup>
                  </m:oMath>
                </a14:m>
                <a:endParaRPr lang="en-DE" sz="2000" dirty="0"/>
              </a:p>
            </p:txBody>
          </p:sp>
        </mc:Choice>
        <mc:Fallback xmlns="">
          <p:sp>
            <p:nvSpPr>
              <p:cNvPr id="57" name="TextBox 56">
                <a:extLst>
                  <a:ext uri="{FF2B5EF4-FFF2-40B4-BE49-F238E27FC236}">
                    <a16:creationId xmlns:a16="http://schemas.microsoft.com/office/drawing/2014/main" id="{A6CFD8F7-4FBB-11B5-6F6A-93E81AA4BEAF}"/>
                  </a:ext>
                </a:extLst>
              </p:cNvPr>
              <p:cNvSpPr txBox="1">
                <a:spLocks noRot="1" noChangeAspect="1" noMove="1" noResize="1" noEditPoints="1" noAdjustHandles="1" noChangeArrowheads="1" noChangeShapeType="1" noTextEdit="1"/>
              </p:cNvSpPr>
              <p:nvPr/>
            </p:nvSpPr>
            <p:spPr>
              <a:xfrm>
                <a:off x="1583028" y="3598317"/>
                <a:ext cx="2830565" cy="307777"/>
              </a:xfrm>
              <a:prstGeom prst="rect">
                <a:avLst/>
              </a:prstGeom>
              <a:blipFill>
                <a:blip r:embed="rId13"/>
                <a:stretch>
                  <a:fillRect t="-24000" b="-5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60193D7-234D-F749-89F9-D012F69C0456}"/>
                  </a:ext>
                </a:extLst>
              </p:cNvPr>
              <p:cNvSpPr txBox="1"/>
              <p:nvPr/>
            </p:nvSpPr>
            <p:spPr>
              <a:xfrm>
                <a:off x="6250675" y="5291212"/>
                <a:ext cx="5790630" cy="33387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𝒜</m:t>
                      </m:r>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1</m:t>
                              </m:r>
                            </m:sub>
                          </m:sSub>
                        </m:e>
                      </m:d>
                      <m:r>
                        <a:rPr lang="en-US" b="0" i="1" smtClean="0">
                          <a:latin typeface="Cambria Math" panose="02040503050406030204" pitchFamily="18" charset="0"/>
                          <a:ea typeface="Cambria Math" panose="02040503050406030204" pitchFamily="18" charset="0"/>
                        </a:rPr>
                        <m:t>  ; </m:t>
                      </m:r>
                      <m:r>
                        <a:rPr lang="en-US" i="1">
                          <a:latin typeface="Cambria Math" panose="02040503050406030204" pitchFamily="18" charset="0"/>
                          <a:ea typeface="Cambria Math" panose="02040503050406030204" pitchFamily="18" charset="0"/>
                        </a:rPr>
                        <m:t>𝒮</m:t>
                      </m:r>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𝑠</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𝑠</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𝑠</m:t>
                              </m:r>
                            </m:e>
                            <m:sub>
                              <m:r>
                                <a:rPr lang="en-US" b="0" i="1" smtClean="0">
                                  <a:latin typeface="Cambria Math" panose="02040503050406030204" pitchFamily="18" charset="0"/>
                                  <a:ea typeface="Cambria Math" panose="02040503050406030204" pitchFamily="18" charset="0"/>
                                </a:rPr>
                                <m:t>2</m:t>
                              </m:r>
                            </m:sub>
                          </m:sSub>
                        </m:e>
                      </m:d>
                      <m:r>
                        <a:rPr lang="en-US" b="0" i="1" smtClean="0">
                          <a:latin typeface="Cambria Math" panose="02040503050406030204" pitchFamily="18" charset="0"/>
                          <a:ea typeface="Cambria Math" panose="02040503050406030204" pitchFamily="18" charset="0"/>
                        </a:rPr>
                        <m:t>  ;</m:t>
                      </m:r>
                      <m:sSubSup>
                        <m:sSubSupPr>
                          <m:ctrlPr>
                            <a:rPr lang="en-US" i="1">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ℛ</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1</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0</m:t>
                              </m:r>
                            </m:sub>
                          </m:sSub>
                        </m:sub>
                        <m:sup>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𝑎</m:t>
                              </m:r>
                            </m:e>
                            <m:sub>
                              <m:r>
                                <a:rPr lang="en-US" i="1">
                                  <a:latin typeface="Cambria Math" panose="02040503050406030204" pitchFamily="18" charset="0"/>
                                  <a:ea typeface="Cambria Math" panose="02040503050406030204" pitchFamily="18" charset="0"/>
                                </a:rPr>
                                <m:t>0</m:t>
                              </m:r>
                            </m:sub>
                          </m:sSub>
                        </m:sup>
                      </m:sSubSup>
                      <m:r>
                        <a:rPr lang="en-US" i="1">
                          <a:latin typeface="Cambria Math" panose="02040503050406030204" pitchFamily="18" charset="0"/>
                          <a:ea typeface="Cambria Math" panose="02040503050406030204" pitchFamily="18" charset="0"/>
                        </a:rPr>
                        <m:t>= +5  ;</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ℛ</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2</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0</m:t>
                              </m:r>
                            </m:sub>
                          </m:sSub>
                        </m:sub>
                        <m:sup>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𝑎</m:t>
                              </m:r>
                            </m:e>
                            <m:sub>
                              <m:r>
                                <a:rPr lang="en-US" i="1">
                                  <a:latin typeface="Cambria Math" panose="02040503050406030204" pitchFamily="18" charset="0"/>
                                  <a:ea typeface="Cambria Math" panose="02040503050406030204" pitchFamily="18" charset="0"/>
                                </a:rPr>
                                <m:t>1</m:t>
                              </m:r>
                            </m:sub>
                          </m:sSub>
                        </m:sup>
                      </m:sSubSup>
                      <m:r>
                        <a:rPr lang="en-US" i="1">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59" name="TextBox 58">
                <a:extLst>
                  <a:ext uri="{FF2B5EF4-FFF2-40B4-BE49-F238E27FC236}">
                    <a16:creationId xmlns:a16="http://schemas.microsoft.com/office/drawing/2014/main" id="{F60193D7-234D-F749-89F9-D012F69C0456}"/>
                  </a:ext>
                </a:extLst>
              </p:cNvPr>
              <p:cNvSpPr txBox="1">
                <a:spLocks noRot="1" noChangeAspect="1" noMove="1" noResize="1" noEditPoints="1" noAdjustHandles="1" noChangeArrowheads="1" noChangeShapeType="1" noTextEdit="1"/>
              </p:cNvSpPr>
              <p:nvPr/>
            </p:nvSpPr>
            <p:spPr>
              <a:xfrm>
                <a:off x="6250675" y="5291212"/>
                <a:ext cx="5790630" cy="333874"/>
              </a:xfrm>
              <a:prstGeom prst="rect">
                <a:avLst/>
              </a:prstGeom>
              <a:blipFill>
                <a:blip r:embed="rId14"/>
                <a:stretch>
                  <a:fillRect b="-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1F361505-3996-7297-0F49-CCCF8EC90E00}"/>
                  </a:ext>
                </a:extLst>
              </p:cNvPr>
              <p:cNvSpPr txBox="1"/>
              <p:nvPr/>
            </p:nvSpPr>
            <p:spPr>
              <a:xfrm>
                <a:off x="7290340" y="5725984"/>
                <a:ext cx="4115695" cy="707501"/>
              </a:xfrm>
              <a:prstGeom prst="rect">
                <a:avLst/>
              </a:prstGeom>
              <a:noFill/>
            </p:spPr>
            <p:txBody>
              <a:bodyPr wrap="square">
                <a:spAutoFit/>
              </a:bodyPr>
              <a:lstStyle/>
              <a:p>
                <a14:m>
                  <m:oMath xmlns:m="http://schemas.openxmlformats.org/officeDocument/2006/math">
                    <m:sSubSup>
                      <m:sSubSupPr>
                        <m:ctrlPr>
                          <a:rPr lang="en-US" sz="1400" i="1" smtClean="0">
                            <a:solidFill>
                              <a:schemeClr val="tx1"/>
                            </a:solidFill>
                            <a:latin typeface="Cambria Math" panose="02040503050406030204" pitchFamily="18" charset="0"/>
                            <a:ea typeface="Cambria Math" panose="02040503050406030204" pitchFamily="18" charset="0"/>
                          </a:rPr>
                        </m:ctrlPr>
                      </m:sSubSupPr>
                      <m:e>
                        <m:r>
                          <a:rPr lang="en-US" sz="1400" i="1">
                            <a:solidFill>
                              <a:schemeClr val="tx1"/>
                            </a:solidFill>
                            <a:latin typeface="Cambria Math" panose="02040503050406030204" pitchFamily="18" charset="0"/>
                            <a:ea typeface="Cambria Math" panose="02040503050406030204" pitchFamily="18" charset="0"/>
                          </a:rPr>
                          <m:t>𝒫</m:t>
                        </m:r>
                      </m:e>
                      <m:sub>
                        <m:r>
                          <a:rPr lang="en-US" sz="1400" b="0" i="1" smtClean="0">
                            <a:solidFill>
                              <a:schemeClr val="tx1"/>
                            </a:solidFill>
                            <a:latin typeface="Cambria Math" panose="02040503050406030204" pitchFamily="18" charset="0"/>
                            <a:ea typeface="Cambria Math" panose="02040503050406030204" pitchFamily="18" charset="0"/>
                          </a:rPr>
                          <m:t>𝑠𝑠</m:t>
                        </m:r>
                        <m:r>
                          <a:rPr lang="en-US" sz="1400" b="0" i="1" smtClean="0">
                            <a:solidFill>
                              <a:schemeClr val="tx1"/>
                            </a:solidFill>
                            <a:latin typeface="Cambria Math" panose="02040503050406030204" pitchFamily="18" charset="0"/>
                            <a:ea typeface="Cambria Math" panose="02040503050406030204" pitchFamily="18" charset="0"/>
                          </a:rPr>
                          <m:t>′</m:t>
                        </m:r>
                      </m:sub>
                      <m:sup>
                        <m:sSub>
                          <m:sSubPr>
                            <m:ctrlPr>
                              <a:rPr lang="en-US" sz="1400" i="1" smtClean="0">
                                <a:solidFill>
                                  <a:schemeClr val="tx1"/>
                                </a:solidFill>
                                <a:latin typeface="Cambria Math" panose="02040503050406030204" pitchFamily="18" charset="0"/>
                                <a:ea typeface="Cambria Math" panose="02040503050406030204" pitchFamily="18" charset="0"/>
                              </a:rPr>
                            </m:ctrlPr>
                          </m:sSubPr>
                          <m:e>
                            <m:r>
                              <a:rPr lang="en-US" sz="1400" b="0" i="1" smtClean="0">
                                <a:solidFill>
                                  <a:schemeClr val="tx1"/>
                                </a:solidFill>
                                <a:latin typeface="Cambria Math" panose="02040503050406030204" pitchFamily="18" charset="0"/>
                                <a:ea typeface="Cambria Math" panose="02040503050406030204" pitchFamily="18" charset="0"/>
                              </a:rPr>
                              <m:t>𝑎</m:t>
                            </m:r>
                          </m:e>
                          <m:sub>
                            <m:r>
                              <a:rPr lang="en-US" sz="1400" b="0" i="1" smtClean="0">
                                <a:solidFill>
                                  <a:schemeClr val="tx1"/>
                                </a:solidFill>
                                <a:latin typeface="Cambria Math" panose="02040503050406030204" pitchFamily="18" charset="0"/>
                                <a:ea typeface="Cambria Math" panose="02040503050406030204" pitchFamily="18" charset="0"/>
                              </a:rPr>
                              <m:t>0</m:t>
                            </m:r>
                          </m:sub>
                        </m:sSub>
                      </m:sup>
                    </m:sSubSup>
                    <m:r>
                      <a:rPr lang="en-US" sz="1400" i="1" smtClean="0">
                        <a:solidFill>
                          <a:schemeClr val="tx1"/>
                        </a:solidFill>
                        <a:latin typeface="Cambria Math" panose="02040503050406030204" pitchFamily="18" charset="0"/>
                        <a:ea typeface="Cambria Math" panose="02040503050406030204" pitchFamily="18" charset="0"/>
                      </a:rPr>
                      <m:t>=</m:t>
                    </m:r>
                    <m:d>
                      <m:dPr>
                        <m:ctrlPr>
                          <a:rPr lang="en-US" sz="1400" b="0" i="1" smtClean="0">
                            <a:latin typeface="Cambria Math" panose="02040503050406030204" pitchFamily="18" charset="0"/>
                            <a:ea typeface="Cambria Math" panose="02040503050406030204" pitchFamily="18" charset="0"/>
                          </a:rPr>
                        </m:ctrlPr>
                      </m:dPr>
                      <m:e>
                        <m:m>
                          <m:mPr>
                            <m:mcs>
                              <m:mc>
                                <m:mcPr>
                                  <m:count m:val="3"/>
                                  <m:mcJc m:val="center"/>
                                </m:mcPr>
                              </m:mc>
                            </m:mcs>
                            <m:ctrlPr>
                              <a:rPr lang="en-US" sz="1400" b="0" i="1" smtClean="0">
                                <a:latin typeface="Cambria Math" panose="02040503050406030204" pitchFamily="18" charset="0"/>
                                <a:ea typeface="Cambria Math" panose="02040503050406030204" pitchFamily="18" charset="0"/>
                              </a:rPr>
                            </m:ctrlPr>
                          </m:mPr>
                          <m:mr>
                            <m:e>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𝒫</m:t>
                                  </m:r>
                                </m:e>
                                <m:sub>
                                  <m:r>
                                    <a:rPr lang="en-US" sz="1400" b="0" i="1" smtClean="0">
                                      <a:latin typeface="Cambria Math" panose="02040503050406030204" pitchFamily="18" charset="0"/>
                                      <a:ea typeface="Cambria Math" panose="02040503050406030204" pitchFamily="18" charset="0"/>
                                    </a:rPr>
                                    <m:t>00</m:t>
                                  </m:r>
                                </m:sub>
                              </m:sSub>
                            </m:e>
                            <m:e>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𝒫</m:t>
                                  </m:r>
                                </m:e>
                                <m:sub>
                                  <m:r>
                                    <a:rPr lang="en-US" sz="1400" b="0" i="1" smtClean="0">
                                      <a:latin typeface="Cambria Math" panose="02040503050406030204" pitchFamily="18" charset="0"/>
                                      <a:ea typeface="Cambria Math" panose="02040503050406030204" pitchFamily="18" charset="0"/>
                                    </a:rPr>
                                    <m:t>0</m:t>
                                  </m:r>
                                  <m:r>
                                    <a:rPr lang="en-US" sz="1400" i="1">
                                      <a:latin typeface="Cambria Math" panose="02040503050406030204" pitchFamily="18" charset="0"/>
                                      <a:ea typeface="Cambria Math" panose="02040503050406030204" pitchFamily="18" charset="0"/>
                                    </a:rPr>
                                    <m:t>1</m:t>
                                  </m:r>
                                </m:sub>
                              </m:sSub>
                            </m:e>
                            <m:e>
                              <m:sSub>
                                <m:sSubPr>
                                  <m:ctrlPr>
                                    <a:rPr lang="en-US" sz="1400" b="0" i="1" smtClean="0">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𝒫</m:t>
                                  </m:r>
                                </m:e>
                                <m:sub>
                                  <m:r>
                                    <a:rPr lang="en-US" sz="1400" b="0" i="1" smtClean="0">
                                      <a:latin typeface="Cambria Math" panose="02040503050406030204" pitchFamily="18" charset="0"/>
                                      <a:ea typeface="Cambria Math" panose="02040503050406030204" pitchFamily="18" charset="0"/>
                                    </a:rPr>
                                    <m:t>02</m:t>
                                  </m:r>
                                </m:sub>
                              </m:sSub>
                            </m:e>
                          </m:mr>
                          <m:mr>
                            <m:e>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𝒫</m:t>
                                  </m:r>
                                </m:e>
                                <m:sub>
                                  <m:r>
                                    <a:rPr lang="en-US" sz="1400" b="0" i="1" smtClean="0">
                                      <a:latin typeface="Cambria Math" panose="02040503050406030204" pitchFamily="18" charset="0"/>
                                      <a:ea typeface="Cambria Math" panose="02040503050406030204" pitchFamily="18" charset="0"/>
                                    </a:rPr>
                                    <m:t>1</m:t>
                                  </m:r>
                                  <m:r>
                                    <a:rPr lang="en-US" sz="1400" i="1">
                                      <a:latin typeface="Cambria Math" panose="02040503050406030204" pitchFamily="18" charset="0"/>
                                      <a:ea typeface="Cambria Math" panose="02040503050406030204" pitchFamily="18" charset="0"/>
                                    </a:rPr>
                                    <m:t>0</m:t>
                                  </m:r>
                                </m:sub>
                              </m:sSub>
                            </m:e>
                            <m:e>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𝒫</m:t>
                                  </m:r>
                                </m:e>
                                <m:sub>
                                  <m:r>
                                    <a:rPr lang="en-US" sz="1400" b="0" i="1" smtClean="0">
                                      <a:latin typeface="Cambria Math" panose="02040503050406030204" pitchFamily="18" charset="0"/>
                                      <a:ea typeface="Cambria Math" panose="02040503050406030204" pitchFamily="18" charset="0"/>
                                    </a:rPr>
                                    <m:t>11</m:t>
                                  </m:r>
                                </m:sub>
                              </m:sSub>
                            </m:e>
                            <m:e>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𝒫</m:t>
                                  </m:r>
                                </m:e>
                                <m:sub>
                                  <m:r>
                                    <a:rPr lang="en-US" sz="1400" b="0" i="1" smtClean="0">
                                      <a:latin typeface="Cambria Math" panose="02040503050406030204" pitchFamily="18" charset="0"/>
                                      <a:ea typeface="Cambria Math" panose="02040503050406030204" pitchFamily="18" charset="0"/>
                                    </a:rPr>
                                    <m:t>12</m:t>
                                  </m:r>
                                </m:sub>
                              </m:sSub>
                            </m:e>
                          </m:mr>
                          <m:mr>
                            <m:e>
                              <m:sSub>
                                <m:sSubPr>
                                  <m:ctrlPr>
                                    <a:rPr lang="en-US" sz="1400" b="0" i="1" smtClean="0">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𝒫</m:t>
                                  </m:r>
                                </m:e>
                                <m:sub>
                                  <m:r>
                                    <a:rPr lang="en-US" sz="1400" b="0" i="1" smtClean="0">
                                      <a:latin typeface="Cambria Math" panose="02040503050406030204" pitchFamily="18" charset="0"/>
                                      <a:ea typeface="Cambria Math" panose="02040503050406030204" pitchFamily="18" charset="0"/>
                                    </a:rPr>
                                    <m:t>20</m:t>
                                  </m:r>
                                </m:sub>
                              </m:sSub>
                            </m:e>
                            <m:e>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𝒫</m:t>
                                  </m:r>
                                </m:e>
                                <m:sub>
                                  <m:r>
                                    <a:rPr lang="en-US" sz="1400" b="0" i="1" smtClean="0">
                                      <a:latin typeface="Cambria Math" panose="02040503050406030204" pitchFamily="18" charset="0"/>
                                      <a:ea typeface="Cambria Math" panose="02040503050406030204" pitchFamily="18" charset="0"/>
                                    </a:rPr>
                                    <m:t>2</m:t>
                                  </m:r>
                                  <m:r>
                                    <a:rPr lang="en-US" sz="1400" i="1">
                                      <a:latin typeface="Cambria Math" panose="02040503050406030204" pitchFamily="18" charset="0"/>
                                      <a:ea typeface="Cambria Math" panose="02040503050406030204" pitchFamily="18" charset="0"/>
                                    </a:rPr>
                                    <m:t>1</m:t>
                                  </m:r>
                                </m:sub>
                              </m:sSub>
                            </m:e>
                            <m:e>
                              <m:sSub>
                                <m:sSubPr>
                                  <m:ctrlPr>
                                    <a:rPr lang="en-US" sz="1400" b="0" i="1" smtClean="0">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𝒫</m:t>
                                  </m:r>
                                </m:e>
                                <m:sub>
                                  <m:r>
                                    <a:rPr lang="en-US" sz="1400" b="0" i="1" smtClean="0">
                                      <a:latin typeface="Cambria Math" panose="02040503050406030204" pitchFamily="18" charset="0"/>
                                      <a:ea typeface="Cambria Math" panose="02040503050406030204" pitchFamily="18" charset="0"/>
                                    </a:rPr>
                                    <m:t>22</m:t>
                                  </m:r>
                                </m:sub>
                              </m:sSub>
                            </m:e>
                          </m:mr>
                        </m:m>
                      </m:e>
                    </m:d>
                  </m:oMath>
                </a14:m>
                <a:r>
                  <a:rPr lang="en-US" sz="1400" dirty="0">
                    <a:latin typeface="Avenir Next Condensed" panose="020B0506020202020204" pitchFamily="34" charset="0"/>
                  </a:rPr>
                  <a:t> =</a:t>
                </a:r>
                <a:r>
                  <a:rPr lang="en-US" sz="1400" dirty="0">
                    <a:ea typeface="Cambria Math" panose="02040503050406030204" pitchFamily="18" charset="0"/>
                  </a:rPr>
                  <a:t> </a:t>
                </a:r>
                <a14:m>
                  <m:oMath xmlns:m="http://schemas.openxmlformats.org/officeDocument/2006/math">
                    <m:d>
                      <m:dPr>
                        <m:ctrlPr>
                          <a:rPr lang="en-US" sz="1400" i="1">
                            <a:latin typeface="Cambria Math" panose="02040503050406030204" pitchFamily="18" charset="0"/>
                            <a:ea typeface="Cambria Math" panose="02040503050406030204" pitchFamily="18" charset="0"/>
                          </a:rPr>
                        </m:ctrlPr>
                      </m:dPr>
                      <m:e>
                        <m:m>
                          <m:mPr>
                            <m:mcs>
                              <m:mc>
                                <m:mcPr>
                                  <m:count m:val="3"/>
                                  <m:mcJc m:val="center"/>
                                </m:mcPr>
                              </m:mc>
                            </m:mcs>
                            <m:ctrlPr>
                              <a:rPr lang="en-US" sz="1400" i="1">
                                <a:latin typeface="Cambria Math" panose="02040503050406030204" pitchFamily="18" charset="0"/>
                                <a:ea typeface="Cambria Math" panose="02040503050406030204" pitchFamily="18" charset="0"/>
                              </a:rPr>
                            </m:ctrlPr>
                          </m:mPr>
                          <m:mr>
                            <m:e>
                              <m:r>
                                <m:rPr>
                                  <m:brk m:alnAt="7"/>
                                </m:rPr>
                                <a:rPr lang="en-US" sz="1400" b="0" i="1" smtClean="0">
                                  <a:latin typeface="Cambria Math" panose="02040503050406030204" pitchFamily="18" charset="0"/>
                                  <a:ea typeface="Cambria Math" panose="02040503050406030204" pitchFamily="18" charset="0"/>
                                </a:rPr>
                                <m:t>0</m:t>
                              </m:r>
                              <m:r>
                                <a:rPr lang="en-US" sz="1400" b="0" i="1" smtClean="0">
                                  <a:latin typeface="Cambria Math" panose="02040503050406030204" pitchFamily="18" charset="0"/>
                                  <a:ea typeface="Cambria Math" panose="02040503050406030204" pitchFamily="18" charset="0"/>
                                </a:rPr>
                                <m:t>.5</m:t>
                              </m:r>
                            </m:e>
                            <m:e>
                              <m:r>
                                <a:rPr lang="en-US" sz="1400" b="0" i="1" smtClean="0">
                                  <a:latin typeface="Cambria Math" panose="02040503050406030204" pitchFamily="18" charset="0"/>
                                  <a:ea typeface="Cambria Math" panose="02040503050406030204" pitchFamily="18" charset="0"/>
                                </a:rPr>
                                <m:t>0</m:t>
                              </m:r>
                            </m:e>
                            <m:e>
                              <m:r>
                                <a:rPr lang="en-US" sz="1400" b="0" i="1" smtClean="0">
                                  <a:latin typeface="Cambria Math" panose="02040503050406030204" pitchFamily="18" charset="0"/>
                                  <a:ea typeface="Cambria Math" panose="02040503050406030204" pitchFamily="18" charset="0"/>
                                </a:rPr>
                                <m:t>0.5</m:t>
                              </m:r>
                            </m:e>
                          </m:mr>
                          <m:mr>
                            <m:e>
                              <m:r>
                                <a:rPr lang="en-US" sz="1400" b="0" i="1" smtClean="0">
                                  <a:latin typeface="Cambria Math" panose="02040503050406030204" pitchFamily="18" charset="0"/>
                                  <a:ea typeface="Cambria Math" panose="02040503050406030204" pitchFamily="18" charset="0"/>
                                </a:rPr>
                                <m:t>0.7</m:t>
                              </m:r>
                            </m:e>
                            <m:e>
                              <m:r>
                                <a:rPr lang="en-US" sz="1400" b="0" i="1" smtClean="0">
                                  <a:latin typeface="Cambria Math" panose="02040503050406030204" pitchFamily="18" charset="0"/>
                                  <a:ea typeface="Cambria Math" panose="02040503050406030204" pitchFamily="18" charset="0"/>
                                </a:rPr>
                                <m:t>0.1</m:t>
                              </m:r>
                            </m:e>
                            <m:e>
                              <m:r>
                                <a:rPr lang="en-US" sz="1400" b="0" i="1" smtClean="0">
                                  <a:latin typeface="Cambria Math" panose="02040503050406030204" pitchFamily="18" charset="0"/>
                                  <a:ea typeface="Cambria Math" panose="02040503050406030204" pitchFamily="18" charset="0"/>
                                </a:rPr>
                                <m:t>0.2</m:t>
                              </m:r>
                            </m:e>
                          </m:mr>
                          <m:mr>
                            <m:e>
                              <m:r>
                                <a:rPr lang="en-US" sz="1400" b="0" i="1" smtClean="0">
                                  <a:latin typeface="Cambria Math" panose="02040503050406030204" pitchFamily="18" charset="0"/>
                                  <a:ea typeface="Cambria Math" panose="02040503050406030204" pitchFamily="18" charset="0"/>
                                </a:rPr>
                                <m:t>0.4</m:t>
                              </m:r>
                            </m:e>
                            <m:e>
                              <m:r>
                                <a:rPr lang="en-US" sz="1400" b="0" i="1" smtClean="0">
                                  <a:latin typeface="Cambria Math" panose="02040503050406030204" pitchFamily="18" charset="0"/>
                                  <a:ea typeface="Cambria Math" panose="02040503050406030204" pitchFamily="18" charset="0"/>
                                </a:rPr>
                                <m:t>0</m:t>
                              </m:r>
                            </m:e>
                            <m:e>
                              <m:r>
                                <a:rPr lang="en-US" sz="1400" b="0" i="1" smtClean="0">
                                  <a:latin typeface="Cambria Math" panose="02040503050406030204" pitchFamily="18" charset="0"/>
                                  <a:ea typeface="Cambria Math" panose="02040503050406030204" pitchFamily="18" charset="0"/>
                                </a:rPr>
                                <m:t>0.6</m:t>
                              </m:r>
                            </m:e>
                          </m:mr>
                        </m:m>
                      </m:e>
                    </m:d>
                  </m:oMath>
                </a14:m>
                <a:endParaRPr lang="en-DE" sz="1400" dirty="0">
                  <a:latin typeface="Avenir Next Condensed" panose="020B0506020202020204" pitchFamily="34" charset="0"/>
                </a:endParaRPr>
              </a:p>
            </p:txBody>
          </p:sp>
        </mc:Choice>
        <mc:Fallback xmlns="">
          <p:sp>
            <p:nvSpPr>
              <p:cNvPr id="64" name="TextBox 63">
                <a:extLst>
                  <a:ext uri="{FF2B5EF4-FFF2-40B4-BE49-F238E27FC236}">
                    <a16:creationId xmlns:a16="http://schemas.microsoft.com/office/drawing/2014/main" id="{1F361505-3996-7297-0F49-CCCF8EC90E00}"/>
                  </a:ext>
                </a:extLst>
              </p:cNvPr>
              <p:cNvSpPr txBox="1">
                <a:spLocks noRot="1" noChangeAspect="1" noMove="1" noResize="1" noEditPoints="1" noAdjustHandles="1" noChangeArrowheads="1" noChangeShapeType="1" noTextEdit="1"/>
              </p:cNvSpPr>
              <p:nvPr/>
            </p:nvSpPr>
            <p:spPr>
              <a:xfrm>
                <a:off x="7290340" y="5725984"/>
                <a:ext cx="4115695" cy="707501"/>
              </a:xfrm>
              <a:prstGeom prst="rect">
                <a:avLst/>
              </a:prstGeom>
              <a:blipFill>
                <a:blip r:embed="rId15"/>
                <a:stretch>
                  <a:fillRect/>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A35E90C9-4C14-801A-AAD8-810755FA10BF}"/>
              </a:ext>
            </a:extLst>
          </p:cNvPr>
          <p:cNvSpPr>
            <a:spLocks noGrp="1"/>
          </p:cNvSpPr>
          <p:nvPr>
            <p:ph type="sldNum" sz="quarter" idx="11"/>
          </p:nvPr>
        </p:nvSpPr>
        <p:spPr/>
        <p:txBody>
          <a:bodyPr/>
          <a:lstStyle/>
          <a:p>
            <a:fld id="{8EC8024B-7172-FB45-9673-F90DEA3BA41B}" type="slidenum">
              <a:rPr lang="en-US" smtClean="0"/>
              <a:t>18</a:t>
            </a:fld>
            <a:endParaRPr lang="en-US" dirty="0"/>
          </a:p>
        </p:txBody>
      </p:sp>
      <p:sp>
        <p:nvSpPr>
          <p:cNvPr id="12" name="Left Brace 11">
            <a:extLst>
              <a:ext uri="{FF2B5EF4-FFF2-40B4-BE49-F238E27FC236}">
                <a16:creationId xmlns:a16="http://schemas.microsoft.com/office/drawing/2014/main" id="{DC069BBA-4455-11A5-5BE2-C34732E29E0A}"/>
              </a:ext>
            </a:extLst>
          </p:cNvPr>
          <p:cNvSpPr/>
          <p:nvPr/>
        </p:nvSpPr>
        <p:spPr>
          <a:xfrm>
            <a:off x="7751520" y="304327"/>
            <a:ext cx="497305" cy="2059191"/>
          </a:xfrm>
          <a:prstGeom prst="leftBrace">
            <a:avLst>
              <a:gd name="adj1" fmla="val 30914"/>
              <a:gd name="adj2" fmla="val 78161"/>
            </a:avLst>
          </a:prstGeom>
          <a:ln w="2222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45BAFFD1-82F1-F9D9-EF77-8B5F16891017}"/>
              </a:ext>
            </a:extLst>
          </p:cNvPr>
          <p:cNvSpPr txBox="1"/>
          <p:nvPr/>
        </p:nvSpPr>
        <p:spPr>
          <a:xfrm>
            <a:off x="4122924" y="3622070"/>
            <a:ext cx="1685040" cy="307777"/>
          </a:xfrm>
          <a:prstGeom prst="rect">
            <a:avLst/>
          </a:prstGeom>
          <a:noFill/>
        </p:spPr>
        <p:txBody>
          <a:bodyPr wrap="square" rtlCol="0">
            <a:spAutoFit/>
          </a:bodyPr>
          <a:lstStyle/>
          <a:p>
            <a:r>
              <a:rPr lang="en-US" sz="1400" dirty="0">
                <a:solidFill>
                  <a:schemeClr val="accent6">
                    <a:lumMod val="75000"/>
                  </a:schemeClr>
                </a:solidFill>
                <a:latin typeface="Arial" panose="020B0604020202020204" pitchFamily="34" charset="0"/>
                <a:cs typeface="Arial" panose="020B0604020202020204" pitchFamily="34" charset="0"/>
              </a:rPr>
              <a:t>Immediate reward</a:t>
            </a:r>
            <a:endParaRPr lang="en-DE" sz="1400" dirty="0">
              <a:solidFill>
                <a:schemeClr val="accent6">
                  <a:lumMod val="75000"/>
                </a:schemeClr>
              </a:solidFill>
              <a:latin typeface="Arial" panose="020B0604020202020204" pitchFamily="34" charset="0"/>
              <a:cs typeface="Arial" panose="020B0604020202020204" pitchFamily="34" charset="0"/>
            </a:endParaRPr>
          </a:p>
        </p:txBody>
      </p:sp>
      <p:pic>
        <p:nvPicPr>
          <p:cNvPr id="10" name="Picture 9" descr="A light bulb with a black background&#10;&#10;AI-generated content may be incorrect.">
            <a:extLst>
              <a:ext uri="{FF2B5EF4-FFF2-40B4-BE49-F238E27FC236}">
                <a16:creationId xmlns:a16="http://schemas.microsoft.com/office/drawing/2014/main" id="{0E7A4855-9661-CD5A-AB03-2E4D5C983702}"/>
              </a:ext>
            </a:extLst>
          </p:cNvPr>
          <p:cNvPicPr>
            <a:picLocks noChangeAspect="1"/>
          </p:cNvPicPr>
          <p:nvPr/>
        </p:nvPicPr>
        <p:blipFill>
          <a:blip r:embed="rId16"/>
          <a:stretch>
            <a:fillRect/>
          </a:stretch>
        </p:blipFill>
        <p:spPr>
          <a:xfrm>
            <a:off x="6429080" y="441352"/>
            <a:ext cx="504773" cy="504773"/>
          </a:xfrm>
          <a:prstGeom prst="rect">
            <a:avLst/>
          </a:prstGeom>
        </p:spPr>
      </p:pic>
    </p:spTree>
    <p:extLst>
      <p:ext uri="{BB962C8B-B14F-4D97-AF65-F5344CB8AC3E}">
        <p14:creationId xmlns:p14="http://schemas.microsoft.com/office/powerpoint/2010/main" val="345313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355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2" grpId="0"/>
      <p:bldP spid="34" grpId="0"/>
      <p:bldP spid="39" grpId="0"/>
      <p:bldP spid="40" grpId="0"/>
      <p:bldP spid="41" grpId="0"/>
      <p:bldP spid="43" grpId="0"/>
      <p:bldP spid="50" grpId="0"/>
      <p:bldP spid="51" grpId="0"/>
      <p:bldP spid="52" grpId="0"/>
      <p:bldP spid="53" grpId="0"/>
      <p:bldP spid="54" grpId="0"/>
      <p:bldP spid="55" grpId="0"/>
      <p:bldP spid="56" grpId="0"/>
      <p:bldP spid="57" grpId="0"/>
      <p:bldP spid="59" grpId="0"/>
      <p:bldP spid="64" grpId="0"/>
      <p:bldP spid="12"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BA813-317E-166A-DE2D-E52E3F9C6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3DF2EA-157E-93F6-9123-780B9C75706D}"/>
              </a:ext>
            </a:extLst>
          </p:cNvPr>
          <p:cNvSpPr>
            <a:spLocks noGrp="1"/>
          </p:cNvSpPr>
          <p:nvPr>
            <p:ph type="title"/>
          </p:nvPr>
        </p:nvSpPr>
        <p:spPr/>
        <p:txBody>
          <a:bodyPr/>
          <a:lstStyle/>
          <a:p>
            <a:r>
              <a:rPr lang="en-US" dirty="0"/>
              <a:t>Optimal control concepts 💡</a:t>
            </a:r>
          </a:p>
        </p:txBody>
      </p:sp>
      <p:sp>
        <p:nvSpPr>
          <p:cNvPr id="3" name="Text Placeholder 2">
            <a:extLst>
              <a:ext uri="{FF2B5EF4-FFF2-40B4-BE49-F238E27FC236}">
                <a16:creationId xmlns:a16="http://schemas.microsoft.com/office/drawing/2014/main" id="{9009F6A1-BA76-5127-CC62-ADC405F1B786}"/>
              </a:ext>
            </a:extLst>
          </p:cNvPr>
          <p:cNvSpPr>
            <a:spLocks noGrp="1"/>
          </p:cNvSpPr>
          <p:nvPr>
            <p:ph type="body" sz="quarter" idx="12"/>
          </p:nvPr>
        </p:nvSpPr>
        <p:spPr/>
        <p:txBody>
          <a:bodyPr/>
          <a:lstStyle/>
          <a:p>
            <a:r>
              <a:rPr lang="en-US" dirty="0"/>
              <a:t>The Markov property</a:t>
            </a:r>
          </a:p>
        </p:txBody>
      </p:sp>
      <p:sp>
        <p:nvSpPr>
          <p:cNvPr id="17" name="Rounded Rectangle 16">
            <a:extLst>
              <a:ext uri="{FF2B5EF4-FFF2-40B4-BE49-F238E27FC236}">
                <a16:creationId xmlns:a16="http://schemas.microsoft.com/office/drawing/2014/main" id="{C1482FA9-48C2-8F34-1608-F1AB9354915F}"/>
              </a:ext>
            </a:extLst>
          </p:cNvPr>
          <p:cNvSpPr/>
          <p:nvPr/>
        </p:nvSpPr>
        <p:spPr>
          <a:xfrm>
            <a:off x="912813" y="1403439"/>
            <a:ext cx="10212387" cy="1418589"/>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F6D3A548-9761-C80C-9738-E76B3D21E413}"/>
              </a:ext>
            </a:extLst>
          </p:cNvPr>
          <p:cNvSpPr txBox="1"/>
          <p:nvPr/>
        </p:nvSpPr>
        <p:spPr>
          <a:xfrm>
            <a:off x="1171321" y="2768779"/>
            <a:ext cx="9436100" cy="1631216"/>
          </a:xfrm>
          <a:prstGeom prst="rect">
            <a:avLst/>
          </a:prstGeom>
          <a:noFill/>
        </p:spPr>
        <p:txBody>
          <a:bodyPr wrap="square" rtlCol="0">
            <a:spAutoFit/>
          </a:bodyPr>
          <a:lstStyle/>
          <a:p>
            <a:pPr marL="285750" indent="-285750">
              <a:buFont typeface="Wingdings" pitchFamily="2" charset="2"/>
              <a:buChar char="§"/>
            </a:pPr>
            <a:endParaRPr lang="en-GB" dirty="0">
              <a:effectLst/>
              <a:latin typeface="Helvetica" pitchFamily="2" charset="0"/>
            </a:endParaRPr>
          </a:p>
          <a:p>
            <a:pPr marL="285750" indent="-285750">
              <a:buFont typeface="Wingdings" pitchFamily="2" charset="2"/>
              <a:buChar char="§"/>
            </a:pPr>
            <a:r>
              <a:rPr lang="en-GB" dirty="0">
                <a:effectLst/>
                <a:latin typeface="Helvetica" pitchFamily="2" charset="0"/>
              </a:rPr>
              <a:t>The Markov property states that </a:t>
            </a:r>
            <a:r>
              <a:rPr lang="en-GB" b="1" dirty="0">
                <a:effectLst/>
                <a:latin typeface="Helvetica" pitchFamily="2" charset="0"/>
              </a:rPr>
              <a:t>the system’s next state is conditionally independent of all previous states given the current state</a:t>
            </a:r>
            <a:r>
              <a:rPr lang="en-GB" dirty="0">
                <a:effectLst/>
                <a:latin typeface="Helvetica" pitchFamily="2" charset="0"/>
              </a:rPr>
              <a:t>, or in other words, that </a:t>
            </a:r>
            <a:r>
              <a:rPr lang="en-GB" b="1" dirty="0">
                <a:effectLst/>
                <a:latin typeface="Helvetica" pitchFamily="2" charset="0"/>
              </a:rPr>
              <a:t>the future is independent of the past, given the present</a:t>
            </a:r>
            <a:r>
              <a:rPr lang="en-GB" dirty="0">
                <a:effectLst/>
                <a:latin typeface="Helvetica" pitchFamily="2" charset="0"/>
              </a:rPr>
              <a:t>.</a:t>
            </a:r>
          </a:p>
          <a:p>
            <a:pPr marL="285750" indent="-285750">
              <a:buFont typeface="Wingdings" pitchFamily="2" charset="2"/>
              <a:buChar char="§"/>
            </a:pPr>
            <a:endParaRPr lang="en-GB" sz="1000" dirty="0">
              <a:effectLst/>
              <a:latin typeface="Helvetica" pitchFamily="2" charset="0"/>
            </a:endParaRPr>
          </a:p>
          <a:p>
            <a:pPr marL="285750" indent="-285750">
              <a:buFont typeface="Wingdings" pitchFamily="2" charset="2"/>
              <a:buChar char="§"/>
            </a:pPr>
            <a:r>
              <a:rPr lang="en-GB" dirty="0">
                <a:effectLst/>
                <a:latin typeface="Helvetica" pitchFamily="2" charset="0"/>
              </a:rPr>
              <a:t>This property allows to discard the history of the process, making it </a:t>
            </a:r>
            <a:r>
              <a:rPr lang="en-GB" b="1" dirty="0">
                <a:effectLst/>
                <a:latin typeface="Helvetica" pitchFamily="2" charset="0"/>
              </a:rPr>
              <a:t>memoryless</a:t>
            </a:r>
            <a:r>
              <a:rPr lang="en-GB" dirty="0">
                <a:effectLst/>
                <a:latin typeface="Helvetica" pitchFamily="2" charset="0"/>
              </a:rPr>
              <a:t>.</a:t>
            </a:r>
          </a:p>
        </p:txBody>
      </p:sp>
      <p:sp>
        <p:nvSpPr>
          <p:cNvPr id="19" name="TextBox 18">
            <a:extLst>
              <a:ext uri="{FF2B5EF4-FFF2-40B4-BE49-F238E27FC236}">
                <a16:creationId xmlns:a16="http://schemas.microsoft.com/office/drawing/2014/main" id="{FE9B6317-FC54-22CA-300E-9BA66239F61F}"/>
              </a:ext>
            </a:extLst>
          </p:cNvPr>
          <p:cNvSpPr txBox="1"/>
          <p:nvPr/>
        </p:nvSpPr>
        <p:spPr>
          <a:xfrm>
            <a:off x="1328293" y="1544646"/>
            <a:ext cx="9279128" cy="830997"/>
          </a:xfrm>
          <a:prstGeom prst="rect">
            <a:avLst/>
          </a:prstGeom>
          <a:noFill/>
        </p:spPr>
        <p:txBody>
          <a:bodyPr wrap="square">
            <a:spAutoFit/>
          </a:bodyPr>
          <a:lstStyle/>
          <a:p>
            <a:pPr algn="ctr"/>
            <a:r>
              <a:rPr lang="en-GB" sz="2400" dirty="0">
                <a:effectLst/>
                <a:latin typeface="Helvetica" pitchFamily="2" charset="0"/>
              </a:rPr>
              <a:t>What makes MDPs computationally tractable is the assumption of the </a:t>
            </a:r>
            <a:r>
              <a:rPr lang="en-GB" sz="2400" b="1" dirty="0">
                <a:effectLst/>
                <a:latin typeface="Helvetica" pitchFamily="2" charset="0"/>
              </a:rPr>
              <a:t>Markov property</a:t>
            </a:r>
            <a:endParaRPr lang="en-US" sz="2400" b="1" dirty="0"/>
          </a:p>
        </p:txBody>
      </p:sp>
      <p:sp>
        <p:nvSpPr>
          <p:cNvPr id="5" name="TextBox 4">
            <a:extLst>
              <a:ext uri="{FF2B5EF4-FFF2-40B4-BE49-F238E27FC236}">
                <a16:creationId xmlns:a16="http://schemas.microsoft.com/office/drawing/2014/main" id="{E88B776C-458B-AE74-1E6E-899C8212D1DE}"/>
              </a:ext>
            </a:extLst>
          </p:cNvPr>
          <p:cNvSpPr txBox="1"/>
          <p:nvPr/>
        </p:nvSpPr>
        <p:spPr>
          <a:xfrm>
            <a:off x="1240467" y="2361238"/>
            <a:ext cx="9557078" cy="369332"/>
          </a:xfrm>
          <a:prstGeom prst="rect">
            <a:avLst/>
          </a:prstGeom>
          <a:noFill/>
        </p:spPr>
        <p:txBody>
          <a:bodyPr wrap="square">
            <a:spAutoFit/>
          </a:bodyPr>
          <a:lstStyle/>
          <a:p>
            <a:pPr algn="ctr"/>
            <a:r>
              <a:rPr lang="en-GB" dirty="0">
                <a:solidFill>
                  <a:schemeClr val="accent6">
                    <a:lumMod val="75000"/>
                  </a:schemeClr>
                </a:solidFill>
                <a:effectLst/>
                <a:latin typeface="Helvetica" pitchFamily="2" charset="0"/>
              </a:rPr>
              <a:t> </a:t>
            </a:r>
            <a:r>
              <a:rPr lang="en-GB" dirty="0">
                <a:solidFill>
                  <a:schemeClr val="accent6">
                    <a:lumMod val="75000"/>
                  </a:schemeClr>
                </a:solidFill>
                <a:effectLst/>
                <a:latin typeface="Helvetica" pitchFamily="2" charset="0"/>
                <a:sym typeface="Wingdings" pitchFamily="2" charset="2"/>
              </a:rPr>
              <a:t> </a:t>
            </a:r>
            <a:r>
              <a:rPr lang="en-GB" dirty="0">
                <a:solidFill>
                  <a:schemeClr val="accent6">
                    <a:lumMod val="75000"/>
                  </a:schemeClr>
                </a:solidFill>
                <a:effectLst/>
                <a:latin typeface="Helvetica" pitchFamily="2" charset="0"/>
              </a:rPr>
              <a:t>offers simplifications that considerably alleviates computational demands</a:t>
            </a:r>
          </a:p>
        </p:txBody>
      </p:sp>
      <p:sp>
        <p:nvSpPr>
          <p:cNvPr id="10" name="Slide Number Placeholder 9">
            <a:extLst>
              <a:ext uri="{FF2B5EF4-FFF2-40B4-BE49-F238E27FC236}">
                <a16:creationId xmlns:a16="http://schemas.microsoft.com/office/drawing/2014/main" id="{6F423F9C-D552-4A1D-914C-02B2F9C8D029}"/>
              </a:ext>
            </a:extLst>
          </p:cNvPr>
          <p:cNvSpPr>
            <a:spLocks noGrp="1"/>
          </p:cNvSpPr>
          <p:nvPr>
            <p:ph type="sldNum" sz="quarter" idx="11"/>
          </p:nvPr>
        </p:nvSpPr>
        <p:spPr/>
        <p:txBody>
          <a:bodyPr/>
          <a:lstStyle/>
          <a:p>
            <a:fld id="{8EC8024B-7172-FB45-9673-F90DEA3BA41B}" type="slidenum">
              <a:rPr lang="en-US" smtClean="0"/>
              <a:t>19</a:t>
            </a:fld>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FD4B1FE-394D-8C34-E555-60356CABF373}"/>
                  </a:ext>
                </a:extLst>
              </p:cNvPr>
              <p:cNvSpPr txBox="1"/>
              <p:nvPr/>
            </p:nvSpPr>
            <p:spPr>
              <a:xfrm>
                <a:off x="1171321" y="4539647"/>
                <a:ext cx="9788032" cy="1777987"/>
              </a:xfrm>
              <a:prstGeom prst="rect">
                <a:avLst/>
              </a:prstGeom>
              <a:noFill/>
            </p:spPr>
            <p:txBody>
              <a:bodyPr wrap="square">
                <a:spAutoFit/>
              </a:bodyPr>
              <a:lstStyle/>
              <a:p>
                <a:pPr marL="285750" indent="-285750">
                  <a:buFont typeface="Wingdings" pitchFamily="2" charset="2"/>
                  <a:buChar char="§"/>
                </a:pPr>
                <a:r>
                  <a:rPr lang="en-GB" dirty="0">
                    <a:latin typeface="Helvetica" pitchFamily="2" charset="0"/>
                  </a:rPr>
                  <a:t>We can specify a set of conditional probabilities </a:t>
                </a:r>
                <a14:m>
                  <m:oMath xmlns:m="http://schemas.openxmlformats.org/officeDocument/2006/math">
                    <m:sSubSup>
                      <m:sSubSupPr>
                        <m:ctrlPr>
                          <a:rPr lang="en-US" sz="1800" i="1" smtClean="0">
                            <a:latin typeface="Cambria Math" panose="02040503050406030204" pitchFamily="18" charset="0"/>
                            <a:ea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𝒫</m:t>
                        </m:r>
                      </m:e>
                      <m:sub>
                        <m:r>
                          <a:rPr lang="en-US" sz="1800" i="1">
                            <a:latin typeface="Cambria Math" panose="02040503050406030204" pitchFamily="18" charset="0"/>
                            <a:ea typeface="Cambria Math" panose="02040503050406030204" pitchFamily="18" charset="0"/>
                          </a:rPr>
                          <m:t>𝑠𝑠</m:t>
                        </m:r>
                        <m:r>
                          <a:rPr lang="en-US" sz="1800" i="1">
                            <a:latin typeface="Cambria Math" panose="02040503050406030204" pitchFamily="18" charset="0"/>
                            <a:ea typeface="Cambria Math" panose="02040503050406030204" pitchFamily="18" charset="0"/>
                          </a:rPr>
                          <m:t>′</m:t>
                        </m:r>
                      </m:sub>
                      <m:sup>
                        <m:r>
                          <a:rPr lang="en-US" sz="1800" i="1">
                            <a:latin typeface="Cambria Math" panose="02040503050406030204" pitchFamily="18" charset="0"/>
                            <a:ea typeface="Cambria Math" panose="02040503050406030204" pitchFamily="18" charset="0"/>
                          </a:rPr>
                          <m:t>𝑎</m:t>
                        </m:r>
                      </m:sup>
                    </m:sSubSup>
                  </m:oMath>
                </a14:m>
                <a:r>
                  <a:rPr lang="en-GB" dirty="0">
                    <a:effectLst/>
                    <a:latin typeface="Helvetica" pitchFamily="2" charset="0"/>
                  </a:rPr>
                  <a:t> of ending in state </a:t>
                </a:r>
                <a14:m>
                  <m:oMath xmlns:m="http://schemas.openxmlformats.org/officeDocument/2006/math">
                    <m:r>
                      <a:rPr lang="en-US" b="0" i="1" smtClean="0">
                        <a:effectLst/>
                        <a:latin typeface="Cambria Math" panose="02040503050406030204" pitchFamily="18" charset="0"/>
                      </a:rPr>
                      <m:t>𝑠</m:t>
                    </m:r>
                    <m:r>
                      <a:rPr lang="en-US" b="0" i="1" smtClean="0">
                        <a:effectLst/>
                        <a:latin typeface="Cambria Math" panose="02040503050406030204" pitchFamily="18" charset="0"/>
                      </a:rPr>
                      <m:t>′</m:t>
                    </m:r>
                  </m:oMath>
                </a14:m>
                <a:r>
                  <a:rPr lang="en-GB" dirty="0">
                    <a:effectLst/>
                    <a:latin typeface="Helvetica" pitchFamily="2" charset="0"/>
                  </a:rPr>
                  <a:t> after taking action </a:t>
                </a:r>
                <a14:m>
                  <m:oMath xmlns:m="http://schemas.openxmlformats.org/officeDocument/2006/math">
                    <m:r>
                      <a:rPr lang="en-US" b="0" i="1" smtClean="0">
                        <a:effectLst/>
                        <a:latin typeface="Cambria Math" panose="02040503050406030204" pitchFamily="18" charset="0"/>
                      </a:rPr>
                      <m:t>𝑎</m:t>
                    </m:r>
                  </m:oMath>
                </a14:m>
                <a:r>
                  <a:rPr lang="en-GB" dirty="0">
                    <a:effectLst/>
                    <a:latin typeface="Helvetica" pitchFamily="2" charset="0"/>
                  </a:rPr>
                  <a:t> while being in state </a:t>
                </a:r>
                <a14:m>
                  <m:oMath xmlns:m="http://schemas.openxmlformats.org/officeDocument/2006/math">
                    <m:r>
                      <a:rPr lang="en-US" b="0" i="1" smtClean="0">
                        <a:effectLst/>
                        <a:latin typeface="Cambria Math" panose="02040503050406030204" pitchFamily="18" charset="0"/>
                      </a:rPr>
                      <m:t>𝑠</m:t>
                    </m:r>
                  </m:oMath>
                </a14:m>
                <a:r>
                  <a:rPr lang="en-GB" dirty="0">
                    <a:effectLst/>
                    <a:latin typeface="Helvetica" pitchFamily="2" charset="0"/>
                  </a:rPr>
                  <a:t>:</a:t>
                </a:r>
              </a:p>
              <a:p>
                <a:pPr marL="285750" indent="-285750">
                  <a:buFont typeface="Wingdings" pitchFamily="2" charset="2"/>
                  <a:buChar char="§"/>
                </a:pPr>
                <a:endParaRPr lang="en-GB" dirty="0">
                  <a:effectLst/>
                  <a:latin typeface="Helvetica" pitchFamily="2" charset="0"/>
                </a:endParaRPr>
              </a:p>
              <a:p>
                <a:pPr marL="285750" indent="-285750">
                  <a:buFont typeface="Wingdings" pitchFamily="2" charset="2"/>
                  <a:buChar char="§"/>
                </a:pPr>
                <a:endParaRPr lang="en-GB" dirty="0">
                  <a:latin typeface="Helvetica" pitchFamily="2" charset="0"/>
                </a:endParaRPr>
              </a:p>
              <a:p>
                <a:pPr marL="285750" indent="-285750">
                  <a:buFont typeface="Wingdings" pitchFamily="2" charset="2"/>
                  <a:buChar char="§"/>
                </a:pPr>
                <a:endParaRPr lang="en-GB" dirty="0">
                  <a:effectLst/>
                  <a:latin typeface="Helvetica" pitchFamily="2" charset="0"/>
                </a:endParaRPr>
              </a:p>
              <a:p>
                <a:r>
                  <a:rPr lang="en-GB" dirty="0">
                    <a:latin typeface="Helvetica" pitchFamily="2" charset="0"/>
                  </a:rPr>
                  <a:t>w</a:t>
                </a:r>
                <a:r>
                  <a:rPr lang="en-GB" dirty="0">
                    <a:effectLst/>
                    <a:latin typeface="Helvetica" pitchFamily="2" charset="0"/>
                  </a:rPr>
                  <a:t>hich are the entries </a:t>
                </a:r>
                <a14:m>
                  <m:oMath xmlns:m="http://schemas.openxmlformats.org/officeDocument/2006/math">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𝒫</m:t>
                        </m:r>
                      </m:e>
                      <m:sub>
                        <m:r>
                          <a:rPr lang="en-US" i="1">
                            <a:latin typeface="Cambria Math" panose="02040503050406030204" pitchFamily="18" charset="0"/>
                            <a:ea typeface="Cambria Math" panose="02040503050406030204" pitchFamily="18" charset="0"/>
                          </a:rPr>
                          <m:t>𝑠𝑠</m:t>
                        </m:r>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ea typeface="Cambria Math" panose="02040503050406030204" pitchFamily="18" charset="0"/>
                          </a:rPr>
                          <m:t>𝑎</m:t>
                        </m:r>
                      </m:sup>
                    </m:sSubSup>
                    <m:r>
                      <a:rPr lang="en-US" i="1">
                        <a:latin typeface="Cambria Math" panose="02040503050406030204" pitchFamily="18" charset="0"/>
                        <a:ea typeface="Cambria Math" panose="02040503050406030204" pitchFamily="18" charset="0"/>
                      </a:rPr>
                      <m:t> </m:t>
                    </m:r>
                  </m:oMath>
                </a14:m>
                <a:r>
                  <a:rPr lang="en-GB" dirty="0">
                    <a:effectLst/>
                    <a:latin typeface="Helvetica" pitchFamily="2" charset="0"/>
                  </a:rPr>
                  <a:t>of the state transition probability function </a:t>
                </a:r>
                <a14:m>
                  <m:oMath xmlns:m="http://schemas.openxmlformats.org/officeDocument/2006/math">
                    <m:r>
                      <a:rPr lang="en-US" sz="1800" b="0" i="1" smtClean="0">
                        <a:latin typeface="Cambria Math" panose="02040503050406030204" pitchFamily="18" charset="0"/>
                        <a:ea typeface="Cambria Math" panose="02040503050406030204" pitchFamily="18" charset="0"/>
                      </a:rPr>
                      <m:t>𝒫</m:t>
                    </m:r>
                  </m:oMath>
                </a14:m>
                <a:endParaRPr lang="en-GB" dirty="0">
                  <a:effectLst/>
                  <a:latin typeface="Helvetica" pitchFamily="2" charset="0"/>
                </a:endParaRPr>
              </a:p>
            </p:txBody>
          </p:sp>
        </mc:Choice>
        <mc:Fallback xmlns="">
          <p:sp>
            <p:nvSpPr>
              <p:cNvPr id="12" name="TextBox 11">
                <a:extLst>
                  <a:ext uri="{FF2B5EF4-FFF2-40B4-BE49-F238E27FC236}">
                    <a16:creationId xmlns:a16="http://schemas.microsoft.com/office/drawing/2014/main" id="{6FD4B1FE-394D-8C34-E555-60356CABF373}"/>
                  </a:ext>
                </a:extLst>
              </p:cNvPr>
              <p:cNvSpPr txBox="1">
                <a:spLocks noRot="1" noChangeAspect="1" noMove="1" noResize="1" noEditPoints="1" noAdjustHandles="1" noChangeArrowheads="1" noChangeShapeType="1" noTextEdit="1"/>
              </p:cNvSpPr>
              <p:nvPr/>
            </p:nvSpPr>
            <p:spPr>
              <a:xfrm>
                <a:off x="1171321" y="4539647"/>
                <a:ext cx="9788032" cy="1777987"/>
              </a:xfrm>
              <a:prstGeom prst="rect">
                <a:avLst/>
              </a:prstGeom>
              <a:blipFill>
                <a:blip r:embed="rId3"/>
                <a:stretch>
                  <a:fillRect l="-518" t="-1418" b="-35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184C10C-D049-C1E4-F4D6-AC9033639FC6}"/>
                  </a:ext>
                </a:extLst>
              </p:cNvPr>
              <p:cNvSpPr txBox="1"/>
              <p:nvPr/>
            </p:nvSpPr>
            <p:spPr>
              <a:xfrm>
                <a:off x="1912529" y="5269895"/>
                <a:ext cx="869489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𝒫</m:t>
                      </m:r>
                      <m:r>
                        <a:rPr lang="en-US" sz="2400" i="1">
                          <a:latin typeface="Cambria Math" panose="02040503050406030204" pitchFamily="18" charset="0"/>
                          <a:ea typeface="Cambria Math" panose="02040503050406030204" pitchFamily="18" charset="0"/>
                        </a:rPr>
                        <m:t>=</m:t>
                      </m:r>
                      <m:r>
                        <a:rPr lang="en-US" sz="2400" i="1" smtClean="0">
                          <a:latin typeface="Cambria Math" panose="02040503050406030204" pitchFamily="18" charset="0"/>
                          <a:ea typeface="Cambria Math" panose="02040503050406030204" pitchFamily="18" charset="0"/>
                        </a:rPr>
                        <m:t>ℙ</m:t>
                      </m:r>
                      <m:r>
                        <m:rPr>
                          <m:nor/>
                        </m:rPr>
                        <a:rPr lang="en-US" sz="2400" dirty="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𝑠</m:t>
                              </m:r>
                            </m:e>
                            <m:sub>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ea typeface="Cambria Math" panose="02040503050406030204" pitchFamily="18" charset="0"/>
                                </a:rPr>
                                <m:t>+1</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𝑟</m:t>
                              </m:r>
                            </m:e>
                            <m:sub>
                              <m:r>
                                <a:rPr lang="en-US" sz="2400" i="1">
                                  <a:latin typeface="Cambria Math" panose="02040503050406030204" pitchFamily="18" charset="0"/>
                                  <a:ea typeface="Cambria Math" panose="02040503050406030204" pitchFamily="18" charset="0"/>
                                </a:rPr>
                                <m:t>𝑡</m:t>
                              </m:r>
                            </m:sub>
                          </m:sSub>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𝑠</m:t>
                          </m:r>
                        </m:e>
                        <m:sub>
                          <m:r>
                            <a:rPr lang="en-US" sz="2400" i="1">
                              <a:latin typeface="Cambria Math" panose="02040503050406030204" pitchFamily="18" charset="0"/>
                              <a:ea typeface="Cambria Math" panose="02040503050406030204" pitchFamily="18" charset="0"/>
                            </a:rPr>
                            <m:t>𝑡</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𝑎</m:t>
                          </m:r>
                        </m:e>
                        <m:sub>
                          <m:r>
                            <a:rPr lang="en-US" sz="2400" i="1">
                              <a:latin typeface="Cambria Math" panose="02040503050406030204" pitchFamily="18" charset="0"/>
                              <a:ea typeface="Cambria Math" panose="02040503050406030204" pitchFamily="18" charset="0"/>
                            </a:rPr>
                            <m:t>𝑡</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𝑠</m:t>
                          </m:r>
                        </m:e>
                        <m:sub>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ea typeface="Cambria Math" panose="02040503050406030204" pitchFamily="18" charset="0"/>
                            </a:rPr>
                            <m:t>−1</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𝑎</m:t>
                          </m:r>
                        </m:e>
                        <m:sub>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ea typeface="Cambria Math" panose="02040503050406030204" pitchFamily="18" charset="0"/>
                            </a:rPr>
                            <m:t>−1</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𝑎</m:t>
                          </m:r>
                        </m:e>
                        <m:sub>
                          <m:r>
                            <a:rPr lang="en-US" sz="2400" i="1">
                              <a:latin typeface="Cambria Math" panose="02040503050406030204" pitchFamily="18" charset="0"/>
                              <a:ea typeface="Cambria Math" panose="02040503050406030204" pitchFamily="18" charset="0"/>
                            </a:rPr>
                            <m:t>0</m:t>
                          </m:r>
                        </m:sub>
                      </m:sSub>
                      <m:r>
                        <a:rPr lang="en-US" sz="2400" i="1">
                          <a:latin typeface="Cambria Math" panose="02040503050406030204" pitchFamily="18" charset="0"/>
                          <a:ea typeface="Cambria Math" panose="02040503050406030204" pitchFamily="18" charset="0"/>
                        </a:rPr>
                        <m:t> ,</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𝑠</m:t>
                          </m:r>
                        </m:e>
                        <m:sub>
                          <m:r>
                            <a:rPr lang="en-US" sz="2400" i="1">
                              <a:latin typeface="Cambria Math" panose="02040503050406030204" pitchFamily="18" charset="0"/>
                              <a:ea typeface="Cambria Math" panose="02040503050406030204" pitchFamily="18" charset="0"/>
                            </a:rPr>
                            <m:t>0</m:t>
                          </m:r>
                        </m:sub>
                      </m:sSub>
                      <m:r>
                        <a:rPr lang="en-US" sz="2400" i="1">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ℙ</m:t>
                      </m:r>
                      <m:sSub>
                        <m:sSubPr>
                          <m:ctrlPr>
                            <a:rPr lang="en-US" sz="2400" i="1">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𝑠</m:t>
                          </m:r>
                        </m:e>
                        <m:sub>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ea typeface="Cambria Math" panose="02040503050406030204" pitchFamily="18" charset="0"/>
                            </a:rPr>
                            <m:t>+1</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𝑟</m:t>
                          </m:r>
                        </m:e>
                        <m:sub>
                          <m:r>
                            <a:rPr lang="en-US" sz="2400" i="1">
                              <a:latin typeface="Cambria Math" panose="02040503050406030204" pitchFamily="18" charset="0"/>
                              <a:ea typeface="Cambria Math" panose="02040503050406030204" pitchFamily="18" charset="0"/>
                            </a:rPr>
                            <m:t>𝑡</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𝑠</m:t>
                          </m:r>
                        </m:e>
                        <m:sub>
                          <m:r>
                            <a:rPr lang="en-US" sz="2400" i="1">
                              <a:latin typeface="Cambria Math" panose="02040503050406030204" pitchFamily="18" charset="0"/>
                              <a:ea typeface="Cambria Math" panose="02040503050406030204" pitchFamily="18" charset="0"/>
                            </a:rPr>
                            <m:t>𝑡</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𝑎</m:t>
                          </m:r>
                        </m:e>
                        <m:sub>
                          <m:r>
                            <a:rPr lang="en-US" sz="2400" i="1">
                              <a:latin typeface="Cambria Math" panose="02040503050406030204" pitchFamily="18" charset="0"/>
                              <a:ea typeface="Cambria Math" panose="02040503050406030204" pitchFamily="18" charset="0"/>
                            </a:rPr>
                            <m:t>𝑡</m:t>
                          </m:r>
                        </m:sub>
                      </m:sSub>
                      <m:r>
                        <a:rPr lang="en-US" sz="2400" b="0" i="1" smtClean="0">
                          <a:latin typeface="Cambria Math" panose="02040503050406030204" pitchFamily="18" charset="0"/>
                          <a:ea typeface="Cambria Math" panose="02040503050406030204" pitchFamily="18" charset="0"/>
                        </a:rPr>
                        <m:t>]</m:t>
                      </m:r>
                    </m:oMath>
                  </m:oMathPara>
                </a14:m>
                <a:endParaRPr lang="en-US" sz="2400" dirty="0"/>
              </a:p>
            </p:txBody>
          </p:sp>
        </mc:Choice>
        <mc:Fallback xmlns="">
          <p:sp>
            <p:nvSpPr>
              <p:cNvPr id="13" name="TextBox 12">
                <a:extLst>
                  <a:ext uri="{FF2B5EF4-FFF2-40B4-BE49-F238E27FC236}">
                    <a16:creationId xmlns:a16="http://schemas.microsoft.com/office/drawing/2014/main" id="{C184C10C-D049-C1E4-F4D6-AC9033639FC6}"/>
                  </a:ext>
                </a:extLst>
              </p:cNvPr>
              <p:cNvSpPr txBox="1">
                <a:spLocks noRot="1" noChangeAspect="1" noMove="1" noResize="1" noEditPoints="1" noAdjustHandles="1" noChangeArrowheads="1" noChangeShapeType="1" noTextEdit="1"/>
              </p:cNvSpPr>
              <p:nvPr/>
            </p:nvSpPr>
            <p:spPr>
              <a:xfrm>
                <a:off x="1912529" y="5269895"/>
                <a:ext cx="8694892" cy="369332"/>
              </a:xfrm>
              <a:prstGeom prst="rect">
                <a:avLst/>
              </a:prstGeom>
              <a:blipFill>
                <a:blip r:embed="rId4"/>
                <a:stretch>
                  <a:fillRect t="-9677" b="-32258"/>
                </a:stretch>
              </a:blipFill>
            </p:spPr>
            <p:txBody>
              <a:bodyPr/>
              <a:lstStyle/>
              <a:p>
                <a:r>
                  <a:rPr lang="en-US">
                    <a:noFill/>
                  </a:rPr>
                  <a:t> </a:t>
                </a:r>
              </a:p>
            </p:txBody>
          </p:sp>
        </mc:Fallback>
      </mc:AlternateContent>
    </p:spTree>
    <p:extLst>
      <p:ext uri="{BB962C8B-B14F-4D97-AF65-F5344CB8AC3E}">
        <p14:creationId xmlns:p14="http://schemas.microsoft.com/office/powerpoint/2010/main" val="212066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0FFB9F-C778-0C9F-3535-2F5BB9A92EC9}"/>
              </a:ext>
            </a:extLst>
          </p:cNvPr>
          <p:cNvSpPr>
            <a:spLocks noGrp="1"/>
          </p:cNvSpPr>
          <p:nvPr>
            <p:ph type="title"/>
          </p:nvPr>
        </p:nvSpPr>
        <p:spPr>
          <a:xfrm>
            <a:off x="838200" y="365125"/>
            <a:ext cx="2625969" cy="683387"/>
          </a:xfrm>
        </p:spPr>
        <p:txBody>
          <a:bodyPr>
            <a:normAutofit/>
          </a:bodyPr>
          <a:lstStyle/>
          <a:p>
            <a:r>
              <a:rPr lang="en-US" dirty="0"/>
              <a:t>Disclaimer</a:t>
            </a:r>
          </a:p>
        </p:txBody>
      </p:sp>
      <p:sp>
        <p:nvSpPr>
          <p:cNvPr id="6" name="Rounded Rectangle 5">
            <a:extLst>
              <a:ext uri="{FF2B5EF4-FFF2-40B4-BE49-F238E27FC236}">
                <a16:creationId xmlns:a16="http://schemas.microsoft.com/office/drawing/2014/main" id="{846212B1-B7B5-9887-90C3-031F672AAD60}"/>
              </a:ext>
            </a:extLst>
          </p:cNvPr>
          <p:cNvSpPr/>
          <p:nvPr/>
        </p:nvSpPr>
        <p:spPr>
          <a:xfrm>
            <a:off x="911225" y="1834524"/>
            <a:ext cx="10615368" cy="2746712"/>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919A2CD-9092-2CF0-3248-B392581ABBE9}"/>
              </a:ext>
            </a:extLst>
          </p:cNvPr>
          <p:cNvSpPr txBox="1"/>
          <p:nvPr/>
        </p:nvSpPr>
        <p:spPr>
          <a:xfrm>
            <a:off x="1276128" y="1973530"/>
            <a:ext cx="9752092" cy="2477601"/>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This lecture:</a:t>
            </a:r>
          </a:p>
          <a:p>
            <a:endParaRPr lang="en-US" sz="1000" dirty="0">
              <a:latin typeface="Arial" panose="020B0604020202020204" pitchFamily="34" charset="0"/>
              <a:cs typeface="Arial" panose="020B0604020202020204" pitchFamily="34" charset="0"/>
            </a:endParaRPr>
          </a:p>
          <a:p>
            <a:pPr marL="285750" indent="-285750">
              <a:buFont typeface="Wingdings" pitchFamily="2" charset="2"/>
              <a:buChar char="§"/>
            </a:pPr>
            <a:r>
              <a:rPr lang="en-US" sz="2000" dirty="0">
                <a:latin typeface="Arial" panose="020B0604020202020204" pitchFamily="34" charset="0"/>
                <a:cs typeface="Arial" panose="020B0604020202020204" pitchFamily="34" charset="0"/>
              </a:rPr>
              <a:t>Is meant for people that are </a:t>
            </a:r>
            <a:r>
              <a:rPr lang="en-US" sz="2000" b="1" dirty="0">
                <a:latin typeface="Arial" panose="020B0604020202020204" pitchFamily="34" charset="0"/>
                <a:cs typeface="Arial" panose="020B0604020202020204" pitchFamily="34" charset="0"/>
              </a:rPr>
              <a:t>new to RL.</a:t>
            </a:r>
          </a:p>
          <a:p>
            <a:pPr marL="285750"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sz="2000" dirty="0">
                <a:latin typeface="Arial" panose="020B0604020202020204" pitchFamily="34" charset="0"/>
                <a:cs typeface="Arial" panose="020B0604020202020204" pitchFamily="34" charset="0"/>
              </a:rPr>
              <a:t>Will introduce you to the </a:t>
            </a:r>
            <a:r>
              <a:rPr lang="en-US" sz="2000" b="1" dirty="0">
                <a:latin typeface="Arial" panose="020B0604020202020204" pitchFamily="34" charset="0"/>
                <a:cs typeface="Arial" panose="020B0604020202020204" pitchFamily="34" charset="0"/>
              </a:rPr>
              <a:t>foundational concepts and ideas</a:t>
            </a:r>
            <a:r>
              <a:rPr lang="en-US" sz="2000" dirty="0">
                <a:latin typeface="Arial" panose="020B0604020202020204" pitchFamily="34" charset="0"/>
                <a:cs typeface="Arial" panose="020B0604020202020204" pitchFamily="34" charset="0"/>
              </a:rPr>
              <a:t> used in RL.</a:t>
            </a:r>
          </a:p>
          <a:p>
            <a:pPr marL="285750"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sz="2000" dirty="0">
                <a:latin typeface="Arial" panose="020B0604020202020204" pitchFamily="34" charset="0"/>
                <a:cs typeface="Arial" panose="020B0604020202020204" pitchFamily="34" charset="0"/>
              </a:rPr>
              <a:t>You are not supposed to understand everything, but get some </a:t>
            </a:r>
            <a:r>
              <a:rPr lang="en-US" sz="2000" b="1" dirty="0">
                <a:latin typeface="Arial" panose="020B0604020202020204" pitchFamily="34" charset="0"/>
                <a:cs typeface="Arial" panose="020B0604020202020204" pitchFamily="34" charset="0"/>
              </a:rPr>
              <a:t>keywords, concepts, and pointers</a:t>
            </a:r>
          </a:p>
          <a:p>
            <a:pPr lvl="1"/>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sz="2000" dirty="0">
                <a:latin typeface="Arial" panose="020B0604020202020204" pitchFamily="34" charset="0"/>
                <a:cs typeface="Arial" panose="020B0604020202020204" pitchFamily="34" charset="0"/>
              </a:rPr>
              <a:t>Remember that this topic is usually learned in </a:t>
            </a:r>
            <a:r>
              <a:rPr lang="en-US" sz="2000" b="1" dirty="0">
                <a:latin typeface="Arial" panose="020B0604020202020204" pitchFamily="34" charset="0"/>
                <a:cs typeface="Arial" panose="020B0604020202020204" pitchFamily="34" charset="0"/>
              </a:rPr>
              <a:t>one semester or more</a:t>
            </a:r>
          </a:p>
          <a:p>
            <a:pPr marL="742950" lvl="1" indent="-285750">
              <a:buFont typeface="Wingdings" pitchFamily="2" charset="2"/>
              <a:buChar char="§"/>
            </a:pPr>
            <a:endParaRPr lang="en-US" sz="500" dirty="0">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77916710-2055-5C5D-62DD-516B8E9DE624}"/>
              </a:ext>
            </a:extLst>
          </p:cNvPr>
          <p:cNvSpPr>
            <a:spLocks noGrp="1"/>
          </p:cNvSpPr>
          <p:nvPr>
            <p:ph type="sldNum" sz="quarter" idx="12"/>
          </p:nvPr>
        </p:nvSpPr>
        <p:spPr/>
        <p:txBody>
          <a:bodyPr/>
          <a:lstStyle/>
          <a:p>
            <a:fld id="{8EC8024B-7172-FB45-9673-F90DEA3BA41B}" type="slidenum">
              <a:rPr lang="en-US" smtClean="0"/>
              <a:t>2</a:t>
            </a:fld>
            <a:endParaRPr lang="en-US"/>
          </a:p>
        </p:txBody>
      </p:sp>
      <p:pic>
        <p:nvPicPr>
          <p:cNvPr id="5" name="Picture 4" descr="A red flashing light with a light on&#10;&#10;AI-generated content may be incorrect.">
            <a:extLst>
              <a:ext uri="{FF2B5EF4-FFF2-40B4-BE49-F238E27FC236}">
                <a16:creationId xmlns:a16="http://schemas.microsoft.com/office/drawing/2014/main" id="{BE365FE0-7A08-9E50-86AE-2B897275AF82}"/>
              </a:ext>
            </a:extLst>
          </p:cNvPr>
          <p:cNvPicPr>
            <a:picLocks noChangeAspect="1"/>
          </p:cNvPicPr>
          <p:nvPr/>
        </p:nvPicPr>
        <p:blipFill>
          <a:blip r:embed="rId3"/>
          <a:stretch>
            <a:fillRect/>
          </a:stretch>
        </p:blipFill>
        <p:spPr>
          <a:xfrm>
            <a:off x="3376244" y="446125"/>
            <a:ext cx="508000" cy="508000"/>
          </a:xfrm>
          <a:prstGeom prst="rect">
            <a:avLst/>
          </a:prstGeom>
        </p:spPr>
      </p:pic>
    </p:spTree>
    <p:extLst>
      <p:ext uri="{BB962C8B-B14F-4D97-AF65-F5344CB8AC3E}">
        <p14:creationId xmlns:p14="http://schemas.microsoft.com/office/powerpoint/2010/main" val="296040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83364-0367-0494-D102-C9032CBFC1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CD57B6-A3CF-3695-BD0B-A7B9016803B9}"/>
              </a:ext>
            </a:extLst>
          </p:cNvPr>
          <p:cNvSpPr>
            <a:spLocks noGrp="1"/>
          </p:cNvSpPr>
          <p:nvPr>
            <p:ph type="title"/>
          </p:nvPr>
        </p:nvSpPr>
        <p:spPr>
          <a:xfrm>
            <a:off x="838200" y="365125"/>
            <a:ext cx="6432782" cy="683387"/>
          </a:xfrm>
        </p:spPr>
        <p:txBody>
          <a:bodyPr/>
          <a:lstStyle/>
          <a:p>
            <a:r>
              <a:rPr lang="en-US" dirty="0"/>
              <a:t>Optimal control concepts </a:t>
            </a:r>
          </a:p>
        </p:txBody>
      </p:sp>
      <p:sp>
        <p:nvSpPr>
          <p:cNvPr id="3" name="Text Placeholder 2">
            <a:extLst>
              <a:ext uri="{FF2B5EF4-FFF2-40B4-BE49-F238E27FC236}">
                <a16:creationId xmlns:a16="http://schemas.microsoft.com/office/drawing/2014/main" id="{E49E1A13-567B-F65F-D5AC-FA7DFBCAAE70}"/>
              </a:ext>
            </a:extLst>
          </p:cNvPr>
          <p:cNvSpPr>
            <a:spLocks noGrp="1"/>
          </p:cNvSpPr>
          <p:nvPr>
            <p:ph type="body" sz="quarter" idx="12"/>
          </p:nvPr>
        </p:nvSpPr>
        <p:spPr>
          <a:xfrm>
            <a:off x="838200" y="938784"/>
            <a:ext cx="2835166" cy="403225"/>
          </a:xfrm>
        </p:spPr>
        <p:txBody>
          <a:bodyPr/>
          <a:lstStyle/>
          <a:p>
            <a:r>
              <a:rPr lang="en-US" dirty="0"/>
              <a:t>The Markov property</a:t>
            </a:r>
          </a:p>
        </p:txBody>
      </p:sp>
      <p:sp>
        <p:nvSpPr>
          <p:cNvPr id="17" name="Rounded Rectangle 16">
            <a:extLst>
              <a:ext uri="{FF2B5EF4-FFF2-40B4-BE49-F238E27FC236}">
                <a16:creationId xmlns:a16="http://schemas.microsoft.com/office/drawing/2014/main" id="{CE6B9603-4E7B-6DAA-97EA-8C34AF1FD093}"/>
              </a:ext>
            </a:extLst>
          </p:cNvPr>
          <p:cNvSpPr/>
          <p:nvPr/>
        </p:nvSpPr>
        <p:spPr>
          <a:xfrm>
            <a:off x="911226" y="2020896"/>
            <a:ext cx="7680982" cy="1936245"/>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059B6B1-6186-8373-2A77-5B67EA61130A}"/>
              </a:ext>
            </a:extLst>
          </p:cNvPr>
          <p:cNvSpPr txBox="1"/>
          <p:nvPr/>
        </p:nvSpPr>
        <p:spPr>
          <a:xfrm>
            <a:off x="958469" y="2101664"/>
            <a:ext cx="4485930" cy="400110"/>
          </a:xfrm>
          <a:prstGeom prst="rect">
            <a:avLst/>
          </a:prstGeom>
          <a:noFill/>
        </p:spPr>
        <p:txBody>
          <a:bodyPr wrap="square" rtlCol="0">
            <a:spAutoFit/>
          </a:bodyPr>
          <a:lstStyle/>
          <a:p>
            <a:r>
              <a:rPr lang="en-GB" sz="2000" dirty="0">
                <a:solidFill>
                  <a:schemeClr val="accent6">
                    <a:lumMod val="75000"/>
                  </a:schemeClr>
                </a:solidFill>
                <a:effectLst/>
                <a:latin typeface="Helvetica" pitchFamily="2" charset="0"/>
              </a:rPr>
              <a:t>If we can observe the full state, </a:t>
            </a:r>
            <a:r>
              <a:rPr lang="en-GB" sz="2000" b="1" dirty="0">
                <a:solidFill>
                  <a:schemeClr val="accent6">
                    <a:lumMod val="75000"/>
                  </a:schemeClr>
                </a:solidFill>
                <a:effectLst/>
                <a:latin typeface="Helvetica" pitchFamily="2" charset="0"/>
              </a:rPr>
              <a:t>yes</a:t>
            </a:r>
            <a:r>
              <a:rPr lang="en-GB" sz="2000" dirty="0">
                <a:solidFill>
                  <a:schemeClr val="accent6">
                    <a:lumMod val="75000"/>
                  </a:schemeClr>
                </a:solidFill>
                <a:effectLst/>
                <a:latin typeface="Helvetica" pitchFamily="2" charset="0"/>
              </a:rPr>
              <a:t>.</a:t>
            </a:r>
          </a:p>
        </p:txBody>
      </p:sp>
      <p:sp>
        <p:nvSpPr>
          <p:cNvPr id="19" name="TextBox 18">
            <a:extLst>
              <a:ext uri="{FF2B5EF4-FFF2-40B4-BE49-F238E27FC236}">
                <a16:creationId xmlns:a16="http://schemas.microsoft.com/office/drawing/2014/main" id="{107441B9-3763-9445-3373-E7C228A4C0B7}"/>
              </a:ext>
            </a:extLst>
          </p:cNvPr>
          <p:cNvSpPr txBox="1"/>
          <p:nvPr/>
        </p:nvSpPr>
        <p:spPr>
          <a:xfrm>
            <a:off x="827478" y="1398536"/>
            <a:ext cx="7309192" cy="461665"/>
          </a:xfrm>
          <a:prstGeom prst="rect">
            <a:avLst/>
          </a:prstGeom>
          <a:noFill/>
        </p:spPr>
        <p:txBody>
          <a:bodyPr wrap="square">
            <a:spAutoFit/>
          </a:bodyPr>
          <a:lstStyle/>
          <a:p>
            <a:r>
              <a:rPr lang="en-GB" sz="2400" dirty="0">
                <a:effectLst/>
                <a:latin typeface="Helvetica" pitchFamily="2" charset="0"/>
              </a:rPr>
              <a:t>Is the </a:t>
            </a:r>
            <a:r>
              <a:rPr lang="en-GB" sz="2400" b="1" dirty="0">
                <a:effectLst/>
                <a:latin typeface="Helvetica" pitchFamily="2" charset="0"/>
              </a:rPr>
              <a:t>Markov property</a:t>
            </a:r>
            <a:r>
              <a:rPr lang="en-GB" sz="2400" dirty="0">
                <a:effectLst/>
                <a:latin typeface="Helvetica" pitchFamily="2" charset="0"/>
              </a:rPr>
              <a:t> a reasonable assumption?</a:t>
            </a:r>
            <a:endParaRPr lang="en-US" sz="2400" b="1" dirty="0"/>
          </a:p>
        </p:txBody>
      </p:sp>
      <p:sp>
        <p:nvSpPr>
          <p:cNvPr id="4" name="TextBox 3">
            <a:extLst>
              <a:ext uri="{FF2B5EF4-FFF2-40B4-BE49-F238E27FC236}">
                <a16:creationId xmlns:a16="http://schemas.microsoft.com/office/drawing/2014/main" id="{1F4C145B-377C-226B-6F8D-FCA8BDA21B65}"/>
              </a:ext>
            </a:extLst>
          </p:cNvPr>
          <p:cNvSpPr txBox="1"/>
          <p:nvPr/>
        </p:nvSpPr>
        <p:spPr>
          <a:xfrm>
            <a:off x="948957" y="2452011"/>
            <a:ext cx="3932320" cy="1384995"/>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Fully observable environments</a:t>
            </a:r>
          </a:p>
          <a:p>
            <a:endParaRPr lang="en-US" sz="1000"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agent directly observes the true state of the environment, which includes everything relevant</a:t>
            </a:r>
          </a:p>
        </p:txBody>
      </p:sp>
      <p:sp>
        <p:nvSpPr>
          <p:cNvPr id="7" name="TextBox 6">
            <a:extLst>
              <a:ext uri="{FF2B5EF4-FFF2-40B4-BE49-F238E27FC236}">
                <a16:creationId xmlns:a16="http://schemas.microsoft.com/office/drawing/2014/main" id="{E4E2E32B-9006-D5E9-3346-8309C0878124}"/>
              </a:ext>
            </a:extLst>
          </p:cNvPr>
          <p:cNvSpPr txBox="1"/>
          <p:nvPr/>
        </p:nvSpPr>
        <p:spPr>
          <a:xfrm>
            <a:off x="4971244" y="3265067"/>
            <a:ext cx="1244251" cy="338554"/>
          </a:xfrm>
          <a:prstGeom prst="rect">
            <a:avLst/>
          </a:prstGeom>
          <a:noFill/>
        </p:spPr>
        <p:txBody>
          <a:bodyPr wrap="none" rtlCol="0">
            <a:spAutoFit/>
          </a:bodyPr>
          <a:lstStyle/>
          <a:p>
            <a:r>
              <a:rPr lang="en-US" sz="1600" dirty="0">
                <a:solidFill>
                  <a:schemeClr val="accent6">
                    <a:lumMod val="75000"/>
                  </a:schemeClr>
                </a:solidFill>
                <a:latin typeface="Arial" panose="020B0604020202020204" pitchFamily="34" charset="0"/>
                <a:cs typeface="Arial" panose="020B0604020202020204" pitchFamily="34" charset="0"/>
              </a:rPr>
              <a:t>observation</a:t>
            </a:r>
          </a:p>
        </p:txBody>
      </p:sp>
      <p:sp>
        <p:nvSpPr>
          <p:cNvPr id="8" name="TextBox 7">
            <a:extLst>
              <a:ext uri="{FF2B5EF4-FFF2-40B4-BE49-F238E27FC236}">
                <a16:creationId xmlns:a16="http://schemas.microsoft.com/office/drawing/2014/main" id="{EB91004C-576B-55B7-3A1D-B0A17876F176}"/>
              </a:ext>
            </a:extLst>
          </p:cNvPr>
          <p:cNvSpPr txBox="1"/>
          <p:nvPr/>
        </p:nvSpPr>
        <p:spPr>
          <a:xfrm>
            <a:off x="5893682" y="2152589"/>
            <a:ext cx="1377300" cy="584775"/>
          </a:xfrm>
          <a:prstGeom prst="rect">
            <a:avLst/>
          </a:prstGeom>
          <a:noFill/>
        </p:spPr>
        <p:txBody>
          <a:bodyPr wrap="square" rtlCol="0">
            <a:spAutoFit/>
          </a:bodyPr>
          <a:lstStyle/>
          <a:p>
            <a:pPr algn="ctr"/>
            <a:r>
              <a:rPr lang="en-US" sz="1600" dirty="0">
                <a:solidFill>
                  <a:schemeClr val="accent6">
                    <a:lumMod val="75000"/>
                  </a:schemeClr>
                </a:solidFill>
                <a:latin typeface="Arial" panose="020B0604020202020204" pitchFamily="34" charset="0"/>
                <a:cs typeface="Arial" panose="020B0604020202020204" pitchFamily="34" charset="0"/>
              </a:rPr>
              <a:t>state of the agent (belief)</a:t>
            </a:r>
          </a:p>
        </p:txBody>
      </p:sp>
      <p:sp>
        <p:nvSpPr>
          <p:cNvPr id="9" name="TextBox 8">
            <a:extLst>
              <a:ext uri="{FF2B5EF4-FFF2-40B4-BE49-F238E27FC236}">
                <a16:creationId xmlns:a16="http://schemas.microsoft.com/office/drawing/2014/main" id="{1F508F50-E576-CD35-3B6D-979F7CF74684}"/>
              </a:ext>
            </a:extLst>
          </p:cNvPr>
          <p:cNvSpPr txBox="1"/>
          <p:nvPr/>
        </p:nvSpPr>
        <p:spPr>
          <a:xfrm>
            <a:off x="6690118" y="3216818"/>
            <a:ext cx="1660687" cy="584775"/>
          </a:xfrm>
          <a:prstGeom prst="rect">
            <a:avLst/>
          </a:prstGeom>
          <a:noFill/>
        </p:spPr>
        <p:txBody>
          <a:bodyPr wrap="square" rtlCol="0">
            <a:spAutoFit/>
          </a:bodyPr>
          <a:lstStyle/>
          <a:p>
            <a:r>
              <a:rPr lang="en-US" sz="1600" dirty="0">
                <a:solidFill>
                  <a:schemeClr val="accent6">
                    <a:lumMod val="75000"/>
                  </a:schemeClr>
                </a:solidFill>
                <a:latin typeface="Arial" panose="020B0604020202020204" pitchFamily="34" charset="0"/>
                <a:cs typeface="Arial" panose="020B0604020202020204" pitchFamily="34" charset="0"/>
              </a:rPr>
              <a:t>true state of the environment</a:t>
            </a:r>
          </a:p>
        </p:txBody>
      </p:sp>
      <p:sp>
        <p:nvSpPr>
          <p:cNvPr id="21" name="Rounded Rectangle 20">
            <a:extLst>
              <a:ext uri="{FF2B5EF4-FFF2-40B4-BE49-F238E27FC236}">
                <a16:creationId xmlns:a16="http://schemas.microsoft.com/office/drawing/2014/main" id="{9DC16C52-F638-3A7E-184D-BE7F065CB665}"/>
              </a:ext>
            </a:extLst>
          </p:cNvPr>
          <p:cNvSpPr/>
          <p:nvPr/>
        </p:nvSpPr>
        <p:spPr>
          <a:xfrm>
            <a:off x="911225" y="4213379"/>
            <a:ext cx="7680983" cy="1936245"/>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a:t>
            </a:r>
            <a:endParaRPr lang="en-US" dirty="0"/>
          </a:p>
        </p:txBody>
      </p:sp>
      <p:sp>
        <p:nvSpPr>
          <p:cNvPr id="22" name="TextBox 21">
            <a:extLst>
              <a:ext uri="{FF2B5EF4-FFF2-40B4-BE49-F238E27FC236}">
                <a16:creationId xmlns:a16="http://schemas.microsoft.com/office/drawing/2014/main" id="{AD98EAD9-7793-C6D8-E698-5A4D00F42794}"/>
              </a:ext>
            </a:extLst>
          </p:cNvPr>
          <p:cNvSpPr txBox="1"/>
          <p:nvPr/>
        </p:nvSpPr>
        <p:spPr>
          <a:xfrm>
            <a:off x="946490" y="4307488"/>
            <a:ext cx="7645718" cy="400110"/>
          </a:xfrm>
          <a:prstGeom prst="rect">
            <a:avLst/>
          </a:prstGeom>
          <a:noFill/>
        </p:spPr>
        <p:txBody>
          <a:bodyPr wrap="square" rtlCol="0">
            <a:spAutoFit/>
          </a:bodyPr>
          <a:lstStyle/>
          <a:p>
            <a:r>
              <a:rPr lang="en-GB" sz="2000" dirty="0">
                <a:solidFill>
                  <a:schemeClr val="accent6">
                    <a:lumMod val="75000"/>
                  </a:schemeClr>
                </a:solidFill>
                <a:effectLst/>
                <a:latin typeface="Helvetica" pitchFamily="2" charset="0"/>
              </a:rPr>
              <a:t>In real-world environments the agent receives partial observations</a:t>
            </a:r>
          </a:p>
        </p:txBody>
      </p:sp>
      <p:sp>
        <p:nvSpPr>
          <p:cNvPr id="23" name="TextBox 22">
            <a:extLst>
              <a:ext uri="{FF2B5EF4-FFF2-40B4-BE49-F238E27FC236}">
                <a16:creationId xmlns:a16="http://schemas.microsoft.com/office/drawing/2014/main" id="{42A5705F-EB8E-E7CE-037B-57F15654F492}"/>
              </a:ext>
            </a:extLst>
          </p:cNvPr>
          <p:cNvSpPr txBox="1"/>
          <p:nvPr/>
        </p:nvSpPr>
        <p:spPr>
          <a:xfrm>
            <a:off x="969891" y="4666236"/>
            <a:ext cx="4474508" cy="1384995"/>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Partially observable environments</a:t>
            </a:r>
          </a:p>
          <a:p>
            <a:endParaRPr lang="en-US" sz="1000"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agent receives partial observations and must create its own state representation</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60B7EBA-28BF-F815-C741-A71DD4103655}"/>
                  </a:ext>
                </a:extLst>
              </p:cNvPr>
              <p:cNvSpPr txBox="1"/>
              <p:nvPr/>
            </p:nvSpPr>
            <p:spPr>
              <a:xfrm>
                <a:off x="5444399" y="2737364"/>
                <a:ext cx="2038058" cy="461665"/>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 </a:t>
                </a:r>
                <a14:m>
                  <m:oMath xmlns:m="http://schemas.openxmlformats.org/officeDocument/2006/math">
                    <m:sSub>
                      <m:sSubPr>
                        <m:ctrlPr>
                          <a:rPr lang="en-DE" sz="2400" i="1" smtClean="0">
                            <a:solidFill>
                              <a:schemeClr val="tx1"/>
                            </a:solidFill>
                            <a:latin typeface="Cambria Math" panose="02040503050406030204" pitchFamily="18" charset="0"/>
                          </a:rPr>
                        </m:ctrlPr>
                      </m:sSubPr>
                      <m:e>
                        <m:r>
                          <a:rPr lang="en-DE" sz="2400" i="1" smtClean="0">
                            <a:solidFill>
                              <a:schemeClr val="tx1"/>
                            </a:solidFill>
                            <a:latin typeface="Cambria Math" panose="02040503050406030204" pitchFamily="18" charset="0"/>
                            <a:ea typeface="Cambria Math" panose="02040503050406030204" pitchFamily="18" charset="0"/>
                          </a:rPr>
                          <m:t>𝒪</m:t>
                        </m:r>
                      </m:e>
                      <m:sub>
                        <m:r>
                          <a:rPr lang="en-US" sz="2400" b="0" i="1" smtClean="0">
                            <a:solidFill>
                              <a:schemeClr val="tx1"/>
                            </a:solidFill>
                            <a:latin typeface="Cambria Math" panose="02040503050406030204" pitchFamily="18" charset="0"/>
                          </a:rPr>
                          <m:t>𝑡</m:t>
                        </m:r>
                      </m:sub>
                    </m:sSub>
                    <m:r>
                      <a:rPr lang="en-US" sz="2400" b="0" i="1" smtClean="0">
                        <a:solidFill>
                          <a:schemeClr val="tx1"/>
                        </a:solidFill>
                        <a:latin typeface="Cambria Math" panose="02040503050406030204" pitchFamily="18" charset="0"/>
                      </a:rPr>
                      <m:t>=</m:t>
                    </m:r>
                    <m:sSubSup>
                      <m:sSubSupPr>
                        <m:ctrlPr>
                          <a:rPr lang="en-US" sz="2400" b="0" i="1" smtClean="0">
                            <a:solidFill>
                              <a:schemeClr val="tx1"/>
                            </a:solidFill>
                            <a:latin typeface="Cambria Math" panose="02040503050406030204" pitchFamily="18" charset="0"/>
                          </a:rPr>
                        </m:ctrlPr>
                      </m:sSubSupPr>
                      <m:e>
                        <m:r>
                          <a:rPr lang="en-US" sz="2400" b="0" i="1" smtClean="0">
                            <a:solidFill>
                              <a:schemeClr val="tx1"/>
                            </a:solidFill>
                            <a:latin typeface="Cambria Math" panose="02040503050406030204" pitchFamily="18" charset="0"/>
                            <a:ea typeface="Cambria Math" panose="02040503050406030204" pitchFamily="18" charset="0"/>
                          </a:rPr>
                          <m:t>𝒮</m:t>
                        </m:r>
                      </m:e>
                      <m:sub>
                        <m:r>
                          <a:rPr lang="en-US" sz="2400" b="0" i="1" smtClean="0">
                            <a:solidFill>
                              <a:schemeClr val="tx1"/>
                            </a:solidFill>
                            <a:latin typeface="Cambria Math" panose="02040503050406030204" pitchFamily="18" charset="0"/>
                          </a:rPr>
                          <m:t>𝑡</m:t>
                        </m:r>
                      </m:sub>
                      <m:sup>
                        <m:r>
                          <a:rPr lang="en-US" sz="2400" b="0" i="1" smtClean="0">
                            <a:solidFill>
                              <a:schemeClr val="tx1"/>
                            </a:solidFill>
                            <a:latin typeface="Cambria Math" panose="02040503050406030204" pitchFamily="18" charset="0"/>
                          </a:rPr>
                          <m:t>𝑎</m:t>
                        </m:r>
                      </m:sup>
                    </m:sSubSup>
                    <m:r>
                      <a:rPr lang="en-US" sz="2400" b="0" i="1" smtClean="0">
                        <a:solidFill>
                          <a:schemeClr val="tx1"/>
                        </a:solidFill>
                        <a:latin typeface="Cambria Math" panose="02040503050406030204" pitchFamily="18" charset="0"/>
                      </a:rPr>
                      <m:t>=</m:t>
                    </m:r>
                    <m:sSubSup>
                      <m:sSubSupPr>
                        <m:ctrlPr>
                          <a:rPr lang="en-US" sz="2400" b="0" i="1" smtClean="0">
                            <a:solidFill>
                              <a:schemeClr val="tx1"/>
                            </a:solidFill>
                            <a:latin typeface="Cambria Math" panose="02040503050406030204" pitchFamily="18" charset="0"/>
                          </a:rPr>
                        </m:ctrlPr>
                      </m:sSubSupPr>
                      <m:e>
                        <m:r>
                          <a:rPr lang="en-US" sz="2400" i="1">
                            <a:solidFill>
                              <a:schemeClr val="tx1"/>
                            </a:solidFill>
                            <a:latin typeface="Cambria Math" panose="02040503050406030204" pitchFamily="18" charset="0"/>
                            <a:ea typeface="Cambria Math" panose="02040503050406030204" pitchFamily="18" charset="0"/>
                          </a:rPr>
                          <m:t>𝒮</m:t>
                        </m:r>
                      </m:e>
                      <m:sub>
                        <m:r>
                          <a:rPr lang="en-US" sz="2400" b="0" i="1" smtClean="0">
                            <a:solidFill>
                              <a:schemeClr val="tx1"/>
                            </a:solidFill>
                            <a:latin typeface="Cambria Math" panose="02040503050406030204" pitchFamily="18" charset="0"/>
                          </a:rPr>
                          <m:t>𝑡</m:t>
                        </m:r>
                      </m:sub>
                      <m:sup>
                        <m:r>
                          <a:rPr lang="en-US" sz="2400" b="0" i="1" smtClean="0">
                            <a:solidFill>
                              <a:schemeClr val="tx1"/>
                            </a:solidFill>
                            <a:latin typeface="Cambria Math" panose="02040503050406030204" pitchFamily="18" charset="0"/>
                          </a:rPr>
                          <m:t>𝑒</m:t>
                        </m:r>
                      </m:sup>
                    </m:sSubSup>
                  </m:oMath>
                </a14:m>
                <a:endParaRPr lang="en-US" sz="2400" dirty="0"/>
              </a:p>
            </p:txBody>
          </p:sp>
        </mc:Choice>
        <mc:Fallback xmlns="">
          <p:sp>
            <p:nvSpPr>
              <p:cNvPr id="30" name="TextBox 29">
                <a:extLst>
                  <a:ext uri="{FF2B5EF4-FFF2-40B4-BE49-F238E27FC236}">
                    <a16:creationId xmlns:a16="http://schemas.microsoft.com/office/drawing/2014/main" id="{960B7EBA-28BF-F815-C741-A71DD4103655}"/>
                  </a:ext>
                </a:extLst>
              </p:cNvPr>
              <p:cNvSpPr txBox="1">
                <a:spLocks noRot="1" noChangeAspect="1" noMove="1" noResize="1" noEditPoints="1" noAdjustHandles="1" noChangeArrowheads="1" noChangeShapeType="1" noTextEdit="1"/>
              </p:cNvSpPr>
              <p:nvPr/>
            </p:nvSpPr>
            <p:spPr>
              <a:xfrm>
                <a:off x="5444399" y="2737364"/>
                <a:ext cx="2038058"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203D68E-35C9-6B6B-3977-555365AADEB8}"/>
                  </a:ext>
                </a:extLst>
              </p:cNvPr>
              <p:cNvSpPr txBox="1"/>
              <p:nvPr/>
            </p:nvSpPr>
            <p:spPr>
              <a:xfrm>
                <a:off x="5463243" y="5085395"/>
                <a:ext cx="2038058" cy="461665"/>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 </a:t>
                </a:r>
                <a14:m>
                  <m:oMath xmlns:m="http://schemas.openxmlformats.org/officeDocument/2006/math">
                    <m:sSub>
                      <m:sSubPr>
                        <m:ctrlPr>
                          <a:rPr lang="en-DE" sz="2400" i="1" smtClean="0">
                            <a:solidFill>
                              <a:schemeClr val="tx1"/>
                            </a:solidFill>
                            <a:latin typeface="Cambria Math" panose="02040503050406030204" pitchFamily="18" charset="0"/>
                          </a:rPr>
                        </m:ctrlPr>
                      </m:sSubPr>
                      <m:e>
                        <m:r>
                          <a:rPr lang="en-DE" sz="2400" i="1" smtClean="0">
                            <a:solidFill>
                              <a:schemeClr val="tx1"/>
                            </a:solidFill>
                            <a:latin typeface="Cambria Math" panose="02040503050406030204" pitchFamily="18" charset="0"/>
                            <a:ea typeface="Cambria Math" panose="02040503050406030204" pitchFamily="18" charset="0"/>
                          </a:rPr>
                          <m:t>𝒪</m:t>
                        </m:r>
                      </m:e>
                      <m:sub>
                        <m:r>
                          <a:rPr lang="en-US" sz="2400" b="0" i="1" smtClean="0">
                            <a:solidFill>
                              <a:schemeClr val="tx1"/>
                            </a:solidFill>
                            <a:latin typeface="Cambria Math" panose="02040503050406030204" pitchFamily="18" charset="0"/>
                          </a:rPr>
                          <m:t>𝑡</m:t>
                        </m:r>
                      </m:sub>
                    </m:sSub>
                    <m:r>
                      <a:rPr lang="en-US" sz="2400" b="0" i="1" smtClean="0">
                        <a:solidFill>
                          <a:schemeClr val="tx1"/>
                        </a:solidFill>
                        <a:latin typeface="Cambria Math" panose="02040503050406030204" pitchFamily="18" charset="0"/>
                        <a:ea typeface="Cambria Math" panose="02040503050406030204" pitchFamily="18" charset="0"/>
                      </a:rPr>
                      <m:t>≠</m:t>
                    </m:r>
                    <m:sSubSup>
                      <m:sSubSupPr>
                        <m:ctrlPr>
                          <a:rPr lang="en-US" sz="2400" b="0" i="1" smtClean="0">
                            <a:solidFill>
                              <a:schemeClr val="tx1"/>
                            </a:solidFill>
                            <a:latin typeface="Cambria Math" panose="02040503050406030204" pitchFamily="18" charset="0"/>
                          </a:rPr>
                        </m:ctrlPr>
                      </m:sSubSupPr>
                      <m:e>
                        <m:r>
                          <a:rPr lang="en-US" sz="2400" b="0" i="1" smtClean="0">
                            <a:solidFill>
                              <a:schemeClr val="tx1"/>
                            </a:solidFill>
                            <a:latin typeface="Cambria Math" panose="02040503050406030204" pitchFamily="18" charset="0"/>
                            <a:ea typeface="Cambria Math" panose="02040503050406030204" pitchFamily="18" charset="0"/>
                          </a:rPr>
                          <m:t>𝒮</m:t>
                        </m:r>
                      </m:e>
                      <m:sub>
                        <m:r>
                          <a:rPr lang="en-US" sz="2400" b="0" i="1" smtClean="0">
                            <a:solidFill>
                              <a:schemeClr val="tx1"/>
                            </a:solidFill>
                            <a:latin typeface="Cambria Math" panose="02040503050406030204" pitchFamily="18" charset="0"/>
                          </a:rPr>
                          <m:t>𝑡</m:t>
                        </m:r>
                      </m:sub>
                      <m:sup>
                        <m:r>
                          <a:rPr lang="en-US" sz="2400" b="0" i="1" smtClean="0">
                            <a:solidFill>
                              <a:schemeClr val="tx1"/>
                            </a:solidFill>
                            <a:latin typeface="Cambria Math" panose="02040503050406030204" pitchFamily="18" charset="0"/>
                          </a:rPr>
                          <m:t>𝑎</m:t>
                        </m:r>
                      </m:sup>
                    </m:sSubSup>
                    <m:r>
                      <a:rPr lang="en-US" sz="2400" i="1">
                        <a:latin typeface="Cambria Math" panose="02040503050406030204" pitchFamily="18" charset="0"/>
                        <a:ea typeface="Cambria Math" panose="02040503050406030204" pitchFamily="18" charset="0"/>
                      </a:rPr>
                      <m:t>≠</m:t>
                    </m:r>
                    <m:sSubSup>
                      <m:sSubSupPr>
                        <m:ctrlPr>
                          <a:rPr lang="en-US" sz="2400" b="0" i="1" smtClean="0">
                            <a:solidFill>
                              <a:schemeClr val="tx1"/>
                            </a:solidFill>
                            <a:latin typeface="Cambria Math" panose="02040503050406030204" pitchFamily="18" charset="0"/>
                          </a:rPr>
                        </m:ctrlPr>
                      </m:sSubSupPr>
                      <m:e>
                        <m:r>
                          <a:rPr lang="en-US" sz="2400" i="1">
                            <a:solidFill>
                              <a:schemeClr val="tx1"/>
                            </a:solidFill>
                            <a:latin typeface="Cambria Math" panose="02040503050406030204" pitchFamily="18" charset="0"/>
                            <a:ea typeface="Cambria Math" panose="02040503050406030204" pitchFamily="18" charset="0"/>
                          </a:rPr>
                          <m:t>𝒮</m:t>
                        </m:r>
                      </m:e>
                      <m:sub>
                        <m:r>
                          <a:rPr lang="en-US" sz="2400" b="0" i="1" smtClean="0">
                            <a:solidFill>
                              <a:schemeClr val="tx1"/>
                            </a:solidFill>
                            <a:latin typeface="Cambria Math" panose="02040503050406030204" pitchFamily="18" charset="0"/>
                          </a:rPr>
                          <m:t>𝑡</m:t>
                        </m:r>
                      </m:sub>
                      <m:sup>
                        <m:r>
                          <a:rPr lang="en-US" sz="2400" b="0" i="1" smtClean="0">
                            <a:solidFill>
                              <a:schemeClr val="tx1"/>
                            </a:solidFill>
                            <a:latin typeface="Cambria Math" panose="02040503050406030204" pitchFamily="18" charset="0"/>
                          </a:rPr>
                          <m:t>𝑒</m:t>
                        </m:r>
                      </m:sup>
                    </m:sSubSup>
                  </m:oMath>
                </a14:m>
                <a:endParaRPr lang="en-US" sz="2400" dirty="0"/>
              </a:p>
            </p:txBody>
          </p:sp>
        </mc:Choice>
        <mc:Fallback xmlns="">
          <p:sp>
            <p:nvSpPr>
              <p:cNvPr id="34" name="TextBox 33">
                <a:extLst>
                  <a:ext uri="{FF2B5EF4-FFF2-40B4-BE49-F238E27FC236}">
                    <a16:creationId xmlns:a16="http://schemas.microsoft.com/office/drawing/2014/main" id="{D203D68E-35C9-6B6B-3977-555365AADEB8}"/>
                  </a:ext>
                </a:extLst>
              </p:cNvPr>
              <p:cNvSpPr txBox="1">
                <a:spLocks noRot="1" noChangeAspect="1" noMove="1" noResize="1" noEditPoints="1" noAdjustHandles="1" noChangeArrowheads="1" noChangeShapeType="1" noTextEdit="1"/>
              </p:cNvSpPr>
              <p:nvPr/>
            </p:nvSpPr>
            <p:spPr>
              <a:xfrm>
                <a:off x="5463243" y="5085395"/>
                <a:ext cx="2038058" cy="461665"/>
              </a:xfrm>
              <a:prstGeom prst="rect">
                <a:avLst/>
              </a:prstGeom>
              <a:blipFill>
                <a:blip r:embed="rId4"/>
                <a:stretch>
                  <a:fillRect/>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7E8540F7-EBAB-0653-9209-40DF2B30BEE1}"/>
              </a:ext>
            </a:extLst>
          </p:cNvPr>
          <p:cNvSpPr txBox="1"/>
          <p:nvPr/>
        </p:nvSpPr>
        <p:spPr>
          <a:xfrm>
            <a:off x="8646027" y="656166"/>
            <a:ext cx="3494688"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Example: autonomous driving</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EC9D1BD-B301-4C49-FD2B-956459EF8A11}"/>
                  </a:ext>
                </a:extLst>
              </p:cNvPr>
              <p:cNvSpPr txBox="1"/>
              <p:nvPr/>
            </p:nvSpPr>
            <p:spPr>
              <a:xfrm>
                <a:off x="8899925" y="3040438"/>
                <a:ext cx="3026978" cy="1008096"/>
              </a:xfrm>
              <a:prstGeom prst="rect">
                <a:avLst/>
              </a:prstGeom>
              <a:noFill/>
            </p:spPr>
            <p:txBody>
              <a:bodyPr wrap="square" rtlCol="0">
                <a:spAutoFit/>
              </a:bodyPr>
              <a:lstStyle/>
              <a:p>
                <a14:m>
                  <m:oMath xmlns:m="http://schemas.openxmlformats.org/officeDocument/2006/math">
                    <m:sSubSup>
                      <m:sSubSupPr>
                        <m:ctrlPr>
                          <a:rPr lang="en-US" sz="2400" b="0" i="1" smtClean="0">
                            <a:solidFill>
                              <a:schemeClr val="tx1"/>
                            </a:solidFill>
                            <a:latin typeface="Cambria Math" panose="02040503050406030204" pitchFamily="18" charset="0"/>
                          </a:rPr>
                        </m:ctrlPr>
                      </m:sSubSupPr>
                      <m:e>
                        <m:r>
                          <a:rPr lang="en-US" sz="2400" i="1">
                            <a:solidFill>
                              <a:schemeClr val="tx1"/>
                            </a:solidFill>
                            <a:latin typeface="Cambria Math" panose="02040503050406030204" pitchFamily="18" charset="0"/>
                            <a:ea typeface="Cambria Math" panose="02040503050406030204" pitchFamily="18" charset="0"/>
                          </a:rPr>
                          <m:t>𝒮</m:t>
                        </m:r>
                      </m:e>
                      <m:sub>
                        <m:r>
                          <a:rPr lang="en-US" sz="2400" b="0" i="1" smtClean="0">
                            <a:solidFill>
                              <a:schemeClr val="tx1"/>
                            </a:solidFill>
                            <a:latin typeface="Cambria Math" panose="02040503050406030204" pitchFamily="18" charset="0"/>
                          </a:rPr>
                          <m:t>𝑡</m:t>
                        </m:r>
                      </m:sub>
                      <m:sup>
                        <m:r>
                          <a:rPr lang="en-US" sz="2400" b="0" i="1" smtClean="0">
                            <a:solidFill>
                              <a:schemeClr val="tx1"/>
                            </a:solidFill>
                            <a:latin typeface="Cambria Math" panose="02040503050406030204" pitchFamily="18" charset="0"/>
                          </a:rPr>
                          <m:t>𝑒</m:t>
                        </m:r>
                      </m:sup>
                    </m:sSubSup>
                    <m:r>
                      <a:rPr lang="en-US" sz="2400" b="0" i="1" smtClean="0">
                        <a:solidFill>
                          <a:schemeClr val="tx1"/>
                        </a:solidFill>
                        <a:latin typeface="Cambria Math" panose="02040503050406030204" pitchFamily="18" charset="0"/>
                      </a:rPr>
                      <m:t> </m:t>
                    </m:r>
                  </m:oMath>
                </a14:m>
                <a:r>
                  <a:rPr lang="en-US" dirty="0">
                    <a:latin typeface="Arial" panose="020B0604020202020204" pitchFamily="34" charset="0"/>
                    <a:cs typeface="Arial" panose="020B0604020202020204" pitchFamily="34" charset="0"/>
                  </a:rPr>
                  <a:t>: we know all cars exact positions, road friction, weather conditions, etc.</a:t>
                </a:r>
              </a:p>
            </p:txBody>
          </p:sp>
        </mc:Choice>
        <mc:Fallback xmlns="">
          <p:sp>
            <p:nvSpPr>
              <p:cNvPr id="36" name="TextBox 35">
                <a:extLst>
                  <a:ext uri="{FF2B5EF4-FFF2-40B4-BE49-F238E27FC236}">
                    <a16:creationId xmlns:a16="http://schemas.microsoft.com/office/drawing/2014/main" id="{1EC9D1BD-B301-4C49-FD2B-956459EF8A11}"/>
                  </a:ext>
                </a:extLst>
              </p:cNvPr>
              <p:cNvSpPr txBox="1">
                <a:spLocks noRot="1" noChangeAspect="1" noMove="1" noResize="1" noEditPoints="1" noAdjustHandles="1" noChangeArrowheads="1" noChangeShapeType="1" noTextEdit="1"/>
              </p:cNvSpPr>
              <p:nvPr/>
            </p:nvSpPr>
            <p:spPr>
              <a:xfrm>
                <a:off x="8899925" y="3040438"/>
                <a:ext cx="3026978" cy="1008096"/>
              </a:xfrm>
              <a:prstGeom prst="rect">
                <a:avLst/>
              </a:prstGeom>
              <a:blipFill>
                <a:blip r:embed="rId5"/>
                <a:stretch>
                  <a:fillRect l="-1667" r="-2500" b="-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340612A-963C-8231-DCAA-F62D85A703FA}"/>
                  </a:ext>
                </a:extLst>
              </p:cNvPr>
              <p:cNvSpPr txBox="1"/>
              <p:nvPr/>
            </p:nvSpPr>
            <p:spPr>
              <a:xfrm>
                <a:off x="8879882" y="4057515"/>
                <a:ext cx="3026979" cy="2338397"/>
              </a:xfrm>
              <a:prstGeom prst="rect">
                <a:avLst/>
              </a:prstGeom>
              <a:noFill/>
            </p:spPr>
            <p:txBody>
              <a:bodyPr wrap="square" rtlCol="0">
                <a:spAutoFit/>
              </a:bodyPr>
              <a:lstStyle/>
              <a:p>
                <a14:m>
                  <m:oMath xmlns:m="http://schemas.openxmlformats.org/officeDocument/2006/math">
                    <m:sSub>
                      <m:sSubPr>
                        <m:ctrlPr>
                          <a:rPr lang="en-DE" sz="2400" i="1">
                            <a:latin typeface="Cambria Math" panose="02040503050406030204" pitchFamily="18" charset="0"/>
                          </a:rPr>
                        </m:ctrlPr>
                      </m:sSubPr>
                      <m:e>
                        <m:r>
                          <a:rPr lang="en-DE" sz="2400" i="1">
                            <a:latin typeface="Cambria Math" panose="02040503050406030204" pitchFamily="18" charset="0"/>
                            <a:ea typeface="Cambria Math" panose="02040503050406030204" pitchFamily="18" charset="0"/>
                          </a:rPr>
                          <m:t>𝒪</m:t>
                        </m:r>
                      </m:e>
                      <m:sub>
                        <m:r>
                          <a:rPr lang="en-US" sz="2400" i="1">
                            <a:latin typeface="Cambria Math" panose="02040503050406030204" pitchFamily="18" charset="0"/>
                          </a:rPr>
                          <m:t>𝑡</m:t>
                        </m:r>
                      </m:sub>
                    </m:sSub>
                    <m:r>
                      <a:rPr lang="en-US" sz="2400" b="0" i="1" smtClean="0">
                        <a:solidFill>
                          <a:schemeClr val="tx1"/>
                        </a:solidFill>
                        <a:latin typeface="Cambria Math" panose="02040503050406030204" pitchFamily="18" charset="0"/>
                        <a:ea typeface="Cambria Math" panose="02040503050406030204" pitchFamily="18" charset="0"/>
                      </a:rPr>
                      <m:t>:</m:t>
                    </m:r>
                  </m:oMath>
                </a14:m>
                <a:r>
                  <a:rPr lang="en-US" dirty="0">
                    <a:latin typeface="Arial" panose="020B0604020202020204" pitchFamily="34" charset="0"/>
                    <a:cs typeface="Arial" panose="020B0604020202020204" pitchFamily="34" charset="0"/>
                  </a:rPr>
                  <a:t> pixels from cameras, GPS signal, lidar?</a:t>
                </a:r>
              </a:p>
              <a:p>
                <a:r>
                  <a:rPr lang="en-US" sz="1400" dirty="0">
                    <a:solidFill>
                      <a:schemeClr val="accent6">
                        <a:lumMod val="75000"/>
                      </a:schemeClr>
                    </a:solidFill>
                    <a:latin typeface="Arial" panose="020B0604020202020204" pitchFamily="34" charset="0"/>
                    <a:cs typeface="Arial" panose="020B0604020202020204" pitchFamily="34" charset="0"/>
                  </a:rPr>
                  <a:t>what the agent can “sense”</a:t>
                </a:r>
              </a:p>
              <a:p>
                <a:endParaRPr lang="en-US" sz="300" dirty="0">
                  <a:solidFill>
                    <a:schemeClr val="accent6"/>
                  </a:solidFill>
                  <a:latin typeface="Arial" panose="020B0604020202020204" pitchFamily="34" charset="0"/>
                  <a:cs typeface="Arial" panose="020B0604020202020204" pitchFamily="34" charset="0"/>
                </a:endParaRPr>
              </a:p>
              <a:p>
                <a14:m>
                  <m:oMath xmlns:m="http://schemas.openxmlformats.org/officeDocument/2006/math">
                    <m:sSubSup>
                      <m:sSubSupPr>
                        <m:ctrlPr>
                          <a:rPr lang="en-US" sz="2400" b="0" i="1" smtClean="0">
                            <a:solidFill>
                              <a:schemeClr val="tx1"/>
                            </a:solidFill>
                            <a:latin typeface="Cambria Math" panose="02040503050406030204" pitchFamily="18" charset="0"/>
                          </a:rPr>
                        </m:ctrlPr>
                      </m:sSubSupPr>
                      <m:e>
                        <m:r>
                          <a:rPr lang="en-US" sz="2400" b="0" i="1" smtClean="0">
                            <a:solidFill>
                              <a:schemeClr val="tx1"/>
                            </a:solidFill>
                            <a:latin typeface="Cambria Math" panose="02040503050406030204" pitchFamily="18" charset="0"/>
                            <a:ea typeface="Cambria Math" panose="02040503050406030204" pitchFamily="18" charset="0"/>
                          </a:rPr>
                          <m:t>𝒮</m:t>
                        </m:r>
                      </m:e>
                      <m:sub>
                        <m:r>
                          <a:rPr lang="en-US" sz="2400" b="0" i="1" smtClean="0">
                            <a:solidFill>
                              <a:schemeClr val="tx1"/>
                            </a:solidFill>
                            <a:latin typeface="Cambria Math" panose="02040503050406030204" pitchFamily="18" charset="0"/>
                          </a:rPr>
                          <m:t>𝑡</m:t>
                        </m:r>
                      </m:sub>
                      <m:sup>
                        <m:r>
                          <a:rPr lang="en-US" sz="2400" b="0" i="1" smtClean="0">
                            <a:solidFill>
                              <a:schemeClr val="tx1"/>
                            </a:solidFill>
                            <a:latin typeface="Cambria Math" panose="02040503050406030204" pitchFamily="18" charset="0"/>
                          </a:rPr>
                          <m:t>𝑎</m:t>
                        </m:r>
                      </m:sup>
                    </m:sSubSup>
                  </m:oMath>
                </a14:m>
                <a:r>
                  <a:rPr lang="en-US" dirty="0">
                    <a:latin typeface="Arial" panose="020B0604020202020204" pitchFamily="34" charset="0"/>
                    <a:cs typeface="Arial" panose="020B0604020202020204" pitchFamily="34" charset="0"/>
                  </a:rPr>
                  <a:t>: estimated positions and speeds based on past observations</a:t>
                </a:r>
              </a:p>
              <a:p>
                <a:r>
                  <a:rPr lang="en-US" sz="1400" dirty="0">
                    <a:solidFill>
                      <a:schemeClr val="accent6">
                        <a:lumMod val="75000"/>
                      </a:schemeClr>
                    </a:solidFill>
                    <a:latin typeface="Arial" panose="020B0604020202020204" pitchFamily="34" charset="0"/>
                    <a:cs typeface="Arial" panose="020B0604020202020204" pitchFamily="34" charset="0"/>
                  </a:rPr>
                  <a:t>what the agent ”believes” the environment is</a:t>
                </a:r>
              </a:p>
            </p:txBody>
          </p:sp>
        </mc:Choice>
        <mc:Fallback xmlns="">
          <p:sp>
            <p:nvSpPr>
              <p:cNvPr id="37" name="TextBox 36">
                <a:extLst>
                  <a:ext uri="{FF2B5EF4-FFF2-40B4-BE49-F238E27FC236}">
                    <a16:creationId xmlns:a16="http://schemas.microsoft.com/office/drawing/2014/main" id="{5340612A-963C-8231-DCAA-F62D85A703FA}"/>
                  </a:ext>
                </a:extLst>
              </p:cNvPr>
              <p:cNvSpPr txBox="1">
                <a:spLocks noRot="1" noChangeAspect="1" noMove="1" noResize="1" noEditPoints="1" noAdjustHandles="1" noChangeArrowheads="1" noChangeShapeType="1" noTextEdit="1"/>
              </p:cNvSpPr>
              <p:nvPr/>
            </p:nvSpPr>
            <p:spPr>
              <a:xfrm>
                <a:off x="8879882" y="4057515"/>
                <a:ext cx="3026979" cy="2338397"/>
              </a:xfrm>
              <a:prstGeom prst="rect">
                <a:avLst/>
              </a:prstGeom>
              <a:blipFill>
                <a:blip r:embed="rId6"/>
                <a:stretch>
                  <a:fillRect l="-1674" b="-1622"/>
                </a:stretch>
              </a:blipFill>
            </p:spPr>
            <p:txBody>
              <a:bodyPr/>
              <a:lstStyle/>
              <a:p>
                <a:r>
                  <a:rPr lang="en-US">
                    <a:noFill/>
                  </a:rPr>
                  <a:t> </a:t>
                </a:r>
              </a:p>
            </p:txBody>
          </p:sp>
        </mc:Fallback>
      </mc:AlternateContent>
      <p:pic>
        <p:nvPicPr>
          <p:cNvPr id="2050" name="Picture 2" descr="A high-tech interior view from inside an autonomous car. The dashboard is sleek and futuristic, with digital displays showing navigation, speed, and AI driving status ('Autonomous Mode: ON'). The steering wheel is retracted or minimized, and the front seats are turned slightly inward, suggesting a relaxed, passenger-like experience. Outside the windshield, a modern cityscape is visible, with other autonomous vehicles and smart infrastructure. The interior has ambient lighting, touchscreens, and a panoramic windshield. It's daytime with clear skies.">
            <a:extLst>
              <a:ext uri="{FF2B5EF4-FFF2-40B4-BE49-F238E27FC236}">
                <a16:creationId xmlns:a16="http://schemas.microsoft.com/office/drawing/2014/main" id="{BC22D26F-A347-C2DA-9C7F-194934D0620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775" b="12235"/>
          <a:stretch/>
        </p:blipFill>
        <p:spPr bwMode="auto">
          <a:xfrm>
            <a:off x="8978551" y="1142954"/>
            <a:ext cx="2582052" cy="167807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7973F4D-E9D2-D36D-477E-EF1006D62943}"/>
              </a:ext>
            </a:extLst>
          </p:cNvPr>
          <p:cNvSpPr txBox="1"/>
          <p:nvPr/>
        </p:nvSpPr>
        <p:spPr>
          <a:xfrm>
            <a:off x="4868016" y="5690990"/>
            <a:ext cx="2051331" cy="338554"/>
          </a:xfrm>
          <a:prstGeom prst="rect">
            <a:avLst/>
          </a:prstGeom>
          <a:noFill/>
        </p:spPr>
        <p:txBody>
          <a:bodyPr wrap="none" rtlCol="0">
            <a:spAutoFit/>
          </a:bodyPr>
          <a:lstStyle/>
          <a:p>
            <a:r>
              <a:rPr lang="en-US" sz="1600" dirty="0">
                <a:solidFill>
                  <a:schemeClr val="accent6">
                    <a:lumMod val="75000"/>
                  </a:schemeClr>
                </a:solidFill>
                <a:latin typeface="Arial" panose="020B0604020202020204" pitchFamily="34" charset="0"/>
                <a:cs typeface="Arial" panose="020B0604020202020204" pitchFamily="34" charset="0"/>
              </a:rPr>
              <a:t>partial, noisy, filtered</a:t>
            </a:r>
          </a:p>
        </p:txBody>
      </p:sp>
      <p:cxnSp>
        <p:nvCxnSpPr>
          <p:cNvPr id="41" name="Straight Connector 40">
            <a:extLst>
              <a:ext uri="{FF2B5EF4-FFF2-40B4-BE49-F238E27FC236}">
                <a16:creationId xmlns:a16="http://schemas.microsoft.com/office/drawing/2014/main" id="{C805691D-B39D-ECEB-57D9-D1B6ECCC71C9}"/>
              </a:ext>
            </a:extLst>
          </p:cNvPr>
          <p:cNvCxnSpPr/>
          <p:nvPr/>
        </p:nvCxnSpPr>
        <p:spPr>
          <a:xfrm flipH="1">
            <a:off x="5444399" y="5459464"/>
            <a:ext cx="148970" cy="231526"/>
          </a:xfrm>
          <a:prstGeom prst="line">
            <a:avLst/>
          </a:prstGeom>
          <a:ln w="254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42" name="Slide Number Placeholder 41">
            <a:extLst>
              <a:ext uri="{FF2B5EF4-FFF2-40B4-BE49-F238E27FC236}">
                <a16:creationId xmlns:a16="http://schemas.microsoft.com/office/drawing/2014/main" id="{38BC646B-9685-FAEA-372A-59DC8E8C6424}"/>
              </a:ext>
            </a:extLst>
          </p:cNvPr>
          <p:cNvSpPr>
            <a:spLocks noGrp="1"/>
          </p:cNvSpPr>
          <p:nvPr>
            <p:ph type="sldNum" sz="quarter" idx="11"/>
          </p:nvPr>
        </p:nvSpPr>
        <p:spPr/>
        <p:txBody>
          <a:bodyPr/>
          <a:lstStyle/>
          <a:p>
            <a:fld id="{8EC8024B-7172-FB45-9673-F90DEA3BA41B}" type="slidenum">
              <a:rPr lang="en-US" smtClean="0"/>
              <a:t>20</a:t>
            </a:fld>
            <a:endParaRPr lang="en-US" dirty="0"/>
          </a:p>
        </p:txBody>
      </p:sp>
      <p:pic>
        <p:nvPicPr>
          <p:cNvPr id="6" name="Picture 5" descr="A light bulb with a black background&#10;&#10;AI-generated content may be incorrect.">
            <a:extLst>
              <a:ext uri="{FF2B5EF4-FFF2-40B4-BE49-F238E27FC236}">
                <a16:creationId xmlns:a16="http://schemas.microsoft.com/office/drawing/2014/main" id="{8CB1EB5E-14C7-9177-D386-11576629697D}"/>
              </a:ext>
            </a:extLst>
          </p:cNvPr>
          <p:cNvPicPr>
            <a:picLocks noChangeAspect="1"/>
          </p:cNvPicPr>
          <p:nvPr/>
        </p:nvPicPr>
        <p:blipFill>
          <a:blip r:embed="rId8"/>
          <a:stretch>
            <a:fillRect/>
          </a:stretch>
        </p:blipFill>
        <p:spPr>
          <a:xfrm>
            <a:off x="6429080" y="441352"/>
            <a:ext cx="504773" cy="504773"/>
          </a:xfrm>
          <a:prstGeom prst="rect">
            <a:avLst/>
          </a:prstGeom>
        </p:spPr>
      </p:pic>
    </p:spTree>
    <p:extLst>
      <p:ext uri="{BB962C8B-B14F-4D97-AF65-F5344CB8AC3E}">
        <p14:creationId xmlns:p14="http://schemas.microsoft.com/office/powerpoint/2010/main" val="31005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4" grpId="0"/>
      <p:bldP spid="7" grpId="0"/>
      <p:bldP spid="8" grpId="0"/>
      <p:bldP spid="9" grpId="0"/>
      <p:bldP spid="21" grpId="0" animBg="1"/>
      <p:bldP spid="22" grpId="0"/>
      <p:bldP spid="23" grpId="0"/>
      <p:bldP spid="30" grpId="0"/>
      <p:bldP spid="34" grpId="0"/>
      <p:bldP spid="35" grpId="0"/>
      <p:bldP spid="36" grpId="0"/>
      <p:bldP spid="37"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AB3CF-79F7-C90D-1BDF-5857BE7E49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DA512B-2BCF-D1E5-91C4-9CEFADD3B341}"/>
              </a:ext>
            </a:extLst>
          </p:cNvPr>
          <p:cNvSpPr>
            <a:spLocks noGrp="1"/>
          </p:cNvSpPr>
          <p:nvPr>
            <p:ph type="title"/>
          </p:nvPr>
        </p:nvSpPr>
        <p:spPr>
          <a:xfrm>
            <a:off x="838200" y="365125"/>
            <a:ext cx="6578600" cy="683387"/>
          </a:xfrm>
        </p:spPr>
        <p:txBody>
          <a:bodyPr/>
          <a:lstStyle/>
          <a:p>
            <a:r>
              <a:rPr lang="en-US" dirty="0"/>
              <a:t>Optimal control concepts</a:t>
            </a:r>
          </a:p>
        </p:txBody>
      </p:sp>
      <p:sp>
        <p:nvSpPr>
          <p:cNvPr id="3" name="Text Placeholder 2">
            <a:extLst>
              <a:ext uri="{FF2B5EF4-FFF2-40B4-BE49-F238E27FC236}">
                <a16:creationId xmlns:a16="http://schemas.microsoft.com/office/drawing/2014/main" id="{FC228CB5-F485-7A71-F1C9-327CF23A8851}"/>
              </a:ext>
            </a:extLst>
          </p:cNvPr>
          <p:cNvSpPr>
            <a:spLocks noGrp="1"/>
          </p:cNvSpPr>
          <p:nvPr>
            <p:ph type="body" sz="quarter" idx="12"/>
          </p:nvPr>
        </p:nvSpPr>
        <p:spPr/>
        <p:txBody>
          <a:bodyPr/>
          <a:lstStyle/>
          <a:p>
            <a:r>
              <a:rPr lang="en-US" dirty="0"/>
              <a:t>Partially observable Markov decision processes (POMDP)</a:t>
            </a:r>
          </a:p>
        </p:txBody>
      </p:sp>
      <p:sp>
        <p:nvSpPr>
          <p:cNvPr id="6" name="TextBox 5">
            <a:extLst>
              <a:ext uri="{FF2B5EF4-FFF2-40B4-BE49-F238E27FC236}">
                <a16:creationId xmlns:a16="http://schemas.microsoft.com/office/drawing/2014/main" id="{F33F529A-8E87-1F76-D179-4E562A65A506}"/>
              </a:ext>
            </a:extLst>
          </p:cNvPr>
          <p:cNvSpPr txBox="1"/>
          <p:nvPr/>
        </p:nvSpPr>
        <p:spPr>
          <a:xfrm>
            <a:off x="847725" y="1301182"/>
            <a:ext cx="2743508" cy="400110"/>
          </a:xfrm>
          <a:prstGeom prst="rect">
            <a:avLst/>
          </a:prstGeom>
          <a:noFill/>
        </p:spPr>
        <p:txBody>
          <a:bodyPr wrap="none" rtlCol="0">
            <a:spAutoFit/>
          </a:bodyPr>
          <a:lstStyle/>
          <a:p>
            <a:r>
              <a:rPr lang="en-DE" sz="2000">
                <a:latin typeface="Arial" panose="020B0604020202020204" pitchFamily="34" charset="0"/>
                <a:cs typeface="Arial" panose="020B0604020202020204" pitchFamily="34" charset="0"/>
              </a:rPr>
              <a:t>A </a:t>
            </a:r>
            <a:r>
              <a:rPr lang="en-US" sz="2000" dirty="0">
                <a:latin typeface="Arial" panose="020B0604020202020204" pitchFamily="34" charset="0"/>
                <a:cs typeface="Arial" panose="020B0604020202020204" pitchFamily="34" charset="0"/>
              </a:rPr>
              <a:t>POMDP </a:t>
            </a:r>
            <a:r>
              <a:rPr lang="en-DE" sz="2000">
                <a:latin typeface="Arial" panose="020B0604020202020204" pitchFamily="34" charset="0"/>
                <a:cs typeface="Arial" panose="020B0604020202020204" pitchFamily="34" charset="0"/>
              </a:rPr>
              <a:t>is a </a:t>
            </a:r>
            <a:r>
              <a:rPr lang="en-US" sz="2000" dirty="0">
                <a:latin typeface="Arial" panose="020B0604020202020204" pitchFamily="34" charset="0"/>
                <a:cs typeface="Arial" panose="020B0604020202020204" pitchFamily="34" charset="0"/>
              </a:rPr>
              <a:t>7</a:t>
            </a:r>
            <a:r>
              <a:rPr lang="en-DE" sz="2000">
                <a:latin typeface="Arial" panose="020B0604020202020204" pitchFamily="34" charset="0"/>
                <a:cs typeface="Arial" panose="020B0604020202020204" pitchFamily="34" charset="0"/>
              </a:rPr>
              <a:t>-tuple</a:t>
            </a:r>
            <a:r>
              <a:rPr lang="en-DE" sz="20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898DF11-06A4-DF84-9C58-ABB10B3B30F0}"/>
                  </a:ext>
                </a:extLst>
              </p:cNvPr>
              <p:cNvSpPr txBox="1"/>
              <p:nvPr/>
            </p:nvSpPr>
            <p:spPr>
              <a:xfrm>
                <a:off x="3586601" y="1268160"/>
                <a:ext cx="295023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𝒮</m:t>
                      </m:r>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𝒜</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𝒯</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ℛ</m:t>
                      </m:r>
                      <m:r>
                        <a:rPr lang="en-US" sz="2800" b="0" i="1" smtClean="0">
                          <a:latin typeface="Cambria Math" panose="02040503050406030204" pitchFamily="18" charset="0"/>
                          <a:ea typeface="Cambria Math" panose="02040503050406030204" pitchFamily="18" charset="0"/>
                        </a:rPr>
                        <m:t>, </m:t>
                      </m:r>
                      <m:r>
                        <m:rPr>
                          <m:sty m:val="p"/>
                        </m:rPr>
                        <a:rPr lang="el-GR" sz="2800" b="0" i="1" smtClean="0">
                          <a:latin typeface="Cambria Math" panose="02040503050406030204" pitchFamily="18" charset="0"/>
                          <a:ea typeface="Cambria Math" panose="02040503050406030204" pitchFamily="18" charset="0"/>
                        </a:rPr>
                        <m:t>Ω</m:t>
                      </m:r>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𝒪</m:t>
                      </m:r>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𝛾</m:t>
                      </m:r>
                      <m:r>
                        <a:rPr lang="en-US" sz="2800" b="0" i="1" smtClean="0">
                          <a:latin typeface="Cambria Math" panose="02040503050406030204" pitchFamily="18" charset="0"/>
                        </a:rPr>
                        <m:t>)</m:t>
                      </m:r>
                    </m:oMath>
                  </m:oMathPara>
                </a14:m>
                <a:endParaRPr lang="en-DE" sz="2800" dirty="0"/>
              </a:p>
            </p:txBody>
          </p:sp>
        </mc:Choice>
        <mc:Fallback xmlns="">
          <p:sp>
            <p:nvSpPr>
              <p:cNvPr id="10" name="TextBox 9">
                <a:extLst>
                  <a:ext uri="{FF2B5EF4-FFF2-40B4-BE49-F238E27FC236}">
                    <a16:creationId xmlns:a16="http://schemas.microsoft.com/office/drawing/2014/main" id="{9898DF11-06A4-DF84-9C58-ABB10B3B30F0}"/>
                  </a:ext>
                </a:extLst>
              </p:cNvPr>
              <p:cNvSpPr txBox="1">
                <a:spLocks noRot="1" noChangeAspect="1" noMove="1" noResize="1" noEditPoints="1" noAdjustHandles="1" noChangeArrowheads="1" noChangeShapeType="1" noTextEdit="1"/>
              </p:cNvSpPr>
              <p:nvPr/>
            </p:nvSpPr>
            <p:spPr>
              <a:xfrm>
                <a:off x="3586601" y="1268160"/>
                <a:ext cx="2950231" cy="430887"/>
              </a:xfrm>
              <a:prstGeom prst="rect">
                <a:avLst/>
              </a:prstGeom>
              <a:blipFill>
                <a:blip r:embed="rId3"/>
                <a:stretch>
                  <a:fillRect l="-3863" r="-4292" b="-34286"/>
                </a:stretch>
              </a:blipFill>
            </p:spPr>
            <p:txBody>
              <a:bodyPr/>
              <a:lstStyle/>
              <a:p>
                <a:r>
                  <a:rPr lang="en-US">
                    <a:noFill/>
                  </a:rPr>
                  <a:t> </a:t>
                </a:r>
              </a:p>
            </p:txBody>
          </p:sp>
        </mc:Fallback>
      </mc:AlternateContent>
      <p:sp>
        <p:nvSpPr>
          <p:cNvPr id="11" name="Rounded Rectangle 10">
            <a:extLst>
              <a:ext uri="{FF2B5EF4-FFF2-40B4-BE49-F238E27FC236}">
                <a16:creationId xmlns:a16="http://schemas.microsoft.com/office/drawing/2014/main" id="{AC0A3B55-1007-AC84-8C22-D2524BD069D7}"/>
              </a:ext>
            </a:extLst>
          </p:cNvPr>
          <p:cNvSpPr/>
          <p:nvPr/>
        </p:nvSpPr>
        <p:spPr>
          <a:xfrm>
            <a:off x="1240503" y="2184752"/>
            <a:ext cx="6829645" cy="3552125"/>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732FE67-2012-6F16-EDD8-7CAEEF2366B7}"/>
                  </a:ext>
                </a:extLst>
              </p:cNvPr>
              <p:cNvSpPr txBox="1"/>
              <p:nvPr/>
            </p:nvSpPr>
            <p:spPr>
              <a:xfrm>
                <a:off x="1372642" y="2285292"/>
                <a:ext cx="49730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tx1"/>
                          </a:solidFill>
                          <a:latin typeface="Cambria Math" panose="02040503050406030204" pitchFamily="18" charset="0"/>
                          <a:ea typeface="Cambria Math" panose="02040503050406030204" pitchFamily="18" charset="0"/>
                        </a:rPr>
                        <m:t>𝒮</m:t>
                      </m:r>
                    </m:oMath>
                  </m:oMathPara>
                </a14:m>
                <a:endParaRPr lang="en-US" sz="2800" dirty="0"/>
              </a:p>
            </p:txBody>
          </p:sp>
        </mc:Choice>
        <mc:Fallback xmlns="">
          <p:sp>
            <p:nvSpPr>
              <p:cNvPr id="12" name="TextBox 11">
                <a:extLst>
                  <a:ext uri="{FF2B5EF4-FFF2-40B4-BE49-F238E27FC236}">
                    <a16:creationId xmlns:a16="http://schemas.microsoft.com/office/drawing/2014/main" id="{9732FE67-2012-6F16-EDD8-7CAEEF2366B7}"/>
                  </a:ext>
                </a:extLst>
              </p:cNvPr>
              <p:cNvSpPr txBox="1">
                <a:spLocks noRot="1" noChangeAspect="1" noMove="1" noResize="1" noEditPoints="1" noAdjustHandles="1" noChangeArrowheads="1" noChangeShapeType="1" noTextEdit="1"/>
              </p:cNvSpPr>
              <p:nvPr/>
            </p:nvSpPr>
            <p:spPr>
              <a:xfrm>
                <a:off x="1372642" y="2285292"/>
                <a:ext cx="497305"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9F81DE0-2198-7046-3438-0B50AB4B4B1B}"/>
                  </a:ext>
                </a:extLst>
              </p:cNvPr>
              <p:cNvSpPr txBox="1"/>
              <p:nvPr/>
            </p:nvSpPr>
            <p:spPr>
              <a:xfrm>
                <a:off x="1379548" y="2754497"/>
                <a:ext cx="40838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𝒜</m:t>
                      </m:r>
                    </m:oMath>
                  </m:oMathPara>
                </a14:m>
                <a:endParaRPr lang="en-DE" sz="2800" dirty="0"/>
              </a:p>
            </p:txBody>
          </p:sp>
        </mc:Choice>
        <mc:Fallback xmlns="">
          <p:sp>
            <p:nvSpPr>
              <p:cNvPr id="13" name="TextBox 12">
                <a:extLst>
                  <a:ext uri="{FF2B5EF4-FFF2-40B4-BE49-F238E27FC236}">
                    <a16:creationId xmlns:a16="http://schemas.microsoft.com/office/drawing/2014/main" id="{79F81DE0-2198-7046-3438-0B50AB4B4B1B}"/>
                  </a:ext>
                </a:extLst>
              </p:cNvPr>
              <p:cNvSpPr txBox="1">
                <a:spLocks noRot="1" noChangeAspect="1" noMove="1" noResize="1" noEditPoints="1" noAdjustHandles="1" noChangeArrowheads="1" noChangeShapeType="1" noTextEdit="1"/>
              </p:cNvSpPr>
              <p:nvPr/>
            </p:nvSpPr>
            <p:spPr>
              <a:xfrm>
                <a:off x="1379548" y="2754497"/>
                <a:ext cx="408382" cy="430887"/>
              </a:xfrm>
              <a:prstGeom prst="rect">
                <a:avLst/>
              </a:prstGeom>
              <a:blipFill>
                <a:blip r:embed="rId5"/>
                <a:stretch>
                  <a:fillRect l="-21212" r="-18182" b="-5556"/>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B675C5BC-A361-CC8D-E260-C663121BCE0D}"/>
              </a:ext>
            </a:extLst>
          </p:cNvPr>
          <p:cNvSpPr txBox="1"/>
          <p:nvPr/>
        </p:nvSpPr>
        <p:spPr>
          <a:xfrm>
            <a:off x="3008723" y="2366346"/>
            <a:ext cx="4854214"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true state space (all valid states) - hidden</a:t>
            </a:r>
          </a:p>
        </p:txBody>
      </p:sp>
      <p:sp>
        <p:nvSpPr>
          <p:cNvPr id="16" name="TextBox 15">
            <a:extLst>
              <a:ext uri="{FF2B5EF4-FFF2-40B4-BE49-F238E27FC236}">
                <a16:creationId xmlns:a16="http://schemas.microsoft.com/office/drawing/2014/main" id="{D3518F43-88BC-E27C-6B44-3ABE693C6F1A}"/>
              </a:ext>
            </a:extLst>
          </p:cNvPr>
          <p:cNvSpPr txBox="1"/>
          <p:nvPr/>
        </p:nvSpPr>
        <p:spPr>
          <a:xfrm>
            <a:off x="2996023" y="2810015"/>
            <a:ext cx="3605474"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action space (all valid actions)</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0021287-0097-3364-03D5-F1B9480FA7CD}"/>
                  </a:ext>
                </a:extLst>
              </p:cNvPr>
              <p:cNvSpPr txBox="1"/>
              <p:nvPr/>
            </p:nvSpPr>
            <p:spPr>
              <a:xfrm>
                <a:off x="1406107" y="5136474"/>
                <a:ext cx="27251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𝛾</m:t>
                      </m:r>
                    </m:oMath>
                  </m:oMathPara>
                </a14:m>
                <a:endParaRPr lang="en-DE" sz="2800" dirty="0"/>
              </a:p>
            </p:txBody>
          </p:sp>
        </mc:Choice>
        <mc:Fallback xmlns="">
          <p:sp>
            <p:nvSpPr>
              <p:cNvPr id="30" name="TextBox 29">
                <a:extLst>
                  <a:ext uri="{FF2B5EF4-FFF2-40B4-BE49-F238E27FC236}">
                    <a16:creationId xmlns:a16="http://schemas.microsoft.com/office/drawing/2014/main" id="{F0021287-0097-3364-03D5-F1B9480FA7CD}"/>
                  </a:ext>
                </a:extLst>
              </p:cNvPr>
              <p:cNvSpPr txBox="1">
                <a:spLocks noRot="1" noChangeAspect="1" noMove="1" noResize="1" noEditPoints="1" noAdjustHandles="1" noChangeArrowheads="1" noChangeShapeType="1" noTextEdit="1"/>
              </p:cNvSpPr>
              <p:nvPr/>
            </p:nvSpPr>
            <p:spPr>
              <a:xfrm>
                <a:off x="1406107" y="5136474"/>
                <a:ext cx="272510" cy="430887"/>
              </a:xfrm>
              <a:prstGeom prst="rect">
                <a:avLst/>
              </a:prstGeom>
              <a:blipFill>
                <a:blip r:embed="rId6"/>
                <a:stretch>
                  <a:fillRect l="-27273" r="-27273" b="-20000"/>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01F16A69-F615-5F58-0EE8-24CA528B3BAB}"/>
              </a:ext>
            </a:extLst>
          </p:cNvPr>
          <p:cNvSpPr txBox="1"/>
          <p:nvPr/>
        </p:nvSpPr>
        <p:spPr>
          <a:xfrm>
            <a:off x="2993782" y="3291249"/>
            <a:ext cx="3433953"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transition probability function</a:t>
            </a:r>
          </a:p>
        </p:txBody>
      </p:sp>
      <p:sp>
        <p:nvSpPr>
          <p:cNvPr id="32" name="TextBox 31">
            <a:extLst>
              <a:ext uri="{FF2B5EF4-FFF2-40B4-BE49-F238E27FC236}">
                <a16:creationId xmlns:a16="http://schemas.microsoft.com/office/drawing/2014/main" id="{F8EF8D99-B8C6-300E-BDBC-4B625967C398}"/>
              </a:ext>
            </a:extLst>
          </p:cNvPr>
          <p:cNvSpPr txBox="1"/>
          <p:nvPr/>
        </p:nvSpPr>
        <p:spPr>
          <a:xfrm>
            <a:off x="3005402" y="5236230"/>
            <a:ext cx="1850186"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discount factor</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0531CC50-97EE-CF32-1B2A-E9C096DB7159}"/>
                  </a:ext>
                </a:extLst>
              </p:cNvPr>
              <p:cNvSpPr txBox="1"/>
              <p:nvPr/>
            </p:nvSpPr>
            <p:spPr>
              <a:xfrm>
                <a:off x="1430096" y="3223702"/>
                <a:ext cx="1335580"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𝒯</m:t>
                      </m:r>
                      <m:r>
                        <a:rPr lang="en-US" sz="2800" b="0" i="1" smtClean="0">
                          <a:latin typeface="Cambria Math" panose="02040503050406030204" pitchFamily="18" charset="0"/>
                          <a:ea typeface="Cambria Math" panose="02040503050406030204" pitchFamily="18" charset="0"/>
                        </a:rPr>
                        <m:t>(</m:t>
                      </m:r>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𝑠</m:t>
                          </m:r>
                        </m:e>
                        <m:sup>
                          <m:r>
                            <a:rPr lang="en-US" sz="2800" b="0" i="1" smtClean="0">
                              <a:latin typeface="Cambria Math" panose="02040503050406030204" pitchFamily="18" charset="0"/>
                              <a:ea typeface="Cambria Math" panose="02040503050406030204" pitchFamily="18" charset="0"/>
                            </a:rPr>
                            <m:t>′</m:t>
                          </m:r>
                        </m:sup>
                      </m:sSup>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𝑠</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𝑎</m:t>
                      </m:r>
                      <m:r>
                        <a:rPr lang="en-US" sz="2800" b="0" i="1" smtClean="0">
                          <a:latin typeface="Cambria Math" panose="02040503050406030204" pitchFamily="18" charset="0"/>
                          <a:ea typeface="Cambria Math" panose="02040503050406030204" pitchFamily="18" charset="0"/>
                        </a:rPr>
                        <m:t>)</m:t>
                      </m:r>
                    </m:oMath>
                  </m:oMathPara>
                </a14:m>
                <a:endParaRPr lang="en-DE" sz="2800" dirty="0"/>
              </a:p>
            </p:txBody>
          </p:sp>
        </mc:Choice>
        <mc:Fallback xmlns="">
          <p:sp>
            <p:nvSpPr>
              <p:cNvPr id="38" name="TextBox 37">
                <a:extLst>
                  <a:ext uri="{FF2B5EF4-FFF2-40B4-BE49-F238E27FC236}">
                    <a16:creationId xmlns:a16="http://schemas.microsoft.com/office/drawing/2014/main" id="{0531CC50-97EE-CF32-1B2A-E9C096DB7159}"/>
                  </a:ext>
                </a:extLst>
              </p:cNvPr>
              <p:cNvSpPr txBox="1">
                <a:spLocks noRot="1" noChangeAspect="1" noMove="1" noResize="1" noEditPoints="1" noAdjustHandles="1" noChangeArrowheads="1" noChangeShapeType="1" noTextEdit="1"/>
              </p:cNvSpPr>
              <p:nvPr/>
            </p:nvSpPr>
            <p:spPr>
              <a:xfrm>
                <a:off x="1430096" y="3223702"/>
                <a:ext cx="1335580" cy="430887"/>
              </a:xfrm>
              <a:prstGeom prst="rect">
                <a:avLst/>
              </a:prstGeom>
              <a:blipFill>
                <a:blip r:embed="rId7"/>
                <a:stretch>
                  <a:fillRect l="-9434" r="-21698"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A436612B-C9E8-FCE2-143E-9415B20A7789}"/>
                  </a:ext>
                </a:extLst>
              </p:cNvPr>
              <p:cNvSpPr txBox="1"/>
              <p:nvPr/>
            </p:nvSpPr>
            <p:spPr>
              <a:xfrm>
                <a:off x="1310640" y="3757045"/>
                <a:ext cx="1335580"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ℛ</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𝑠</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𝑎</m:t>
                      </m:r>
                      <m:r>
                        <a:rPr lang="en-US" sz="2800" b="0" i="1" smtClean="0">
                          <a:latin typeface="Cambria Math" panose="02040503050406030204" pitchFamily="18" charset="0"/>
                          <a:ea typeface="Cambria Math" panose="02040503050406030204" pitchFamily="18" charset="0"/>
                        </a:rPr>
                        <m:t>)</m:t>
                      </m:r>
                    </m:oMath>
                  </m:oMathPara>
                </a14:m>
                <a:endParaRPr lang="en-DE" sz="2800" dirty="0"/>
              </a:p>
            </p:txBody>
          </p:sp>
        </mc:Choice>
        <mc:Fallback xmlns="">
          <p:sp>
            <p:nvSpPr>
              <p:cNvPr id="39" name="TextBox 38">
                <a:extLst>
                  <a:ext uri="{FF2B5EF4-FFF2-40B4-BE49-F238E27FC236}">
                    <a16:creationId xmlns:a16="http://schemas.microsoft.com/office/drawing/2014/main" id="{A436612B-C9E8-FCE2-143E-9415B20A7789}"/>
                  </a:ext>
                </a:extLst>
              </p:cNvPr>
              <p:cNvSpPr txBox="1">
                <a:spLocks noRot="1" noChangeAspect="1" noMove="1" noResize="1" noEditPoints="1" noAdjustHandles="1" noChangeArrowheads="1" noChangeShapeType="1" noTextEdit="1"/>
              </p:cNvSpPr>
              <p:nvPr/>
            </p:nvSpPr>
            <p:spPr>
              <a:xfrm>
                <a:off x="1310640" y="3757045"/>
                <a:ext cx="1335580" cy="430887"/>
              </a:xfrm>
              <a:prstGeom prst="rect">
                <a:avLst/>
              </a:prstGeom>
              <a:blipFill>
                <a:blip r:embed="rId8"/>
                <a:stretch>
                  <a:fillRect r="-2830" b="-37143"/>
                </a:stretch>
              </a:blipFill>
            </p:spPr>
            <p:txBody>
              <a:bodyPr/>
              <a:lstStyle/>
              <a:p>
                <a:r>
                  <a:rPr lang="en-US">
                    <a:noFill/>
                  </a:rPr>
                  <a:t> </a:t>
                </a:r>
              </a:p>
            </p:txBody>
          </p:sp>
        </mc:Fallback>
      </mc:AlternateContent>
      <p:sp>
        <p:nvSpPr>
          <p:cNvPr id="40" name="TextBox 39">
            <a:extLst>
              <a:ext uri="{FF2B5EF4-FFF2-40B4-BE49-F238E27FC236}">
                <a16:creationId xmlns:a16="http://schemas.microsoft.com/office/drawing/2014/main" id="{9C076CFA-DFCC-A557-AE37-2B7D4F8D67D8}"/>
              </a:ext>
            </a:extLst>
          </p:cNvPr>
          <p:cNvSpPr txBox="1"/>
          <p:nvPr/>
        </p:nvSpPr>
        <p:spPr>
          <a:xfrm>
            <a:off x="3008723" y="3788225"/>
            <a:ext cx="193674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reward function</a:t>
            </a: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633B96C3-F353-D6EA-D698-EB3701EC220A}"/>
                  </a:ext>
                </a:extLst>
              </p:cNvPr>
              <p:cNvSpPr txBox="1"/>
              <p:nvPr/>
            </p:nvSpPr>
            <p:spPr>
              <a:xfrm>
                <a:off x="915949" y="4222251"/>
                <a:ext cx="1335580"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2800" b="0" i="1" smtClean="0">
                          <a:latin typeface="Cambria Math" panose="02040503050406030204" pitchFamily="18" charset="0"/>
                          <a:ea typeface="Cambria Math" panose="02040503050406030204" pitchFamily="18" charset="0"/>
                        </a:rPr>
                        <m:t>Ω</m:t>
                      </m:r>
                    </m:oMath>
                  </m:oMathPara>
                </a14:m>
                <a:endParaRPr lang="en-DE" sz="2800" dirty="0"/>
              </a:p>
            </p:txBody>
          </p:sp>
        </mc:Choice>
        <mc:Fallback xmlns="">
          <p:sp>
            <p:nvSpPr>
              <p:cNvPr id="42" name="TextBox 41">
                <a:extLst>
                  <a:ext uri="{FF2B5EF4-FFF2-40B4-BE49-F238E27FC236}">
                    <a16:creationId xmlns:a16="http://schemas.microsoft.com/office/drawing/2014/main" id="{633B96C3-F353-D6EA-D698-EB3701EC220A}"/>
                  </a:ext>
                </a:extLst>
              </p:cNvPr>
              <p:cNvSpPr txBox="1">
                <a:spLocks noRot="1" noChangeAspect="1" noMove="1" noResize="1" noEditPoints="1" noAdjustHandles="1" noChangeArrowheads="1" noChangeShapeType="1" noTextEdit="1"/>
              </p:cNvSpPr>
              <p:nvPr/>
            </p:nvSpPr>
            <p:spPr>
              <a:xfrm>
                <a:off x="915949" y="4222251"/>
                <a:ext cx="1335580" cy="430887"/>
              </a:xfrm>
              <a:prstGeom prst="rect">
                <a:avLst/>
              </a:prstGeom>
              <a:blipFill>
                <a:blip r:embed="rId9"/>
                <a:stretch>
                  <a:fillRect b="-8571"/>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0A2C79EC-5818-0BC7-F1E8-F21DA82D92F3}"/>
              </a:ext>
            </a:extLst>
          </p:cNvPr>
          <p:cNvSpPr txBox="1"/>
          <p:nvPr/>
        </p:nvSpPr>
        <p:spPr>
          <a:xfrm>
            <a:off x="3008723" y="4253783"/>
            <a:ext cx="4887877"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observation space (all valid observations)</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7AF555F7-A9FF-63FA-1E0F-9A677B7AA217}"/>
                  </a:ext>
                </a:extLst>
              </p:cNvPr>
              <p:cNvSpPr txBox="1"/>
              <p:nvPr/>
            </p:nvSpPr>
            <p:spPr>
              <a:xfrm>
                <a:off x="1325855" y="4700182"/>
                <a:ext cx="1335580"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DE" sz="2800" i="1" smtClean="0">
                          <a:latin typeface="Cambria Math" panose="02040503050406030204" pitchFamily="18" charset="0"/>
                          <a:ea typeface="Cambria Math" panose="02040503050406030204" pitchFamily="18" charset="0"/>
                        </a:rPr>
                        <m:t>𝒪</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𝑜</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𝑠</m:t>
                      </m:r>
                      <m:r>
                        <a:rPr lang="en-US" sz="2800" b="0" i="1" smtClean="0">
                          <a:latin typeface="Cambria Math" panose="02040503050406030204" pitchFamily="18" charset="0"/>
                          <a:ea typeface="Cambria Math" panose="02040503050406030204" pitchFamily="18" charset="0"/>
                        </a:rPr>
                        <m:t>′)</m:t>
                      </m:r>
                    </m:oMath>
                  </m:oMathPara>
                </a14:m>
                <a:endParaRPr lang="en-DE" sz="2800" dirty="0"/>
              </a:p>
            </p:txBody>
          </p:sp>
        </mc:Choice>
        <mc:Fallback xmlns="">
          <p:sp>
            <p:nvSpPr>
              <p:cNvPr id="44" name="TextBox 43">
                <a:extLst>
                  <a:ext uri="{FF2B5EF4-FFF2-40B4-BE49-F238E27FC236}">
                    <a16:creationId xmlns:a16="http://schemas.microsoft.com/office/drawing/2014/main" id="{7AF555F7-A9FF-63FA-1E0F-9A677B7AA217}"/>
                  </a:ext>
                </a:extLst>
              </p:cNvPr>
              <p:cNvSpPr txBox="1">
                <a:spLocks noRot="1" noChangeAspect="1" noMove="1" noResize="1" noEditPoints="1" noAdjustHandles="1" noChangeArrowheads="1" noChangeShapeType="1" noTextEdit="1"/>
              </p:cNvSpPr>
              <p:nvPr/>
            </p:nvSpPr>
            <p:spPr>
              <a:xfrm>
                <a:off x="1325855" y="4700182"/>
                <a:ext cx="1335580" cy="430887"/>
              </a:xfrm>
              <a:prstGeom prst="rect">
                <a:avLst/>
              </a:prstGeom>
              <a:blipFill>
                <a:blip r:embed="rId10"/>
                <a:stretch>
                  <a:fillRect l="-943" r="-3774" b="-34286"/>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309CF223-4F39-7980-0230-2291305D5979}"/>
              </a:ext>
            </a:extLst>
          </p:cNvPr>
          <p:cNvSpPr txBox="1"/>
          <p:nvPr/>
        </p:nvSpPr>
        <p:spPr>
          <a:xfrm>
            <a:off x="3008723" y="4747480"/>
            <a:ext cx="3719288"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observation probability function</a:t>
            </a:r>
          </a:p>
        </p:txBody>
      </p:sp>
      <p:sp>
        <p:nvSpPr>
          <p:cNvPr id="51" name="Down Arrow 50">
            <a:extLst>
              <a:ext uri="{FF2B5EF4-FFF2-40B4-BE49-F238E27FC236}">
                <a16:creationId xmlns:a16="http://schemas.microsoft.com/office/drawing/2014/main" id="{EA4441F0-2FE5-63C5-3010-17B86DC492B9}"/>
              </a:ext>
            </a:extLst>
          </p:cNvPr>
          <p:cNvSpPr/>
          <p:nvPr/>
        </p:nvSpPr>
        <p:spPr>
          <a:xfrm rot="16200000">
            <a:off x="731815" y="4292732"/>
            <a:ext cx="430888" cy="413483"/>
          </a:xfrm>
          <a:prstGeom prst="down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own Arrow 51">
            <a:extLst>
              <a:ext uri="{FF2B5EF4-FFF2-40B4-BE49-F238E27FC236}">
                <a16:creationId xmlns:a16="http://schemas.microsoft.com/office/drawing/2014/main" id="{C23AC3C9-5090-8F04-FFD9-41393C40FBFE}"/>
              </a:ext>
            </a:extLst>
          </p:cNvPr>
          <p:cNvSpPr/>
          <p:nvPr/>
        </p:nvSpPr>
        <p:spPr>
          <a:xfrm rot="16200000">
            <a:off x="735776" y="4731155"/>
            <a:ext cx="419387" cy="413483"/>
          </a:xfrm>
          <a:prstGeom prst="down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lide Number Placeholder 52">
            <a:extLst>
              <a:ext uri="{FF2B5EF4-FFF2-40B4-BE49-F238E27FC236}">
                <a16:creationId xmlns:a16="http://schemas.microsoft.com/office/drawing/2014/main" id="{11D90695-05F8-FB57-F498-0E0614084CDD}"/>
              </a:ext>
            </a:extLst>
          </p:cNvPr>
          <p:cNvSpPr>
            <a:spLocks noGrp="1"/>
          </p:cNvSpPr>
          <p:nvPr>
            <p:ph type="sldNum" sz="quarter" idx="11"/>
          </p:nvPr>
        </p:nvSpPr>
        <p:spPr/>
        <p:txBody>
          <a:bodyPr/>
          <a:lstStyle/>
          <a:p>
            <a:fld id="{8EC8024B-7172-FB45-9673-F90DEA3BA41B}" type="slidenum">
              <a:rPr lang="en-US" smtClean="0"/>
              <a:t>21</a:t>
            </a:fld>
            <a:endParaRPr lang="en-US" dirty="0"/>
          </a:p>
        </p:txBody>
      </p:sp>
      <p:pic>
        <p:nvPicPr>
          <p:cNvPr id="5" name="Picture 4" descr="A light bulb with a black background&#10;&#10;AI-generated content may be incorrect.">
            <a:extLst>
              <a:ext uri="{FF2B5EF4-FFF2-40B4-BE49-F238E27FC236}">
                <a16:creationId xmlns:a16="http://schemas.microsoft.com/office/drawing/2014/main" id="{EBC07B08-387F-059C-8148-2ECEC154AC2B}"/>
              </a:ext>
            </a:extLst>
          </p:cNvPr>
          <p:cNvPicPr>
            <a:picLocks noChangeAspect="1"/>
          </p:cNvPicPr>
          <p:nvPr/>
        </p:nvPicPr>
        <p:blipFill>
          <a:blip r:embed="rId11"/>
          <a:stretch>
            <a:fillRect/>
          </a:stretch>
        </p:blipFill>
        <p:spPr>
          <a:xfrm>
            <a:off x="6429080" y="441352"/>
            <a:ext cx="504773" cy="504773"/>
          </a:xfrm>
          <a:prstGeom prst="rect">
            <a:avLst/>
          </a:prstGeom>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72CA4F39-4DED-71C1-1258-32262094CF92}"/>
                  </a:ext>
                </a:extLst>
              </p:cNvPr>
              <p:cNvSpPr txBox="1"/>
              <p:nvPr/>
            </p:nvSpPr>
            <p:spPr>
              <a:xfrm>
                <a:off x="8417436" y="5115107"/>
                <a:ext cx="3192476" cy="321178"/>
              </a:xfrm>
              <a:prstGeom prst="rect">
                <a:avLst/>
              </a:prstGeom>
              <a:noFill/>
              <a:ln w="31750">
                <a:solidFill>
                  <a:srgbClr val="C0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𝑡</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𝑠</m:t>
                          </m:r>
                        </m:e>
                      </m:d>
                      <m:r>
                        <a:rPr lang="en-US" sz="2000" b="0" i="1" smtClean="0">
                          <a:latin typeface="Cambria Math" panose="02040503050406030204" pitchFamily="18" charset="0"/>
                        </a:rPr>
                        <m:t>=</m:t>
                      </m:r>
                      <m:r>
                        <a:rPr lang="en-US" sz="2000" b="0" i="1" smtClean="0">
                          <a:latin typeface="Cambria Math" panose="02040503050406030204" pitchFamily="18" charset="0"/>
                        </a:rPr>
                        <m:t>𝑃</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m:t>
                      </m:r>
                      <m:r>
                        <a:rPr lang="en-US" sz="2000" b="0" i="1" smtClean="0">
                          <a:latin typeface="Cambria Math" panose="02040503050406030204" pitchFamily="18" charset="0"/>
                        </a:rPr>
                        <m:t>𝑠</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𝑜</m:t>
                          </m:r>
                        </m:e>
                        <m:sub>
                          <m:r>
                            <a:rPr lang="en-US" sz="2000" b="0" i="1" smtClean="0">
                              <a:latin typeface="Cambria Math" panose="02040503050406030204" pitchFamily="18" charset="0"/>
                            </a:rPr>
                            <m:t>1:</m:t>
                          </m:r>
                          <m:r>
                            <a:rPr lang="en-US" sz="2000" b="0" i="1" smtClean="0">
                              <a:latin typeface="Cambria Math" panose="02040503050406030204" pitchFamily="18" charset="0"/>
                            </a:rPr>
                            <m:t>𝑡</m:t>
                          </m:r>
                          <m:r>
                            <a:rPr lang="en-US" sz="2000" b="0" i="1" smtClean="0">
                              <a:latin typeface="Cambria Math" panose="02040503050406030204" pitchFamily="18" charset="0"/>
                            </a:rPr>
                            <m:t>, </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m:t>
                          </m:r>
                          <m:r>
                            <a:rPr lang="en-US" sz="2000" b="0" i="1" smtClean="0">
                              <a:latin typeface="Cambria Math" panose="02040503050406030204" pitchFamily="18" charset="0"/>
                            </a:rPr>
                            <m:t>𝑡</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oMath>
                  </m:oMathPara>
                </a14:m>
                <a:endParaRPr lang="en-US" sz="2000" dirty="0"/>
              </a:p>
            </p:txBody>
          </p:sp>
        </mc:Choice>
        <mc:Fallback>
          <p:sp>
            <p:nvSpPr>
              <p:cNvPr id="4" name="TextBox 3">
                <a:extLst>
                  <a:ext uri="{FF2B5EF4-FFF2-40B4-BE49-F238E27FC236}">
                    <a16:creationId xmlns:a16="http://schemas.microsoft.com/office/drawing/2014/main" id="{72CA4F39-4DED-71C1-1258-32262094CF92}"/>
                  </a:ext>
                </a:extLst>
              </p:cNvPr>
              <p:cNvSpPr txBox="1">
                <a:spLocks noRot="1" noChangeAspect="1" noMove="1" noResize="1" noEditPoints="1" noAdjustHandles="1" noChangeArrowheads="1" noChangeShapeType="1" noTextEdit="1"/>
              </p:cNvSpPr>
              <p:nvPr/>
            </p:nvSpPr>
            <p:spPr>
              <a:xfrm>
                <a:off x="8417436" y="5115107"/>
                <a:ext cx="3192476" cy="321178"/>
              </a:xfrm>
              <a:prstGeom prst="rect">
                <a:avLst/>
              </a:prstGeom>
              <a:blipFill>
                <a:blip r:embed="rId12"/>
                <a:stretch>
                  <a:fillRect l="-784" r="-1569" b="-24138"/>
                </a:stretch>
              </a:blipFill>
              <a:ln w="31750">
                <a:solidFill>
                  <a:srgbClr val="C00000"/>
                </a:solidFill>
              </a:ln>
            </p:spPr>
            <p:txBody>
              <a:bodyPr/>
              <a:lstStyle/>
              <a:p>
                <a:r>
                  <a:rPr lang="en-US">
                    <a:noFill/>
                  </a:rPr>
                  <a:t> </a:t>
                </a:r>
              </a:p>
            </p:txBody>
          </p:sp>
        </mc:Fallback>
      </mc:AlternateContent>
      <p:pic>
        <p:nvPicPr>
          <p:cNvPr id="8" name="Picture 7" descr="A red flashing light with a light on&#10;&#10;AI-generated content may be incorrect.">
            <a:extLst>
              <a:ext uri="{FF2B5EF4-FFF2-40B4-BE49-F238E27FC236}">
                <a16:creationId xmlns:a16="http://schemas.microsoft.com/office/drawing/2014/main" id="{EB04254F-3BBC-B3FD-0AC4-14F0C07BEAA4}"/>
              </a:ext>
            </a:extLst>
          </p:cNvPr>
          <p:cNvPicPr>
            <a:picLocks noChangeAspect="1"/>
          </p:cNvPicPr>
          <p:nvPr/>
        </p:nvPicPr>
        <p:blipFill>
          <a:blip r:embed="rId13"/>
          <a:stretch>
            <a:fillRect/>
          </a:stretch>
        </p:blipFill>
        <p:spPr>
          <a:xfrm>
            <a:off x="9685044" y="1946086"/>
            <a:ext cx="508000" cy="508000"/>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BD5690B0-54D3-F088-AF34-0041C7325F29}"/>
                  </a:ext>
                </a:extLst>
              </p:cNvPr>
              <p:cNvSpPr txBox="1"/>
              <p:nvPr/>
            </p:nvSpPr>
            <p:spPr>
              <a:xfrm>
                <a:off x="8195955" y="2516859"/>
                <a:ext cx="3486180" cy="2462213"/>
              </a:xfrm>
              <a:prstGeom prst="rect">
                <a:avLst/>
              </a:prstGeom>
              <a:noFill/>
            </p:spPr>
            <p:txBody>
              <a:bodyPr wrap="square" rtlCol="0">
                <a:spAutoFit/>
              </a:bodyPr>
              <a:lstStyle/>
              <a:p>
                <a:pPr marL="285750" indent="-285750">
                  <a:buFont typeface="Wingdings" pitchFamily="2" charset="2"/>
                  <a:buChar char="§"/>
                </a:pPr>
                <a:r>
                  <a:rPr lang="en-US" dirty="0"/>
                  <a:t>In a POMDP the agent does not observe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sub>
                    </m:sSub>
                  </m:oMath>
                </a14:m>
                <a:r>
                  <a:rPr lang="en-US" dirty="0"/>
                  <a:t> directly (latent)</a:t>
                </a:r>
              </a:p>
              <a:p>
                <a:pPr marL="285750" indent="-285750">
                  <a:buFont typeface="Wingdings" pitchFamily="2" charset="2"/>
                  <a:buChar char="§"/>
                </a:pPr>
                <a:endParaRPr lang="en-US" sz="500" dirty="0"/>
              </a:p>
              <a:p>
                <a:pPr marL="285750" indent="-285750">
                  <a:buFont typeface="Wingdings" pitchFamily="2" charset="2"/>
                  <a:buChar char="§"/>
                </a:pPr>
                <a:r>
                  <a:rPr lang="en-US" dirty="0"/>
                  <a:t>It observes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𝑜</m:t>
                        </m:r>
                      </m:e>
                      <m:sub>
                        <m:r>
                          <a:rPr lang="en-US" i="1">
                            <a:latin typeface="Cambria Math" panose="02040503050406030204" pitchFamily="18" charset="0"/>
                          </a:rPr>
                          <m:t>𝑡</m:t>
                        </m:r>
                      </m:sub>
                    </m:sSub>
                  </m:oMath>
                </a14:m>
                <a:r>
                  <a:rPr lang="en-US" dirty="0"/>
                  <a:t> which is noisy, partial </a:t>
                </a:r>
                <a:r>
                  <a:rPr lang="en-US" dirty="0">
                    <a:sym typeface="Wingdings" pitchFamily="2" charset="2"/>
                  </a:rPr>
                  <a:t> does not uniquely identify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𝑡</m:t>
                        </m:r>
                      </m:sub>
                    </m:sSub>
                  </m:oMath>
                </a14:m>
                <a:r>
                  <a:rPr lang="en-US" dirty="0"/>
                  <a:t> </a:t>
                </a:r>
              </a:p>
              <a:p>
                <a:pPr marL="285750" indent="-285750">
                  <a:buFont typeface="Wingdings" pitchFamily="2" charset="2"/>
                  <a:buChar char="§"/>
                </a:pPr>
                <a:endParaRPr lang="en-US" sz="500" dirty="0"/>
              </a:p>
              <a:p>
                <a:pPr marL="285750" indent="-285750">
                  <a:buFont typeface="Wingdings" pitchFamily="2" charset="2"/>
                  <a:buChar char="§"/>
                </a:pPr>
                <a:r>
                  <a:rPr lang="en-US" dirty="0">
                    <a:latin typeface="Arial" panose="020B0604020202020204" pitchFamily="34" charset="0"/>
                    <a:cs typeface="Arial" panose="020B0604020202020204" pitchFamily="34" charset="0"/>
                  </a:rPr>
                  <a:t>The agent must maintain a </a:t>
                </a:r>
                <a:r>
                  <a:rPr lang="en-US" b="1" dirty="0">
                    <a:latin typeface="Arial" panose="020B0604020202020204" pitchFamily="34" charset="0"/>
                    <a:cs typeface="Arial" panose="020B0604020202020204" pitchFamily="34" charset="0"/>
                  </a:rPr>
                  <a:t>belief state</a:t>
                </a:r>
                <a:r>
                  <a:rPr lang="en-US" dirty="0">
                    <a:latin typeface="Arial" panose="020B0604020202020204" pitchFamily="34" charset="0"/>
                    <a:cs typeface="Arial" panose="020B0604020202020204" pitchFamily="34" charset="0"/>
                  </a:rPr>
                  <a:t> over possible states and update it over time</a:t>
                </a:r>
                <a:endParaRPr lang="en-US" dirty="0"/>
              </a:p>
            </p:txBody>
          </p:sp>
        </mc:Choice>
        <mc:Fallback>
          <p:sp>
            <p:nvSpPr>
              <p:cNvPr id="9" name="TextBox 8">
                <a:extLst>
                  <a:ext uri="{FF2B5EF4-FFF2-40B4-BE49-F238E27FC236}">
                    <a16:creationId xmlns:a16="http://schemas.microsoft.com/office/drawing/2014/main" id="{BD5690B0-54D3-F088-AF34-0041C7325F29}"/>
                  </a:ext>
                </a:extLst>
              </p:cNvPr>
              <p:cNvSpPr txBox="1">
                <a:spLocks noRot="1" noChangeAspect="1" noMove="1" noResize="1" noEditPoints="1" noAdjustHandles="1" noChangeArrowheads="1" noChangeShapeType="1" noTextEdit="1"/>
              </p:cNvSpPr>
              <p:nvPr/>
            </p:nvSpPr>
            <p:spPr>
              <a:xfrm>
                <a:off x="8195955" y="2516859"/>
                <a:ext cx="3486180" cy="2462213"/>
              </a:xfrm>
              <a:prstGeom prst="rect">
                <a:avLst/>
              </a:prstGeom>
              <a:blipFill>
                <a:blip r:embed="rId14"/>
                <a:stretch>
                  <a:fillRect l="-1091" t="-1538" r="-1455" b="-2564"/>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C8436838-6102-DA0A-8022-D6D0A2937162}"/>
              </a:ext>
            </a:extLst>
          </p:cNvPr>
          <p:cNvSpPr txBox="1"/>
          <p:nvPr/>
        </p:nvSpPr>
        <p:spPr>
          <a:xfrm>
            <a:off x="1818780" y="5910576"/>
            <a:ext cx="5634876" cy="369332"/>
          </a:xfrm>
          <a:prstGeom prst="rect">
            <a:avLst/>
          </a:prstGeom>
          <a:noFill/>
        </p:spPr>
        <p:txBody>
          <a:bodyPr wrap="none" rtlCol="0">
            <a:spAutoFit/>
          </a:bodyPr>
          <a:lstStyle/>
          <a:p>
            <a:r>
              <a:rPr lang="en-US" b="1" i="1" dirty="0">
                <a:solidFill>
                  <a:schemeClr val="accent6">
                    <a:lumMod val="75000"/>
                  </a:schemeClr>
                </a:solidFill>
                <a:latin typeface="Arial" panose="020B0604020202020204" pitchFamily="34" charset="0"/>
                <a:cs typeface="Arial" panose="020B0604020202020204" pitchFamily="34" charset="0"/>
              </a:rPr>
              <a:t>Most real-world problems are partially observable</a:t>
            </a:r>
          </a:p>
        </p:txBody>
      </p:sp>
    </p:spTree>
    <p:extLst>
      <p:ext uri="{BB962C8B-B14F-4D97-AF65-F5344CB8AC3E}">
        <p14:creationId xmlns:p14="http://schemas.microsoft.com/office/powerpoint/2010/main" val="12432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3AF09-8AA1-D322-7663-67977B0BA2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3DEA66-9C55-CA79-1754-3F03E640C830}"/>
              </a:ext>
            </a:extLst>
          </p:cNvPr>
          <p:cNvSpPr>
            <a:spLocks noGrp="1"/>
          </p:cNvSpPr>
          <p:nvPr>
            <p:ph type="title"/>
          </p:nvPr>
        </p:nvSpPr>
        <p:spPr/>
        <p:txBody>
          <a:bodyPr/>
          <a:lstStyle/>
          <a:p>
            <a:r>
              <a:rPr lang="en-US" dirty="0"/>
              <a:t>Optimal control concepts </a:t>
            </a:r>
          </a:p>
        </p:txBody>
      </p:sp>
      <p:sp>
        <p:nvSpPr>
          <p:cNvPr id="3" name="Text Placeholder 2">
            <a:extLst>
              <a:ext uri="{FF2B5EF4-FFF2-40B4-BE49-F238E27FC236}">
                <a16:creationId xmlns:a16="http://schemas.microsoft.com/office/drawing/2014/main" id="{5E6D5BB3-2DB5-CF79-D9B0-89343A47F1A6}"/>
              </a:ext>
            </a:extLst>
          </p:cNvPr>
          <p:cNvSpPr>
            <a:spLocks noGrp="1"/>
          </p:cNvSpPr>
          <p:nvPr>
            <p:ph type="body" sz="quarter" idx="12"/>
          </p:nvPr>
        </p:nvSpPr>
        <p:spPr/>
        <p:txBody>
          <a:bodyPr/>
          <a:lstStyle/>
          <a:p>
            <a:r>
              <a:rPr lang="en-US" dirty="0"/>
              <a:t>Partially observable Markov decision processes (POMDP)</a:t>
            </a:r>
          </a:p>
        </p:txBody>
      </p:sp>
      <p:sp>
        <p:nvSpPr>
          <p:cNvPr id="24" name="Slide Number Placeholder 23">
            <a:extLst>
              <a:ext uri="{FF2B5EF4-FFF2-40B4-BE49-F238E27FC236}">
                <a16:creationId xmlns:a16="http://schemas.microsoft.com/office/drawing/2014/main" id="{DD462886-2917-1140-75F7-4F888366CD17}"/>
              </a:ext>
            </a:extLst>
          </p:cNvPr>
          <p:cNvSpPr>
            <a:spLocks noGrp="1"/>
          </p:cNvSpPr>
          <p:nvPr>
            <p:ph type="sldNum" sz="quarter" idx="11"/>
          </p:nvPr>
        </p:nvSpPr>
        <p:spPr/>
        <p:txBody>
          <a:bodyPr/>
          <a:lstStyle/>
          <a:p>
            <a:fld id="{8EC8024B-7172-FB45-9673-F90DEA3BA41B}" type="slidenum">
              <a:rPr lang="en-US" smtClean="0"/>
              <a:t>22</a:t>
            </a:fld>
            <a:endParaRPr lang="en-US" dirty="0"/>
          </a:p>
        </p:txBody>
      </p:sp>
      <p:sp>
        <p:nvSpPr>
          <p:cNvPr id="25" name="TextBox 24">
            <a:extLst>
              <a:ext uri="{FF2B5EF4-FFF2-40B4-BE49-F238E27FC236}">
                <a16:creationId xmlns:a16="http://schemas.microsoft.com/office/drawing/2014/main" id="{9FC658DE-5609-5F54-A209-4AB4850FB98B}"/>
              </a:ext>
            </a:extLst>
          </p:cNvPr>
          <p:cNvSpPr txBox="1"/>
          <p:nvPr/>
        </p:nvSpPr>
        <p:spPr>
          <a:xfrm>
            <a:off x="8619067" y="6519333"/>
            <a:ext cx="184731" cy="369332"/>
          </a:xfrm>
          <a:prstGeom prst="rect">
            <a:avLst/>
          </a:prstGeom>
          <a:noFill/>
        </p:spPr>
        <p:txBody>
          <a:bodyPr wrap="none" rtlCol="0">
            <a:spAutoFit/>
          </a:bodyPr>
          <a:lstStyle/>
          <a:p>
            <a:endParaRPr lang="en-US" dirty="0"/>
          </a:p>
        </p:txBody>
      </p:sp>
      <p:pic>
        <p:nvPicPr>
          <p:cNvPr id="10" name="Picture 9" descr="A light bulb with a black background&#10;&#10;AI-generated content may be incorrect.">
            <a:extLst>
              <a:ext uri="{FF2B5EF4-FFF2-40B4-BE49-F238E27FC236}">
                <a16:creationId xmlns:a16="http://schemas.microsoft.com/office/drawing/2014/main" id="{155BCB7F-D054-EA8C-20C4-6F4344F355B5}"/>
              </a:ext>
            </a:extLst>
          </p:cNvPr>
          <p:cNvPicPr>
            <a:picLocks noChangeAspect="1"/>
          </p:cNvPicPr>
          <p:nvPr/>
        </p:nvPicPr>
        <p:blipFill>
          <a:blip r:embed="rId3"/>
          <a:stretch>
            <a:fillRect/>
          </a:stretch>
        </p:blipFill>
        <p:spPr>
          <a:xfrm>
            <a:off x="6429080" y="441352"/>
            <a:ext cx="504773" cy="504773"/>
          </a:xfrm>
          <a:prstGeom prst="rect">
            <a:avLst/>
          </a:prstGeom>
        </p:spPr>
      </p:pic>
      <p:sp>
        <p:nvSpPr>
          <p:cNvPr id="28" name="TextBox 27">
            <a:extLst>
              <a:ext uri="{FF2B5EF4-FFF2-40B4-BE49-F238E27FC236}">
                <a16:creationId xmlns:a16="http://schemas.microsoft.com/office/drawing/2014/main" id="{E6F9D35E-460B-BE94-2826-9339CA13B65E}"/>
              </a:ext>
            </a:extLst>
          </p:cNvPr>
          <p:cNvSpPr txBox="1"/>
          <p:nvPr/>
        </p:nvSpPr>
        <p:spPr>
          <a:xfrm>
            <a:off x="1236576" y="5339430"/>
            <a:ext cx="7922298" cy="1077218"/>
          </a:xfrm>
          <a:prstGeom prst="rect">
            <a:avLst/>
          </a:prstGeom>
          <a:noFill/>
        </p:spPr>
        <p:txBody>
          <a:bodyPr wrap="square" rtlCol="0">
            <a:spAutoFit/>
          </a:bodyPr>
          <a:lstStyle/>
          <a:p>
            <a:r>
              <a:rPr lang="en-GB" sz="1600" b="1" i="1" dirty="0">
                <a:solidFill>
                  <a:schemeClr val="bg1"/>
                </a:solidFill>
              </a:rPr>
              <a:t>Key takeaway: </a:t>
            </a:r>
            <a:r>
              <a:rPr lang="en-GB" sz="1600" i="1" dirty="0">
                <a:solidFill>
                  <a:schemeClr val="bg1"/>
                </a:solidFill>
              </a:rPr>
              <a:t>in a POMDP, the latent state evolves according to a Markov process, but because the state is not directly observable, the observation history is required for optimal decisions. However, this history can be compressed into a belief state, which restores the Markov property in belief space.</a:t>
            </a:r>
          </a:p>
        </p:txBody>
      </p:sp>
      <p:sp>
        <p:nvSpPr>
          <p:cNvPr id="29" name="Rounded Rectangle 28">
            <a:extLst>
              <a:ext uri="{FF2B5EF4-FFF2-40B4-BE49-F238E27FC236}">
                <a16:creationId xmlns:a16="http://schemas.microsoft.com/office/drawing/2014/main" id="{34DD86EE-F4A0-8B6B-4440-AEED76FF3337}"/>
              </a:ext>
            </a:extLst>
          </p:cNvPr>
          <p:cNvSpPr/>
          <p:nvPr/>
        </p:nvSpPr>
        <p:spPr>
          <a:xfrm>
            <a:off x="913260" y="1411768"/>
            <a:ext cx="8325655" cy="1819158"/>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246B999A-A25D-869D-E9B0-E916C5B8AAF8}"/>
              </a:ext>
            </a:extLst>
          </p:cNvPr>
          <p:cNvSpPr txBox="1"/>
          <p:nvPr/>
        </p:nvSpPr>
        <p:spPr>
          <a:xfrm>
            <a:off x="1372615" y="1897165"/>
            <a:ext cx="7866300" cy="1323439"/>
          </a:xfrm>
          <a:prstGeom prst="rect">
            <a:avLst/>
          </a:prstGeom>
          <a:noFill/>
        </p:spPr>
        <p:txBody>
          <a:bodyPr wrap="square">
            <a:spAutoFit/>
          </a:bodyPr>
          <a:lstStyle/>
          <a:p>
            <a:pPr marL="342900" indent="-342900">
              <a:buFont typeface="Wingdings" pitchFamily="2" charset="2"/>
              <a:buChar char="§"/>
            </a:pPr>
            <a:r>
              <a:rPr lang="en-GB" dirty="0">
                <a:latin typeface="Helvetica" pitchFamily="2" charset="0"/>
              </a:rPr>
              <a:t>a </a:t>
            </a:r>
            <a:r>
              <a:rPr lang="en-GB" b="1" dirty="0">
                <a:solidFill>
                  <a:schemeClr val="accent6">
                    <a:lumMod val="75000"/>
                  </a:schemeClr>
                </a:solidFill>
                <a:latin typeface="Helvetica" pitchFamily="2" charset="0"/>
              </a:rPr>
              <a:t>probability distribution </a:t>
            </a:r>
            <a:r>
              <a:rPr lang="en-GB" dirty="0">
                <a:latin typeface="Helvetica" pitchFamily="2" charset="0"/>
              </a:rPr>
              <a:t>over latent states (explicit uncertainty)</a:t>
            </a:r>
          </a:p>
          <a:p>
            <a:pPr marL="342900" indent="-342900">
              <a:buFont typeface="Wingdings" pitchFamily="2" charset="2"/>
              <a:buChar char="§"/>
            </a:pPr>
            <a:endParaRPr lang="en-GB" sz="400" dirty="0">
              <a:latin typeface="Helvetica" pitchFamily="2" charset="0"/>
            </a:endParaRPr>
          </a:p>
          <a:p>
            <a:pPr marL="342900" indent="-342900">
              <a:buFont typeface="Wingdings" pitchFamily="2" charset="2"/>
              <a:buChar char="§"/>
            </a:pPr>
            <a:r>
              <a:rPr lang="en-GB" dirty="0">
                <a:latin typeface="Helvetica" pitchFamily="2" charset="0"/>
              </a:rPr>
              <a:t>a</a:t>
            </a:r>
            <a:r>
              <a:rPr lang="en-GB" dirty="0">
                <a:effectLst/>
                <a:latin typeface="Helvetica" pitchFamily="2" charset="0"/>
              </a:rPr>
              <a:t> minimal </a:t>
            </a:r>
            <a:r>
              <a:rPr lang="en-GB" b="1" dirty="0">
                <a:solidFill>
                  <a:schemeClr val="accent6">
                    <a:lumMod val="75000"/>
                  </a:schemeClr>
                </a:solidFill>
                <a:effectLst/>
                <a:latin typeface="Helvetica" pitchFamily="2" charset="0"/>
              </a:rPr>
              <a:t>sufficient statistic</a:t>
            </a:r>
            <a:r>
              <a:rPr lang="en-GB" dirty="0">
                <a:effectLst/>
                <a:latin typeface="Helvetica" pitchFamily="2" charset="0"/>
              </a:rPr>
              <a:t> of the entire history (posterior dist.)</a:t>
            </a:r>
          </a:p>
          <a:p>
            <a:pPr marL="342900" indent="-342900">
              <a:buFont typeface="Wingdings" pitchFamily="2" charset="2"/>
              <a:buChar char="§"/>
            </a:pPr>
            <a:endParaRPr lang="en-GB" sz="400" dirty="0">
              <a:effectLst/>
              <a:latin typeface="Helvetica" pitchFamily="2" charset="0"/>
            </a:endParaRPr>
          </a:p>
          <a:p>
            <a:pPr marL="342900" indent="-342900">
              <a:buFont typeface="Wingdings" pitchFamily="2" charset="2"/>
              <a:buChar char="§"/>
            </a:pPr>
            <a:r>
              <a:rPr lang="en-GB" dirty="0">
                <a:latin typeface="Helvetica" pitchFamily="2" charset="0"/>
              </a:rPr>
              <a:t>a </a:t>
            </a:r>
            <a:r>
              <a:rPr lang="en-GB" b="1" dirty="0">
                <a:solidFill>
                  <a:schemeClr val="accent6">
                    <a:lumMod val="75000"/>
                  </a:schemeClr>
                </a:solidFill>
                <a:latin typeface="Helvetica" pitchFamily="2" charset="0"/>
              </a:rPr>
              <a:t>compressed representation of uncertainty </a:t>
            </a:r>
            <a:r>
              <a:rPr lang="en-GB" dirty="0">
                <a:latin typeface="Helvetica" pitchFamily="2" charset="0"/>
              </a:rPr>
              <a:t>(all earlier history is encoded in the belief)</a:t>
            </a:r>
          </a:p>
        </p:txBody>
      </p:sp>
      <p:sp>
        <p:nvSpPr>
          <p:cNvPr id="31" name="TextBox 30">
            <a:extLst>
              <a:ext uri="{FF2B5EF4-FFF2-40B4-BE49-F238E27FC236}">
                <a16:creationId xmlns:a16="http://schemas.microsoft.com/office/drawing/2014/main" id="{87F1BA20-B174-6B69-3A8B-A755AAC5C055}"/>
              </a:ext>
            </a:extLst>
          </p:cNvPr>
          <p:cNvSpPr txBox="1"/>
          <p:nvPr/>
        </p:nvSpPr>
        <p:spPr>
          <a:xfrm>
            <a:off x="1000852" y="1502029"/>
            <a:ext cx="1671404" cy="400110"/>
          </a:xfrm>
          <a:prstGeom prst="rect">
            <a:avLst/>
          </a:prstGeom>
          <a:noFill/>
        </p:spPr>
        <p:txBody>
          <a:bodyPr wrap="square">
            <a:spAutoFit/>
          </a:bodyPr>
          <a:lstStyle/>
          <a:p>
            <a:r>
              <a:rPr lang="en-GB" sz="2000" dirty="0">
                <a:effectLst/>
                <a:latin typeface="Helvetica" pitchFamily="2" charset="0"/>
              </a:rPr>
              <a:t>A </a:t>
            </a:r>
            <a:r>
              <a:rPr lang="en-GB" sz="2000" b="1" dirty="0">
                <a:effectLst/>
                <a:latin typeface="Helvetica" pitchFamily="2" charset="0"/>
              </a:rPr>
              <a:t>belief </a:t>
            </a:r>
            <a:r>
              <a:rPr lang="en-GB" sz="2000" dirty="0">
                <a:effectLst/>
                <a:latin typeface="Helvetica" pitchFamily="2" charset="0"/>
              </a:rPr>
              <a:t>is: </a:t>
            </a:r>
          </a:p>
        </p:txBody>
      </p:sp>
      <p:sp>
        <p:nvSpPr>
          <p:cNvPr id="32" name="Rounded Rectangle 31">
            <a:extLst>
              <a:ext uri="{FF2B5EF4-FFF2-40B4-BE49-F238E27FC236}">
                <a16:creationId xmlns:a16="http://schemas.microsoft.com/office/drawing/2014/main" id="{531429DF-7D2B-E82D-A5F7-A37B6483D584}"/>
              </a:ext>
            </a:extLst>
          </p:cNvPr>
          <p:cNvSpPr/>
          <p:nvPr/>
        </p:nvSpPr>
        <p:spPr>
          <a:xfrm>
            <a:off x="911225" y="4083345"/>
            <a:ext cx="8325654" cy="1877436"/>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E04F8C9D-7DAB-BCE1-B765-CC84367EAA5A}"/>
              </a:ext>
            </a:extLst>
          </p:cNvPr>
          <p:cNvSpPr txBox="1"/>
          <p:nvPr/>
        </p:nvSpPr>
        <p:spPr>
          <a:xfrm>
            <a:off x="1370579" y="4598723"/>
            <a:ext cx="7650220" cy="1323439"/>
          </a:xfrm>
          <a:prstGeom prst="rect">
            <a:avLst/>
          </a:prstGeom>
          <a:noFill/>
        </p:spPr>
        <p:txBody>
          <a:bodyPr wrap="square">
            <a:spAutoFit/>
          </a:bodyPr>
          <a:lstStyle/>
          <a:p>
            <a:pPr marL="342900" indent="-342900">
              <a:buFont typeface="Wingdings" pitchFamily="2" charset="2"/>
              <a:buChar char="§"/>
            </a:pPr>
            <a:r>
              <a:rPr lang="en-GB" dirty="0">
                <a:latin typeface="Helvetica" pitchFamily="2" charset="0"/>
              </a:rPr>
              <a:t>restores the </a:t>
            </a:r>
            <a:r>
              <a:rPr lang="en-GB" b="1" dirty="0">
                <a:solidFill>
                  <a:schemeClr val="accent6">
                    <a:lumMod val="75000"/>
                  </a:schemeClr>
                </a:solidFill>
                <a:latin typeface="Helvetica" pitchFamily="2" charset="0"/>
              </a:rPr>
              <a:t>Markov property in belief space</a:t>
            </a:r>
          </a:p>
          <a:p>
            <a:pPr marL="342900" indent="-342900">
              <a:buFont typeface="Wingdings" pitchFamily="2" charset="2"/>
              <a:buChar char="§"/>
            </a:pPr>
            <a:endParaRPr lang="en-GB" sz="400" dirty="0">
              <a:latin typeface="Helvetica" pitchFamily="2" charset="0"/>
            </a:endParaRPr>
          </a:p>
          <a:p>
            <a:pPr marL="342900" indent="-342900">
              <a:buFont typeface="Wingdings" pitchFamily="2" charset="2"/>
              <a:buChar char="§"/>
            </a:pPr>
            <a:r>
              <a:rPr lang="en-GB" dirty="0">
                <a:latin typeface="Helvetica" pitchFamily="2" charset="0"/>
              </a:rPr>
              <a:t>transforms the problem into an MDP over a </a:t>
            </a:r>
            <a:r>
              <a:rPr lang="en-GB" b="1" dirty="0">
                <a:solidFill>
                  <a:schemeClr val="accent6">
                    <a:lumMod val="75000"/>
                  </a:schemeClr>
                </a:solidFill>
                <a:latin typeface="Helvetica" pitchFamily="2" charset="0"/>
              </a:rPr>
              <a:t>continuous belief space</a:t>
            </a:r>
          </a:p>
          <a:p>
            <a:pPr marL="342900" indent="-342900">
              <a:buFont typeface="Wingdings" pitchFamily="2" charset="2"/>
              <a:buChar char="§"/>
            </a:pPr>
            <a:endParaRPr lang="en-GB" sz="400" dirty="0">
              <a:effectLst/>
              <a:latin typeface="Helvetica" pitchFamily="2" charset="0"/>
            </a:endParaRPr>
          </a:p>
          <a:p>
            <a:pPr marL="342900" indent="-342900">
              <a:buFont typeface="Wingdings" pitchFamily="2" charset="2"/>
              <a:buChar char="§"/>
            </a:pPr>
            <a:r>
              <a:rPr lang="en-GB" dirty="0">
                <a:latin typeface="Helvetica" pitchFamily="2" charset="0"/>
              </a:rPr>
              <a:t>i</a:t>
            </a:r>
            <a:r>
              <a:rPr lang="en-GB" dirty="0">
                <a:effectLst/>
                <a:latin typeface="Helvetica" pitchFamily="2" charset="0"/>
              </a:rPr>
              <a:t>ncreases </a:t>
            </a:r>
            <a:r>
              <a:rPr lang="en-GB" b="1" dirty="0">
                <a:solidFill>
                  <a:schemeClr val="accent6">
                    <a:lumMod val="75000"/>
                  </a:schemeClr>
                </a:solidFill>
                <a:effectLst/>
                <a:latin typeface="Helvetica" pitchFamily="2" charset="0"/>
              </a:rPr>
              <a:t>computational complexity</a:t>
            </a:r>
            <a:r>
              <a:rPr lang="en-GB" dirty="0">
                <a:effectLst/>
                <a:latin typeface="Helvetica" pitchFamily="2" charset="0"/>
              </a:rPr>
              <a:t> dramatically (state space → space of probability measures</a:t>
            </a:r>
            <a:r>
              <a:rPr lang="en-GB" dirty="0">
                <a:latin typeface="Helvetica" pitchFamily="2" charset="0"/>
              </a:rPr>
              <a:t>). Exact solutions intractable.</a:t>
            </a:r>
            <a:endParaRPr lang="en-GB" dirty="0">
              <a:effectLst/>
              <a:latin typeface="Helvetica" pitchFamily="2" charset="0"/>
            </a:endParaRPr>
          </a:p>
        </p:txBody>
      </p:sp>
      <p:sp>
        <p:nvSpPr>
          <p:cNvPr id="34" name="TextBox 33">
            <a:extLst>
              <a:ext uri="{FF2B5EF4-FFF2-40B4-BE49-F238E27FC236}">
                <a16:creationId xmlns:a16="http://schemas.microsoft.com/office/drawing/2014/main" id="{6AFD0693-966D-E44E-0EC8-6258684DE65E}"/>
              </a:ext>
            </a:extLst>
          </p:cNvPr>
          <p:cNvSpPr txBox="1"/>
          <p:nvPr/>
        </p:nvSpPr>
        <p:spPr>
          <a:xfrm>
            <a:off x="998816" y="4172905"/>
            <a:ext cx="3870955" cy="400110"/>
          </a:xfrm>
          <a:prstGeom prst="rect">
            <a:avLst/>
          </a:prstGeom>
          <a:noFill/>
        </p:spPr>
        <p:txBody>
          <a:bodyPr wrap="square">
            <a:spAutoFit/>
          </a:bodyPr>
          <a:lstStyle/>
          <a:p>
            <a:r>
              <a:rPr lang="en-GB" sz="2000" dirty="0">
                <a:latin typeface="Helvetica" pitchFamily="2" charset="0"/>
              </a:rPr>
              <a:t>Maintaining a</a:t>
            </a:r>
            <a:r>
              <a:rPr lang="en-GB" sz="2000" dirty="0">
                <a:effectLst/>
                <a:latin typeface="Helvetica" pitchFamily="2" charset="0"/>
              </a:rPr>
              <a:t> </a:t>
            </a:r>
            <a:r>
              <a:rPr lang="en-GB" sz="2000" b="1" dirty="0">
                <a:effectLst/>
                <a:latin typeface="Helvetica" pitchFamily="2" charset="0"/>
              </a:rPr>
              <a:t>belief</a:t>
            </a:r>
            <a:r>
              <a:rPr lang="en-GB" sz="2000" dirty="0">
                <a:effectLst/>
                <a:latin typeface="Helvetica" pitchFamily="2" charset="0"/>
              </a:rPr>
              <a:t>: </a:t>
            </a:r>
          </a:p>
        </p:txBody>
      </p:sp>
      <p:sp>
        <p:nvSpPr>
          <p:cNvPr id="36" name="TextBox 35">
            <a:extLst>
              <a:ext uri="{FF2B5EF4-FFF2-40B4-BE49-F238E27FC236}">
                <a16:creationId xmlns:a16="http://schemas.microsoft.com/office/drawing/2014/main" id="{82FC717B-000B-5D9B-CD2D-FB4986C7303E}"/>
              </a:ext>
            </a:extLst>
          </p:cNvPr>
          <p:cNvSpPr txBox="1"/>
          <p:nvPr/>
        </p:nvSpPr>
        <p:spPr>
          <a:xfrm flipH="1">
            <a:off x="9610678" y="2384270"/>
            <a:ext cx="2347190" cy="1877437"/>
          </a:xfrm>
          <a:prstGeom prst="rect">
            <a:avLst/>
          </a:prstGeom>
          <a:noFill/>
          <a:ln w="31750">
            <a:solidFill>
              <a:schemeClr val="tx1"/>
            </a:solidFill>
          </a:ln>
        </p:spPr>
        <p:txBody>
          <a:bodyPr wrap="square" rtlCol="0">
            <a:spAutoFit/>
          </a:bodyPr>
          <a:lstStyle/>
          <a:p>
            <a:pPr algn="ctr"/>
            <a:r>
              <a:rPr lang="en-GB" sz="1600" dirty="0"/>
              <a:t>If you choose a latent state that omits relevant variables, belief will not be sufficient</a:t>
            </a:r>
          </a:p>
          <a:p>
            <a:pPr algn="ctr"/>
            <a:endParaRPr lang="en-GB" sz="400" dirty="0"/>
          </a:p>
          <a:p>
            <a:pPr algn="ctr"/>
            <a:r>
              <a:rPr lang="en-GB" sz="1600" b="1" dirty="0"/>
              <a:t>Belief assumes the state definition is complete</a:t>
            </a:r>
          </a:p>
        </p:txBody>
      </p:sp>
      <p:pic>
        <p:nvPicPr>
          <p:cNvPr id="40" name="Picture 39" descr="A red flashing light with a light on&#10;&#10;AI-generated content may be incorrect.">
            <a:extLst>
              <a:ext uri="{FF2B5EF4-FFF2-40B4-BE49-F238E27FC236}">
                <a16:creationId xmlns:a16="http://schemas.microsoft.com/office/drawing/2014/main" id="{5F5F1E6D-0F06-1C24-7064-2CD00780B2BC}"/>
              </a:ext>
            </a:extLst>
          </p:cNvPr>
          <p:cNvPicPr>
            <a:picLocks noChangeAspect="1"/>
          </p:cNvPicPr>
          <p:nvPr/>
        </p:nvPicPr>
        <p:blipFill>
          <a:blip r:embed="rId4"/>
          <a:stretch>
            <a:fillRect/>
          </a:stretch>
        </p:blipFill>
        <p:spPr>
          <a:xfrm>
            <a:off x="10531557" y="1702084"/>
            <a:ext cx="508000" cy="508000"/>
          </a:xfrm>
          <a:prstGeom prst="rect">
            <a:avLst/>
          </a:prstGeom>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E89FFAF0-5E5D-BA7D-2059-24939B335C92}"/>
                  </a:ext>
                </a:extLst>
              </p:cNvPr>
              <p:cNvSpPr txBox="1"/>
              <p:nvPr/>
            </p:nvSpPr>
            <p:spPr>
              <a:xfrm>
                <a:off x="3374382" y="3384823"/>
                <a:ext cx="3192476" cy="321178"/>
              </a:xfrm>
              <a:prstGeom prst="rect">
                <a:avLst/>
              </a:prstGeom>
              <a:noFill/>
              <a:ln w="31750">
                <a:solidFill>
                  <a:srgbClr val="C0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𝑡</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𝑠</m:t>
                          </m:r>
                        </m:e>
                      </m:d>
                      <m:r>
                        <a:rPr lang="en-US" sz="2000" b="0" i="1" smtClean="0">
                          <a:latin typeface="Cambria Math" panose="02040503050406030204" pitchFamily="18" charset="0"/>
                        </a:rPr>
                        <m:t>=</m:t>
                      </m:r>
                      <m:r>
                        <a:rPr lang="en-US" sz="2000" b="0" i="1" smtClean="0">
                          <a:latin typeface="Cambria Math" panose="02040503050406030204" pitchFamily="18" charset="0"/>
                        </a:rPr>
                        <m:t>𝑃</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m:t>
                      </m:r>
                      <m:r>
                        <a:rPr lang="en-US" sz="2000" b="0" i="1" smtClean="0">
                          <a:latin typeface="Cambria Math" panose="02040503050406030204" pitchFamily="18" charset="0"/>
                        </a:rPr>
                        <m:t>𝑠</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𝑜</m:t>
                          </m:r>
                        </m:e>
                        <m:sub>
                          <m:r>
                            <a:rPr lang="en-US" sz="2000" b="0" i="1" smtClean="0">
                              <a:latin typeface="Cambria Math" panose="02040503050406030204" pitchFamily="18" charset="0"/>
                            </a:rPr>
                            <m:t>1:</m:t>
                          </m:r>
                          <m:r>
                            <a:rPr lang="en-US" sz="2000" b="0" i="1" smtClean="0">
                              <a:latin typeface="Cambria Math" panose="02040503050406030204" pitchFamily="18" charset="0"/>
                            </a:rPr>
                            <m:t>𝑡</m:t>
                          </m:r>
                          <m:r>
                            <a:rPr lang="en-US" sz="2000" b="0" i="1" smtClean="0">
                              <a:latin typeface="Cambria Math" panose="02040503050406030204" pitchFamily="18" charset="0"/>
                            </a:rPr>
                            <m:t>, </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m:t>
                          </m:r>
                          <m:r>
                            <a:rPr lang="en-US" sz="2000" b="0" i="1" smtClean="0">
                              <a:latin typeface="Cambria Math" panose="02040503050406030204" pitchFamily="18" charset="0"/>
                            </a:rPr>
                            <m:t>𝑡</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oMath>
                  </m:oMathPara>
                </a14:m>
                <a:endParaRPr lang="en-US" sz="2000" dirty="0"/>
              </a:p>
            </p:txBody>
          </p:sp>
        </mc:Choice>
        <mc:Fallback>
          <p:sp>
            <p:nvSpPr>
              <p:cNvPr id="4" name="TextBox 3">
                <a:extLst>
                  <a:ext uri="{FF2B5EF4-FFF2-40B4-BE49-F238E27FC236}">
                    <a16:creationId xmlns:a16="http://schemas.microsoft.com/office/drawing/2014/main" id="{E89FFAF0-5E5D-BA7D-2059-24939B335C92}"/>
                  </a:ext>
                </a:extLst>
              </p:cNvPr>
              <p:cNvSpPr txBox="1">
                <a:spLocks noRot="1" noChangeAspect="1" noMove="1" noResize="1" noEditPoints="1" noAdjustHandles="1" noChangeArrowheads="1" noChangeShapeType="1" noTextEdit="1"/>
              </p:cNvSpPr>
              <p:nvPr/>
            </p:nvSpPr>
            <p:spPr>
              <a:xfrm>
                <a:off x="3374382" y="3384823"/>
                <a:ext cx="3192476" cy="321178"/>
              </a:xfrm>
              <a:prstGeom prst="rect">
                <a:avLst/>
              </a:prstGeom>
              <a:blipFill>
                <a:blip r:embed="rId5"/>
                <a:stretch>
                  <a:fillRect l="-784" r="-1569" b="-24138"/>
                </a:stretch>
              </a:blipFill>
              <a:ln w="31750">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199190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build="p"/>
      <p:bldP spid="32" grpId="0" animBg="1"/>
      <p:bldP spid="32" grpId="1" animBg="1"/>
      <p:bldP spid="33" grpId="0" build="p"/>
      <p:bldP spid="34" grpId="0"/>
      <p:bldP spid="36"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0E2C5-3A4D-EAC8-3657-0F0585724E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182A19-C6F9-3D2C-89D6-994297FEF803}"/>
              </a:ext>
            </a:extLst>
          </p:cNvPr>
          <p:cNvSpPr>
            <a:spLocks noGrp="1"/>
          </p:cNvSpPr>
          <p:nvPr>
            <p:ph type="title"/>
          </p:nvPr>
        </p:nvSpPr>
        <p:spPr/>
        <p:txBody>
          <a:bodyPr/>
          <a:lstStyle/>
          <a:p>
            <a:r>
              <a:rPr lang="en-US" dirty="0"/>
              <a:t>Optimal control concepts </a:t>
            </a:r>
          </a:p>
        </p:txBody>
      </p:sp>
      <p:sp>
        <p:nvSpPr>
          <p:cNvPr id="3" name="Text Placeholder 2">
            <a:extLst>
              <a:ext uri="{FF2B5EF4-FFF2-40B4-BE49-F238E27FC236}">
                <a16:creationId xmlns:a16="http://schemas.microsoft.com/office/drawing/2014/main" id="{C3EAC9E6-E3A2-D3A6-3357-DB075E1869F4}"/>
              </a:ext>
            </a:extLst>
          </p:cNvPr>
          <p:cNvSpPr>
            <a:spLocks noGrp="1"/>
          </p:cNvSpPr>
          <p:nvPr>
            <p:ph type="body" sz="quarter" idx="12"/>
          </p:nvPr>
        </p:nvSpPr>
        <p:spPr/>
        <p:txBody>
          <a:bodyPr/>
          <a:lstStyle/>
          <a:p>
            <a:r>
              <a:rPr lang="en-US" dirty="0"/>
              <a:t>Partially observable Markov decision processes (POMDP)</a:t>
            </a:r>
          </a:p>
        </p:txBody>
      </p:sp>
      <p:sp>
        <p:nvSpPr>
          <p:cNvPr id="4" name="Rounded Rectangle 3">
            <a:extLst>
              <a:ext uri="{FF2B5EF4-FFF2-40B4-BE49-F238E27FC236}">
                <a16:creationId xmlns:a16="http://schemas.microsoft.com/office/drawing/2014/main" id="{7C3463B8-7573-72D6-C56C-B1B867B70C3E}"/>
              </a:ext>
            </a:extLst>
          </p:cNvPr>
          <p:cNvSpPr/>
          <p:nvPr/>
        </p:nvSpPr>
        <p:spPr>
          <a:xfrm>
            <a:off x="911225" y="3854179"/>
            <a:ext cx="7640157" cy="2106602"/>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E30ADD8-E95E-2E4A-9ECE-5520A382DAF3}"/>
              </a:ext>
            </a:extLst>
          </p:cNvPr>
          <p:cNvSpPr txBox="1"/>
          <p:nvPr/>
        </p:nvSpPr>
        <p:spPr>
          <a:xfrm>
            <a:off x="1982229" y="3435874"/>
            <a:ext cx="5687592" cy="461665"/>
          </a:xfrm>
          <a:prstGeom prst="rect">
            <a:avLst/>
          </a:prstGeom>
          <a:noFill/>
        </p:spPr>
        <p:txBody>
          <a:bodyPr wrap="square">
            <a:spAutoFit/>
          </a:bodyPr>
          <a:lstStyle/>
          <a:p>
            <a:pPr algn="ctr"/>
            <a:r>
              <a:rPr lang="en-GB" sz="2400" b="1" dirty="0">
                <a:effectLst/>
                <a:latin typeface="Helvetica" pitchFamily="2" charset="0"/>
              </a:rPr>
              <a:t>Memory-based approximations </a:t>
            </a:r>
            <a:endParaRPr lang="en-US" sz="2400" b="1" dirty="0"/>
          </a:p>
        </p:txBody>
      </p:sp>
      <p:sp>
        <p:nvSpPr>
          <p:cNvPr id="7" name="TextBox 6">
            <a:extLst>
              <a:ext uri="{FF2B5EF4-FFF2-40B4-BE49-F238E27FC236}">
                <a16:creationId xmlns:a16="http://schemas.microsoft.com/office/drawing/2014/main" id="{D82C7965-A567-037E-507F-12D8F9E5CC87}"/>
              </a:ext>
            </a:extLst>
          </p:cNvPr>
          <p:cNvSpPr txBox="1"/>
          <p:nvPr/>
        </p:nvSpPr>
        <p:spPr>
          <a:xfrm>
            <a:off x="900700" y="4054229"/>
            <a:ext cx="7640157"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Most </a:t>
            </a:r>
            <a:r>
              <a:rPr lang="en-US" b="1" dirty="0">
                <a:solidFill>
                  <a:schemeClr val="accent6">
                    <a:lumMod val="75000"/>
                  </a:schemeClr>
                </a:solidFill>
                <a:latin typeface="Arial" panose="020B0604020202020204" pitchFamily="34" charset="0"/>
                <a:cs typeface="Arial" panose="020B0604020202020204" pitchFamily="34" charset="0"/>
              </a:rPr>
              <a:t>deep RL </a:t>
            </a:r>
            <a:r>
              <a:rPr lang="en-US" dirty="0">
                <a:latin typeface="Arial" panose="020B0604020202020204" pitchFamily="34" charset="0"/>
                <a:cs typeface="Arial" panose="020B0604020202020204" pitchFamily="34" charset="0"/>
              </a:rPr>
              <a:t>methods </a:t>
            </a:r>
            <a:r>
              <a:rPr lang="en-US" b="1" dirty="0">
                <a:latin typeface="Arial" panose="020B0604020202020204" pitchFamily="34" charset="0"/>
                <a:cs typeface="Arial" panose="020B0604020202020204" pitchFamily="34" charset="0"/>
              </a:rPr>
              <a:t>do not maintain an explicit belief distribution</a:t>
            </a:r>
            <a:r>
              <a:rPr lang="en-US" dirty="0">
                <a:latin typeface="Arial" panose="020B0604020202020204" pitchFamily="34" charset="0"/>
                <a:cs typeface="Arial" panose="020B0604020202020204" pitchFamily="34" charset="0"/>
              </a:rPr>
              <a:t>, but use </a:t>
            </a:r>
            <a:r>
              <a:rPr lang="en-US" b="1" dirty="0">
                <a:solidFill>
                  <a:schemeClr val="accent6">
                    <a:lumMod val="75000"/>
                  </a:schemeClr>
                </a:solidFill>
                <a:latin typeface="Arial" panose="020B0604020202020204" pitchFamily="34" charset="0"/>
                <a:cs typeface="Arial" panose="020B0604020202020204" pitchFamily="34" charset="0"/>
              </a:rPr>
              <a:t>approximations </a:t>
            </a:r>
            <a:r>
              <a:rPr lang="en-US" dirty="0">
                <a:latin typeface="Arial" panose="020B0604020202020204" pitchFamily="34" charset="0"/>
                <a:cs typeface="Arial" panose="020B0604020202020204" pitchFamily="34" charset="0"/>
              </a:rPr>
              <a:t>and learn a hidden state representation:</a:t>
            </a:r>
            <a:endParaRPr lang="en-US" sz="1600" dirty="0">
              <a:solidFill>
                <a:schemeClr val="accent6">
                  <a:lumMod val="7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EF5BC66-2214-DF8B-4BEB-60FBB076E8B7}"/>
              </a:ext>
            </a:extLst>
          </p:cNvPr>
          <p:cNvSpPr txBox="1"/>
          <p:nvPr/>
        </p:nvSpPr>
        <p:spPr>
          <a:xfrm>
            <a:off x="1275639" y="4803699"/>
            <a:ext cx="1694417" cy="1077218"/>
          </a:xfrm>
          <a:prstGeom prst="rect">
            <a:avLst/>
          </a:prstGeom>
          <a:noFill/>
          <a:ln w="25400">
            <a:solidFill>
              <a:schemeClr val="tx1"/>
            </a:solidFill>
          </a:ln>
        </p:spPr>
        <p:txBody>
          <a:bodyPr wrap="square" rtlCol="0">
            <a:spAutoFit/>
          </a:bodyPr>
          <a:lstStyle/>
          <a:p>
            <a:pPr algn="ctr"/>
            <a:r>
              <a:rPr lang="en-US" sz="1600" dirty="0">
                <a:latin typeface="Arial" panose="020B0604020202020204" pitchFamily="34" charset="0"/>
                <a:cs typeface="Arial" panose="020B0604020202020204" pitchFamily="34" charset="0"/>
              </a:rPr>
              <a:t>Stacking recent observations to approximate motion</a:t>
            </a:r>
          </a:p>
        </p:txBody>
      </p:sp>
      <p:sp>
        <p:nvSpPr>
          <p:cNvPr id="9" name="TextBox 8">
            <a:extLst>
              <a:ext uri="{FF2B5EF4-FFF2-40B4-BE49-F238E27FC236}">
                <a16:creationId xmlns:a16="http://schemas.microsoft.com/office/drawing/2014/main" id="{FD77E558-6B93-2E62-8C29-843669426260}"/>
              </a:ext>
            </a:extLst>
          </p:cNvPr>
          <p:cNvSpPr txBox="1"/>
          <p:nvPr/>
        </p:nvSpPr>
        <p:spPr>
          <a:xfrm>
            <a:off x="3168844" y="4912958"/>
            <a:ext cx="1520264" cy="830997"/>
          </a:xfrm>
          <a:prstGeom prst="rect">
            <a:avLst/>
          </a:prstGeom>
          <a:noFill/>
          <a:ln w="25400">
            <a:solidFill>
              <a:schemeClr val="tx1"/>
            </a:solidFill>
          </a:ln>
        </p:spPr>
        <p:txBody>
          <a:bodyPr wrap="square" rtlCol="0">
            <a:spAutoFit/>
          </a:bodyPr>
          <a:lstStyle/>
          <a:p>
            <a:pPr algn="ctr"/>
            <a:r>
              <a:rPr lang="en-US" sz="1600" dirty="0">
                <a:latin typeface="Arial" panose="020B0604020202020204" pitchFamily="34" charset="0"/>
                <a:cs typeface="Arial" panose="020B0604020202020204" pitchFamily="34" charset="0"/>
              </a:rPr>
              <a:t>Recurrent neural networks</a:t>
            </a:r>
          </a:p>
        </p:txBody>
      </p:sp>
      <p:sp>
        <p:nvSpPr>
          <p:cNvPr id="14" name="TextBox 13">
            <a:extLst>
              <a:ext uri="{FF2B5EF4-FFF2-40B4-BE49-F238E27FC236}">
                <a16:creationId xmlns:a16="http://schemas.microsoft.com/office/drawing/2014/main" id="{0836D1DC-BA1D-C8D8-C2E7-E8AD90005193}"/>
              </a:ext>
            </a:extLst>
          </p:cNvPr>
          <p:cNvSpPr txBox="1"/>
          <p:nvPr/>
        </p:nvSpPr>
        <p:spPr>
          <a:xfrm>
            <a:off x="4865677" y="4900109"/>
            <a:ext cx="1520264" cy="830997"/>
          </a:xfrm>
          <a:prstGeom prst="rect">
            <a:avLst/>
          </a:prstGeom>
          <a:noFill/>
          <a:ln w="25400">
            <a:solidFill>
              <a:schemeClr val="tx1"/>
            </a:solidFill>
          </a:ln>
        </p:spPr>
        <p:txBody>
          <a:bodyPr wrap="square" rtlCol="0">
            <a:spAutoFit/>
          </a:bodyPr>
          <a:lstStyle/>
          <a:p>
            <a:pPr algn="ctr"/>
            <a:r>
              <a:rPr lang="en-US" sz="1600" dirty="0">
                <a:latin typeface="Arial" panose="020B0604020202020204" pitchFamily="34" charset="0"/>
                <a:cs typeface="Arial" panose="020B0604020202020204" pitchFamily="34" charset="0"/>
              </a:rPr>
              <a:t>Memory augmented (transformers)</a:t>
            </a:r>
          </a:p>
        </p:txBody>
      </p:sp>
      <p:sp>
        <p:nvSpPr>
          <p:cNvPr id="17" name="TextBox 16">
            <a:extLst>
              <a:ext uri="{FF2B5EF4-FFF2-40B4-BE49-F238E27FC236}">
                <a16:creationId xmlns:a16="http://schemas.microsoft.com/office/drawing/2014/main" id="{249A9A93-E9A8-6C49-5CA0-F895A919A3BB}"/>
              </a:ext>
            </a:extLst>
          </p:cNvPr>
          <p:cNvSpPr txBox="1"/>
          <p:nvPr/>
        </p:nvSpPr>
        <p:spPr>
          <a:xfrm>
            <a:off x="6622436" y="4986193"/>
            <a:ext cx="1659126" cy="584775"/>
          </a:xfrm>
          <a:prstGeom prst="rect">
            <a:avLst/>
          </a:prstGeom>
          <a:noFill/>
          <a:ln w="25400">
            <a:solidFill>
              <a:schemeClr val="tx1"/>
            </a:solidFill>
          </a:ln>
        </p:spPr>
        <p:txBody>
          <a:bodyPr wrap="square" rtlCol="0">
            <a:spAutoFit/>
          </a:bodyPr>
          <a:lstStyle/>
          <a:p>
            <a:pPr algn="ctr"/>
            <a:r>
              <a:rPr lang="en-US" sz="1600" dirty="0">
                <a:latin typeface="Arial" panose="020B0604020202020204" pitchFamily="34" charset="0"/>
                <a:cs typeface="Arial" panose="020B0604020202020204" pitchFamily="34" charset="0"/>
              </a:rPr>
              <a:t>Probabilistic reasoning</a:t>
            </a:r>
          </a:p>
        </p:txBody>
      </p:sp>
      <p:sp>
        <p:nvSpPr>
          <p:cNvPr id="24" name="Slide Number Placeholder 23">
            <a:extLst>
              <a:ext uri="{FF2B5EF4-FFF2-40B4-BE49-F238E27FC236}">
                <a16:creationId xmlns:a16="http://schemas.microsoft.com/office/drawing/2014/main" id="{CB6E3D10-CD6E-2159-B652-7891D3FB5946}"/>
              </a:ext>
            </a:extLst>
          </p:cNvPr>
          <p:cNvSpPr>
            <a:spLocks noGrp="1"/>
          </p:cNvSpPr>
          <p:nvPr>
            <p:ph type="sldNum" sz="quarter" idx="11"/>
          </p:nvPr>
        </p:nvSpPr>
        <p:spPr/>
        <p:txBody>
          <a:bodyPr/>
          <a:lstStyle/>
          <a:p>
            <a:fld id="{8EC8024B-7172-FB45-9673-F90DEA3BA41B}" type="slidenum">
              <a:rPr lang="en-US" smtClean="0"/>
              <a:t>23</a:t>
            </a:fld>
            <a:endParaRPr lang="en-US" dirty="0"/>
          </a:p>
        </p:txBody>
      </p:sp>
      <p:sp>
        <p:nvSpPr>
          <p:cNvPr id="25" name="TextBox 24">
            <a:extLst>
              <a:ext uri="{FF2B5EF4-FFF2-40B4-BE49-F238E27FC236}">
                <a16:creationId xmlns:a16="http://schemas.microsoft.com/office/drawing/2014/main" id="{FCDA2C33-CB2D-1E2B-1587-56E6D50F21BA}"/>
              </a:ext>
            </a:extLst>
          </p:cNvPr>
          <p:cNvSpPr txBox="1"/>
          <p:nvPr/>
        </p:nvSpPr>
        <p:spPr>
          <a:xfrm>
            <a:off x="8619067" y="6519333"/>
            <a:ext cx="184731" cy="369332"/>
          </a:xfrm>
          <a:prstGeom prst="rect">
            <a:avLst/>
          </a:prstGeom>
          <a:noFill/>
        </p:spPr>
        <p:txBody>
          <a:bodyPr wrap="none" rtlCol="0">
            <a:spAutoFit/>
          </a:bodyPr>
          <a:lstStyle/>
          <a:p>
            <a:endParaRPr lang="en-US" dirty="0"/>
          </a:p>
        </p:txBody>
      </p:sp>
      <p:pic>
        <p:nvPicPr>
          <p:cNvPr id="10" name="Picture 9" descr="A light bulb with a black background&#10;&#10;AI-generated content may be incorrect.">
            <a:extLst>
              <a:ext uri="{FF2B5EF4-FFF2-40B4-BE49-F238E27FC236}">
                <a16:creationId xmlns:a16="http://schemas.microsoft.com/office/drawing/2014/main" id="{F90D0FB8-0783-D7FF-C1F9-2BEB8AF6E30E}"/>
              </a:ext>
            </a:extLst>
          </p:cNvPr>
          <p:cNvPicPr>
            <a:picLocks noChangeAspect="1"/>
          </p:cNvPicPr>
          <p:nvPr/>
        </p:nvPicPr>
        <p:blipFill>
          <a:blip r:embed="rId3"/>
          <a:stretch>
            <a:fillRect/>
          </a:stretch>
        </p:blipFill>
        <p:spPr>
          <a:xfrm>
            <a:off x="6429080" y="441352"/>
            <a:ext cx="504773" cy="504773"/>
          </a:xfrm>
          <a:prstGeom prst="rect">
            <a:avLst/>
          </a:prstGeom>
        </p:spPr>
      </p:pic>
      <p:sp>
        <p:nvSpPr>
          <p:cNvPr id="12" name="TextBox 11">
            <a:extLst>
              <a:ext uri="{FF2B5EF4-FFF2-40B4-BE49-F238E27FC236}">
                <a16:creationId xmlns:a16="http://schemas.microsoft.com/office/drawing/2014/main" id="{2B08DEF5-6496-85DF-8733-8B06988F6768}"/>
              </a:ext>
            </a:extLst>
          </p:cNvPr>
          <p:cNvSpPr txBox="1"/>
          <p:nvPr/>
        </p:nvSpPr>
        <p:spPr>
          <a:xfrm>
            <a:off x="1759400" y="6003607"/>
            <a:ext cx="5808000" cy="338554"/>
          </a:xfrm>
          <a:prstGeom prst="rect">
            <a:avLst/>
          </a:prstGeom>
          <a:noFill/>
        </p:spPr>
        <p:txBody>
          <a:bodyPr wrap="none" rtlCol="0">
            <a:spAutoFit/>
          </a:bodyPr>
          <a:lstStyle/>
          <a:p>
            <a:r>
              <a:rPr lang="en-US" sz="1600" b="1" i="1" dirty="0">
                <a:solidFill>
                  <a:schemeClr val="accent6">
                    <a:lumMod val="75000"/>
                  </a:schemeClr>
                </a:solidFill>
                <a:latin typeface="Arial" panose="020B0604020202020204" pitchFamily="34" charset="0"/>
                <a:cs typeface="Arial" panose="020B0604020202020204" pitchFamily="34" charset="0"/>
              </a:rPr>
              <a:t> </a:t>
            </a:r>
            <a:r>
              <a:rPr lang="en-US" sz="1600" b="1" i="1" dirty="0">
                <a:solidFill>
                  <a:schemeClr val="accent6">
                    <a:lumMod val="75000"/>
                  </a:schemeClr>
                </a:solidFill>
                <a:latin typeface="Arial" panose="020B0604020202020204" pitchFamily="34" charset="0"/>
                <a:cs typeface="Arial" panose="020B0604020202020204" pitchFamily="34" charset="0"/>
                <a:sym typeface="Wingdings" pitchFamily="2" charset="2"/>
              </a:rPr>
              <a:t> </a:t>
            </a:r>
            <a:r>
              <a:rPr lang="en-US" sz="1600" b="1" i="1" dirty="0">
                <a:solidFill>
                  <a:schemeClr val="accent6">
                    <a:lumMod val="75000"/>
                  </a:schemeClr>
                </a:solidFill>
                <a:latin typeface="Arial" panose="020B0604020202020204" pitchFamily="34" charset="0"/>
                <a:cs typeface="Arial" panose="020B0604020202020204" pitchFamily="34" charset="0"/>
              </a:rPr>
              <a:t>no guarantees of optimality under partial observability</a:t>
            </a:r>
          </a:p>
        </p:txBody>
      </p:sp>
      <p:sp>
        <p:nvSpPr>
          <p:cNvPr id="13" name="TextBox 12">
            <a:extLst>
              <a:ext uri="{FF2B5EF4-FFF2-40B4-BE49-F238E27FC236}">
                <a16:creationId xmlns:a16="http://schemas.microsoft.com/office/drawing/2014/main" id="{504246F6-BB78-1070-E258-7E678E499C65}"/>
              </a:ext>
            </a:extLst>
          </p:cNvPr>
          <p:cNvSpPr txBox="1"/>
          <p:nvPr/>
        </p:nvSpPr>
        <p:spPr>
          <a:xfrm>
            <a:off x="9369713" y="1502029"/>
            <a:ext cx="2420278"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Example: Atari pong</a:t>
            </a:r>
          </a:p>
        </p:txBody>
      </p:sp>
      <p:pic>
        <p:nvPicPr>
          <p:cNvPr id="15" name="Picture 2" descr="The Inside Story of 'Pong' and Nolan Bushnell's Early Days at Atari | WIRED">
            <a:extLst>
              <a:ext uri="{FF2B5EF4-FFF2-40B4-BE49-F238E27FC236}">
                <a16:creationId xmlns:a16="http://schemas.microsoft.com/office/drawing/2014/main" id="{318695C2-1F57-0DA1-A254-FB26FFE61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5931" y="1971534"/>
            <a:ext cx="2176963" cy="163187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441F813-839B-CE98-B1AE-A5732C833069}"/>
                  </a:ext>
                </a:extLst>
              </p:cNvPr>
              <p:cNvSpPr txBox="1"/>
              <p:nvPr/>
            </p:nvSpPr>
            <p:spPr>
              <a:xfrm>
                <a:off x="9114694" y="3756188"/>
                <a:ext cx="3349388" cy="639983"/>
              </a:xfrm>
              <a:prstGeom prst="rect">
                <a:avLst/>
              </a:prstGeom>
              <a:noFill/>
            </p:spPr>
            <p:txBody>
              <a:bodyPr wrap="square" rtlCol="0">
                <a:spAutoFit/>
              </a:bodyPr>
              <a:lstStyle/>
              <a:p>
                <a14:m>
                  <m:oMath xmlns:m="http://schemas.openxmlformats.org/officeDocument/2006/math">
                    <m:sSubSup>
                      <m:sSubSupPr>
                        <m:ctrlPr>
                          <a:rPr lang="en-US" sz="2000" b="0" i="1" smtClean="0">
                            <a:solidFill>
                              <a:schemeClr val="tx1"/>
                            </a:solidFill>
                            <a:latin typeface="Cambria Math" panose="02040503050406030204" pitchFamily="18" charset="0"/>
                          </a:rPr>
                        </m:ctrlPr>
                      </m:sSubSupPr>
                      <m:e>
                        <m:r>
                          <a:rPr lang="en-US" sz="2000" i="1">
                            <a:solidFill>
                              <a:schemeClr val="tx1"/>
                            </a:solidFill>
                            <a:latin typeface="Cambria Math" panose="02040503050406030204" pitchFamily="18" charset="0"/>
                            <a:ea typeface="Cambria Math" panose="02040503050406030204" pitchFamily="18" charset="0"/>
                          </a:rPr>
                          <m:t>𝒮</m:t>
                        </m:r>
                      </m:e>
                      <m:sub>
                        <m:r>
                          <a:rPr lang="en-US" sz="2000" b="0" i="1" smtClean="0">
                            <a:solidFill>
                              <a:schemeClr val="tx1"/>
                            </a:solidFill>
                            <a:latin typeface="Cambria Math" panose="02040503050406030204" pitchFamily="18" charset="0"/>
                          </a:rPr>
                          <m:t>𝑡</m:t>
                        </m:r>
                      </m:sub>
                      <m:sup>
                        <m:r>
                          <a:rPr lang="en-US" sz="2000" b="0" i="1" smtClean="0">
                            <a:solidFill>
                              <a:schemeClr val="tx1"/>
                            </a:solidFill>
                            <a:latin typeface="Cambria Math" panose="02040503050406030204" pitchFamily="18" charset="0"/>
                          </a:rPr>
                          <m:t>𝑒</m:t>
                        </m:r>
                      </m:sup>
                    </m:sSubSup>
                    <m:r>
                      <a:rPr lang="en-US" sz="2000" b="0" i="1" smtClean="0">
                        <a:solidFill>
                          <a:schemeClr val="tx1"/>
                        </a:solidFill>
                        <a:latin typeface="Cambria Math" panose="02040503050406030204" pitchFamily="18" charset="0"/>
                      </a:rPr>
                      <m:t> </m:t>
                    </m:r>
                  </m:oMath>
                </a14:m>
                <a:r>
                  <a:rPr lang="en-US" sz="1600" dirty="0">
                    <a:latin typeface="Arial" panose="020B0604020202020204" pitchFamily="34" charset="0"/>
                    <a:cs typeface="Arial" panose="020B0604020202020204" pitchFamily="34" charset="0"/>
                  </a:rPr>
                  <a:t>: we know ball and paddle positions and velocities</a:t>
                </a:r>
              </a:p>
            </p:txBody>
          </p:sp>
        </mc:Choice>
        <mc:Fallback xmlns="">
          <p:sp>
            <p:nvSpPr>
              <p:cNvPr id="16" name="TextBox 15">
                <a:extLst>
                  <a:ext uri="{FF2B5EF4-FFF2-40B4-BE49-F238E27FC236}">
                    <a16:creationId xmlns:a16="http://schemas.microsoft.com/office/drawing/2014/main" id="{1441F813-839B-CE98-B1AE-A5732C833069}"/>
                  </a:ext>
                </a:extLst>
              </p:cNvPr>
              <p:cNvSpPr txBox="1">
                <a:spLocks noRot="1" noChangeAspect="1" noMove="1" noResize="1" noEditPoints="1" noAdjustHandles="1" noChangeArrowheads="1" noChangeShapeType="1" noTextEdit="1"/>
              </p:cNvSpPr>
              <p:nvPr/>
            </p:nvSpPr>
            <p:spPr>
              <a:xfrm>
                <a:off x="9114694" y="3756188"/>
                <a:ext cx="3349388" cy="639983"/>
              </a:xfrm>
              <a:prstGeom prst="rect">
                <a:avLst/>
              </a:prstGeom>
              <a:blipFill>
                <a:blip r:embed="rId5"/>
                <a:stretch>
                  <a:fillRect l="-755" b="-1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66448FB-79C6-A706-BDF9-91F8F0A5C62D}"/>
                  </a:ext>
                </a:extLst>
              </p:cNvPr>
              <p:cNvSpPr txBox="1"/>
              <p:nvPr/>
            </p:nvSpPr>
            <p:spPr>
              <a:xfrm>
                <a:off x="9099997" y="4487286"/>
                <a:ext cx="3026979" cy="1586973"/>
              </a:xfrm>
              <a:prstGeom prst="rect">
                <a:avLst/>
              </a:prstGeom>
              <a:noFill/>
            </p:spPr>
            <p:txBody>
              <a:bodyPr wrap="square" rtlCol="0">
                <a:spAutoFit/>
              </a:bodyPr>
              <a:lstStyle/>
              <a:p>
                <a14:m>
                  <m:oMath xmlns:m="http://schemas.openxmlformats.org/officeDocument/2006/math">
                    <m:sSub>
                      <m:sSubPr>
                        <m:ctrlPr>
                          <a:rPr lang="en-DE" sz="2000" i="1">
                            <a:latin typeface="Cambria Math" panose="02040503050406030204" pitchFamily="18" charset="0"/>
                          </a:rPr>
                        </m:ctrlPr>
                      </m:sSubPr>
                      <m:e>
                        <m:r>
                          <a:rPr lang="en-DE" sz="2000" i="1">
                            <a:latin typeface="Cambria Math" panose="02040503050406030204" pitchFamily="18" charset="0"/>
                            <a:ea typeface="Cambria Math" panose="02040503050406030204" pitchFamily="18" charset="0"/>
                          </a:rPr>
                          <m:t>𝒪</m:t>
                        </m:r>
                      </m:e>
                      <m:sub>
                        <m:r>
                          <a:rPr lang="en-US" sz="2000" i="1">
                            <a:latin typeface="Cambria Math" panose="02040503050406030204" pitchFamily="18" charset="0"/>
                          </a:rPr>
                          <m:t>𝑡</m:t>
                        </m:r>
                      </m:sub>
                    </m:sSub>
                    <m:r>
                      <a:rPr lang="en-US" sz="2000" b="0" i="1" smtClean="0">
                        <a:solidFill>
                          <a:schemeClr val="tx1"/>
                        </a:solidFill>
                        <a:latin typeface="Cambria Math" panose="02040503050406030204" pitchFamily="18" charset="0"/>
                        <a:ea typeface="Cambria Math" panose="02040503050406030204" pitchFamily="18" charset="0"/>
                      </a:rPr>
                      <m:t>:</m:t>
                    </m:r>
                  </m:oMath>
                </a14:m>
                <a:r>
                  <a:rPr lang="en-US" sz="1600" dirty="0">
                    <a:latin typeface="Arial" panose="020B0604020202020204" pitchFamily="34" charset="0"/>
                    <a:cs typeface="Arial" panose="020B0604020202020204" pitchFamily="34" charset="0"/>
                  </a:rPr>
                  <a:t> one image frame</a:t>
                </a:r>
              </a:p>
              <a:p>
                <a:r>
                  <a:rPr lang="en-US" sz="1200" dirty="0">
                    <a:solidFill>
                      <a:schemeClr val="accent6">
                        <a:lumMod val="75000"/>
                      </a:schemeClr>
                    </a:solidFill>
                    <a:latin typeface="Arial" panose="020B0604020202020204" pitchFamily="34" charset="0"/>
                    <a:cs typeface="Arial" panose="020B0604020202020204" pitchFamily="34" charset="0"/>
                  </a:rPr>
                  <a:t>can’t infer velocity</a:t>
                </a:r>
              </a:p>
              <a:p>
                <a:endParaRPr lang="en-US" sz="200" dirty="0">
                  <a:solidFill>
                    <a:schemeClr val="accent6"/>
                  </a:solidFill>
                  <a:latin typeface="Arial" panose="020B0604020202020204" pitchFamily="34" charset="0"/>
                  <a:cs typeface="Arial" panose="020B0604020202020204" pitchFamily="34" charset="0"/>
                </a:endParaRPr>
              </a:p>
              <a:p>
                <a14:m>
                  <m:oMath xmlns:m="http://schemas.openxmlformats.org/officeDocument/2006/math">
                    <m:sSubSup>
                      <m:sSubSupPr>
                        <m:ctrlPr>
                          <a:rPr lang="en-US" sz="2000" b="0" i="1" smtClean="0">
                            <a:solidFill>
                              <a:schemeClr val="tx1"/>
                            </a:solidFill>
                            <a:latin typeface="Cambria Math" panose="02040503050406030204" pitchFamily="18" charset="0"/>
                          </a:rPr>
                        </m:ctrlPr>
                      </m:sSubSupPr>
                      <m:e>
                        <m:r>
                          <a:rPr lang="en-US" sz="2000" b="0" i="1" smtClean="0">
                            <a:solidFill>
                              <a:schemeClr val="tx1"/>
                            </a:solidFill>
                            <a:latin typeface="Cambria Math" panose="02040503050406030204" pitchFamily="18" charset="0"/>
                            <a:ea typeface="Cambria Math" panose="02040503050406030204" pitchFamily="18" charset="0"/>
                          </a:rPr>
                          <m:t>𝒮</m:t>
                        </m:r>
                      </m:e>
                      <m:sub>
                        <m:r>
                          <a:rPr lang="en-US" sz="2000" b="0" i="1" smtClean="0">
                            <a:solidFill>
                              <a:schemeClr val="tx1"/>
                            </a:solidFill>
                            <a:latin typeface="Cambria Math" panose="02040503050406030204" pitchFamily="18" charset="0"/>
                          </a:rPr>
                          <m:t>𝑡</m:t>
                        </m:r>
                      </m:sub>
                      <m:sup>
                        <m:r>
                          <a:rPr lang="en-US" sz="2000" b="0" i="1" smtClean="0">
                            <a:solidFill>
                              <a:schemeClr val="tx1"/>
                            </a:solidFill>
                            <a:latin typeface="Cambria Math" panose="02040503050406030204" pitchFamily="18" charset="0"/>
                          </a:rPr>
                          <m:t>𝑎</m:t>
                        </m:r>
                      </m:sup>
                    </m:sSubSup>
                  </m:oMath>
                </a14:m>
                <a:r>
                  <a:rPr lang="en-US" sz="1600" dirty="0">
                    <a:latin typeface="Arial" panose="020B0604020202020204" pitchFamily="34" charset="0"/>
                    <a:cs typeface="Arial" panose="020B0604020202020204" pitchFamily="34" charset="0"/>
                  </a:rPr>
                  <a:t>: estimated positions and speeds based on few last frames (frame stacking)</a:t>
                </a:r>
              </a:p>
              <a:p>
                <a:r>
                  <a:rPr lang="en-US" sz="1200" dirty="0">
                    <a:solidFill>
                      <a:schemeClr val="accent6">
                        <a:lumMod val="75000"/>
                      </a:schemeClr>
                    </a:solidFill>
                    <a:latin typeface="Arial" panose="020B0604020202020204" pitchFamily="34" charset="0"/>
                    <a:cs typeface="Arial" panose="020B0604020202020204" pitchFamily="34" charset="0"/>
                  </a:rPr>
                  <a:t>velocity inferred from pixel change</a:t>
                </a:r>
              </a:p>
            </p:txBody>
          </p:sp>
        </mc:Choice>
        <mc:Fallback xmlns="">
          <p:sp>
            <p:nvSpPr>
              <p:cNvPr id="20" name="TextBox 19">
                <a:extLst>
                  <a:ext uri="{FF2B5EF4-FFF2-40B4-BE49-F238E27FC236}">
                    <a16:creationId xmlns:a16="http://schemas.microsoft.com/office/drawing/2014/main" id="{D66448FB-79C6-A706-BDF9-91F8F0A5C62D}"/>
                  </a:ext>
                </a:extLst>
              </p:cNvPr>
              <p:cNvSpPr txBox="1">
                <a:spLocks noRot="1" noChangeAspect="1" noMove="1" noResize="1" noEditPoints="1" noAdjustHandles="1" noChangeArrowheads="1" noChangeShapeType="1" noTextEdit="1"/>
              </p:cNvSpPr>
              <p:nvPr/>
            </p:nvSpPr>
            <p:spPr>
              <a:xfrm>
                <a:off x="9099997" y="4487286"/>
                <a:ext cx="3026979" cy="1586973"/>
              </a:xfrm>
              <a:prstGeom prst="rect">
                <a:avLst/>
              </a:prstGeom>
              <a:blipFill>
                <a:blip r:embed="rId6"/>
                <a:stretch>
                  <a:fillRect l="-1255" b="-1587"/>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AB52B136-333C-83E5-6A4A-9D2C00E8FC7E}"/>
              </a:ext>
            </a:extLst>
          </p:cNvPr>
          <p:cNvSpPr txBox="1"/>
          <p:nvPr/>
        </p:nvSpPr>
        <p:spPr>
          <a:xfrm>
            <a:off x="937498" y="1388571"/>
            <a:ext cx="5261547" cy="1908215"/>
          </a:xfrm>
          <a:prstGeom prst="rect">
            <a:avLst/>
          </a:prstGeom>
          <a:noFill/>
        </p:spPr>
        <p:txBody>
          <a:bodyPr wrap="square" rtlCol="0">
            <a:spAutoFit/>
          </a:bodyPr>
          <a:lstStyle/>
          <a:p>
            <a:r>
              <a:rPr lang="en-US" dirty="0"/>
              <a:t>Finite-state </a:t>
            </a:r>
            <a:r>
              <a:rPr lang="en-US" b="1" dirty="0"/>
              <a:t>MDP</a:t>
            </a:r>
            <a:r>
              <a:rPr lang="en-US" dirty="0"/>
              <a:t> is solvable in polynomial time</a:t>
            </a:r>
          </a:p>
          <a:p>
            <a:endParaRPr lang="en-US" sz="500" dirty="0"/>
          </a:p>
          <a:p>
            <a:r>
              <a:rPr lang="en-US" dirty="0"/>
              <a:t>Finite-state </a:t>
            </a:r>
            <a:r>
              <a:rPr lang="en-US" b="1" dirty="0"/>
              <a:t>POMDP</a:t>
            </a:r>
            <a:r>
              <a:rPr lang="en-US" dirty="0"/>
              <a:t>:</a:t>
            </a:r>
          </a:p>
          <a:p>
            <a:pPr marL="285750" indent="-285750">
              <a:buFont typeface="Wingdings" pitchFamily="2" charset="2"/>
              <a:buChar char="§"/>
            </a:pPr>
            <a:r>
              <a:rPr lang="en-US" dirty="0"/>
              <a:t>PSPACE-hard (infinite horizon)</a:t>
            </a:r>
          </a:p>
          <a:p>
            <a:pPr marL="285750" indent="-285750">
              <a:buFont typeface="Wingdings" pitchFamily="2" charset="2"/>
              <a:buChar char="§"/>
            </a:pPr>
            <a:r>
              <a:rPr lang="en-US" dirty="0"/>
              <a:t>EXPTIME-hard (finite horizon)</a:t>
            </a:r>
          </a:p>
          <a:p>
            <a:pPr marL="285750" indent="-285750">
              <a:buFont typeface="Wingdings" pitchFamily="2" charset="2"/>
              <a:buChar char="§"/>
            </a:pPr>
            <a:endParaRPr lang="en-US" sz="500" dirty="0"/>
          </a:p>
          <a:p>
            <a:r>
              <a:rPr lang="en-US" sz="1600" dirty="0"/>
              <a:t>because belief space is continuous and planning branches over observation histories</a:t>
            </a:r>
          </a:p>
        </p:txBody>
      </p:sp>
      <p:pic>
        <p:nvPicPr>
          <p:cNvPr id="1026" name="Picture 2" descr="Algorithms Explained: Computational Complexity">
            <a:extLst>
              <a:ext uri="{FF2B5EF4-FFF2-40B4-BE49-F238E27FC236}">
                <a16:creationId xmlns:a16="http://schemas.microsoft.com/office/drawing/2014/main" id="{547B34C1-C429-0A6C-C252-36F28220D8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4700" y="1495500"/>
            <a:ext cx="3118795" cy="1754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97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animBg="1"/>
      <p:bldP spid="9" grpId="0" animBg="1"/>
      <p:bldP spid="14" grpId="0" animBg="1"/>
      <p:bldP spid="17" grpId="0" animBg="1"/>
      <p:bldP spid="13" grpId="0"/>
      <p:bldP spid="16"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70DE1-A3F9-C49E-A562-4A7C3A8ECE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E491F0-1DB5-A559-1C01-3432A6B1EC59}"/>
              </a:ext>
            </a:extLst>
          </p:cNvPr>
          <p:cNvSpPr>
            <a:spLocks noGrp="1"/>
          </p:cNvSpPr>
          <p:nvPr>
            <p:ph type="title"/>
          </p:nvPr>
        </p:nvSpPr>
        <p:spPr/>
        <p:txBody>
          <a:bodyPr/>
          <a:lstStyle/>
          <a:p>
            <a:r>
              <a:rPr lang="en-US" dirty="0"/>
              <a:t>Optimal control concepts </a:t>
            </a:r>
          </a:p>
        </p:txBody>
      </p:sp>
      <p:sp>
        <p:nvSpPr>
          <p:cNvPr id="3" name="Text Placeholder 2">
            <a:extLst>
              <a:ext uri="{FF2B5EF4-FFF2-40B4-BE49-F238E27FC236}">
                <a16:creationId xmlns:a16="http://schemas.microsoft.com/office/drawing/2014/main" id="{360DD732-DAA5-1D8B-8BC4-76BE83E9DED7}"/>
              </a:ext>
            </a:extLst>
          </p:cNvPr>
          <p:cNvSpPr>
            <a:spLocks noGrp="1"/>
          </p:cNvSpPr>
          <p:nvPr>
            <p:ph type="body" sz="quarter" idx="12"/>
          </p:nvPr>
        </p:nvSpPr>
        <p:spPr/>
        <p:txBody>
          <a:bodyPr/>
          <a:lstStyle/>
          <a:p>
            <a:r>
              <a:rPr lang="en-US" dirty="0"/>
              <a:t>Reward distribution</a:t>
            </a:r>
          </a:p>
        </p:txBody>
      </p:sp>
      <p:sp>
        <p:nvSpPr>
          <p:cNvPr id="13" name="Rounded Rectangle 12">
            <a:extLst>
              <a:ext uri="{FF2B5EF4-FFF2-40B4-BE49-F238E27FC236}">
                <a16:creationId xmlns:a16="http://schemas.microsoft.com/office/drawing/2014/main" id="{C775B138-FDD1-02B6-8DFD-6EE7651DC4CA}"/>
              </a:ext>
            </a:extLst>
          </p:cNvPr>
          <p:cNvSpPr/>
          <p:nvPr/>
        </p:nvSpPr>
        <p:spPr>
          <a:xfrm>
            <a:off x="912813" y="1403440"/>
            <a:ext cx="10767427" cy="2362410"/>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579C210-91FC-0EAD-8B92-0B80B323029D}"/>
              </a:ext>
            </a:extLst>
          </p:cNvPr>
          <p:cNvSpPr txBox="1"/>
          <p:nvPr/>
        </p:nvSpPr>
        <p:spPr>
          <a:xfrm>
            <a:off x="1497209" y="1593848"/>
            <a:ext cx="9598634" cy="1431161"/>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In </a:t>
            </a:r>
            <a:r>
              <a:rPr lang="en-US" sz="2000" b="1" dirty="0">
                <a:latin typeface="Arial" panose="020B0604020202020204" pitchFamily="34" charset="0"/>
                <a:cs typeface="Arial" panose="020B0604020202020204" pitchFamily="34" charset="0"/>
              </a:rPr>
              <a:t>real-world environments</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reward</a:t>
            </a:r>
            <a:r>
              <a:rPr lang="en-US" sz="2000" dirty="0">
                <a:latin typeface="Arial" panose="020B0604020202020204" pitchFamily="34" charset="0"/>
                <a:cs typeface="Arial" panose="020B0604020202020204" pitchFamily="34" charset="0"/>
              </a:rPr>
              <a:t> is typically </a:t>
            </a:r>
            <a:r>
              <a:rPr lang="en-US" sz="2000" b="1" dirty="0">
                <a:latin typeface="Arial" panose="020B0604020202020204" pitchFamily="34" charset="0"/>
                <a:cs typeface="Arial" panose="020B0604020202020204" pitchFamily="34" charset="0"/>
              </a:rPr>
              <a:t>stochastic</a:t>
            </a:r>
          </a:p>
          <a:p>
            <a:pPr algn="ctr"/>
            <a:endParaRPr lang="en-US" sz="900" dirty="0">
              <a:latin typeface="Arial" panose="020B0604020202020204" pitchFamily="34" charset="0"/>
              <a:cs typeface="Arial" panose="020B0604020202020204" pitchFamily="34" charset="0"/>
            </a:endParaRPr>
          </a:p>
          <a:p>
            <a:pPr marL="342900" indent="-342900">
              <a:buFont typeface="Wingdings" pitchFamily="2" charset="2"/>
              <a:buChar char="§"/>
            </a:pPr>
            <a:r>
              <a:rPr lang="en-US" dirty="0">
                <a:latin typeface="Arial" panose="020B0604020202020204" pitchFamily="34" charset="0"/>
                <a:cs typeface="Arial" panose="020B0604020202020204" pitchFamily="34" charset="0"/>
              </a:rPr>
              <a:t>The same state-action pair can yield different rewards due to stochastic dynamics or unmodelled factors</a:t>
            </a:r>
          </a:p>
          <a:p>
            <a:pPr marL="342900" indent="-342900">
              <a:buFont typeface="Wingdings" pitchFamily="2" charset="2"/>
              <a:buChar char="§"/>
            </a:pPr>
            <a:endParaRPr lang="en-US" sz="400" dirty="0">
              <a:latin typeface="Arial" panose="020B0604020202020204" pitchFamily="34" charset="0"/>
              <a:cs typeface="Arial" panose="020B0604020202020204" pitchFamily="34" charset="0"/>
            </a:endParaRPr>
          </a:p>
          <a:p>
            <a:pPr marL="342900" indent="-342900">
              <a:buFont typeface="Wingdings" pitchFamily="2" charset="2"/>
              <a:buChar char="§"/>
            </a:pPr>
            <a:r>
              <a:rPr lang="en-US" dirty="0">
                <a:latin typeface="Arial" panose="020B0604020202020204" pitchFamily="34" charset="0"/>
                <a:cs typeface="Arial" panose="020B0604020202020204" pitchFamily="34" charset="0"/>
              </a:rPr>
              <a:t>The received reward is not fixed but rather sampled from a distribution</a:t>
            </a:r>
            <a:endParaRPr lang="en-DE"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8B9950D-BF9B-3193-5026-A8A2BCDE7FDB}"/>
                  </a:ext>
                </a:extLst>
              </p:cNvPr>
              <p:cNvSpPr txBox="1"/>
              <p:nvPr/>
            </p:nvSpPr>
            <p:spPr>
              <a:xfrm>
                <a:off x="3898693" y="3077180"/>
                <a:ext cx="3413234" cy="523220"/>
              </a:xfrm>
              <a:prstGeom prst="rect">
                <a:avLst/>
              </a:prstGeom>
              <a:noFill/>
            </p:spPr>
            <p:txBody>
              <a:bodyPr wrap="square">
                <a:spAutoFit/>
              </a:bodyPr>
              <a:lstStyle/>
              <a:p>
                <a:pPr algn="ctr"/>
                <a14:m>
                  <m:oMath xmlns:m="http://schemas.openxmlformats.org/officeDocument/2006/math">
                    <m:sSubSup>
                      <m:sSubSupPr>
                        <m:ctrlPr>
                          <a:rPr lang="en-US" sz="2800" i="1" smtClean="0">
                            <a:latin typeface="Cambria Math" panose="02040503050406030204" pitchFamily="18" charset="0"/>
                            <a:ea typeface="Cambria Math" panose="02040503050406030204" pitchFamily="18" charset="0"/>
                          </a:rPr>
                        </m:ctrlPr>
                      </m:sSubSupPr>
                      <m:e>
                        <m:r>
                          <a:rPr lang="en-US" sz="2800" i="1">
                            <a:latin typeface="Cambria Math" panose="02040503050406030204" pitchFamily="18" charset="0"/>
                            <a:ea typeface="Cambria Math" panose="02040503050406030204" pitchFamily="18" charset="0"/>
                          </a:rPr>
                          <m:t>ℛ</m:t>
                        </m:r>
                      </m:e>
                      <m:sub>
                        <m:r>
                          <a:rPr lang="en-US" sz="2800" i="1">
                            <a:latin typeface="Cambria Math" panose="02040503050406030204" pitchFamily="18" charset="0"/>
                            <a:ea typeface="Cambria Math" panose="02040503050406030204" pitchFamily="18" charset="0"/>
                          </a:rPr>
                          <m:t>𝑠</m:t>
                        </m:r>
                      </m:sub>
                      <m:sup>
                        <m:r>
                          <a:rPr lang="en-US" sz="2800" i="1">
                            <a:latin typeface="Cambria Math" panose="02040503050406030204" pitchFamily="18" charset="0"/>
                            <a:ea typeface="Cambria Math" panose="02040503050406030204" pitchFamily="18" charset="0"/>
                          </a:rPr>
                          <m:t>𝑎</m:t>
                        </m:r>
                      </m:sup>
                    </m:sSubSup>
                    <m:r>
                      <a:rPr lang="en-US" sz="2800" b="0" i="1" smtClean="0">
                        <a:latin typeface="Cambria Math" panose="02040503050406030204" pitchFamily="18" charset="0"/>
                        <a:ea typeface="Cambria Math" panose="02040503050406030204" pitchFamily="18" charset="0"/>
                      </a:rPr>
                      <m:t>=</m:t>
                    </m:r>
                  </m:oMath>
                </a14:m>
                <a:r>
                  <a:rPr lang="en-DE" sz="2800">
                    <a:ea typeface="Cambria Math" panose="02040503050406030204" pitchFamily="18" charset="0"/>
                  </a:rPr>
                  <a:t> </a:t>
                </a:r>
                <a14:m>
                  <m:oMath xmlns:m="http://schemas.openxmlformats.org/officeDocument/2006/math">
                    <m:r>
                      <a:rPr lang="en-DE" sz="2800" i="1">
                        <a:latin typeface="Cambria Math" panose="02040503050406030204" pitchFamily="18" charset="0"/>
                        <a:ea typeface="Cambria Math" panose="02040503050406030204" pitchFamily="18" charset="0"/>
                      </a:rPr>
                      <m:t>ℙ</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𝑟</m:t>
                    </m:r>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𝑠</m:t>
                    </m:r>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𝑎</m:t>
                    </m:r>
                    <m:r>
                      <a:rPr lang="en-US" sz="2800" b="0" i="1" smtClean="0">
                        <a:latin typeface="Cambria Math" panose="02040503050406030204" pitchFamily="18" charset="0"/>
                        <a:ea typeface="Cambria Math" panose="02040503050406030204" pitchFamily="18" charset="0"/>
                      </a:rPr>
                      <m:t>]</m:t>
                    </m:r>
                  </m:oMath>
                </a14:m>
                <a:endParaRPr lang="en-US" sz="2800" dirty="0">
                  <a:latin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68B9950D-BF9B-3193-5026-A8A2BCDE7FDB}"/>
                  </a:ext>
                </a:extLst>
              </p:cNvPr>
              <p:cNvSpPr txBox="1">
                <a:spLocks noRot="1" noChangeAspect="1" noMove="1" noResize="1" noEditPoints="1" noAdjustHandles="1" noChangeArrowheads="1" noChangeShapeType="1" noTextEdit="1"/>
              </p:cNvSpPr>
              <p:nvPr/>
            </p:nvSpPr>
            <p:spPr>
              <a:xfrm>
                <a:off x="3898693" y="3077180"/>
                <a:ext cx="3413234" cy="523220"/>
              </a:xfrm>
              <a:prstGeom prst="rect">
                <a:avLst/>
              </a:prstGeom>
              <a:blipFill>
                <a:blip r:embed="rId3"/>
                <a:stretch>
                  <a:fillRect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E46E92A-9D33-043F-A802-D371F16A1B05}"/>
                  </a:ext>
                </a:extLst>
              </p:cNvPr>
              <p:cNvSpPr txBox="1"/>
              <p:nvPr/>
            </p:nvSpPr>
            <p:spPr>
              <a:xfrm>
                <a:off x="6792901" y="3137972"/>
                <a:ext cx="4187543" cy="523220"/>
              </a:xfrm>
              <a:prstGeom prst="rect">
                <a:avLst/>
              </a:prstGeom>
              <a:noFill/>
            </p:spPr>
            <p:txBody>
              <a:bodyPr wrap="square" rtlCol="0">
                <a:spAutoFit/>
              </a:bodyPr>
              <a:lstStyle/>
              <a:p>
                <a:r>
                  <a:rPr lang="en-DE" sz="1400" dirty="0">
                    <a:solidFill>
                      <a:schemeClr val="accent6">
                        <a:lumMod val="75000"/>
                      </a:schemeClr>
                    </a:solidFill>
                    <a:latin typeface="Arial" panose="020B0604020202020204" pitchFamily="34" charset="0"/>
                    <a:cs typeface="Arial" panose="020B0604020202020204" pitchFamily="34" charset="0"/>
                  </a:rPr>
                  <a:t>Probability </a:t>
                </a:r>
                <a:r>
                  <a:rPr lang="en-DE" sz="1400">
                    <a:solidFill>
                      <a:schemeClr val="accent6">
                        <a:lumMod val="75000"/>
                      </a:schemeClr>
                    </a:solidFill>
                    <a:latin typeface="Arial" panose="020B0604020202020204" pitchFamily="34" charset="0"/>
                    <a:cs typeface="Arial" panose="020B0604020202020204" pitchFamily="34" charset="0"/>
                  </a:rPr>
                  <a:t>of </a:t>
                </a:r>
                <a:r>
                  <a:rPr lang="en-US" sz="1400" dirty="0">
                    <a:solidFill>
                      <a:schemeClr val="accent6">
                        <a:lumMod val="75000"/>
                      </a:schemeClr>
                    </a:solidFill>
                    <a:latin typeface="Arial" panose="020B0604020202020204" pitchFamily="34" charset="0"/>
                    <a:cs typeface="Arial" panose="020B0604020202020204" pitchFamily="34" charset="0"/>
                  </a:rPr>
                  <a:t>receiving a reward </a:t>
                </a:r>
                <a14:m>
                  <m:oMath xmlns:m="http://schemas.openxmlformats.org/officeDocument/2006/math">
                    <m:r>
                      <a:rPr lang="en-US" sz="1400" b="0" i="1" smtClean="0">
                        <a:solidFill>
                          <a:schemeClr val="accent6">
                            <a:lumMod val="75000"/>
                          </a:schemeClr>
                        </a:solidFill>
                        <a:latin typeface="Cambria Math" panose="02040503050406030204" pitchFamily="18" charset="0"/>
                        <a:cs typeface="Arial" panose="020B0604020202020204" pitchFamily="34" charset="0"/>
                      </a:rPr>
                      <m:t>𝑟</m:t>
                    </m:r>
                  </m:oMath>
                </a14:m>
                <a:r>
                  <a:rPr lang="en-US" sz="1400" dirty="0">
                    <a:solidFill>
                      <a:schemeClr val="accent6">
                        <a:lumMod val="75000"/>
                      </a:schemeClr>
                    </a:solidFill>
                    <a:latin typeface="Arial" panose="020B0604020202020204" pitchFamily="34" charset="0"/>
                    <a:cs typeface="Arial" panose="020B0604020202020204" pitchFamily="34" charset="0"/>
                  </a:rPr>
                  <a:t> given </a:t>
                </a:r>
                <a14:m>
                  <m:oMath xmlns:m="http://schemas.openxmlformats.org/officeDocument/2006/math">
                    <m:r>
                      <a:rPr lang="en-US" sz="1400" b="0" i="1" smtClean="0">
                        <a:solidFill>
                          <a:schemeClr val="accent6">
                            <a:lumMod val="75000"/>
                          </a:schemeClr>
                        </a:solidFill>
                        <a:latin typeface="Cambria Math" panose="02040503050406030204" pitchFamily="18" charset="0"/>
                        <a:cs typeface="Arial" panose="020B0604020202020204" pitchFamily="34" charset="0"/>
                      </a:rPr>
                      <m:t>𝑠</m:t>
                    </m:r>
                  </m:oMath>
                </a14:m>
                <a:r>
                  <a:rPr lang="en-US" sz="1400" dirty="0">
                    <a:solidFill>
                      <a:schemeClr val="accent6">
                        <a:lumMod val="75000"/>
                      </a:schemeClr>
                    </a:solidFill>
                    <a:latin typeface="Arial" panose="020B0604020202020204" pitchFamily="34" charset="0"/>
                    <a:cs typeface="Arial" panose="020B0604020202020204" pitchFamily="34" charset="0"/>
                  </a:rPr>
                  <a:t> and </a:t>
                </a:r>
                <a14:m>
                  <m:oMath xmlns:m="http://schemas.openxmlformats.org/officeDocument/2006/math">
                    <m:r>
                      <a:rPr lang="en-US" sz="1400" b="0" i="1" smtClean="0">
                        <a:solidFill>
                          <a:schemeClr val="accent6">
                            <a:lumMod val="75000"/>
                          </a:schemeClr>
                        </a:solidFill>
                        <a:latin typeface="Cambria Math" panose="02040503050406030204" pitchFamily="18" charset="0"/>
                        <a:cs typeface="Arial" panose="020B0604020202020204" pitchFamily="34" charset="0"/>
                      </a:rPr>
                      <m:t>𝑎</m:t>
                    </m:r>
                  </m:oMath>
                </a14:m>
                <a:endParaRPr lang="en-US" sz="1400" dirty="0">
                  <a:solidFill>
                    <a:schemeClr val="accent6">
                      <a:lumMod val="75000"/>
                    </a:schemeClr>
                  </a:solidFill>
                  <a:latin typeface="Arial" panose="020B0604020202020204" pitchFamily="34" charset="0"/>
                  <a:cs typeface="Arial" panose="020B0604020202020204" pitchFamily="34" charset="0"/>
                </a:endParaRPr>
              </a:p>
              <a:p>
                <a:r>
                  <a:rPr lang="en-US" sz="1400" dirty="0">
                    <a:solidFill>
                      <a:schemeClr val="accent6">
                        <a:lumMod val="75000"/>
                      </a:schemeClr>
                    </a:solidFill>
                    <a:latin typeface="Arial" panose="020B0604020202020204" pitchFamily="34" charset="0"/>
                    <a:cs typeface="Arial" panose="020B0604020202020204" pitchFamily="34" charset="0"/>
                  </a:rPr>
                  <a:t>Reward distribution or model</a:t>
                </a:r>
                <a:endParaRPr lang="en-DE" sz="1400" dirty="0">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5E46E92A-9D33-043F-A802-D371F16A1B05}"/>
                  </a:ext>
                </a:extLst>
              </p:cNvPr>
              <p:cNvSpPr txBox="1">
                <a:spLocks noRot="1" noChangeAspect="1" noMove="1" noResize="1" noEditPoints="1" noAdjustHandles="1" noChangeArrowheads="1" noChangeShapeType="1" noTextEdit="1"/>
              </p:cNvSpPr>
              <p:nvPr/>
            </p:nvSpPr>
            <p:spPr>
              <a:xfrm>
                <a:off x="6792901" y="3137972"/>
                <a:ext cx="4187543" cy="523220"/>
              </a:xfrm>
              <a:prstGeom prst="rect">
                <a:avLst/>
              </a:prstGeom>
              <a:blipFill>
                <a:blip r:embed="rId4"/>
                <a:stretch>
                  <a:fillRect l="-302" t="-2381" b="-952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693827C5-51E1-75D1-AE27-E8B12B0E0B5F}"/>
              </a:ext>
            </a:extLst>
          </p:cNvPr>
          <p:cNvSpPr txBox="1"/>
          <p:nvPr/>
        </p:nvSpPr>
        <p:spPr>
          <a:xfrm>
            <a:off x="7505939" y="4199490"/>
            <a:ext cx="4038361" cy="1800493"/>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Alternatives</a:t>
            </a:r>
          </a:p>
          <a:p>
            <a:endParaRPr lang="en-US" sz="1000" dirty="0">
              <a:latin typeface="Arial" panose="020B0604020202020204" pitchFamily="34" charset="0"/>
              <a:cs typeface="Arial" panose="020B0604020202020204" pitchFamily="34" charset="0"/>
            </a:endParaRPr>
          </a:p>
          <a:p>
            <a:pPr marL="285750" indent="-285750">
              <a:buFont typeface="Wingdings" pitchFamily="2" charset="2"/>
              <a:buChar char="§"/>
            </a:pPr>
            <a:r>
              <a:rPr lang="en-US" sz="1600" dirty="0">
                <a:latin typeface="Arial" panose="020B0604020202020204" pitchFamily="34" charset="0"/>
                <a:cs typeface="Arial" panose="020B0604020202020204" pitchFamily="34" charset="0"/>
              </a:rPr>
              <a:t>Estimate distribution parameters from samples</a:t>
            </a:r>
          </a:p>
          <a:p>
            <a:pPr marL="285750"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sz="1600" dirty="0">
                <a:latin typeface="Arial" panose="020B0604020202020204" pitchFamily="34" charset="0"/>
                <a:cs typeface="Arial" panose="020B0604020202020204" pitchFamily="34" charset="0"/>
              </a:rPr>
              <a:t>Model the full reward distribution explicitly (model-based RL, Bayesian RL, distributional RL)</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D8D82CE-F6AA-6449-91B4-40DD5C35387F}"/>
                  </a:ext>
                </a:extLst>
              </p:cNvPr>
              <p:cNvSpPr txBox="1"/>
              <p:nvPr/>
            </p:nvSpPr>
            <p:spPr>
              <a:xfrm>
                <a:off x="4813704" y="4199031"/>
                <a:ext cx="18330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6">
                              <a:lumMod val="75000"/>
                            </a:schemeClr>
                          </a:solidFill>
                          <a:latin typeface="Cambria Math" panose="02040503050406030204" pitchFamily="18" charset="0"/>
                          <a:ea typeface="Cambria Math" panose="02040503050406030204" pitchFamily="18" charset="0"/>
                        </a:rPr>
                        <m:t>𝜇</m:t>
                      </m:r>
                      <m:d>
                        <m:dPr>
                          <m:ctrlPr>
                            <a:rPr lang="en-US" b="0" i="1" smtClean="0">
                              <a:solidFill>
                                <a:schemeClr val="accent6">
                                  <a:lumMod val="75000"/>
                                </a:schemeClr>
                              </a:solidFill>
                              <a:latin typeface="Cambria Math" panose="02040503050406030204" pitchFamily="18" charset="0"/>
                              <a:ea typeface="Cambria Math" panose="02040503050406030204" pitchFamily="18" charset="0"/>
                            </a:rPr>
                          </m:ctrlPr>
                        </m:dPr>
                        <m:e>
                          <m:r>
                            <a:rPr lang="en-US" b="0" i="1" smtClean="0">
                              <a:solidFill>
                                <a:schemeClr val="accent6">
                                  <a:lumMod val="75000"/>
                                </a:schemeClr>
                              </a:solidFill>
                              <a:latin typeface="Cambria Math" panose="02040503050406030204" pitchFamily="18" charset="0"/>
                              <a:ea typeface="Cambria Math" panose="02040503050406030204" pitchFamily="18" charset="0"/>
                            </a:rPr>
                            <m:t>𝑠</m:t>
                          </m:r>
                          <m:r>
                            <a:rPr lang="en-US" b="0" i="1" smtClean="0">
                              <a:solidFill>
                                <a:schemeClr val="accent6">
                                  <a:lumMod val="75000"/>
                                </a:schemeClr>
                              </a:solidFill>
                              <a:latin typeface="Cambria Math" panose="02040503050406030204" pitchFamily="18" charset="0"/>
                              <a:ea typeface="Cambria Math" panose="02040503050406030204" pitchFamily="18" charset="0"/>
                            </a:rPr>
                            <m:t>,</m:t>
                          </m:r>
                          <m:r>
                            <a:rPr lang="en-US" b="0" i="1" smtClean="0">
                              <a:solidFill>
                                <a:schemeClr val="accent6">
                                  <a:lumMod val="75000"/>
                                </a:schemeClr>
                              </a:solidFill>
                              <a:latin typeface="Cambria Math" panose="02040503050406030204" pitchFamily="18" charset="0"/>
                              <a:ea typeface="Cambria Math" panose="02040503050406030204" pitchFamily="18" charset="0"/>
                            </a:rPr>
                            <m:t>𝑎</m:t>
                          </m:r>
                        </m:e>
                      </m:d>
                      <m:r>
                        <a:rPr lang="en-US" b="0" i="1" smtClean="0">
                          <a:solidFill>
                            <a:schemeClr val="accent6">
                              <a:lumMod val="75000"/>
                            </a:schemeClr>
                          </a:solidFill>
                          <a:latin typeface="Cambria Math" panose="02040503050406030204" pitchFamily="18" charset="0"/>
                          <a:ea typeface="Cambria Math" panose="02040503050406030204" pitchFamily="18" charset="0"/>
                        </a:rPr>
                        <m:t>=</m:t>
                      </m:r>
                      <m:r>
                        <a:rPr lang="en-US" b="0" i="1" smtClean="0">
                          <a:solidFill>
                            <a:schemeClr val="accent6">
                              <a:lumMod val="75000"/>
                            </a:schemeClr>
                          </a:solidFill>
                          <a:latin typeface="Cambria Math" panose="02040503050406030204" pitchFamily="18" charset="0"/>
                          <a:ea typeface="Cambria Math" panose="02040503050406030204" pitchFamily="18" charset="0"/>
                        </a:rPr>
                        <m:t>𝔼</m:t>
                      </m:r>
                      <m:r>
                        <a:rPr lang="en-US" b="0" i="1" smtClean="0">
                          <a:solidFill>
                            <a:schemeClr val="accent6">
                              <a:lumMod val="75000"/>
                            </a:schemeClr>
                          </a:solidFill>
                          <a:latin typeface="Cambria Math" panose="02040503050406030204" pitchFamily="18" charset="0"/>
                          <a:ea typeface="Cambria Math" panose="02040503050406030204" pitchFamily="18" charset="0"/>
                        </a:rPr>
                        <m:t>[</m:t>
                      </m:r>
                      <m:r>
                        <a:rPr lang="en-US" b="0" i="1" smtClean="0">
                          <a:solidFill>
                            <a:schemeClr val="accent6">
                              <a:lumMod val="75000"/>
                            </a:schemeClr>
                          </a:solidFill>
                          <a:latin typeface="Cambria Math" panose="02040503050406030204" pitchFamily="18" charset="0"/>
                          <a:ea typeface="Cambria Math" panose="02040503050406030204" pitchFamily="18" charset="0"/>
                        </a:rPr>
                        <m:t>𝑟</m:t>
                      </m:r>
                      <m:r>
                        <a:rPr lang="en-US" b="0" i="1" smtClean="0">
                          <a:solidFill>
                            <a:schemeClr val="accent6">
                              <a:lumMod val="75000"/>
                            </a:schemeClr>
                          </a:solidFill>
                          <a:latin typeface="Cambria Math" panose="02040503050406030204" pitchFamily="18" charset="0"/>
                          <a:ea typeface="Cambria Math" panose="02040503050406030204" pitchFamily="18" charset="0"/>
                        </a:rPr>
                        <m:t>|</m:t>
                      </m:r>
                      <m:r>
                        <a:rPr lang="en-US" b="0" i="1" smtClean="0">
                          <a:solidFill>
                            <a:schemeClr val="accent6">
                              <a:lumMod val="75000"/>
                            </a:schemeClr>
                          </a:solidFill>
                          <a:latin typeface="Cambria Math" panose="02040503050406030204" pitchFamily="18" charset="0"/>
                          <a:ea typeface="Cambria Math" panose="02040503050406030204" pitchFamily="18" charset="0"/>
                        </a:rPr>
                        <m:t>𝑠</m:t>
                      </m:r>
                      <m:r>
                        <a:rPr lang="en-US" b="0" i="1" smtClean="0">
                          <a:solidFill>
                            <a:schemeClr val="accent6">
                              <a:lumMod val="75000"/>
                            </a:schemeClr>
                          </a:solidFill>
                          <a:latin typeface="Cambria Math" panose="02040503050406030204" pitchFamily="18" charset="0"/>
                          <a:ea typeface="Cambria Math" panose="02040503050406030204" pitchFamily="18" charset="0"/>
                        </a:rPr>
                        <m:t>,</m:t>
                      </m:r>
                      <m:r>
                        <a:rPr lang="en-US" b="0" i="1" smtClean="0">
                          <a:solidFill>
                            <a:schemeClr val="accent6">
                              <a:lumMod val="75000"/>
                            </a:schemeClr>
                          </a:solidFill>
                          <a:latin typeface="Cambria Math" panose="02040503050406030204" pitchFamily="18" charset="0"/>
                          <a:ea typeface="Cambria Math" panose="02040503050406030204" pitchFamily="18" charset="0"/>
                        </a:rPr>
                        <m:t>𝑎</m:t>
                      </m:r>
                      <m:r>
                        <a:rPr lang="en-US" b="0" i="1" smtClean="0">
                          <a:solidFill>
                            <a:schemeClr val="accent6">
                              <a:lumMod val="75000"/>
                            </a:schemeClr>
                          </a:solidFill>
                          <a:latin typeface="Cambria Math" panose="02040503050406030204" pitchFamily="18" charset="0"/>
                          <a:ea typeface="Cambria Math" panose="02040503050406030204" pitchFamily="18" charset="0"/>
                        </a:rPr>
                        <m:t>]</m:t>
                      </m:r>
                    </m:oMath>
                  </m:oMathPara>
                </a14:m>
                <a:endParaRPr lang="en-US" dirty="0">
                  <a:solidFill>
                    <a:schemeClr val="accent6">
                      <a:lumMod val="75000"/>
                    </a:schemeClr>
                  </a:solidFill>
                </a:endParaRPr>
              </a:p>
            </p:txBody>
          </p:sp>
        </mc:Choice>
        <mc:Fallback xmlns="">
          <p:sp>
            <p:nvSpPr>
              <p:cNvPr id="12" name="TextBox 11">
                <a:extLst>
                  <a:ext uri="{FF2B5EF4-FFF2-40B4-BE49-F238E27FC236}">
                    <a16:creationId xmlns:a16="http://schemas.microsoft.com/office/drawing/2014/main" id="{ED8D82CE-F6AA-6449-91B4-40DD5C35387F}"/>
                  </a:ext>
                </a:extLst>
              </p:cNvPr>
              <p:cNvSpPr txBox="1">
                <a:spLocks noRot="1" noChangeAspect="1" noMove="1" noResize="1" noEditPoints="1" noAdjustHandles="1" noChangeArrowheads="1" noChangeShapeType="1" noTextEdit="1"/>
              </p:cNvSpPr>
              <p:nvPr/>
            </p:nvSpPr>
            <p:spPr>
              <a:xfrm>
                <a:off x="4813704" y="4199031"/>
                <a:ext cx="1833066" cy="276999"/>
              </a:xfrm>
              <a:prstGeom prst="rect">
                <a:avLst/>
              </a:prstGeom>
              <a:blipFill>
                <a:blip r:embed="rId5"/>
                <a:stretch>
                  <a:fillRect l="-2759" r="-4138" b="-39130"/>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692E007C-E157-5354-D288-B2CD4A24B553}"/>
              </a:ext>
            </a:extLst>
          </p:cNvPr>
          <p:cNvGrpSpPr/>
          <p:nvPr/>
        </p:nvGrpSpPr>
        <p:grpSpPr>
          <a:xfrm>
            <a:off x="4437995" y="4505719"/>
            <a:ext cx="2265232" cy="1339574"/>
            <a:chOff x="7727415" y="4364296"/>
            <a:chExt cx="2265232" cy="1339574"/>
          </a:xfrm>
        </p:grpSpPr>
        <p:pic>
          <p:nvPicPr>
            <p:cNvPr id="8" name="Picture 2">
              <a:extLst>
                <a:ext uri="{FF2B5EF4-FFF2-40B4-BE49-F238E27FC236}">
                  <a16:creationId xmlns:a16="http://schemas.microsoft.com/office/drawing/2014/main" id="{5E5D173D-6EE5-D5D0-7AAF-7BF4E344E6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905" t="22183" r="12305" b="22651"/>
            <a:stretch/>
          </p:blipFill>
          <p:spPr bwMode="auto">
            <a:xfrm>
              <a:off x="8176560" y="4364296"/>
              <a:ext cx="1816087" cy="133957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AC742FD-F84E-0FF7-4017-710E683DC745}"/>
                    </a:ext>
                  </a:extLst>
                </p:cNvPr>
                <p:cNvSpPr txBox="1"/>
                <p:nvPr/>
              </p:nvSpPr>
              <p:spPr>
                <a:xfrm>
                  <a:off x="7727415" y="4909905"/>
                  <a:ext cx="39891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ℛ</m:t>
                            </m:r>
                          </m:e>
                          <m:sub>
                            <m:r>
                              <a:rPr lang="en-US" sz="2000" i="1">
                                <a:latin typeface="Cambria Math" panose="02040503050406030204" pitchFamily="18" charset="0"/>
                                <a:ea typeface="Cambria Math" panose="02040503050406030204" pitchFamily="18" charset="0"/>
                              </a:rPr>
                              <m:t>𝑠</m:t>
                            </m:r>
                          </m:sub>
                          <m:sup>
                            <m:r>
                              <a:rPr lang="en-US" sz="2000" i="1">
                                <a:latin typeface="Cambria Math" panose="02040503050406030204" pitchFamily="18" charset="0"/>
                                <a:ea typeface="Cambria Math" panose="02040503050406030204" pitchFamily="18" charset="0"/>
                              </a:rPr>
                              <m:t>𝑎</m:t>
                            </m:r>
                          </m:sup>
                        </m:sSubSup>
                      </m:oMath>
                    </m:oMathPara>
                  </a14:m>
                  <a:endParaRPr lang="en-US" sz="2000" dirty="0"/>
                </a:p>
              </p:txBody>
            </p:sp>
          </mc:Choice>
          <mc:Fallback xmlns="">
            <p:sp>
              <p:nvSpPr>
                <p:cNvPr id="9" name="TextBox 8">
                  <a:extLst>
                    <a:ext uri="{FF2B5EF4-FFF2-40B4-BE49-F238E27FC236}">
                      <a16:creationId xmlns:a16="http://schemas.microsoft.com/office/drawing/2014/main" id="{7AC742FD-F84E-0FF7-4017-710E683DC745}"/>
                    </a:ext>
                  </a:extLst>
                </p:cNvPr>
                <p:cNvSpPr txBox="1">
                  <a:spLocks noRot="1" noChangeAspect="1" noMove="1" noResize="1" noEditPoints="1" noAdjustHandles="1" noChangeArrowheads="1" noChangeShapeType="1" noTextEdit="1"/>
                </p:cNvSpPr>
                <p:nvPr/>
              </p:nvSpPr>
              <p:spPr>
                <a:xfrm>
                  <a:off x="7727415" y="4909905"/>
                  <a:ext cx="398919" cy="400110"/>
                </a:xfrm>
                <a:prstGeom prst="rect">
                  <a:avLst/>
                </a:prstGeom>
                <a:blipFill>
                  <a:blip r:embed="rId7"/>
                  <a:stretch>
                    <a:fillRect r="-12500"/>
                  </a:stretch>
                </a:blipFill>
              </p:spPr>
              <p:txBody>
                <a:bodyPr/>
                <a:lstStyle/>
                <a:p>
                  <a:r>
                    <a:rPr lang="en-US">
                      <a:noFill/>
                    </a:rPr>
                    <a:t> </a:t>
                  </a:r>
                </a:p>
              </p:txBody>
            </p:sp>
          </mc:Fallback>
        </mc:AlternateContent>
        <p:cxnSp>
          <p:nvCxnSpPr>
            <p:cNvPr id="16" name="Straight Connector 15">
              <a:extLst>
                <a:ext uri="{FF2B5EF4-FFF2-40B4-BE49-F238E27FC236}">
                  <a16:creationId xmlns:a16="http://schemas.microsoft.com/office/drawing/2014/main" id="{684F3FED-5C39-45F6-3C34-67B23981B5A2}"/>
                </a:ext>
              </a:extLst>
            </p:cNvPr>
            <p:cNvCxnSpPr>
              <a:cxnSpLocks/>
            </p:cNvCxnSpPr>
            <p:nvPr/>
          </p:nvCxnSpPr>
          <p:spPr>
            <a:xfrm>
              <a:off x="8918786" y="4519270"/>
              <a:ext cx="0" cy="1088418"/>
            </a:xfrm>
            <a:prstGeom prst="line">
              <a:avLst/>
            </a:prstGeom>
            <a:ln w="22225">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BC09D95-40C4-DD1D-4E98-A679920AA311}"/>
                  </a:ext>
                </a:extLst>
              </p:cNvPr>
              <p:cNvSpPr txBox="1"/>
              <p:nvPr/>
            </p:nvSpPr>
            <p:spPr>
              <a:xfrm>
                <a:off x="4813704" y="5755641"/>
                <a:ext cx="181608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6">
                              <a:lumMod val="75000"/>
                            </a:schemeClr>
                          </a:solidFill>
                          <a:latin typeface="Cambria Math" panose="02040503050406030204" pitchFamily="18" charset="0"/>
                          <a:ea typeface="Cambria Math" panose="02040503050406030204" pitchFamily="18" charset="0"/>
                        </a:rPr>
                        <m:t>ℛ</m:t>
                      </m:r>
                      <m:r>
                        <a:rPr lang="en-US" b="0" i="1" smtClean="0">
                          <a:solidFill>
                            <a:schemeClr val="accent6">
                              <a:lumMod val="75000"/>
                            </a:schemeClr>
                          </a:solidFill>
                          <a:latin typeface="Cambria Math" panose="02040503050406030204" pitchFamily="18" charset="0"/>
                          <a:ea typeface="Cambria Math" panose="02040503050406030204" pitchFamily="18" charset="0"/>
                        </a:rPr>
                        <m:t>=</m:t>
                      </m:r>
                      <m:r>
                        <a:rPr lang="en-US" i="1" smtClean="0">
                          <a:solidFill>
                            <a:schemeClr val="accent6">
                              <a:lumMod val="75000"/>
                            </a:schemeClr>
                          </a:solidFill>
                          <a:latin typeface="Cambria Math" panose="02040503050406030204" pitchFamily="18" charset="0"/>
                          <a:ea typeface="Cambria Math" panose="02040503050406030204" pitchFamily="18" charset="0"/>
                        </a:rPr>
                        <m:t>𝜇</m:t>
                      </m:r>
                      <m:d>
                        <m:dPr>
                          <m:ctrlPr>
                            <a:rPr lang="en-US" b="0" i="1" smtClean="0">
                              <a:solidFill>
                                <a:schemeClr val="accent6">
                                  <a:lumMod val="75000"/>
                                </a:schemeClr>
                              </a:solidFill>
                              <a:latin typeface="Cambria Math" panose="02040503050406030204" pitchFamily="18" charset="0"/>
                              <a:ea typeface="Cambria Math" panose="02040503050406030204" pitchFamily="18" charset="0"/>
                            </a:rPr>
                          </m:ctrlPr>
                        </m:dPr>
                        <m:e>
                          <m:r>
                            <a:rPr lang="en-US" b="0" i="1" smtClean="0">
                              <a:solidFill>
                                <a:schemeClr val="accent6">
                                  <a:lumMod val="75000"/>
                                </a:schemeClr>
                              </a:solidFill>
                              <a:latin typeface="Cambria Math" panose="02040503050406030204" pitchFamily="18" charset="0"/>
                              <a:ea typeface="Cambria Math" panose="02040503050406030204" pitchFamily="18" charset="0"/>
                            </a:rPr>
                            <m:t>𝑠</m:t>
                          </m:r>
                          <m:r>
                            <a:rPr lang="en-US" b="0" i="1" smtClean="0">
                              <a:solidFill>
                                <a:schemeClr val="accent6">
                                  <a:lumMod val="75000"/>
                                </a:schemeClr>
                              </a:solidFill>
                              <a:latin typeface="Cambria Math" panose="02040503050406030204" pitchFamily="18" charset="0"/>
                              <a:ea typeface="Cambria Math" panose="02040503050406030204" pitchFamily="18" charset="0"/>
                            </a:rPr>
                            <m:t>,</m:t>
                          </m:r>
                          <m:r>
                            <a:rPr lang="en-US" b="0" i="1" smtClean="0">
                              <a:solidFill>
                                <a:schemeClr val="accent6">
                                  <a:lumMod val="75000"/>
                                </a:schemeClr>
                              </a:solidFill>
                              <a:latin typeface="Cambria Math" panose="02040503050406030204" pitchFamily="18" charset="0"/>
                              <a:ea typeface="Cambria Math" panose="02040503050406030204" pitchFamily="18" charset="0"/>
                            </a:rPr>
                            <m:t>𝑎</m:t>
                          </m:r>
                        </m:e>
                      </m:d>
                      <m:r>
                        <a:rPr lang="en-US" b="0" i="1" smtClean="0">
                          <a:solidFill>
                            <a:schemeClr val="accent6">
                              <a:lumMod val="75000"/>
                            </a:schemeClr>
                          </a:solidFill>
                          <a:latin typeface="Cambria Math" panose="02040503050406030204" pitchFamily="18" charset="0"/>
                          <a:ea typeface="Cambria Math" panose="02040503050406030204" pitchFamily="18" charset="0"/>
                        </a:rPr>
                        <m:t>+</m:t>
                      </m:r>
                      <m:r>
                        <a:rPr lang="en-US" b="0" i="1" smtClean="0">
                          <a:solidFill>
                            <a:schemeClr val="accent6">
                              <a:lumMod val="75000"/>
                            </a:schemeClr>
                          </a:solidFill>
                          <a:latin typeface="Cambria Math" panose="02040503050406030204" pitchFamily="18" charset="0"/>
                          <a:ea typeface="Cambria Math" panose="02040503050406030204" pitchFamily="18" charset="0"/>
                        </a:rPr>
                        <m:t>𝜀</m:t>
                      </m:r>
                    </m:oMath>
                  </m:oMathPara>
                </a14:m>
                <a:endParaRPr lang="en-US" dirty="0">
                  <a:solidFill>
                    <a:schemeClr val="accent6">
                      <a:lumMod val="75000"/>
                    </a:schemeClr>
                  </a:solidFill>
                </a:endParaRPr>
              </a:p>
            </p:txBody>
          </p:sp>
        </mc:Choice>
        <mc:Fallback xmlns="">
          <p:sp>
            <p:nvSpPr>
              <p:cNvPr id="27" name="TextBox 26">
                <a:extLst>
                  <a:ext uri="{FF2B5EF4-FFF2-40B4-BE49-F238E27FC236}">
                    <a16:creationId xmlns:a16="http://schemas.microsoft.com/office/drawing/2014/main" id="{DBC09D95-40C4-DD1D-4E98-A679920AA311}"/>
                  </a:ext>
                </a:extLst>
              </p:cNvPr>
              <p:cNvSpPr txBox="1">
                <a:spLocks noRot="1" noChangeAspect="1" noMove="1" noResize="1" noEditPoints="1" noAdjustHandles="1" noChangeArrowheads="1" noChangeShapeType="1" noTextEdit="1"/>
              </p:cNvSpPr>
              <p:nvPr/>
            </p:nvSpPr>
            <p:spPr>
              <a:xfrm>
                <a:off x="4813704" y="5755641"/>
                <a:ext cx="1816085" cy="369332"/>
              </a:xfrm>
              <a:prstGeom prst="rect">
                <a:avLst/>
              </a:prstGeom>
              <a:blipFill>
                <a:blip r:embed="rId8"/>
                <a:stretch>
                  <a:fillRect b="-6667"/>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5F0F088F-423F-4827-1223-F9D883D720F7}"/>
              </a:ext>
            </a:extLst>
          </p:cNvPr>
          <p:cNvSpPr txBox="1"/>
          <p:nvPr/>
        </p:nvSpPr>
        <p:spPr>
          <a:xfrm>
            <a:off x="5106834" y="6053314"/>
            <a:ext cx="1229824" cy="307777"/>
          </a:xfrm>
          <a:prstGeom prst="rect">
            <a:avLst/>
          </a:prstGeom>
          <a:noFill/>
        </p:spPr>
        <p:txBody>
          <a:bodyPr wrap="none" rtlCol="0">
            <a:spAutoFit/>
          </a:bodyPr>
          <a:lstStyle/>
          <a:p>
            <a:r>
              <a:rPr lang="en-US" sz="1400" dirty="0">
                <a:solidFill>
                  <a:schemeClr val="accent6">
                    <a:lumMod val="75000"/>
                  </a:schemeClr>
                </a:solidFill>
              </a:rPr>
              <a:t>noisy sample</a:t>
            </a:r>
          </a:p>
        </p:txBody>
      </p:sp>
      <p:sp>
        <p:nvSpPr>
          <p:cNvPr id="4" name="Slide Number Placeholder 3">
            <a:extLst>
              <a:ext uri="{FF2B5EF4-FFF2-40B4-BE49-F238E27FC236}">
                <a16:creationId xmlns:a16="http://schemas.microsoft.com/office/drawing/2014/main" id="{8A6C5A30-2E04-E5A0-53F1-BE69689ACB68}"/>
              </a:ext>
            </a:extLst>
          </p:cNvPr>
          <p:cNvSpPr>
            <a:spLocks noGrp="1"/>
          </p:cNvSpPr>
          <p:nvPr>
            <p:ph type="sldNum" sz="quarter" idx="11"/>
          </p:nvPr>
        </p:nvSpPr>
        <p:spPr/>
        <p:txBody>
          <a:bodyPr/>
          <a:lstStyle/>
          <a:p>
            <a:fld id="{8EC8024B-7172-FB45-9673-F90DEA3BA41B}" type="slidenum">
              <a:rPr lang="en-US" smtClean="0"/>
              <a:t>24</a:t>
            </a:fld>
            <a:endParaRPr lang="en-US" dirty="0"/>
          </a:p>
        </p:txBody>
      </p:sp>
      <p:pic>
        <p:nvPicPr>
          <p:cNvPr id="17" name="Picture 16" descr="A light bulb with a black background&#10;&#10;AI-generated content may be incorrect.">
            <a:extLst>
              <a:ext uri="{FF2B5EF4-FFF2-40B4-BE49-F238E27FC236}">
                <a16:creationId xmlns:a16="http://schemas.microsoft.com/office/drawing/2014/main" id="{7429319A-DF3F-28E9-4955-C13A0BAF8113}"/>
              </a:ext>
            </a:extLst>
          </p:cNvPr>
          <p:cNvPicPr>
            <a:picLocks noChangeAspect="1"/>
          </p:cNvPicPr>
          <p:nvPr/>
        </p:nvPicPr>
        <p:blipFill>
          <a:blip r:embed="rId9"/>
          <a:stretch>
            <a:fillRect/>
          </a:stretch>
        </p:blipFill>
        <p:spPr>
          <a:xfrm>
            <a:off x="6429080" y="441352"/>
            <a:ext cx="504773" cy="504773"/>
          </a:xfrm>
          <a:prstGeom prst="rect">
            <a:avLst/>
          </a:prstGeom>
        </p:spPr>
      </p:pic>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6D8D4D89-3D4D-99C8-93C2-8185305B7E84}"/>
                  </a:ext>
                </a:extLst>
              </p:cNvPr>
              <p:cNvSpPr txBox="1"/>
              <p:nvPr/>
            </p:nvSpPr>
            <p:spPr>
              <a:xfrm>
                <a:off x="866894" y="4142275"/>
                <a:ext cx="3593314" cy="1938992"/>
              </a:xfrm>
              <a:prstGeom prst="rect">
                <a:avLst/>
              </a:prstGeom>
              <a:noFill/>
            </p:spPr>
            <p:txBody>
              <a:bodyPr wrap="square" rtlCol="0">
                <a:spAutoFit/>
              </a:bodyPr>
              <a:lstStyle/>
              <a:p>
                <a:pPr marL="285750" indent="-285750">
                  <a:buFont typeface="Wingdings" pitchFamily="2" charset="2"/>
                  <a:buChar char="§"/>
                </a:pPr>
                <a:r>
                  <a:rPr lang="en-US" sz="1600" dirty="0"/>
                  <a:t>Most classical algorithms </a:t>
                </a:r>
                <a:r>
                  <a:rPr lang="en-US" sz="1600" dirty="0" err="1"/>
                  <a:t>optimise</a:t>
                </a:r>
                <a:r>
                  <a:rPr lang="en-US" sz="1600" dirty="0"/>
                  <a:t> for </a:t>
                </a:r>
                <a14:m>
                  <m:oMath xmlns:m="http://schemas.openxmlformats.org/officeDocument/2006/math">
                    <m:r>
                      <a:rPr lang="en-US" sz="1600" i="1" smtClean="0">
                        <a:solidFill>
                          <a:schemeClr val="tx1"/>
                        </a:solidFill>
                        <a:latin typeface="Cambria Math" panose="02040503050406030204" pitchFamily="18" charset="0"/>
                        <a:ea typeface="Cambria Math" panose="02040503050406030204" pitchFamily="18" charset="0"/>
                      </a:rPr>
                      <m:t>𝜇</m:t>
                    </m:r>
                    <m:d>
                      <m:dPr>
                        <m:ctrlPr>
                          <a:rPr lang="en-US" sz="1600" i="1">
                            <a:solidFill>
                              <a:schemeClr val="tx1"/>
                            </a:solidFill>
                            <a:latin typeface="Cambria Math" panose="02040503050406030204" pitchFamily="18" charset="0"/>
                            <a:ea typeface="Cambria Math" panose="02040503050406030204" pitchFamily="18" charset="0"/>
                          </a:rPr>
                        </m:ctrlPr>
                      </m:dPr>
                      <m:e>
                        <m:r>
                          <a:rPr lang="en-US" sz="1600" i="1">
                            <a:solidFill>
                              <a:schemeClr val="tx1"/>
                            </a:solidFill>
                            <a:latin typeface="Cambria Math" panose="02040503050406030204" pitchFamily="18" charset="0"/>
                            <a:ea typeface="Cambria Math" panose="02040503050406030204" pitchFamily="18" charset="0"/>
                          </a:rPr>
                          <m:t>𝑠</m:t>
                        </m:r>
                        <m:r>
                          <a:rPr lang="en-US" sz="1600" i="1">
                            <a:solidFill>
                              <a:schemeClr val="tx1"/>
                            </a:solidFill>
                            <a:latin typeface="Cambria Math" panose="02040503050406030204" pitchFamily="18" charset="0"/>
                            <a:ea typeface="Cambria Math" panose="02040503050406030204" pitchFamily="18" charset="0"/>
                          </a:rPr>
                          <m:t>,</m:t>
                        </m:r>
                        <m:r>
                          <a:rPr lang="en-US" sz="1600" i="1">
                            <a:solidFill>
                              <a:schemeClr val="tx1"/>
                            </a:solidFill>
                            <a:latin typeface="Cambria Math" panose="02040503050406030204" pitchFamily="18" charset="0"/>
                            <a:ea typeface="Cambria Math" panose="02040503050406030204" pitchFamily="18" charset="0"/>
                          </a:rPr>
                          <m:t>𝑎</m:t>
                        </m:r>
                      </m:e>
                    </m:d>
                    <m:r>
                      <a:rPr lang="en-US" sz="1600" i="1">
                        <a:solidFill>
                          <a:schemeClr val="tx1"/>
                        </a:solidFill>
                        <a:latin typeface="Cambria Math" panose="02040503050406030204" pitchFamily="18" charset="0"/>
                        <a:ea typeface="Cambria Math" panose="02040503050406030204" pitchFamily="18" charset="0"/>
                      </a:rPr>
                      <m:t>=</m:t>
                    </m:r>
                    <m:r>
                      <a:rPr lang="en-US" sz="1600" i="1">
                        <a:solidFill>
                          <a:schemeClr val="tx1"/>
                        </a:solidFill>
                        <a:latin typeface="Cambria Math" panose="02040503050406030204" pitchFamily="18" charset="0"/>
                        <a:ea typeface="Cambria Math" panose="02040503050406030204" pitchFamily="18" charset="0"/>
                      </a:rPr>
                      <m:t>𝔼</m:t>
                    </m:r>
                    <m:d>
                      <m:dPr>
                        <m:begChr m:val="["/>
                        <m:endChr m:val="]"/>
                        <m:ctrlPr>
                          <a:rPr lang="en-US" sz="1600" i="1">
                            <a:solidFill>
                              <a:schemeClr val="tx1"/>
                            </a:solidFill>
                            <a:latin typeface="Cambria Math" panose="02040503050406030204" pitchFamily="18" charset="0"/>
                            <a:ea typeface="Cambria Math" panose="02040503050406030204" pitchFamily="18" charset="0"/>
                          </a:rPr>
                        </m:ctrlPr>
                      </m:dPr>
                      <m:e>
                        <m:r>
                          <a:rPr lang="en-US" sz="1600" i="1">
                            <a:solidFill>
                              <a:schemeClr val="tx1"/>
                            </a:solidFill>
                            <a:latin typeface="Cambria Math" panose="02040503050406030204" pitchFamily="18" charset="0"/>
                            <a:ea typeface="Cambria Math" panose="02040503050406030204" pitchFamily="18" charset="0"/>
                          </a:rPr>
                          <m:t>𝑟</m:t>
                        </m:r>
                      </m:e>
                      <m:e>
                        <m:r>
                          <a:rPr lang="en-US" sz="1600" i="1">
                            <a:solidFill>
                              <a:schemeClr val="tx1"/>
                            </a:solidFill>
                            <a:latin typeface="Cambria Math" panose="02040503050406030204" pitchFamily="18" charset="0"/>
                            <a:ea typeface="Cambria Math" panose="02040503050406030204" pitchFamily="18" charset="0"/>
                          </a:rPr>
                          <m:t>𝑠</m:t>
                        </m:r>
                        <m:r>
                          <a:rPr lang="en-US" sz="1600" i="1">
                            <a:solidFill>
                              <a:schemeClr val="tx1"/>
                            </a:solidFill>
                            <a:latin typeface="Cambria Math" panose="02040503050406030204" pitchFamily="18" charset="0"/>
                            <a:ea typeface="Cambria Math" panose="02040503050406030204" pitchFamily="18" charset="0"/>
                          </a:rPr>
                          <m:t>,</m:t>
                        </m:r>
                        <m:r>
                          <a:rPr lang="en-US" sz="1600" i="1">
                            <a:solidFill>
                              <a:schemeClr val="tx1"/>
                            </a:solidFill>
                            <a:latin typeface="Cambria Math" panose="02040503050406030204" pitchFamily="18" charset="0"/>
                            <a:ea typeface="Cambria Math" panose="02040503050406030204" pitchFamily="18" charset="0"/>
                          </a:rPr>
                          <m:t>𝑎</m:t>
                        </m:r>
                      </m:e>
                    </m:d>
                  </m:oMath>
                </a14:m>
                <a:endParaRPr lang="en-US" sz="1600" dirty="0">
                  <a:solidFill>
                    <a:schemeClr val="tx1"/>
                  </a:solidFill>
                  <a:ea typeface="Cambria Math" panose="02040503050406030204" pitchFamily="18" charset="0"/>
                </a:endParaRPr>
              </a:p>
              <a:p>
                <a:pPr marL="285750" indent="-285750">
                  <a:buFont typeface="Wingdings" pitchFamily="2" charset="2"/>
                  <a:buChar char="§"/>
                </a:pPr>
                <a:endParaRPr lang="en-US" sz="400" dirty="0">
                  <a:solidFill>
                    <a:schemeClr val="tx1"/>
                  </a:solidFill>
                </a:endParaRPr>
              </a:p>
              <a:p>
                <a:pPr marL="285750" indent="-285750">
                  <a:buFont typeface="Wingdings" pitchFamily="2" charset="2"/>
                  <a:buChar char="§"/>
                </a:pPr>
                <a:r>
                  <a:rPr lang="en-US" sz="1600" dirty="0"/>
                  <a:t>Only the expected reward is used for decision-making</a:t>
                </a:r>
              </a:p>
              <a:p>
                <a:pPr marL="285750" indent="-285750">
                  <a:buFont typeface="Wingdings" pitchFamily="2" charset="2"/>
                  <a:buChar char="§"/>
                </a:pPr>
                <a:endParaRPr lang="en-US" sz="400" dirty="0"/>
              </a:p>
              <a:p>
                <a:pPr marL="285750" indent="-285750">
                  <a:buFont typeface="Wingdings" pitchFamily="2" charset="2"/>
                  <a:buChar char="§"/>
                </a:pPr>
                <a:r>
                  <a:rPr lang="en-US" sz="1600" dirty="0"/>
                  <a:t>This collapses the distribution to a single scalar, ignoring variance, tail </a:t>
                </a:r>
                <a:r>
                  <a:rPr lang="en-US" sz="1600" dirty="0" err="1"/>
                  <a:t>behaviour</a:t>
                </a:r>
                <a:r>
                  <a:rPr lang="en-US" sz="1600" dirty="0"/>
                  <a:t>, and risk sensitivity</a:t>
                </a:r>
              </a:p>
            </p:txBody>
          </p:sp>
        </mc:Choice>
        <mc:Fallback>
          <p:sp>
            <p:nvSpPr>
              <p:cNvPr id="18" name="TextBox 17">
                <a:extLst>
                  <a:ext uri="{FF2B5EF4-FFF2-40B4-BE49-F238E27FC236}">
                    <a16:creationId xmlns:a16="http://schemas.microsoft.com/office/drawing/2014/main" id="{6D8D4D89-3D4D-99C8-93C2-8185305B7E84}"/>
                  </a:ext>
                </a:extLst>
              </p:cNvPr>
              <p:cNvSpPr txBox="1">
                <a:spLocks noRot="1" noChangeAspect="1" noMove="1" noResize="1" noEditPoints="1" noAdjustHandles="1" noChangeArrowheads="1" noChangeShapeType="1" noTextEdit="1"/>
              </p:cNvSpPr>
              <p:nvPr/>
            </p:nvSpPr>
            <p:spPr>
              <a:xfrm>
                <a:off x="866894" y="4142275"/>
                <a:ext cx="3593314" cy="1938992"/>
              </a:xfrm>
              <a:prstGeom prst="rect">
                <a:avLst/>
              </a:prstGeom>
              <a:blipFill>
                <a:blip r:embed="rId10"/>
                <a:stretch>
                  <a:fillRect l="-704" t="-1299" r="-704" b="-2597"/>
                </a:stretch>
              </a:blipFill>
            </p:spPr>
            <p:txBody>
              <a:bodyPr/>
              <a:lstStyle/>
              <a:p>
                <a:r>
                  <a:rPr lang="en-US">
                    <a:noFill/>
                  </a:rPr>
                  <a:t> </a:t>
                </a:r>
              </a:p>
            </p:txBody>
          </p:sp>
        </mc:Fallback>
      </mc:AlternateContent>
    </p:spTree>
    <p:extLst>
      <p:ext uri="{BB962C8B-B14F-4D97-AF65-F5344CB8AC3E}">
        <p14:creationId xmlns:p14="http://schemas.microsoft.com/office/powerpoint/2010/main" val="86998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1D620-4DC4-9F25-56A2-E60C8C27C6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4578D-2E79-18D8-7434-5005BD268C66}"/>
              </a:ext>
            </a:extLst>
          </p:cNvPr>
          <p:cNvSpPr>
            <a:spLocks noGrp="1"/>
          </p:cNvSpPr>
          <p:nvPr>
            <p:ph type="title"/>
          </p:nvPr>
        </p:nvSpPr>
        <p:spPr>
          <a:xfrm>
            <a:off x="835960" y="365126"/>
            <a:ext cx="6097894" cy="681036"/>
          </a:xfrm>
        </p:spPr>
        <p:txBody>
          <a:bodyPr/>
          <a:lstStyle/>
          <a:p>
            <a:r>
              <a:rPr lang="en-US" dirty="0"/>
              <a:t>Optimal control concepts </a:t>
            </a:r>
          </a:p>
        </p:txBody>
      </p:sp>
      <p:sp>
        <p:nvSpPr>
          <p:cNvPr id="3" name="Text Placeholder 2">
            <a:extLst>
              <a:ext uri="{FF2B5EF4-FFF2-40B4-BE49-F238E27FC236}">
                <a16:creationId xmlns:a16="http://schemas.microsoft.com/office/drawing/2014/main" id="{02863DAC-0DE0-DB2C-079C-056EDD36AABD}"/>
              </a:ext>
            </a:extLst>
          </p:cNvPr>
          <p:cNvSpPr>
            <a:spLocks noGrp="1"/>
          </p:cNvSpPr>
          <p:nvPr>
            <p:ph type="body" sz="quarter" idx="12"/>
          </p:nvPr>
        </p:nvSpPr>
        <p:spPr>
          <a:xfrm>
            <a:off x="838200" y="897219"/>
            <a:ext cx="5216664" cy="403225"/>
          </a:xfrm>
        </p:spPr>
        <p:txBody>
          <a:bodyPr/>
          <a:lstStyle/>
          <a:p>
            <a:r>
              <a:rPr lang="en-US" dirty="0"/>
              <a:t>Return</a:t>
            </a:r>
          </a:p>
        </p:txBody>
      </p:sp>
      <p:sp>
        <p:nvSpPr>
          <p:cNvPr id="13" name="Rounded Rectangle 12">
            <a:extLst>
              <a:ext uri="{FF2B5EF4-FFF2-40B4-BE49-F238E27FC236}">
                <a16:creationId xmlns:a16="http://schemas.microsoft.com/office/drawing/2014/main" id="{17DC24E3-2770-71C1-7F0B-B54BFA683668}"/>
              </a:ext>
            </a:extLst>
          </p:cNvPr>
          <p:cNvSpPr/>
          <p:nvPr/>
        </p:nvSpPr>
        <p:spPr>
          <a:xfrm>
            <a:off x="911225" y="2030681"/>
            <a:ext cx="10767427" cy="3930100"/>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DBD9916-1B8E-6574-F600-AF3DF8BB5B89}"/>
              </a:ext>
            </a:extLst>
          </p:cNvPr>
          <p:cNvSpPr txBox="1"/>
          <p:nvPr/>
        </p:nvSpPr>
        <p:spPr>
          <a:xfrm>
            <a:off x="1179094" y="2114748"/>
            <a:ext cx="10501146"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The return is the total cumulated reward from a given step onward</a:t>
            </a:r>
          </a:p>
        </p:txBody>
      </p:sp>
      <p:sp>
        <p:nvSpPr>
          <p:cNvPr id="4" name="TextBox 3">
            <a:extLst>
              <a:ext uri="{FF2B5EF4-FFF2-40B4-BE49-F238E27FC236}">
                <a16:creationId xmlns:a16="http://schemas.microsoft.com/office/drawing/2014/main" id="{F2531810-F5DB-8AA6-A5B7-8928E7168FFD}"/>
              </a:ext>
            </a:extLst>
          </p:cNvPr>
          <p:cNvSpPr txBox="1"/>
          <p:nvPr/>
        </p:nvSpPr>
        <p:spPr>
          <a:xfrm>
            <a:off x="1825480" y="2852838"/>
            <a:ext cx="3190297"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Finite-horizon return</a:t>
            </a:r>
          </a:p>
        </p:txBody>
      </p:sp>
      <p:sp>
        <p:nvSpPr>
          <p:cNvPr id="10" name="TextBox 9">
            <a:extLst>
              <a:ext uri="{FF2B5EF4-FFF2-40B4-BE49-F238E27FC236}">
                <a16:creationId xmlns:a16="http://schemas.microsoft.com/office/drawing/2014/main" id="{877E8963-596B-381E-BE56-C1F940DFB05C}"/>
              </a:ext>
            </a:extLst>
          </p:cNvPr>
          <p:cNvSpPr txBox="1"/>
          <p:nvPr/>
        </p:nvSpPr>
        <p:spPr>
          <a:xfrm>
            <a:off x="6054864" y="2852838"/>
            <a:ext cx="5225911"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Infinite-horizon discounted return</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F029CD5-643E-80A2-BBAD-A1D8D8DD22E4}"/>
                  </a:ext>
                </a:extLst>
              </p:cNvPr>
              <p:cNvSpPr txBox="1"/>
              <p:nvPr/>
            </p:nvSpPr>
            <p:spPr>
              <a:xfrm>
                <a:off x="2459419" y="3417307"/>
                <a:ext cx="2179443" cy="10388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𝒢</m:t>
                          </m:r>
                        </m:e>
                        <m:sub>
                          <m:r>
                            <a:rPr lang="en-US" sz="2400" b="0" i="1" smtClean="0">
                              <a:latin typeface="Cambria Math" panose="02040503050406030204" pitchFamily="18" charset="0"/>
                              <a:ea typeface="Cambria Math" panose="02040503050406030204" pitchFamily="18" charset="0"/>
                            </a:rPr>
                            <m:t>𝑡</m:t>
                          </m:r>
                        </m:sub>
                      </m:sSub>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𝜏</m:t>
                      </m:r>
                      <m:r>
                        <a:rPr lang="en-US" sz="2400" b="0" i="1" smtClean="0">
                          <a:latin typeface="Cambria Math" panose="02040503050406030204" pitchFamily="18" charset="0"/>
                        </a:rPr>
                        <m:t>)=</m:t>
                      </m:r>
                      <m:nary>
                        <m:naryPr>
                          <m:chr m:val="∑"/>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𝑘</m:t>
                          </m:r>
                          <m:r>
                            <a:rPr lang="en-US" sz="2400" b="0" i="1" smtClean="0">
                              <a:latin typeface="Cambria Math" panose="02040503050406030204" pitchFamily="18" charset="0"/>
                            </a:rPr>
                            <m:t>=0</m:t>
                          </m:r>
                        </m:sub>
                        <m:sup>
                          <m:r>
                            <a:rPr lang="en-US" sz="2400" b="0" i="1" smtClean="0">
                              <a:latin typeface="Cambria Math" panose="02040503050406030204" pitchFamily="18" charset="0"/>
                            </a:rPr>
                            <m:t>𝑇</m:t>
                          </m:r>
                          <m:r>
                            <a:rPr lang="en-US" sz="2400" b="0" i="1" smtClean="0">
                              <a:latin typeface="Cambria Math" panose="02040503050406030204" pitchFamily="18" charset="0"/>
                            </a:rPr>
                            <m:t>−</m:t>
                          </m:r>
                          <m:r>
                            <a:rPr lang="en-US" sz="2400" b="0" i="1" smtClean="0">
                              <a:latin typeface="Cambria Math" panose="02040503050406030204" pitchFamily="18" charset="0"/>
                            </a:rPr>
                            <m:t>𝑡</m:t>
                          </m:r>
                        </m:sup>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𝑟</m:t>
                              </m:r>
                            </m:e>
                            <m:sub>
                              <m:r>
                                <a:rPr lang="en-US" sz="2400" b="0" i="1" smtClean="0">
                                  <a:latin typeface="Cambria Math" panose="02040503050406030204" pitchFamily="18" charset="0"/>
                                </a:rPr>
                                <m:t>𝑡</m:t>
                              </m:r>
                              <m:r>
                                <a:rPr lang="en-US" sz="2400" b="0" i="1" smtClean="0">
                                  <a:latin typeface="Cambria Math" panose="02040503050406030204" pitchFamily="18" charset="0"/>
                                </a:rPr>
                                <m:t>+</m:t>
                              </m:r>
                              <m:r>
                                <a:rPr lang="en-US" sz="2400" b="0" i="1" smtClean="0">
                                  <a:latin typeface="Cambria Math" panose="02040503050406030204" pitchFamily="18" charset="0"/>
                                </a:rPr>
                                <m:t>𝑘</m:t>
                              </m:r>
                            </m:sub>
                          </m:sSub>
                        </m:e>
                      </m:nary>
                    </m:oMath>
                  </m:oMathPara>
                </a14:m>
                <a:endParaRPr lang="en-US" sz="2400" dirty="0"/>
              </a:p>
            </p:txBody>
          </p:sp>
        </mc:Choice>
        <mc:Fallback xmlns="">
          <p:sp>
            <p:nvSpPr>
              <p:cNvPr id="15" name="TextBox 14">
                <a:extLst>
                  <a:ext uri="{FF2B5EF4-FFF2-40B4-BE49-F238E27FC236}">
                    <a16:creationId xmlns:a16="http://schemas.microsoft.com/office/drawing/2014/main" id="{3F029CD5-643E-80A2-BBAD-A1D8D8DD22E4}"/>
                  </a:ext>
                </a:extLst>
              </p:cNvPr>
              <p:cNvSpPr txBox="1">
                <a:spLocks noRot="1" noChangeAspect="1" noMove="1" noResize="1" noEditPoints="1" noAdjustHandles="1" noChangeArrowheads="1" noChangeShapeType="1" noTextEdit="1"/>
              </p:cNvSpPr>
              <p:nvPr/>
            </p:nvSpPr>
            <p:spPr>
              <a:xfrm>
                <a:off x="2459419" y="3417307"/>
                <a:ext cx="2179443" cy="1038811"/>
              </a:xfrm>
              <a:prstGeom prst="rect">
                <a:avLst/>
              </a:prstGeom>
              <a:blipFill>
                <a:blip r:embed="rId3"/>
                <a:stretch>
                  <a:fillRect l="-4046" t="-117073" r="-5780" b="-1780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A8E0B17-0670-3D05-935D-509913797E89}"/>
                  </a:ext>
                </a:extLst>
              </p:cNvPr>
              <p:cNvSpPr txBox="1"/>
              <p:nvPr/>
            </p:nvSpPr>
            <p:spPr>
              <a:xfrm>
                <a:off x="7474167" y="3417308"/>
                <a:ext cx="2582309" cy="10073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𝒢</m:t>
                          </m:r>
                        </m:e>
                        <m:sub>
                          <m:r>
                            <a:rPr lang="en-US" sz="2400" i="1">
                              <a:latin typeface="Cambria Math" panose="02040503050406030204" pitchFamily="18" charset="0"/>
                              <a:ea typeface="Cambria Math" panose="02040503050406030204" pitchFamily="18" charset="0"/>
                            </a:rPr>
                            <m:t>𝑡</m:t>
                          </m:r>
                        </m:sub>
                      </m:sSub>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𝜏</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m:t>
                      </m:r>
                      <m:nary>
                        <m:naryPr>
                          <m:chr m:val="∑"/>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𝑘</m:t>
                          </m:r>
                          <m:r>
                            <a:rPr lang="en-US" sz="2400" b="0" i="1" smtClean="0">
                              <a:latin typeface="Cambria Math" panose="02040503050406030204" pitchFamily="18" charset="0"/>
                            </a:rPr>
                            <m:t>=0</m:t>
                          </m:r>
                        </m:sub>
                        <m:sup>
                          <m:r>
                            <a:rPr lang="en-US" sz="2400" b="0" i="1" smtClean="0">
                              <a:latin typeface="Cambria Math" panose="02040503050406030204" pitchFamily="18" charset="0"/>
                              <a:ea typeface="Cambria Math" panose="02040503050406030204" pitchFamily="18" charset="0"/>
                            </a:rPr>
                            <m:t>∞</m:t>
                          </m:r>
                        </m:sup>
                        <m:e>
                          <m:sSub>
                            <m:sSubPr>
                              <m:ctrlPr>
                                <a:rPr lang="en-US" sz="2400" b="0" i="1" smtClean="0">
                                  <a:latin typeface="Cambria Math" panose="02040503050406030204" pitchFamily="18" charset="0"/>
                                </a:rPr>
                              </m:ctrlPr>
                            </m:sSub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𝛾</m:t>
                                  </m:r>
                                </m:e>
                                <m:sup>
                                  <m:r>
                                    <a:rPr lang="en-US" sz="2400" b="0" i="1" smtClean="0">
                                      <a:latin typeface="Cambria Math" panose="02040503050406030204" pitchFamily="18" charset="0"/>
                                    </a:rPr>
                                    <m:t>𝑘</m:t>
                                  </m:r>
                                </m:sup>
                              </m:sSup>
                              <m:r>
                                <a:rPr lang="en-US" sz="2400" b="0" i="1" smtClean="0">
                                  <a:latin typeface="Cambria Math" panose="02040503050406030204" pitchFamily="18" charset="0"/>
                                </a:rPr>
                                <m:t> </m:t>
                              </m:r>
                              <m:r>
                                <a:rPr lang="en-US" sz="2400" b="0" i="1" smtClean="0">
                                  <a:latin typeface="Cambria Math" panose="02040503050406030204" pitchFamily="18" charset="0"/>
                                </a:rPr>
                                <m:t>𝑟</m:t>
                              </m:r>
                            </m:e>
                            <m:sub>
                              <m:r>
                                <a:rPr lang="en-US" sz="2400" b="0" i="1" smtClean="0">
                                  <a:latin typeface="Cambria Math" panose="02040503050406030204" pitchFamily="18" charset="0"/>
                                </a:rPr>
                                <m:t>𝑡</m:t>
                              </m:r>
                              <m:r>
                                <a:rPr lang="en-US" sz="2400" b="0" i="1" smtClean="0">
                                  <a:latin typeface="Cambria Math" panose="02040503050406030204" pitchFamily="18" charset="0"/>
                                </a:rPr>
                                <m:t>+</m:t>
                              </m:r>
                              <m:r>
                                <a:rPr lang="en-US" sz="2400" b="0" i="1" smtClean="0">
                                  <a:latin typeface="Cambria Math" panose="02040503050406030204" pitchFamily="18" charset="0"/>
                                </a:rPr>
                                <m:t>𝑘</m:t>
                              </m:r>
                            </m:sub>
                          </m:sSub>
                        </m:e>
                      </m:nary>
                    </m:oMath>
                  </m:oMathPara>
                </a14:m>
                <a:endParaRPr lang="en-US" sz="2400" dirty="0"/>
              </a:p>
            </p:txBody>
          </p:sp>
        </mc:Choice>
        <mc:Fallback xmlns="">
          <p:sp>
            <p:nvSpPr>
              <p:cNvPr id="16" name="TextBox 15">
                <a:extLst>
                  <a:ext uri="{FF2B5EF4-FFF2-40B4-BE49-F238E27FC236}">
                    <a16:creationId xmlns:a16="http://schemas.microsoft.com/office/drawing/2014/main" id="{2A8E0B17-0670-3D05-935D-509913797E89}"/>
                  </a:ext>
                </a:extLst>
              </p:cNvPr>
              <p:cNvSpPr txBox="1">
                <a:spLocks noRot="1" noChangeAspect="1" noMove="1" noResize="1" noEditPoints="1" noAdjustHandles="1" noChangeArrowheads="1" noChangeShapeType="1" noTextEdit="1"/>
              </p:cNvSpPr>
              <p:nvPr/>
            </p:nvSpPr>
            <p:spPr>
              <a:xfrm>
                <a:off x="7474167" y="3417308"/>
                <a:ext cx="2582309" cy="1007327"/>
              </a:xfrm>
              <a:prstGeom prst="rect">
                <a:avLst/>
              </a:prstGeom>
              <a:blipFill>
                <a:blip r:embed="rId4"/>
                <a:stretch>
                  <a:fillRect l="-3431" t="-122500" r="-490" b="-18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A3A0C94-1636-5279-0EFB-E70072DB8C15}"/>
                  </a:ext>
                </a:extLst>
              </p:cNvPr>
              <p:cNvSpPr txBox="1"/>
              <p:nvPr/>
            </p:nvSpPr>
            <p:spPr>
              <a:xfrm>
                <a:off x="1208337" y="4576054"/>
                <a:ext cx="4668650" cy="923330"/>
              </a:xfrm>
              <a:prstGeom prst="rect">
                <a:avLst/>
              </a:prstGeom>
              <a:noFill/>
            </p:spPr>
            <p:txBody>
              <a:bodyPr wrap="none" rtlCol="0">
                <a:spAutoFit/>
              </a:bodyPr>
              <a:lstStyle/>
              <a:p>
                <a:pPr marL="285750" indent="-285750">
                  <a:buFont typeface="Wingdings" pitchFamily="2" charset="2"/>
                  <a:buChar char="§"/>
                </a:pPr>
                <a:r>
                  <a:rPr lang="en-US" dirty="0">
                    <a:latin typeface="Arial" panose="020B0604020202020204" pitchFamily="34" charset="0"/>
                    <a:cs typeface="Arial" panose="020B0604020202020204" pitchFamily="34" charset="0"/>
                  </a:rPr>
                  <a:t>for a finite number of steps </a:t>
                </a:r>
                <a14:m>
                  <m:oMath xmlns:m="http://schemas.openxmlformats.org/officeDocument/2006/math">
                    <m:r>
                      <a:rPr lang="en-US" b="0" i="1" smtClean="0">
                        <a:latin typeface="Cambria Math" panose="02040503050406030204" pitchFamily="18" charset="0"/>
                      </a:rPr>
                      <m:t>𝑇</m:t>
                    </m:r>
                  </m:oMath>
                </a14:m>
                <a:endParaRPr lang="en-US" dirty="0">
                  <a:latin typeface="Arial" panose="020B0604020202020204" pitchFamily="34" charset="0"/>
                  <a:cs typeface="Arial" panose="020B0604020202020204" pitchFamily="34" charset="0"/>
                </a:endParaRPr>
              </a:p>
              <a:p>
                <a:pPr marL="285750" indent="-285750">
                  <a:buFont typeface="Wingdings" pitchFamily="2" charset="2"/>
                  <a:buChar char="§"/>
                </a:pPr>
                <a:r>
                  <a:rPr lang="en-US" dirty="0">
                    <a:latin typeface="Arial" panose="020B0604020202020204" pitchFamily="34" charset="0"/>
                    <a:cs typeface="Arial" panose="020B0604020202020204" pitchFamily="34" charset="0"/>
                  </a:rPr>
                  <a:t>for a given trajectory </a:t>
                </a:r>
                <a14:m>
                  <m:oMath xmlns:m="http://schemas.openxmlformats.org/officeDocument/2006/math">
                    <m:r>
                      <a:rPr lang="en-US" i="1">
                        <a:latin typeface="Cambria Math" panose="02040503050406030204" pitchFamily="18" charset="0"/>
                        <a:ea typeface="Cambria Math" panose="02040503050406030204" pitchFamily="18" charset="0"/>
                      </a:rPr>
                      <m:t>𝜏</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𝑎</m:t>
                        </m:r>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𝑎</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oMath>
                </a14:m>
                <a:endParaRPr lang="en-US" dirty="0">
                  <a:latin typeface="Arial" panose="020B0604020202020204" pitchFamily="34" charset="0"/>
                  <a:cs typeface="Arial" panose="020B0604020202020204" pitchFamily="34" charset="0"/>
                </a:endParaRPr>
              </a:p>
              <a:p>
                <a:pPr marL="285750" indent="-285750">
                  <a:buFont typeface="Wingdings" pitchFamily="2" charset="2"/>
                  <a:buChar char="§"/>
                </a:pPr>
                <a:r>
                  <a:rPr lang="en-US" dirty="0">
                    <a:latin typeface="Arial" panose="020B0604020202020204" pitchFamily="34" charset="0"/>
                    <a:cs typeface="Arial" panose="020B0604020202020204" pitchFamily="34" charset="0"/>
                  </a:rPr>
                  <a:t>from timestep </a:t>
                </a:r>
                <a14:m>
                  <m:oMath xmlns:m="http://schemas.openxmlformats.org/officeDocument/2006/math">
                    <m:r>
                      <a:rPr lang="en-US" b="0" i="1" smtClean="0">
                        <a:latin typeface="Cambria Math" panose="02040503050406030204" pitchFamily="18" charset="0"/>
                        <a:cs typeface="Arial" panose="020B0604020202020204" pitchFamily="34" charset="0"/>
                      </a:rPr>
                      <m:t>𝑡</m:t>
                    </m:r>
                  </m:oMath>
                </a14:m>
                <a:endParaRPr lang="en-US" dirty="0">
                  <a:latin typeface="Arial" panose="020B0604020202020204" pitchFamily="34" charset="0"/>
                  <a:cs typeface="Arial" panose="020B0604020202020204" pitchFamily="34" charset="0"/>
                </a:endParaRPr>
              </a:p>
            </p:txBody>
          </p:sp>
        </mc:Choice>
        <mc:Fallback xmlns="">
          <p:sp>
            <p:nvSpPr>
              <p:cNvPr id="17" name="TextBox 16">
                <a:extLst>
                  <a:ext uri="{FF2B5EF4-FFF2-40B4-BE49-F238E27FC236}">
                    <a16:creationId xmlns:a16="http://schemas.microsoft.com/office/drawing/2014/main" id="{1A3A0C94-1636-5279-0EFB-E70072DB8C15}"/>
                  </a:ext>
                </a:extLst>
              </p:cNvPr>
              <p:cNvSpPr txBox="1">
                <a:spLocks noRot="1" noChangeAspect="1" noMove="1" noResize="1" noEditPoints="1" noAdjustHandles="1" noChangeArrowheads="1" noChangeShapeType="1" noTextEdit="1"/>
              </p:cNvSpPr>
              <p:nvPr/>
            </p:nvSpPr>
            <p:spPr>
              <a:xfrm>
                <a:off x="1208337" y="4576054"/>
                <a:ext cx="4668650" cy="923330"/>
              </a:xfrm>
              <a:prstGeom prst="rect">
                <a:avLst/>
              </a:prstGeom>
              <a:blipFill>
                <a:blip r:embed="rId5"/>
                <a:stretch>
                  <a:fillRect l="-815" t="-2740" b="-109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14B1167-7003-3F35-8D7D-0365E5008422}"/>
                  </a:ext>
                </a:extLst>
              </p:cNvPr>
              <p:cNvSpPr txBox="1"/>
              <p:nvPr/>
            </p:nvSpPr>
            <p:spPr>
              <a:xfrm>
                <a:off x="6083398" y="4615306"/>
                <a:ext cx="5197377" cy="1200329"/>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To ensure convergence when </a:t>
                </a:r>
                <a14:m>
                  <m:oMath xmlns:m="http://schemas.openxmlformats.org/officeDocument/2006/math">
                    <m:r>
                      <a:rPr lang="en-US" b="0" i="1" smtClean="0">
                        <a:latin typeface="Cambria Math" panose="02040503050406030204" pitchFamily="18" charset="0"/>
                        <a:cs typeface="Arial" panose="020B0604020202020204" pitchFamily="34" charset="0"/>
                      </a:rPr>
                      <m:t>𝑇</m:t>
                    </m:r>
                    <m:r>
                      <a:rPr lang="en-US" b="0" i="1" smtClean="0">
                        <a:latin typeface="Cambria Math" panose="02040503050406030204" pitchFamily="18" charset="0"/>
                        <a:ea typeface="Cambria Math" panose="02040503050406030204" pitchFamily="18" charset="0"/>
                        <a:cs typeface="Arial" panose="020B0604020202020204" pitchFamily="34" charset="0"/>
                      </a:rPr>
                      <m:t>→∞</m:t>
                    </m:r>
                  </m:oMath>
                </a14:m>
                <a:r>
                  <a:rPr lang="en-US" dirty="0">
                    <a:latin typeface="Arial" panose="020B0604020202020204" pitchFamily="34" charset="0"/>
                    <a:cs typeface="Arial" panose="020B0604020202020204" pitchFamily="34" charset="0"/>
                  </a:rPr>
                  <a:t> the </a:t>
                </a:r>
                <a:r>
                  <a:rPr lang="en-US" b="1" dirty="0">
                    <a:latin typeface="Arial" panose="020B0604020202020204" pitchFamily="34" charset="0"/>
                    <a:cs typeface="Arial" panose="020B0604020202020204" pitchFamily="34" charset="0"/>
                  </a:rPr>
                  <a:t>discount factor </a:t>
                </a:r>
                <a14:m>
                  <m:oMath xmlns:m="http://schemas.openxmlformats.org/officeDocument/2006/math">
                    <m:r>
                      <a:rPr lang="en-US" b="1" i="1">
                        <a:latin typeface="Cambria Math" panose="02040503050406030204" pitchFamily="18" charset="0"/>
                        <a:ea typeface="Cambria Math" panose="02040503050406030204" pitchFamily="18" charset="0"/>
                        <a:cs typeface="Arial" panose="020B0604020202020204" pitchFamily="34" charset="0"/>
                      </a:rPr>
                      <m:t>𝜸</m:t>
                    </m:r>
                    <m:r>
                      <a:rPr lang="en-US" b="1" i="1">
                        <a:latin typeface="Cambria Math" panose="02040503050406030204" pitchFamily="18" charset="0"/>
                        <a:ea typeface="Cambria Math" panose="02040503050406030204" pitchFamily="18" charset="0"/>
                        <a:cs typeface="Arial" panose="020B0604020202020204" pitchFamily="34" charset="0"/>
                      </a:rPr>
                      <m:t> </m:t>
                    </m:r>
                  </m:oMath>
                </a14:m>
                <a:r>
                  <a:rPr lang="en-US" dirty="0">
                    <a:latin typeface="Arial" panose="020B0604020202020204" pitchFamily="34" charset="0"/>
                    <a:cs typeface="Arial" panose="020B0604020202020204" pitchFamily="34" charset="0"/>
                  </a:rPr>
                  <a:t>is introduced </a:t>
                </a:r>
                <a14:m>
                  <m:oMath xmlns:m="http://schemas.openxmlformats.org/officeDocument/2006/math">
                    <m:r>
                      <a:rPr lang="en-US" i="1" smtClean="0">
                        <a:latin typeface="Cambria Math" panose="02040503050406030204" pitchFamily="18" charset="0"/>
                        <a:ea typeface="Cambria Math" panose="02040503050406030204" pitchFamily="18" charset="0"/>
                        <a:cs typeface="Arial" panose="020B0604020202020204" pitchFamily="34" charset="0"/>
                      </a:rPr>
                      <m:t>𝛾</m:t>
                    </m:r>
                    <m:r>
                      <a:rPr lang="en-US" i="1" smtClean="0">
                        <a:latin typeface="Cambria Math" panose="02040503050406030204" pitchFamily="18" charset="0"/>
                        <a:ea typeface="Cambria Math" panose="02040503050406030204" pitchFamily="18" charset="0"/>
                        <a:cs typeface="Arial" panose="020B0604020202020204" pitchFamily="34" charset="0"/>
                      </a:rPr>
                      <m:t>∈</m:t>
                    </m:r>
                    <m:d>
                      <m:dPr>
                        <m:begChr m:val="["/>
                        <m:ctrlPr>
                          <a:rPr lang="en-US" b="0" i="1" smtClean="0">
                            <a:latin typeface="Cambria Math" panose="02040503050406030204" pitchFamily="18" charset="0"/>
                            <a:ea typeface="Cambria Math" panose="02040503050406030204" pitchFamily="18" charset="0"/>
                            <a:cs typeface="Arial" panose="020B0604020202020204" pitchFamily="34" charset="0"/>
                          </a:rPr>
                        </m:ctrlPr>
                      </m:dPr>
                      <m:e>
                        <m:r>
                          <a:rPr lang="en-US" b="0" i="1" smtClean="0">
                            <a:latin typeface="Cambria Math" panose="02040503050406030204" pitchFamily="18" charset="0"/>
                            <a:ea typeface="Cambria Math" panose="02040503050406030204" pitchFamily="18" charset="0"/>
                            <a:cs typeface="Arial" panose="020B0604020202020204" pitchFamily="34" charset="0"/>
                          </a:rPr>
                          <m:t>0,1</m:t>
                        </m:r>
                      </m:e>
                    </m:d>
                  </m:oMath>
                </a14:m>
                <a:endParaRPr lang="en-US" b="0" dirty="0">
                  <a:latin typeface="Arial" panose="020B0604020202020204" pitchFamily="34" charset="0"/>
                  <a:ea typeface="Cambria Math" panose="02040503050406030204" pitchFamily="18"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r>
                  <a:rPr lang="en-US" u="sng" dirty="0">
                    <a:latin typeface="Arial" panose="020B0604020202020204" pitchFamily="34" charset="0"/>
                    <a:cs typeface="Arial" panose="020B0604020202020204" pitchFamily="34" charset="0"/>
                  </a:rPr>
                  <a:t>Intuition</a:t>
                </a:r>
                <a:r>
                  <a:rPr lang="en-US" dirty="0">
                    <a:latin typeface="Arial" panose="020B0604020202020204" pitchFamily="34" charset="0"/>
                    <a:cs typeface="Arial" panose="020B0604020202020204" pitchFamily="34" charset="0"/>
                  </a:rPr>
                  <a:t>:        now is better than          later</a:t>
                </a:r>
              </a:p>
            </p:txBody>
          </p:sp>
        </mc:Choice>
        <mc:Fallback xmlns="">
          <p:sp>
            <p:nvSpPr>
              <p:cNvPr id="18" name="TextBox 17">
                <a:extLst>
                  <a:ext uri="{FF2B5EF4-FFF2-40B4-BE49-F238E27FC236}">
                    <a16:creationId xmlns:a16="http://schemas.microsoft.com/office/drawing/2014/main" id="{014B1167-7003-3F35-8D7D-0365E5008422}"/>
                  </a:ext>
                </a:extLst>
              </p:cNvPr>
              <p:cNvSpPr txBox="1">
                <a:spLocks noRot="1" noChangeAspect="1" noMove="1" noResize="1" noEditPoints="1" noAdjustHandles="1" noChangeArrowheads="1" noChangeShapeType="1" noTextEdit="1"/>
              </p:cNvSpPr>
              <p:nvPr/>
            </p:nvSpPr>
            <p:spPr>
              <a:xfrm>
                <a:off x="6083398" y="4615306"/>
                <a:ext cx="5197377" cy="1200329"/>
              </a:xfrm>
              <a:prstGeom prst="rect">
                <a:avLst/>
              </a:prstGeom>
              <a:blipFill>
                <a:blip r:embed="rId6"/>
                <a:stretch>
                  <a:fillRect t="-2105" b="-7368"/>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AEEA31A1-960C-F755-A8C9-0392F90EE2BB}"/>
              </a:ext>
            </a:extLst>
          </p:cNvPr>
          <p:cNvSpPr>
            <a:spLocks noGrp="1"/>
          </p:cNvSpPr>
          <p:nvPr>
            <p:ph type="sldNum" sz="quarter" idx="11"/>
          </p:nvPr>
        </p:nvSpPr>
        <p:spPr/>
        <p:txBody>
          <a:bodyPr/>
          <a:lstStyle/>
          <a:p>
            <a:fld id="{8EC8024B-7172-FB45-9673-F90DEA3BA41B}" type="slidenum">
              <a:rPr lang="en-US" smtClean="0"/>
              <a:t>25</a:t>
            </a:fld>
            <a:endParaRPr lang="en-US" dirty="0"/>
          </a:p>
        </p:txBody>
      </p:sp>
      <p:pic>
        <p:nvPicPr>
          <p:cNvPr id="19" name="Picture 18" descr="A light bulb with a black background&#10;&#10;AI-generated content may be incorrect.">
            <a:extLst>
              <a:ext uri="{FF2B5EF4-FFF2-40B4-BE49-F238E27FC236}">
                <a16:creationId xmlns:a16="http://schemas.microsoft.com/office/drawing/2014/main" id="{1BB272AC-A05E-AC62-4799-4DBA987D5F64}"/>
              </a:ext>
            </a:extLst>
          </p:cNvPr>
          <p:cNvPicPr>
            <a:picLocks noChangeAspect="1"/>
          </p:cNvPicPr>
          <p:nvPr/>
        </p:nvPicPr>
        <p:blipFill>
          <a:blip r:embed="rId7"/>
          <a:stretch>
            <a:fillRect/>
          </a:stretch>
        </p:blipFill>
        <p:spPr>
          <a:xfrm>
            <a:off x="6429080" y="441352"/>
            <a:ext cx="504773" cy="504773"/>
          </a:xfrm>
          <a:prstGeom prst="rect">
            <a:avLst/>
          </a:prstGeom>
        </p:spPr>
      </p:pic>
      <p:pic>
        <p:nvPicPr>
          <p:cNvPr id="29" name="Picture 28" descr="A piece of cake with a strawberry on top&#10;&#10;AI-generated content may be incorrect.">
            <a:extLst>
              <a:ext uri="{FF2B5EF4-FFF2-40B4-BE49-F238E27FC236}">
                <a16:creationId xmlns:a16="http://schemas.microsoft.com/office/drawing/2014/main" id="{2F368FDA-E92B-97BF-1DA8-ADDDDAE91FCF}"/>
              </a:ext>
            </a:extLst>
          </p:cNvPr>
          <p:cNvPicPr>
            <a:picLocks noChangeAspect="1"/>
          </p:cNvPicPr>
          <p:nvPr/>
        </p:nvPicPr>
        <p:blipFill>
          <a:blip r:embed="rId8"/>
          <a:stretch>
            <a:fillRect/>
          </a:stretch>
        </p:blipFill>
        <p:spPr>
          <a:xfrm>
            <a:off x="10232464" y="145413"/>
            <a:ext cx="718671" cy="718671"/>
          </a:xfrm>
          <a:prstGeom prst="rect">
            <a:avLst/>
          </a:prstGeom>
        </p:spPr>
      </p:pic>
      <p:pic>
        <p:nvPicPr>
          <p:cNvPr id="30" name="Picture 29" descr="A piece of cake with a strawberry on top&#10;&#10;AI-generated content may be incorrect.">
            <a:extLst>
              <a:ext uri="{FF2B5EF4-FFF2-40B4-BE49-F238E27FC236}">
                <a16:creationId xmlns:a16="http://schemas.microsoft.com/office/drawing/2014/main" id="{A4847FF9-1141-D2BC-4EBE-354E79FC6EF7}"/>
              </a:ext>
            </a:extLst>
          </p:cNvPr>
          <p:cNvPicPr>
            <a:picLocks noChangeAspect="1"/>
          </p:cNvPicPr>
          <p:nvPr/>
        </p:nvPicPr>
        <p:blipFill>
          <a:blip r:embed="rId8"/>
          <a:stretch>
            <a:fillRect/>
          </a:stretch>
        </p:blipFill>
        <p:spPr>
          <a:xfrm>
            <a:off x="10384864" y="297813"/>
            <a:ext cx="718671" cy="718671"/>
          </a:xfrm>
          <a:prstGeom prst="rect">
            <a:avLst/>
          </a:prstGeom>
        </p:spPr>
      </p:pic>
      <p:pic>
        <p:nvPicPr>
          <p:cNvPr id="31" name="Picture 30" descr="A piece of cake with a strawberry on top&#10;&#10;AI-generated content may be incorrect.">
            <a:extLst>
              <a:ext uri="{FF2B5EF4-FFF2-40B4-BE49-F238E27FC236}">
                <a16:creationId xmlns:a16="http://schemas.microsoft.com/office/drawing/2014/main" id="{8B8151FE-5A3F-2B65-46D7-EA26E5F3813F}"/>
              </a:ext>
            </a:extLst>
          </p:cNvPr>
          <p:cNvPicPr>
            <a:picLocks noChangeAspect="1"/>
          </p:cNvPicPr>
          <p:nvPr/>
        </p:nvPicPr>
        <p:blipFill>
          <a:blip r:embed="rId8"/>
          <a:stretch>
            <a:fillRect/>
          </a:stretch>
        </p:blipFill>
        <p:spPr>
          <a:xfrm>
            <a:off x="10537264" y="450213"/>
            <a:ext cx="718671" cy="718671"/>
          </a:xfrm>
          <a:prstGeom prst="rect">
            <a:avLst/>
          </a:prstGeom>
        </p:spPr>
      </p:pic>
      <p:pic>
        <p:nvPicPr>
          <p:cNvPr id="32" name="Picture 31" descr="A piece of cake with a strawberry on top&#10;&#10;AI-generated content may be incorrect.">
            <a:extLst>
              <a:ext uri="{FF2B5EF4-FFF2-40B4-BE49-F238E27FC236}">
                <a16:creationId xmlns:a16="http://schemas.microsoft.com/office/drawing/2014/main" id="{6F76F964-0213-B68D-5BA7-A0AEC09B3343}"/>
              </a:ext>
            </a:extLst>
          </p:cNvPr>
          <p:cNvPicPr>
            <a:picLocks noChangeAspect="1"/>
          </p:cNvPicPr>
          <p:nvPr/>
        </p:nvPicPr>
        <p:blipFill>
          <a:blip r:embed="rId8"/>
          <a:stretch>
            <a:fillRect/>
          </a:stretch>
        </p:blipFill>
        <p:spPr>
          <a:xfrm>
            <a:off x="10689664" y="602613"/>
            <a:ext cx="718671" cy="718671"/>
          </a:xfrm>
          <a:prstGeom prst="rect">
            <a:avLst/>
          </a:prstGeom>
        </p:spPr>
      </p:pic>
      <p:pic>
        <p:nvPicPr>
          <p:cNvPr id="33" name="Picture 32" descr="A piece of cake with a strawberry on top&#10;&#10;AI-generated content may be incorrect.">
            <a:extLst>
              <a:ext uri="{FF2B5EF4-FFF2-40B4-BE49-F238E27FC236}">
                <a16:creationId xmlns:a16="http://schemas.microsoft.com/office/drawing/2014/main" id="{518102AA-1808-B24C-F25E-A85796AADF8A}"/>
              </a:ext>
            </a:extLst>
          </p:cNvPr>
          <p:cNvPicPr>
            <a:picLocks noChangeAspect="1"/>
          </p:cNvPicPr>
          <p:nvPr/>
        </p:nvPicPr>
        <p:blipFill>
          <a:blip r:embed="rId8"/>
          <a:stretch>
            <a:fillRect/>
          </a:stretch>
        </p:blipFill>
        <p:spPr>
          <a:xfrm>
            <a:off x="10842064" y="755013"/>
            <a:ext cx="718671" cy="718671"/>
          </a:xfrm>
          <a:prstGeom prst="rect">
            <a:avLst/>
          </a:prstGeom>
        </p:spPr>
      </p:pic>
      <p:pic>
        <p:nvPicPr>
          <p:cNvPr id="34" name="Picture 33" descr="A piece of cake with a strawberry on top&#10;&#10;AI-generated content may be incorrect.">
            <a:extLst>
              <a:ext uri="{FF2B5EF4-FFF2-40B4-BE49-F238E27FC236}">
                <a16:creationId xmlns:a16="http://schemas.microsoft.com/office/drawing/2014/main" id="{E714F5D2-38EA-380A-06B6-4DE632A9EC65}"/>
              </a:ext>
            </a:extLst>
          </p:cNvPr>
          <p:cNvPicPr>
            <a:picLocks noChangeAspect="1"/>
          </p:cNvPicPr>
          <p:nvPr/>
        </p:nvPicPr>
        <p:blipFill>
          <a:blip r:embed="rId8"/>
          <a:stretch>
            <a:fillRect/>
          </a:stretch>
        </p:blipFill>
        <p:spPr>
          <a:xfrm>
            <a:off x="10994464" y="907413"/>
            <a:ext cx="718671" cy="718671"/>
          </a:xfrm>
          <a:prstGeom prst="rect">
            <a:avLst/>
          </a:prstGeom>
        </p:spPr>
      </p:pic>
      <p:pic>
        <p:nvPicPr>
          <p:cNvPr id="35" name="Picture 34" descr="A piece of cake with a strawberry on top&#10;&#10;AI-generated content may be incorrect.">
            <a:extLst>
              <a:ext uri="{FF2B5EF4-FFF2-40B4-BE49-F238E27FC236}">
                <a16:creationId xmlns:a16="http://schemas.microsoft.com/office/drawing/2014/main" id="{53993B43-BA90-FFFB-A90D-77D7E5ED2D14}"/>
              </a:ext>
            </a:extLst>
          </p:cNvPr>
          <p:cNvPicPr>
            <a:picLocks noChangeAspect="1"/>
          </p:cNvPicPr>
          <p:nvPr/>
        </p:nvPicPr>
        <p:blipFill>
          <a:blip r:embed="rId8"/>
          <a:stretch>
            <a:fillRect/>
          </a:stretch>
        </p:blipFill>
        <p:spPr>
          <a:xfrm>
            <a:off x="7481809" y="5411730"/>
            <a:ext cx="386899" cy="386899"/>
          </a:xfrm>
          <a:prstGeom prst="rect">
            <a:avLst/>
          </a:prstGeom>
        </p:spPr>
      </p:pic>
      <p:pic>
        <p:nvPicPr>
          <p:cNvPr id="36" name="Picture 35" descr="A piece of cake with a strawberry on top&#10;&#10;AI-generated content may be incorrect.">
            <a:extLst>
              <a:ext uri="{FF2B5EF4-FFF2-40B4-BE49-F238E27FC236}">
                <a16:creationId xmlns:a16="http://schemas.microsoft.com/office/drawing/2014/main" id="{E3065777-86A5-00C0-4912-466653EA24D6}"/>
              </a:ext>
            </a:extLst>
          </p:cNvPr>
          <p:cNvPicPr>
            <a:picLocks noChangeAspect="1"/>
          </p:cNvPicPr>
          <p:nvPr/>
        </p:nvPicPr>
        <p:blipFill>
          <a:blip r:embed="rId8"/>
          <a:stretch>
            <a:fillRect/>
          </a:stretch>
        </p:blipFill>
        <p:spPr>
          <a:xfrm>
            <a:off x="9832951" y="5411730"/>
            <a:ext cx="386899" cy="386899"/>
          </a:xfrm>
          <a:prstGeom prst="rect">
            <a:avLst/>
          </a:prstGeom>
        </p:spPr>
      </p:pic>
      <p:pic>
        <p:nvPicPr>
          <p:cNvPr id="37" name="Picture 36" descr="A piece of cake with a strawberry on top&#10;&#10;AI-generated content may be incorrect.">
            <a:extLst>
              <a:ext uri="{FF2B5EF4-FFF2-40B4-BE49-F238E27FC236}">
                <a16:creationId xmlns:a16="http://schemas.microsoft.com/office/drawing/2014/main" id="{92432227-766E-3B2B-A94C-AB1A21285CDB}"/>
              </a:ext>
            </a:extLst>
          </p:cNvPr>
          <p:cNvPicPr>
            <a:picLocks noChangeAspect="1"/>
          </p:cNvPicPr>
          <p:nvPr/>
        </p:nvPicPr>
        <p:blipFill>
          <a:blip r:embed="rId8"/>
          <a:stretch>
            <a:fillRect/>
          </a:stretch>
        </p:blipFill>
        <p:spPr>
          <a:xfrm>
            <a:off x="9624295" y="210946"/>
            <a:ext cx="718671" cy="718671"/>
          </a:xfrm>
          <a:prstGeom prst="rect">
            <a:avLst/>
          </a:prstGeom>
        </p:spPr>
      </p:pic>
      <p:pic>
        <p:nvPicPr>
          <p:cNvPr id="38" name="Picture 37" descr="A piece of cake with a strawberry on top&#10;&#10;AI-generated content may be incorrect.">
            <a:extLst>
              <a:ext uri="{FF2B5EF4-FFF2-40B4-BE49-F238E27FC236}">
                <a16:creationId xmlns:a16="http://schemas.microsoft.com/office/drawing/2014/main" id="{3F627229-3B2D-E498-5301-2BACC89EADAC}"/>
              </a:ext>
            </a:extLst>
          </p:cNvPr>
          <p:cNvPicPr>
            <a:picLocks noChangeAspect="1"/>
          </p:cNvPicPr>
          <p:nvPr/>
        </p:nvPicPr>
        <p:blipFill>
          <a:blip r:embed="rId8"/>
          <a:stretch>
            <a:fillRect/>
          </a:stretch>
        </p:blipFill>
        <p:spPr>
          <a:xfrm>
            <a:off x="9776695" y="363346"/>
            <a:ext cx="718671" cy="718671"/>
          </a:xfrm>
          <a:prstGeom prst="rect">
            <a:avLst/>
          </a:prstGeom>
        </p:spPr>
      </p:pic>
      <p:pic>
        <p:nvPicPr>
          <p:cNvPr id="39" name="Picture 38" descr="A piece of cake with a strawberry on top&#10;&#10;AI-generated content may be incorrect.">
            <a:extLst>
              <a:ext uri="{FF2B5EF4-FFF2-40B4-BE49-F238E27FC236}">
                <a16:creationId xmlns:a16="http://schemas.microsoft.com/office/drawing/2014/main" id="{397F613A-D66E-47C3-485A-6568F368680D}"/>
              </a:ext>
            </a:extLst>
          </p:cNvPr>
          <p:cNvPicPr>
            <a:picLocks noChangeAspect="1"/>
          </p:cNvPicPr>
          <p:nvPr/>
        </p:nvPicPr>
        <p:blipFill>
          <a:blip r:embed="rId8"/>
          <a:stretch>
            <a:fillRect/>
          </a:stretch>
        </p:blipFill>
        <p:spPr>
          <a:xfrm>
            <a:off x="9929095" y="515746"/>
            <a:ext cx="718671" cy="718671"/>
          </a:xfrm>
          <a:prstGeom prst="rect">
            <a:avLst/>
          </a:prstGeom>
        </p:spPr>
      </p:pic>
      <p:pic>
        <p:nvPicPr>
          <p:cNvPr id="40" name="Picture 39" descr="A piece of cake with a strawberry on top&#10;&#10;AI-generated content may be incorrect.">
            <a:extLst>
              <a:ext uri="{FF2B5EF4-FFF2-40B4-BE49-F238E27FC236}">
                <a16:creationId xmlns:a16="http://schemas.microsoft.com/office/drawing/2014/main" id="{B9308E4E-DE65-025B-FEE6-12AADB362FB1}"/>
              </a:ext>
            </a:extLst>
          </p:cNvPr>
          <p:cNvPicPr>
            <a:picLocks noChangeAspect="1"/>
          </p:cNvPicPr>
          <p:nvPr/>
        </p:nvPicPr>
        <p:blipFill>
          <a:blip r:embed="rId8"/>
          <a:stretch>
            <a:fillRect/>
          </a:stretch>
        </p:blipFill>
        <p:spPr>
          <a:xfrm>
            <a:off x="10081495" y="668146"/>
            <a:ext cx="718671" cy="718671"/>
          </a:xfrm>
          <a:prstGeom prst="rect">
            <a:avLst/>
          </a:prstGeom>
        </p:spPr>
      </p:pic>
      <p:pic>
        <p:nvPicPr>
          <p:cNvPr id="41" name="Picture 40" descr="A piece of cake with a strawberry on top&#10;&#10;AI-generated content may be incorrect.">
            <a:extLst>
              <a:ext uri="{FF2B5EF4-FFF2-40B4-BE49-F238E27FC236}">
                <a16:creationId xmlns:a16="http://schemas.microsoft.com/office/drawing/2014/main" id="{5CEE1F47-E316-92E8-6C66-38D51E277553}"/>
              </a:ext>
            </a:extLst>
          </p:cNvPr>
          <p:cNvPicPr>
            <a:picLocks noChangeAspect="1"/>
          </p:cNvPicPr>
          <p:nvPr/>
        </p:nvPicPr>
        <p:blipFill>
          <a:blip r:embed="rId8"/>
          <a:stretch>
            <a:fillRect/>
          </a:stretch>
        </p:blipFill>
        <p:spPr>
          <a:xfrm>
            <a:off x="10233895" y="820546"/>
            <a:ext cx="718671" cy="718671"/>
          </a:xfrm>
          <a:prstGeom prst="rect">
            <a:avLst/>
          </a:prstGeom>
        </p:spPr>
      </p:pic>
      <p:pic>
        <p:nvPicPr>
          <p:cNvPr id="42" name="Picture 41" descr="A piece of cake with a strawberry on top&#10;&#10;AI-generated content may be incorrect.">
            <a:extLst>
              <a:ext uri="{FF2B5EF4-FFF2-40B4-BE49-F238E27FC236}">
                <a16:creationId xmlns:a16="http://schemas.microsoft.com/office/drawing/2014/main" id="{7AE79C66-9AFF-319B-45EA-A1C463E450DC}"/>
              </a:ext>
            </a:extLst>
          </p:cNvPr>
          <p:cNvPicPr>
            <a:picLocks noChangeAspect="1"/>
          </p:cNvPicPr>
          <p:nvPr/>
        </p:nvPicPr>
        <p:blipFill>
          <a:blip r:embed="rId8"/>
          <a:stretch>
            <a:fillRect/>
          </a:stretch>
        </p:blipFill>
        <p:spPr>
          <a:xfrm>
            <a:off x="10386295" y="972946"/>
            <a:ext cx="718671" cy="718671"/>
          </a:xfrm>
          <a:prstGeom prst="rect">
            <a:avLst/>
          </a:prstGeom>
        </p:spPr>
      </p:pic>
    </p:spTree>
    <p:extLst>
      <p:ext uri="{BB962C8B-B14F-4D97-AF65-F5344CB8AC3E}">
        <p14:creationId xmlns:p14="http://schemas.microsoft.com/office/powerpoint/2010/main" val="91537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build="p"/>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157D2-D551-0092-97D6-9EB6B52FA8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1C71BF-56F2-4BED-9B63-E29D4D195FE0}"/>
              </a:ext>
            </a:extLst>
          </p:cNvPr>
          <p:cNvSpPr>
            <a:spLocks noGrp="1"/>
          </p:cNvSpPr>
          <p:nvPr>
            <p:ph type="title"/>
          </p:nvPr>
        </p:nvSpPr>
        <p:spPr/>
        <p:txBody>
          <a:bodyPr/>
          <a:lstStyle/>
          <a:p>
            <a:r>
              <a:rPr lang="en-US" dirty="0"/>
              <a:t>Optimal control concepts </a:t>
            </a:r>
          </a:p>
        </p:txBody>
      </p:sp>
      <p:sp>
        <p:nvSpPr>
          <p:cNvPr id="3" name="Text Placeholder 2">
            <a:extLst>
              <a:ext uri="{FF2B5EF4-FFF2-40B4-BE49-F238E27FC236}">
                <a16:creationId xmlns:a16="http://schemas.microsoft.com/office/drawing/2014/main" id="{CB7BEE96-0BD7-6C1B-A4A1-343C8F06FAE2}"/>
              </a:ext>
            </a:extLst>
          </p:cNvPr>
          <p:cNvSpPr>
            <a:spLocks noGrp="1"/>
          </p:cNvSpPr>
          <p:nvPr>
            <p:ph type="body" sz="quarter" idx="12"/>
          </p:nvPr>
        </p:nvSpPr>
        <p:spPr/>
        <p:txBody>
          <a:bodyPr/>
          <a:lstStyle/>
          <a:p>
            <a:r>
              <a:rPr lang="en-US" dirty="0"/>
              <a:t>Policy</a:t>
            </a:r>
          </a:p>
        </p:txBody>
      </p:sp>
      <p:sp>
        <p:nvSpPr>
          <p:cNvPr id="5" name="Rounded Rectangle 4">
            <a:extLst>
              <a:ext uri="{FF2B5EF4-FFF2-40B4-BE49-F238E27FC236}">
                <a16:creationId xmlns:a16="http://schemas.microsoft.com/office/drawing/2014/main" id="{EA5FADBF-6A39-10AB-41FA-C9295A699651}"/>
              </a:ext>
            </a:extLst>
          </p:cNvPr>
          <p:cNvSpPr/>
          <p:nvPr/>
        </p:nvSpPr>
        <p:spPr>
          <a:xfrm>
            <a:off x="889907" y="1401161"/>
            <a:ext cx="10220555" cy="2682108"/>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1015066-BD5E-7CE0-3F2C-CFC3CE8C8CE4}"/>
              </a:ext>
            </a:extLst>
          </p:cNvPr>
          <p:cNvSpPr txBox="1"/>
          <p:nvPr/>
        </p:nvSpPr>
        <p:spPr>
          <a:xfrm>
            <a:off x="1045464" y="1429557"/>
            <a:ext cx="9086088" cy="1415772"/>
          </a:xfrm>
          <a:prstGeom prst="rect">
            <a:avLst/>
          </a:prstGeom>
          <a:noFill/>
        </p:spPr>
        <p:txBody>
          <a:bodyPr wrap="square" rtlCol="0">
            <a:spAutoFit/>
          </a:bodyPr>
          <a:lstStyle/>
          <a:p>
            <a:pPr marL="95250"/>
            <a:r>
              <a:rPr lang="en-GB" sz="2000" dirty="0">
                <a:latin typeface="Arial" panose="020B0604020202020204" pitchFamily="34" charset="0"/>
                <a:cs typeface="Arial" panose="020B0604020202020204" pitchFamily="34" charset="0"/>
              </a:rPr>
              <a:t>The </a:t>
            </a:r>
            <a:r>
              <a:rPr lang="en-GB" sz="2000" b="1" u="sng" dirty="0">
                <a:latin typeface="Arial" panose="020B0604020202020204" pitchFamily="34" charset="0"/>
                <a:cs typeface="Arial" panose="020B0604020202020204" pitchFamily="34" charset="0"/>
              </a:rPr>
              <a:t>policy function</a:t>
            </a:r>
            <a:r>
              <a:rPr lang="en-GB" sz="2000" dirty="0">
                <a:latin typeface="Arial" panose="020B0604020202020204" pitchFamily="34" charset="0"/>
                <a:cs typeface="Arial" panose="020B0604020202020204" pitchFamily="34" charset="0"/>
              </a:rPr>
              <a:t> is:</a:t>
            </a:r>
          </a:p>
          <a:p>
            <a:pPr marL="95250"/>
            <a:endParaRPr lang="en-GB" sz="600" dirty="0">
              <a:latin typeface="Arial" panose="020B0604020202020204" pitchFamily="34" charset="0"/>
              <a:cs typeface="Arial" panose="020B0604020202020204" pitchFamily="34" charset="0"/>
            </a:endParaRPr>
          </a:p>
          <a:p>
            <a:pPr marL="381000" indent="-285750">
              <a:buFont typeface="Wingdings" pitchFamily="2" charset="2"/>
              <a:buChar char="§"/>
            </a:pPr>
            <a:r>
              <a:rPr lang="en-GB" sz="2000" dirty="0">
                <a:latin typeface="Arial" panose="020B0604020202020204" pitchFamily="34" charset="0"/>
                <a:cs typeface="Arial" panose="020B0604020202020204" pitchFamily="34" charset="0"/>
              </a:rPr>
              <a:t>a </a:t>
            </a:r>
            <a:r>
              <a:rPr lang="en-GB" sz="2000" b="1" dirty="0">
                <a:solidFill>
                  <a:schemeClr val="accent6">
                    <a:lumMod val="75000"/>
                  </a:schemeClr>
                </a:solidFill>
                <a:latin typeface="Arial" panose="020B0604020202020204" pitchFamily="34" charset="0"/>
                <a:cs typeface="Arial" panose="020B0604020202020204" pitchFamily="34" charset="0"/>
              </a:rPr>
              <a:t>map from state to action</a:t>
            </a:r>
          </a:p>
          <a:p>
            <a:pPr marL="381000" indent="-285750">
              <a:buFont typeface="Wingdings" pitchFamily="2" charset="2"/>
              <a:buChar char="§"/>
            </a:pPr>
            <a:r>
              <a:rPr lang="en-GB" sz="2000" dirty="0">
                <a:latin typeface="Arial" panose="020B0604020202020204" pitchFamily="34" charset="0"/>
                <a:cs typeface="Arial" panose="020B0604020202020204" pitchFamily="34" charset="0"/>
              </a:rPr>
              <a:t>completely defines how the agent will behave</a:t>
            </a:r>
          </a:p>
          <a:p>
            <a:pPr marL="381000" indent="-285750">
              <a:buFont typeface="Wingdings" pitchFamily="2" charset="2"/>
              <a:buChar char="§"/>
            </a:pPr>
            <a:r>
              <a:rPr lang="en-GB" sz="2000" dirty="0">
                <a:latin typeface="Arial" panose="020B0604020202020204" pitchFamily="34" charset="0"/>
                <a:cs typeface="Arial" panose="020B0604020202020204" pitchFamily="34" charset="0"/>
              </a:rPr>
              <a:t>a distribution over actions given a certain state</a:t>
            </a:r>
          </a:p>
        </p:txBody>
      </p:sp>
      <p:sp>
        <p:nvSpPr>
          <p:cNvPr id="7" name="TextBox 6">
            <a:extLst>
              <a:ext uri="{FF2B5EF4-FFF2-40B4-BE49-F238E27FC236}">
                <a16:creationId xmlns:a16="http://schemas.microsoft.com/office/drawing/2014/main" id="{99C0EA31-A0A3-391C-DFB2-AFED0172E7E6}"/>
              </a:ext>
            </a:extLst>
          </p:cNvPr>
          <p:cNvSpPr txBox="1"/>
          <p:nvPr/>
        </p:nvSpPr>
        <p:spPr>
          <a:xfrm>
            <a:off x="1663139" y="2989691"/>
            <a:ext cx="1877437" cy="400110"/>
          </a:xfrm>
          <a:prstGeom prst="rect">
            <a:avLst/>
          </a:prstGeom>
          <a:noFill/>
        </p:spPr>
        <p:txBody>
          <a:bodyPr wrap="none" rtlCol="0">
            <a:spAutoFit/>
          </a:bodyPr>
          <a:lstStyle/>
          <a:p>
            <a:r>
              <a:rPr lang="en-DE" sz="2000" b="1">
                <a:latin typeface="Arial" panose="020B0604020202020204" pitchFamily="34" charset="0"/>
                <a:cs typeface="Arial" panose="020B0604020202020204" pitchFamily="34" charset="0"/>
              </a:rPr>
              <a:t>Deterministic</a:t>
            </a:r>
            <a:r>
              <a:rPr lang="en-DE" sz="2000">
                <a:latin typeface="Arial" panose="020B0604020202020204" pitchFamily="34" charset="0"/>
                <a:cs typeface="Arial" panose="020B0604020202020204" pitchFamily="34" charset="0"/>
              </a:rPr>
              <a:t>:</a:t>
            </a:r>
            <a:endParaRPr lang="en-DE"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AD1F0BD-B6F0-30E4-6175-C680E6EEDB28}"/>
                  </a:ext>
                </a:extLst>
              </p:cNvPr>
              <p:cNvSpPr txBox="1"/>
              <p:nvPr/>
            </p:nvSpPr>
            <p:spPr>
              <a:xfrm>
                <a:off x="3519131" y="2979057"/>
                <a:ext cx="12579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𝜋</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𝑠</m:t>
                          </m:r>
                        </m:e>
                      </m:d>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𝑎</m:t>
                      </m:r>
                    </m:oMath>
                  </m:oMathPara>
                </a14:m>
                <a:endParaRPr lang="en-DE" sz="2400" dirty="0">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CAD1F0BD-B6F0-30E4-6175-C680E6EEDB28}"/>
                  </a:ext>
                </a:extLst>
              </p:cNvPr>
              <p:cNvSpPr txBox="1">
                <a:spLocks noRot="1" noChangeAspect="1" noMove="1" noResize="1" noEditPoints="1" noAdjustHandles="1" noChangeArrowheads="1" noChangeShapeType="1" noTextEdit="1"/>
              </p:cNvSpPr>
              <p:nvPr/>
            </p:nvSpPr>
            <p:spPr>
              <a:xfrm>
                <a:off x="3519131" y="2979057"/>
                <a:ext cx="1257908" cy="369332"/>
              </a:xfrm>
              <a:prstGeom prst="rect">
                <a:avLst/>
              </a:prstGeom>
              <a:blipFill>
                <a:blip r:embed="rId3"/>
                <a:stretch>
                  <a:fillRect l="-990" r="-9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EC12956-A85B-ABC5-0EDF-367A6A86E06D}"/>
                  </a:ext>
                </a:extLst>
              </p:cNvPr>
              <p:cNvSpPr txBox="1"/>
              <p:nvPr/>
            </p:nvSpPr>
            <p:spPr>
              <a:xfrm>
                <a:off x="7340885" y="1948018"/>
                <a:ext cx="2544093"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𝜋</m:t>
                      </m:r>
                      <m:r>
                        <a:rPr lang="en-US" sz="3200" b="0" i="1" smtClean="0">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𝒮</m:t>
                      </m:r>
                      <m:r>
                        <a:rPr lang="en-US" sz="3200" i="1" smtClean="0">
                          <a:latin typeface="Cambria Math" panose="02040503050406030204" pitchFamily="18" charset="0"/>
                          <a:ea typeface="Cambria Math" panose="02040503050406030204" pitchFamily="18" charset="0"/>
                        </a:rPr>
                        <m:t>→</m:t>
                      </m:r>
                      <m:r>
                        <a:rPr lang="en-US" sz="3200" i="1">
                          <a:latin typeface="Cambria Math" panose="02040503050406030204" pitchFamily="18" charset="0"/>
                          <a:ea typeface="Cambria Math" panose="02040503050406030204" pitchFamily="18" charset="0"/>
                        </a:rPr>
                        <m:t>𝒜</m:t>
                      </m:r>
                    </m:oMath>
                  </m:oMathPara>
                </a14:m>
                <a:endParaRPr lang="en-US" sz="3200" dirty="0"/>
              </a:p>
            </p:txBody>
          </p:sp>
        </mc:Choice>
        <mc:Fallback xmlns="">
          <p:sp>
            <p:nvSpPr>
              <p:cNvPr id="9" name="TextBox 8">
                <a:extLst>
                  <a:ext uri="{FF2B5EF4-FFF2-40B4-BE49-F238E27FC236}">
                    <a16:creationId xmlns:a16="http://schemas.microsoft.com/office/drawing/2014/main" id="{BEC12956-A85B-ABC5-0EDF-367A6A86E06D}"/>
                  </a:ext>
                </a:extLst>
              </p:cNvPr>
              <p:cNvSpPr txBox="1">
                <a:spLocks noRot="1" noChangeAspect="1" noMove="1" noResize="1" noEditPoints="1" noAdjustHandles="1" noChangeArrowheads="1" noChangeShapeType="1" noTextEdit="1"/>
              </p:cNvSpPr>
              <p:nvPr/>
            </p:nvSpPr>
            <p:spPr>
              <a:xfrm>
                <a:off x="7340885" y="1948018"/>
                <a:ext cx="2544093"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86389AB-0954-48FB-2FEC-F7591BE3A3F2}"/>
                  </a:ext>
                </a:extLst>
              </p:cNvPr>
              <p:cNvSpPr txBox="1"/>
              <p:nvPr/>
            </p:nvSpPr>
            <p:spPr>
              <a:xfrm>
                <a:off x="7922486" y="3020469"/>
                <a:ext cx="22090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𝜋</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𝑎</m:t>
                          </m:r>
                        </m:e>
                        <m:e>
                          <m:r>
                            <a:rPr lang="en-US" sz="2400" b="0" i="1" smtClean="0">
                              <a:latin typeface="Cambria Math" panose="02040503050406030204" pitchFamily="18" charset="0"/>
                              <a:ea typeface="Cambria Math" panose="02040503050406030204" pitchFamily="18" charset="0"/>
                            </a:rPr>
                            <m:t>𝑠</m:t>
                          </m:r>
                        </m:e>
                      </m:d>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ℙ</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oMath>
                  </m:oMathPara>
                </a14:m>
                <a:endParaRPr lang="en-DE" sz="2400" dirty="0">
                  <a:latin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E86389AB-0954-48FB-2FEC-F7591BE3A3F2}"/>
                  </a:ext>
                </a:extLst>
              </p:cNvPr>
              <p:cNvSpPr txBox="1">
                <a:spLocks noRot="1" noChangeAspect="1" noMove="1" noResize="1" noEditPoints="1" noAdjustHandles="1" noChangeArrowheads="1" noChangeShapeType="1" noTextEdit="1"/>
              </p:cNvSpPr>
              <p:nvPr/>
            </p:nvSpPr>
            <p:spPr>
              <a:xfrm>
                <a:off x="7922486" y="3020469"/>
                <a:ext cx="2209066" cy="369332"/>
              </a:xfrm>
              <a:prstGeom prst="rect">
                <a:avLst/>
              </a:prstGeom>
              <a:blipFill>
                <a:blip r:embed="rId5"/>
                <a:stretch>
                  <a:fillRect l="-1149" r="-4023" b="-3333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5342BD0F-6C8A-6627-3D8E-F38E410CA4DE}"/>
              </a:ext>
            </a:extLst>
          </p:cNvPr>
          <p:cNvSpPr txBox="1"/>
          <p:nvPr/>
        </p:nvSpPr>
        <p:spPr>
          <a:xfrm>
            <a:off x="6382103" y="3410605"/>
            <a:ext cx="2984499" cy="523220"/>
          </a:xfrm>
          <a:prstGeom prst="rect">
            <a:avLst/>
          </a:prstGeom>
          <a:noFill/>
        </p:spPr>
        <p:txBody>
          <a:bodyPr wrap="square" rtlCol="0">
            <a:spAutoFit/>
          </a:bodyPr>
          <a:lstStyle/>
          <a:p>
            <a:r>
              <a:rPr lang="en-GB" sz="1400" dirty="0">
                <a:solidFill>
                  <a:schemeClr val="accent6">
                    <a:lumMod val="75000"/>
                  </a:schemeClr>
                </a:solidFill>
                <a:latin typeface="Arial" panose="020B0604020202020204" pitchFamily="34" charset="0"/>
                <a:cs typeface="Arial" panose="020B0604020202020204" pitchFamily="34" charset="0"/>
              </a:rPr>
              <a:t>P</a:t>
            </a:r>
            <a:r>
              <a:rPr lang="en-DE" sz="1400" dirty="0">
                <a:solidFill>
                  <a:schemeClr val="accent6">
                    <a:lumMod val="75000"/>
                  </a:schemeClr>
                </a:solidFill>
                <a:latin typeface="Arial" panose="020B0604020202020204" pitchFamily="34" charset="0"/>
                <a:cs typeface="Arial" panose="020B0604020202020204" pitchFamily="34" charset="0"/>
              </a:rPr>
              <a:t>robability of taking a specific action by being in a specific state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2BC62DD-05BE-EAFD-A9CD-8D317BA7ACDA}"/>
                  </a:ext>
                </a:extLst>
              </p:cNvPr>
              <p:cNvSpPr txBox="1"/>
              <p:nvPr/>
            </p:nvSpPr>
            <p:spPr>
              <a:xfrm>
                <a:off x="1015484" y="4172401"/>
                <a:ext cx="7445179" cy="221599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At every time step </a:t>
                </a:r>
                <a14:m>
                  <m:oMath xmlns:m="http://schemas.openxmlformats.org/officeDocument/2006/math">
                    <m:r>
                      <a:rPr lang="en-US" b="0" i="1" smtClean="0">
                        <a:latin typeface="Cambria Math" panose="02040503050406030204" pitchFamily="18" charset="0"/>
                        <a:cs typeface="Arial" panose="020B0604020202020204" pitchFamily="34" charset="0"/>
                      </a:rPr>
                      <m:t>𝑡</m:t>
                    </m:r>
                  </m:oMath>
                </a14:m>
                <a:r>
                  <a:rPr lang="en-US" dirty="0">
                    <a:latin typeface="Arial" panose="020B0604020202020204" pitchFamily="34" charset="0"/>
                    <a:cs typeface="Arial" panose="020B0604020202020204" pitchFamily="34" charset="0"/>
                  </a:rPr>
                  <a:t>:</a:t>
                </a:r>
              </a:p>
              <a:p>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à"/>
                </a:pPr>
                <a:r>
                  <a:rPr lang="en-US" dirty="0">
                    <a:latin typeface="Arial" panose="020B0604020202020204" pitchFamily="34" charset="0"/>
                    <a:cs typeface="Arial" panose="020B0604020202020204" pitchFamily="34" charset="0"/>
                    <a:sym typeface="Wingdings" pitchFamily="2" charset="2"/>
                  </a:rPr>
                  <a:t>The agent is in state </a:t>
                </a:r>
                <a14:m>
                  <m:oMath xmlns:m="http://schemas.openxmlformats.org/officeDocument/2006/math">
                    <m:sSub>
                      <m:sSubPr>
                        <m:ctrlPr>
                          <a:rPr lang="en-US" i="1" smtClean="0">
                            <a:latin typeface="Cambria Math" panose="02040503050406030204" pitchFamily="18" charset="0"/>
                            <a:cs typeface="Arial" panose="020B0604020202020204" pitchFamily="34" charset="0"/>
                            <a:sym typeface="Wingdings" pitchFamily="2" charset="2"/>
                          </a:rPr>
                        </m:ctrlPr>
                      </m:sSubPr>
                      <m:e>
                        <m:r>
                          <a:rPr lang="en-US" b="0" i="1" smtClean="0">
                            <a:latin typeface="Cambria Math" panose="02040503050406030204" pitchFamily="18" charset="0"/>
                            <a:cs typeface="Arial" panose="020B0604020202020204" pitchFamily="34" charset="0"/>
                            <a:sym typeface="Wingdings" pitchFamily="2" charset="2"/>
                          </a:rPr>
                          <m:t>𝑠</m:t>
                        </m:r>
                      </m:e>
                      <m:sub>
                        <m:r>
                          <a:rPr lang="en-US" b="0" i="1" smtClean="0">
                            <a:latin typeface="Cambria Math" panose="02040503050406030204" pitchFamily="18" charset="0"/>
                            <a:cs typeface="Arial" panose="020B0604020202020204" pitchFamily="34" charset="0"/>
                            <a:sym typeface="Wingdings" pitchFamily="2" charset="2"/>
                          </a:rPr>
                          <m:t>𝑡</m:t>
                        </m:r>
                      </m:sub>
                    </m:sSub>
                  </m:oMath>
                </a14:m>
                <a:endParaRPr lang="en-US" dirty="0">
                  <a:latin typeface="Arial" panose="020B0604020202020204" pitchFamily="34" charset="0"/>
                  <a:cs typeface="Arial" panose="020B0604020202020204" pitchFamily="34" charset="0"/>
                  <a:sym typeface="Wingdings" pitchFamily="2" charset="2"/>
                </a:endParaRPr>
              </a:p>
              <a:p>
                <a:pPr marL="285750" indent="-285750">
                  <a:buFont typeface="Wingdings" pitchFamily="2" charset="2"/>
                  <a:buChar char="à"/>
                </a:pPr>
                <a:endParaRPr lang="en-US" sz="500" dirty="0">
                  <a:latin typeface="Arial" panose="020B0604020202020204" pitchFamily="34" charset="0"/>
                  <a:cs typeface="Arial" panose="020B0604020202020204" pitchFamily="34" charset="0"/>
                  <a:sym typeface="Wingdings" pitchFamily="2" charset="2"/>
                </a:endParaRPr>
              </a:p>
              <a:p>
                <a:pPr marL="285750" indent="-285750">
                  <a:buFont typeface="Wingdings" pitchFamily="2" charset="2"/>
                  <a:buChar char="à"/>
                </a:pPr>
                <a:r>
                  <a:rPr lang="en-US" dirty="0">
                    <a:latin typeface="Arial" panose="020B0604020202020204" pitchFamily="34" charset="0"/>
                    <a:cs typeface="Arial" panose="020B0604020202020204" pitchFamily="34" charset="0"/>
                    <a:sym typeface="Wingdings" pitchFamily="2" charset="2"/>
                  </a:rPr>
                  <a:t>The agent samples an action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 </m:t>
                    </m:r>
                    <m:r>
                      <a:rPr lang="en-US" i="1">
                        <a:latin typeface="Cambria Math" panose="02040503050406030204" pitchFamily="18" charset="0"/>
                        <a:ea typeface="Cambria Math" panose="02040503050406030204" pitchFamily="18" charset="0"/>
                      </a:rPr>
                      <m:t>𝜋</m:t>
                    </m:r>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𝑎</m:t>
                        </m:r>
                      </m:e>
                      <m:e>
                        <m:r>
                          <a:rPr lang="en-US" sz="1800" b="0" i="1" smtClean="0">
                            <a:latin typeface="Cambria Math" panose="02040503050406030204" pitchFamily="18" charset="0"/>
                            <a:ea typeface="Cambria Math" panose="02040503050406030204" pitchFamily="18" charset="0"/>
                          </a:rPr>
                          <m:t>𝑠</m:t>
                        </m:r>
                      </m:e>
                    </m:d>
                  </m:oMath>
                </a14:m>
                <a:endParaRPr lang="en-US" sz="500" dirty="0">
                  <a:latin typeface="Arial" panose="020B0604020202020204" pitchFamily="34" charset="0"/>
                  <a:cs typeface="Arial" panose="020B0604020202020204" pitchFamily="34" charset="0"/>
                </a:endParaRPr>
              </a:p>
              <a:p>
                <a:pPr marL="171450" indent="-171450">
                  <a:buFont typeface="Wingdings" pitchFamily="2" charset="2"/>
                  <a:buChar char="à"/>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à"/>
                </a:pPr>
                <a:r>
                  <a:rPr lang="en-US" dirty="0">
                    <a:latin typeface="Arial" panose="020B0604020202020204" pitchFamily="34" charset="0"/>
                    <a:cs typeface="Arial" panose="020B0604020202020204" pitchFamily="34" charset="0"/>
                    <a:sym typeface="Wingdings" pitchFamily="2" charset="2"/>
                  </a:rPr>
                  <a:t>The environment samples:</a:t>
                </a:r>
              </a:p>
              <a:p>
                <a:pPr marL="285750" indent="-285750">
                  <a:buFont typeface="Wingdings" pitchFamily="2" charset="2"/>
                  <a:buChar char="à"/>
                </a:pPr>
                <a:endParaRPr lang="en-US" sz="500" dirty="0">
                  <a:latin typeface="Arial" panose="020B0604020202020204" pitchFamily="34" charset="0"/>
                  <a:cs typeface="Arial" panose="020B0604020202020204" pitchFamily="34" charset="0"/>
                  <a:sym typeface="Wingdings" pitchFamily="2" charset="2"/>
                </a:endParaRPr>
              </a:p>
              <a:p>
                <a:pPr marL="742950" lvl="1" indent="-285750">
                  <a:buFont typeface="Wingdings" pitchFamily="2" charset="2"/>
                  <a:buChar char="à"/>
                </a:pPr>
                <a:r>
                  <a:rPr lang="en-US" dirty="0">
                    <a:latin typeface="Arial" panose="020B0604020202020204" pitchFamily="34" charset="0"/>
                    <a:cs typeface="Arial" panose="020B0604020202020204" pitchFamily="34" charset="0"/>
                    <a:sym typeface="Wingdings" pitchFamily="2" charset="2"/>
                  </a:rPr>
                  <a:t>Next state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𝑠</m:t>
                        </m:r>
                      </m:e>
                      <m:sub>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 </m:t>
                    </m:r>
                  </m:oMath>
                </a14:m>
                <a:endParaRPr lang="en-US" dirty="0">
                  <a:latin typeface="Arial" panose="020B0604020202020204" pitchFamily="34" charset="0"/>
                  <a:cs typeface="Arial" panose="020B0604020202020204" pitchFamily="34" charset="0"/>
                  <a:sym typeface="Wingdings" pitchFamily="2" charset="2"/>
                </a:endParaRPr>
              </a:p>
              <a:p>
                <a:pPr marL="742950" lvl="1" indent="-285750">
                  <a:buFont typeface="Wingdings" pitchFamily="2" charset="2"/>
                  <a:buChar char="à"/>
                </a:pPr>
                <a:endParaRPr lang="en-US" sz="500" dirty="0">
                  <a:latin typeface="Arial" panose="020B0604020202020204" pitchFamily="34" charset="0"/>
                  <a:cs typeface="Arial" panose="020B0604020202020204" pitchFamily="34" charset="0"/>
                  <a:sym typeface="Wingdings" pitchFamily="2" charset="2"/>
                </a:endParaRPr>
              </a:p>
              <a:p>
                <a:pPr marL="742950" lvl="1" indent="-285750">
                  <a:buFont typeface="Wingdings" pitchFamily="2" charset="2"/>
                  <a:buChar char="à"/>
                </a:pPr>
                <a:r>
                  <a:rPr lang="en-US" dirty="0">
                    <a:latin typeface="Arial" panose="020B0604020202020204" pitchFamily="34" charset="0"/>
                    <a:cs typeface="Arial" panose="020B0604020202020204" pitchFamily="34" charset="0"/>
                    <a:sym typeface="Wingdings" pitchFamily="2" charset="2"/>
                  </a:rPr>
                  <a:t>Reward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𝑟</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oMath>
                </a14:m>
                <a:endParaRPr lang="en-US" dirty="0">
                  <a:latin typeface="Arial" panose="020B0604020202020204" pitchFamily="34" charset="0"/>
                  <a:cs typeface="Arial" panose="020B0604020202020204" pitchFamily="34" charset="0"/>
                  <a:sym typeface="Wingdings" pitchFamily="2" charset="2"/>
                </a:endParaRPr>
              </a:p>
            </p:txBody>
          </p:sp>
        </mc:Choice>
        <mc:Fallback xmlns="">
          <p:sp>
            <p:nvSpPr>
              <p:cNvPr id="4" name="TextBox 3">
                <a:extLst>
                  <a:ext uri="{FF2B5EF4-FFF2-40B4-BE49-F238E27FC236}">
                    <a16:creationId xmlns:a16="http://schemas.microsoft.com/office/drawing/2014/main" id="{22BC62DD-05BE-EAFD-A9CD-8D317BA7ACDA}"/>
                  </a:ext>
                </a:extLst>
              </p:cNvPr>
              <p:cNvSpPr txBox="1">
                <a:spLocks noRot="1" noChangeAspect="1" noMove="1" noResize="1" noEditPoints="1" noAdjustHandles="1" noChangeArrowheads="1" noChangeShapeType="1" noTextEdit="1"/>
              </p:cNvSpPr>
              <p:nvPr/>
            </p:nvSpPr>
            <p:spPr>
              <a:xfrm>
                <a:off x="1015484" y="4172401"/>
                <a:ext cx="7445179" cy="2215991"/>
              </a:xfrm>
              <a:prstGeom prst="rect">
                <a:avLst/>
              </a:prstGeom>
              <a:blipFill>
                <a:blip r:embed="rId6"/>
                <a:stretch>
                  <a:fillRect l="-852" t="-1136"/>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DD9F6B85-FAD2-DC9A-D2DE-018B22B5A227}"/>
              </a:ext>
            </a:extLst>
          </p:cNvPr>
          <p:cNvSpPr txBox="1"/>
          <p:nvPr/>
        </p:nvSpPr>
        <p:spPr>
          <a:xfrm>
            <a:off x="6382103" y="3031156"/>
            <a:ext cx="1852448" cy="400110"/>
          </a:xfrm>
          <a:prstGeom prst="rect">
            <a:avLst/>
          </a:prstGeom>
          <a:noFill/>
        </p:spPr>
        <p:txBody>
          <a:bodyPr wrap="square">
            <a:spAutoFit/>
          </a:bodyPr>
          <a:lstStyle/>
          <a:p>
            <a:r>
              <a:rPr lang="en-DE" sz="2000" b="1">
                <a:latin typeface="Arial" panose="020B0604020202020204" pitchFamily="34" charset="0"/>
                <a:cs typeface="Arial" panose="020B0604020202020204" pitchFamily="34" charset="0"/>
              </a:rPr>
              <a:t>Stochastic</a:t>
            </a:r>
            <a:r>
              <a:rPr lang="en-DE" sz="2000">
                <a:latin typeface="Arial" panose="020B0604020202020204" pitchFamily="34" charset="0"/>
                <a:cs typeface="Arial" panose="020B0604020202020204" pitchFamily="34" charset="0"/>
              </a:rPr>
              <a:t>:</a:t>
            </a:r>
            <a:endParaRPr lang="en-DE" sz="20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69CD66A-CBF4-44E8-D60E-52FDD0C00710}"/>
              </a:ext>
            </a:extLst>
          </p:cNvPr>
          <p:cNvSpPr txBox="1"/>
          <p:nvPr/>
        </p:nvSpPr>
        <p:spPr>
          <a:xfrm>
            <a:off x="5632589" y="4802051"/>
            <a:ext cx="1993522" cy="738664"/>
          </a:xfrm>
          <a:prstGeom prst="rect">
            <a:avLst/>
          </a:prstGeom>
          <a:noFill/>
        </p:spPr>
        <p:txBody>
          <a:bodyPr wrap="square" rtlCol="0">
            <a:spAutoFit/>
          </a:bodyPr>
          <a:lstStyle/>
          <a:p>
            <a:r>
              <a:rPr lang="en-US" sz="1400" dirty="0">
                <a:solidFill>
                  <a:schemeClr val="accent6">
                    <a:lumMod val="75000"/>
                  </a:schemeClr>
                </a:solidFill>
                <a:latin typeface="Arial" panose="020B0604020202020204" pitchFamily="34" charset="0"/>
                <a:cs typeface="Arial" panose="020B0604020202020204" pitchFamily="34" charset="0"/>
              </a:rPr>
              <a:t>Sample randomly from a Gaussian dist. or from model</a:t>
            </a:r>
          </a:p>
        </p:txBody>
      </p:sp>
      <p:sp>
        <p:nvSpPr>
          <p:cNvPr id="20" name="TextBox 19">
            <a:extLst>
              <a:ext uri="{FF2B5EF4-FFF2-40B4-BE49-F238E27FC236}">
                <a16:creationId xmlns:a16="http://schemas.microsoft.com/office/drawing/2014/main" id="{A32B7EA2-287F-204F-DDCB-A32D20919D1A}"/>
              </a:ext>
            </a:extLst>
          </p:cNvPr>
          <p:cNvSpPr txBox="1"/>
          <p:nvPr/>
        </p:nvSpPr>
        <p:spPr>
          <a:xfrm>
            <a:off x="3483419" y="5702943"/>
            <a:ext cx="2539314" cy="523220"/>
          </a:xfrm>
          <a:prstGeom prst="rect">
            <a:avLst/>
          </a:prstGeom>
          <a:noFill/>
        </p:spPr>
        <p:txBody>
          <a:bodyPr wrap="square" rtlCol="0">
            <a:spAutoFit/>
          </a:bodyPr>
          <a:lstStyle/>
          <a:p>
            <a:r>
              <a:rPr lang="en-US" sz="1400" dirty="0">
                <a:solidFill>
                  <a:schemeClr val="accent6">
                    <a:lumMod val="75000"/>
                  </a:schemeClr>
                </a:solidFill>
                <a:latin typeface="Arial" panose="020B0604020202020204" pitchFamily="34" charset="0"/>
                <a:cs typeface="Arial" panose="020B0604020202020204" pitchFamily="34" charset="0"/>
              </a:rPr>
              <a:t>Given by your simulation, experiment, or model</a:t>
            </a:r>
          </a:p>
        </p:txBody>
      </p:sp>
      <p:pic>
        <p:nvPicPr>
          <p:cNvPr id="23" name="Picture 2">
            <a:extLst>
              <a:ext uri="{FF2B5EF4-FFF2-40B4-BE49-F238E27FC236}">
                <a16:creationId xmlns:a16="http://schemas.microsoft.com/office/drawing/2014/main" id="{17D97B5E-7034-8D23-6480-5ABABB2D7E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7822" y="4802051"/>
            <a:ext cx="3577586" cy="1442575"/>
          </a:xfrm>
          <a:prstGeom prst="rect">
            <a:avLst/>
          </a:prstGeom>
          <a:noFill/>
          <a:extLst>
            <a:ext uri="{909E8E84-426E-40DD-AFC4-6F175D3DCCD1}">
              <a14:hiddenFill xmlns:a14="http://schemas.microsoft.com/office/drawing/2010/main">
                <a:solidFill>
                  <a:srgbClr val="FFFFFF"/>
                </a:solidFill>
              </a14:hiddenFill>
            </a:ext>
          </a:extLst>
        </p:spPr>
      </p:pic>
      <p:sp>
        <p:nvSpPr>
          <p:cNvPr id="24" name="Slide Number Placeholder 23">
            <a:extLst>
              <a:ext uri="{FF2B5EF4-FFF2-40B4-BE49-F238E27FC236}">
                <a16:creationId xmlns:a16="http://schemas.microsoft.com/office/drawing/2014/main" id="{5E4A1975-1CF4-708C-1E96-AC1D5B4B4444}"/>
              </a:ext>
            </a:extLst>
          </p:cNvPr>
          <p:cNvSpPr>
            <a:spLocks noGrp="1"/>
          </p:cNvSpPr>
          <p:nvPr>
            <p:ph type="sldNum" sz="quarter" idx="11"/>
          </p:nvPr>
        </p:nvSpPr>
        <p:spPr/>
        <p:txBody>
          <a:bodyPr/>
          <a:lstStyle/>
          <a:p>
            <a:fld id="{8EC8024B-7172-FB45-9673-F90DEA3BA41B}" type="slidenum">
              <a:rPr lang="en-US" smtClean="0"/>
              <a:t>26</a:t>
            </a:fld>
            <a:endParaRPr lang="en-US" dirty="0"/>
          </a:p>
        </p:txBody>
      </p:sp>
      <p:pic>
        <p:nvPicPr>
          <p:cNvPr id="15" name="Picture 14" descr="A light bulb with a black background&#10;&#10;AI-generated content may be incorrect.">
            <a:extLst>
              <a:ext uri="{FF2B5EF4-FFF2-40B4-BE49-F238E27FC236}">
                <a16:creationId xmlns:a16="http://schemas.microsoft.com/office/drawing/2014/main" id="{C96B69B1-FDE4-7661-7EF6-D0738B33A2FC}"/>
              </a:ext>
            </a:extLst>
          </p:cNvPr>
          <p:cNvPicPr>
            <a:picLocks noChangeAspect="1"/>
          </p:cNvPicPr>
          <p:nvPr/>
        </p:nvPicPr>
        <p:blipFill>
          <a:blip r:embed="rId8"/>
          <a:stretch>
            <a:fillRect/>
          </a:stretch>
        </p:blipFill>
        <p:spPr>
          <a:xfrm>
            <a:off x="6429080" y="441352"/>
            <a:ext cx="504773" cy="504773"/>
          </a:xfrm>
          <a:prstGeom prst="rect">
            <a:avLst/>
          </a:prstGeom>
        </p:spPr>
      </p:pic>
    </p:spTree>
    <p:extLst>
      <p:ext uri="{BB962C8B-B14F-4D97-AF65-F5344CB8AC3E}">
        <p14:creationId xmlns:p14="http://schemas.microsoft.com/office/powerpoint/2010/main" val="371773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F168B-9142-D9B0-BB0A-7D0B62906E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541077-5F1B-60D5-13EB-7F01CEDC4320}"/>
              </a:ext>
            </a:extLst>
          </p:cNvPr>
          <p:cNvSpPr>
            <a:spLocks noGrp="1"/>
          </p:cNvSpPr>
          <p:nvPr>
            <p:ph type="title"/>
          </p:nvPr>
        </p:nvSpPr>
        <p:spPr/>
        <p:txBody>
          <a:bodyPr/>
          <a:lstStyle/>
          <a:p>
            <a:r>
              <a:rPr lang="en-US" dirty="0"/>
              <a:t>Optimal control concepts </a:t>
            </a:r>
          </a:p>
        </p:txBody>
      </p:sp>
      <p:sp>
        <p:nvSpPr>
          <p:cNvPr id="3" name="Text Placeholder 2">
            <a:extLst>
              <a:ext uri="{FF2B5EF4-FFF2-40B4-BE49-F238E27FC236}">
                <a16:creationId xmlns:a16="http://schemas.microsoft.com/office/drawing/2014/main" id="{9E6BBB8F-8377-8D47-6BAA-01464EB4BAE8}"/>
              </a:ext>
            </a:extLst>
          </p:cNvPr>
          <p:cNvSpPr>
            <a:spLocks noGrp="1"/>
          </p:cNvSpPr>
          <p:nvPr>
            <p:ph type="body" sz="quarter" idx="12"/>
          </p:nvPr>
        </p:nvSpPr>
        <p:spPr/>
        <p:txBody>
          <a:bodyPr/>
          <a:lstStyle/>
          <a:p>
            <a:r>
              <a:rPr lang="en-US" dirty="0"/>
              <a:t>Value function</a:t>
            </a:r>
          </a:p>
        </p:txBody>
      </p:sp>
      <p:sp>
        <p:nvSpPr>
          <p:cNvPr id="4" name="Rounded Rectangle 3">
            <a:extLst>
              <a:ext uri="{FF2B5EF4-FFF2-40B4-BE49-F238E27FC236}">
                <a16:creationId xmlns:a16="http://schemas.microsoft.com/office/drawing/2014/main" id="{C8CAF0CA-48BE-F7F5-F22B-BD9DCBCDD8A8}"/>
              </a:ext>
            </a:extLst>
          </p:cNvPr>
          <p:cNvSpPr/>
          <p:nvPr/>
        </p:nvSpPr>
        <p:spPr>
          <a:xfrm>
            <a:off x="889907" y="1401161"/>
            <a:ext cx="10220555" cy="2027839"/>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BB89C4C-7D78-9307-4BFA-6B1E51B3F2FF}"/>
              </a:ext>
            </a:extLst>
          </p:cNvPr>
          <p:cNvSpPr txBox="1"/>
          <p:nvPr/>
        </p:nvSpPr>
        <p:spPr>
          <a:xfrm>
            <a:off x="1006588" y="1532231"/>
            <a:ext cx="9771140" cy="1723549"/>
          </a:xfrm>
          <a:prstGeom prst="rect">
            <a:avLst/>
          </a:prstGeom>
          <a:noFill/>
        </p:spPr>
        <p:txBody>
          <a:bodyPr wrap="square" rtlCol="0">
            <a:spAutoFit/>
          </a:bodyPr>
          <a:lstStyle/>
          <a:p>
            <a:pPr marL="95250"/>
            <a:r>
              <a:rPr lang="en-GB" sz="2000" dirty="0">
                <a:latin typeface="Arial" panose="020B0604020202020204" pitchFamily="34" charset="0"/>
                <a:cs typeface="Arial" panose="020B0604020202020204" pitchFamily="34" charset="0"/>
              </a:rPr>
              <a:t>The </a:t>
            </a:r>
            <a:r>
              <a:rPr lang="en-GB" sz="2000" b="1" u="sng" dirty="0">
                <a:latin typeface="Arial" panose="020B0604020202020204" pitchFamily="34" charset="0"/>
                <a:cs typeface="Arial" panose="020B0604020202020204" pitchFamily="34" charset="0"/>
              </a:rPr>
              <a:t>value function</a:t>
            </a:r>
            <a:r>
              <a:rPr lang="en-GB" sz="2000" dirty="0">
                <a:latin typeface="Arial" panose="020B0604020202020204" pitchFamily="34" charset="0"/>
                <a:cs typeface="Arial" panose="020B0604020202020204" pitchFamily="34" charset="0"/>
              </a:rPr>
              <a:t> is:</a:t>
            </a:r>
          </a:p>
          <a:p>
            <a:pPr marL="95250"/>
            <a:endParaRPr lang="en-GB" sz="600" dirty="0">
              <a:latin typeface="Arial" panose="020B0604020202020204" pitchFamily="34" charset="0"/>
              <a:cs typeface="Arial" panose="020B0604020202020204" pitchFamily="34" charset="0"/>
            </a:endParaRPr>
          </a:p>
          <a:p>
            <a:pPr marL="381000" indent="-285750">
              <a:buFont typeface="Wingdings" pitchFamily="2" charset="2"/>
              <a:buChar char="§"/>
            </a:pPr>
            <a:r>
              <a:rPr lang="en-GB" sz="2000" dirty="0">
                <a:latin typeface="Arial" panose="020B0604020202020204" pitchFamily="34" charset="0"/>
                <a:cs typeface="Arial" panose="020B0604020202020204" pitchFamily="34" charset="0"/>
              </a:rPr>
              <a:t>an </a:t>
            </a:r>
            <a:r>
              <a:rPr lang="en-GB" sz="2000" b="1" dirty="0">
                <a:solidFill>
                  <a:schemeClr val="accent6">
                    <a:lumMod val="75000"/>
                  </a:schemeClr>
                </a:solidFill>
                <a:latin typeface="Arial" panose="020B0604020202020204" pitchFamily="34" charset="0"/>
                <a:cs typeface="Arial" panose="020B0604020202020204" pitchFamily="34" charset="0"/>
              </a:rPr>
              <a:t>estimation of expected future return</a:t>
            </a:r>
            <a:r>
              <a:rPr lang="en-GB" sz="2000" dirty="0">
                <a:latin typeface="Arial" panose="020B0604020202020204" pitchFamily="34" charset="0"/>
                <a:cs typeface="Arial" panose="020B0604020202020204" pitchFamily="34" charset="0"/>
              </a:rPr>
              <a:t>, gives “value” to an action.</a:t>
            </a:r>
          </a:p>
          <a:p>
            <a:pPr marL="381000" indent="-285750">
              <a:buFont typeface="Wingdings" pitchFamily="2" charset="2"/>
              <a:buChar char="§"/>
            </a:pPr>
            <a:r>
              <a:rPr lang="en-GB" sz="2000" dirty="0">
                <a:latin typeface="Arial" panose="020B0604020202020204" pitchFamily="34" charset="0"/>
                <a:cs typeface="Arial" panose="020B0604020202020204" pitchFamily="34" charset="0"/>
              </a:rPr>
              <a:t>used to choose between states depending on how much reward we expect to get.</a:t>
            </a:r>
          </a:p>
          <a:p>
            <a:pPr marL="381000" indent="-285750">
              <a:buFont typeface="Wingdings" pitchFamily="2" charset="2"/>
              <a:buChar char="§"/>
            </a:pPr>
            <a:r>
              <a:rPr lang="en-GB" sz="2000" dirty="0">
                <a:latin typeface="Arial" panose="020B0604020202020204" pitchFamily="34" charset="0"/>
                <a:cs typeface="Arial" panose="020B0604020202020204" pitchFamily="34" charset="0"/>
              </a:rPr>
              <a:t>depends on the agent’s behaviour (policy </a:t>
            </a:r>
            <a:r>
              <a:rPr lang="en-GB" sz="2000" dirty="0">
                <a:latin typeface="Arial" panose="020B0604020202020204" pitchFamily="34" charset="0"/>
                <a:cs typeface="Arial" panose="020B0604020202020204" pitchFamily="34" charset="0"/>
                <a:sym typeface="Wingdings" pitchFamily="2" charset="2"/>
              </a:rPr>
              <a:t> action</a:t>
            </a:r>
            <a:r>
              <a:rPr lang="en-GB" sz="2000" dirty="0">
                <a:latin typeface="Arial" panose="020B0604020202020204" pitchFamily="34" charset="0"/>
                <a:cs typeface="Arial" panose="020B0604020202020204" pitchFamily="34" charset="0"/>
              </a:rPr>
              <a:t>).</a:t>
            </a:r>
          </a:p>
          <a:p>
            <a:pPr marL="381000" indent="-285750">
              <a:buFont typeface="Wingdings" pitchFamily="2" charset="2"/>
              <a:buChar char="§"/>
            </a:pPr>
            <a:r>
              <a:rPr lang="en-GB" sz="2000" dirty="0">
                <a:latin typeface="Arial" panose="020B0604020202020204" pitchFamily="34" charset="0"/>
                <a:cs typeface="Arial" panose="020B0604020202020204" pitchFamily="34" charset="0"/>
              </a:rPr>
              <a:t>a way to compare policies.</a:t>
            </a:r>
            <a:endParaRPr lang="en-DE"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EB22D29-4DB0-15B0-E555-7FD970527A7F}"/>
                  </a:ext>
                </a:extLst>
              </p:cNvPr>
              <p:cNvSpPr txBox="1"/>
              <p:nvPr/>
            </p:nvSpPr>
            <p:spPr>
              <a:xfrm>
                <a:off x="911225" y="4193335"/>
                <a:ext cx="320991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𝒱</m:t>
                          </m:r>
                        </m:e>
                        <m:sup>
                          <m:r>
                            <a:rPr lang="en-US" sz="2400" b="0" i="1" smtClean="0">
                              <a:latin typeface="Cambria Math" panose="02040503050406030204" pitchFamily="18" charset="0"/>
                              <a:ea typeface="Cambria Math" panose="02040503050406030204" pitchFamily="18" charset="0"/>
                            </a:rPr>
                            <m:t>𝜋</m:t>
                          </m:r>
                        </m:sup>
                      </m:sSup>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𝑠</m:t>
                          </m:r>
                        </m:e>
                      </m:d>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𝔼</m:t>
                          </m:r>
                        </m:e>
                        <m:sub>
                          <m:r>
                            <a:rPr lang="en-US" sz="2400" b="0" i="1" smtClean="0">
                              <a:latin typeface="Cambria Math" panose="02040503050406030204" pitchFamily="18" charset="0"/>
                              <a:ea typeface="Cambria Math" panose="02040503050406030204" pitchFamily="18" charset="0"/>
                            </a:rPr>
                            <m:t>𝜋</m:t>
                          </m:r>
                        </m:sub>
                      </m:sSub>
                      <m:d>
                        <m:dPr>
                          <m:begChr m:val="["/>
                          <m:endChr m:val="|"/>
                          <m:ctrlPr>
                            <a:rPr lang="en-US" sz="2400" b="0" i="1" smtClean="0">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𝒢</m:t>
                              </m:r>
                            </m:e>
                            <m:sub>
                              <m:r>
                                <a:rPr lang="en-US" sz="2400" i="1">
                                  <a:latin typeface="Cambria Math" panose="02040503050406030204" pitchFamily="18" charset="0"/>
                                  <a:ea typeface="Cambria Math" panose="02040503050406030204" pitchFamily="18" charset="0"/>
                                </a:rPr>
                                <m:t>𝑡</m:t>
                              </m:r>
                            </m:sub>
                          </m:sSub>
                          <m:r>
                            <a:rPr lang="en-US" sz="2400" b="0" i="1" smtClean="0">
                              <a:latin typeface="Cambria Math" panose="02040503050406030204" pitchFamily="18" charset="0"/>
                              <a:ea typeface="Cambria Math" panose="02040503050406030204" pitchFamily="18" charset="0"/>
                            </a:rPr>
                            <m:t> </m:t>
                          </m:r>
                        </m:e>
                      </m:d>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𝒮</m:t>
                          </m:r>
                        </m:e>
                        <m:sub>
                          <m:r>
                            <a:rPr lang="en-US" sz="2400" b="0" i="1" smtClean="0">
                              <a:latin typeface="Cambria Math" panose="02040503050406030204" pitchFamily="18" charset="0"/>
                              <a:ea typeface="Cambria Math" panose="02040503050406030204" pitchFamily="18" charset="0"/>
                            </a:rPr>
                            <m:t>𝑡</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oMath>
                  </m:oMathPara>
                </a14:m>
                <a:endParaRPr lang="en-DE" sz="2400" dirty="0">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9EB22D29-4DB0-15B0-E555-7FD970527A7F}"/>
                  </a:ext>
                </a:extLst>
              </p:cNvPr>
              <p:cNvSpPr txBox="1">
                <a:spLocks noRot="1" noChangeAspect="1" noMove="1" noResize="1" noEditPoints="1" noAdjustHandles="1" noChangeArrowheads="1" noChangeShapeType="1" noTextEdit="1"/>
              </p:cNvSpPr>
              <p:nvPr/>
            </p:nvSpPr>
            <p:spPr>
              <a:xfrm>
                <a:off x="911225" y="4193335"/>
                <a:ext cx="3209917" cy="369332"/>
              </a:xfrm>
              <a:prstGeom prst="rect">
                <a:avLst/>
              </a:prstGeom>
              <a:blipFill>
                <a:blip r:embed="rId3"/>
                <a:stretch>
                  <a:fillRect l="-1181" t="-6667" r="-2756" b="-3666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0FD580CA-5CE2-4E39-55D8-461FA3AA5ACE}"/>
              </a:ext>
            </a:extLst>
          </p:cNvPr>
          <p:cNvSpPr txBox="1"/>
          <p:nvPr/>
        </p:nvSpPr>
        <p:spPr>
          <a:xfrm>
            <a:off x="889907" y="3700329"/>
            <a:ext cx="2608719" cy="400110"/>
          </a:xfrm>
          <a:prstGeom prst="rect">
            <a:avLst/>
          </a:prstGeom>
          <a:noFill/>
        </p:spPr>
        <p:txBody>
          <a:bodyPr wrap="square" rtlCol="0">
            <a:spAutoFit/>
          </a:bodyPr>
          <a:lstStyle/>
          <a:p>
            <a:r>
              <a:rPr lang="en-US" sz="2000" b="1" dirty="0">
                <a:latin typeface="Arial" panose="020B0604020202020204" pitchFamily="34" charset="0"/>
                <a:ea typeface="Hiragino Kaku Gothic Std W8" panose="020B0800000000000000" pitchFamily="34" charset="-128"/>
                <a:cs typeface="Arial" panose="020B0604020202020204" pitchFamily="34" charset="0"/>
              </a:rPr>
              <a:t>State-value function</a:t>
            </a:r>
            <a:endParaRPr lang="en-ES" sz="2000" b="1" dirty="0">
              <a:latin typeface="Arial" panose="020B0604020202020204" pitchFamily="34" charset="0"/>
              <a:ea typeface="Hiragino Kaku Gothic Std W8" panose="020B0800000000000000" pitchFamily="34"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1E22C0D-C7BA-BB8C-6529-4E7B5DC0B8F9}"/>
                  </a:ext>
                </a:extLst>
              </p:cNvPr>
              <p:cNvSpPr txBox="1"/>
              <p:nvPr/>
            </p:nvSpPr>
            <p:spPr>
              <a:xfrm>
                <a:off x="3488674" y="3651559"/>
                <a:ext cx="3667065" cy="523220"/>
              </a:xfrm>
              <a:prstGeom prst="rect">
                <a:avLst/>
              </a:prstGeom>
              <a:noFill/>
            </p:spPr>
            <p:txBody>
              <a:bodyPr wrap="square" rtlCol="0">
                <a:spAutoFit/>
              </a:bodyPr>
              <a:lstStyle/>
              <a:p>
                <a:r>
                  <a:rPr lang="en-DE" sz="1400" dirty="0">
                    <a:solidFill>
                      <a:schemeClr val="accent6">
                        <a:lumMod val="75000"/>
                      </a:schemeClr>
                    </a:solidFill>
                    <a:latin typeface="Arial" panose="020B0604020202020204" pitchFamily="34" charset="0"/>
                    <a:cs typeface="Arial" panose="020B0604020202020204" pitchFamily="34" charset="0"/>
                  </a:rPr>
                  <a:t>Expected return starting from state </a:t>
                </a:r>
                <a14:m>
                  <m:oMath xmlns:m="http://schemas.openxmlformats.org/officeDocument/2006/math">
                    <m:r>
                      <a:rPr lang="en-US" sz="1400" b="0" i="1" smtClean="0">
                        <a:solidFill>
                          <a:schemeClr val="accent6">
                            <a:lumMod val="75000"/>
                          </a:schemeClr>
                        </a:solidFill>
                        <a:latin typeface="Cambria Math" panose="02040503050406030204" pitchFamily="18" charset="0"/>
                      </a:rPr>
                      <m:t>𝑠</m:t>
                    </m:r>
                    <m:r>
                      <a:rPr lang="en-US" sz="1400" b="0" i="1" smtClean="0">
                        <a:solidFill>
                          <a:schemeClr val="accent6">
                            <a:lumMod val="75000"/>
                          </a:schemeClr>
                        </a:solidFill>
                        <a:latin typeface="Cambria Math" panose="02040503050406030204" pitchFamily="18" charset="0"/>
                      </a:rPr>
                      <m:t> </m:t>
                    </m:r>
                  </m:oMath>
                </a14:m>
                <a:r>
                  <a:rPr lang="en-DE" sz="1400" dirty="0">
                    <a:solidFill>
                      <a:schemeClr val="accent6">
                        <a:lumMod val="75000"/>
                      </a:schemeClr>
                    </a:solidFill>
                    <a:latin typeface="Arial" panose="020B0604020202020204" pitchFamily="34" charset="0"/>
                    <a:cs typeface="Arial" panose="020B0604020202020204" pitchFamily="34" charset="0"/>
                  </a:rPr>
                  <a:t>and following policy </a:t>
                </a:r>
                <a14:m>
                  <m:oMath xmlns:m="http://schemas.openxmlformats.org/officeDocument/2006/math">
                    <m:r>
                      <a:rPr lang="en-DE" sz="1400" i="1" smtClean="0">
                        <a:solidFill>
                          <a:schemeClr val="accent6">
                            <a:lumMod val="75000"/>
                          </a:schemeClr>
                        </a:solidFill>
                        <a:latin typeface="Cambria Math" panose="02040503050406030204" pitchFamily="18" charset="0"/>
                        <a:ea typeface="Cambria Math" panose="02040503050406030204" pitchFamily="18" charset="0"/>
                      </a:rPr>
                      <m:t>𝜋</m:t>
                    </m:r>
                    <m:r>
                      <a:rPr lang="en-US" sz="1400" b="0" i="0" smtClean="0">
                        <a:solidFill>
                          <a:schemeClr val="accent6">
                            <a:lumMod val="75000"/>
                          </a:schemeClr>
                        </a:solidFill>
                        <a:latin typeface="Cambria Math" panose="02040503050406030204" pitchFamily="18" charset="0"/>
                        <a:ea typeface="Cambria Math" panose="02040503050406030204" pitchFamily="18" charset="0"/>
                      </a:rPr>
                      <m:t> </m:t>
                    </m:r>
                  </m:oMath>
                </a14:m>
                <a:r>
                  <a:rPr lang="en-DE" sz="1400" dirty="0">
                    <a:solidFill>
                      <a:schemeClr val="accent6">
                        <a:lumMod val="75000"/>
                      </a:schemeClr>
                    </a:solidFill>
                    <a:latin typeface="Arial" panose="020B0604020202020204" pitchFamily="34" charset="0"/>
                    <a:cs typeface="Arial" panose="020B0604020202020204" pitchFamily="34" charset="0"/>
                  </a:rPr>
                  <a:t>(evaluates the policy)</a:t>
                </a:r>
              </a:p>
            </p:txBody>
          </p:sp>
        </mc:Choice>
        <mc:Fallback xmlns="">
          <p:sp>
            <p:nvSpPr>
              <p:cNvPr id="10" name="TextBox 9">
                <a:extLst>
                  <a:ext uri="{FF2B5EF4-FFF2-40B4-BE49-F238E27FC236}">
                    <a16:creationId xmlns:a16="http://schemas.microsoft.com/office/drawing/2014/main" id="{91E22C0D-C7BA-BB8C-6529-4E7B5DC0B8F9}"/>
                  </a:ext>
                </a:extLst>
              </p:cNvPr>
              <p:cNvSpPr txBox="1">
                <a:spLocks noRot="1" noChangeAspect="1" noMove="1" noResize="1" noEditPoints="1" noAdjustHandles="1" noChangeArrowheads="1" noChangeShapeType="1" noTextEdit="1"/>
              </p:cNvSpPr>
              <p:nvPr/>
            </p:nvSpPr>
            <p:spPr>
              <a:xfrm>
                <a:off x="3488674" y="3651559"/>
                <a:ext cx="3667065" cy="523220"/>
              </a:xfrm>
              <a:prstGeom prst="rect">
                <a:avLst/>
              </a:prstGeom>
              <a:blipFill>
                <a:blip r:embed="rId4"/>
                <a:stretch>
                  <a:fillRect l="-345" t="-2381" b="-9524"/>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463418AD-56D2-241B-DB11-0D6A86EB623D}"/>
              </a:ext>
            </a:extLst>
          </p:cNvPr>
          <p:cNvCxnSpPr>
            <a:cxnSpLocks/>
          </p:cNvCxnSpPr>
          <p:nvPr/>
        </p:nvCxnSpPr>
        <p:spPr>
          <a:xfrm>
            <a:off x="1258329" y="4406988"/>
            <a:ext cx="0" cy="318480"/>
          </a:xfrm>
          <a:prstGeom prst="lin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FBAC270-62F0-96B7-5212-4091DF4FFF58}"/>
              </a:ext>
            </a:extLst>
          </p:cNvPr>
          <p:cNvSpPr/>
          <p:nvPr/>
        </p:nvSpPr>
        <p:spPr>
          <a:xfrm>
            <a:off x="1161129" y="4224437"/>
            <a:ext cx="194400" cy="193375"/>
          </a:xfrm>
          <a:prstGeom prst="ellipse">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447E61F-69A6-488E-EBA7-406A18EA486E}"/>
              </a:ext>
            </a:extLst>
          </p:cNvPr>
          <p:cNvSpPr txBox="1"/>
          <p:nvPr/>
        </p:nvSpPr>
        <p:spPr>
          <a:xfrm>
            <a:off x="838200" y="4725468"/>
            <a:ext cx="1137938" cy="261610"/>
          </a:xfrm>
          <a:prstGeom prst="rect">
            <a:avLst/>
          </a:prstGeom>
          <a:noFill/>
        </p:spPr>
        <p:txBody>
          <a:bodyPr wrap="square" rtlCol="0">
            <a:spAutoFit/>
          </a:bodyPr>
          <a:lstStyle/>
          <a:p>
            <a:r>
              <a:rPr lang="en-US" sz="1100" dirty="0">
                <a:solidFill>
                  <a:schemeClr val="accent6">
                    <a:lumMod val="75000"/>
                  </a:schemeClr>
                </a:solidFill>
                <a:latin typeface="Arial" panose="020B0604020202020204" pitchFamily="34" charset="0"/>
                <a:cs typeface="Arial" panose="020B0604020202020204" pitchFamily="34" charset="0"/>
              </a:rPr>
              <a:t>given policy</a:t>
            </a:r>
            <a:endParaRPr lang="en-DE" sz="1100" dirty="0">
              <a:solidFill>
                <a:schemeClr val="accent6">
                  <a:lumMod val="7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5ECCA56-F75F-37E0-567F-0CCB40E5A567}"/>
              </a:ext>
            </a:extLst>
          </p:cNvPr>
          <p:cNvSpPr txBox="1"/>
          <p:nvPr/>
        </p:nvSpPr>
        <p:spPr>
          <a:xfrm>
            <a:off x="5945515" y="4525413"/>
            <a:ext cx="2908758" cy="400110"/>
          </a:xfrm>
          <a:prstGeom prst="rect">
            <a:avLst/>
          </a:prstGeom>
          <a:noFill/>
        </p:spPr>
        <p:txBody>
          <a:bodyPr wrap="square" rtlCol="0">
            <a:spAutoFit/>
          </a:bodyPr>
          <a:lstStyle/>
          <a:p>
            <a:r>
              <a:rPr lang="en-US" sz="2000" b="1" dirty="0">
                <a:latin typeface="Arial" panose="020B0604020202020204" pitchFamily="34" charset="0"/>
                <a:ea typeface="Hiragino Kaku Gothic Std W8" panose="020B0800000000000000" pitchFamily="34" charset="-128"/>
                <a:cs typeface="Arial" panose="020B0604020202020204" pitchFamily="34" charset="0"/>
              </a:rPr>
              <a:t>Action-value function</a:t>
            </a:r>
            <a:endParaRPr lang="en-ES" sz="2000" b="1" dirty="0">
              <a:latin typeface="Arial" panose="020B0604020202020204" pitchFamily="34" charset="0"/>
              <a:ea typeface="Hiragino Kaku Gothic Std W8" panose="020B0800000000000000" pitchFamily="34"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F5B2F43-B2C9-EE76-1A54-823A70BC6FCE}"/>
                  </a:ext>
                </a:extLst>
              </p:cNvPr>
              <p:cNvSpPr txBox="1"/>
              <p:nvPr/>
            </p:nvSpPr>
            <p:spPr>
              <a:xfrm>
                <a:off x="6645713" y="5072533"/>
                <a:ext cx="479131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𝒬</m:t>
                          </m:r>
                        </m:e>
                        <m:sup>
                          <m:r>
                            <a:rPr lang="en-US" sz="2400" i="1">
                              <a:latin typeface="Cambria Math" panose="02040503050406030204" pitchFamily="18" charset="0"/>
                              <a:ea typeface="Cambria Math" panose="02040503050406030204" pitchFamily="18" charset="0"/>
                            </a:rPr>
                            <m:t>𝜋</m:t>
                          </m:r>
                          <m:r>
                            <a:rPr lang="en-US" sz="2400" i="1">
                              <a:latin typeface="Cambria Math" panose="02040503050406030204" pitchFamily="18" charset="0"/>
                              <a:ea typeface="Cambria Math" panose="02040503050406030204" pitchFamily="18" charset="0"/>
                            </a:rPr>
                            <m:t>  </m:t>
                          </m:r>
                        </m:sup>
                      </m:sSup>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𝑎</m:t>
                          </m:r>
                        </m:e>
                      </m:d>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𝔼</m:t>
                          </m:r>
                        </m:e>
                        <m:sub>
                          <m:r>
                            <a:rPr lang="en-US" sz="2400" b="0" i="1" smtClean="0">
                              <a:latin typeface="Cambria Math" panose="02040503050406030204" pitchFamily="18" charset="0"/>
                              <a:ea typeface="Cambria Math" panose="02040503050406030204" pitchFamily="18" charset="0"/>
                            </a:rPr>
                            <m:t>𝜋</m:t>
                          </m:r>
                        </m:sub>
                      </m:sSub>
                      <m:d>
                        <m:dPr>
                          <m:begChr m:val="["/>
                          <m:endChr m:val="|"/>
                          <m:ctrlPr>
                            <a:rPr lang="en-US" sz="2400" b="0" i="1" smtClean="0">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𝒢</m:t>
                              </m:r>
                            </m:e>
                            <m:sub>
                              <m:r>
                                <a:rPr lang="en-US" sz="2400" i="1">
                                  <a:latin typeface="Cambria Math" panose="02040503050406030204" pitchFamily="18" charset="0"/>
                                  <a:ea typeface="Cambria Math" panose="02040503050406030204" pitchFamily="18" charset="0"/>
                                </a:rPr>
                                <m:t>𝑡</m:t>
                              </m:r>
                            </m:sub>
                          </m:sSub>
                          <m:r>
                            <a:rPr lang="en-US" sz="2400" b="0" i="1" smtClean="0">
                              <a:latin typeface="Cambria Math" panose="02040503050406030204" pitchFamily="18" charset="0"/>
                              <a:ea typeface="Cambria Math" panose="02040503050406030204" pitchFamily="18" charset="0"/>
                            </a:rPr>
                            <m:t>  </m:t>
                          </m:r>
                        </m:e>
                      </m:d>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𝒮</m:t>
                          </m:r>
                        </m:e>
                        <m:sub>
                          <m:r>
                            <a:rPr lang="en-US" sz="2400" b="0" i="1" smtClean="0">
                              <a:latin typeface="Cambria Math" panose="02040503050406030204" pitchFamily="18" charset="0"/>
                              <a:ea typeface="Cambria Math" panose="02040503050406030204" pitchFamily="18" charset="0"/>
                            </a:rPr>
                            <m:t>𝑡</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𝒜</m:t>
                          </m:r>
                        </m:e>
                        <m:sub>
                          <m:r>
                            <a:rPr lang="en-US" sz="2400" i="1">
                              <a:latin typeface="Cambria Math" panose="02040503050406030204" pitchFamily="18" charset="0"/>
                              <a:ea typeface="Cambria Math" panose="02040503050406030204" pitchFamily="18" charset="0"/>
                            </a:rPr>
                            <m:t>𝑡</m:t>
                          </m:r>
                        </m:sub>
                      </m:sSub>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𝑎</m:t>
                      </m:r>
                      <m:r>
                        <a:rPr lang="en-US" sz="2400" i="1">
                          <a:latin typeface="Cambria Math" panose="02040503050406030204" pitchFamily="18" charset="0"/>
                          <a:ea typeface="Cambria Math" panose="02040503050406030204" pitchFamily="18" charset="0"/>
                        </a:rPr>
                        <m:t>]</m:t>
                      </m:r>
                    </m:oMath>
                  </m:oMathPara>
                </a14:m>
                <a:endParaRPr lang="en-DE" sz="2400" dirty="0">
                  <a:latin typeface="Arial" panose="020B060402020202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0F5B2F43-B2C9-EE76-1A54-823A70BC6FCE}"/>
                  </a:ext>
                </a:extLst>
              </p:cNvPr>
              <p:cNvSpPr txBox="1">
                <a:spLocks noRot="1" noChangeAspect="1" noMove="1" noResize="1" noEditPoints="1" noAdjustHandles="1" noChangeArrowheads="1" noChangeShapeType="1" noTextEdit="1"/>
              </p:cNvSpPr>
              <p:nvPr/>
            </p:nvSpPr>
            <p:spPr>
              <a:xfrm>
                <a:off x="6645713" y="5072533"/>
                <a:ext cx="4791312" cy="369332"/>
              </a:xfrm>
              <a:prstGeom prst="rect">
                <a:avLst/>
              </a:prstGeom>
              <a:blipFill>
                <a:blip r:embed="rId5"/>
                <a:stretch>
                  <a:fillRect l="-794" t="-13333" r="-794" b="-4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7B52444-36A1-E1C6-4B15-F84ACE077176}"/>
                  </a:ext>
                </a:extLst>
              </p:cNvPr>
              <p:cNvSpPr txBox="1"/>
              <p:nvPr/>
            </p:nvSpPr>
            <p:spPr>
              <a:xfrm>
                <a:off x="8636406" y="4505322"/>
                <a:ext cx="3311466" cy="523220"/>
              </a:xfrm>
              <a:prstGeom prst="rect">
                <a:avLst/>
              </a:prstGeom>
              <a:noFill/>
            </p:spPr>
            <p:txBody>
              <a:bodyPr wrap="square" rtlCol="0">
                <a:spAutoFit/>
              </a:bodyPr>
              <a:lstStyle/>
              <a:p>
                <a:r>
                  <a:rPr lang="en-DE" sz="1400" dirty="0">
                    <a:solidFill>
                      <a:schemeClr val="accent6">
                        <a:lumMod val="75000"/>
                      </a:schemeClr>
                    </a:solidFill>
                    <a:latin typeface="Arial" panose="020B0604020202020204" pitchFamily="34" charset="0"/>
                    <a:cs typeface="Arial" panose="020B0604020202020204" pitchFamily="34" charset="0"/>
                  </a:rPr>
                  <a:t>Expected return starting from state </a:t>
                </a:r>
                <a14:m>
                  <m:oMath xmlns:m="http://schemas.openxmlformats.org/officeDocument/2006/math">
                    <m:r>
                      <a:rPr lang="en-US" sz="1400" b="0" i="1" smtClean="0">
                        <a:solidFill>
                          <a:schemeClr val="accent6">
                            <a:lumMod val="75000"/>
                          </a:schemeClr>
                        </a:solidFill>
                        <a:latin typeface="Cambria Math" panose="02040503050406030204" pitchFamily="18" charset="0"/>
                      </a:rPr>
                      <m:t>𝑠</m:t>
                    </m:r>
                  </m:oMath>
                </a14:m>
                <a:r>
                  <a:rPr lang="en-DE" sz="1400" dirty="0">
                    <a:solidFill>
                      <a:schemeClr val="accent6">
                        <a:lumMod val="75000"/>
                      </a:schemeClr>
                    </a:solidFill>
                    <a:latin typeface="Arial" panose="020B0604020202020204" pitchFamily="34" charset="0"/>
                    <a:cs typeface="Arial" panose="020B0604020202020204" pitchFamily="34" charset="0"/>
                  </a:rPr>
                  <a:t>, taking action </a:t>
                </a:r>
                <a14:m>
                  <m:oMath xmlns:m="http://schemas.openxmlformats.org/officeDocument/2006/math">
                    <m:r>
                      <a:rPr lang="en-US" sz="1400" b="0" i="1" smtClean="0">
                        <a:solidFill>
                          <a:schemeClr val="accent6">
                            <a:lumMod val="75000"/>
                          </a:schemeClr>
                        </a:solidFill>
                        <a:latin typeface="Cambria Math" panose="02040503050406030204" pitchFamily="18" charset="0"/>
                      </a:rPr>
                      <m:t>𝑎</m:t>
                    </m:r>
                  </m:oMath>
                </a14:m>
                <a:r>
                  <a:rPr lang="en-DE" sz="1400" dirty="0">
                    <a:solidFill>
                      <a:schemeClr val="accent6">
                        <a:lumMod val="75000"/>
                      </a:schemeClr>
                    </a:solidFill>
                    <a:latin typeface="Arial" panose="020B0604020202020204" pitchFamily="34" charset="0"/>
                    <a:cs typeface="Arial" panose="020B0604020202020204" pitchFamily="34" charset="0"/>
                  </a:rPr>
                  <a:t>, and following policy </a:t>
                </a:r>
                <a14:m>
                  <m:oMath xmlns:m="http://schemas.openxmlformats.org/officeDocument/2006/math">
                    <m:r>
                      <a:rPr lang="en-DE" sz="1400" i="1" smtClean="0">
                        <a:solidFill>
                          <a:schemeClr val="accent6">
                            <a:lumMod val="75000"/>
                          </a:schemeClr>
                        </a:solidFill>
                        <a:latin typeface="Cambria Math" panose="02040503050406030204" pitchFamily="18" charset="0"/>
                        <a:ea typeface="Cambria Math" panose="02040503050406030204" pitchFamily="18" charset="0"/>
                      </a:rPr>
                      <m:t>𝜋</m:t>
                    </m:r>
                  </m:oMath>
                </a14:m>
                <a:endParaRPr lang="en-DE" sz="1400" dirty="0">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27B52444-36A1-E1C6-4B15-F84ACE077176}"/>
                  </a:ext>
                </a:extLst>
              </p:cNvPr>
              <p:cNvSpPr txBox="1">
                <a:spLocks noRot="1" noChangeAspect="1" noMove="1" noResize="1" noEditPoints="1" noAdjustHandles="1" noChangeArrowheads="1" noChangeShapeType="1" noTextEdit="1"/>
              </p:cNvSpPr>
              <p:nvPr/>
            </p:nvSpPr>
            <p:spPr>
              <a:xfrm>
                <a:off x="8636406" y="4505322"/>
                <a:ext cx="3311466" cy="523220"/>
              </a:xfrm>
              <a:prstGeom prst="rect">
                <a:avLst/>
              </a:prstGeom>
              <a:blipFill>
                <a:blip r:embed="rId6"/>
                <a:stretch>
                  <a:fillRect l="-766" t="-2381" b="-11905"/>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BE5CCCE0-2FC0-482A-ECBF-4C7F4B928418}"/>
              </a:ext>
            </a:extLst>
          </p:cNvPr>
          <p:cNvSpPr txBox="1"/>
          <p:nvPr/>
        </p:nvSpPr>
        <p:spPr>
          <a:xfrm rot="16200000">
            <a:off x="5484487" y="5178524"/>
            <a:ext cx="1497175" cy="307777"/>
          </a:xfrm>
          <a:prstGeom prst="rect">
            <a:avLst/>
          </a:prstGeom>
          <a:noFill/>
        </p:spPr>
        <p:txBody>
          <a:bodyPr wrap="square" rtlCol="0">
            <a:spAutoFit/>
          </a:bodyPr>
          <a:lstStyle/>
          <a:p>
            <a:r>
              <a:rPr lang="en-US" sz="1400" b="1" dirty="0">
                <a:solidFill>
                  <a:schemeClr val="accent6">
                    <a:lumMod val="75000"/>
                  </a:schemeClr>
                </a:solidFill>
                <a:latin typeface="Arial" panose="020B0604020202020204" pitchFamily="34" charset="0"/>
                <a:cs typeface="Arial" panose="020B0604020202020204" pitchFamily="34" charset="0"/>
              </a:rPr>
              <a:t>”Q function”</a:t>
            </a:r>
            <a:endParaRPr lang="en-DE" sz="1400" b="1" dirty="0">
              <a:solidFill>
                <a:schemeClr val="accent6">
                  <a:lumMod val="75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1EB9DAB-BFD0-8707-5107-59393A7BA258}"/>
              </a:ext>
            </a:extLst>
          </p:cNvPr>
          <p:cNvSpPr txBox="1"/>
          <p:nvPr/>
        </p:nvSpPr>
        <p:spPr>
          <a:xfrm>
            <a:off x="6265654" y="5645589"/>
            <a:ext cx="210820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where the return distribution is centered</a:t>
            </a:r>
          </a:p>
        </p:txBody>
      </p:sp>
      <p:sp>
        <p:nvSpPr>
          <p:cNvPr id="22" name="Left Brace 21">
            <a:extLst>
              <a:ext uri="{FF2B5EF4-FFF2-40B4-BE49-F238E27FC236}">
                <a16:creationId xmlns:a16="http://schemas.microsoft.com/office/drawing/2014/main" id="{27272719-7F2E-516F-C3C5-D90FA340580D}"/>
              </a:ext>
            </a:extLst>
          </p:cNvPr>
          <p:cNvSpPr/>
          <p:nvPr/>
        </p:nvSpPr>
        <p:spPr>
          <a:xfrm rot="16200000">
            <a:off x="7142005" y="4965624"/>
            <a:ext cx="307777" cy="1184277"/>
          </a:xfrm>
          <a:prstGeom prst="leftBrace">
            <a:avLst>
              <a:gd name="adj1" fmla="val 30914"/>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3" name="Picture 2">
            <a:extLst>
              <a:ext uri="{FF2B5EF4-FFF2-40B4-BE49-F238E27FC236}">
                <a16:creationId xmlns:a16="http://schemas.microsoft.com/office/drawing/2014/main" id="{394F9696-E9C1-B90C-027E-567C927BA0C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905" t="22183" r="12305" b="22651"/>
          <a:stretch/>
        </p:blipFill>
        <p:spPr bwMode="auto">
          <a:xfrm>
            <a:off x="1899861" y="5040948"/>
            <a:ext cx="1759665" cy="1297956"/>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C5785FCA-04DD-3E96-E089-FD6155338D76}"/>
              </a:ext>
            </a:extLst>
          </p:cNvPr>
          <p:cNvCxnSpPr>
            <a:cxnSpLocks/>
          </p:cNvCxnSpPr>
          <p:nvPr/>
        </p:nvCxnSpPr>
        <p:spPr>
          <a:xfrm>
            <a:off x="2601318" y="5262505"/>
            <a:ext cx="0" cy="949285"/>
          </a:xfrm>
          <a:prstGeom prst="line">
            <a:avLst/>
          </a:prstGeom>
          <a:ln w="22225">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1EABEFA-2945-45B8-5DB1-28F9506E4415}"/>
                  </a:ext>
                </a:extLst>
              </p:cNvPr>
              <p:cNvSpPr txBox="1"/>
              <p:nvPr/>
            </p:nvSpPr>
            <p:spPr>
              <a:xfrm>
                <a:off x="1299729" y="5563369"/>
                <a:ext cx="845067"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𝒢</m:t>
                          </m:r>
                        </m:e>
                        <m:sub>
                          <m:r>
                            <a:rPr lang="en-US" sz="2000" i="1">
                              <a:latin typeface="Cambria Math" panose="02040503050406030204" pitchFamily="18" charset="0"/>
                              <a:ea typeface="Cambria Math" panose="02040503050406030204" pitchFamily="18" charset="0"/>
                            </a:rPr>
                            <m:t>𝑡</m:t>
                          </m:r>
                        </m:sub>
                      </m:sSub>
                    </m:oMath>
                  </m:oMathPara>
                </a14:m>
                <a:endParaRPr lang="en-US" sz="2000" dirty="0"/>
              </a:p>
            </p:txBody>
          </p:sp>
        </mc:Choice>
        <mc:Fallback xmlns="">
          <p:sp>
            <p:nvSpPr>
              <p:cNvPr id="26" name="TextBox 25">
                <a:extLst>
                  <a:ext uri="{FF2B5EF4-FFF2-40B4-BE49-F238E27FC236}">
                    <a16:creationId xmlns:a16="http://schemas.microsoft.com/office/drawing/2014/main" id="{B1EABEFA-2945-45B8-5DB1-28F9506E4415}"/>
                  </a:ext>
                </a:extLst>
              </p:cNvPr>
              <p:cNvSpPr txBox="1">
                <a:spLocks noRot="1" noChangeAspect="1" noMove="1" noResize="1" noEditPoints="1" noAdjustHandles="1" noChangeArrowheads="1" noChangeShapeType="1" noTextEdit="1"/>
              </p:cNvSpPr>
              <p:nvPr/>
            </p:nvSpPr>
            <p:spPr>
              <a:xfrm>
                <a:off x="1299729" y="5563369"/>
                <a:ext cx="845067" cy="400110"/>
              </a:xfrm>
              <a:prstGeom prst="rect">
                <a:avLst/>
              </a:prstGeom>
              <a:blipFill>
                <a:blip r:embed="rId8"/>
                <a:stretch>
                  <a:fillRect b="-12500"/>
                </a:stretch>
              </a:blipFill>
            </p:spPr>
            <p:txBody>
              <a:bodyPr/>
              <a:lstStyle/>
              <a:p>
                <a:r>
                  <a:rPr lang="en-US">
                    <a:noFill/>
                  </a:rPr>
                  <a:t> </a:t>
                </a:r>
              </a:p>
            </p:txBody>
          </p:sp>
        </mc:Fallback>
      </mc:AlternateContent>
      <p:sp>
        <p:nvSpPr>
          <p:cNvPr id="30" name="Slide Number Placeholder 29">
            <a:extLst>
              <a:ext uri="{FF2B5EF4-FFF2-40B4-BE49-F238E27FC236}">
                <a16:creationId xmlns:a16="http://schemas.microsoft.com/office/drawing/2014/main" id="{E3133CC0-D821-5001-6BAA-B368230D6628}"/>
              </a:ext>
            </a:extLst>
          </p:cNvPr>
          <p:cNvSpPr>
            <a:spLocks noGrp="1"/>
          </p:cNvSpPr>
          <p:nvPr>
            <p:ph type="sldNum" sz="quarter" idx="11"/>
          </p:nvPr>
        </p:nvSpPr>
        <p:spPr/>
        <p:txBody>
          <a:bodyPr/>
          <a:lstStyle/>
          <a:p>
            <a:fld id="{8EC8024B-7172-FB45-9673-F90DEA3BA41B}" type="slidenum">
              <a:rPr lang="en-US" smtClean="0"/>
              <a:t>27</a:t>
            </a:fld>
            <a:endParaRPr lang="en-US" dirty="0"/>
          </a:p>
        </p:txBody>
      </p:sp>
      <p:pic>
        <p:nvPicPr>
          <p:cNvPr id="7" name="Picture 6" descr="A light bulb with a black background&#10;&#10;AI-generated content may be incorrect.">
            <a:extLst>
              <a:ext uri="{FF2B5EF4-FFF2-40B4-BE49-F238E27FC236}">
                <a16:creationId xmlns:a16="http://schemas.microsoft.com/office/drawing/2014/main" id="{CC28A2ED-B932-8B1D-DB92-FA4F83A9C75E}"/>
              </a:ext>
            </a:extLst>
          </p:cNvPr>
          <p:cNvPicPr>
            <a:picLocks noChangeAspect="1"/>
          </p:cNvPicPr>
          <p:nvPr/>
        </p:nvPicPr>
        <p:blipFill>
          <a:blip r:embed="rId9"/>
          <a:stretch>
            <a:fillRect/>
          </a:stretch>
        </p:blipFill>
        <p:spPr>
          <a:xfrm>
            <a:off x="6429080" y="441352"/>
            <a:ext cx="504773" cy="504773"/>
          </a:xfrm>
          <a:prstGeom prst="rect">
            <a:avLst/>
          </a:prstGeom>
        </p:spPr>
      </p:pic>
    </p:spTree>
    <p:extLst>
      <p:ext uri="{BB962C8B-B14F-4D97-AF65-F5344CB8AC3E}">
        <p14:creationId xmlns:p14="http://schemas.microsoft.com/office/powerpoint/2010/main" val="212057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animBg="1"/>
      <p:bldP spid="13" grpId="0"/>
      <p:bldP spid="14" grpId="0"/>
      <p:bldP spid="15" grpId="0"/>
      <p:bldP spid="16" grpId="0"/>
      <p:bldP spid="17" grpId="0"/>
      <p:bldP spid="19" grpId="0"/>
      <p:bldP spid="22" grpId="0" animBg="1"/>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87085-2096-8B41-B6DC-2AC9A5332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CF82E9-E861-8B1F-F336-FD8BE0B0C164}"/>
              </a:ext>
            </a:extLst>
          </p:cNvPr>
          <p:cNvSpPr>
            <a:spLocks noGrp="1"/>
          </p:cNvSpPr>
          <p:nvPr>
            <p:ph type="title"/>
          </p:nvPr>
        </p:nvSpPr>
        <p:spPr/>
        <p:txBody>
          <a:bodyPr/>
          <a:lstStyle/>
          <a:p>
            <a:r>
              <a:rPr lang="en-US" dirty="0"/>
              <a:t>Dynamic programming </a:t>
            </a:r>
          </a:p>
        </p:txBody>
      </p:sp>
      <p:sp>
        <p:nvSpPr>
          <p:cNvPr id="3" name="Text Placeholder 2">
            <a:extLst>
              <a:ext uri="{FF2B5EF4-FFF2-40B4-BE49-F238E27FC236}">
                <a16:creationId xmlns:a16="http://schemas.microsoft.com/office/drawing/2014/main" id="{81829327-EDC1-E0F1-37E9-45EB8D626242}"/>
              </a:ext>
            </a:extLst>
          </p:cNvPr>
          <p:cNvSpPr>
            <a:spLocks noGrp="1"/>
          </p:cNvSpPr>
          <p:nvPr>
            <p:ph type="body" sz="quarter" idx="12"/>
          </p:nvPr>
        </p:nvSpPr>
        <p:spPr/>
        <p:txBody>
          <a:bodyPr/>
          <a:lstStyle/>
          <a:p>
            <a:r>
              <a:rPr lang="en-US" dirty="0"/>
              <a:t>The Bellman equation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4B9D477-DDC3-5AD4-755E-808F99597AF6}"/>
                  </a:ext>
                </a:extLst>
              </p:cNvPr>
              <p:cNvSpPr txBox="1"/>
              <p:nvPr/>
            </p:nvSpPr>
            <p:spPr>
              <a:xfrm>
                <a:off x="1205796" y="3826627"/>
                <a:ext cx="31105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𝒱</m:t>
                          </m:r>
                        </m:e>
                        <m:sup>
                          <m:r>
                            <a:rPr lang="en-US" sz="2400" i="1">
                              <a:latin typeface="Cambria Math" panose="02040503050406030204" pitchFamily="18" charset="0"/>
                              <a:ea typeface="Cambria Math" panose="02040503050406030204" pitchFamily="18" charset="0"/>
                            </a:rPr>
                            <m:t>𝜋</m:t>
                          </m:r>
                        </m:sup>
                      </m:sSup>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𝑠</m:t>
                          </m:r>
                        </m:e>
                      </m:d>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𝔼</m:t>
                      </m:r>
                      <m:d>
                        <m:dPr>
                          <m:begChr m:val="["/>
                          <m:endChr m:val="|"/>
                          <m:ctrlPr>
                            <a:rPr lang="en-US" sz="2400" b="0" i="1" smtClean="0">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𝒢</m:t>
                              </m:r>
                            </m:e>
                            <m:sub>
                              <m:r>
                                <a:rPr lang="en-US" sz="2400" i="1">
                                  <a:latin typeface="Cambria Math" panose="02040503050406030204" pitchFamily="18" charset="0"/>
                                  <a:ea typeface="Cambria Math" panose="02040503050406030204" pitchFamily="18" charset="0"/>
                                </a:rPr>
                                <m:t>𝑡</m:t>
                              </m:r>
                            </m:sub>
                          </m:sSub>
                          <m:r>
                            <a:rPr lang="en-US" sz="2400" b="0" i="1" smtClean="0">
                              <a:latin typeface="Cambria Math" panose="02040503050406030204" pitchFamily="18" charset="0"/>
                              <a:ea typeface="Cambria Math" panose="02040503050406030204" pitchFamily="18" charset="0"/>
                            </a:rPr>
                            <m:t> </m:t>
                          </m:r>
                        </m:e>
                      </m:d>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𝒮</m:t>
                          </m:r>
                        </m:e>
                        <m:sub>
                          <m:r>
                            <a:rPr lang="en-US" sz="2400" b="0" i="1" smtClean="0">
                              <a:latin typeface="Cambria Math" panose="02040503050406030204" pitchFamily="18" charset="0"/>
                              <a:ea typeface="Cambria Math" panose="02040503050406030204" pitchFamily="18" charset="0"/>
                            </a:rPr>
                            <m:t>𝑡</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oMath>
                  </m:oMathPara>
                </a14:m>
                <a:endParaRPr lang="en-DE" sz="2400" dirty="0">
                  <a:latin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64B9D477-DDC3-5AD4-755E-808F99597AF6}"/>
                  </a:ext>
                </a:extLst>
              </p:cNvPr>
              <p:cNvSpPr txBox="1">
                <a:spLocks noRot="1" noChangeAspect="1" noMove="1" noResize="1" noEditPoints="1" noAdjustHandles="1" noChangeArrowheads="1" noChangeShapeType="1" noTextEdit="1"/>
              </p:cNvSpPr>
              <p:nvPr/>
            </p:nvSpPr>
            <p:spPr>
              <a:xfrm>
                <a:off x="1205796" y="3826627"/>
                <a:ext cx="3110595" cy="369332"/>
              </a:xfrm>
              <a:prstGeom prst="rect">
                <a:avLst/>
              </a:prstGeom>
              <a:blipFill>
                <a:blip r:embed="rId2"/>
                <a:stretch>
                  <a:fillRect l="-816" t="-6667" r="-2041"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D1939D0-4A90-F330-D9F5-A8B49FDD84BC}"/>
                  </a:ext>
                </a:extLst>
              </p:cNvPr>
              <p:cNvSpPr txBox="1"/>
              <p:nvPr/>
            </p:nvSpPr>
            <p:spPr>
              <a:xfrm>
                <a:off x="2011405" y="4230737"/>
                <a:ext cx="472219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𝔼</m:t>
                      </m:r>
                      <m:d>
                        <m:dPr>
                          <m:begChr m:val="["/>
                          <m:endChr m:val="|"/>
                          <m:ctrlPr>
                            <a:rPr lang="en-US" sz="2400" b="0" i="1" smtClean="0">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𝑟</m:t>
                              </m:r>
                            </m:e>
                            <m:sub>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ea typeface="Cambria Math" panose="02040503050406030204" pitchFamily="18" charset="0"/>
                                </a:rPr>
                                <m:t> </m:t>
                              </m:r>
                            </m:sub>
                          </m:sSub>
                          <m:r>
                            <m:rPr>
                              <m:nor/>
                            </m:rPr>
                            <a:rPr lang="en-DE"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ea typeface="Cambria Math" panose="02040503050406030204" pitchFamily="18" charset="0"/>
                              <a:cs typeface="Arial" panose="020B0604020202020204" pitchFamily="34" charset="0"/>
                            </a:rPr>
                            <m:t> </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𝛾</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𝑟</m:t>
                              </m:r>
                            </m:e>
                            <m:sub>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ea typeface="Cambria Math" panose="02040503050406030204" pitchFamily="18" charset="0"/>
                                </a:rPr>
                                <m:t>+1</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sSup>
                                <m:sSupPr>
                                  <m:ctrlPr>
                                    <a:rPr lang="en-US" sz="2400" i="1" smtClean="0">
                                      <a:latin typeface="Cambria Math" panose="02040503050406030204" pitchFamily="18" charset="0"/>
                                      <a:ea typeface="Cambria Math" panose="02040503050406030204" pitchFamily="18" charset="0"/>
                                    </a:rPr>
                                  </m:ctrlPr>
                                </m:sSupPr>
                                <m:e>
                                  <m:r>
                                    <a:rPr lang="en-US" sz="2400" i="1" smtClean="0">
                                      <a:latin typeface="Cambria Math" panose="02040503050406030204" pitchFamily="18" charset="0"/>
                                      <a:ea typeface="Cambria Math" panose="02040503050406030204" pitchFamily="18" charset="0"/>
                                    </a:rPr>
                                    <m:t>𝛾</m:t>
                                  </m:r>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𝑟</m:t>
                              </m:r>
                            </m:e>
                            <m:sub>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ea typeface="Cambria Math" panose="02040503050406030204" pitchFamily="18" charset="0"/>
                                </a:rPr>
                                <m:t>+2</m:t>
                              </m:r>
                            </m:sub>
                          </m:sSub>
                          <m:r>
                            <a:rPr lang="en-US" sz="2400" i="1">
                              <a:latin typeface="Cambria Math" panose="02040503050406030204" pitchFamily="18" charset="0"/>
                              <a:ea typeface="Cambria Math" panose="02040503050406030204" pitchFamily="18" charset="0"/>
                            </a:rPr>
                            <m:t>…</m:t>
                          </m:r>
                        </m:e>
                      </m:d>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𝒮</m:t>
                          </m:r>
                        </m:e>
                        <m:sub>
                          <m:r>
                            <a:rPr lang="en-US" sz="2400" b="0" i="1" smtClean="0">
                              <a:latin typeface="Cambria Math" panose="02040503050406030204" pitchFamily="18" charset="0"/>
                              <a:ea typeface="Cambria Math" panose="02040503050406030204" pitchFamily="18" charset="0"/>
                            </a:rPr>
                            <m:t>𝑡</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oMath>
                  </m:oMathPara>
                </a14:m>
                <a:endParaRPr lang="en-DE" sz="2400"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ED1939D0-4A90-F330-D9F5-A8B49FDD84BC}"/>
                  </a:ext>
                </a:extLst>
              </p:cNvPr>
              <p:cNvSpPr txBox="1">
                <a:spLocks noRot="1" noChangeAspect="1" noMove="1" noResize="1" noEditPoints="1" noAdjustHandles="1" noChangeArrowheads="1" noChangeShapeType="1" noTextEdit="1"/>
              </p:cNvSpPr>
              <p:nvPr/>
            </p:nvSpPr>
            <p:spPr>
              <a:xfrm>
                <a:off x="2011405" y="4230737"/>
                <a:ext cx="4722190" cy="369332"/>
              </a:xfrm>
              <a:prstGeom prst="rect">
                <a:avLst/>
              </a:prstGeom>
              <a:blipFill>
                <a:blip r:embed="rId3"/>
                <a:stretch>
                  <a:fillRect t="-16667" r="-1609" b="-4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A86C1AB-5D22-C834-4D93-28C3B87E5D21}"/>
                  </a:ext>
                </a:extLst>
              </p:cNvPr>
              <p:cNvSpPr txBox="1"/>
              <p:nvPr/>
            </p:nvSpPr>
            <p:spPr>
              <a:xfrm>
                <a:off x="2017710" y="4634989"/>
                <a:ext cx="482632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𝔼</m:t>
                      </m:r>
                      <m:d>
                        <m:dPr>
                          <m:begChr m:val="["/>
                          <m:endChr m:val="|"/>
                          <m:ctrlPr>
                            <a:rPr lang="en-US" sz="2400" b="0" i="1" smtClean="0">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𝑟</m:t>
                              </m:r>
                            </m:e>
                            <m:sub>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ea typeface="Cambria Math" panose="02040503050406030204" pitchFamily="18" charset="0"/>
                                </a:rPr>
                                <m:t> </m:t>
                              </m:r>
                            </m:sub>
                          </m:sSub>
                          <m:r>
                            <m:rPr>
                              <m:nor/>
                            </m:rPr>
                            <a:rPr lang="en-DE"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ea typeface="Cambria Math" panose="02040503050406030204" pitchFamily="18" charset="0"/>
                              <a:cs typeface="Arial" panose="020B0604020202020204" pitchFamily="34" charset="0"/>
                            </a:rPr>
                            <m:t> </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𝛾</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𝑟</m:t>
                              </m:r>
                            </m:e>
                            <m:sub>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ea typeface="Cambria Math" panose="02040503050406030204" pitchFamily="18" charset="0"/>
                                </a:rPr>
                                <m:t>+1</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𝛾</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𝑟</m:t>
                              </m:r>
                            </m:e>
                            <m:sub>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ea typeface="Cambria Math" panose="02040503050406030204" pitchFamily="18" charset="0"/>
                                </a:rPr>
                                <m:t>+2</m:t>
                              </m:r>
                            </m:sub>
                          </m:sSub>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m:t>
                          </m:r>
                        </m:e>
                      </m:d>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𝒮</m:t>
                          </m:r>
                        </m:e>
                        <m:sub>
                          <m:r>
                            <a:rPr lang="en-US" sz="2400" b="0" i="1" smtClean="0">
                              <a:latin typeface="Cambria Math" panose="02040503050406030204" pitchFamily="18" charset="0"/>
                              <a:ea typeface="Cambria Math" panose="02040503050406030204" pitchFamily="18" charset="0"/>
                            </a:rPr>
                            <m:t>𝑡</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oMath>
                  </m:oMathPara>
                </a14:m>
                <a:endParaRPr lang="en-DE" sz="2400" dirty="0">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DA86C1AB-5D22-C834-4D93-28C3B87E5D21}"/>
                  </a:ext>
                </a:extLst>
              </p:cNvPr>
              <p:cNvSpPr txBox="1">
                <a:spLocks noRot="1" noChangeAspect="1" noMove="1" noResize="1" noEditPoints="1" noAdjustHandles="1" noChangeArrowheads="1" noChangeShapeType="1" noTextEdit="1"/>
              </p:cNvSpPr>
              <p:nvPr/>
            </p:nvSpPr>
            <p:spPr>
              <a:xfrm>
                <a:off x="2017710" y="4634989"/>
                <a:ext cx="4826321" cy="369332"/>
              </a:xfrm>
              <a:prstGeom prst="rect">
                <a:avLst/>
              </a:prstGeom>
              <a:blipFill>
                <a:blip r:embed="rId4"/>
                <a:stretch>
                  <a:fillRect t="-12903" r="-1309" b="-387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5F13B2C-43D7-B2F6-4E60-7C1FCB052A41}"/>
                  </a:ext>
                </a:extLst>
              </p:cNvPr>
              <p:cNvSpPr txBox="1"/>
              <p:nvPr/>
            </p:nvSpPr>
            <p:spPr>
              <a:xfrm>
                <a:off x="2017710" y="5065383"/>
                <a:ext cx="320273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𝔼</m:t>
                      </m:r>
                      <m:d>
                        <m:dPr>
                          <m:begChr m:val="["/>
                          <m:endChr m:val="|"/>
                          <m:ctrlPr>
                            <a:rPr lang="en-US" sz="2400" b="0" i="1" smtClean="0">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𝑟</m:t>
                              </m:r>
                            </m:e>
                            <m:sub>
                              <m:r>
                                <a:rPr lang="en-US" sz="2400" i="1">
                                  <a:latin typeface="Cambria Math" panose="02040503050406030204" pitchFamily="18" charset="0"/>
                                  <a:ea typeface="Cambria Math" panose="02040503050406030204" pitchFamily="18" charset="0"/>
                                </a:rPr>
                                <m:t>𝑡</m:t>
                              </m:r>
                            </m:sub>
                          </m:sSub>
                          <m:r>
                            <m:rPr>
                              <m:nor/>
                            </m:rPr>
                            <a:rPr lang="en-US" sz="2400" b="0" i="0" smtClean="0">
                              <a:latin typeface="Arial" panose="020B0604020202020204" pitchFamily="34" charset="0"/>
                              <a:ea typeface="Cambria Math" panose="02040503050406030204" pitchFamily="18" charset="0"/>
                              <a:cs typeface="Arial" panose="020B0604020202020204" pitchFamily="34" charset="0"/>
                            </a:rPr>
                            <m:t> </m:t>
                          </m:r>
                          <m:r>
                            <m:rPr>
                              <m:nor/>
                            </m:rPr>
                            <a:rPr lang="en-DE" sz="2400" dirty="0">
                              <a:latin typeface="Arial" panose="020B0604020202020204" pitchFamily="34" charset="0"/>
                              <a:cs typeface="Arial" panose="020B0604020202020204" pitchFamily="34" charset="0"/>
                            </a:rPr>
                            <m:t>+</m:t>
                          </m:r>
                          <m:r>
                            <m:rPr>
                              <m:nor/>
                            </m:rPr>
                            <a:rPr lang="en-US" sz="2400" b="0" i="0" dirty="0" smtClean="0">
                              <a:latin typeface="Arial" panose="020B0604020202020204" pitchFamily="34" charset="0"/>
                              <a:cs typeface="Arial" panose="020B0604020202020204" pitchFamily="34" charset="0"/>
                            </a:rPr>
                            <m:t> </m:t>
                          </m:r>
                          <m:sSub>
                            <m:sSubPr>
                              <m:ctrlPr>
                                <a:rPr lang="en-DE" sz="2400" i="1" dirty="0" smtClean="0">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𝛾</m:t>
                              </m:r>
                              <m:r>
                                <a:rPr lang="en-US" sz="2400" b="0" i="1" smtClean="0">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𝒢</m:t>
                              </m:r>
                            </m:e>
                            <m:sub>
                              <m:r>
                                <a:rPr lang="en-US" sz="2400" b="0" i="1" dirty="0" smtClean="0">
                                  <a:latin typeface="Cambria Math" panose="02040503050406030204" pitchFamily="18" charset="0"/>
                                </a:rPr>
                                <m:t>𝑡</m:t>
                              </m:r>
                              <m:r>
                                <a:rPr lang="en-US" sz="2400" b="0" i="1" dirty="0" smtClean="0">
                                  <a:latin typeface="Cambria Math" panose="02040503050406030204" pitchFamily="18" charset="0"/>
                                </a:rPr>
                                <m:t>+1</m:t>
                              </m:r>
                            </m:sub>
                          </m:sSub>
                        </m:e>
                      </m:d>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𝒮</m:t>
                          </m:r>
                        </m:e>
                        <m:sub>
                          <m:r>
                            <a:rPr lang="en-US" sz="2400" b="0" i="1" smtClean="0">
                              <a:latin typeface="Cambria Math" panose="02040503050406030204" pitchFamily="18" charset="0"/>
                              <a:ea typeface="Cambria Math" panose="02040503050406030204" pitchFamily="18" charset="0"/>
                            </a:rPr>
                            <m:t>𝑡</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oMath>
                  </m:oMathPara>
                </a14:m>
                <a:endParaRPr lang="en-DE" sz="2400" dirty="0">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35F13B2C-43D7-B2F6-4E60-7C1FCB052A41}"/>
                  </a:ext>
                </a:extLst>
              </p:cNvPr>
              <p:cNvSpPr txBox="1">
                <a:spLocks noRot="1" noChangeAspect="1" noMove="1" noResize="1" noEditPoints="1" noAdjustHandles="1" noChangeArrowheads="1" noChangeShapeType="1" noTextEdit="1"/>
              </p:cNvSpPr>
              <p:nvPr/>
            </p:nvSpPr>
            <p:spPr>
              <a:xfrm>
                <a:off x="2017710" y="5065383"/>
                <a:ext cx="3202736" cy="369332"/>
              </a:xfrm>
              <a:prstGeom prst="rect">
                <a:avLst/>
              </a:prstGeom>
              <a:blipFill>
                <a:blip r:embed="rId5"/>
                <a:stretch>
                  <a:fillRect l="-395" t="-12903" r="-2767" b="-354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632405B-FBAD-892A-1423-0E1B11BA4F15}"/>
                  </a:ext>
                </a:extLst>
              </p:cNvPr>
              <p:cNvSpPr txBox="1"/>
              <p:nvPr/>
            </p:nvSpPr>
            <p:spPr>
              <a:xfrm>
                <a:off x="8205468" y="5133453"/>
                <a:ext cx="32215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𝒱</m:t>
                          </m:r>
                        </m:e>
                        <m:sup>
                          <m:r>
                            <a:rPr lang="en-US" sz="2400" i="1">
                              <a:latin typeface="Cambria Math" panose="02040503050406030204" pitchFamily="18" charset="0"/>
                              <a:ea typeface="Cambria Math" panose="02040503050406030204" pitchFamily="18" charset="0"/>
                            </a:rPr>
                            <m:t>𝜋</m:t>
                          </m:r>
                        </m:sup>
                      </m:sSup>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𝑠</m:t>
                          </m:r>
                        </m:e>
                      </m:d>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𝔼</m:t>
                      </m:r>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𝑟</m:t>
                      </m:r>
                      <m:r>
                        <a:rPr lang="en-US" sz="2400" i="1">
                          <a:latin typeface="Cambria Math" panose="02040503050406030204" pitchFamily="18" charset="0"/>
                          <a:ea typeface="Cambria Math" panose="02040503050406030204" pitchFamily="18" charset="0"/>
                        </a:rPr>
                        <m:t> </m:t>
                      </m:r>
                      <m:r>
                        <m:rPr>
                          <m:nor/>
                        </m:rPr>
                        <a:rPr lang="en-DE"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 </m:t>
                      </m:r>
                      <m:r>
                        <a:rPr lang="en-US" sz="2400" i="1">
                          <a:latin typeface="Cambria Math" panose="02040503050406030204" pitchFamily="18" charset="0"/>
                          <a:ea typeface="Cambria Math" panose="02040503050406030204" pitchFamily="18" charset="0"/>
                        </a:rPr>
                        <m:t>𝛾</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𝒱</m:t>
                          </m:r>
                        </m:e>
                        <m:sup>
                          <m:r>
                            <a:rPr lang="en-US" sz="2400" i="1">
                              <a:latin typeface="Cambria Math" panose="02040503050406030204" pitchFamily="18" charset="0"/>
                              <a:ea typeface="Cambria Math" panose="02040503050406030204" pitchFamily="18" charset="0"/>
                            </a:rPr>
                            <m:t>𝜋</m:t>
                          </m:r>
                        </m:sup>
                      </m:sSup>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oMath>
                  </m:oMathPara>
                </a14:m>
                <a:endParaRPr lang="en-DE" sz="2400" dirty="0">
                  <a:latin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A632405B-FBAD-892A-1423-0E1B11BA4F15}"/>
                  </a:ext>
                </a:extLst>
              </p:cNvPr>
              <p:cNvSpPr txBox="1">
                <a:spLocks noRot="1" noChangeAspect="1" noMove="1" noResize="1" noEditPoints="1" noAdjustHandles="1" noChangeArrowheads="1" noChangeShapeType="1" noTextEdit="1"/>
              </p:cNvSpPr>
              <p:nvPr/>
            </p:nvSpPr>
            <p:spPr>
              <a:xfrm>
                <a:off x="8205468" y="5133453"/>
                <a:ext cx="3221588" cy="369332"/>
              </a:xfrm>
              <a:prstGeom prst="rect">
                <a:avLst/>
              </a:prstGeom>
              <a:blipFill>
                <a:blip r:embed="rId6"/>
                <a:stretch>
                  <a:fillRect l="-1569" t="-16667" r="-235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2058BA3-9AC8-D2D8-FF28-58C9E3167761}"/>
                  </a:ext>
                </a:extLst>
              </p:cNvPr>
              <p:cNvSpPr txBox="1"/>
              <p:nvPr/>
            </p:nvSpPr>
            <p:spPr>
              <a:xfrm>
                <a:off x="6319561" y="5438226"/>
                <a:ext cx="1691559" cy="307777"/>
              </a:xfrm>
              <a:prstGeom prst="rect">
                <a:avLst/>
              </a:prstGeom>
              <a:noFill/>
            </p:spPr>
            <p:txBody>
              <a:bodyPr wrap="square">
                <a:spAutoFit/>
              </a:bodyPr>
              <a:lstStyle/>
              <a:p>
                <a14:m>
                  <m:oMath xmlns:m="http://schemas.openxmlformats.org/officeDocument/2006/math">
                    <m:r>
                      <a:rPr lang="en-US" sz="1400" i="1" smtClean="0">
                        <a:solidFill>
                          <a:schemeClr val="accent6">
                            <a:lumMod val="75000"/>
                          </a:schemeClr>
                        </a:solidFill>
                        <a:latin typeface="Cambria Math" panose="02040503050406030204" pitchFamily="18" charset="0"/>
                        <a:ea typeface="Cambria Math" panose="02040503050406030204" pitchFamily="18" charset="0"/>
                      </a:rPr>
                      <m:t>𝔼</m:t>
                    </m:r>
                    <m:d>
                      <m:dPr>
                        <m:ctrlPr>
                          <a:rPr lang="en-US" sz="1400" b="0" i="1" smtClean="0">
                            <a:solidFill>
                              <a:schemeClr val="accent6">
                                <a:lumMod val="75000"/>
                              </a:schemeClr>
                            </a:solidFill>
                            <a:latin typeface="Cambria Math" panose="02040503050406030204" pitchFamily="18" charset="0"/>
                            <a:ea typeface="Cambria Math" panose="02040503050406030204" pitchFamily="18" charset="0"/>
                          </a:rPr>
                        </m:ctrlPr>
                      </m:dPr>
                      <m:e>
                        <m:r>
                          <m:rPr>
                            <m:sty m:val="p"/>
                          </m:rPr>
                          <a:rPr lang="en-US" sz="1400" b="0" i="0" smtClean="0">
                            <a:solidFill>
                              <a:schemeClr val="accent6">
                                <a:lumMod val="75000"/>
                              </a:schemeClr>
                            </a:solidFill>
                            <a:latin typeface="Cambria Math" panose="02040503050406030204" pitchFamily="18" charset="0"/>
                            <a:ea typeface="Cambria Math" panose="02040503050406030204" pitchFamily="18" charset="0"/>
                          </a:rPr>
                          <m:t>f</m:t>
                        </m:r>
                      </m:e>
                    </m:d>
                    <m:r>
                      <a:rPr lang="en-US" sz="1400" b="0" i="0" smtClean="0">
                        <a:solidFill>
                          <a:schemeClr val="accent6">
                            <a:lumMod val="75000"/>
                          </a:schemeClr>
                        </a:solidFill>
                        <a:latin typeface="Cambria Math" panose="02040503050406030204" pitchFamily="18" charset="0"/>
                        <a:ea typeface="Cambria Math" panose="02040503050406030204" pitchFamily="18" charset="0"/>
                      </a:rPr>
                      <m:t>=</m:t>
                    </m:r>
                    <m:r>
                      <a:rPr lang="en-US" sz="1400" i="1">
                        <a:solidFill>
                          <a:schemeClr val="accent6">
                            <a:lumMod val="75000"/>
                          </a:schemeClr>
                        </a:solidFill>
                        <a:latin typeface="Cambria Math" panose="02040503050406030204" pitchFamily="18" charset="0"/>
                        <a:ea typeface="Cambria Math" panose="02040503050406030204" pitchFamily="18" charset="0"/>
                      </a:rPr>
                      <m:t>𝔼</m:t>
                    </m:r>
                  </m:oMath>
                </a14:m>
                <a:r>
                  <a:rPr lang="en-DE" sz="1400" dirty="0">
                    <a:solidFill>
                      <a:schemeClr val="accent6">
                        <a:lumMod val="75000"/>
                      </a:schemeClr>
                    </a:solidFill>
                    <a:latin typeface="Arial" panose="020B0604020202020204" pitchFamily="34" charset="0"/>
                    <a:cs typeface="Arial" panose="020B0604020202020204" pitchFamily="34" charset="0"/>
                  </a:rPr>
                  <a:t>(</a:t>
                </a:r>
                <a14:m>
                  <m:oMath xmlns:m="http://schemas.openxmlformats.org/officeDocument/2006/math">
                    <m:r>
                      <a:rPr lang="en-US" sz="1400" i="1">
                        <a:solidFill>
                          <a:schemeClr val="accent6">
                            <a:lumMod val="75000"/>
                          </a:schemeClr>
                        </a:solidFill>
                        <a:latin typeface="Cambria Math" panose="02040503050406030204" pitchFamily="18" charset="0"/>
                        <a:ea typeface="Cambria Math" panose="02040503050406030204" pitchFamily="18" charset="0"/>
                      </a:rPr>
                      <m:t>𝔼</m:t>
                    </m:r>
                  </m:oMath>
                </a14:m>
                <a:r>
                  <a:rPr lang="en-DE" sz="1400" dirty="0">
                    <a:solidFill>
                      <a:schemeClr val="accent6">
                        <a:lumMod val="75000"/>
                      </a:schemeClr>
                    </a:solidFill>
                    <a:latin typeface="Arial" panose="020B0604020202020204" pitchFamily="34" charset="0"/>
                    <a:cs typeface="Arial" panose="020B0604020202020204" pitchFamily="34" charset="0"/>
                  </a:rPr>
                  <a:t>(f))</a:t>
                </a:r>
              </a:p>
            </p:txBody>
          </p:sp>
        </mc:Choice>
        <mc:Fallback xmlns="">
          <p:sp>
            <p:nvSpPr>
              <p:cNvPr id="10" name="TextBox 9">
                <a:extLst>
                  <a:ext uri="{FF2B5EF4-FFF2-40B4-BE49-F238E27FC236}">
                    <a16:creationId xmlns:a16="http://schemas.microsoft.com/office/drawing/2014/main" id="{42058BA3-9AC8-D2D8-FF28-58C9E3167761}"/>
                  </a:ext>
                </a:extLst>
              </p:cNvPr>
              <p:cNvSpPr txBox="1">
                <a:spLocks noRot="1" noChangeAspect="1" noMove="1" noResize="1" noEditPoints="1" noAdjustHandles="1" noChangeArrowheads="1" noChangeShapeType="1" noTextEdit="1"/>
              </p:cNvSpPr>
              <p:nvPr/>
            </p:nvSpPr>
            <p:spPr>
              <a:xfrm>
                <a:off x="6319561" y="5438226"/>
                <a:ext cx="1691559" cy="307777"/>
              </a:xfrm>
              <a:prstGeom prst="rect">
                <a:avLst/>
              </a:prstGeom>
              <a:blipFill>
                <a:blip r:embed="rId7"/>
                <a:stretch>
                  <a:fillRect t="-4000" b="-20000"/>
                </a:stretch>
              </a:blipFill>
            </p:spPr>
            <p:txBody>
              <a:bodyPr/>
              <a:lstStyle/>
              <a:p>
                <a:r>
                  <a:rPr lang="en-US">
                    <a:noFill/>
                  </a:rPr>
                  <a:t> </a:t>
                </a:r>
              </a:p>
            </p:txBody>
          </p:sp>
        </mc:Fallback>
      </mc:AlternateContent>
      <p:sp>
        <p:nvSpPr>
          <p:cNvPr id="21" name="Rounded Rectangle 20">
            <a:extLst>
              <a:ext uri="{FF2B5EF4-FFF2-40B4-BE49-F238E27FC236}">
                <a16:creationId xmlns:a16="http://schemas.microsoft.com/office/drawing/2014/main" id="{85A0E3E1-7442-825A-9307-2595175BB3EB}"/>
              </a:ext>
            </a:extLst>
          </p:cNvPr>
          <p:cNvSpPr/>
          <p:nvPr/>
        </p:nvSpPr>
        <p:spPr>
          <a:xfrm>
            <a:off x="911225" y="1398639"/>
            <a:ext cx="10990965" cy="1697123"/>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23370A52-D904-B1F2-4E16-F814D9947CE8}"/>
              </a:ext>
            </a:extLst>
          </p:cNvPr>
          <p:cNvSpPr txBox="1"/>
          <p:nvPr/>
        </p:nvSpPr>
        <p:spPr>
          <a:xfrm>
            <a:off x="1587394" y="1561941"/>
            <a:ext cx="975779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Decomposition of expected return into </a:t>
            </a:r>
            <a:r>
              <a:rPr lang="en-US" sz="2000" b="1" dirty="0">
                <a:latin typeface="Arial" panose="020B0604020202020204" pitchFamily="34" charset="0"/>
                <a:cs typeface="Arial" panose="020B0604020202020204" pitchFamily="34" charset="0"/>
              </a:rPr>
              <a:t>immediate reward </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expected future return</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D022165-BCEC-B53B-E1BE-7E7C6AFE0009}"/>
                  </a:ext>
                </a:extLst>
              </p:cNvPr>
              <p:cNvSpPr txBox="1"/>
              <p:nvPr/>
            </p:nvSpPr>
            <p:spPr>
              <a:xfrm>
                <a:off x="4929841" y="1953087"/>
                <a:ext cx="228415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𝒢</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𝑟</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𝛾</m:t>
                      </m:r>
                      <m:sSub>
                        <m:sSubPr>
                          <m:ctrlPr>
                            <a:rPr lang="en-US" sz="2400" b="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𝒢</m:t>
                          </m:r>
                        </m:e>
                        <m:sub>
                          <m:r>
                            <a:rPr lang="en-US" sz="2400" b="0" i="1" smtClean="0">
                              <a:latin typeface="Cambria Math" panose="02040503050406030204" pitchFamily="18" charset="0"/>
                              <a:ea typeface="Cambria Math" panose="02040503050406030204" pitchFamily="18" charset="0"/>
                            </a:rPr>
                            <m:t>𝑡</m:t>
                          </m:r>
                          <m:r>
                            <a:rPr lang="en-US" sz="2400" b="0" i="1" smtClean="0">
                              <a:latin typeface="Cambria Math" panose="02040503050406030204" pitchFamily="18" charset="0"/>
                              <a:ea typeface="Cambria Math" panose="02040503050406030204" pitchFamily="18" charset="0"/>
                            </a:rPr>
                            <m:t>+1</m:t>
                          </m:r>
                        </m:sub>
                      </m:sSub>
                    </m:oMath>
                  </m:oMathPara>
                </a14:m>
                <a:endParaRPr lang="en-US" sz="2400" dirty="0"/>
              </a:p>
            </p:txBody>
          </p:sp>
        </mc:Choice>
        <mc:Fallback xmlns="">
          <p:sp>
            <p:nvSpPr>
              <p:cNvPr id="23" name="TextBox 22">
                <a:extLst>
                  <a:ext uri="{FF2B5EF4-FFF2-40B4-BE49-F238E27FC236}">
                    <a16:creationId xmlns:a16="http://schemas.microsoft.com/office/drawing/2014/main" id="{BD022165-BCEC-B53B-E1BE-7E7C6AFE0009}"/>
                  </a:ext>
                </a:extLst>
              </p:cNvPr>
              <p:cNvSpPr txBox="1">
                <a:spLocks noRot="1" noChangeAspect="1" noMove="1" noResize="1" noEditPoints="1" noAdjustHandles="1" noChangeArrowheads="1" noChangeShapeType="1" noTextEdit="1"/>
              </p:cNvSpPr>
              <p:nvPr/>
            </p:nvSpPr>
            <p:spPr>
              <a:xfrm>
                <a:off x="4929841" y="1953087"/>
                <a:ext cx="2284151" cy="461665"/>
              </a:xfrm>
              <a:prstGeom prst="rect">
                <a:avLst/>
              </a:prstGeom>
              <a:blipFill>
                <a:blip r:embed="rId8"/>
                <a:stretch>
                  <a:fillRect l="-556" b="-13158"/>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C509ADEE-C20D-FA82-0905-404A1F7E9EB8}"/>
              </a:ext>
            </a:extLst>
          </p:cNvPr>
          <p:cNvSpPr txBox="1"/>
          <p:nvPr/>
        </p:nvSpPr>
        <p:spPr>
          <a:xfrm>
            <a:off x="2043391" y="2557001"/>
            <a:ext cx="8711039" cy="338554"/>
          </a:xfrm>
          <a:prstGeom prst="rect">
            <a:avLst/>
          </a:prstGeom>
          <a:noFill/>
        </p:spPr>
        <p:txBody>
          <a:bodyPr wrap="non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Recursive structure </a:t>
            </a:r>
            <a:r>
              <a:rPr lang="en-US" sz="1600" dirty="0">
                <a:latin typeface="Arial" panose="020B0604020202020204" pitchFamily="34" charset="0"/>
                <a:cs typeface="Arial" panose="020B0604020202020204" pitchFamily="34" charset="0"/>
              </a:rPr>
              <a:t>where we can define the value of a state in terms of its successor states</a:t>
            </a:r>
          </a:p>
        </p:txBody>
      </p:sp>
      <p:sp>
        <p:nvSpPr>
          <p:cNvPr id="25" name="Down Arrow 24">
            <a:extLst>
              <a:ext uri="{FF2B5EF4-FFF2-40B4-BE49-F238E27FC236}">
                <a16:creationId xmlns:a16="http://schemas.microsoft.com/office/drawing/2014/main" id="{E74FD690-BF23-AB54-3EB1-BB028D1BDFAB}"/>
              </a:ext>
            </a:extLst>
          </p:cNvPr>
          <p:cNvSpPr/>
          <p:nvPr/>
        </p:nvSpPr>
        <p:spPr>
          <a:xfrm rot="16200000">
            <a:off x="6871666" y="5092388"/>
            <a:ext cx="233190" cy="451463"/>
          </a:xfrm>
          <a:prstGeom prst="down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5651E48-8E9D-793E-AC74-BE6F8BB5A602}"/>
              </a:ext>
            </a:extLst>
          </p:cNvPr>
          <p:cNvSpPr/>
          <p:nvPr/>
        </p:nvSpPr>
        <p:spPr>
          <a:xfrm>
            <a:off x="8062671" y="5065383"/>
            <a:ext cx="3434785" cy="570919"/>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lide Number Placeholder 29">
            <a:extLst>
              <a:ext uri="{FF2B5EF4-FFF2-40B4-BE49-F238E27FC236}">
                <a16:creationId xmlns:a16="http://schemas.microsoft.com/office/drawing/2014/main" id="{01356CC2-480A-CF1D-D872-E9F923E63402}"/>
              </a:ext>
            </a:extLst>
          </p:cNvPr>
          <p:cNvSpPr>
            <a:spLocks noGrp="1"/>
          </p:cNvSpPr>
          <p:nvPr>
            <p:ph type="sldNum" sz="quarter" idx="11"/>
          </p:nvPr>
        </p:nvSpPr>
        <p:spPr/>
        <p:txBody>
          <a:bodyPr/>
          <a:lstStyle/>
          <a:p>
            <a:fld id="{8EC8024B-7172-FB45-9673-F90DEA3BA41B}" type="slidenum">
              <a:rPr lang="en-US" smtClean="0"/>
              <a:t>28</a:t>
            </a:fld>
            <a:endParaRPr lang="en-US" dirty="0"/>
          </a:p>
        </p:txBody>
      </p:sp>
      <p:pic>
        <p:nvPicPr>
          <p:cNvPr id="11" name="Picture 10" descr="A light bulb with a black background&#10;&#10;AI-generated content may be incorrect.">
            <a:extLst>
              <a:ext uri="{FF2B5EF4-FFF2-40B4-BE49-F238E27FC236}">
                <a16:creationId xmlns:a16="http://schemas.microsoft.com/office/drawing/2014/main" id="{094EB0E3-802E-6F48-C7D7-AF88DC5670EF}"/>
              </a:ext>
            </a:extLst>
          </p:cNvPr>
          <p:cNvPicPr>
            <a:picLocks noChangeAspect="1"/>
          </p:cNvPicPr>
          <p:nvPr/>
        </p:nvPicPr>
        <p:blipFill>
          <a:blip r:embed="rId9"/>
          <a:stretch>
            <a:fillRect/>
          </a:stretch>
        </p:blipFill>
        <p:spPr>
          <a:xfrm>
            <a:off x="6429080" y="441352"/>
            <a:ext cx="504773" cy="504773"/>
          </a:xfrm>
          <a:prstGeom prst="rect">
            <a:avLst/>
          </a:prstGeom>
        </p:spPr>
      </p:pic>
    </p:spTree>
    <p:extLst>
      <p:ext uri="{BB962C8B-B14F-4D97-AF65-F5344CB8AC3E}">
        <p14:creationId xmlns:p14="http://schemas.microsoft.com/office/powerpoint/2010/main" val="320953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25"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86644-81C2-E16C-DCFE-2DBF4D621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29AA5D-1035-1511-1C1B-4F088F71CA48}"/>
              </a:ext>
            </a:extLst>
          </p:cNvPr>
          <p:cNvSpPr>
            <a:spLocks noGrp="1"/>
          </p:cNvSpPr>
          <p:nvPr>
            <p:ph type="title"/>
          </p:nvPr>
        </p:nvSpPr>
        <p:spPr/>
        <p:txBody>
          <a:bodyPr/>
          <a:lstStyle/>
          <a:p>
            <a:r>
              <a:rPr lang="en-US" dirty="0"/>
              <a:t>Dynamic programming</a:t>
            </a:r>
          </a:p>
        </p:txBody>
      </p:sp>
      <p:sp>
        <p:nvSpPr>
          <p:cNvPr id="3" name="Text Placeholder 2">
            <a:extLst>
              <a:ext uri="{FF2B5EF4-FFF2-40B4-BE49-F238E27FC236}">
                <a16:creationId xmlns:a16="http://schemas.microsoft.com/office/drawing/2014/main" id="{BAA5DA92-152C-4BE2-94CF-A5804FAF9611}"/>
              </a:ext>
            </a:extLst>
          </p:cNvPr>
          <p:cNvSpPr>
            <a:spLocks noGrp="1"/>
          </p:cNvSpPr>
          <p:nvPr>
            <p:ph type="body" sz="quarter" idx="12"/>
          </p:nvPr>
        </p:nvSpPr>
        <p:spPr/>
        <p:txBody>
          <a:bodyPr/>
          <a:lstStyle/>
          <a:p>
            <a:r>
              <a:rPr lang="en-US" dirty="0"/>
              <a:t>The expanded Bellman equation</a:t>
            </a:r>
          </a:p>
        </p:txBody>
      </p:sp>
      <p:sp>
        <p:nvSpPr>
          <p:cNvPr id="21" name="Rounded Rectangle 20">
            <a:extLst>
              <a:ext uri="{FF2B5EF4-FFF2-40B4-BE49-F238E27FC236}">
                <a16:creationId xmlns:a16="http://schemas.microsoft.com/office/drawing/2014/main" id="{F3C5DD60-DCEC-BE1E-785E-F26D8E090C55}"/>
              </a:ext>
            </a:extLst>
          </p:cNvPr>
          <p:cNvSpPr/>
          <p:nvPr/>
        </p:nvSpPr>
        <p:spPr>
          <a:xfrm>
            <a:off x="1478159" y="1622170"/>
            <a:ext cx="9299569" cy="4297045"/>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3B2D890-1A7A-820D-22EB-B309955D4EBC}"/>
              </a:ext>
            </a:extLst>
          </p:cNvPr>
          <p:cNvSpPr txBox="1"/>
          <p:nvPr/>
        </p:nvSpPr>
        <p:spPr>
          <a:xfrm>
            <a:off x="1478159" y="1704785"/>
            <a:ext cx="8845538"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In </a:t>
            </a:r>
            <a:r>
              <a:rPr lang="en-US" sz="2000" b="1" dirty="0">
                <a:latin typeface="Arial" panose="020B0604020202020204" pitchFamily="34" charset="0"/>
                <a:cs typeface="Arial" panose="020B0604020202020204" pitchFamily="34" charset="0"/>
              </a:rPr>
              <a:t>stochastic environments</a:t>
            </a:r>
            <a:r>
              <a:rPr lang="en-US" sz="2000" dirty="0">
                <a:latin typeface="Arial" panose="020B0604020202020204" pitchFamily="34" charset="0"/>
                <a:cs typeface="Arial" panose="020B0604020202020204" pitchFamily="34" charset="0"/>
              </a:rPr>
              <a:t> we need to take the expected value over all possibilities (actions, states):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CD1D62F-3763-5238-9EE3-81DCA8C51DEE}"/>
                  </a:ext>
                </a:extLst>
              </p:cNvPr>
              <p:cNvSpPr txBox="1"/>
              <p:nvPr/>
            </p:nvSpPr>
            <p:spPr>
              <a:xfrm>
                <a:off x="4390130" y="2561749"/>
                <a:ext cx="3021596" cy="4020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𝔼</m:t>
                          </m:r>
                        </m:e>
                        <m:sub>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m:t>
                              </m:r>
                            </m:e>
                            <m:sup>
                              <m:r>
                                <a:rPr lang="en-US" sz="2400" b="0" i="1" smtClean="0">
                                  <a:latin typeface="Cambria Math" panose="02040503050406030204" pitchFamily="18" charset="0"/>
                                  <a:ea typeface="Cambria Math" panose="02040503050406030204" pitchFamily="18" charset="0"/>
                                </a:rPr>
                                <m:t>′</m:t>
                              </m:r>
                            </m:sup>
                          </m:sSup>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𝒫</m:t>
                          </m:r>
                        </m:sub>
                      </m:sSub>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𝑟</m:t>
                      </m:r>
                      <m:r>
                        <a:rPr lang="en-US" sz="2400" i="1">
                          <a:latin typeface="Cambria Math" panose="02040503050406030204" pitchFamily="18" charset="0"/>
                          <a:ea typeface="Cambria Math" panose="02040503050406030204" pitchFamily="18" charset="0"/>
                        </a:rPr>
                        <m:t> </m:t>
                      </m:r>
                      <m:r>
                        <m:rPr>
                          <m:nor/>
                        </m:rPr>
                        <a:rPr lang="en-DE"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 </m:t>
                      </m:r>
                      <m:r>
                        <a:rPr lang="en-US" sz="2400" i="1">
                          <a:latin typeface="Cambria Math" panose="02040503050406030204" pitchFamily="18" charset="0"/>
                          <a:ea typeface="Cambria Math" panose="02040503050406030204" pitchFamily="18" charset="0"/>
                        </a:rPr>
                        <m:t>𝛾</m:t>
                      </m:r>
                      <m:r>
                        <a:rPr lang="en-US" sz="2400" i="1" smtClean="0">
                          <a:latin typeface="Cambria Math" panose="02040503050406030204" pitchFamily="18" charset="0"/>
                          <a:ea typeface="Cambria Math" panose="02040503050406030204" pitchFamily="18" charset="0"/>
                        </a:rPr>
                        <m:t> </m:t>
                      </m:r>
                      <m:r>
                        <a:rPr lang="en-US" sz="2400" i="1" smtClean="0">
                          <a:latin typeface="Cambria Math" panose="02040503050406030204" pitchFamily="18" charset="0"/>
                          <a:ea typeface="Cambria Math" panose="02040503050406030204" pitchFamily="18" charset="0"/>
                        </a:rPr>
                        <m:t>𝒱</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oMath>
                  </m:oMathPara>
                </a14:m>
                <a:endParaRPr lang="en-DE" sz="24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0CD1D62F-3763-5238-9EE3-81DCA8C51DEE}"/>
                  </a:ext>
                </a:extLst>
              </p:cNvPr>
              <p:cNvSpPr txBox="1">
                <a:spLocks noRot="1" noChangeAspect="1" noMove="1" noResize="1" noEditPoints="1" noAdjustHandles="1" noChangeArrowheads="1" noChangeShapeType="1" noTextEdit="1"/>
              </p:cNvSpPr>
              <p:nvPr/>
            </p:nvSpPr>
            <p:spPr>
              <a:xfrm>
                <a:off x="4390130" y="2561749"/>
                <a:ext cx="3021596" cy="402098"/>
              </a:xfrm>
              <a:prstGeom prst="rect">
                <a:avLst/>
              </a:prstGeom>
              <a:blipFill>
                <a:blip r:embed="rId3"/>
                <a:stretch>
                  <a:fillRect l="-1674" t="-15152" r="-2929"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60265DD-C0BE-AE57-EF9E-1AB01DDC05D4}"/>
                  </a:ext>
                </a:extLst>
              </p:cNvPr>
              <p:cNvSpPr txBox="1"/>
              <p:nvPr/>
            </p:nvSpPr>
            <p:spPr>
              <a:xfrm>
                <a:off x="3247292" y="4380775"/>
                <a:ext cx="5963684" cy="896207"/>
              </a:xfrm>
              <a:prstGeom prst="rect">
                <a:avLst/>
              </a:prstGeom>
              <a:noFill/>
              <a:ln w="2222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𝒱</m:t>
                          </m:r>
                        </m:e>
                        <m:sup>
                          <m:r>
                            <a:rPr lang="en-US" sz="2400" i="1">
                              <a:latin typeface="Cambria Math" panose="02040503050406030204" pitchFamily="18" charset="0"/>
                              <a:ea typeface="Cambria Math" panose="02040503050406030204" pitchFamily="18" charset="0"/>
                            </a:rPr>
                            <m:t>𝜋</m:t>
                          </m:r>
                        </m:sup>
                      </m:sSup>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𝑠</m:t>
                          </m:r>
                        </m:e>
                      </m:d>
                      <m:r>
                        <a:rPr lang="en-US" sz="2400" b="0" i="1" smtClean="0">
                          <a:latin typeface="Cambria Math" panose="02040503050406030204" pitchFamily="18" charset="0"/>
                          <a:ea typeface="Cambria Math" panose="02040503050406030204" pitchFamily="18" charset="0"/>
                        </a:rPr>
                        <m:t>=</m:t>
                      </m:r>
                      <m:nary>
                        <m:naryPr>
                          <m:chr m:val="∑"/>
                          <m:supHide m:val="on"/>
                          <m:ctrlPr>
                            <a:rPr lang="en-US" sz="2400" b="0" i="1" smtClean="0">
                              <a:latin typeface="Cambria Math" panose="02040503050406030204" pitchFamily="18" charset="0"/>
                              <a:ea typeface="Cambria Math" panose="02040503050406030204" pitchFamily="18" charset="0"/>
                            </a:rPr>
                          </m:ctrlPr>
                        </m:naryPr>
                        <m:sub>
                          <m:r>
                            <m:rPr>
                              <m:brk m:alnAt="7"/>
                            </m:rP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𝒜</m:t>
                          </m:r>
                        </m:sub>
                        <m:sup/>
                        <m:e>
                          <m:r>
                            <a:rPr lang="en-US" sz="2400" b="0" i="1" smtClean="0">
                              <a:latin typeface="Cambria Math" panose="02040503050406030204" pitchFamily="18" charset="0"/>
                              <a:ea typeface="Cambria Math" panose="02040503050406030204" pitchFamily="18" charset="0"/>
                            </a:rPr>
                            <m:t>𝜋</m:t>
                          </m:r>
                        </m:e>
                      </m:nary>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nary>
                        <m:naryPr>
                          <m:chr m:val="∑"/>
                          <m:supHide m:val="on"/>
                          <m:ctrlPr>
                            <a:rPr lang="en-US" sz="2400" i="1">
                              <a:latin typeface="Cambria Math" panose="02040503050406030204" pitchFamily="18" charset="0"/>
                              <a:ea typeface="Cambria Math" panose="02040503050406030204" pitchFamily="18" charset="0"/>
                            </a:rPr>
                          </m:ctrlPr>
                        </m:naryPr>
                        <m:sub>
                          <m:r>
                            <m:rPr>
                              <m:brk m:alnAt="7"/>
                            </m:rP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𝒮</m:t>
                          </m:r>
                        </m:sub>
                        <m:sup/>
                        <m:e>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𝒫</m:t>
                              </m:r>
                            </m:e>
                            <m:sub>
                              <m: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sub>
                            <m:sup>
                              <m:r>
                                <a:rPr lang="en-US" sz="2400" i="1">
                                  <a:latin typeface="Cambria Math" panose="02040503050406030204" pitchFamily="18" charset="0"/>
                                  <a:ea typeface="Cambria Math" panose="02040503050406030204" pitchFamily="18" charset="0"/>
                                </a:rPr>
                                <m:t>𝑎</m:t>
                              </m:r>
                            </m:sup>
                          </m:sSubSup>
                        </m:e>
                      </m:nary>
                      <m:d>
                        <m:dPr>
                          <m:ctrlPr>
                            <a:rPr lang="en-US" sz="2400" b="0" i="1" smtClean="0">
                              <a:latin typeface="Cambria Math" panose="02040503050406030204" pitchFamily="18" charset="0"/>
                              <a:ea typeface="Cambria Math" panose="02040503050406030204" pitchFamily="18" charset="0"/>
                            </a:rPr>
                          </m:ctrlPr>
                        </m:dPr>
                        <m:e>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ea typeface="Cambria Math" panose="02040503050406030204" pitchFamily="18" charset="0"/>
                                </a:rPr>
                                <m:t>𝑠</m:t>
                              </m:r>
                            </m:sub>
                            <m:sup>
                              <m:r>
                                <a:rPr lang="en-US" sz="2400" i="1">
                                  <a:latin typeface="Cambria Math" panose="02040503050406030204" pitchFamily="18" charset="0"/>
                                  <a:ea typeface="Cambria Math" panose="02040503050406030204" pitchFamily="18" charset="0"/>
                                </a:rPr>
                                <m:t>𝑎</m:t>
                              </m:r>
                            </m:sup>
                          </m:sSubSup>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𝛾</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𝒱</m:t>
                              </m:r>
                            </m:e>
                            <m:sup>
                              <m:r>
                                <a:rPr lang="en-US" sz="2400" i="1">
                                  <a:latin typeface="Cambria Math" panose="02040503050406030204" pitchFamily="18" charset="0"/>
                                  <a:ea typeface="Cambria Math" panose="02040503050406030204" pitchFamily="18" charset="0"/>
                                </a:rPr>
                                <m:t>𝜋</m:t>
                              </m:r>
                            </m:sup>
                          </m:sSup>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e>
                          </m:d>
                        </m:e>
                      </m:d>
                    </m:oMath>
                  </m:oMathPara>
                </a14:m>
                <a:endParaRPr lang="en-DE" sz="2400" dirty="0"/>
              </a:p>
            </p:txBody>
          </p:sp>
        </mc:Choice>
        <mc:Fallback xmlns="">
          <p:sp>
            <p:nvSpPr>
              <p:cNvPr id="11" name="TextBox 10">
                <a:extLst>
                  <a:ext uri="{FF2B5EF4-FFF2-40B4-BE49-F238E27FC236}">
                    <a16:creationId xmlns:a16="http://schemas.microsoft.com/office/drawing/2014/main" id="{660265DD-C0BE-AE57-EF9E-1AB01DDC05D4}"/>
                  </a:ext>
                </a:extLst>
              </p:cNvPr>
              <p:cNvSpPr txBox="1">
                <a:spLocks noRot="1" noChangeAspect="1" noMove="1" noResize="1" noEditPoints="1" noAdjustHandles="1" noChangeArrowheads="1" noChangeShapeType="1" noTextEdit="1"/>
              </p:cNvSpPr>
              <p:nvPr/>
            </p:nvSpPr>
            <p:spPr>
              <a:xfrm>
                <a:off x="3247292" y="4380775"/>
                <a:ext cx="5963684" cy="896207"/>
              </a:xfrm>
              <a:prstGeom prst="rect">
                <a:avLst/>
              </a:prstGeom>
              <a:blipFill>
                <a:blip r:embed="rId4"/>
                <a:stretch>
                  <a:fillRect l="-637" t="-150704" b="-205634"/>
                </a:stretch>
              </a:blipFill>
              <a:ln w="22225">
                <a:no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D3B05847-D130-4E72-BFB8-AD94162AF2DD}"/>
              </a:ext>
            </a:extLst>
          </p:cNvPr>
          <p:cNvSpPr txBox="1"/>
          <p:nvPr/>
        </p:nvSpPr>
        <p:spPr>
          <a:xfrm>
            <a:off x="1737118" y="3502982"/>
            <a:ext cx="8845538"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We can expand the Bellman equation to explicitly account for it through the law of total expectation:</a:t>
            </a:r>
          </a:p>
        </p:txBody>
      </p:sp>
      <p:sp>
        <p:nvSpPr>
          <p:cNvPr id="13" name="TextBox 12">
            <a:extLst>
              <a:ext uri="{FF2B5EF4-FFF2-40B4-BE49-F238E27FC236}">
                <a16:creationId xmlns:a16="http://schemas.microsoft.com/office/drawing/2014/main" id="{322E0AA6-81C2-ECFD-369A-6EB8A4C18466}"/>
              </a:ext>
            </a:extLst>
          </p:cNvPr>
          <p:cNvSpPr txBox="1"/>
          <p:nvPr/>
        </p:nvSpPr>
        <p:spPr>
          <a:xfrm>
            <a:off x="5536209" y="5432836"/>
            <a:ext cx="1393330" cy="338554"/>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discrete case</a:t>
            </a:r>
          </a:p>
        </p:txBody>
      </p:sp>
      <p:sp>
        <p:nvSpPr>
          <p:cNvPr id="14" name="Rectangle 13">
            <a:extLst>
              <a:ext uri="{FF2B5EF4-FFF2-40B4-BE49-F238E27FC236}">
                <a16:creationId xmlns:a16="http://schemas.microsoft.com/office/drawing/2014/main" id="{DA44DF74-EAD2-0AAB-D2FC-61D5102FB19D}"/>
              </a:ext>
            </a:extLst>
          </p:cNvPr>
          <p:cNvSpPr/>
          <p:nvPr/>
        </p:nvSpPr>
        <p:spPr>
          <a:xfrm>
            <a:off x="3117954" y="4358692"/>
            <a:ext cx="6250898" cy="963260"/>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a:extLst>
              <a:ext uri="{FF2B5EF4-FFF2-40B4-BE49-F238E27FC236}">
                <a16:creationId xmlns:a16="http://schemas.microsoft.com/office/drawing/2014/main" id="{115E2DDD-A908-7A6C-B0DC-35A8955AF577}"/>
              </a:ext>
            </a:extLst>
          </p:cNvPr>
          <p:cNvSpPr>
            <a:spLocks noGrp="1"/>
          </p:cNvSpPr>
          <p:nvPr>
            <p:ph type="sldNum" sz="quarter" idx="11"/>
          </p:nvPr>
        </p:nvSpPr>
        <p:spPr/>
        <p:txBody>
          <a:bodyPr/>
          <a:lstStyle/>
          <a:p>
            <a:fld id="{8EC8024B-7172-FB45-9673-F90DEA3BA41B}" type="slidenum">
              <a:rPr lang="en-US" smtClean="0"/>
              <a:t>29</a:t>
            </a:fld>
            <a:endParaRPr lang="en-US" dirty="0"/>
          </a:p>
        </p:txBody>
      </p:sp>
      <p:pic>
        <p:nvPicPr>
          <p:cNvPr id="6" name="Picture 5" descr="A light bulb with a black background&#10;&#10;AI-generated content may be incorrect.">
            <a:extLst>
              <a:ext uri="{FF2B5EF4-FFF2-40B4-BE49-F238E27FC236}">
                <a16:creationId xmlns:a16="http://schemas.microsoft.com/office/drawing/2014/main" id="{EDC6AA5B-47C7-1801-1B29-BEC07EEA3E2D}"/>
              </a:ext>
            </a:extLst>
          </p:cNvPr>
          <p:cNvPicPr>
            <a:picLocks noChangeAspect="1"/>
          </p:cNvPicPr>
          <p:nvPr/>
        </p:nvPicPr>
        <p:blipFill>
          <a:blip r:embed="rId5"/>
          <a:stretch>
            <a:fillRect/>
          </a:stretch>
        </p:blipFill>
        <p:spPr>
          <a:xfrm>
            <a:off x="6429080" y="441352"/>
            <a:ext cx="504773" cy="504773"/>
          </a:xfrm>
          <a:prstGeom prst="rect">
            <a:avLst/>
          </a:prstGeom>
        </p:spPr>
      </p:pic>
    </p:spTree>
    <p:extLst>
      <p:ext uri="{BB962C8B-B14F-4D97-AF65-F5344CB8AC3E}">
        <p14:creationId xmlns:p14="http://schemas.microsoft.com/office/powerpoint/2010/main" val="410474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E2B58"/>
        </a:solidFill>
        <a:effectLst/>
      </p:bgPr>
    </p:bg>
    <p:spTree>
      <p:nvGrpSpPr>
        <p:cNvPr id="1" name="">
          <a:extLst>
            <a:ext uri="{FF2B5EF4-FFF2-40B4-BE49-F238E27FC236}">
              <a16:creationId xmlns:a16="http://schemas.microsoft.com/office/drawing/2014/main" id="{1BB0EA65-3FAD-943D-F5F7-00CAA0EAFF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D6AC19-E35C-8820-96D1-0A43E1C0BA62}"/>
              </a:ext>
            </a:extLst>
          </p:cNvPr>
          <p:cNvSpPr>
            <a:spLocks noGrp="1"/>
          </p:cNvSpPr>
          <p:nvPr>
            <p:ph type="ctrTitle"/>
          </p:nvPr>
        </p:nvSpPr>
        <p:spPr>
          <a:xfrm>
            <a:off x="947738" y="469265"/>
            <a:ext cx="2967037" cy="647826"/>
          </a:xfrm>
        </p:spPr>
        <p:txBody>
          <a:bodyPr>
            <a:normAutofit fontScale="90000"/>
          </a:bodyPr>
          <a:lstStyle/>
          <a:p>
            <a:pPr algn="ctr"/>
            <a:r>
              <a:rPr lang="en-US" sz="4800" dirty="0">
                <a:latin typeface="Arial" panose="020B0604020202020204" pitchFamily="34" charset="0"/>
                <a:ea typeface="Hiragino Kaku Gothic Std W8" panose="020B0800000000000000" pitchFamily="34" charset="-128"/>
              </a:rPr>
              <a:t>OUTLINE</a:t>
            </a:r>
            <a:endParaRPr lang="en-GB" dirty="0">
              <a:latin typeface="Arial" panose="020B0604020202020204" pitchFamily="34" charset="0"/>
            </a:endParaRPr>
          </a:p>
        </p:txBody>
      </p:sp>
      <p:sp>
        <p:nvSpPr>
          <p:cNvPr id="3" name="Rectangle 2">
            <a:extLst>
              <a:ext uri="{FF2B5EF4-FFF2-40B4-BE49-F238E27FC236}">
                <a16:creationId xmlns:a16="http://schemas.microsoft.com/office/drawing/2014/main" id="{8740ECFC-84D4-FED3-7C55-E7D6E12DC8C9}"/>
              </a:ext>
            </a:extLst>
          </p:cNvPr>
          <p:cNvSpPr/>
          <p:nvPr/>
        </p:nvSpPr>
        <p:spPr>
          <a:xfrm>
            <a:off x="474923" y="6163262"/>
            <a:ext cx="10192637" cy="570751"/>
          </a:xfrm>
          <a:prstGeom prst="rect">
            <a:avLst/>
          </a:prstGeom>
          <a:solidFill>
            <a:srgbClr val="1F2B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A232D92-B984-6135-EFE5-8279CE87D648}"/>
              </a:ext>
            </a:extLst>
          </p:cNvPr>
          <p:cNvSpPr txBox="1"/>
          <p:nvPr/>
        </p:nvSpPr>
        <p:spPr>
          <a:xfrm>
            <a:off x="947738" y="1386852"/>
            <a:ext cx="10623776" cy="4909036"/>
          </a:xfrm>
          <a:prstGeom prst="rect">
            <a:avLst/>
          </a:prstGeom>
          <a:noFill/>
        </p:spPr>
        <p:txBody>
          <a:bodyPr wrap="square" rtlCol="0">
            <a:spAutoFit/>
          </a:bodyPr>
          <a:lstStyle/>
          <a:p>
            <a:pPr marL="285750" indent="-285750">
              <a:buFont typeface="Wingdings" pitchFamily="2" charset="2"/>
              <a:buChar char="§"/>
            </a:pPr>
            <a:r>
              <a:rPr lang="en-US" sz="2000" b="1" dirty="0">
                <a:solidFill>
                  <a:schemeClr val="bg1"/>
                </a:solidFill>
                <a:latin typeface="Arial" panose="020B0604020202020204" pitchFamily="34" charset="0"/>
                <a:cs typeface="Arial" panose="020B0604020202020204" pitchFamily="34" charset="0"/>
              </a:rPr>
              <a:t>Theoretical foundations of reinforcement learning </a:t>
            </a:r>
            <a:r>
              <a:rPr lang="en-US" sz="1600" dirty="0">
                <a:solidFill>
                  <a:schemeClr val="bg1"/>
                </a:solidFill>
                <a:latin typeface="Arial" panose="020B0604020202020204" pitchFamily="34" charset="0"/>
                <a:cs typeface="Arial" panose="020B0604020202020204" pitchFamily="34" charset="0"/>
              </a:rPr>
              <a:t>(26 slides)</a:t>
            </a:r>
            <a:endParaRPr lang="en-US" sz="1600" b="1" dirty="0">
              <a:solidFill>
                <a:schemeClr val="bg1"/>
              </a:solidFill>
              <a:latin typeface="Arial" panose="020B0604020202020204" pitchFamily="34" charset="0"/>
              <a:cs typeface="Arial" panose="020B0604020202020204" pitchFamily="34" charset="0"/>
            </a:endParaRPr>
          </a:p>
          <a:p>
            <a:pPr marL="742950" lvl="1" indent="-285750">
              <a:buFont typeface="Wingdings" pitchFamily="2" charset="2"/>
              <a:buChar char="§"/>
            </a:pPr>
            <a:r>
              <a:rPr lang="en-US" b="1" i="1" dirty="0">
                <a:solidFill>
                  <a:schemeClr val="bg1"/>
                </a:solidFill>
                <a:latin typeface="Arial" panose="020B0604020202020204" pitchFamily="34" charset="0"/>
                <a:cs typeface="Arial" panose="020B0604020202020204" pitchFamily="34" charset="0"/>
              </a:rPr>
              <a:t>Trial-and-error concepts</a:t>
            </a:r>
            <a:r>
              <a:rPr lang="en-US" i="1" dirty="0">
                <a:solidFill>
                  <a:schemeClr val="bg1"/>
                </a:solidFill>
                <a:latin typeface="Arial" panose="020B0604020202020204" pitchFamily="34" charset="0"/>
                <a:cs typeface="Arial" panose="020B0604020202020204" pitchFamily="34" charset="0"/>
              </a:rPr>
              <a:t> (agent, reward, goal, reward is enough, trade-off between exploitation and exploration, sequential decision making)</a:t>
            </a:r>
          </a:p>
          <a:p>
            <a:pPr marL="742950" lvl="1" indent="-285750">
              <a:buFont typeface="Wingdings" pitchFamily="2" charset="2"/>
              <a:buChar char="§"/>
            </a:pPr>
            <a:endParaRPr lang="en-US" sz="400" i="1" dirty="0">
              <a:solidFill>
                <a:schemeClr val="bg1"/>
              </a:solidFill>
              <a:latin typeface="Arial" panose="020B0604020202020204" pitchFamily="34" charset="0"/>
              <a:cs typeface="Arial" panose="020B0604020202020204" pitchFamily="34" charset="0"/>
            </a:endParaRPr>
          </a:p>
          <a:p>
            <a:pPr marL="742950" lvl="1" indent="-285750">
              <a:buFont typeface="Wingdings" pitchFamily="2" charset="2"/>
              <a:buChar char="§"/>
            </a:pPr>
            <a:r>
              <a:rPr lang="en-US" b="1" i="1" dirty="0">
                <a:solidFill>
                  <a:schemeClr val="bg1"/>
                </a:solidFill>
                <a:latin typeface="Arial" panose="020B0604020202020204" pitchFamily="34" charset="0"/>
                <a:cs typeface="Arial" panose="020B0604020202020204" pitchFamily="34" charset="0"/>
              </a:rPr>
              <a:t>Optimal control concepts and dynamic programming </a:t>
            </a:r>
            <a:r>
              <a:rPr lang="en-US" i="1" dirty="0">
                <a:solidFill>
                  <a:schemeClr val="bg1"/>
                </a:solidFill>
                <a:latin typeface="Arial" panose="020B0604020202020204" pitchFamily="34" charset="0"/>
                <a:cs typeface="Arial" panose="020B0604020202020204" pitchFamily="34" charset="0"/>
              </a:rPr>
              <a:t>(Markov decision processes (MDPs), Markov property, partially observable Markov decision processes (POMDPs), reward and return, policy, value function, the Bellman equation)</a:t>
            </a:r>
          </a:p>
          <a:p>
            <a:pPr marL="742950" lvl="1" indent="-285750">
              <a:buFont typeface="Wingdings" pitchFamily="2" charset="2"/>
              <a:buChar char="§"/>
            </a:pPr>
            <a:endParaRPr lang="en-US" sz="2000" b="1" dirty="0">
              <a:solidFill>
                <a:schemeClr val="bg1"/>
              </a:solidFill>
              <a:latin typeface="Arial" panose="020B0604020202020204" pitchFamily="34" charset="0"/>
              <a:cs typeface="Arial" panose="020B0604020202020204" pitchFamily="34" charset="0"/>
            </a:endParaRPr>
          </a:p>
          <a:p>
            <a:pPr marL="285750" indent="-285750">
              <a:buFont typeface="Wingdings" pitchFamily="2" charset="2"/>
              <a:buChar char="§"/>
            </a:pPr>
            <a:r>
              <a:rPr lang="en-US" sz="2000" b="1" dirty="0">
                <a:solidFill>
                  <a:schemeClr val="bg1"/>
                </a:solidFill>
                <a:latin typeface="Arial" panose="020B0604020202020204" pitchFamily="34" charset="0"/>
                <a:cs typeface="Arial" panose="020B0604020202020204" pitchFamily="34" charset="0"/>
              </a:rPr>
              <a:t>An illustrative toy problem: </a:t>
            </a:r>
            <a:r>
              <a:rPr lang="en-US" sz="2000" b="1" dirty="0" err="1">
                <a:solidFill>
                  <a:schemeClr val="bg1"/>
                </a:solidFill>
                <a:latin typeface="Arial" panose="020B0604020202020204" pitchFamily="34" charset="0"/>
                <a:cs typeface="Arial" panose="020B0604020202020204" pitchFamily="34" charset="0"/>
              </a:rPr>
              <a:t>gridworld</a:t>
            </a:r>
            <a:r>
              <a:rPr lang="en-US" sz="2000" b="1"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(7 slides)</a:t>
            </a:r>
          </a:p>
          <a:p>
            <a:pPr marL="742950" lvl="1" indent="-285750">
              <a:buFont typeface="Wingdings" pitchFamily="2" charset="2"/>
              <a:buChar char="§"/>
            </a:pPr>
            <a:r>
              <a:rPr lang="en-US" i="1" dirty="0">
                <a:solidFill>
                  <a:schemeClr val="bg1"/>
                </a:solidFill>
                <a:latin typeface="Arial" panose="020B0604020202020204" pitchFamily="34" charset="0"/>
                <a:cs typeface="Arial" panose="020B0604020202020204" pitchFamily="34" charset="0"/>
              </a:rPr>
              <a:t>Policy evaluation (exact), policy evaluation (iterative)</a:t>
            </a:r>
          </a:p>
          <a:p>
            <a:endParaRPr lang="en-US" sz="2000" b="1" dirty="0">
              <a:solidFill>
                <a:schemeClr val="bg1"/>
              </a:solidFill>
              <a:latin typeface="Arial" panose="020B0604020202020204" pitchFamily="34" charset="0"/>
              <a:cs typeface="Arial" panose="020B0604020202020204" pitchFamily="34" charset="0"/>
            </a:endParaRPr>
          </a:p>
          <a:p>
            <a:pPr marL="285750" indent="-285750">
              <a:buFont typeface="Wingdings" pitchFamily="2" charset="2"/>
              <a:buChar char="§"/>
            </a:pPr>
            <a:r>
              <a:rPr lang="en-US" sz="2000" b="1" dirty="0">
                <a:solidFill>
                  <a:schemeClr val="bg1"/>
                </a:solidFill>
                <a:latin typeface="Arial" panose="020B0604020202020204" pitchFamily="34" charset="0"/>
                <a:cs typeface="Arial" panose="020B0604020202020204" pitchFamily="34" charset="0"/>
              </a:rPr>
              <a:t>How does an agent actually learn? </a:t>
            </a:r>
            <a:r>
              <a:rPr lang="en-US" sz="1600" dirty="0">
                <a:solidFill>
                  <a:schemeClr val="bg1"/>
                </a:solidFill>
                <a:latin typeface="Arial" panose="020B0604020202020204" pitchFamily="34" charset="0"/>
                <a:cs typeface="Arial" panose="020B0604020202020204" pitchFamily="34" charset="0"/>
              </a:rPr>
              <a:t>(9 slides)</a:t>
            </a:r>
          </a:p>
          <a:p>
            <a:pPr marL="742950" lvl="1" indent="-285750">
              <a:buFont typeface="Wingdings" pitchFamily="2" charset="2"/>
              <a:buChar char="§"/>
            </a:pPr>
            <a:r>
              <a:rPr lang="en-US" i="1" dirty="0">
                <a:solidFill>
                  <a:schemeClr val="bg1"/>
                </a:solidFill>
                <a:latin typeface="Arial" panose="020B0604020202020204" pitchFamily="34" charset="0"/>
                <a:cs typeface="Arial" panose="020B0604020202020204" pitchFamily="34" charset="0"/>
              </a:rPr>
              <a:t>The RL goal, optimal policies, Bellman optimality equations, policy improvement, application to </a:t>
            </a:r>
            <a:r>
              <a:rPr lang="en-US" i="1" dirty="0" err="1">
                <a:solidFill>
                  <a:schemeClr val="bg1"/>
                </a:solidFill>
                <a:latin typeface="Arial" panose="020B0604020202020204" pitchFamily="34" charset="0"/>
                <a:cs typeface="Arial" panose="020B0604020202020204" pitchFamily="34" charset="0"/>
              </a:rPr>
              <a:t>gridworld</a:t>
            </a:r>
            <a:r>
              <a:rPr lang="en-US" i="1" dirty="0">
                <a:solidFill>
                  <a:schemeClr val="bg1"/>
                </a:solidFill>
                <a:latin typeface="Arial" panose="020B0604020202020204" pitchFamily="34" charset="0"/>
                <a:cs typeface="Arial" panose="020B0604020202020204" pitchFamily="34" charset="0"/>
              </a:rPr>
              <a:t> problem, greedy actions</a:t>
            </a:r>
          </a:p>
          <a:p>
            <a:pPr marL="742950" lvl="1" indent="-285750">
              <a:buFont typeface="Wingdings" pitchFamily="2" charset="2"/>
              <a:buChar char="§"/>
            </a:pPr>
            <a:endParaRPr lang="en-US" i="1" dirty="0">
              <a:solidFill>
                <a:schemeClr val="bg1"/>
              </a:solidFill>
              <a:latin typeface="Arial" panose="020B0604020202020204" pitchFamily="34" charset="0"/>
              <a:cs typeface="Arial" panose="020B0604020202020204" pitchFamily="34" charset="0"/>
            </a:endParaRPr>
          </a:p>
          <a:p>
            <a:pPr marL="285750" indent="-285750">
              <a:buFont typeface="Wingdings" pitchFamily="2" charset="2"/>
              <a:buChar char="§"/>
            </a:pPr>
            <a:r>
              <a:rPr lang="en-US" sz="2000" b="1" dirty="0">
                <a:solidFill>
                  <a:schemeClr val="bg1"/>
                </a:solidFill>
                <a:latin typeface="Arial" panose="020B0604020202020204" pitchFamily="34" charset="0"/>
                <a:cs typeface="Arial" panose="020B0604020202020204" pitchFamily="34" charset="0"/>
              </a:rPr>
              <a:t>Sampling and approximation methods </a:t>
            </a:r>
            <a:r>
              <a:rPr lang="en-US" sz="1600" dirty="0">
                <a:solidFill>
                  <a:schemeClr val="bg1"/>
                </a:solidFill>
                <a:latin typeface="Arial" panose="020B0604020202020204" pitchFamily="34" charset="0"/>
                <a:cs typeface="Arial" panose="020B0604020202020204" pitchFamily="34" charset="0"/>
              </a:rPr>
              <a:t>(8 slides)</a:t>
            </a:r>
            <a:endParaRPr lang="en-US" sz="1600" b="1" dirty="0">
              <a:solidFill>
                <a:schemeClr val="bg1"/>
              </a:solidFill>
              <a:latin typeface="Arial" panose="020B0604020202020204" pitchFamily="34" charset="0"/>
              <a:cs typeface="Arial" panose="020B0604020202020204" pitchFamily="34" charset="0"/>
            </a:endParaRPr>
          </a:p>
          <a:p>
            <a:pPr marL="742950" lvl="1" indent="-285750">
              <a:buFont typeface="Wingdings" pitchFamily="2" charset="2"/>
              <a:buChar char="§"/>
            </a:pPr>
            <a:r>
              <a:rPr lang="en-US" i="1" dirty="0">
                <a:solidFill>
                  <a:schemeClr val="bg1"/>
                </a:solidFill>
                <a:latin typeface="Arial" panose="020B0604020202020204" pitchFamily="34" charset="0"/>
                <a:cs typeface="Arial" panose="020B0604020202020204" pitchFamily="34" charset="0"/>
              </a:rPr>
              <a:t>Monte Carlo learning, temporal difference learning</a:t>
            </a:r>
          </a:p>
          <a:p>
            <a:pPr marL="742950" lvl="1" indent="-285750">
              <a:buFont typeface="Wingdings" pitchFamily="2" charset="2"/>
              <a:buChar char="§"/>
            </a:pPr>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5001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AB3F6-86D6-AD88-9776-42A1509A0B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12E58D-A599-967C-21FA-9E59B3C2F275}"/>
              </a:ext>
            </a:extLst>
          </p:cNvPr>
          <p:cNvSpPr>
            <a:spLocks noGrp="1"/>
          </p:cNvSpPr>
          <p:nvPr>
            <p:ph type="title"/>
          </p:nvPr>
        </p:nvSpPr>
        <p:spPr/>
        <p:txBody>
          <a:bodyPr/>
          <a:lstStyle/>
          <a:p>
            <a:r>
              <a:rPr lang="en-US" dirty="0"/>
              <a:t>Dynamic programming</a:t>
            </a:r>
          </a:p>
        </p:txBody>
      </p:sp>
      <p:sp>
        <p:nvSpPr>
          <p:cNvPr id="3" name="Text Placeholder 2">
            <a:extLst>
              <a:ext uri="{FF2B5EF4-FFF2-40B4-BE49-F238E27FC236}">
                <a16:creationId xmlns:a16="http://schemas.microsoft.com/office/drawing/2014/main" id="{D96396E4-F391-5FCA-BD7B-AD882E65B889}"/>
              </a:ext>
            </a:extLst>
          </p:cNvPr>
          <p:cNvSpPr>
            <a:spLocks noGrp="1"/>
          </p:cNvSpPr>
          <p:nvPr>
            <p:ph type="body" sz="quarter" idx="12"/>
          </p:nvPr>
        </p:nvSpPr>
        <p:spPr/>
        <p:txBody>
          <a:bodyPr/>
          <a:lstStyle/>
          <a:p>
            <a:r>
              <a:rPr lang="en-US" dirty="0"/>
              <a:t>The expanded Bellman equation</a:t>
            </a:r>
          </a:p>
        </p:txBody>
      </p:sp>
      <p:sp>
        <p:nvSpPr>
          <p:cNvPr id="21" name="Rounded Rectangle 20">
            <a:extLst>
              <a:ext uri="{FF2B5EF4-FFF2-40B4-BE49-F238E27FC236}">
                <a16:creationId xmlns:a16="http://schemas.microsoft.com/office/drawing/2014/main" id="{B35383CF-F6BB-65E7-74E6-1C5B6A50BCB0}"/>
              </a:ext>
            </a:extLst>
          </p:cNvPr>
          <p:cNvSpPr/>
          <p:nvPr/>
        </p:nvSpPr>
        <p:spPr>
          <a:xfrm>
            <a:off x="911225" y="1622170"/>
            <a:ext cx="10354183" cy="4297045"/>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1224567-A786-3027-9BC1-0D972E11F729}"/>
                  </a:ext>
                </a:extLst>
              </p:cNvPr>
              <p:cNvSpPr txBox="1"/>
              <p:nvPr/>
            </p:nvSpPr>
            <p:spPr>
              <a:xfrm>
                <a:off x="3112768" y="1957004"/>
                <a:ext cx="5963684" cy="896207"/>
              </a:xfrm>
              <a:prstGeom prst="rect">
                <a:avLst/>
              </a:prstGeom>
              <a:noFill/>
              <a:ln w="2222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𝒱</m:t>
                          </m:r>
                        </m:e>
                        <m:sup>
                          <m:r>
                            <a:rPr lang="en-US" sz="2400" i="1">
                              <a:latin typeface="Cambria Math" panose="02040503050406030204" pitchFamily="18" charset="0"/>
                              <a:ea typeface="Cambria Math" panose="02040503050406030204" pitchFamily="18" charset="0"/>
                            </a:rPr>
                            <m:t>𝜋</m:t>
                          </m:r>
                        </m:sup>
                      </m:sSup>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𝑠</m:t>
                          </m:r>
                        </m:e>
                      </m:d>
                      <m:r>
                        <a:rPr lang="en-US" sz="2400" b="0" i="1" smtClean="0">
                          <a:latin typeface="Cambria Math" panose="02040503050406030204" pitchFamily="18" charset="0"/>
                          <a:ea typeface="Cambria Math" panose="02040503050406030204" pitchFamily="18" charset="0"/>
                        </a:rPr>
                        <m:t>=</m:t>
                      </m:r>
                      <m:nary>
                        <m:naryPr>
                          <m:chr m:val="∑"/>
                          <m:supHide m:val="on"/>
                          <m:ctrlPr>
                            <a:rPr lang="en-US" sz="2400" b="0" i="1" smtClean="0">
                              <a:latin typeface="Cambria Math" panose="02040503050406030204" pitchFamily="18" charset="0"/>
                              <a:ea typeface="Cambria Math" panose="02040503050406030204" pitchFamily="18" charset="0"/>
                            </a:rPr>
                          </m:ctrlPr>
                        </m:naryPr>
                        <m:sub>
                          <m:r>
                            <m:rPr>
                              <m:brk m:alnAt="7"/>
                            </m:rP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𝒜</m:t>
                          </m:r>
                        </m:sub>
                        <m:sup/>
                        <m:e>
                          <m:r>
                            <a:rPr lang="en-US" sz="2400" b="0" i="1" smtClean="0">
                              <a:latin typeface="Cambria Math" panose="02040503050406030204" pitchFamily="18" charset="0"/>
                              <a:ea typeface="Cambria Math" panose="02040503050406030204" pitchFamily="18" charset="0"/>
                            </a:rPr>
                            <m:t>𝜋</m:t>
                          </m:r>
                        </m:e>
                      </m:nary>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nary>
                        <m:naryPr>
                          <m:chr m:val="∑"/>
                          <m:supHide m:val="on"/>
                          <m:ctrlPr>
                            <a:rPr lang="en-US" sz="2400" i="1">
                              <a:latin typeface="Cambria Math" panose="02040503050406030204" pitchFamily="18" charset="0"/>
                              <a:ea typeface="Cambria Math" panose="02040503050406030204" pitchFamily="18" charset="0"/>
                            </a:rPr>
                          </m:ctrlPr>
                        </m:naryPr>
                        <m:sub>
                          <m:r>
                            <m:rPr>
                              <m:brk m:alnAt="7"/>
                            </m:rP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𝒮</m:t>
                          </m:r>
                        </m:sub>
                        <m:sup/>
                        <m:e>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𝒫</m:t>
                              </m:r>
                            </m:e>
                            <m:sub>
                              <m: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sub>
                            <m:sup>
                              <m:r>
                                <a:rPr lang="en-US" sz="2400" i="1">
                                  <a:latin typeface="Cambria Math" panose="02040503050406030204" pitchFamily="18" charset="0"/>
                                  <a:ea typeface="Cambria Math" panose="02040503050406030204" pitchFamily="18" charset="0"/>
                                </a:rPr>
                                <m:t>𝑎</m:t>
                              </m:r>
                            </m:sup>
                          </m:sSubSup>
                        </m:e>
                      </m:nary>
                      <m:d>
                        <m:dPr>
                          <m:ctrlPr>
                            <a:rPr lang="en-US" sz="2400" b="0" i="1" smtClean="0">
                              <a:latin typeface="Cambria Math" panose="02040503050406030204" pitchFamily="18" charset="0"/>
                              <a:ea typeface="Cambria Math" panose="02040503050406030204" pitchFamily="18" charset="0"/>
                            </a:rPr>
                          </m:ctrlPr>
                        </m:dPr>
                        <m:e>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ea typeface="Cambria Math" panose="02040503050406030204" pitchFamily="18" charset="0"/>
                                </a:rPr>
                                <m:t>𝑠</m:t>
                              </m:r>
                            </m:sub>
                            <m:sup>
                              <m:r>
                                <a:rPr lang="en-US" sz="2400" i="1">
                                  <a:latin typeface="Cambria Math" panose="02040503050406030204" pitchFamily="18" charset="0"/>
                                  <a:ea typeface="Cambria Math" panose="02040503050406030204" pitchFamily="18" charset="0"/>
                                </a:rPr>
                                <m:t>𝑎</m:t>
                              </m:r>
                            </m:sup>
                          </m:sSubSup>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𝛾</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𝒱</m:t>
                              </m:r>
                            </m:e>
                            <m:sup>
                              <m:r>
                                <a:rPr lang="en-US" sz="2400" i="1">
                                  <a:latin typeface="Cambria Math" panose="02040503050406030204" pitchFamily="18" charset="0"/>
                                  <a:ea typeface="Cambria Math" panose="02040503050406030204" pitchFamily="18" charset="0"/>
                                </a:rPr>
                                <m:t>𝜋</m:t>
                              </m:r>
                            </m:sup>
                          </m:sSup>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e>
                          </m:d>
                        </m:e>
                      </m:d>
                    </m:oMath>
                  </m:oMathPara>
                </a14:m>
                <a:endParaRPr lang="en-DE" sz="2400" dirty="0"/>
              </a:p>
            </p:txBody>
          </p:sp>
        </mc:Choice>
        <mc:Fallback xmlns="">
          <p:sp>
            <p:nvSpPr>
              <p:cNvPr id="11" name="TextBox 10">
                <a:extLst>
                  <a:ext uri="{FF2B5EF4-FFF2-40B4-BE49-F238E27FC236}">
                    <a16:creationId xmlns:a16="http://schemas.microsoft.com/office/drawing/2014/main" id="{A1224567-A786-3027-9BC1-0D972E11F729}"/>
                  </a:ext>
                </a:extLst>
              </p:cNvPr>
              <p:cNvSpPr txBox="1">
                <a:spLocks noRot="1" noChangeAspect="1" noMove="1" noResize="1" noEditPoints="1" noAdjustHandles="1" noChangeArrowheads="1" noChangeShapeType="1" noTextEdit="1"/>
              </p:cNvSpPr>
              <p:nvPr/>
            </p:nvSpPr>
            <p:spPr>
              <a:xfrm>
                <a:off x="3112768" y="1957004"/>
                <a:ext cx="5963684" cy="896207"/>
              </a:xfrm>
              <a:prstGeom prst="rect">
                <a:avLst/>
              </a:prstGeom>
              <a:blipFill>
                <a:blip r:embed="rId3"/>
                <a:stretch>
                  <a:fillRect l="-851" t="-149296" b="-205634"/>
                </a:stretch>
              </a:blipFill>
              <a:ln w="22225">
                <a:noFill/>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id="{C2D37163-ED29-784E-025C-6D6C4CDF9F5B}"/>
              </a:ext>
            </a:extLst>
          </p:cNvPr>
          <p:cNvSpPr/>
          <p:nvPr/>
        </p:nvSpPr>
        <p:spPr>
          <a:xfrm>
            <a:off x="2970551" y="1934921"/>
            <a:ext cx="6250898" cy="963260"/>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1374A3C-0474-D6B0-38BC-2F81EA645F49}"/>
              </a:ext>
            </a:extLst>
          </p:cNvPr>
          <p:cNvSpPr txBox="1"/>
          <p:nvPr/>
        </p:nvSpPr>
        <p:spPr>
          <a:xfrm>
            <a:off x="5098771" y="3100676"/>
            <a:ext cx="1994457"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How to solve it?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1BC0327-88DC-DABC-B368-5114E386695B}"/>
                  </a:ext>
                </a:extLst>
              </p:cNvPr>
              <p:cNvSpPr txBox="1"/>
              <p:nvPr/>
            </p:nvSpPr>
            <p:spPr>
              <a:xfrm>
                <a:off x="8396738" y="3516827"/>
                <a:ext cx="2380990" cy="1508105"/>
              </a:xfrm>
              <a:prstGeom prst="rect">
                <a:avLst/>
              </a:prstGeom>
              <a:noFill/>
              <a:ln w="25400">
                <a:solidFill>
                  <a:schemeClr val="tx1"/>
                </a:solidFill>
              </a:ln>
            </p:spPr>
            <p:txBody>
              <a:bodyPr wrap="square">
                <a:spAutoFit/>
              </a:bodyPr>
              <a:lstStyle/>
              <a:p>
                <a:pPr marL="14288" lvl="1" algn="ctr"/>
                <a:r>
                  <a:rPr lang="en-US" sz="2000" b="1" dirty="0">
                    <a:latin typeface="Arial" panose="020B0604020202020204" pitchFamily="34" charset="0"/>
                    <a:cs typeface="Arial" panose="020B0604020202020204" pitchFamily="34" charset="0"/>
                  </a:rPr>
                  <a:t>Directly</a:t>
                </a:r>
              </a:p>
              <a:p>
                <a:pPr marL="14288" lvl="1" algn="ctr"/>
                <a:r>
                  <a:rPr lang="en-DE" sz="1800">
                    <a:latin typeface="Arial" panose="020B0604020202020204" pitchFamily="34" charset="0"/>
                    <a:cs typeface="Arial" panose="020B0604020202020204" pitchFamily="34" charset="0"/>
                  </a:rPr>
                  <a:t>System </a:t>
                </a:r>
                <a:r>
                  <a:rPr lang="en-DE" sz="1800" dirty="0">
                    <a:latin typeface="Arial" panose="020B0604020202020204" pitchFamily="34" charset="0"/>
                    <a:cs typeface="Arial" panose="020B0604020202020204" pitchFamily="34" charset="0"/>
                  </a:rPr>
                  <a:t>of </a:t>
                </a:r>
                <a14:m>
                  <m:oMath xmlns:m="http://schemas.openxmlformats.org/officeDocument/2006/math">
                    <m:r>
                      <a:rPr lang="en-DE" sz="1800">
                        <a:latin typeface="Cambria Math" panose="02040503050406030204" pitchFamily="18" charset="0"/>
                      </a:rPr>
                      <m:t>𝒮</m:t>
                    </m:r>
                    <m:r>
                      <a:rPr lang="en-US" sz="1800">
                        <a:latin typeface="Cambria Math" panose="02040503050406030204" pitchFamily="18" charset="0"/>
                      </a:rPr>
                      <m:t> </m:t>
                    </m:r>
                  </m:oMath>
                </a14:m>
                <a:r>
                  <a:rPr lang="en-DE" sz="1800" dirty="0">
                    <a:latin typeface="Arial" panose="020B0604020202020204" pitchFamily="34" charset="0"/>
                    <a:cs typeface="Arial" panose="020B0604020202020204" pitchFamily="34" charset="0"/>
                  </a:rPr>
                  <a:t>simultaneous linear equations with </a:t>
                </a:r>
                <a14:m>
                  <m:oMath xmlns:m="http://schemas.openxmlformats.org/officeDocument/2006/math">
                    <m:r>
                      <a:rPr lang="en-DE" sz="1800">
                        <a:latin typeface="Cambria Math" panose="02040503050406030204" pitchFamily="18" charset="0"/>
                      </a:rPr>
                      <m:t>𝒮</m:t>
                    </m:r>
                  </m:oMath>
                </a14:m>
                <a:r>
                  <a:rPr lang="en-DE" sz="1800" dirty="0">
                    <a:latin typeface="Arial" panose="020B0604020202020204" pitchFamily="34" charset="0"/>
                    <a:cs typeface="Arial" panose="020B0604020202020204" pitchFamily="34" charset="0"/>
                  </a:rPr>
                  <a:t> unknowns</a:t>
                </a:r>
                <a:endParaRPr lang="en-DE" sz="1800">
                  <a:latin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71BC0327-88DC-DABC-B368-5114E386695B}"/>
                  </a:ext>
                </a:extLst>
              </p:cNvPr>
              <p:cNvSpPr txBox="1">
                <a:spLocks noRot="1" noChangeAspect="1" noMove="1" noResize="1" noEditPoints="1" noAdjustHandles="1" noChangeArrowheads="1" noChangeShapeType="1" noTextEdit="1"/>
              </p:cNvSpPr>
              <p:nvPr/>
            </p:nvSpPr>
            <p:spPr>
              <a:xfrm>
                <a:off x="8396738" y="3516827"/>
                <a:ext cx="2380990" cy="1508105"/>
              </a:xfrm>
              <a:prstGeom prst="rect">
                <a:avLst/>
              </a:prstGeom>
              <a:blipFill>
                <a:blip r:embed="rId4"/>
                <a:stretch>
                  <a:fillRect t="-1653" r="-3684" b="-4132"/>
                </a:stretch>
              </a:blipFill>
              <a:ln w="25400">
                <a:solidFill>
                  <a:schemeClr val="tx1"/>
                </a:solid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A981F25D-763C-7B10-7E0A-A11B342D4E55}"/>
              </a:ext>
            </a:extLst>
          </p:cNvPr>
          <p:cNvSpPr txBox="1"/>
          <p:nvPr/>
        </p:nvSpPr>
        <p:spPr>
          <a:xfrm>
            <a:off x="6195239" y="3764251"/>
            <a:ext cx="1994457" cy="954107"/>
          </a:xfrm>
          <a:prstGeom prst="rect">
            <a:avLst/>
          </a:prstGeom>
          <a:noFill/>
          <a:ln w="25400">
            <a:solidFill>
              <a:schemeClr val="tx1"/>
            </a:solidFill>
          </a:ln>
        </p:spPr>
        <p:txBody>
          <a:bodyPr wrap="square">
            <a:spAutoFit/>
          </a:bodyPr>
          <a:lstStyle/>
          <a:p>
            <a:pPr marL="14288" lvl="1" algn="ctr"/>
            <a:r>
              <a:rPr lang="en-US" sz="2000" b="1" dirty="0">
                <a:latin typeface="Arial" panose="020B0604020202020204" pitchFamily="34" charset="0"/>
                <a:cs typeface="Arial" panose="020B0604020202020204" pitchFamily="34" charset="0"/>
              </a:rPr>
              <a:t>Iteration</a:t>
            </a:r>
          </a:p>
          <a:p>
            <a:pPr marL="14288" lvl="1" algn="ctr"/>
            <a:r>
              <a:rPr lang="en-US" sz="1800" dirty="0">
                <a:latin typeface="Arial" panose="020B0604020202020204" pitchFamily="34" charset="0"/>
                <a:cs typeface="Arial" panose="020B0604020202020204" pitchFamily="34" charset="0"/>
              </a:rPr>
              <a:t>Dynamic programming</a:t>
            </a:r>
            <a:endParaRPr lang="en-DE" sz="18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D673FEB-642E-2B8F-03A5-E500B184721A}"/>
              </a:ext>
            </a:extLst>
          </p:cNvPr>
          <p:cNvSpPr txBox="1"/>
          <p:nvPr/>
        </p:nvSpPr>
        <p:spPr>
          <a:xfrm>
            <a:off x="3993740" y="3776394"/>
            <a:ext cx="1994457" cy="954107"/>
          </a:xfrm>
          <a:prstGeom prst="rect">
            <a:avLst/>
          </a:prstGeom>
          <a:noFill/>
          <a:ln w="25400">
            <a:solidFill>
              <a:schemeClr val="tx1"/>
            </a:solidFill>
          </a:ln>
        </p:spPr>
        <p:txBody>
          <a:bodyPr wrap="square">
            <a:spAutoFit/>
          </a:bodyPr>
          <a:lstStyle/>
          <a:p>
            <a:pPr marL="14288" lvl="1" algn="ctr"/>
            <a:r>
              <a:rPr lang="en-US" sz="2000" b="1" dirty="0">
                <a:latin typeface="Arial" panose="020B0604020202020204" pitchFamily="34" charset="0"/>
                <a:cs typeface="Arial" panose="020B0604020202020204" pitchFamily="34" charset="0"/>
              </a:rPr>
              <a:t>Sampling</a:t>
            </a:r>
          </a:p>
          <a:p>
            <a:pPr marL="14288" lvl="1" algn="ctr"/>
            <a:r>
              <a:rPr lang="en-US" sz="1800" dirty="0">
                <a:latin typeface="Arial" panose="020B0604020202020204" pitchFamily="34" charset="0"/>
                <a:cs typeface="Arial" panose="020B0604020202020204" pitchFamily="34" charset="0"/>
              </a:rPr>
              <a:t>Monte Carlo methods</a:t>
            </a:r>
            <a:endParaRPr lang="en-DE" sz="18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C61FB05-0FC4-49F4-95DF-32A34A426247}"/>
              </a:ext>
            </a:extLst>
          </p:cNvPr>
          <p:cNvSpPr txBox="1"/>
          <p:nvPr/>
        </p:nvSpPr>
        <p:spPr>
          <a:xfrm>
            <a:off x="1419484" y="3764251"/>
            <a:ext cx="2380990" cy="954107"/>
          </a:xfrm>
          <a:prstGeom prst="rect">
            <a:avLst/>
          </a:prstGeom>
          <a:noFill/>
          <a:ln w="25400">
            <a:solidFill>
              <a:schemeClr val="tx1"/>
            </a:solidFill>
          </a:ln>
        </p:spPr>
        <p:txBody>
          <a:bodyPr wrap="square">
            <a:spAutoFit/>
          </a:bodyPr>
          <a:lstStyle/>
          <a:p>
            <a:pPr marL="14288" lvl="1" algn="ctr"/>
            <a:r>
              <a:rPr lang="en-US" sz="2000" b="1" dirty="0">
                <a:latin typeface="Arial" panose="020B0604020202020204" pitchFamily="34" charset="0"/>
                <a:cs typeface="Arial" panose="020B0604020202020204" pitchFamily="34" charset="0"/>
              </a:rPr>
              <a:t>Approximation</a:t>
            </a:r>
          </a:p>
          <a:p>
            <a:pPr marL="14288" lvl="1" algn="ctr"/>
            <a:r>
              <a:rPr lang="en-US" sz="1800" dirty="0">
                <a:latin typeface="Arial" panose="020B0604020202020204" pitchFamily="34" charset="0"/>
                <a:cs typeface="Arial" panose="020B0604020202020204" pitchFamily="34" charset="0"/>
              </a:rPr>
              <a:t>Temporal-difference learning</a:t>
            </a:r>
            <a:endParaRPr lang="en-DE" sz="1800">
              <a:latin typeface="Arial" panose="020B0604020202020204" pitchFamily="34" charset="0"/>
              <a:cs typeface="Arial" panose="020B0604020202020204" pitchFamily="34" charset="0"/>
            </a:endParaRPr>
          </a:p>
        </p:txBody>
      </p:sp>
      <p:sp>
        <p:nvSpPr>
          <p:cNvPr id="20" name="Down Arrow 19">
            <a:extLst>
              <a:ext uri="{FF2B5EF4-FFF2-40B4-BE49-F238E27FC236}">
                <a16:creationId xmlns:a16="http://schemas.microsoft.com/office/drawing/2014/main" id="{D025CADE-A552-3954-80B3-B15D1F92C636}"/>
              </a:ext>
            </a:extLst>
          </p:cNvPr>
          <p:cNvSpPr/>
          <p:nvPr/>
        </p:nvSpPr>
        <p:spPr>
          <a:xfrm rot="16200000" flipH="1">
            <a:off x="5988630" y="562324"/>
            <a:ext cx="386775" cy="9525067"/>
          </a:xfrm>
          <a:prstGeom prst="downArrow">
            <a:avLst>
              <a:gd name="adj1" fmla="val 50000"/>
              <a:gd name="adj2" fmla="val 118229"/>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117EEAC-305F-FD11-742C-AF6C7CB3C3A0}"/>
              </a:ext>
            </a:extLst>
          </p:cNvPr>
          <p:cNvSpPr txBox="1"/>
          <p:nvPr/>
        </p:nvSpPr>
        <p:spPr>
          <a:xfrm>
            <a:off x="4575791" y="5459037"/>
            <a:ext cx="2824812" cy="369332"/>
          </a:xfrm>
          <a:prstGeom prst="rect">
            <a:avLst/>
          </a:prstGeom>
          <a:noFill/>
        </p:spPr>
        <p:txBody>
          <a:bodyPr wrap="none" rtlCol="0">
            <a:spAutoFit/>
          </a:bodyPr>
          <a:lstStyle/>
          <a:p>
            <a:r>
              <a:rPr lang="en-US" i="1" dirty="0">
                <a:solidFill>
                  <a:schemeClr val="accent6">
                    <a:lumMod val="75000"/>
                  </a:schemeClr>
                </a:solidFill>
                <a:latin typeface="Arial" panose="020B0604020202020204" pitchFamily="34" charset="0"/>
                <a:cs typeface="Arial" panose="020B0604020202020204" pitchFamily="34" charset="0"/>
              </a:rPr>
              <a:t>Computational complexity</a:t>
            </a:r>
          </a:p>
        </p:txBody>
      </p:sp>
      <p:sp>
        <p:nvSpPr>
          <p:cNvPr id="24" name="Slide Number Placeholder 23">
            <a:extLst>
              <a:ext uri="{FF2B5EF4-FFF2-40B4-BE49-F238E27FC236}">
                <a16:creationId xmlns:a16="http://schemas.microsoft.com/office/drawing/2014/main" id="{E1DDC3BC-1CE6-635E-F03A-77E4D1518BB4}"/>
              </a:ext>
            </a:extLst>
          </p:cNvPr>
          <p:cNvSpPr>
            <a:spLocks noGrp="1"/>
          </p:cNvSpPr>
          <p:nvPr>
            <p:ph type="sldNum" sz="quarter" idx="11"/>
          </p:nvPr>
        </p:nvSpPr>
        <p:spPr/>
        <p:txBody>
          <a:bodyPr/>
          <a:lstStyle/>
          <a:p>
            <a:fld id="{8EC8024B-7172-FB45-9673-F90DEA3BA41B}" type="slidenum">
              <a:rPr lang="en-US" smtClean="0"/>
              <a:t>30</a:t>
            </a:fld>
            <a:endParaRPr lang="en-US" dirty="0"/>
          </a:p>
        </p:txBody>
      </p:sp>
      <p:pic>
        <p:nvPicPr>
          <p:cNvPr id="6" name="Picture 5" descr="A light bulb with a black background&#10;&#10;AI-generated content may be incorrect.">
            <a:extLst>
              <a:ext uri="{FF2B5EF4-FFF2-40B4-BE49-F238E27FC236}">
                <a16:creationId xmlns:a16="http://schemas.microsoft.com/office/drawing/2014/main" id="{0852264D-5034-4410-6C27-11BC1133A080}"/>
              </a:ext>
            </a:extLst>
          </p:cNvPr>
          <p:cNvPicPr>
            <a:picLocks noChangeAspect="1"/>
          </p:cNvPicPr>
          <p:nvPr/>
        </p:nvPicPr>
        <p:blipFill>
          <a:blip r:embed="rId5"/>
          <a:stretch>
            <a:fillRect/>
          </a:stretch>
        </p:blipFill>
        <p:spPr>
          <a:xfrm>
            <a:off x="6429080" y="441352"/>
            <a:ext cx="504773" cy="504773"/>
          </a:xfrm>
          <a:prstGeom prst="rect">
            <a:avLst/>
          </a:prstGeom>
        </p:spPr>
      </p:pic>
    </p:spTree>
    <p:extLst>
      <p:ext uri="{BB962C8B-B14F-4D97-AF65-F5344CB8AC3E}">
        <p14:creationId xmlns:p14="http://schemas.microsoft.com/office/powerpoint/2010/main" val="10454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E2B58"/>
        </a:solidFill>
        <a:effectLst/>
      </p:bgPr>
    </p:bg>
    <p:spTree>
      <p:nvGrpSpPr>
        <p:cNvPr id="1" name="">
          <a:extLst>
            <a:ext uri="{FF2B5EF4-FFF2-40B4-BE49-F238E27FC236}">
              <a16:creationId xmlns:a16="http://schemas.microsoft.com/office/drawing/2014/main" id="{B77240B5-F480-4A4B-C479-11F55821EF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2104E7-7983-3D7C-ABC5-83FDEFF8B7FC}"/>
              </a:ext>
            </a:extLst>
          </p:cNvPr>
          <p:cNvSpPr>
            <a:spLocks noGrp="1"/>
          </p:cNvSpPr>
          <p:nvPr>
            <p:ph type="ctrTitle"/>
          </p:nvPr>
        </p:nvSpPr>
        <p:spPr>
          <a:xfrm>
            <a:off x="1338468" y="2647875"/>
            <a:ext cx="9518229" cy="1502755"/>
          </a:xfrm>
        </p:spPr>
        <p:txBody>
          <a:bodyPr>
            <a:normAutofit/>
          </a:bodyPr>
          <a:lstStyle/>
          <a:p>
            <a:pPr algn="ctr"/>
            <a:r>
              <a:rPr lang="en-US" sz="4800" dirty="0">
                <a:latin typeface="Arial" panose="020B0604020202020204" pitchFamily="34" charset="0"/>
                <a:ea typeface="Hiragino Kaku Gothic Std W8" panose="020B0800000000000000" pitchFamily="34" charset="-128"/>
              </a:rPr>
              <a:t>An illustrative toy problem: </a:t>
            </a:r>
            <a:r>
              <a:rPr lang="en-US" sz="4800" dirty="0" err="1">
                <a:latin typeface="Arial" panose="020B0604020202020204" pitchFamily="34" charset="0"/>
                <a:ea typeface="Hiragino Kaku Gothic Std W8" panose="020B0800000000000000" pitchFamily="34" charset="-128"/>
              </a:rPr>
              <a:t>gridworld</a:t>
            </a:r>
            <a:endParaRPr lang="en-ES" sz="4800" dirty="0">
              <a:latin typeface="Arial" panose="020B0604020202020204" pitchFamily="34" charset="0"/>
              <a:ea typeface="Hiragino Kaku Gothic Std W8" panose="020B0800000000000000" pitchFamily="34" charset="-128"/>
            </a:endParaRPr>
          </a:p>
        </p:txBody>
      </p:sp>
      <p:sp>
        <p:nvSpPr>
          <p:cNvPr id="3" name="Rectangle 2">
            <a:extLst>
              <a:ext uri="{FF2B5EF4-FFF2-40B4-BE49-F238E27FC236}">
                <a16:creationId xmlns:a16="http://schemas.microsoft.com/office/drawing/2014/main" id="{745CA6E2-B4D6-7955-F471-02446E90D329}"/>
              </a:ext>
            </a:extLst>
          </p:cNvPr>
          <p:cNvSpPr/>
          <p:nvPr/>
        </p:nvSpPr>
        <p:spPr>
          <a:xfrm>
            <a:off x="338202" y="6187858"/>
            <a:ext cx="9979277" cy="570751"/>
          </a:xfrm>
          <a:prstGeom prst="rect">
            <a:avLst/>
          </a:prstGeom>
          <a:solidFill>
            <a:srgbClr val="1F2B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7507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B0585-3E9C-71DF-4005-110748EAD4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4C70D4-D14F-C6B5-83D4-C0339CE734F0}"/>
              </a:ext>
            </a:extLst>
          </p:cNvPr>
          <p:cNvSpPr>
            <a:spLocks noGrp="1"/>
          </p:cNvSpPr>
          <p:nvPr>
            <p:ph type="title"/>
          </p:nvPr>
        </p:nvSpPr>
        <p:spPr/>
        <p:txBody>
          <a:bodyPr/>
          <a:lstStyle/>
          <a:p>
            <a:r>
              <a:rPr lang="en-US" dirty="0" err="1"/>
              <a:t>Gridworld</a:t>
            </a:r>
            <a:r>
              <a:rPr lang="en-US" dirty="0"/>
              <a:t> toy problem</a:t>
            </a:r>
          </a:p>
        </p:txBody>
      </p:sp>
      <p:sp>
        <p:nvSpPr>
          <p:cNvPr id="9" name="Rounded Rectangle 8">
            <a:extLst>
              <a:ext uri="{FF2B5EF4-FFF2-40B4-BE49-F238E27FC236}">
                <a16:creationId xmlns:a16="http://schemas.microsoft.com/office/drawing/2014/main" id="{539C8080-EB93-0629-C1D9-2AEB626116D9}"/>
              </a:ext>
            </a:extLst>
          </p:cNvPr>
          <p:cNvSpPr/>
          <p:nvPr/>
        </p:nvSpPr>
        <p:spPr>
          <a:xfrm>
            <a:off x="911225" y="1217708"/>
            <a:ext cx="5184775" cy="2050147"/>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FDB26E5D-D594-6EDA-A954-C17ECE83FE0E}"/>
              </a:ext>
            </a:extLst>
          </p:cNvPr>
          <p:cNvSpPr txBox="1"/>
          <p:nvPr/>
        </p:nvSpPr>
        <p:spPr>
          <a:xfrm>
            <a:off x="1094166" y="1457951"/>
            <a:ext cx="4818891" cy="1569660"/>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Let’s use all the </a:t>
            </a:r>
            <a:r>
              <a:rPr lang="en-US" sz="2400" dirty="0">
                <a:solidFill>
                  <a:schemeClr val="accent6">
                    <a:lumMod val="75000"/>
                  </a:schemeClr>
                </a:solidFill>
                <a:latin typeface="Arial" panose="020B0604020202020204" pitchFamily="34" charset="0"/>
                <a:cs typeface="Arial" panose="020B0604020202020204" pitchFamily="34" charset="0"/>
              </a:rPr>
              <a:t>optimal control </a:t>
            </a:r>
            <a:r>
              <a:rPr lang="en-US" sz="2400" dirty="0">
                <a:latin typeface="Arial" panose="020B0604020202020204" pitchFamily="34" charset="0"/>
                <a:cs typeface="Arial" panose="020B0604020202020204" pitchFamily="34" charset="0"/>
              </a:rPr>
              <a:t>concepts we have learned and </a:t>
            </a:r>
            <a:r>
              <a:rPr lang="en-US" sz="2400" b="1" dirty="0">
                <a:latin typeface="Arial" panose="020B0604020202020204" pitchFamily="34" charset="0"/>
                <a:cs typeface="Arial" panose="020B0604020202020204" pitchFamily="34" charset="0"/>
              </a:rPr>
              <a:t>solve the Bellman equation directly and exactly</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302B82A-A314-7CF8-A15A-2B7BC15E97D6}"/>
                  </a:ext>
                </a:extLst>
              </p:cNvPr>
              <p:cNvSpPr txBox="1"/>
              <p:nvPr/>
            </p:nvSpPr>
            <p:spPr>
              <a:xfrm>
                <a:off x="2951669" y="3973062"/>
                <a:ext cx="4249707" cy="181588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We will need:</a:t>
                </a:r>
              </a:p>
              <a:p>
                <a:endParaRPr lang="en-US" sz="400" dirty="0">
                  <a:latin typeface="Arial" panose="020B0604020202020204" pitchFamily="34" charset="0"/>
                  <a:cs typeface="Arial" panose="020B0604020202020204" pitchFamily="34" charset="0"/>
                </a:endParaRPr>
              </a:p>
              <a:p>
                <a:pPr marL="285750" indent="-285750">
                  <a:buFont typeface="Wingdings" pitchFamily="2" charset="2"/>
                  <a:buChar char="§"/>
                </a:pPr>
                <a:r>
                  <a:rPr lang="en-US" dirty="0">
                    <a:latin typeface="Arial" panose="020B0604020202020204" pitchFamily="34" charset="0"/>
                    <a:cs typeface="Arial" panose="020B0604020202020204" pitchFamily="34" charset="0"/>
                  </a:rPr>
                  <a:t>A fully observable environment (MDP) </a:t>
                </a:r>
                <a:r>
                  <a:rPr lang="en-US" dirty="0">
                    <a:latin typeface="Arial" panose="020B0604020202020204" pitchFamily="34" charset="0"/>
                    <a:cs typeface="Arial" panose="020B0604020202020204" pitchFamily="34" charset="0"/>
                    <a:sym typeface="Wingdings" pitchFamily="2" charset="2"/>
                  </a:rPr>
                  <a:t> </a:t>
                </a:r>
                <a:r>
                  <a:rPr lang="en-US" dirty="0">
                    <a:latin typeface="Arial" panose="020B0604020202020204" pitchFamily="34" charset="0"/>
                    <a:cs typeface="Arial" panose="020B0604020202020204" pitchFamily="34" charset="0"/>
                  </a:rPr>
                  <a:t>Markovian</a:t>
                </a:r>
              </a:p>
              <a:p>
                <a:pPr marL="285750" indent="-285750">
                  <a:buFont typeface="Wingdings" pitchFamily="2" charset="2"/>
                  <a:buChar char="§"/>
                </a:pPr>
                <a:r>
                  <a:rPr lang="en-US" dirty="0">
                    <a:latin typeface="Arial" panose="020B0604020202020204" pitchFamily="34" charset="0"/>
                    <a:cs typeface="Arial" panose="020B0604020202020204" pitchFamily="34" charset="0"/>
                  </a:rPr>
                  <a:t>A small state space and action spaces </a:t>
                </a:r>
                <a14:m>
                  <m:oMath xmlns:m="http://schemas.openxmlformats.org/officeDocument/2006/math">
                    <m:r>
                      <a:rPr lang="en-US" i="1" smtClean="0">
                        <a:latin typeface="Cambria Math" panose="02040503050406030204" pitchFamily="18" charset="0"/>
                        <a:ea typeface="Cambria Math" panose="02040503050406030204" pitchFamily="18" charset="0"/>
                        <a:cs typeface="Arial" panose="020B0604020202020204" pitchFamily="34" charset="0"/>
                      </a:rPr>
                      <m:t>𝒮</m:t>
                    </m:r>
                    <m:r>
                      <a:rPr lang="en-US" b="0" i="1" smtClean="0">
                        <a:latin typeface="Cambria Math" panose="02040503050406030204" pitchFamily="18" charset="0"/>
                        <a:ea typeface="Cambria Math" panose="02040503050406030204" pitchFamily="18" charset="0"/>
                        <a:cs typeface="Arial" panose="020B0604020202020204" pitchFamily="34" charset="0"/>
                      </a:rPr>
                      <m:t>, </m:t>
                    </m:r>
                    <m:r>
                      <a:rPr lang="en-US" b="0" i="1" smtClean="0">
                        <a:latin typeface="Cambria Math" panose="02040503050406030204" pitchFamily="18" charset="0"/>
                        <a:ea typeface="Cambria Math" panose="02040503050406030204" pitchFamily="18" charset="0"/>
                        <a:cs typeface="Arial" panose="020B0604020202020204" pitchFamily="34" charset="0"/>
                      </a:rPr>
                      <m:t>𝒜</m:t>
                    </m:r>
                  </m:oMath>
                </a14:m>
                <a:endParaRPr lang="en-US" dirty="0">
                  <a:latin typeface="Arial" panose="020B0604020202020204" pitchFamily="34" charset="0"/>
                  <a:cs typeface="Arial" panose="020B0604020202020204" pitchFamily="34" charset="0"/>
                </a:endParaRPr>
              </a:p>
              <a:p>
                <a:pPr marL="285750" indent="-285750">
                  <a:buFont typeface="Wingdings" pitchFamily="2" charset="2"/>
                  <a:buChar char="§"/>
                </a:pPr>
                <a:r>
                  <a:rPr lang="en-US" dirty="0">
                    <a:latin typeface="Arial" panose="020B0604020202020204" pitchFamily="34" charset="0"/>
                    <a:cs typeface="Arial" panose="020B0604020202020204" pitchFamily="34" charset="0"/>
                  </a:rPr>
                  <a:t>Know all transition probabilities </a:t>
                </a:r>
                <a14:m>
                  <m:oMath xmlns:m="http://schemas.openxmlformats.org/officeDocument/2006/math">
                    <m:r>
                      <a:rPr lang="en-US" i="1" smtClean="0">
                        <a:latin typeface="Cambria Math" panose="02040503050406030204" pitchFamily="18" charset="0"/>
                        <a:ea typeface="Cambria Math" panose="02040503050406030204" pitchFamily="18" charset="0"/>
                      </a:rPr>
                      <m:t>𝒫</m:t>
                    </m:r>
                  </m:oMath>
                </a14:m>
                <a:endParaRPr lang="en-US" dirty="0">
                  <a:latin typeface="Arial" panose="020B060402020202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E302B82A-A314-7CF8-A15A-2B7BC15E97D6}"/>
                  </a:ext>
                </a:extLst>
              </p:cNvPr>
              <p:cNvSpPr txBox="1">
                <a:spLocks noRot="1" noChangeAspect="1" noMove="1" noResize="1" noEditPoints="1" noAdjustHandles="1" noChangeArrowheads="1" noChangeShapeType="1" noTextEdit="1"/>
              </p:cNvSpPr>
              <p:nvPr/>
            </p:nvSpPr>
            <p:spPr>
              <a:xfrm>
                <a:off x="2951669" y="3973062"/>
                <a:ext cx="4249707" cy="1815882"/>
              </a:xfrm>
              <a:prstGeom prst="rect">
                <a:avLst/>
              </a:prstGeom>
              <a:blipFill>
                <a:blip r:embed="rId2"/>
                <a:stretch>
                  <a:fillRect l="-1194" t="-1379" b="-3448"/>
                </a:stretch>
              </a:blipFill>
            </p:spPr>
            <p:txBody>
              <a:bodyPr/>
              <a:lstStyle/>
              <a:p>
                <a:r>
                  <a:rPr lang="en-US">
                    <a:noFill/>
                  </a:rPr>
                  <a:t> </a:t>
                </a:r>
              </a:p>
            </p:txBody>
          </p:sp>
        </mc:Fallback>
      </mc:AlternateContent>
      <p:pic>
        <p:nvPicPr>
          <p:cNvPr id="12" name="Picture 11" descr="A picture containing text, orange&#10;&#10;Description automatically generated">
            <a:extLst>
              <a:ext uri="{FF2B5EF4-FFF2-40B4-BE49-F238E27FC236}">
                <a16:creationId xmlns:a16="http://schemas.microsoft.com/office/drawing/2014/main" id="{08A639E5-CD8B-1419-D12D-B21EA3CE8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0570" y="3353575"/>
            <a:ext cx="3054856" cy="3054856"/>
          </a:xfrm>
          <a:prstGeom prst="rect">
            <a:avLst/>
          </a:prstGeom>
        </p:spPr>
      </p:pic>
      <p:sp>
        <p:nvSpPr>
          <p:cNvPr id="13" name="TextBox 12">
            <a:extLst>
              <a:ext uri="{FF2B5EF4-FFF2-40B4-BE49-F238E27FC236}">
                <a16:creationId xmlns:a16="http://schemas.microsoft.com/office/drawing/2014/main" id="{F01E8E77-0CE4-1169-8163-1927E98C5C1C}"/>
              </a:ext>
            </a:extLst>
          </p:cNvPr>
          <p:cNvSpPr txBox="1"/>
          <p:nvPr/>
        </p:nvSpPr>
        <p:spPr>
          <a:xfrm>
            <a:off x="7702314" y="996286"/>
            <a:ext cx="3492495"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Welcome to </a:t>
            </a:r>
            <a:r>
              <a:rPr lang="en-US" sz="2400" b="1" dirty="0" err="1">
                <a:latin typeface="Arial" panose="020B0604020202020204" pitchFamily="34" charset="0"/>
                <a:cs typeface="Arial" panose="020B0604020202020204" pitchFamily="34" charset="0"/>
              </a:rPr>
              <a:t>gridworld</a:t>
            </a:r>
            <a:r>
              <a:rPr lang="en-US" sz="2400" b="1"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F7F985F-F99C-4F36-F5C2-D74D0EE5AAA1}"/>
                  </a:ext>
                </a:extLst>
              </p:cNvPr>
              <p:cNvSpPr txBox="1"/>
              <p:nvPr/>
            </p:nvSpPr>
            <p:spPr>
              <a:xfrm>
                <a:off x="7406655" y="1757037"/>
                <a:ext cx="409310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𝒮</m:t>
                      </m:r>
                      <m:r>
                        <a:rPr lang="en-US" sz="2000" b="0" i="1" smtClean="0">
                          <a:latin typeface="Cambria Math" panose="02040503050406030204" pitchFamily="18" charset="0"/>
                          <a:ea typeface="Cambria Math" panose="02040503050406030204" pitchFamily="18" charset="0"/>
                        </a:rPr>
                        <m:t>=</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0, 1, 3, 4, 5, 6, 7, 8, 10, 12, 14, 15</m:t>
                          </m:r>
                        </m:e>
                      </m:d>
                    </m:oMath>
                  </m:oMathPara>
                </a14:m>
                <a:endParaRPr lang="en-US" sz="2000" dirty="0"/>
              </a:p>
            </p:txBody>
          </p:sp>
        </mc:Choice>
        <mc:Fallback xmlns="">
          <p:sp>
            <p:nvSpPr>
              <p:cNvPr id="14" name="TextBox 13">
                <a:extLst>
                  <a:ext uri="{FF2B5EF4-FFF2-40B4-BE49-F238E27FC236}">
                    <a16:creationId xmlns:a16="http://schemas.microsoft.com/office/drawing/2014/main" id="{6F7F985F-F99C-4F36-F5C2-D74D0EE5AAA1}"/>
                  </a:ext>
                </a:extLst>
              </p:cNvPr>
              <p:cNvSpPr txBox="1">
                <a:spLocks noRot="1" noChangeAspect="1" noMove="1" noResize="1" noEditPoints="1" noAdjustHandles="1" noChangeArrowheads="1" noChangeShapeType="1" noTextEdit="1"/>
              </p:cNvSpPr>
              <p:nvPr/>
            </p:nvSpPr>
            <p:spPr>
              <a:xfrm>
                <a:off x="7406655" y="1757037"/>
                <a:ext cx="4093107" cy="307777"/>
              </a:xfrm>
              <a:prstGeom prst="rect">
                <a:avLst/>
              </a:prstGeom>
              <a:blipFill>
                <a:blip r:embed="rId4"/>
                <a:stretch>
                  <a:fillRect l="-1238"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BE37B24-96C4-F004-595B-51E4DB311DB8}"/>
                  </a:ext>
                </a:extLst>
              </p:cNvPr>
              <p:cNvSpPr txBox="1"/>
              <p:nvPr/>
            </p:nvSpPr>
            <p:spPr>
              <a:xfrm>
                <a:off x="7406655" y="2166476"/>
                <a:ext cx="179562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DE" sz="2000" i="1" smtClean="0">
                          <a:latin typeface="Cambria Math" panose="02040503050406030204" pitchFamily="18" charset="0"/>
                          <a:ea typeface="Cambria Math" panose="02040503050406030204" pitchFamily="18" charset="0"/>
                        </a:rPr>
                        <m:t>𝒜</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 ←,→)</m:t>
                      </m:r>
                    </m:oMath>
                  </m:oMathPara>
                </a14:m>
                <a:endParaRPr lang="en-DE" sz="2000" dirty="0"/>
              </a:p>
            </p:txBody>
          </p:sp>
        </mc:Choice>
        <mc:Fallback xmlns="">
          <p:sp>
            <p:nvSpPr>
              <p:cNvPr id="15" name="TextBox 14">
                <a:extLst>
                  <a:ext uri="{FF2B5EF4-FFF2-40B4-BE49-F238E27FC236}">
                    <a16:creationId xmlns:a16="http://schemas.microsoft.com/office/drawing/2014/main" id="{6BE37B24-96C4-F004-595B-51E4DB311DB8}"/>
                  </a:ext>
                </a:extLst>
              </p:cNvPr>
              <p:cNvSpPr txBox="1">
                <a:spLocks noRot="1" noChangeAspect="1" noMove="1" noResize="1" noEditPoints="1" noAdjustHandles="1" noChangeArrowheads="1" noChangeShapeType="1" noTextEdit="1"/>
              </p:cNvSpPr>
              <p:nvPr/>
            </p:nvSpPr>
            <p:spPr>
              <a:xfrm>
                <a:off x="7406655" y="2166476"/>
                <a:ext cx="1795620" cy="307777"/>
              </a:xfrm>
              <a:prstGeom prst="rect">
                <a:avLst/>
              </a:prstGeom>
              <a:blipFill>
                <a:blip r:embed="rId5"/>
                <a:stretch>
                  <a:fillRect l="-2817" r="-4930"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614F587-1073-9A75-F339-7278DBD0972B}"/>
                  </a:ext>
                </a:extLst>
              </p:cNvPr>
              <p:cNvSpPr txBox="1"/>
              <p:nvPr/>
            </p:nvSpPr>
            <p:spPr>
              <a:xfrm>
                <a:off x="7186386" y="2583718"/>
                <a:ext cx="1366902" cy="4135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𝒫</m:t>
                          </m:r>
                        </m:e>
                        <m:sub>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sub>
                        <m:sup>
                          <m:r>
                            <a:rPr lang="en-US" sz="2000" i="1">
                              <a:latin typeface="Cambria Math" panose="02040503050406030204" pitchFamily="18" charset="0"/>
                              <a:ea typeface="Cambria Math" panose="02040503050406030204" pitchFamily="18" charset="0"/>
                            </a:rPr>
                            <m:t>𝑎</m:t>
                          </m:r>
                        </m:sup>
                      </m:sSubSup>
                      <m:r>
                        <a:rPr lang="en-US" sz="2000" b="0" i="1" smtClean="0">
                          <a:latin typeface="Cambria Math" panose="02040503050406030204" pitchFamily="18" charset="0"/>
                          <a:ea typeface="Cambria Math" panose="02040503050406030204" pitchFamily="18" charset="0"/>
                        </a:rPr>
                        <m:t>=1</m:t>
                      </m:r>
                    </m:oMath>
                  </m:oMathPara>
                </a14:m>
                <a:endParaRPr lang="en-DE" sz="2000" dirty="0"/>
              </a:p>
            </p:txBody>
          </p:sp>
        </mc:Choice>
        <mc:Fallback xmlns="">
          <p:sp>
            <p:nvSpPr>
              <p:cNvPr id="16" name="TextBox 15">
                <a:extLst>
                  <a:ext uri="{FF2B5EF4-FFF2-40B4-BE49-F238E27FC236}">
                    <a16:creationId xmlns:a16="http://schemas.microsoft.com/office/drawing/2014/main" id="{6614F587-1073-9A75-F339-7278DBD0972B}"/>
                  </a:ext>
                </a:extLst>
              </p:cNvPr>
              <p:cNvSpPr txBox="1">
                <a:spLocks noRot="1" noChangeAspect="1" noMove="1" noResize="1" noEditPoints="1" noAdjustHandles="1" noChangeArrowheads="1" noChangeShapeType="1" noTextEdit="1"/>
              </p:cNvSpPr>
              <p:nvPr/>
            </p:nvSpPr>
            <p:spPr>
              <a:xfrm>
                <a:off x="7186386" y="2583718"/>
                <a:ext cx="1366902" cy="413511"/>
              </a:xfrm>
              <a:prstGeom prst="rect">
                <a:avLst/>
              </a:prstGeom>
              <a:blipFill>
                <a:blip r:embed="rId6"/>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EEC34383-38A0-1B76-3429-300B421C58E1}"/>
              </a:ext>
            </a:extLst>
          </p:cNvPr>
          <p:cNvSpPr txBox="1"/>
          <p:nvPr/>
        </p:nvSpPr>
        <p:spPr>
          <a:xfrm>
            <a:off x="8639301" y="2621803"/>
            <a:ext cx="255550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Deterministic environment</a:t>
            </a:r>
          </a:p>
        </p:txBody>
      </p:sp>
      <p:sp>
        <p:nvSpPr>
          <p:cNvPr id="21" name="TextBox 20">
            <a:extLst>
              <a:ext uri="{FF2B5EF4-FFF2-40B4-BE49-F238E27FC236}">
                <a16:creationId xmlns:a16="http://schemas.microsoft.com/office/drawing/2014/main" id="{ACA1678D-2F46-F217-DF5A-BA9C82D13400}"/>
              </a:ext>
            </a:extLst>
          </p:cNvPr>
          <p:cNvSpPr txBox="1"/>
          <p:nvPr/>
        </p:nvSpPr>
        <p:spPr>
          <a:xfrm>
            <a:off x="758667" y="4709268"/>
            <a:ext cx="542821" cy="1862048"/>
          </a:xfrm>
          <a:prstGeom prst="rect">
            <a:avLst/>
          </a:prstGeom>
          <a:noFill/>
        </p:spPr>
        <p:txBody>
          <a:bodyPr wrap="square">
            <a:spAutoFit/>
          </a:bodyPr>
          <a:lstStyle/>
          <a:p>
            <a:endParaRPr lang="en-US" sz="11500" dirty="0"/>
          </a:p>
        </p:txBody>
      </p:sp>
      <p:sp>
        <p:nvSpPr>
          <p:cNvPr id="22" name="Oval 21">
            <a:extLst>
              <a:ext uri="{FF2B5EF4-FFF2-40B4-BE49-F238E27FC236}">
                <a16:creationId xmlns:a16="http://schemas.microsoft.com/office/drawing/2014/main" id="{DF210ACE-3E3B-1047-85F3-C0E5A0172A0B}"/>
              </a:ext>
            </a:extLst>
          </p:cNvPr>
          <p:cNvSpPr/>
          <p:nvPr/>
        </p:nvSpPr>
        <p:spPr>
          <a:xfrm>
            <a:off x="2362475" y="3516132"/>
            <a:ext cx="4823912" cy="2806577"/>
          </a:xfrm>
          <a:prstGeom prst="ellipse">
            <a:avLst/>
          </a:prstGeom>
          <a:no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D5D8081D-0C57-AD85-FFEA-0315929FA234}"/>
              </a:ext>
            </a:extLst>
          </p:cNvPr>
          <p:cNvSpPr/>
          <p:nvPr/>
        </p:nvSpPr>
        <p:spPr>
          <a:xfrm>
            <a:off x="2185091" y="4076699"/>
            <a:ext cx="198000" cy="198000"/>
          </a:xfrm>
          <a:prstGeom prst="ellipse">
            <a:avLst/>
          </a:prstGeom>
          <a:no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759C1FF-4EF4-AEA1-2DEF-70A85C06751D}"/>
              </a:ext>
            </a:extLst>
          </p:cNvPr>
          <p:cNvSpPr/>
          <p:nvPr/>
        </p:nvSpPr>
        <p:spPr>
          <a:xfrm>
            <a:off x="1857810" y="4361499"/>
            <a:ext cx="144000" cy="144000"/>
          </a:xfrm>
          <a:prstGeom prst="ellipse">
            <a:avLst/>
          </a:prstGeom>
          <a:no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lide Number Placeholder 24">
            <a:extLst>
              <a:ext uri="{FF2B5EF4-FFF2-40B4-BE49-F238E27FC236}">
                <a16:creationId xmlns:a16="http://schemas.microsoft.com/office/drawing/2014/main" id="{45811244-7F9A-06F2-50A2-0515FA9AD28B}"/>
              </a:ext>
            </a:extLst>
          </p:cNvPr>
          <p:cNvSpPr>
            <a:spLocks noGrp="1"/>
          </p:cNvSpPr>
          <p:nvPr>
            <p:ph type="sldNum" sz="quarter" idx="11"/>
          </p:nvPr>
        </p:nvSpPr>
        <p:spPr/>
        <p:txBody>
          <a:bodyPr/>
          <a:lstStyle/>
          <a:p>
            <a:fld id="{8EC8024B-7172-FB45-9673-F90DEA3BA41B}" type="slidenum">
              <a:rPr lang="en-US" smtClean="0"/>
              <a:t>32</a:t>
            </a:fld>
            <a:endParaRPr lang="en-US" dirty="0"/>
          </a:p>
        </p:txBody>
      </p:sp>
      <p:pic>
        <p:nvPicPr>
          <p:cNvPr id="4" name="Picture 3" descr="A cartoon of a person wearing a chef hat and holding a wooden spoon&#10;&#10;AI-generated content may be incorrect.">
            <a:extLst>
              <a:ext uri="{FF2B5EF4-FFF2-40B4-BE49-F238E27FC236}">
                <a16:creationId xmlns:a16="http://schemas.microsoft.com/office/drawing/2014/main" id="{1A64CBE3-DCB9-78CE-9682-A62C07DA5127}"/>
              </a:ext>
            </a:extLst>
          </p:cNvPr>
          <p:cNvPicPr>
            <a:picLocks noChangeAspect="1"/>
          </p:cNvPicPr>
          <p:nvPr/>
        </p:nvPicPr>
        <p:blipFill>
          <a:blip r:embed="rId7"/>
          <a:stretch>
            <a:fillRect/>
          </a:stretch>
        </p:blipFill>
        <p:spPr>
          <a:xfrm>
            <a:off x="717492" y="4565268"/>
            <a:ext cx="1582511" cy="1582511"/>
          </a:xfrm>
          <a:prstGeom prst="rect">
            <a:avLst/>
          </a:prstGeom>
        </p:spPr>
      </p:pic>
    </p:spTree>
    <p:extLst>
      <p:ext uri="{BB962C8B-B14F-4D97-AF65-F5344CB8AC3E}">
        <p14:creationId xmlns:p14="http://schemas.microsoft.com/office/powerpoint/2010/main" val="385007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AD5CF-45C5-BF49-87C4-BD0EED3A0E9A}"/>
            </a:ext>
          </a:extLst>
        </p:cNvPr>
        <p:cNvGrpSpPr/>
        <p:nvPr/>
      </p:nvGrpSpPr>
      <p:grpSpPr>
        <a:xfrm>
          <a:off x="0" y="0"/>
          <a:ext cx="0" cy="0"/>
          <a:chOff x="0" y="0"/>
          <a:chExt cx="0" cy="0"/>
        </a:xfrm>
      </p:grpSpPr>
      <p:pic>
        <p:nvPicPr>
          <p:cNvPr id="12" name="Picture 11" descr="A picture containing text, orange&#10;&#10;Description automatically generated">
            <a:extLst>
              <a:ext uri="{FF2B5EF4-FFF2-40B4-BE49-F238E27FC236}">
                <a16:creationId xmlns:a16="http://schemas.microsoft.com/office/drawing/2014/main" id="{8412D780-C4FF-9EA0-0827-193E418C2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016" y="2683581"/>
            <a:ext cx="3054856" cy="3054856"/>
          </a:xfrm>
          <a:prstGeom prst="rect">
            <a:avLst/>
          </a:prstGeom>
        </p:spPr>
      </p:pic>
      <p:sp>
        <p:nvSpPr>
          <p:cNvPr id="4" name="TextBox 3">
            <a:extLst>
              <a:ext uri="{FF2B5EF4-FFF2-40B4-BE49-F238E27FC236}">
                <a16:creationId xmlns:a16="http://schemas.microsoft.com/office/drawing/2014/main" id="{2DD35530-8DC5-8287-BCA9-DB62A7CFF655}"/>
              </a:ext>
            </a:extLst>
          </p:cNvPr>
          <p:cNvSpPr txBox="1"/>
          <p:nvPr/>
        </p:nvSpPr>
        <p:spPr>
          <a:xfrm>
            <a:off x="1097159" y="1759216"/>
            <a:ext cx="5017720" cy="707886"/>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Our goal: </a:t>
            </a:r>
            <a:r>
              <a:rPr lang="en-US" sz="2000" dirty="0">
                <a:latin typeface="Arial" panose="020B0604020202020204" pitchFamily="34" charset="0"/>
                <a:cs typeface="Arial" panose="020B0604020202020204" pitchFamily="34" charset="0"/>
              </a:rPr>
              <a:t>get to state 15 (out of the maze)</a:t>
            </a:r>
          </a:p>
          <a:p>
            <a:r>
              <a:rPr lang="en-US" sz="2000" b="1" dirty="0">
                <a:latin typeface="Arial" panose="020B0604020202020204" pitchFamily="34" charset="0"/>
                <a:cs typeface="Arial" panose="020B0604020202020204" pitchFamily="34" charset="0"/>
              </a:rPr>
              <a:t>Agent’s goal: </a:t>
            </a:r>
            <a:r>
              <a:rPr lang="en-US" sz="2000" dirty="0">
                <a:latin typeface="Arial" panose="020B0604020202020204" pitchFamily="34" charset="0"/>
                <a:cs typeface="Arial" panose="020B0604020202020204" pitchFamily="34" charset="0"/>
              </a:rPr>
              <a:t>cumulate reward</a:t>
            </a:r>
          </a:p>
        </p:txBody>
      </p:sp>
      <p:pic>
        <p:nvPicPr>
          <p:cNvPr id="7" name="Picture 6" descr="Calendar&#10;&#10;Description automatically generated with medium confidence">
            <a:extLst>
              <a:ext uri="{FF2B5EF4-FFF2-40B4-BE49-F238E27FC236}">
                <a16:creationId xmlns:a16="http://schemas.microsoft.com/office/drawing/2014/main" id="{75088C7E-540F-0158-9358-5BE05A2A2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2130" y="2595268"/>
            <a:ext cx="3174564" cy="3174564"/>
          </a:xfrm>
          <a:prstGeom prst="rect">
            <a:avLst/>
          </a:prstGeom>
        </p:spPr>
      </p:pic>
      <p:sp>
        <p:nvSpPr>
          <p:cNvPr id="8" name="TextBox 7">
            <a:extLst>
              <a:ext uri="{FF2B5EF4-FFF2-40B4-BE49-F238E27FC236}">
                <a16:creationId xmlns:a16="http://schemas.microsoft.com/office/drawing/2014/main" id="{3B0DFFC2-A972-28BA-E7AE-A224B058F6A0}"/>
              </a:ext>
            </a:extLst>
          </p:cNvPr>
          <p:cNvSpPr txBox="1"/>
          <p:nvPr/>
        </p:nvSpPr>
        <p:spPr>
          <a:xfrm>
            <a:off x="7096315" y="2066992"/>
            <a:ext cx="3930883"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Reward design: why negative?</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3B0034D-9DEB-CFB3-17A7-D62C0A77F4E6}"/>
                  </a:ext>
                </a:extLst>
              </p:cNvPr>
              <p:cNvSpPr txBox="1"/>
              <p:nvPr/>
            </p:nvSpPr>
            <p:spPr>
              <a:xfrm>
                <a:off x="8769754" y="5738437"/>
                <a:ext cx="584006"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ℛ</m:t>
                      </m:r>
                    </m:oMath>
                  </m:oMathPara>
                </a14:m>
                <a:endParaRPr lang="en-US" sz="3200" dirty="0"/>
              </a:p>
            </p:txBody>
          </p:sp>
        </mc:Choice>
        <mc:Fallback xmlns="">
          <p:sp>
            <p:nvSpPr>
              <p:cNvPr id="17" name="TextBox 16">
                <a:extLst>
                  <a:ext uri="{FF2B5EF4-FFF2-40B4-BE49-F238E27FC236}">
                    <a16:creationId xmlns:a16="http://schemas.microsoft.com/office/drawing/2014/main" id="{F3B0034D-9DEB-CFB3-17A7-D62C0A77F4E6}"/>
                  </a:ext>
                </a:extLst>
              </p:cNvPr>
              <p:cNvSpPr txBox="1">
                <a:spLocks noRot="1" noChangeAspect="1" noMove="1" noResize="1" noEditPoints="1" noAdjustHandles="1" noChangeArrowheads="1" noChangeShapeType="1" noTextEdit="1"/>
              </p:cNvSpPr>
              <p:nvPr/>
            </p:nvSpPr>
            <p:spPr>
              <a:xfrm>
                <a:off x="8769754" y="5738437"/>
                <a:ext cx="584006" cy="584775"/>
              </a:xfrm>
              <a:prstGeom prst="rect">
                <a:avLst/>
              </a:prstGeom>
              <a:blipFill>
                <a:blip r:embed="rId4"/>
                <a:stretch>
                  <a:fillRect/>
                </a:stretch>
              </a:blipFill>
            </p:spPr>
            <p:txBody>
              <a:bodyPr/>
              <a:lstStyle/>
              <a:p>
                <a:r>
                  <a:rPr lang="en-US">
                    <a:noFill/>
                  </a:rPr>
                  <a:t> </a:t>
                </a:r>
              </a:p>
            </p:txBody>
          </p:sp>
        </mc:Fallback>
      </mc:AlternateContent>
      <p:sp>
        <p:nvSpPr>
          <p:cNvPr id="18" name="Down Arrow 17">
            <a:extLst>
              <a:ext uri="{FF2B5EF4-FFF2-40B4-BE49-F238E27FC236}">
                <a16:creationId xmlns:a16="http://schemas.microsoft.com/office/drawing/2014/main" id="{B5C6F967-319F-6FD4-4627-B50BC1DD5DD9}"/>
              </a:ext>
            </a:extLst>
          </p:cNvPr>
          <p:cNvSpPr/>
          <p:nvPr/>
        </p:nvSpPr>
        <p:spPr>
          <a:xfrm rot="16200000">
            <a:off x="5909670" y="3810107"/>
            <a:ext cx="492369" cy="801803"/>
          </a:xfrm>
          <a:prstGeom prst="down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3C4817D1-6CF2-24CD-DFB6-1CA2D76EE349}"/>
              </a:ext>
            </a:extLst>
          </p:cNvPr>
          <p:cNvSpPr/>
          <p:nvPr/>
        </p:nvSpPr>
        <p:spPr>
          <a:xfrm>
            <a:off x="7537162" y="329398"/>
            <a:ext cx="4323676" cy="1352647"/>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8C6F481-EAE8-5D4D-D1BF-27D10B1FBF9A}"/>
                  </a:ext>
                </a:extLst>
              </p:cNvPr>
              <p:cNvSpPr txBox="1"/>
              <p:nvPr/>
            </p:nvSpPr>
            <p:spPr>
              <a:xfrm>
                <a:off x="7712407" y="385277"/>
                <a:ext cx="409310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𝒮</m:t>
                      </m:r>
                      <m:r>
                        <a:rPr lang="en-US" sz="2000" b="0" i="1" smtClean="0">
                          <a:latin typeface="Cambria Math" panose="02040503050406030204" pitchFamily="18" charset="0"/>
                          <a:ea typeface="Cambria Math" panose="02040503050406030204" pitchFamily="18" charset="0"/>
                        </a:rPr>
                        <m:t>=</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0, 1, 3, 4, 5, 6, 7, 8, 10, 12, 14, 15</m:t>
                          </m:r>
                        </m:e>
                      </m:d>
                    </m:oMath>
                  </m:oMathPara>
                </a14:m>
                <a:endParaRPr lang="en-US" sz="2000" dirty="0"/>
              </a:p>
            </p:txBody>
          </p:sp>
        </mc:Choice>
        <mc:Fallback xmlns="">
          <p:sp>
            <p:nvSpPr>
              <p:cNvPr id="20" name="TextBox 19">
                <a:extLst>
                  <a:ext uri="{FF2B5EF4-FFF2-40B4-BE49-F238E27FC236}">
                    <a16:creationId xmlns:a16="http://schemas.microsoft.com/office/drawing/2014/main" id="{68C6F481-EAE8-5D4D-D1BF-27D10B1FBF9A}"/>
                  </a:ext>
                </a:extLst>
              </p:cNvPr>
              <p:cNvSpPr txBox="1">
                <a:spLocks noRot="1" noChangeAspect="1" noMove="1" noResize="1" noEditPoints="1" noAdjustHandles="1" noChangeArrowheads="1" noChangeShapeType="1" noTextEdit="1"/>
              </p:cNvSpPr>
              <p:nvPr/>
            </p:nvSpPr>
            <p:spPr>
              <a:xfrm>
                <a:off x="7712407" y="385277"/>
                <a:ext cx="4093107" cy="307777"/>
              </a:xfrm>
              <a:prstGeom prst="rect">
                <a:avLst/>
              </a:prstGeom>
              <a:blipFill>
                <a:blip r:embed="rId5"/>
                <a:stretch>
                  <a:fillRect l="-929"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53E5D35-3B99-C168-2E83-5491C69B71B0}"/>
                  </a:ext>
                </a:extLst>
              </p:cNvPr>
              <p:cNvSpPr txBox="1"/>
              <p:nvPr/>
            </p:nvSpPr>
            <p:spPr>
              <a:xfrm>
                <a:off x="7682427" y="770578"/>
                <a:ext cx="179562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DE" sz="2000" i="1" smtClean="0">
                          <a:latin typeface="Cambria Math" panose="02040503050406030204" pitchFamily="18" charset="0"/>
                          <a:ea typeface="Cambria Math" panose="02040503050406030204" pitchFamily="18" charset="0"/>
                        </a:rPr>
                        <m:t>𝒜</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 ←,→)</m:t>
                      </m:r>
                    </m:oMath>
                  </m:oMathPara>
                </a14:m>
                <a:endParaRPr lang="en-DE" sz="2000" dirty="0"/>
              </a:p>
            </p:txBody>
          </p:sp>
        </mc:Choice>
        <mc:Fallback xmlns="">
          <p:sp>
            <p:nvSpPr>
              <p:cNvPr id="21" name="TextBox 20">
                <a:extLst>
                  <a:ext uri="{FF2B5EF4-FFF2-40B4-BE49-F238E27FC236}">
                    <a16:creationId xmlns:a16="http://schemas.microsoft.com/office/drawing/2014/main" id="{953E5D35-3B99-C168-2E83-5491C69B71B0}"/>
                  </a:ext>
                </a:extLst>
              </p:cNvPr>
              <p:cNvSpPr txBox="1">
                <a:spLocks noRot="1" noChangeAspect="1" noMove="1" noResize="1" noEditPoints="1" noAdjustHandles="1" noChangeArrowheads="1" noChangeShapeType="1" noTextEdit="1"/>
              </p:cNvSpPr>
              <p:nvPr/>
            </p:nvSpPr>
            <p:spPr>
              <a:xfrm>
                <a:off x="7682427" y="770578"/>
                <a:ext cx="1795620" cy="307777"/>
              </a:xfrm>
              <a:prstGeom prst="rect">
                <a:avLst/>
              </a:prstGeom>
              <a:blipFill>
                <a:blip r:embed="rId6"/>
                <a:stretch>
                  <a:fillRect l="-2797" r="-4196"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52A56DA-D6A5-AC3A-11AA-F884D93B7F22}"/>
                  </a:ext>
                </a:extLst>
              </p:cNvPr>
              <p:cNvSpPr txBox="1"/>
              <p:nvPr/>
            </p:nvSpPr>
            <p:spPr>
              <a:xfrm>
                <a:off x="7481838" y="1125640"/>
                <a:ext cx="1366902" cy="4135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𝒫</m:t>
                          </m:r>
                        </m:e>
                        <m:sub>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sub>
                        <m:sup>
                          <m:r>
                            <a:rPr lang="en-US" sz="2000" i="1">
                              <a:latin typeface="Cambria Math" panose="02040503050406030204" pitchFamily="18" charset="0"/>
                              <a:ea typeface="Cambria Math" panose="02040503050406030204" pitchFamily="18" charset="0"/>
                            </a:rPr>
                            <m:t>𝑎</m:t>
                          </m:r>
                        </m:sup>
                      </m:sSubSup>
                      <m:r>
                        <a:rPr lang="en-US" sz="2000" b="0" i="1" smtClean="0">
                          <a:latin typeface="Cambria Math" panose="02040503050406030204" pitchFamily="18" charset="0"/>
                          <a:ea typeface="Cambria Math" panose="02040503050406030204" pitchFamily="18" charset="0"/>
                        </a:rPr>
                        <m:t>=1</m:t>
                      </m:r>
                    </m:oMath>
                  </m:oMathPara>
                </a14:m>
                <a:endParaRPr lang="en-DE" sz="2000" dirty="0"/>
              </a:p>
            </p:txBody>
          </p:sp>
        </mc:Choice>
        <mc:Fallback xmlns="">
          <p:sp>
            <p:nvSpPr>
              <p:cNvPr id="22" name="TextBox 21">
                <a:extLst>
                  <a:ext uri="{FF2B5EF4-FFF2-40B4-BE49-F238E27FC236}">
                    <a16:creationId xmlns:a16="http://schemas.microsoft.com/office/drawing/2014/main" id="{452A56DA-D6A5-AC3A-11AA-F884D93B7F22}"/>
                  </a:ext>
                </a:extLst>
              </p:cNvPr>
              <p:cNvSpPr txBox="1">
                <a:spLocks noRot="1" noChangeAspect="1" noMove="1" noResize="1" noEditPoints="1" noAdjustHandles="1" noChangeArrowheads="1" noChangeShapeType="1" noTextEdit="1"/>
              </p:cNvSpPr>
              <p:nvPr/>
            </p:nvSpPr>
            <p:spPr>
              <a:xfrm>
                <a:off x="7481838" y="1125640"/>
                <a:ext cx="1366902" cy="413511"/>
              </a:xfrm>
              <a:prstGeom prst="rect">
                <a:avLst/>
              </a:prstGeom>
              <a:blipFill>
                <a:blip r:embed="rId7"/>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B63628E3-CD74-F940-1C74-994109D14EC3}"/>
              </a:ext>
            </a:extLst>
          </p:cNvPr>
          <p:cNvSpPr txBox="1"/>
          <p:nvPr/>
        </p:nvSpPr>
        <p:spPr>
          <a:xfrm>
            <a:off x="8709900" y="1163118"/>
            <a:ext cx="255550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Deterministic environment</a:t>
            </a:r>
          </a:p>
        </p:txBody>
      </p:sp>
      <p:sp>
        <p:nvSpPr>
          <p:cNvPr id="27" name="Title 1">
            <a:extLst>
              <a:ext uri="{FF2B5EF4-FFF2-40B4-BE49-F238E27FC236}">
                <a16:creationId xmlns:a16="http://schemas.microsoft.com/office/drawing/2014/main" id="{92B29C85-4B59-4723-8E0C-F8B3DC8D7055}"/>
              </a:ext>
            </a:extLst>
          </p:cNvPr>
          <p:cNvSpPr>
            <a:spLocks noGrp="1"/>
          </p:cNvSpPr>
          <p:nvPr>
            <p:ph type="title"/>
          </p:nvPr>
        </p:nvSpPr>
        <p:spPr>
          <a:xfrm>
            <a:off x="838200" y="365125"/>
            <a:ext cx="10427208" cy="683387"/>
          </a:xfrm>
        </p:spPr>
        <p:txBody>
          <a:bodyPr/>
          <a:lstStyle/>
          <a:p>
            <a:r>
              <a:rPr lang="en-US" dirty="0" err="1"/>
              <a:t>Gridworld</a:t>
            </a:r>
            <a:r>
              <a:rPr lang="en-US" dirty="0"/>
              <a:t> toy problem</a:t>
            </a:r>
          </a:p>
        </p:txBody>
      </p:sp>
      <p:sp>
        <p:nvSpPr>
          <p:cNvPr id="28" name="Slide Number Placeholder 27">
            <a:extLst>
              <a:ext uri="{FF2B5EF4-FFF2-40B4-BE49-F238E27FC236}">
                <a16:creationId xmlns:a16="http://schemas.microsoft.com/office/drawing/2014/main" id="{8932D947-C2F2-40A7-198D-3114A882397F}"/>
              </a:ext>
            </a:extLst>
          </p:cNvPr>
          <p:cNvSpPr>
            <a:spLocks noGrp="1"/>
          </p:cNvSpPr>
          <p:nvPr>
            <p:ph type="sldNum" sz="quarter" idx="11"/>
          </p:nvPr>
        </p:nvSpPr>
        <p:spPr/>
        <p:txBody>
          <a:bodyPr/>
          <a:lstStyle/>
          <a:p>
            <a:fld id="{8EC8024B-7172-FB45-9673-F90DEA3BA41B}" type="slidenum">
              <a:rPr lang="en-US" smtClean="0"/>
              <a:t>33</a:t>
            </a:fld>
            <a:endParaRPr lang="en-US" dirty="0"/>
          </a:p>
        </p:txBody>
      </p:sp>
      <p:pic>
        <p:nvPicPr>
          <p:cNvPr id="9" name="Picture 8" descr="A cartoon face of a robot&#10;&#10;AI-generated content may be incorrect.">
            <a:extLst>
              <a:ext uri="{FF2B5EF4-FFF2-40B4-BE49-F238E27FC236}">
                <a16:creationId xmlns:a16="http://schemas.microsoft.com/office/drawing/2014/main" id="{CC1E77C1-4B36-1D49-86D3-5CD00575A919}"/>
              </a:ext>
            </a:extLst>
          </p:cNvPr>
          <p:cNvPicPr>
            <a:picLocks noChangeAspect="1"/>
          </p:cNvPicPr>
          <p:nvPr/>
        </p:nvPicPr>
        <p:blipFill>
          <a:blip r:embed="rId8"/>
          <a:stretch>
            <a:fillRect/>
          </a:stretch>
        </p:blipFill>
        <p:spPr>
          <a:xfrm>
            <a:off x="1989278" y="2941822"/>
            <a:ext cx="425998" cy="425998"/>
          </a:xfrm>
          <a:prstGeom prst="rect">
            <a:avLst/>
          </a:prstGeom>
        </p:spPr>
      </p:pic>
      <p:pic>
        <p:nvPicPr>
          <p:cNvPr id="11" name="Picture 10" descr="A yellow star with black background&#10;&#10;AI-generated content may be incorrect.">
            <a:extLst>
              <a:ext uri="{FF2B5EF4-FFF2-40B4-BE49-F238E27FC236}">
                <a16:creationId xmlns:a16="http://schemas.microsoft.com/office/drawing/2014/main" id="{DB6D783D-8BD0-054D-416F-F07D2B750E4D}"/>
              </a:ext>
            </a:extLst>
          </p:cNvPr>
          <p:cNvPicPr>
            <a:picLocks noChangeAspect="1"/>
          </p:cNvPicPr>
          <p:nvPr/>
        </p:nvPicPr>
        <p:blipFill>
          <a:blip r:embed="rId9"/>
          <a:stretch>
            <a:fillRect/>
          </a:stretch>
        </p:blipFill>
        <p:spPr>
          <a:xfrm>
            <a:off x="4184573" y="5076661"/>
            <a:ext cx="492370" cy="492370"/>
          </a:xfrm>
          <a:prstGeom prst="rect">
            <a:avLst/>
          </a:prstGeom>
        </p:spPr>
      </p:pic>
    </p:spTree>
    <p:extLst>
      <p:ext uri="{BB962C8B-B14F-4D97-AF65-F5344CB8AC3E}">
        <p14:creationId xmlns:p14="http://schemas.microsoft.com/office/powerpoint/2010/main" val="426558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B585D-DEBD-350D-03EC-4913F242A8C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7659858-B6B3-38E8-9A3A-B6D488CE71B7}"/>
              </a:ext>
            </a:extLst>
          </p:cNvPr>
          <p:cNvSpPr txBox="1"/>
          <p:nvPr/>
        </p:nvSpPr>
        <p:spPr>
          <a:xfrm>
            <a:off x="884496" y="1193874"/>
            <a:ext cx="4793492"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We need a policy: </a:t>
            </a:r>
            <a:r>
              <a:rPr lang="en-US" sz="2000" dirty="0">
                <a:latin typeface="Arial" panose="020B0604020202020204" pitchFamily="34" charset="0"/>
                <a:cs typeface="Arial" panose="020B0604020202020204" pitchFamily="34" charset="0"/>
              </a:rPr>
              <a:t>what is the simplest?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13BB342-D813-601C-8634-0BD7D716F7F6}"/>
                  </a:ext>
                </a:extLst>
              </p:cNvPr>
              <p:cNvSpPr txBox="1"/>
              <p:nvPr/>
            </p:nvSpPr>
            <p:spPr>
              <a:xfrm>
                <a:off x="989426" y="1700841"/>
                <a:ext cx="440979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𝜋</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𝑎</m:t>
                          </m:r>
                        </m:e>
                        <m:e>
                          <m:r>
                            <a:rPr lang="en-US" sz="2400" b="0" i="1" smtClean="0">
                              <a:latin typeface="Cambria Math" panose="02040503050406030204" pitchFamily="18" charset="0"/>
                              <a:ea typeface="Cambria Math" panose="02040503050406030204" pitchFamily="18" charset="0"/>
                            </a:rPr>
                            <m:t>𝑠</m:t>
                          </m:r>
                        </m:e>
                      </m:d>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ℙ</m:t>
                      </m:r>
                      <m:d>
                        <m:dPr>
                          <m:begChr m:val="["/>
                          <m:endChr m:val="]"/>
                          <m:ctrlPr>
                            <a:rPr lang="en-US" sz="2400" b="0" i="1" smtClean="0">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 ↓, ←,→</m:t>
                          </m:r>
                        </m:e>
                        <m:e>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𝒮</m:t>
                              </m:r>
                            </m:e>
                            <m:sub>
                              <m:r>
                                <a:rPr lang="en-US" sz="2400" b="0" i="1" smtClean="0">
                                  <a:latin typeface="Cambria Math" panose="02040503050406030204" pitchFamily="18" charset="0"/>
                                  <a:ea typeface="Cambria Math" panose="02040503050406030204" pitchFamily="18" charset="0"/>
                                </a:rPr>
                                <m:t>𝑡</m:t>
                              </m:r>
                            </m:sub>
                          </m:sSub>
                        </m:e>
                      </m:d>
                      <m:r>
                        <a:rPr lang="en-US" sz="2400" b="0" i="1" smtClean="0">
                          <a:latin typeface="Cambria Math" panose="02040503050406030204" pitchFamily="18" charset="0"/>
                          <a:ea typeface="Cambria Math" panose="02040503050406030204" pitchFamily="18" charset="0"/>
                        </a:rPr>
                        <m:t>=0.25</m:t>
                      </m:r>
                    </m:oMath>
                  </m:oMathPara>
                </a14:m>
                <a:endParaRPr lang="en-DE" sz="2400" dirty="0"/>
              </a:p>
            </p:txBody>
          </p:sp>
        </mc:Choice>
        <mc:Fallback xmlns="">
          <p:sp>
            <p:nvSpPr>
              <p:cNvPr id="9" name="TextBox 8">
                <a:extLst>
                  <a:ext uri="{FF2B5EF4-FFF2-40B4-BE49-F238E27FC236}">
                    <a16:creationId xmlns:a16="http://schemas.microsoft.com/office/drawing/2014/main" id="{E13BB342-D813-601C-8634-0BD7D716F7F6}"/>
                  </a:ext>
                </a:extLst>
              </p:cNvPr>
              <p:cNvSpPr txBox="1">
                <a:spLocks noRot="1" noChangeAspect="1" noMove="1" noResize="1" noEditPoints="1" noAdjustHandles="1" noChangeArrowheads="1" noChangeShapeType="1" noTextEdit="1"/>
              </p:cNvSpPr>
              <p:nvPr/>
            </p:nvSpPr>
            <p:spPr>
              <a:xfrm>
                <a:off x="989426" y="1700841"/>
                <a:ext cx="4409797" cy="369332"/>
              </a:xfrm>
              <a:prstGeom prst="rect">
                <a:avLst/>
              </a:prstGeom>
              <a:blipFill>
                <a:blip r:embed="rId2"/>
                <a:stretch>
                  <a:fillRect l="-287" t="-6452" r="-1146" b="-32258"/>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5EAAE822-8854-8DAB-A7F9-FE1A47CACA75}"/>
              </a:ext>
            </a:extLst>
          </p:cNvPr>
          <p:cNvSpPr txBox="1"/>
          <p:nvPr/>
        </p:nvSpPr>
        <p:spPr>
          <a:xfrm>
            <a:off x="3304675" y="2496333"/>
            <a:ext cx="4480907"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Let’s see the </a:t>
            </a:r>
            <a:r>
              <a:rPr lang="en-US" sz="2000" b="1" dirty="0">
                <a:latin typeface="Arial" panose="020B0604020202020204" pitchFamily="34" charset="0"/>
                <a:cs typeface="Arial" panose="020B0604020202020204" pitchFamily="34" charset="0"/>
              </a:rPr>
              <a:t>random policy </a:t>
            </a:r>
            <a:r>
              <a:rPr lang="en-US" sz="2000" dirty="0">
                <a:latin typeface="Arial" panose="020B0604020202020204" pitchFamily="34" charset="0"/>
                <a:cs typeface="Arial" panose="020B0604020202020204" pitchFamily="34" charset="0"/>
              </a:rPr>
              <a:t>in action</a:t>
            </a:r>
          </a:p>
        </p:txBody>
      </p:sp>
      <p:pic>
        <p:nvPicPr>
          <p:cNvPr id="5" name="Picture 4">
            <a:extLst>
              <a:ext uri="{FF2B5EF4-FFF2-40B4-BE49-F238E27FC236}">
                <a16:creationId xmlns:a16="http://schemas.microsoft.com/office/drawing/2014/main" id="{E649E16C-C71B-C5DB-840A-5CFA7FA164E0}"/>
              </a:ext>
            </a:extLst>
          </p:cNvPr>
          <p:cNvPicPr>
            <a:picLocks noChangeAspect="1"/>
          </p:cNvPicPr>
          <p:nvPr/>
        </p:nvPicPr>
        <p:blipFill rotWithShape="1">
          <a:blip r:embed="rId3">
            <a:extLst>
              <a:ext uri="{28A0092B-C50C-407E-A947-70E740481C1C}">
                <a14:useLocalDpi xmlns:a14="http://schemas.microsoft.com/office/drawing/2010/main" val="0"/>
              </a:ext>
            </a:extLst>
          </a:blip>
          <a:srcRect l="15799" r="14608" b="22"/>
          <a:stretch/>
        </p:blipFill>
        <p:spPr>
          <a:xfrm>
            <a:off x="3734097" y="2972521"/>
            <a:ext cx="3330251" cy="3314927"/>
          </a:xfrm>
          <a:prstGeom prst="rect">
            <a:avLst/>
          </a:prstGeom>
        </p:spPr>
      </p:pic>
      <p:sp>
        <p:nvSpPr>
          <p:cNvPr id="6" name="Oval 5">
            <a:extLst>
              <a:ext uri="{FF2B5EF4-FFF2-40B4-BE49-F238E27FC236}">
                <a16:creationId xmlns:a16="http://schemas.microsoft.com/office/drawing/2014/main" id="{5554D0C4-750D-E501-A5D8-16488232ACA3}"/>
              </a:ext>
            </a:extLst>
          </p:cNvPr>
          <p:cNvSpPr/>
          <p:nvPr/>
        </p:nvSpPr>
        <p:spPr>
          <a:xfrm>
            <a:off x="5470962" y="2927550"/>
            <a:ext cx="1093493" cy="410207"/>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rgbClr val="FB2E5D"/>
              </a:solidFill>
            </a:endParaRPr>
          </a:p>
        </p:txBody>
      </p:sp>
      <p:sp>
        <p:nvSpPr>
          <p:cNvPr id="20" name="Rounded Rectangle 19">
            <a:extLst>
              <a:ext uri="{FF2B5EF4-FFF2-40B4-BE49-F238E27FC236}">
                <a16:creationId xmlns:a16="http://schemas.microsoft.com/office/drawing/2014/main" id="{1C140DA7-D921-3048-C839-5047A25017EB}"/>
              </a:ext>
            </a:extLst>
          </p:cNvPr>
          <p:cNvSpPr/>
          <p:nvPr/>
        </p:nvSpPr>
        <p:spPr>
          <a:xfrm>
            <a:off x="7537162" y="329398"/>
            <a:ext cx="4323676" cy="2021573"/>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1A2FEF7-6958-2004-F685-D92FA3C4537B}"/>
                  </a:ext>
                </a:extLst>
              </p:cNvPr>
              <p:cNvSpPr txBox="1"/>
              <p:nvPr/>
            </p:nvSpPr>
            <p:spPr>
              <a:xfrm>
                <a:off x="7712407" y="385277"/>
                <a:ext cx="409310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𝒮</m:t>
                      </m:r>
                      <m:r>
                        <a:rPr lang="en-US" sz="2000" b="0" i="1" smtClean="0">
                          <a:latin typeface="Cambria Math" panose="02040503050406030204" pitchFamily="18" charset="0"/>
                          <a:ea typeface="Cambria Math" panose="02040503050406030204" pitchFamily="18" charset="0"/>
                        </a:rPr>
                        <m:t>=</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0, 1, 3, 4, 5, 6, 7, 8, 10, 12, 14, 15</m:t>
                          </m:r>
                        </m:e>
                      </m:d>
                    </m:oMath>
                  </m:oMathPara>
                </a14:m>
                <a:endParaRPr lang="en-US" sz="2000" dirty="0"/>
              </a:p>
            </p:txBody>
          </p:sp>
        </mc:Choice>
        <mc:Fallback xmlns="">
          <p:sp>
            <p:nvSpPr>
              <p:cNvPr id="21" name="TextBox 20">
                <a:extLst>
                  <a:ext uri="{FF2B5EF4-FFF2-40B4-BE49-F238E27FC236}">
                    <a16:creationId xmlns:a16="http://schemas.microsoft.com/office/drawing/2014/main" id="{E1A2FEF7-6958-2004-F685-D92FA3C4537B}"/>
                  </a:ext>
                </a:extLst>
              </p:cNvPr>
              <p:cNvSpPr txBox="1">
                <a:spLocks noRot="1" noChangeAspect="1" noMove="1" noResize="1" noEditPoints="1" noAdjustHandles="1" noChangeArrowheads="1" noChangeShapeType="1" noTextEdit="1"/>
              </p:cNvSpPr>
              <p:nvPr/>
            </p:nvSpPr>
            <p:spPr>
              <a:xfrm>
                <a:off x="7712407" y="385277"/>
                <a:ext cx="4093107" cy="307777"/>
              </a:xfrm>
              <a:prstGeom prst="rect">
                <a:avLst/>
              </a:prstGeom>
              <a:blipFill>
                <a:blip r:embed="rId4"/>
                <a:stretch>
                  <a:fillRect l="-929"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DAD2C3-76C2-18ED-473C-037158BA3F14}"/>
                  </a:ext>
                </a:extLst>
              </p:cNvPr>
              <p:cNvSpPr txBox="1"/>
              <p:nvPr/>
            </p:nvSpPr>
            <p:spPr>
              <a:xfrm>
                <a:off x="7682427" y="770578"/>
                <a:ext cx="179562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DE" sz="2000" i="1" smtClean="0">
                          <a:latin typeface="Cambria Math" panose="02040503050406030204" pitchFamily="18" charset="0"/>
                          <a:ea typeface="Cambria Math" panose="02040503050406030204" pitchFamily="18" charset="0"/>
                        </a:rPr>
                        <m:t>𝒜</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 ←,→)</m:t>
                      </m:r>
                    </m:oMath>
                  </m:oMathPara>
                </a14:m>
                <a:endParaRPr lang="en-DE" sz="2000" dirty="0"/>
              </a:p>
            </p:txBody>
          </p:sp>
        </mc:Choice>
        <mc:Fallback xmlns="">
          <p:sp>
            <p:nvSpPr>
              <p:cNvPr id="22" name="TextBox 21">
                <a:extLst>
                  <a:ext uri="{FF2B5EF4-FFF2-40B4-BE49-F238E27FC236}">
                    <a16:creationId xmlns:a16="http://schemas.microsoft.com/office/drawing/2014/main" id="{C4DAD2C3-76C2-18ED-473C-037158BA3F14}"/>
                  </a:ext>
                </a:extLst>
              </p:cNvPr>
              <p:cNvSpPr txBox="1">
                <a:spLocks noRot="1" noChangeAspect="1" noMove="1" noResize="1" noEditPoints="1" noAdjustHandles="1" noChangeArrowheads="1" noChangeShapeType="1" noTextEdit="1"/>
              </p:cNvSpPr>
              <p:nvPr/>
            </p:nvSpPr>
            <p:spPr>
              <a:xfrm>
                <a:off x="7682427" y="770578"/>
                <a:ext cx="1795620" cy="307777"/>
              </a:xfrm>
              <a:prstGeom prst="rect">
                <a:avLst/>
              </a:prstGeom>
              <a:blipFill>
                <a:blip r:embed="rId5"/>
                <a:stretch>
                  <a:fillRect l="-2797" r="-4196"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46793E5-22A7-2032-53AC-F4D15AF28DF5}"/>
                  </a:ext>
                </a:extLst>
              </p:cNvPr>
              <p:cNvSpPr txBox="1"/>
              <p:nvPr/>
            </p:nvSpPr>
            <p:spPr>
              <a:xfrm>
                <a:off x="7481838" y="1125640"/>
                <a:ext cx="1366902" cy="4135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𝒫</m:t>
                          </m:r>
                        </m:e>
                        <m:sub>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sub>
                        <m:sup>
                          <m:r>
                            <a:rPr lang="en-US" sz="2000" i="1">
                              <a:latin typeface="Cambria Math" panose="02040503050406030204" pitchFamily="18" charset="0"/>
                              <a:ea typeface="Cambria Math" panose="02040503050406030204" pitchFamily="18" charset="0"/>
                            </a:rPr>
                            <m:t>𝑎</m:t>
                          </m:r>
                        </m:sup>
                      </m:sSubSup>
                      <m:r>
                        <a:rPr lang="en-US" sz="2000" b="0" i="1" smtClean="0">
                          <a:latin typeface="Cambria Math" panose="02040503050406030204" pitchFamily="18" charset="0"/>
                          <a:ea typeface="Cambria Math" panose="02040503050406030204" pitchFamily="18" charset="0"/>
                        </a:rPr>
                        <m:t>=1</m:t>
                      </m:r>
                    </m:oMath>
                  </m:oMathPara>
                </a14:m>
                <a:endParaRPr lang="en-DE" sz="2000" dirty="0"/>
              </a:p>
            </p:txBody>
          </p:sp>
        </mc:Choice>
        <mc:Fallback xmlns="">
          <p:sp>
            <p:nvSpPr>
              <p:cNvPr id="23" name="TextBox 22">
                <a:extLst>
                  <a:ext uri="{FF2B5EF4-FFF2-40B4-BE49-F238E27FC236}">
                    <a16:creationId xmlns:a16="http://schemas.microsoft.com/office/drawing/2014/main" id="{B46793E5-22A7-2032-53AC-F4D15AF28DF5}"/>
                  </a:ext>
                </a:extLst>
              </p:cNvPr>
              <p:cNvSpPr txBox="1">
                <a:spLocks noRot="1" noChangeAspect="1" noMove="1" noResize="1" noEditPoints="1" noAdjustHandles="1" noChangeArrowheads="1" noChangeShapeType="1" noTextEdit="1"/>
              </p:cNvSpPr>
              <p:nvPr/>
            </p:nvSpPr>
            <p:spPr>
              <a:xfrm>
                <a:off x="7481838" y="1125640"/>
                <a:ext cx="1366902" cy="413511"/>
              </a:xfrm>
              <a:prstGeom prst="rect">
                <a:avLst/>
              </a:prstGeom>
              <a:blipFill>
                <a:blip r:embed="rId6"/>
                <a:stretch>
                  <a:fillRect/>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95260421-9B22-A5DD-FC25-B6ADA1348B9F}"/>
              </a:ext>
            </a:extLst>
          </p:cNvPr>
          <p:cNvSpPr txBox="1"/>
          <p:nvPr/>
        </p:nvSpPr>
        <p:spPr>
          <a:xfrm>
            <a:off x="8709900" y="1163118"/>
            <a:ext cx="255550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Deterministic environment</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DCCE2D8-0CAB-6744-6562-46274BA7D35A}"/>
                  </a:ext>
                </a:extLst>
              </p:cNvPr>
              <p:cNvSpPr txBox="1"/>
              <p:nvPr/>
            </p:nvSpPr>
            <p:spPr>
              <a:xfrm>
                <a:off x="7595358" y="1607568"/>
                <a:ext cx="69846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ℛ</m:t>
                      </m:r>
                      <m:r>
                        <a:rPr lang="en-US" sz="2000" b="0" i="1" smtClean="0">
                          <a:latin typeface="Cambria Math" panose="02040503050406030204" pitchFamily="18" charset="0"/>
                          <a:ea typeface="Cambria Math" panose="02040503050406030204" pitchFamily="18" charset="0"/>
                        </a:rPr>
                        <m:t>=</m:t>
                      </m:r>
                    </m:oMath>
                  </m:oMathPara>
                </a14:m>
                <a:endParaRPr lang="en-US" sz="2000" dirty="0"/>
              </a:p>
            </p:txBody>
          </p:sp>
        </mc:Choice>
        <mc:Fallback xmlns="">
          <p:sp>
            <p:nvSpPr>
              <p:cNvPr id="25" name="TextBox 24">
                <a:extLst>
                  <a:ext uri="{FF2B5EF4-FFF2-40B4-BE49-F238E27FC236}">
                    <a16:creationId xmlns:a16="http://schemas.microsoft.com/office/drawing/2014/main" id="{2DCCE2D8-0CAB-6744-6562-46274BA7D35A}"/>
                  </a:ext>
                </a:extLst>
              </p:cNvPr>
              <p:cNvSpPr txBox="1">
                <a:spLocks noRot="1" noChangeAspect="1" noMove="1" noResize="1" noEditPoints="1" noAdjustHandles="1" noChangeArrowheads="1" noChangeShapeType="1" noTextEdit="1"/>
              </p:cNvSpPr>
              <p:nvPr/>
            </p:nvSpPr>
            <p:spPr>
              <a:xfrm>
                <a:off x="7595358" y="1607568"/>
                <a:ext cx="698460" cy="40011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2333C1B-FDFF-799A-6CA7-4425D96F7DF0}"/>
                  </a:ext>
                </a:extLst>
              </p:cNvPr>
              <p:cNvSpPr txBox="1"/>
              <p:nvPr/>
            </p:nvSpPr>
            <p:spPr>
              <a:xfrm>
                <a:off x="8507147" y="1595639"/>
                <a:ext cx="14634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 −1 </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≠15</m:t>
                      </m:r>
                    </m:oMath>
                  </m:oMathPara>
                </a14:m>
                <a:endParaRPr lang="en-US" dirty="0"/>
              </a:p>
            </p:txBody>
          </p:sp>
        </mc:Choice>
        <mc:Fallback xmlns="">
          <p:sp>
            <p:nvSpPr>
              <p:cNvPr id="26" name="TextBox 25">
                <a:extLst>
                  <a:ext uri="{FF2B5EF4-FFF2-40B4-BE49-F238E27FC236}">
                    <a16:creationId xmlns:a16="http://schemas.microsoft.com/office/drawing/2014/main" id="{E2333C1B-FDFF-799A-6CA7-4425D96F7DF0}"/>
                  </a:ext>
                </a:extLst>
              </p:cNvPr>
              <p:cNvSpPr txBox="1">
                <a:spLocks noRot="1" noChangeAspect="1" noMove="1" noResize="1" noEditPoints="1" noAdjustHandles="1" noChangeArrowheads="1" noChangeShapeType="1" noTextEdit="1"/>
              </p:cNvSpPr>
              <p:nvPr/>
            </p:nvSpPr>
            <p:spPr>
              <a:xfrm>
                <a:off x="8507147" y="1595639"/>
                <a:ext cx="1463413" cy="276999"/>
              </a:xfrm>
              <a:prstGeom prst="rect">
                <a:avLst/>
              </a:prstGeom>
              <a:blipFill>
                <a:blip r:embed="rId8"/>
                <a:stretch>
                  <a:fillRect l="-6897" t="-8696" r="-3448"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D59F20C-AFC9-E4EA-14DB-38B7925FD30D}"/>
                  </a:ext>
                </a:extLst>
              </p:cNvPr>
              <p:cNvSpPr txBox="1"/>
              <p:nvPr/>
            </p:nvSpPr>
            <p:spPr>
              <a:xfrm>
                <a:off x="8709900" y="1887876"/>
                <a:ext cx="9312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=15</m:t>
                      </m:r>
                    </m:oMath>
                  </m:oMathPara>
                </a14:m>
                <a:endParaRPr lang="en-US" dirty="0"/>
              </a:p>
            </p:txBody>
          </p:sp>
        </mc:Choice>
        <mc:Fallback xmlns="">
          <p:sp>
            <p:nvSpPr>
              <p:cNvPr id="27" name="TextBox 26">
                <a:extLst>
                  <a:ext uri="{FF2B5EF4-FFF2-40B4-BE49-F238E27FC236}">
                    <a16:creationId xmlns:a16="http://schemas.microsoft.com/office/drawing/2014/main" id="{CD59F20C-AFC9-E4EA-14DB-38B7925FD30D}"/>
                  </a:ext>
                </a:extLst>
              </p:cNvPr>
              <p:cNvSpPr txBox="1">
                <a:spLocks noRot="1" noChangeAspect="1" noMove="1" noResize="1" noEditPoints="1" noAdjustHandles="1" noChangeArrowheads="1" noChangeShapeType="1" noTextEdit="1"/>
              </p:cNvSpPr>
              <p:nvPr/>
            </p:nvSpPr>
            <p:spPr>
              <a:xfrm>
                <a:off x="8709900" y="1887876"/>
                <a:ext cx="931281" cy="276999"/>
              </a:xfrm>
              <a:prstGeom prst="rect">
                <a:avLst/>
              </a:prstGeom>
              <a:blipFill>
                <a:blip r:embed="rId9"/>
                <a:stretch>
                  <a:fillRect l="-2667" t="-8696" r="-4000" b="-39130"/>
                </a:stretch>
              </a:blipFill>
            </p:spPr>
            <p:txBody>
              <a:bodyPr/>
              <a:lstStyle/>
              <a:p>
                <a:r>
                  <a:rPr lang="en-US">
                    <a:noFill/>
                  </a:rPr>
                  <a:t> </a:t>
                </a:r>
              </a:p>
            </p:txBody>
          </p:sp>
        </mc:Fallback>
      </mc:AlternateContent>
      <p:sp>
        <p:nvSpPr>
          <p:cNvPr id="28" name="Left Brace 27">
            <a:extLst>
              <a:ext uri="{FF2B5EF4-FFF2-40B4-BE49-F238E27FC236}">
                <a16:creationId xmlns:a16="http://schemas.microsoft.com/office/drawing/2014/main" id="{F36869D2-8A2E-ED29-8932-CD3362ADBC42}"/>
              </a:ext>
            </a:extLst>
          </p:cNvPr>
          <p:cNvSpPr/>
          <p:nvPr/>
        </p:nvSpPr>
        <p:spPr>
          <a:xfrm>
            <a:off x="8276415" y="1557848"/>
            <a:ext cx="269208" cy="585126"/>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Title 1">
            <a:extLst>
              <a:ext uri="{FF2B5EF4-FFF2-40B4-BE49-F238E27FC236}">
                <a16:creationId xmlns:a16="http://schemas.microsoft.com/office/drawing/2014/main" id="{ADE3193F-215F-13F5-6B91-EED05D3B60D1}"/>
              </a:ext>
            </a:extLst>
          </p:cNvPr>
          <p:cNvSpPr>
            <a:spLocks noGrp="1"/>
          </p:cNvSpPr>
          <p:nvPr>
            <p:ph type="title"/>
          </p:nvPr>
        </p:nvSpPr>
        <p:spPr>
          <a:xfrm>
            <a:off x="838200" y="365125"/>
            <a:ext cx="10427208" cy="683387"/>
          </a:xfrm>
        </p:spPr>
        <p:txBody>
          <a:bodyPr/>
          <a:lstStyle/>
          <a:p>
            <a:r>
              <a:rPr lang="en-US" dirty="0" err="1"/>
              <a:t>Gridworld</a:t>
            </a:r>
            <a:r>
              <a:rPr lang="en-US" dirty="0"/>
              <a:t> toy problem</a:t>
            </a:r>
          </a:p>
        </p:txBody>
      </p:sp>
      <p:sp>
        <p:nvSpPr>
          <p:cNvPr id="34" name="Slide Number Placeholder 33">
            <a:extLst>
              <a:ext uri="{FF2B5EF4-FFF2-40B4-BE49-F238E27FC236}">
                <a16:creationId xmlns:a16="http://schemas.microsoft.com/office/drawing/2014/main" id="{41A06C3C-B0D0-7269-117F-D3FF2EEE7069}"/>
              </a:ext>
            </a:extLst>
          </p:cNvPr>
          <p:cNvSpPr>
            <a:spLocks noGrp="1"/>
          </p:cNvSpPr>
          <p:nvPr>
            <p:ph type="sldNum" sz="quarter" idx="11"/>
          </p:nvPr>
        </p:nvSpPr>
        <p:spPr/>
        <p:txBody>
          <a:bodyPr/>
          <a:lstStyle/>
          <a:p>
            <a:fld id="{8EC8024B-7172-FB45-9673-F90DEA3BA41B}" type="slidenum">
              <a:rPr lang="en-US" smtClean="0"/>
              <a:t>34</a:t>
            </a:fld>
            <a:endParaRPr lang="en-US" dirty="0"/>
          </a:p>
        </p:txBody>
      </p:sp>
      <p:pic>
        <p:nvPicPr>
          <p:cNvPr id="3" name="Picture 2" descr="A yellow emoji with a black cord&#10;&#10;AI-generated content may be incorrect.">
            <a:extLst>
              <a:ext uri="{FF2B5EF4-FFF2-40B4-BE49-F238E27FC236}">
                <a16:creationId xmlns:a16="http://schemas.microsoft.com/office/drawing/2014/main" id="{8AF991C2-534B-EEA6-17E4-CC50AD2D89D8}"/>
              </a:ext>
            </a:extLst>
          </p:cNvPr>
          <p:cNvPicPr>
            <a:picLocks noChangeAspect="1"/>
          </p:cNvPicPr>
          <p:nvPr/>
        </p:nvPicPr>
        <p:blipFill>
          <a:blip r:embed="rId10"/>
          <a:stretch>
            <a:fillRect/>
          </a:stretch>
        </p:blipFill>
        <p:spPr>
          <a:xfrm>
            <a:off x="7583183" y="4351772"/>
            <a:ext cx="548270" cy="548270"/>
          </a:xfrm>
          <a:prstGeom prst="rect">
            <a:avLst/>
          </a:prstGeom>
        </p:spPr>
      </p:pic>
    </p:spTree>
    <p:extLst>
      <p:ext uri="{BB962C8B-B14F-4D97-AF65-F5344CB8AC3E}">
        <p14:creationId xmlns:p14="http://schemas.microsoft.com/office/powerpoint/2010/main" val="161357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588AC-ABF2-D378-9D2C-C4F2003497D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4834D60-AC4D-FD79-87F4-AEC31B608154}"/>
              </a:ext>
            </a:extLst>
          </p:cNvPr>
          <p:cNvSpPr txBox="1"/>
          <p:nvPr/>
        </p:nvSpPr>
        <p:spPr>
          <a:xfrm>
            <a:off x="926592" y="1212407"/>
            <a:ext cx="5742406"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Let’s solve our set of simultaneous equations</a:t>
            </a:r>
            <a:endParaRPr lang="en-US" sz="2000" dirty="0">
              <a:latin typeface="Arial" panose="020B0604020202020204" pitchFamily="34" charset="0"/>
              <a:cs typeface="Arial" panose="020B0604020202020204" pitchFamily="34" charset="0"/>
            </a:endParaRPr>
          </a:p>
        </p:txBody>
      </p:sp>
      <p:pic>
        <p:nvPicPr>
          <p:cNvPr id="19" name="Picture 18" descr="Text&#10;&#10;Description automatically generated">
            <a:extLst>
              <a:ext uri="{FF2B5EF4-FFF2-40B4-BE49-F238E27FC236}">
                <a16:creationId xmlns:a16="http://schemas.microsoft.com/office/drawing/2014/main" id="{FB1C29FA-F710-F831-F04B-58F115C7A5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105" y="2860855"/>
            <a:ext cx="5266807" cy="2617719"/>
          </a:xfrm>
          <a:prstGeom prst="rect">
            <a:avLst/>
          </a:prstGeom>
          <a:ln w="25400">
            <a:solidFill>
              <a:schemeClr val="tx1"/>
            </a:solidFill>
          </a:ln>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009E915-A518-FEB2-898E-42FA1E474FA1}"/>
                  </a:ext>
                </a:extLst>
              </p:cNvPr>
              <p:cNvSpPr txBox="1"/>
              <p:nvPr/>
            </p:nvSpPr>
            <p:spPr>
              <a:xfrm>
                <a:off x="994559" y="1776412"/>
                <a:ext cx="5793509" cy="896207"/>
              </a:xfrm>
              <a:prstGeom prst="rect">
                <a:avLst/>
              </a:prstGeom>
              <a:noFill/>
              <a:ln w="2222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𝒱</m:t>
                          </m:r>
                        </m:e>
                        <m:sup>
                          <m:r>
                            <a:rPr lang="en-US" sz="2400" i="1">
                              <a:latin typeface="Cambria Math" panose="02040503050406030204" pitchFamily="18" charset="0"/>
                              <a:ea typeface="Cambria Math" panose="02040503050406030204" pitchFamily="18" charset="0"/>
                            </a:rPr>
                            <m:t>𝜋</m:t>
                          </m:r>
                        </m:sup>
                      </m:sSup>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𝑠</m:t>
                          </m:r>
                        </m:e>
                      </m:d>
                      <m:r>
                        <a:rPr lang="en-US" sz="2400" b="0" i="1" smtClean="0">
                          <a:latin typeface="Cambria Math" panose="02040503050406030204" pitchFamily="18" charset="0"/>
                          <a:ea typeface="Cambria Math" panose="02040503050406030204" pitchFamily="18" charset="0"/>
                        </a:rPr>
                        <m:t>=</m:t>
                      </m:r>
                      <m:nary>
                        <m:naryPr>
                          <m:chr m:val="∑"/>
                          <m:supHide m:val="on"/>
                          <m:ctrlPr>
                            <a:rPr lang="en-US" sz="2400" b="0" i="1" smtClean="0">
                              <a:latin typeface="Cambria Math" panose="02040503050406030204" pitchFamily="18" charset="0"/>
                              <a:ea typeface="Cambria Math" panose="02040503050406030204" pitchFamily="18" charset="0"/>
                            </a:rPr>
                          </m:ctrlPr>
                        </m:naryPr>
                        <m:sub>
                          <m:r>
                            <m:rPr>
                              <m:brk m:alnAt="7"/>
                            </m:rP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𝒜</m:t>
                          </m:r>
                        </m:sub>
                        <m:sup/>
                        <m:e>
                          <m:r>
                            <a:rPr lang="en-US" sz="2400" b="0" i="1" smtClean="0">
                              <a:latin typeface="Cambria Math" panose="02040503050406030204" pitchFamily="18" charset="0"/>
                              <a:ea typeface="Cambria Math" panose="02040503050406030204" pitchFamily="18" charset="0"/>
                            </a:rPr>
                            <m:t>𝜋</m:t>
                          </m:r>
                        </m:e>
                      </m:nary>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nary>
                        <m:naryPr>
                          <m:chr m:val="∑"/>
                          <m:supHide m:val="on"/>
                          <m:ctrlPr>
                            <a:rPr lang="en-US" sz="2400" i="1">
                              <a:latin typeface="Cambria Math" panose="02040503050406030204" pitchFamily="18" charset="0"/>
                              <a:ea typeface="Cambria Math" panose="02040503050406030204" pitchFamily="18" charset="0"/>
                            </a:rPr>
                          </m:ctrlPr>
                        </m:naryPr>
                        <m:sub>
                          <m:r>
                            <m:rPr>
                              <m:brk m:alnAt="7"/>
                            </m:rP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𝒮</m:t>
                          </m:r>
                        </m:sub>
                        <m:sup/>
                        <m:e>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𝒫</m:t>
                              </m:r>
                            </m:e>
                            <m:sub>
                              <m: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sub>
                            <m:sup>
                              <m:r>
                                <a:rPr lang="en-US" sz="2400" i="1">
                                  <a:latin typeface="Cambria Math" panose="02040503050406030204" pitchFamily="18" charset="0"/>
                                  <a:ea typeface="Cambria Math" panose="02040503050406030204" pitchFamily="18" charset="0"/>
                                </a:rPr>
                                <m:t>𝑎</m:t>
                              </m:r>
                            </m:sup>
                          </m:sSubSup>
                        </m:e>
                      </m:nary>
                      <m:d>
                        <m:dPr>
                          <m:ctrlPr>
                            <a:rPr lang="en-US" sz="2400" b="0" i="1" smtClean="0">
                              <a:latin typeface="Cambria Math" panose="02040503050406030204" pitchFamily="18" charset="0"/>
                              <a:ea typeface="Cambria Math" panose="02040503050406030204" pitchFamily="18" charset="0"/>
                            </a:rPr>
                          </m:ctrlPr>
                        </m:dPr>
                        <m:e>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ea typeface="Cambria Math" panose="02040503050406030204" pitchFamily="18" charset="0"/>
                                </a:rPr>
                                <m:t>𝑠</m:t>
                              </m:r>
                            </m:sub>
                            <m:sup>
                              <m:r>
                                <a:rPr lang="en-US" sz="2400" i="1">
                                  <a:latin typeface="Cambria Math" panose="02040503050406030204" pitchFamily="18" charset="0"/>
                                  <a:ea typeface="Cambria Math" panose="02040503050406030204" pitchFamily="18" charset="0"/>
                                </a:rPr>
                                <m:t>𝑎</m:t>
                              </m:r>
                            </m:sup>
                          </m:sSubSup>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𝒱</m:t>
                              </m:r>
                            </m:e>
                            <m:sup>
                              <m:r>
                                <a:rPr lang="en-US" sz="2400" i="1">
                                  <a:latin typeface="Cambria Math" panose="02040503050406030204" pitchFamily="18" charset="0"/>
                                  <a:ea typeface="Cambria Math" panose="02040503050406030204" pitchFamily="18" charset="0"/>
                                </a:rPr>
                                <m:t>𝜋</m:t>
                              </m:r>
                            </m:sup>
                          </m:sSup>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e>
                          </m:d>
                        </m:e>
                      </m:d>
                    </m:oMath>
                  </m:oMathPara>
                </a14:m>
                <a:endParaRPr lang="en-DE" sz="2400" dirty="0"/>
              </a:p>
            </p:txBody>
          </p:sp>
        </mc:Choice>
        <mc:Fallback xmlns="">
          <p:sp>
            <p:nvSpPr>
              <p:cNvPr id="21" name="TextBox 20">
                <a:extLst>
                  <a:ext uri="{FF2B5EF4-FFF2-40B4-BE49-F238E27FC236}">
                    <a16:creationId xmlns:a16="http://schemas.microsoft.com/office/drawing/2014/main" id="{8009E915-A518-FEB2-898E-42FA1E474FA1}"/>
                  </a:ext>
                </a:extLst>
              </p:cNvPr>
              <p:cNvSpPr txBox="1">
                <a:spLocks noRot="1" noChangeAspect="1" noMove="1" noResize="1" noEditPoints="1" noAdjustHandles="1" noChangeArrowheads="1" noChangeShapeType="1" noTextEdit="1"/>
              </p:cNvSpPr>
              <p:nvPr/>
            </p:nvSpPr>
            <p:spPr>
              <a:xfrm>
                <a:off x="994559" y="1776412"/>
                <a:ext cx="5793509" cy="896207"/>
              </a:xfrm>
              <a:prstGeom prst="rect">
                <a:avLst/>
              </a:prstGeom>
              <a:blipFill>
                <a:blip r:embed="rId4"/>
                <a:stretch>
                  <a:fillRect l="-875" t="-147222" b="-202778"/>
                </a:stretch>
              </a:blipFill>
              <a:ln w="22225">
                <a:noFill/>
              </a:ln>
            </p:spPr>
            <p:txBody>
              <a:bodyPr/>
              <a:lstStyle/>
              <a:p>
                <a:r>
                  <a:rPr lang="en-US">
                    <a:noFill/>
                  </a:rPr>
                  <a:t> </a:t>
                </a:r>
              </a:p>
            </p:txBody>
          </p:sp>
        </mc:Fallback>
      </mc:AlternateContent>
      <p:sp>
        <p:nvSpPr>
          <p:cNvPr id="39" name="Rounded Rectangle 38">
            <a:extLst>
              <a:ext uri="{FF2B5EF4-FFF2-40B4-BE49-F238E27FC236}">
                <a16:creationId xmlns:a16="http://schemas.microsoft.com/office/drawing/2014/main" id="{93CBB54F-D2A2-3C80-1BFC-0C2ACA8D1378}"/>
              </a:ext>
            </a:extLst>
          </p:cNvPr>
          <p:cNvSpPr/>
          <p:nvPr/>
        </p:nvSpPr>
        <p:spPr>
          <a:xfrm>
            <a:off x="7481838" y="321608"/>
            <a:ext cx="4450332" cy="2351011"/>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21D9B4E-C9C8-3F64-672E-3C1158AB5000}"/>
                  </a:ext>
                </a:extLst>
              </p:cNvPr>
              <p:cNvSpPr txBox="1"/>
              <p:nvPr/>
            </p:nvSpPr>
            <p:spPr>
              <a:xfrm>
                <a:off x="7712407" y="385277"/>
                <a:ext cx="409310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𝒮</m:t>
                      </m:r>
                      <m:r>
                        <a:rPr lang="en-US" sz="2000" b="0" i="1" smtClean="0">
                          <a:latin typeface="Cambria Math" panose="02040503050406030204" pitchFamily="18" charset="0"/>
                          <a:ea typeface="Cambria Math" panose="02040503050406030204" pitchFamily="18" charset="0"/>
                        </a:rPr>
                        <m:t>=</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0, 1, 3, 4, 5, 6, 7, 8, 10, 12, 14, 15</m:t>
                          </m:r>
                        </m:e>
                      </m:d>
                    </m:oMath>
                  </m:oMathPara>
                </a14:m>
                <a:endParaRPr lang="en-US" sz="2000" dirty="0"/>
              </a:p>
            </p:txBody>
          </p:sp>
        </mc:Choice>
        <mc:Fallback xmlns="">
          <p:sp>
            <p:nvSpPr>
              <p:cNvPr id="40" name="TextBox 39">
                <a:extLst>
                  <a:ext uri="{FF2B5EF4-FFF2-40B4-BE49-F238E27FC236}">
                    <a16:creationId xmlns:a16="http://schemas.microsoft.com/office/drawing/2014/main" id="{B21D9B4E-C9C8-3F64-672E-3C1158AB5000}"/>
                  </a:ext>
                </a:extLst>
              </p:cNvPr>
              <p:cNvSpPr txBox="1">
                <a:spLocks noRot="1" noChangeAspect="1" noMove="1" noResize="1" noEditPoints="1" noAdjustHandles="1" noChangeArrowheads="1" noChangeShapeType="1" noTextEdit="1"/>
              </p:cNvSpPr>
              <p:nvPr/>
            </p:nvSpPr>
            <p:spPr>
              <a:xfrm>
                <a:off x="7712407" y="385277"/>
                <a:ext cx="4093107" cy="307777"/>
              </a:xfrm>
              <a:prstGeom prst="rect">
                <a:avLst/>
              </a:prstGeom>
              <a:blipFill>
                <a:blip r:embed="rId5"/>
                <a:stretch>
                  <a:fillRect l="-929"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49D8578-6196-4825-F28F-F020EAB342A4}"/>
                  </a:ext>
                </a:extLst>
              </p:cNvPr>
              <p:cNvSpPr txBox="1"/>
              <p:nvPr/>
            </p:nvSpPr>
            <p:spPr>
              <a:xfrm>
                <a:off x="7682427" y="770578"/>
                <a:ext cx="179562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DE" sz="2000" i="1" smtClean="0">
                          <a:latin typeface="Cambria Math" panose="02040503050406030204" pitchFamily="18" charset="0"/>
                          <a:ea typeface="Cambria Math" panose="02040503050406030204" pitchFamily="18" charset="0"/>
                        </a:rPr>
                        <m:t>𝒜</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 ←,→)</m:t>
                      </m:r>
                    </m:oMath>
                  </m:oMathPara>
                </a14:m>
                <a:endParaRPr lang="en-DE" sz="2000" dirty="0"/>
              </a:p>
            </p:txBody>
          </p:sp>
        </mc:Choice>
        <mc:Fallback xmlns="">
          <p:sp>
            <p:nvSpPr>
              <p:cNvPr id="41" name="TextBox 40">
                <a:extLst>
                  <a:ext uri="{FF2B5EF4-FFF2-40B4-BE49-F238E27FC236}">
                    <a16:creationId xmlns:a16="http://schemas.microsoft.com/office/drawing/2014/main" id="{749D8578-6196-4825-F28F-F020EAB342A4}"/>
                  </a:ext>
                </a:extLst>
              </p:cNvPr>
              <p:cNvSpPr txBox="1">
                <a:spLocks noRot="1" noChangeAspect="1" noMove="1" noResize="1" noEditPoints="1" noAdjustHandles="1" noChangeArrowheads="1" noChangeShapeType="1" noTextEdit="1"/>
              </p:cNvSpPr>
              <p:nvPr/>
            </p:nvSpPr>
            <p:spPr>
              <a:xfrm>
                <a:off x="7682427" y="770578"/>
                <a:ext cx="1795620" cy="307777"/>
              </a:xfrm>
              <a:prstGeom prst="rect">
                <a:avLst/>
              </a:prstGeom>
              <a:blipFill>
                <a:blip r:embed="rId6"/>
                <a:stretch>
                  <a:fillRect l="-2797" r="-4196"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721F9E62-FFB2-3549-DB49-13065826431F}"/>
                  </a:ext>
                </a:extLst>
              </p:cNvPr>
              <p:cNvSpPr txBox="1"/>
              <p:nvPr/>
            </p:nvSpPr>
            <p:spPr>
              <a:xfrm>
                <a:off x="7481838" y="1125640"/>
                <a:ext cx="1366902" cy="4135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𝒫</m:t>
                          </m:r>
                        </m:e>
                        <m:sub>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sub>
                        <m:sup>
                          <m:r>
                            <a:rPr lang="en-US" sz="2000" i="1">
                              <a:latin typeface="Cambria Math" panose="02040503050406030204" pitchFamily="18" charset="0"/>
                              <a:ea typeface="Cambria Math" panose="02040503050406030204" pitchFamily="18" charset="0"/>
                            </a:rPr>
                            <m:t>𝑎</m:t>
                          </m:r>
                        </m:sup>
                      </m:sSubSup>
                      <m:r>
                        <a:rPr lang="en-US" sz="2000" b="0" i="1" smtClean="0">
                          <a:latin typeface="Cambria Math" panose="02040503050406030204" pitchFamily="18" charset="0"/>
                          <a:ea typeface="Cambria Math" panose="02040503050406030204" pitchFamily="18" charset="0"/>
                        </a:rPr>
                        <m:t>=1</m:t>
                      </m:r>
                    </m:oMath>
                  </m:oMathPara>
                </a14:m>
                <a:endParaRPr lang="en-DE" sz="2000" dirty="0"/>
              </a:p>
            </p:txBody>
          </p:sp>
        </mc:Choice>
        <mc:Fallback xmlns="">
          <p:sp>
            <p:nvSpPr>
              <p:cNvPr id="42" name="TextBox 41">
                <a:extLst>
                  <a:ext uri="{FF2B5EF4-FFF2-40B4-BE49-F238E27FC236}">
                    <a16:creationId xmlns:a16="http://schemas.microsoft.com/office/drawing/2014/main" id="{721F9E62-FFB2-3549-DB49-13065826431F}"/>
                  </a:ext>
                </a:extLst>
              </p:cNvPr>
              <p:cNvSpPr txBox="1">
                <a:spLocks noRot="1" noChangeAspect="1" noMove="1" noResize="1" noEditPoints="1" noAdjustHandles="1" noChangeArrowheads="1" noChangeShapeType="1" noTextEdit="1"/>
              </p:cNvSpPr>
              <p:nvPr/>
            </p:nvSpPr>
            <p:spPr>
              <a:xfrm>
                <a:off x="7481838" y="1125640"/>
                <a:ext cx="1366902" cy="413511"/>
              </a:xfrm>
              <a:prstGeom prst="rect">
                <a:avLst/>
              </a:prstGeom>
              <a:blipFill>
                <a:blip r:embed="rId7"/>
                <a:stretch>
                  <a:fillRect/>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1714B2ED-BFCE-0E88-FDED-AFCB99624C02}"/>
              </a:ext>
            </a:extLst>
          </p:cNvPr>
          <p:cNvSpPr txBox="1"/>
          <p:nvPr/>
        </p:nvSpPr>
        <p:spPr>
          <a:xfrm>
            <a:off x="8709900" y="1163118"/>
            <a:ext cx="255550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Deterministic environment</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9F495335-0B77-10B0-3DBB-0BA82CE82733}"/>
                  </a:ext>
                </a:extLst>
              </p:cNvPr>
              <p:cNvSpPr txBox="1"/>
              <p:nvPr/>
            </p:nvSpPr>
            <p:spPr>
              <a:xfrm>
                <a:off x="7595358" y="1607568"/>
                <a:ext cx="69846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ℛ</m:t>
                      </m:r>
                      <m:r>
                        <a:rPr lang="en-US" sz="2000" b="0" i="1" smtClean="0">
                          <a:latin typeface="Cambria Math" panose="02040503050406030204" pitchFamily="18" charset="0"/>
                          <a:ea typeface="Cambria Math" panose="02040503050406030204" pitchFamily="18" charset="0"/>
                        </a:rPr>
                        <m:t>=</m:t>
                      </m:r>
                    </m:oMath>
                  </m:oMathPara>
                </a14:m>
                <a:endParaRPr lang="en-US" sz="2000" dirty="0"/>
              </a:p>
            </p:txBody>
          </p:sp>
        </mc:Choice>
        <mc:Fallback xmlns="">
          <p:sp>
            <p:nvSpPr>
              <p:cNvPr id="44" name="TextBox 43">
                <a:extLst>
                  <a:ext uri="{FF2B5EF4-FFF2-40B4-BE49-F238E27FC236}">
                    <a16:creationId xmlns:a16="http://schemas.microsoft.com/office/drawing/2014/main" id="{9F495335-0B77-10B0-3DBB-0BA82CE82733}"/>
                  </a:ext>
                </a:extLst>
              </p:cNvPr>
              <p:cNvSpPr txBox="1">
                <a:spLocks noRot="1" noChangeAspect="1" noMove="1" noResize="1" noEditPoints="1" noAdjustHandles="1" noChangeArrowheads="1" noChangeShapeType="1" noTextEdit="1"/>
              </p:cNvSpPr>
              <p:nvPr/>
            </p:nvSpPr>
            <p:spPr>
              <a:xfrm>
                <a:off x="7595358" y="1607568"/>
                <a:ext cx="698460"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95C7B55C-887A-3063-D98D-C684124619AD}"/>
                  </a:ext>
                </a:extLst>
              </p:cNvPr>
              <p:cNvSpPr txBox="1"/>
              <p:nvPr/>
            </p:nvSpPr>
            <p:spPr>
              <a:xfrm>
                <a:off x="8507147" y="1595639"/>
                <a:ext cx="14634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 −1 </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≠15</m:t>
                      </m:r>
                    </m:oMath>
                  </m:oMathPara>
                </a14:m>
                <a:endParaRPr lang="en-US" dirty="0"/>
              </a:p>
            </p:txBody>
          </p:sp>
        </mc:Choice>
        <mc:Fallback xmlns="">
          <p:sp>
            <p:nvSpPr>
              <p:cNvPr id="45" name="TextBox 44">
                <a:extLst>
                  <a:ext uri="{FF2B5EF4-FFF2-40B4-BE49-F238E27FC236}">
                    <a16:creationId xmlns:a16="http://schemas.microsoft.com/office/drawing/2014/main" id="{95C7B55C-887A-3063-D98D-C684124619AD}"/>
                  </a:ext>
                </a:extLst>
              </p:cNvPr>
              <p:cNvSpPr txBox="1">
                <a:spLocks noRot="1" noChangeAspect="1" noMove="1" noResize="1" noEditPoints="1" noAdjustHandles="1" noChangeArrowheads="1" noChangeShapeType="1" noTextEdit="1"/>
              </p:cNvSpPr>
              <p:nvPr/>
            </p:nvSpPr>
            <p:spPr>
              <a:xfrm>
                <a:off x="8507147" y="1595639"/>
                <a:ext cx="1463413" cy="276999"/>
              </a:xfrm>
              <a:prstGeom prst="rect">
                <a:avLst/>
              </a:prstGeom>
              <a:blipFill>
                <a:blip r:embed="rId9"/>
                <a:stretch>
                  <a:fillRect l="-6897" t="-8696" r="-3448"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111F816E-EEAB-0A25-D316-963155288354}"/>
                  </a:ext>
                </a:extLst>
              </p:cNvPr>
              <p:cNvSpPr txBox="1"/>
              <p:nvPr/>
            </p:nvSpPr>
            <p:spPr>
              <a:xfrm>
                <a:off x="8709900" y="1887876"/>
                <a:ext cx="9312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=15</m:t>
                      </m:r>
                    </m:oMath>
                  </m:oMathPara>
                </a14:m>
                <a:endParaRPr lang="en-US" dirty="0"/>
              </a:p>
            </p:txBody>
          </p:sp>
        </mc:Choice>
        <mc:Fallback xmlns="">
          <p:sp>
            <p:nvSpPr>
              <p:cNvPr id="46" name="TextBox 45">
                <a:extLst>
                  <a:ext uri="{FF2B5EF4-FFF2-40B4-BE49-F238E27FC236}">
                    <a16:creationId xmlns:a16="http://schemas.microsoft.com/office/drawing/2014/main" id="{111F816E-EEAB-0A25-D316-963155288354}"/>
                  </a:ext>
                </a:extLst>
              </p:cNvPr>
              <p:cNvSpPr txBox="1">
                <a:spLocks noRot="1" noChangeAspect="1" noMove="1" noResize="1" noEditPoints="1" noAdjustHandles="1" noChangeArrowheads="1" noChangeShapeType="1" noTextEdit="1"/>
              </p:cNvSpPr>
              <p:nvPr/>
            </p:nvSpPr>
            <p:spPr>
              <a:xfrm>
                <a:off x="8709900" y="1887876"/>
                <a:ext cx="931281" cy="276999"/>
              </a:xfrm>
              <a:prstGeom prst="rect">
                <a:avLst/>
              </a:prstGeom>
              <a:blipFill>
                <a:blip r:embed="rId10"/>
                <a:stretch>
                  <a:fillRect l="-2667" t="-8696" r="-4000" b="-39130"/>
                </a:stretch>
              </a:blipFill>
            </p:spPr>
            <p:txBody>
              <a:bodyPr/>
              <a:lstStyle/>
              <a:p>
                <a:r>
                  <a:rPr lang="en-US">
                    <a:noFill/>
                  </a:rPr>
                  <a:t> </a:t>
                </a:r>
              </a:p>
            </p:txBody>
          </p:sp>
        </mc:Fallback>
      </mc:AlternateContent>
      <p:sp>
        <p:nvSpPr>
          <p:cNvPr id="47" name="Left Brace 46">
            <a:extLst>
              <a:ext uri="{FF2B5EF4-FFF2-40B4-BE49-F238E27FC236}">
                <a16:creationId xmlns:a16="http://schemas.microsoft.com/office/drawing/2014/main" id="{E620B5A7-6DEB-70EF-57A0-8C223966D112}"/>
              </a:ext>
            </a:extLst>
          </p:cNvPr>
          <p:cNvSpPr/>
          <p:nvPr/>
        </p:nvSpPr>
        <p:spPr>
          <a:xfrm>
            <a:off x="8276415" y="1557848"/>
            <a:ext cx="269208" cy="585126"/>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A3F5E6D5-940C-D7B4-51ED-9693B1E4C543}"/>
                  </a:ext>
                </a:extLst>
              </p:cNvPr>
              <p:cNvSpPr txBox="1"/>
              <p:nvPr/>
            </p:nvSpPr>
            <p:spPr>
              <a:xfrm>
                <a:off x="7682427" y="2224515"/>
                <a:ext cx="368357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𝜋</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𝑎</m:t>
                          </m:r>
                        </m:e>
                        <m:e>
                          <m:r>
                            <a:rPr lang="en-US" sz="2000" b="0" i="1" smtClean="0">
                              <a:latin typeface="Cambria Math" panose="02040503050406030204" pitchFamily="18" charset="0"/>
                              <a:ea typeface="Cambria Math" panose="02040503050406030204" pitchFamily="18" charset="0"/>
                            </a:rPr>
                            <m:t>𝑠</m:t>
                          </m:r>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ℙ</m:t>
                      </m:r>
                      <m:d>
                        <m:dPr>
                          <m:begChr m:val="["/>
                          <m:endChr m:val="]"/>
                          <m:ctrlPr>
                            <a:rPr lang="en-US" sz="2000" b="0" i="1" smtClean="0">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 ↓, ←,→</m:t>
                          </m:r>
                        </m:e>
                        <m:e>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𝒮</m:t>
                              </m:r>
                            </m:e>
                            <m:sub>
                              <m:r>
                                <a:rPr lang="en-US" sz="2000" b="0" i="1" smtClean="0">
                                  <a:latin typeface="Cambria Math" panose="02040503050406030204" pitchFamily="18" charset="0"/>
                                  <a:ea typeface="Cambria Math" panose="02040503050406030204" pitchFamily="18" charset="0"/>
                                </a:rPr>
                                <m:t>𝑡</m:t>
                              </m:r>
                            </m:sub>
                          </m:sSub>
                        </m:e>
                      </m:d>
                      <m:r>
                        <a:rPr lang="en-US" sz="2000" b="0" i="1" smtClean="0">
                          <a:latin typeface="Cambria Math" panose="02040503050406030204" pitchFamily="18" charset="0"/>
                          <a:ea typeface="Cambria Math" panose="02040503050406030204" pitchFamily="18" charset="0"/>
                        </a:rPr>
                        <m:t>=0.25</m:t>
                      </m:r>
                    </m:oMath>
                  </m:oMathPara>
                </a14:m>
                <a:endParaRPr lang="en-DE" sz="2000" dirty="0"/>
              </a:p>
            </p:txBody>
          </p:sp>
        </mc:Choice>
        <mc:Fallback xmlns="">
          <p:sp>
            <p:nvSpPr>
              <p:cNvPr id="48" name="TextBox 47">
                <a:extLst>
                  <a:ext uri="{FF2B5EF4-FFF2-40B4-BE49-F238E27FC236}">
                    <a16:creationId xmlns:a16="http://schemas.microsoft.com/office/drawing/2014/main" id="{A3F5E6D5-940C-D7B4-51ED-9693B1E4C543}"/>
                  </a:ext>
                </a:extLst>
              </p:cNvPr>
              <p:cNvSpPr txBox="1">
                <a:spLocks noRot="1" noChangeAspect="1" noMove="1" noResize="1" noEditPoints="1" noAdjustHandles="1" noChangeArrowheads="1" noChangeShapeType="1" noTextEdit="1"/>
              </p:cNvSpPr>
              <p:nvPr/>
            </p:nvSpPr>
            <p:spPr>
              <a:xfrm>
                <a:off x="7682427" y="2224515"/>
                <a:ext cx="3683572" cy="307777"/>
              </a:xfrm>
              <a:prstGeom prst="rect">
                <a:avLst/>
              </a:prstGeom>
              <a:blipFill>
                <a:blip r:embed="rId11"/>
                <a:stretch>
                  <a:fillRect l="-342" t="-8000" r="-1027" b="-36000"/>
                </a:stretch>
              </a:blipFill>
            </p:spPr>
            <p:txBody>
              <a:bodyPr/>
              <a:lstStyle/>
              <a:p>
                <a:r>
                  <a:rPr lang="en-US">
                    <a:noFill/>
                  </a:rPr>
                  <a:t> </a:t>
                </a:r>
              </a:p>
            </p:txBody>
          </p:sp>
        </mc:Fallback>
      </mc:AlternateContent>
      <p:sp>
        <p:nvSpPr>
          <p:cNvPr id="49" name="Rectangle 48">
            <a:extLst>
              <a:ext uri="{FF2B5EF4-FFF2-40B4-BE49-F238E27FC236}">
                <a16:creationId xmlns:a16="http://schemas.microsoft.com/office/drawing/2014/main" id="{A79FFEF0-2A5E-21C3-1AF3-6145D4962BAE}"/>
              </a:ext>
            </a:extLst>
          </p:cNvPr>
          <p:cNvSpPr/>
          <p:nvPr/>
        </p:nvSpPr>
        <p:spPr>
          <a:xfrm>
            <a:off x="926591" y="1755056"/>
            <a:ext cx="5909631" cy="963260"/>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Calendar&#10;&#10;Description automatically generated with medium confidence">
            <a:extLst>
              <a:ext uri="{FF2B5EF4-FFF2-40B4-BE49-F238E27FC236}">
                <a16:creationId xmlns:a16="http://schemas.microsoft.com/office/drawing/2014/main" id="{69E0A94B-9102-6061-7C89-9CB14D4342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25466" y="3217030"/>
            <a:ext cx="3231429" cy="3231429"/>
          </a:xfrm>
          <a:prstGeom prst="rect">
            <a:avLst/>
          </a:prstGeom>
        </p:spPr>
      </p:pic>
      <p:sp>
        <p:nvSpPr>
          <p:cNvPr id="51" name="Down Arrow 50">
            <a:extLst>
              <a:ext uri="{FF2B5EF4-FFF2-40B4-BE49-F238E27FC236}">
                <a16:creationId xmlns:a16="http://schemas.microsoft.com/office/drawing/2014/main" id="{62F8761F-98E4-CA70-B1E5-CA93984AC57A}"/>
              </a:ext>
            </a:extLst>
          </p:cNvPr>
          <p:cNvSpPr/>
          <p:nvPr/>
        </p:nvSpPr>
        <p:spPr>
          <a:xfrm rot="16200000">
            <a:off x="6823715" y="3738783"/>
            <a:ext cx="492369" cy="801803"/>
          </a:xfrm>
          <a:prstGeom prst="down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CE96D493-AB12-32A5-44CC-0C9722638078}"/>
              </a:ext>
            </a:extLst>
          </p:cNvPr>
          <p:cNvSpPr txBox="1"/>
          <p:nvPr/>
        </p:nvSpPr>
        <p:spPr>
          <a:xfrm>
            <a:off x="8273611" y="2865817"/>
            <a:ext cx="2711063"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Value of random policy</a:t>
            </a:r>
          </a:p>
        </p:txBody>
      </p:sp>
      <p:sp>
        <p:nvSpPr>
          <p:cNvPr id="54" name="TextBox 53">
            <a:extLst>
              <a:ext uri="{FF2B5EF4-FFF2-40B4-BE49-F238E27FC236}">
                <a16:creationId xmlns:a16="http://schemas.microsoft.com/office/drawing/2014/main" id="{2D8CC386-9818-2CA9-FED1-4C6E0E9EB299}"/>
              </a:ext>
            </a:extLst>
          </p:cNvPr>
          <p:cNvSpPr txBox="1"/>
          <p:nvPr/>
        </p:nvSpPr>
        <p:spPr>
          <a:xfrm>
            <a:off x="1159957" y="5621113"/>
            <a:ext cx="5041955" cy="584775"/>
          </a:xfrm>
          <a:prstGeom prst="rect">
            <a:avLst/>
          </a:prstGeom>
          <a:noFill/>
        </p:spPr>
        <p:txBody>
          <a:bodyPr wrap="square" rtlCol="0">
            <a:spAutoFit/>
          </a:bodyPr>
          <a:lstStyle/>
          <a:p>
            <a:pPr algn="ctr"/>
            <a:r>
              <a:rPr lang="en-US" sz="1600" b="1" i="1" dirty="0">
                <a:solidFill>
                  <a:schemeClr val="accent6">
                    <a:lumMod val="75000"/>
                  </a:schemeClr>
                </a:solidFill>
                <a:latin typeface="Arial" panose="020B0604020202020204" pitchFamily="34" charset="0"/>
                <a:cs typeface="Arial" panose="020B0604020202020204" pitchFamily="34" charset="0"/>
              </a:rPr>
              <a:t>We can see this way of solving it won’t scale with the number of states</a:t>
            </a:r>
          </a:p>
        </p:txBody>
      </p:sp>
      <p:sp>
        <p:nvSpPr>
          <p:cNvPr id="58" name="Title 1">
            <a:extLst>
              <a:ext uri="{FF2B5EF4-FFF2-40B4-BE49-F238E27FC236}">
                <a16:creationId xmlns:a16="http://schemas.microsoft.com/office/drawing/2014/main" id="{17F18D9C-79E7-DB98-4071-DBD8CB9608A0}"/>
              </a:ext>
            </a:extLst>
          </p:cNvPr>
          <p:cNvSpPr>
            <a:spLocks noGrp="1"/>
          </p:cNvSpPr>
          <p:nvPr>
            <p:ph type="title"/>
          </p:nvPr>
        </p:nvSpPr>
        <p:spPr>
          <a:xfrm>
            <a:off x="838200" y="365125"/>
            <a:ext cx="10427208" cy="683387"/>
          </a:xfrm>
        </p:spPr>
        <p:txBody>
          <a:bodyPr/>
          <a:lstStyle/>
          <a:p>
            <a:r>
              <a:rPr lang="en-US" dirty="0" err="1"/>
              <a:t>Gridworld</a:t>
            </a:r>
            <a:r>
              <a:rPr lang="en-US" dirty="0"/>
              <a:t> toy problem</a:t>
            </a:r>
          </a:p>
        </p:txBody>
      </p:sp>
      <p:sp>
        <p:nvSpPr>
          <p:cNvPr id="59" name="TextBox 58">
            <a:extLst>
              <a:ext uri="{FF2B5EF4-FFF2-40B4-BE49-F238E27FC236}">
                <a16:creationId xmlns:a16="http://schemas.microsoft.com/office/drawing/2014/main" id="{A2817B4C-BA2C-5E1A-8484-958D6A7FCD4B}"/>
              </a:ext>
            </a:extLst>
          </p:cNvPr>
          <p:cNvSpPr txBox="1"/>
          <p:nvPr/>
        </p:nvSpPr>
        <p:spPr>
          <a:xfrm rot="16200000">
            <a:off x="-83019" y="4007133"/>
            <a:ext cx="1415772"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Brute force</a:t>
            </a:r>
          </a:p>
        </p:txBody>
      </p:sp>
      <p:sp>
        <p:nvSpPr>
          <p:cNvPr id="60" name="Slide Number Placeholder 59">
            <a:extLst>
              <a:ext uri="{FF2B5EF4-FFF2-40B4-BE49-F238E27FC236}">
                <a16:creationId xmlns:a16="http://schemas.microsoft.com/office/drawing/2014/main" id="{FBBA779C-B2F3-1471-3D85-D6C973F2BFC2}"/>
              </a:ext>
            </a:extLst>
          </p:cNvPr>
          <p:cNvSpPr>
            <a:spLocks noGrp="1"/>
          </p:cNvSpPr>
          <p:nvPr>
            <p:ph type="sldNum" sz="quarter" idx="11"/>
          </p:nvPr>
        </p:nvSpPr>
        <p:spPr/>
        <p:txBody>
          <a:bodyPr/>
          <a:lstStyle/>
          <a:p>
            <a:fld id="{8EC8024B-7172-FB45-9673-F90DEA3BA41B}" type="slidenum">
              <a:rPr lang="en-US" smtClean="0"/>
              <a:t>35</a:t>
            </a:fld>
            <a:endParaRPr lang="en-US" dirty="0"/>
          </a:p>
        </p:txBody>
      </p:sp>
      <p:pic>
        <p:nvPicPr>
          <p:cNvPr id="61" name="Picture 60" descr="A picture containing text, orange&#10;&#10;Description automatically generated">
            <a:extLst>
              <a:ext uri="{FF2B5EF4-FFF2-40B4-BE49-F238E27FC236}">
                <a16:creationId xmlns:a16="http://schemas.microsoft.com/office/drawing/2014/main" id="{92C50061-467C-7433-20D4-6141CEB420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2507" y="2757382"/>
            <a:ext cx="3788993" cy="3788993"/>
          </a:xfrm>
          <a:prstGeom prst="rect">
            <a:avLst/>
          </a:prstGeom>
        </p:spPr>
      </p:pic>
    </p:spTree>
    <p:extLst>
      <p:ext uri="{BB962C8B-B14F-4D97-AF65-F5344CB8AC3E}">
        <p14:creationId xmlns:p14="http://schemas.microsoft.com/office/powerpoint/2010/main" val="292054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61"/>
                                        </p:tgtEl>
                                      </p:cBhvr>
                                    </p:animEffect>
                                    <p:set>
                                      <p:cBhvr>
                                        <p:cTn id="15" dur="1" fill="hold">
                                          <p:stCondLst>
                                            <p:cond delay="499"/>
                                          </p:stCondLst>
                                        </p:cTn>
                                        <p:tgtEl>
                                          <p:spTgt spid="6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54" grpId="0"/>
      <p:bldP spid="5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10DF4-B39D-E4C5-C35B-2D71CE98F3B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CD6E1B2-4A3F-2A0E-0A3D-F15016F486F3}"/>
              </a:ext>
            </a:extLst>
          </p:cNvPr>
          <p:cNvSpPr txBox="1"/>
          <p:nvPr/>
        </p:nvSpPr>
        <p:spPr>
          <a:xfrm>
            <a:off x="926592" y="1212407"/>
            <a:ext cx="5939446"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The Bellman equation becomes an update rule:</a:t>
            </a:r>
            <a:endParaRPr lang="en-US" sz="2000" dirty="0">
              <a:latin typeface="Arial" panose="020B0604020202020204" pitchFamily="34" charset="0"/>
              <a:cs typeface="Arial" panose="020B0604020202020204" pitchFamily="34" charset="0"/>
            </a:endParaRPr>
          </a:p>
        </p:txBody>
      </p:sp>
      <p:sp>
        <p:nvSpPr>
          <p:cNvPr id="39" name="Rounded Rectangle 38">
            <a:extLst>
              <a:ext uri="{FF2B5EF4-FFF2-40B4-BE49-F238E27FC236}">
                <a16:creationId xmlns:a16="http://schemas.microsoft.com/office/drawing/2014/main" id="{ACC57D88-BD7E-3185-B4B0-90088E973D5E}"/>
              </a:ext>
            </a:extLst>
          </p:cNvPr>
          <p:cNvSpPr/>
          <p:nvPr/>
        </p:nvSpPr>
        <p:spPr>
          <a:xfrm>
            <a:off x="7481838" y="321608"/>
            <a:ext cx="4450332" cy="2351011"/>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1B1380D-D555-D2D7-F00B-7C9BDA3E452A}"/>
                  </a:ext>
                </a:extLst>
              </p:cNvPr>
              <p:cNvSpPr txBox="1"/>
              <p:nvPr/>
            </p:nvSpPr>
            <p:spPr>
              <a:xfrm>
                <a:off x="7712407" y="385277"/>
                <a:ext cx="409310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𝒮</m:t>
                      </m:r>
                      <m:r>
                        <a:rPr lang="en-US" sz="2000" b="0" i="1" smtClean="0">
                          <a:latin typeface="Cambria Math" panose="02040503050406030204" pitchFamily="18" charset="0"/>
                          <a:ea typeface="Cambria Math" panose="02040503050406030204" pitchFamily="18" charset="0"/>
                        </a:rPr>
                        <m:t>=</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0, 1, 3, 4, 5, 6, 7, 8, 10, 12, 14, 15</m:t>
                          </m:r>
                        </m:e>
                      </m:d>
                    </m:oMath>
                  </m:oMathPara>
                </a14:m>
                <a:endParaRPr lang="en-US" sz="2000" dirty="0"/>
              </a:p>
            </p:txBody>
          </p:sp>
        </mc:Choice>
        <mc:Fallback xmlns="">
          <p:sp>
            <p:nvSpPr>
              <p:cNvPr id="40" name="TextBox 39">
                <a:extLst>
                  <a:ext uri="{FF2B5EF4-FFF2-40B4-BE49-F238E27FC236}">
                    <a16:creationId xmlns:a16="http://schemas.microsoft.com/office/drawing/2014/main" id="{B1B1380D-D555-D2D7-F00B-7C9BDA3E452A}"/>
                  </a:ext>
                </a:extLst>
              </p:cNvPr>
              <p:cNvSpPr txBox="1">
                <a:spLocks noRot="1" noChangeAspect="1" noMove="1" noResize="1" noEditPoints="1" noAdjustHandles="1" noChangeArrowheads="1" noChangeShapeType="1" noTextEdit="1"/>
              </p:cNvSpPr>
              <p:nvPr/>
            </p:nvSpPr>
            <p:spPr>
              <a:xfrm>
                <a:off x="7712407" y="385277"/>
                <a:ext cx="4093107" cy="307777"/>
              </a:xfrm>
              <a:prstGeom prst="rect">
                <a:avLst/>
              </a:prstGeom>
              <a:blipFill>
                <a:blip r:embed="rId3"/>
                <a:stretch>
                  <a:fillRect l="-929"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75BDBE0-03FC-1F52-B256-37B6D543935A}"/>
                  </a:ext>
                </a:extLst>
              </p:cNvPr>
              <p:cNvSpPr txBox="1"/>
              <p:nvPr/>
            </p:nvSpPr>
            <p:spPr>
              <a:xfrm>
                <a:off x="7682427" y="770578"/>
                <a:ext cx="179562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DE" sz="2000" i="1" smtClean="0">
                          <a:latin typeface="Cambria Math" panose="02040503050406030204" pitchFamily="18" charset="0"/>
                          <a:ea typeface="Cambria Math" panose="02040503050406030204" pitchFamily="18" charset="0"/>
                        </a:rPr>
                        <m:t>𝒜</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 ←,→)</m:t>
                      </m:r>
                    </m:oMath>
                  </m:oMathPara>
                </a14:m>
                <a:endParaRPr lang="en-DE" sz="2000" dirty="0"/>
              </a:p>
            </p:txBody>
          </p:sp>
        </mc:Choice>
        <mc:Fallback xmlns="">
          <p:sp>
            <p:nvSpPr>
              <p:cNvPr id="41" name="TextBox 40">
                <a:extLst>
                  <a:ext uri="{FF2B5EF4-FFF2-40B4-BE49-F238E27FC236}">
                    <a16:creationId xmlns:a16="http://schemas.microsoft.com/office/drawing/2014/main" id="{775BDBE0-03FC-1F52-B256-37B6D543935A}"/>
                  </a:ext>
                </a:extLst>
              </p:cNvPr>
              <p:cNvSpPr txBox="1">
                <a:spLocks noRot="1" noChangeAspect="1" noMove="1" noResize="1" noEditPoints="1" noAdjustHandles="1" noChangeArrowheads="1" noChangeShapeType="1" noTextEdit="1"/>
              </p:cNvSpPr>
              <p:nvPr/>
            </p:nvSpPr>
            <p:spPr>
              <a:xfrm>
                <a:off x="7682427" y="770578"/>
                <a:ext cx="1795620" cy="307777"/>
              </a:xfrm>
              <a:prstGeom prst="rect">
                <a:avLst/>
              </a:prstGeom>
              <a:blipFill>
                <a:blip r:embed="rId4"/>
                <a:stretch>
                  <a:fillRect l="-2797" r="-4196"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76FAAA0C-F7A3-3A6B-C94D-CE873CB77C27}"/>
                  </a:ext>
                </a:extLst>
              </p:cNvPr>
              <p:cNvSpPr txBox="1"/>
              <p:nvPr/>
            </p:nvSpPr>
            <p:spPr>
              <a:xfrm>
                <a:off x="7481838" y="1125640"/>
                <a:ext cx="1366902" cy="4135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𝒫</m:t>
                          </m:r>
                        </m:e>
                        <m:sub>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sub>
                        <m:sup>
                          <m:r>
                            <a:rPr lang="en-US" sz="2000" i="1">
                              <a:latin typeface="Cambria Math" panose="02040503050406030204" pitchFamily="18" charset="0"/>
                              <a:ea typeface="Cambria Math" panose="02040503050406030204" pitchFamily="18" charset="0"/>
                            </a:rPr>
                            <m:t>𝑎</m:t>
                          </m:r>
                        </m:sup>
                      </m:sSubSup>
                      <m:r>
                        <a:rPr lang="en-US" sz="2000" b="0" i="1" smtClean="0">
                          <a:latin typeface="Cambria Math" panose="02040503050406030204" pitchFamily="18" charset="0"/>
                          <a:ea typeface="Cambria Math" panose="02040503050406030204" pitchFamily="18" charset="0"/>
                        </a:rPr>
                        <m:t>=1</m:t>
                      </m:r>
                    </m:oMath>
                  </m:oMathPara>
                </a14:m>
                <a:endParaRPr lang="en-DE" sz="2000" dirty="0"/>
              </a:p>
            </p:txBody>
          </p:sp>
        </mc:Choice>
        <mc:Fallback xmlns="">
          <p:sp>
            <p:nvSpPr>
              <p:cNvPr id="42" name="TextBox 41">
                <a:extLst>
                  <a:ext uri="{FF2B5EF4-FFF2-40B4-BE49-F238E27FC236}">
                    <a16:creationId xmlns:a16="http://schemas.microsoft.com/office/drawing/2014/main" id="{76FAAA0C-F7A3-3A6B-C94D-CE873CB77C27}"/>
                  </a:ext>
                </a:extLst>
              </p:cNvPr>
              <p:cNvSpPr txBox="1">
                <a:spLocks noRot="1" noChangeAspect="1" noMove="1" noResize="1" noEditPoints="1" noAdjustHandles="1" noChangeArrowheads="1" noChangeShapeType="1" noTextEdit="1"/>
              </p:cNvSpPr>
              <p:nvPr/>
            </p:nvSpPr>
            <p:spPr>
              <a:xfrm>
                <a:off x="7481838" y="1125640"/>
                <a:ext cx="1366902" cy="413511"/>
              </a:xfrm>
              <a:prstGeom prst="rect">
                <a:avLst/>
              </a:prstGeom>
              <a:blipFill>
                <a:blip r:embed="rId5"/>
                <a:stretch>
                  <a:fillRect/>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292B998F-541B-FD90-529B-EC6BC3417A1A}"/>
              </a:ext>
            </a:extLst>
          </p:cNvPr>
          <p:cNvSpPr txBox="1"/>
          <p:nvPr/>
        </p:nvSpPr>
        <p:spPr>
          <a:xfrm>
            <a:off x="8709900" y="1163118"/>
            <a:ext cx="255550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Deterministic environment</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35F1998-F9D5-372B-6E30-A4E0A276ED95}"/>
                  </a:ext>
                </a:extLst>
              </p:cNvPr>
              <p:cNvSpPr txBox="1"/>
              <p:nvPr/>
            </p:nvSpPr>
            <p:spPr>
              <a:xfrm>
                <a:off x="7595358" y="1607568"/>
                <a:ext cx="69846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ℛ</m:t>
                      </m:r>
                      <m:r>
                        <a:rPr lang="en-US" sz="2000" b="0" i="1" smtClean="0">
                          <a:latin typeface="Cambria Math" panose="02040503050406030204" pitchFamily="18" charset="0"/>
                          <a:ea typeface="Cambria Math" panose="02040503050406030204" pitchFamily="18" charset="0"/>
                        </a:rPr>
                        <m:t>=</m:t>
                      </m:r>
                    </m:oMath>
                  </m:oMathPara>
                </a14:m>
                <a:endParaRPr lang="en-US" sz="2000" dirty="0"/>
              </a:p>
            </p:txBody>
          </p:sp>
        </mc:Choice>
        <mc:Fallback xmlns="">
          <p:sp>
            <p:nvSpPr>
              <p:cNvPr id="44" name="TextBox 43">
                <a:extLst>
                  <a:ext uri="{FF2B5EF4-FFF2-40B4-BE49-F238E27FC236}">
                    <a16:creationId xmlns:a16="http://schemas.microsoft.com/office/drawing/2014/main" id="{C35F1998-F9D5-372B-6E30-A4E0A276ED95}"/>
                  </a:ext>
                </a:extLst>
              </p:cNvPr>
              <p:cNvSpPr txBox="1">
                <a:spLocks noRot="1" noChangeAspect="1" noMove="1" noResize="1" noEditPoints="1" noAdjustHandles="1" noChangeArrowheads="1" noChangeShapeType="1" noTextEdit="1"/>
              </p:cNvSpPr>
              <p:nvPr/>
            </p:nvSpPr>
            <p:spPr>
              <a:xfrm>
                <a:off x="7595358" y="1607568"/>
                <a:ext cx="698460"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32C2DE6-CFE4-111E-DDD6-86B58C7FF327}"/>
                  </a:ext>
                </a:extLst>
              </p:cNvPr>
              <p:cNvSpPr txBox="1"/>
              <p:nvPr/>
            </p:nvSpPr>
            <p:spPr>
              <a:xfrm>
                <a:off x="8507147" y="1595639"/>
                <a:ext cx="14634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 −1 </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≠15</m:t>
                      </m:r>
                    </m:oMath>
                  </m:oMathPara>
                </a14:m>
                <a:endParaRPr lang="en-US" dirty="0"/>
              </a:p>
            </p:txBody>
          </p:sp>
        </mc:Choice>
        <mc:Fallback xmlns="">
          <p:sp>
            <p:nvSpPr>
              <p:cNvPr id="45" name="TextBox 44">
                <a:extLst>
                  <a:ext uri="{FF2B5EF4-FFF2-40B4-BE49-F238E27FC236}">
                    <a16:creationId xmlns:a16="http://schemas.microsoft.com/office/drawing/2014/main" id="{232C2DE6-CFE4-111E-DDD6-86B58C7FF327}"/>
                  </a:ext>
                </a:extLst>
              </p:cNvPr>
              <p:cNvSpPr txBox="1">
                <a:spLocks noRot="1" noChangeAspect="1" noMove="1" noResize="1" noEditPoints="1" noAdjustHandles="1" noChangeArrowheads="1" noChangeShapeType="1" noTextEdit="1"/>
              </p:cNvSpPr>
              <p:nvPr/>
            </p:nvSpPr>
            <p:spPr>
              <a:xfrm>
                <a:off x="8507147" y="1595639"/>
                <a:ext cx="1463413" cy="276999"/>
              </a:xfrm>
              <a:prstGeom prst="rect">
                <a:avLst/>
              </a:prstGeom>
              <a:blipFill>
                <a:blip r:embed="rId7"/>
                <a:stretch>
                  <a:fillRect l="-6897" t="-8696" r="-3448"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F9639A0-BE3F-8BBD-2D9C-B6CE32139EFE}"/>
                  </a:ext>
                </a:extLst>
              </p:cNvPr>
              <p:cNvSpPr txBox="1"/>
              <p:nvPr/>
            </p:nvSpPr>
            <p:spPr>
              <a:xfrm>
                <a:off x="8709900" y="1887876"/>
                <a:ext cx="9312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=15</m:t>
                      </m:r>
                    </m:oMath>
                  </m:oMathPara>
                </a14:m>
                <a:endParaRPr lang="en-US" dirty="0"/>
              </a:p>
            </p:txBody>
          </p:sp>
        </mc:Choice>
        <mc:Fallback xmlns="">
          <p:sp>
            <p:nvSpPr>
              <p:cNvPr id="46" name="TextBox 45">
                <a:extLst>
                  <a:ext uri="{FF2B5EF4-FFF2-40B4-BE49-F238E27FC236}">
                    <a16:creationId xmlns:a16="http://schemas.microsoft.com/office/drawing/2014/main" id="{3F9639A0-BE3F-8BBD-2D9C-B6CE32139EFE}"/>
                  </a:ext>
                </a:extLst>
              </p:cNvPr>
              <p:cNvSpPr txBox="1">
                <a:spLocks noRot="1" noChangeAspect="1" noMove="1" noResize="1" noEditPoints="1" noAdjustHandles="1" noChangeArrowheads="1" noChangeShapeType="1" noTextEdit="1"/>
              </p:cNvSpPr>
              <p:nvPr/>
            </p:nvSpPr>
            <p:spPr>
              <a:xfrm>
                <a:off x="8709900" y="1887876"/>
                <a:ext cx="931281" cy="276999"/>
              </a:xfrm>
              <a:prstGeom prst="rect">
                <a:avLst/>
              </a:prstGeom>
              <a:blipFill>
                <a:blip r:embed="rId8"/>
                <a:stretch>
                  <a:fillRect l="-2667" t="-8696" r="-4000" b="-39130"/>
                </a:stretch>
              </a:blipFill>
            </p:spPr>
            <p:txBody>
              <a:bodyPr/>
              <a:lstStyle/>
              <a:p>
                <a:r>
                  <a:rPr lang="en-US">
                    <a:noFill/>
                  </a:rPr>
                  <a:t> </a:t>
                </a:r>
              </a:p>
            </p:txBody>
          </p:sp>
        </mc:Fallback>
      </mc:AlternateContent>
      <p:sp>
        <p:nvSpPr>
          <p:cNvPr id="47" name="Left Brace 46">
            <a:extLst>
              <a:ext uri="{FF2B5EF4-FFF2-40B4-BE49-F238E27FC236}">
                <a16:creationId xmlns:a16="http://schemas.microsoft.com/office/drawing/2014/main" id="{4166F1BF-EF28-5FD0-4B8C-FA5E3F09E99F}"/>
              </a:ext>
            </a:extLst>
          </p:cNvPr>
          <p:cNvSpPr/>
          <p:nvPr/>
        </p:nvSpPr>
        <p:spPr>
          <a:xfrm>
            <a:off x="8276415" y="1557848"/>
            <a:ext cx="269208" cy="585126"/>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9632790D-F0F5-CFB4-2B11-86EF095DF685}"/>
                  </a:ext>
                </a:extLst>
              </p:cNvPr>
              <p:cNvSpPr txBox="1"/>
              <p:nvPr/>
            </p:nvSpPr>
            <p:spPr>
              <a:xfrm>
                <a:off x="7682427" y="2224515"/>
                <a:ext cx="368357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𝜋</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𝑎</m:t>
                          </m:r>
                        </m:e>
                        <m:e>
                          <m:r>
                            <a:rPr lang="en-US" sz="2000" b="0" i="1" smtClean="0">
                              <a:latin typeface="Cambria Math" panose="02040503050406030204" pitchFamily="18" charset="0"/>
                              <a:ea typeface="Cambria Math" panose="02040503050406030204" pitchFamily="18" charset="0"/>
                            </a:rPr>
                            <m:t>𝑠</m:t>
                          </m:r>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ℙ</m:t>
                      </m:r>
                      <m:d>
                        <m:dPr>
                          <m:begChr m:val="["/>
                          <m:endChr m:val="]"/>
                          <m:ctrlPr>
                            <a:rPr lang="en-US" sz="2000" b="0" i="1" smtClean="0">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 ↓, ←,→</m:t>
                          </m:r>
                        </m:e>
                        <m:e>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𝒮</m:t>
                              </m:r>
                            </m:e>
                            <m:sub>
                              <m:r>
                                <a:rPr lang="en-US" sz="2000" b="0" i="1" smtClean="0">
                                  <a:latin typeface="Cambria Math" panose="02040503050406030204" pitchFamily="18" charset="0"/>
                                  <a:ea typeface="Cambria Math" panose="02040503050406030204" pitchFamily="18" charset="0"/>
                                </a:rPr>
                                <m:t>𝑡</m:t>
                              </m:r>
                            </m:sub>
                          </m:sSub>
                        </m:e>
                      </m:d>
                      <m:r>
                        <a:rPr lang="en-US" sz="2000" b="0" i="1" smtClean="0">
                          <a:latin typeface="Cambria Math" panose="02040503050406030204" pitchFamily="18" charset="0"/>
                          <a:ea typeface="Cambria Math" panose="02040503050406030204" pitchFamily="18" charset="0"/>
                        </a:rPr>
                        <m:t>=0.25</m:t>
                      </m:r>
                    </m:oMath>
                  </m:oMathPara>
                </a14:m>
                <a:endParaRPr lang="en-DE" sz="2000" dirty="0"/>
              </a:p>
            </p:txBody>
          </p:sp>
        </mc:Choice>
        <mc:Fallback xmlns="">
          <p:sp>
            <p:nvSpPr>
              <p:cNvPr id="48" name="TextBox 47">
                <a:extLst>
                  <a:ext uri="{FF2B5EF4-FFF2-40B4-BE49-F238E27FC236}">
                    <a16:creationId xmlns:a16="http://schemas.microsoft.com/office/drawing/2014/main" id="{9632790D-F0F5-CFB4-2B11-86EF095DF685}"/>
                  </a:ext>
                </a:extLst>
              </p:cNvPr>
              <p:cNvSpPr txBox="1">
                <a:spLocks noRot="1" noChangeAspect="1" noMove="1" noResize="1" noEditPoints="1" noAdjustHandles="1" noChangeArrowheads="1" noChangeShapeType="1" noTextEdit="1"/>
              </p:cNvSpPr>
              <p:nvPr/>
            </p:nvSpPr>
            <p:spPr>
              <a:xfrm>
                <a:off x="7682427" y="2224515"/>
                <a:ext cx="3683572" cy="307777"/>
              </a:xfrm>
              <a:prstGeom prst="rect">
                <a:avLst/>
              </a:prstGeom>
              <a:blipFill>
                <a:blip r:embed="rId9"/>
                <a:stretch>
                  <a:fillRect l="-342" t="-8000" r="-1027" b="-36000"/>
                </a:stretch>
              </a:blipFill>
            </p:spPr>
            <p:txBody>
              <a:bodyPr/>
              <a:lstStyle/>
              <a:p>
                <a:r>
                  <a:rPr lang="en-US">
                    <a:noFill/>
                  </a:rPr>
                  <a:t> </a:t>
                </a:r>
              </a:p>
            </p:txBody>
          </p:sp>
        </mc:Fallback>
      </mc:AlternateContent>
      <p:sp>
        <p:nvSpPr>
          <p:cNvPr id="49" name="Rectangle 48">
            <a:extLst>
              <a:ext uri="{FF2B5EF4-FFF2-40B4-BE49-F238E27FC236}">
                <a16:creationId xmlns:a16="http://schemas.microsoft.com/office/drawing/2014/main" id="{CFDE9118-DE02-1E80-FE9F-1B462938583F}"/>
              </a:ext>
            </a:extLst>
          </p:cNvPr>
          <p:cNvSpPr/>
          <p:nvPr/>
        </p:nvSpPr>
        <p:spPr>
          <a:xfrm>
            <a:off x="911225" y="1731441"/>
            <a:ext cx="6232169" cy="1089405"/>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A233E62E-0286-8E5C-9EFC-0293916CF62A}"/>
              </a:ext>
            </a:extLst>
          </p:cNvPr>
          <p:cNvSpPr txBox="1"/>
          <p:nvPr/>
        </p:nvSpPr>
        <p:spPr>
          <a:xfrm>
            <a:off x="8273611" y="2865817"/>
            <a:ext cx="2711063"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Value of random policy</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0FFC52F-ED31-910A-D49D-5E3BB468E299}"/>
                  </a:ext>
                </a:extLst>
              </p:cNvPr>
              <p:cNvSpPr txBox="1"/>
              <p:nvPr/>
            </p:nvSpPr>
            <p:spPr>
              <a:xfrm>
                <a:off x="1060582" y="1791063"/>
                <a:ext cx="5822363" cy="896207"/>
              </a:xfrm>
              <a:prstGeom prst="rect">
                <a:avLst/>
              </a:prstGeom>
              <a:noFill/>
              <a:ln w="2222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solidFill>
                                <a:schemeClr val="accent6">
                                  <a:lumMod val="75000"/>
                                </a:schemeClr>
                              </a:solidFill>
                              <a:latin typeface="Cambria Math" panose="02040503050406030204" pitchFamily="18" charset="0"/>
                              <a:ea typeface="Cambria Math" panose="02040503050406030204" pitchFamily="18" charset="0"/>
                            </a:rPr>
                          </m:ctrlPr>
                        </m:sSupPr>
                        <m:e>
                          <m:r>
                            <a:rPr lang="en-US" sz="2400" i="1">
                              <a:solidFill>
                                <a:schemeClr val="accent6">
                                  <a:lumMod val="75000"/>
                                </a:schemeClr>
                              </a:solidFill>
                              <a:latin typeface="Cambria Math" panose="02040503050406030204" pitchFamily="18" charset="0"/>
                              <a:ea typeface="Cambria Math" panose="02040503050406030204" pitchFamily="18" charset="0"/>
                            </a:rPr>
                            <m:t>𝒱</m:t>
                          </m:r>
                        </m:e>
                        <m:sup>
                          <m:r>
                            <a:rPr lang="en-US" sz="2400" i="1">
                              <a:solidFill>
                                <a:schemeClr val="accent6">
                                  <a:lumMod val="75000"/>
                                </a:schemeClr>
                              </a:solidFill>
                              <a:latin typeface="Cambria Math" panose="02040503050406030204" pitchFamily="18" charset="0"/>
                              <a:ea typeface="Cambria Math" panose="02040503050406030204" pitchFamily="18" charset="0"/>
                            </a:rPr>
                            <m:t>𝜋</m:t>
                          </m:r>
                        </m:sup>
                      </m:sSup>
                      <m:d>
                        <m:dPr>
                          <m:ctrlPr>
                            <a:rPr lang="en-US" sz="2400" b="0" i="1" smtClean="0">
                              <a:solidFill>
                                <a:schemeClr val="accent6">
                                  <a:lumMod val="75000"/>
                                </a:schemeClr>
                              </a:solidFill>
                              <a:latin typeface="Cambria Math" panose="02040503050406030204" pitchFamily="18" charset="0"/>
                              <a:ea typeface="Cambria Math" panose="02040503050406030204" pitchFamily="18" charset="0"/>
                            </a:rPr>
                          </m:ctrlPr>
                        </m:dPr>
                        <m:e>
                          <m:r>
                            <a:rPr lang="en-US" sz="2400" b="0" i="1" smtClean="0">
                              <a:solidFill>
                                <a:schemeClr val="accent6">
                                  <a:lumMod val="75000"/>
                                </a:schemeClr>
                              </a:solidFill>
                              <a:latin typeface="Cambria Math" panose="02040503050406030204" pitchFamily="18" charset="0"/>
                              <a:ea typeface="Cambria Math" panose="02040503050406030204" pitchFamily="18" charset="0"/>
                            </a:rPr>
                            <m:t>𝑠</m:t>
                          </m:r>
                        </m:e>
                      </m:d>
                      <m:r>
                        <a:rPr lang="en-US" sz="2400" b="1" i="1">
                          <a:solidFill>
                            <a:schemeClr val="accent6">
                              <a:lumMod val="75000"/>
                            </a:schemeClr>
                          </a:solidFill>
                          <a:latin typeface="Cambria Math" panose="02040503050406030204" pitchFamily="18" charset="0"/>
                          <a:ea typeface="Cambria Math" panose="02040503050406030204" pitchFamily="18" charset="0"/>
                        </a:rPr>
                        <m:t>←</m:t>
                      </m:r>
                      <m:nary>
                        <m:naryPr>
                          <m:chr m:val="∑"/>
                          <m:supHide m:val="on"/>
                          <m:ctrlPr>
                            <a:rPr lang="en-US" sz="2400" b="0" i="1" smtClean="0">
                              <a:latin typeface="Cambria Math" panose="02040503050406030204" pitchFamily="18" charset="0"/>
                              <a:ea typeface="Cambria Math" panose="02040503050406030204" pitchFamily="18" charset="0"/>
                            </a:rPr>
                          </m:ctrlPr>
                        </m:naryPr>
                        <m:sub>
                          <m:r>
                            <m:rPr>
                              <m:brk m:alnAt="7"/>
                            </m:rP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𝒜</m:t>
                          </m:r>
                        </m:sub>
                        <m:sup/>
                        <m:e>
                          <m:r>
                            <a:rPr lang="en-US" sz="2400" b="0" i="1" smtClean="0">
                              <a:latin typeface="Cambria Math" panose="02040503050406030204" pitchFamily="18" charset="0"/>
                              <a:ea typeface="Cambria Math" panose="02040503050406030204" pitchFamily="18" charset="0"/>
                            </a:rPr>
                            <m:t>𝜋</m:t>
                          </m:r>
                        </m:e>
                      </m:nary>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nary>
                        <m:naryPr>
                          <m:chr m:val="∑"/>
                          <m:supHide m:val="on"/>
                          <m:ctrlPr>
                            <a:rPr lang="en-US" sz="2400" i="1">
                              <a:latin typeface="Cambria Math" panose="02040503050406030204" pitchFamily="18" charset="0"/>
                              <a:ea typeface="Cambria Math" panose="02040503050406030204" pitchFamily="18" charset="0"/>
                            </a:rPr>
                          </m:ctrlPr>
                        </m:naryPr>
                        <m:sub>
                          <m:r>
                            <m:rPr>
                              <m:brk m:alnAt="7"/>
                            </m:rP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𝒮</m:t>
                          </m:r>
                        </m:sub>
                        <m:sup/>
                        <m:e>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𝒫</m:t>
                              </m:r>
                            </m:e>
                            <m:sub>
                              <m: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sub>
                            <m:sup>
                              <m:r>
                                <a:rPr lang="en-US" sz="2400" i="1">
                                  <a:latin typeface="Cambria Math" panose="02040503050406030204" pitchFamily="18" charset="0"/>
                                  <a:ea typeface="Cambria Math" panose="02040503050406030204" pitchFamily="18" charset="0"/>
                                </a:rPr>
                                <m:t>𝑎</m:t>
                              </m:r>
                            </m:sup>
                          </m:sSubSup>
                        </m:e>
                      </m:nary>
                      <m:d>
                        <m:dPr>
                          <m:ctrlPr>
                            <a:rPr lang="en-US" sz="2400" b="0" i="1" smtClean="0">
                              <a:latin typeface="Cambria Math" panose="02040503050406030204" pitchFamily="18" charset="0"/>
                              <a:ea typeface="Cambria Math" panose="02040503050406030204" pitchFamily="18" charset="0"/>
                            </a:rPr>
                          </m:ctrlPr>
                        </m:dPr>
                        <m:e>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ea typeface="Cambria Math" panose="02040503050406030204" pitchFamily="18" charset="0"/>
                                </a:rPr>
                                <m:t>𝑠</m:t>
                              </m:r>
                            </m:sub>
                            <m:sup>
                              <m:r>
                                <a:rPr lang="en-US" sz="2400" i="1">
                                  <a:latin typeface="Cambria Math" panose="02040503050406030204" pitchFamily="18" charset="0"/>
                                  <a:ea typeface="Cambria Math" panose="02040503050406030204" pitchFamily="18" charset="0"/>
                                </a:rPr>
                                <m:t>𝑎</m:t>
                              </m:r>
                            </m:sup>
                          </m:sSubSup>
                          <m:r>
                            <a:rPr lang="en-US" sz="2400" i="1">
                              <a:latin typeface="Cambria Math" panose="02040503050406030204" pitchFamily="18" charset="0"/>
                              <a:ea typeface="Cambria Math" panose="02040503050406030204" pitchFamily="18" charset="0"/>
                            </a:rPr>
                            <m:t>+</m:t>
                          </m:r>
                          <m:sSup>
                            <m:sSupPr>
                              <m:ctrlPr>
                                <a:rPr lang="en-US" sz="2400" i="1" smtClean="0">
                                  <a:solidFill>
                                    <a:schemeClr val="accent6">
                                      <a:lumMod val="75000"/>
                                    </a:schemeClr>
                                  </a:solidFill>
                                  <a:latin typeface="Cambria Math" panose="02040503050406030204" pitchFamily="18" charset="0"/>
                                  <a:ea typeface="Cambria Math" panose="02040503050406030204" pitchFamily="18" charset="0"/>
                                </a:rPr>
                              </m:ctrlPr>
                            </m:sSupPr>
                            <m:e>
                              <m:r>
                                <a:rPr lang="en-US" sz="2400" i="1">
                                  <a:solidFill>
                                    <a:schemeClr val="accent6">
                                      <a:lumMod val="75000"/>
                                    </a:schemeClr>
                                  </a:solidFill>
                                  <a:latin typeface="Cambria Math" panose="02040503050406030204" pitchFamily="18" charset="0"/>
                                  <a:ea typeface="Cambria Math" panose="02040503050406030204" pitchFamily="18" charset="0"/>
                                </a:rPr>
                                <m:t>𝒱</m:t>
                              </m:r>
                            </m:e>
                            <m:sup>
                              <m:r>
                                <a:rPr lang="en-US" sz="2400" i="1">
                                  <a:solidFill>
                                    <a:schemeClr val="accent6">
                                      <a:lumMod val="75000"/>
                                    </a:schemeClr>
                                  </a:solidFill>
                                  <a:latin typeface="Cambria Math" panose="02040503050406030204" pitchFamily="18" charset="0"/>
                                  <a:ea typeface="Cambria Math" panose="02040503050406030204" pitchFamily="18" charset="0"/>
                                </a:rPr>
                                <m:t>𝜋</m:t>
                              </m:r>
                            </m:sup>
                          </m:sSup>
                          <m:d>
                            <m:dPr>
                              <m:ctrlPr>
                                <a:rPr lang="en-US" sz="2400" i="1">
                                  <a:solidFill>
                                    <a:schemeClr val="accent6">
                                      <a:lumMod val="75000"/>
                                    </a:schemeClr>
                                  </a:solidFill>
                                  <a:latin typeface="Cambria Math" panose="02040503050406030204" pitchFamily="18" charset="0"/>
                                  <a:ea typeface="Cambria Math" panose="02040503050406030204" pitchFamily="18" charset="0"/>
                                </a:rPr>
                              </m:ctrlPr>
                            </m:dPr>
                            <m:e>
                              <m:r>
                                <a:rPr lang="en-US" sz="2400" i="1">
                                  <a:solidFill>
                                    <a:schemeClr val="accent6">
                                      <a:lumMod val="75000"/>
                                    </a:schemeClr>
                                  </a:solidFill>
                                  <a:latin typeface="Cambria Math" panose="02040503050406030204" pitchFamily="18" charset="0"/>
                                  <a:ea typeface="Cambria Math" panose="02040503050406030204" pitchFamily="18" charset="0"/>
                                </a:rPr>
                                <m:t>𝑠</m:t>
                              </m:r>
                              <m:r>
                                <a:rPr lang="en-US" sz="2400" i="1">
                                  <a:solidFill>
                                    <a:schemeClr val="accent6">
                                      <a:lumMod val="75000"/>
                                    </a:schemeClr>
                                  </a:solidFill>
                                  <a:latin typeface="Cambria Math" panose="02040503050406030204" pitchFamily="18" charset="0"/>
                                  <a:ea typeface="Cambria Math" panose="02040503050406030204" pitchFamily="18" charset="0"/>
                                </a:rPr>
                                <m:t>′</m:t>
                              </m:r>
                            </m:e>
                          </m:d>
                        </m:e>
                      </m:d>
                    </m:oMath>
                  </m:oMathPara>
                </a14:m>
                <a:endParaRPr lang="en-DE" sz="2400" dirty="0"/>
              </a:p>
            </p:txBody>
          </p:sp>
        </mc:Choice>
        <mc:Fallback xmlns="">
          <p:sp>
            <p:nvSpPr>
              <p:cNvPr id="6" name="TextBox 5">
                <a:extLst>
                  <a:ext uri="{FF2B5EF4-FFF2-40B4-BE49-F238E27FC236}">
                    <a16:creationId xmlns:a16="http://schemas.microsoft.com/office/drawing/2014/main" id="{00FFC52F-ED31-910A-D49D-5E3BB468E299}"/>
                  </a:ext>
                </a:extLst>
              </p:cNvPr>
              <p:cNvSpPr txBox="1">
                <a:spLocks noRot="1" noChangeAspect="1" noMove="1" noResize="1" noEditPoints="1" noAdjustHandles="1" noChangeArrowheads="1" noChangeShapeType="1" noTextEdit="1"/>
              </p:cNvSpPr>
              <p:nvPr/>
            </p:nvSpPr>
            <p:spPr>
              <a:xfrm>
                <a:off x="1060582" y="1791063"/>
                <a:ext cx="5822363" cy="896207"/>
              </a:xfrm>
              <a:prstGeom prst="rect">
                <a:avLst/>
              </a:prstGeom>
              <a:blipFill>
                <a:blip r:embed="rId10"/>
                <a:stretch>
                  <a:fillRect l="-871" t="-150704" b="-205634"/>
                </a:stretch>
              </a:blipFill>
              <a:ln w="22225">
                <a:noFill/>
              </a:ln>
            </p:spPr>
            <p:txBody>
              <a:bodyPr/>
              <a:lstStyle/>
              <a:p>
                <a:r>
                  <a:rPr lang="en-US">
                    <a:noFill/>
                  </a:rPr>
                  <a:t> </a:t>
                </a:r>
              </a:p>
            </p:txBody>
          </p:sp>
        </mc:Fallback>
      </mc:AlternateContent>
      <p:sp>
        <p:nvSpPr>
          <p:cNvPr id="9" name="Title 1">
            <a:extLst>
              <a:ext uri="{FF2B5EF4-FFF2-40B4-BE49-F238E27FC236}">
                <a16:creationId xmlns:a16="http://schemas.microsoft.com/office/drawing/2014/main" id="{A848345E-7A0F-74C9-2B17-68BA9D9E637D}"/>
              </a:ext>
            </a:extLst>
          </p:cNvPr>
          <p:cNvSpPr>
            <a:spLocks noGrp="1"/>
          </p:cNvSpPr>
          <p:nvPr>
            <p:ph type="title"/>
          </p:nvPr>
        </p:nvSpPr>
        <p:spPr>
          <a:xfrm>
            <a:off x="838200" y="365125"/>
            <a:ext cx="6305194" cy="683387"/>
          </a:xfrm>
        </p:spPr>
        <p:txBody>
          <a:bodyPr/>
          <a:lstStyle/>
          <a:p>
            <a:r>
              <a:rPr lang="en-US" dirty="0" err="1"/>
              <a:t>Gridworld</a:t>
            </a:r>
            <a:r>
              <a:rPr lang="en-US" dirty="0"/>
              <a:t> toy problem</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F2F93DA-CA30-6019-9329-3F9579FC1331}"/>
                  </a:ext>
                </a:extLst>
              </p:cNvPr>
              <p:cNvSpPr txBox="1"/>
              <p:nvPr/>
            </p:nvSpPr>
            <p:spPr>
              <a:xfrm>
                <a:off x="935105" y="2942109"/>
                <a:ext cx="6208289" cy="2628284"/>
              </a:xfrm>
              <a:prstGeom prst="rect">
                <a:avLst/>
              </a:prstGeom>
              <a:noFill/>
              <a:ln w="25400">
                <a:solidFill>
                  <a:schemeClr val="tx1"/>
                </a:solidFill>
              </a:ln>
            </p:spPr>
            <p:txBody>
              <a:bodyPr wrap="square" rtlCol="0">
                <a:spAutoFit/>
              </a:bodyPr>
              <a:lstStyle/>
              <a:p>
                <a:pPr marL="285750" indent="-285750">
                  <a:buFont typeface="Wingdings" pitchFamily="2" charset="2"/>
                  <a:buChar char="§"/>
                </a:pPr>
                <a:r>
                  <a:rPr lang="en-US" dirty="0" err="1">
                    <a:latin typeface="Arial" panose="020B0604020202020204" pitchFamily="34" charset="0"/>
                    <a:cs typeface="Arial" panose="020B0604020202020204" pitchFamily="34" charset="0"/>
                  </a:rPr>
                  <a:t>Initialise</a:t>
                </a:r>
                <a:r>
                  <a:rPr lang="en-US" dirty="0">
                    <a:latin typeface="Arial" panose="020B0604020202020204" pitchFamily="34" charset="0"/>
                    <a:cs typeface="Arial" panose="020B0604020202020204" pitchFamily="34" charset="0"/>
                  </a:rPr>
                  <a:t> the value of all states to 0</a:t>
                </a:r>
              </a:p>
              <a:p>
                <a:pPr marL="285750"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b="1" dirty="0">
                    <a:latin typeface="Arial" panose="020B0604020202020204" pitchFamily="34" charset="0"/>
                    <a:cs typeface="Arial" panose="020B0604020202020204" pitchFamily="34" charset="0"/>
                  </a:rPr>
                  <a:t>For each state:</a:t>
                </a:r>
              </a:p>
              <a:p>
                <a:pPr marL="742950" lvl="1" indent="-285750">
                  <a:buFont typeface="Wingdings" pitchFamily="2" charset="2"/>
                  <a:buChar char="§"/>
                </a:pPr>
                <a:r>
                  <a:rPr lang="en-US" dirty="0">
                    <a:latin typeface="Arial" panose="020B0604020202020204" pitchFamily="34" charset="0"/>
                    <a:cs typeface="Arial" panose="020B0604020202020204" pitchFamily="34" charset="0"/>
                  </a:rPr>
                  <a:t>Use </a:t>
                </a:r>
                <a14:m>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𝒫</m:t>
                        </m:r>
                      </m:e>
                      <m:sub>
                        <m:r>
                          <a:rPr lang="en-US" i="1">
                            <a:latin typeface="Cambria Math" panose="02040503050406030204" pitchFamily="18" charset="0"/>
                            <a:ea typeface="Cambria Math" panose="02040503050406030204" pitchFamily="18" charset="0"/>
                          </a:rPr>
                          <m:t>𝑠</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m:t>
                        </m:r>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ea typeface="Cambria Math" panose="02040503050406030204" pitchFamily="18" charset="0"/>
                          </a:rPr>
                          <m:t>𝑎</m:t>
                        </m:r>
                      </m:sup>
                    </m:sSubSup>
                  </m:oMath>
                </a14:m>
                <a:r>
                  <a:rPr lang="en-US" dirty="0">
                    <a:latin typeface="Arial" panose="020B0604020202020204" pitchFamily="34" charset="0"/>
                    <a:cs typeface="Arial" panose="020B0604020202020204" pitchFamily="34" charset="0"/>
                  </a:rPr>
                  <a:t> to figure out the next possible states and the associated reward.</a:t>
                </a:r>
              </a:p>
              <a:p>
                <a:pPr marL="742950" lvl="1" indent="-285750">
                  <a:buFont typeface="Wingdings" pitchFamily="2" charset="2"/>
                  <a:buChar char="§"/>
                </a:pPr>
                <a:r>
                  <a:rPr lang="en-US" dirty="0">
                    <a:latin typeface="Arial" panose="020B0604020202020204" pitchFamily="34" charset="0"/>
                    <a:cs typeface="Arial" panose="020B0604020202020204" pitchFamily="34" charset="0"/>
                  </a:rPr>
                  <a:t>Calculate your value estimate for that state with the Bellman update rule: </a:t>
                </a:r>
              </a:p>
              <a:p>
                <a:pPr lvl="2"/>
                <a:r>
                  <a:rPr lang="en-US" sz="1400" dirty="0">
                    <a:latin typeface="Arial" panose="020B0604020202020204" pitchFamily="34" charset="0"/>
                    <a:cs typeface="Arial" panose="020B0604020202020204" pitchFamily="34" charset="0"/>
                  </a:rPr>
                  <a:t>Average of those rewards from possible future states weighted by how likely each action is.</a:t>
                </a:r>
              </a:p>
              <a:p>
                <a:pPr marL="742950" lvl="1"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dirty="0">
                    <a:latin typeface="Arial" panose="020B0604020202020204" pitchFamily="34" charset="0"/>
                    <a:cs typeface="Arial" panose="020B0604020202020204" pitchFamily="34" charset="0"/>
                  </a:rPr>
                  <a:t>Repeat loop for each state until values stop changing.</a:t>
                </a:r>
              </a:p>
            </p:txBody>
          </p:sp>
        </mc:Choice>
        <mc:Fallback xmlns="">
          <p:sp>
            <p:nvSpPr>
              <p:cNvPr id="10" name="TextBox 9">
                <a:extLst>
                  <a:ext uri="{FF2B5EF4-FFF2-40B4-BE49-F238E27FC236}">
                    <a16:creationId xmlns:a16="http://schemas.microsoft.com/office/drawing/2014/main" id="{9F2F93DA-CA30-6019-9329-3F9579FC1331}"/>
                  </a:ext>
                </a:extLst>
              </p:cNvPr>
              <p:cNvSpPr txBox="1">
                <a:spLocks noRot="1" noChangeAspect="1" noMove="1" noResize="1" noEditPoints="1" noAdjustHandles="1" noChangeArrowheads="1" noChangeShapeType="1" noTextEdit="1"/>
              </p:cNvSpPr>
              <p:nvPr/>
            </p:nvSpPr>
            <p:spPr>
              <a:xfrm>
                <a:off x="935105" y="2942109"/>
                <a:ext cx="6208289" cy="2628284"/>
              </a:xfrm>
              <a:prstGeom prst="rect">
                <a:avLst/>
              </a:prstGeom>
              <a:blipFill>
                <a:blip r:embed="rId11"/>
                <a:stretch>
                  <a:fillRect l="-407" t="-476" b="-2381"/>
                </a:stretch>
              </a:blipFill>
              <a:ln w="25400">
                <a:solidFill>
                  <a:schemeClr val="tx1"/>
                </a:solid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D4240A90-E6F7-D1D8-75D3-6D23AE853C5F}"/>
              </a:ext>
            </a:extLst>
          </p:cNvPr>
          <p:cNvSpPr txBox="1"/>
          <p:nvPr/>
        </p:nvSpPr>
        <p:spPr>
          <a:xfrm>
            <a:off x="985632" y="5691656"/>
            <a:ext cx="5972270" cy="369332"/>
          </a:xfrm>
          <a:prstGeom prst="rect">
            <a:avLst/>
          </a:prstGeom>
          <a:noFill/>
        </p:spPr>
        <p:txBody>
          <a:bodyPr wrap="square" rtlCol="0">
            <a:spAutoFit/>
          </a:bodyPr>
          <a:lstStyle/>
          <a:p>
            <a:pPr algn="ctr"/>
            <a:r>
              <a:rPr lang="en-US" b="1" i="1" dirty="0">
                <a:solidFill>
                  <a:schemeClr val="accent6">
                    <a:lumMod val="75000"/>
                  </a:schemeClr>
                </a:solidFill>
                <a:latin typeface="Arial" panose="020B0604020202020204" pitchFamily="34" charset="0"/>
                <a:cs typeface="Arial" panose="020B0604020202020204" pitchFamily="34" charset="0"/>
              </a:rPr>
              <a:t>Computationally less expensive, but also won’t scale</a:t>
            </a:r>
          </a:p>
        </p:txBody>
      </p:sp>
      <p:sp>
        <p:nvSpPr>
          <p:cNvPr id="12" name="TextBox 11">
            <a:extLst>
              <a:ext uri="{FF2B5EF4-FFF2-40B4-BE49-F238E27FC236}">
                <a16:creationId xmlns:a16="http://schemas.microsoft.com/office/drawing/2014/main" id="{6BB93BA6-DE44-4A91-A2B7-5B0C7A7AC896}"/>
              </a:ext>
            </a:extLst>
          </p:cNvPr>
          <p:cNvSpPr txBox="1"/>
          <p:nvPr/>
        </p:nvSpPr>
        <p:spPr>
          <a:xfrm rot="16200000">
            <a:off x="-695554" y="4106531"/>
            <a:ext cx="269817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Dynamic programming</a:t>
            </a:r>
          </a:p>
        </p:txBody>
      </p:sp>
      <p:pic>
        <p:nvPicPr>
          <p:cNvPr id="14" name="Picture 13">
            <a:extLst>
              <a:ext uri="{FF2B5EF4-FFF2-40B4-BE49-F238E27FC236}">
                <a16:creationId xmlns:a16="http://schemas.microsoft.com/office/drawing/2014/main" id="{ACBA16E3-32F6-8A1A-B37D-9CBC70FA6797}"/>
              </a:ext>
            </a:extLst>
          </p:cNvPr>
          <p:cNvPicPr>
            <a:picLocks noChangeAspect="1"/>
          </p:cNvPicPr>
          <p:nvPr/>
        </p:nvPicPr>
        <p:blipFill>
          <a:blip r:embed="rId12"/>
          <a:stretch>
            <a:fillRect/>
          </a:stretch>
        </p:blipFill>
        <p:spPr>
          <a:xfrm>
            <a:off x="8043620" y="3166038"/>
            <a:ext cx="3213275" cy="3213275"/>
          </a:xfrm>
          <a:prstGeom prst="rect">
            <a:avLst/>
          </a:prstGeom>
        </p:spPr>
      </p:pic>
      <p:sp>
        <p:nvSpPr>
          <p:cNvPr id="23" name="Slide Number Placeholder 22">
            <a:extLst>
              <a:ext uri="{FF2B5EF4-FFF2-40B4-BE49-F238E27FC236}">
                <a16:creationId xmlns:a16="http://schemas.microsoft.com/office/drawing/2014/main" id="{798F1DFF-504B-8684-AFC6-A50A0B357056}"/>
              </a:ext>
            </a:extLst>
          </p:cNvPr>
          <p:cNvSpPr>
            <a:spLocks noGrp="1"/>
          </p:cNvSpPr>
          <p:nvPr>
            <p:ph type="sldNum" sz="quarter" idx="11"/>
          </p:nvPr>
        </p:nvSpPr>
        <p:spPr/>
        <p:txBody>
          <a:bodyPr/>
          <a:lstStyle/>
          <a:p>
            <a:fld id="{8EC8024B-7172-FB45-9673-F90DEA3BA41B}" type="slidenum">
              <a:rPr lang="en-US" smtClean="0"/>
              <a:t>36</a:t>
            </a:fld>
            <a:endParaRPr lang="en-US" dirty="0"/>
          </a:p>
        </p:txBody>
      </p:sp>
    </p:spTree>
    <p:extLst>
      <p:ext uri="{BB962C8B-B14F-4D97-AF65-F5344CB8AC3E}">
        <p14:creationId xmlns:p14="http://schemas.microsoft.com/office/powerpoint/2010/main" val="314490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0" grpId="0" animBg="1"/>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D9589-0FE4-0854-DF9F-E64963D05B3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2D42221-985C-ABD0-C18A-1F13E655993D}"/>
              </a:ext>
            </a:extLst>
          </p:cNvPr>
          <p:cNvSpPr txBox="1"/>
          <p:nvPr/>
        </p:nvSpPr>
        <p:spPr>
          <a:xfrm>
            <a:off x="926592" y="1212407"/>
            <a:ext cx="7670690"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Policy evaluation with value iteration (dynamic programming)</a:t>
            </a:r>
            <a:endParaRPr lang="en-US" sz="2000"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84024511-6463-EC66-2003-EF5578C8692D}"/>
              </a:ext>
            </a:extLst>
          </p:cNvPr>
          <p:cNvSpPr>
            <a:spLocks noGrp="1"/>
          </p:cNvSpPr>
          <p:nvPr>
            <p:ph type="title"/>
          </p:nvPr>
        </p:nvSpPr>
        <p:spPr>
          <a:xfrm>
            <a:off x="838200" y="365125"/>
            <a:ext cx="6305194" cy="683387"/>
          </a:xfrm>
        </p:spPr>
        <p:txBody>
          <a:bodyPr/>
          <a:lstStyle/>
          <a:p>
            <a:r>
              <a:rPr lang="en-US" dirty="0" err="1"/>
              <a:t>Gridworld</a:t>
            </a:r>
            <a:r>
              <a:rPr lang="en-US" dirty="0"/>
              <a:t> toy problem</a:t>
            </a:r>
          </a:p>
        </p:txBody>
      </p:sp>
      <p:pic>
        <p:nvPicPr>
          <p:cNvPr id="3" name="Picture 2">
            <a:extLst>
              <a:ext uri="{FF2B5EF4-FFF2-40B4-BE49-F238E27FC236}">
                <a16:creationId xmlns:a16="http://schemas.microsoft.com/office/drawing/2014/main" id="{29A0A49B-1339-FCC7-A6FD-CADA74651565}"/>
              </a:ext>
            </a:extLst>
          </p:cNvPr>
          <p:cNvPicPr>
            <a:picLocks noChangeAspect="1"/>
          </p:cNvPicPr>
          <p:nvPr/>
        </p:nvPicPr>
        <p:blipFill>
          <a:blip r:embed="rId3"/>
          <a:stretch>
            <a:fillRect/>
          </a:stretch>
        </p:blipFill>
        <p:spPr>
          <a:xfrm>
            <a:off x="545923" y="1776412"/>
            <a:ext cx="11100154" cy="4281488"/>
          </a:xfrm>
          <a:prstGeom prst="rect">
            <a:avLst/>
          </a:prstGeom>
        </p:spPr>
      </p:pic>
      <p:pic>
        <p:nvPicPr>
          <p:cNvPr id="5" name="Picture 4" descr="A picture containing text, orange&#10;&#10;Description automatically generated">
            <a:extLst>
              <a:ext uri="{FF2B5EF4-FFF2-40B4-BE49-F238E27FC236}">
                <a16:creationId xmlns:a16="http://schemas.microsoft.com/office/drawing/2014/main" id="{2FE38D4B-C593-571A-7130-CFB62FA24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5673" y="266008"/>
            <a:ext cx="1510404" cy="1510404"/>
          </a:xfrm>
          <a:prstGeom prst="rect">
            <a:avLst/>
          </a:prstGeom>
        </p:spPr>
      </p:pic>
      <p:sp>
        <p:nvSpPr>
          <p:cNvPr id="7" name="TextBox 6">
            <a:extLst>
              <a:ext uri="{FF2B5EF4-FFF2-40B4-BE49-F238E27FC236}">
                <a16:creationId xmlns:a16="http://schemas.microsoft.com/office/drawing/2014/main" id="{30D555A3-DABC-279A-15DF-4B54D7E73F74}"/>
              </a:ext>
            </a:extLst>
          </p:cNvPr>
          <p:cNvSpPr txBox="1"/>
          <p:nvPr/>
        </p:nvSpPr>
        <p:spPr>
          <a:xfrm>
            <a:off x="11230689" y="1434006"/>
            <a:ext cx="441146" cy="400110"/>
          </a:xfrm>
          <a:prstGeom prst="rect">
            <a:avLst/>
          </a:prstGeom>
          <a:noFill/>
        </p:spPr>
        <p:txBody>
          <a:bodyPr wrap="none" rtlCol="0">
            <a:spAutoFit/>
          </a:bodyPr>
          <a:lstStyle/>
          <a:p>
            <a:r>
              <a:rPr lang="en-US" sz="2000" dirty="0"/>
              <a:t>⭐️</a:t>
            </a:r>
          </a:p>
        </p:txBody>
      </p:sp>
      <p:sp>
        <p:nvSpPr>
          <p:cNvPr id="8" name="Slide Number Placeholder 7">
            <a:extLst>
              <a:ext uri="{FF2B5EF4-FFF2-40B4-BE49-F238E27FC236}">
                <a16:creationId xmlns:a16="http://schemas.microsoft.com/office/drawing/2014/main" id="{BAC5C328-23BF-8EFE-4C15-7B1F476D0AFB}"/>
              </a:ext>
            </a:extLst>
          </p:cNvPr>
          <p:cNvSpPr>
            <a:spLocks noGrp="1"/>
          </p:cNvSpPr>
          <p:nvPr>
            <p:ph type="sldNum" sz="quarter" idx="11"/>
          </p:nvPr>
        </p:nvSpPr>
        <p:spPr/>
        <p:txBody>
          <a:bodyPr/>
          <a:lstStyle/>
          <a:p>
            <a:fld id="{8EC8024B-7172-FB45-9673-F90DEA3BA41B}" type="slidenum">
              <a:rPr lang="en-US" smtClean="0"/>
              <a:t>37</a:t>
            </a:fld>
            <a:endParaRPr lang="en-US" dirty="0"/>
          </a:p>
        </p:txBody>
      </p:sp>
    </p:spTree>
    <p:extLst>
      <p:ext uri="{BB962C8B-B14F-4D97-AF65-F5344CB8AC3E}">
        <p14:creationId xmlns:p14="http://schemas.microsoft.com/office/powerpoint/2010/main" val="1551694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BAEA7-4473-47EB-DDB0-B540E6C4C9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39DEA-9532-833C-83E8-0018447A08D1}"/>
              </a:ext>
            </a:extLst>
          </p:cNvPr>
          <p:cNvSpPr>
            <a:spLocks noGrp="1"/>
          </p:cNvSpPr>
          <p:nvPr>
            <p:ph type="title"/>
          </p:nvPr>
        </p:nvSpPr>
        <p:spPr/>
        <p:txBody>
          <a:bodyPr/>
          <a:lstStyle/>
          <a:p>
            <a:r>
              <a:rPr lang="en-US" dirty="0"/>
              <a:t>What have we learned?</a:t>
            </a:r>
          </a:p>
        </p:txBody>
      </p:sp>
      <p:sp>
        <p:nvSpPr>
          <p:cNvPr id="5" name="Rounded Rectangle 4">
            <a:extLst>
              <a:ext uri="{FF2B5EF4-FFF2-40B4-BE49-F238E27FC236}">
                <a16:creationId xmlns:a16="http://schemas.microsoft.com/office/drawing/2014/main" id="{5310E845-9228-B6B7-A6CB-911A10E3A587}"/>
              </a:ext>
            </a:extLst>
          </p:cNvPr>
          <p:cNvSpPr/>
          <p:nvPr/>
        </p:nvSpPr>
        <p:spPr>
          <a:xfrm>
            <a:off x="894991" y="1048512"/>
            <a:ext cx="10213529" cy="4123314"/>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BAE48C6-4AA4-8BAC-6F3C-4CFEA5069924}"/>
              </a:ext>
            </a:extLst>
          </p:cNvPr>
          <p:cNvSpPr txBox="1"/>
          <p:nvPr/>
        </p:nvSpPr>
        <p:spPr>
          <a:xfrm>
            <a:off x="1083480" y="1189187"/>
            <a:ext cx="8808784" cy="3785652"/>
          </a:xfrm>
          <a:prstGeom prst="rect">
            <a:avLst/>
          </a:prstGeom>
          <a:noFill/>
        </p:spPr>
        <p:txBody>
          <a:bodyPr wrap="square" rtlCol="0">
            <a:spAutoFit/>
          </a:bodyPr>
          <a:lstStyle/>
          <a:p>
            <a:pPr marL="342900" indent="-342900">
              <a:buFont typeface="Wingdings" pitchFamily="2" charset="2"/>
              <a:buChar char="§"/>
            </a:pPr>
            <a:r>
              <a:rPr lang="en-US" sz="2000" b="1" dirty="0">
                <a:latin typeface="Arial" panose="020B0604020202020204" pitchFamily="34" charset="0"/>
                <a:cs typeface="Arial" panose="020B0604020202020204" pitchFamily="34" charset="0"/>
              </a:rPr>
              <a:t>MDPs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formalise</a:t>
            </a:r>
            <a:r>
              <a:rPr lang="en-US" sz="2000" dirty="0">
                <a:latin typeface="Arial" panose="020B0604020202020204" pitchFamily="34" charset="0"/>
                <a:cs typeface="Arial" panose="020B0604020202020204" pitchFamily="34" charset="0"/>
              </a:rPr>
              <a:t> control problems by capturing the dynamics (transitions) and objectives (rewards).</a:t>
            </a:r>
          </a:p>
          <a:p>
            <a:pPr marL="342900" indent="-342900">
              <a:buFont typeface="Wingdings" pitchFamily="2" charset="2"/>
              <a:buChar char="§"/>
            </a:pPr>
            <a:endParaRPr lang="en-US" sz="500" dirty="0">
              <a:latin typeface="Arial" panose="020B0604020202020204" pitchFamily="34" charset="0"/>
              <a:cs typeface="Arial" panose="020B0604020202020204" pitchFamily="34" charset="0"/>
            </a:endParaRPr>
          </a:p>
          <a:p>
            <a:pPr marL="342900" indent="-342900">
              <a:buFont typeface="Wingdings" pitchFamily="2" charset="2"/>
              <a:buChar char="§"/>
            </a:pPr>
            <a:r>
              <a:rPr lang="en-US" sz="2000" dirty="0">
                <a:latin typeface="Arial" panose="020B0604020202020204" pitchFamily="34" charset="0"/>
                <a:cs typeface="Arial" panose="020B0604020202020204" pitchFamily="34" charset="0"/>
              </a:rPr>
              <a:t>The </a:t>
            </a:r>
            <a:r>
              <a:rPr lang="en-US" sz="2000" b="1" dirty="0">
                <a:latin typeface="Arial" panose="020B0604020202020204" pitchFamily="34" charset="0"/>
                <a:cs typeface="Arial" panose="020B0604020202020204" pitchFamily="34" charset="0"/>
              </a:rPr>
              <a:t>value function</a:t>
            </a:r>
            <a:r>
              <a:rPr lang="en-US" sz="2000" dirty="0">
                <a:latin typeface="Arial" panose="020B0604020202020204" pitchFamily="34" charset="0"/>
                <a:cs typeface="Arial" panose="020B0604020202020204" pitchFamily="34" charset="0"/>
              </a:rPr>
              <a:t> tells us how good it is to be in each state and evaluate a policy.</a:t>
            </a:r>
          </a:p>
          <a:p>
            <a:pPr marL="342900" indent="-342900">
              <a:buFont typeface="Wingdings" pitchFamily="2" charset="2"/>
              <a:buChar char="§"/>
            </a:pPr>
            <a:endParaRPr lang="en-US" sz="500" dirty="0">
              <a:latin typeface="Arial" panose="020B0604020202020204" pitchFamily="34" charset="0"/>
              <a:cs typeface="Arial" panose="020B0604020202020204" pitchFamily="34" charset="0"/>
            </a:endParaRPr>
          </a:p>
          <a:p>
            <a:pPr marL="342900" indent="-342900">
              <a:buFont typeface="Wingdings" pitchFamily="2" charset="2"/>
              <a:buChar char="§"/>
            </a:pPr>
            <a:r>
              <a:rPr lang="en-US" sz="2000" dirty="0">
                <a:latin typeface="Arial" panose="020B0604020202020204" pitchFamily="34" charset="0"/>
                <a:cs typeface="Arial" panose="020B0604020202020204" pitchFamily="34" charset="0"/>
              </a:rPr>
              <a:t>The </a:t>
            </a:r>
            <a:r>
              <a:rPr lang="en-US" sz="2000" b="1" dirty="0">
                <a:latin typeface="Arial" panose="020B0604020202020204" pitchFamily="34" charset="0"/>
                <a:cs typeface="Arial" panose="020B0604020202020204" pitchFamily="34" charset="0"/>
              </a:rPr>
              <a:t>policy</a:t>
            </a:r>
            <a:r>
              <a:rPr lang="en-US" sz="2000" dirty="0">
                <a:latin typeface="Arial" panose="020B0604020202020204" pitchFamily="34" charset="0"/>
                <a:cs typeface="Arial" panose="020B0604020202020204" pitchFamily="34" charset="0"/>
              </a:rPr>
              <a:t> represents the control strategy.</a:t>
            </a:r>
          </a:p>
          <a:p>
            <a:pPr marL="342900" indent="-342900">
              <a:buFont typeface="Wingdings" pitchFamily="2" charset="2"/>
              <a:buChar char="§"/>
            </a:pPr>
            <a:endParaRPr lang="en-US" sz="500" dirty="0">
              <a:latin typeface="Arial" panose="020B0604020202020204" pitchFamily="34" charset="0"/>
              <a:cs typeface="Arial" panose="020B0604020202020204" pitchFamily="34" charset="0"/>
            </a:endParaRPr>
          </a:p>
          <a:p>
            <a:pPr marL="342900" indent="-342900">
              <a:buFont typeface="Wingdings" pitchFamily="2" charset="2"/>
              <a:buChar char="§"/>
            </a:pPr>
            <a:r>
              <a:rPr lang="en-US" sz="2000" dirty="0">
                <a:latin typeface="Arial" panose="020B0604020202020204" pitchFamily="34" charset="0"/>
                <a:cs typeface="Arial" panose="020B0604020202020204" pitchFamily="34" charset="0"/>
              </a:rPr>
              <a:t>The </a:t>
            </a:r>
            <a:r>
              <a:rPr lang="en-US" sz="2000" b="1" dirty="0">
                <a:latin typeface="Arial" panose="020B0604020202020204" pitchFamily="34" charset="0"/>
                <a:cs typeface="Arial" panose="020B0604020202020204" pitchFamily="34" charset="0"/>
              </a:rPr>
              <a:t>Bellman equation</a:t>
            </a:r>
            <a:r>
              <a:rPr lang="en-US" sz="2000" dirty="0">
                <a:latin typeface="Arial" panose="020B0604020202020204" pitchFamily="34" charset="0"/>
                <a:cs typeface="Arial" panose="020B0604020202020204" pitchFamily="34" charset="0"/>
              </a:rPr>
              <a:t> breaks down the global </a:t>
            </a:r>
            <a:r>
              <a:rPr lang="en-US" sz="2000" dirty="0" err="1">
                <a:latin typeface="Arial" panose="020B0604020202020204" pitchFamily="34" charset="0"/>
                <a:cs typeface="Arial" panose="020B0604020202020204" pitchFamily="34" charset="0"/>
              </a:rPr>
              <a:t>optimisation</a:t>
            </a:r>
            <a:r>
              <a:rPr lang="en-US" sz="2000" dirty="0">
                <a:latin typeface="Arial" panose="020B0604020202020204" pitchFamily="34" charset="0"/>
                <a:cs typeface="Arial" panose="020B0604020202020204" pitchFamily="34" charset="0"/>
              </a:rPr>
              <a:t> problem into local, recursive subproblems.</a:t>
            </a:r>
          </a:p>
          <a:p>
            <a:pPr marL="342900" indent="-342900">
              <a:buFont typeface="Wingdings" pitchFamily="2" charset="2"/>
              <a:buChar char="§"/>
            </a:pPr>
            <a:endParaRPr lang="en-US" sz="500" dirty="0">
              <a:latin typeface="Arial" panose="020B0604020202020204" pitchFamily="34" charset="0"/>
              <a:cs typeface="Arial" panose="020B0604020202020204" pitchFamily="34" charset="0"/>
            </a:endParaRPr>
          </a:p>
          <a:p>
            <a:pPr marL="800100" lvl="1" indent="-342900">
              <a:buFont typeface="Wingdings" pitchFamily="2" charset="2"/>
              <a:buChar char="§"/>
            </a:pPr>
            <a:r>
              <a:rPr lang="en-US" sz="2000" dirty="0">
                <a:latin typeface="Arial" panose="020B0604020202020204" pitchFamily="34" charset="0"/>
                <a:cs typeface="Arial" panose="020B0604020202020204" pitchFamily="34" charset="0"/>
              </a:rPr>
              <a:t>Turns a long-term planning problem into a set of local updates.</a:t>
            </a:r>
          </a:p>
          <a:p>
            <a:pPr marL="800100" lvl="1" indent="-342900">
              <a:buFont typeface="Wingdings" pitchFamily="2" charset="2"/>
              <a:buChar char="§"/>
            </a:pPr>
            <a:r>
              <a:rPr lang="en-US" sz="2000" dirty="0">
                <a:latin typeface="Arial" panose="020B0604020202020204" pitchFamily="34" charset="0"/>
                <a:cs typeface="Arial" panose="020B0604020202020204" pitchFamily="34" charset="0"/>
              </a:rPr>
              <a:t>Enables both exact and approximate solutions.</a:t>
            </a:r>
          </a:p>
          <a:p>
            <a:pPr marL="800100" lvl="1" indent="-342900">
              <a:buFont typeface="Wingdings" pitchFamily="2" charset="2"/>
              <a:buChar char="§"/>
            </a:pPr>
            <a:r>
              <a:rPr lang="en-US" sz="2000" dirty="0">
                <a:latin typeface="Arial" panose="020B0604020202020204" pitchFamily="34" charset="0"/>
                <a:cs typeface="Arial" panose="020B0604020202020204" pitchFamily="34" charset="0"/>
              </a:rPr>
              <a:t>Enables the computation of value functions and provides mathematical foundation to find the optimal policy.</a:t>
            </a:r>
          </a:p>
        </p:txBody>
      </p:sp>
      <p:sp>
        <p:nvSpPr>
          <p:cNvPr id="7" name="TextBox 6">
            <a:extLst>
              <a:ext uri="{FF2B5EF4-FFF2-40B4-BE49-F238E27FC236}">
                <a16:creationId xmlns:a16="http://schemas.microsoft.com/office/drawing/2014/main" id="{C298BF73-B832-7693-352F-C8202B80DD26}"/>
              </a:ext>
            </a:extLst>
          </p:cNvPr>
          <p:cNvSpPr txBox="1"/>
          <p:nvPr/>
        </p:nvSpPr>
        <p:spPr>
          <a:xfrm>
            <a:off x="2477744" y="5454625"/>
            <a:ext cx="8510856" cy="707886"/>
          </a:xfrm>
          <a:prstGeom prst="rect">
            <a:avLst/>
          </a:prstGeom>
          <a:noFill/>
        </p:spPr>
        <p:txBody>
          <a:bodyPr wrap="none" rtlCol="0">
            <a:spAutoFit/>
          </a:bodyPr>
          <a:lstStyle/>
          <a:p>
            <a:r>
              <a:rPr lang="en-US" sz="2000" dirty="0">
                <a:solidFill>
                  <a:schemeClr val="accent6">
                    <a:lumMod val="75000"/>
                  </a:schemeClr>
                </a:solidFill>
                <a:latin typeface="Arial" panose="020B0604020202020204" pitchFamily="34" charset="0"/>
                <a:cs typeface="Arial" panose="020B0604020202020204" pitchFamily="34" charset="0"/>
              </a:rPr>
              <a:t>But the </a:t>
            </a:r>
            <a:r>
              <a:rPr lang="en-US" sz="2000" b="1" dirty="0">
                <a:solidFill>
                  <a:schemeClr val="accent6">
                    <a:lumMod val="75000"/>
                  </a:schemeClr>
                </a:solidFill>
                <a:latin typeface="Arial" panose="020B0604020202020204" pitchFamily="34" charset="0"/>
                <a:cs typeface="Arial" panose="020B0604020202020204" pitchFamily="34" charset="0"/>
              </a:rPr>
              <a:t>agent has not learned so far</a:t>
            </a:r>
            <a:r>
              <a:rPr lang="en-US" sz="2000" dirty="0">
                <a:solidFill>
                  <a:schemeClr val="accent6">
                    <a:lumMod val="75000"/>
                  </a:schemeClr>
                </a:solidFill>
                <a:latin typeface="Arial" panose="020B0604020202020204" pitchFamily="34" charset="0"/>
                <a:cs typeface="Arial" panose="020B0604020202020204" pitchFamily="34" charset="0"/>
              </a:rPr>
              <a:t>! we have </a:t>
            </a:r>
            <a:r>
              <a:rPr lang="en-US" sz="2000" u="sng" dirty="0">
                <a:solidFill>
                  <a:schemeClr val="accent6">
                    <a:lumMod val="75000"/>
                  </a:schemeClr>
                </a:solidFill>
                <a:latin typeface="Arial" panose="020B0604020202020204" pitchFamily="34" charset="0"/>
                <a:cs typeface="Arial" panose="020B0604020202020204" pitchFamily="34" charset="0"/>
              </a:rPr>
              <a:t>only evaluated the policy</a:t>
            </a:r>
          </a:p>
          <a:p>
            <a:r>
              <a:rPr lang="en-US" sz="2000" dirty="0">
                <a:solidFill>
                  <a:schemeClr val="accent6">
                    <a:lumMod val="75000"/>
                  </a:schemeClr>
                </a:solidFill>
                <a:latin typeface="Arial" panose="020B0604020202020204" pitchFamily="34" charset="0"/>
                <a:cs typeface="Arial" panose="020B0604020202020204" pitchFamily="34" charset="0"/>
              </a:rPr>
              <a:t>Learning means updating your </a:t>
            </a:r>
            <a:r>
              <a:rPr lang="en-US" sz="2000" b="1" dirty="0">
                <a:solidFill>
                  <a:schemeClr val="accent6">
                    <a:lumMod val="75000"/>
                  </a:schemeClr>
                </a:solidFill>
                <a:latin typeface="Arial" panose="020B0604020202020204" pitchFamily="34" charset="0"/>
                <a:cs typeface="Arial" panose="020B0604020202020204" pitchFamily="34" charset="0"/>
              </a:rPr>
              <a:t>policy</a:t>
            </a:r>
            <a:r>
              <a:rPr lang="en-US" sz="2000" dirty="0">
                <a:solidFill>
                  <a:schemeClr val="accent6">
                    <a:lumMod val="75000"/>
                  </a:schemeClr>
                </a:solidFill>
                <a:latin typeface="Arial" panose="020B0604020202020204" pitchFamily="34" charset="0"/>
                <a:cs typeface="Arial" panose="020B0604020202020204" pitchFamily="34" charset="0"/>
              </a:rPr>
              <a:t>, your control strategy</a:t>
            </a:r>
          </a:p>
        </p:txBody>
      </p:sp>
      <p:sp>
        <p:nvSpPr>
          <p:cNvPr id="11" name="TextBox 10">
            <a:extLst>
              <a:ext uri="{FF2B5EF4-FFF2-40B4-BE49-F238E27FC236}">
                <a16:creationId xmlns:a16="http://schemas.microsoft.com/office/drawing/2014/main" id="{BA46DEB7-FF3B-3D2D-9003-FA07D71C9F1A}"/>
              </a:ext>
            </a:extLst>
          </p:cNvPr>
          <p:cNvSpPr txBox="1"/>
          <p:nvPr/>
        </p:nvSpPr>
        <p:spPr>
          <a:xfrm>
            <a:off x="1987599" y="5258273"/>
            <a:ext cx="32573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a:t>
            </a:r>
          </a:p>
        </p:txBody>
      </p:sp>
      <p:sp>
        <p:nvSpPr>
          <p:cNvPr id="12" name="Slide Number Placeholder 11">
            <a:extLst>
              <a:ext uri="{FF2B5EF4-FFF2-40B4-BE49-F238E27FC236}">
                <a16:creationId xmlns:a16="http://schemas.microsoft.com/office/drawing/2014/main" id="{37C586D3-74A2-A86B-1DCB-1C6373FECE11}"/>
              </a:ext>
            </a:extLst>
          </p:cNvPr>
          <p:cNvSpPr>
            <a:spLocks noGrp="1"/>
          </p:cNvSpPr>
          <p:nvPr>
            <p:ph type="sldNum" sz="quarter" idx="11"/>
          </p:nvPr>
        </p:nvSpPr>
        <p:spPr/>
        <p:txBody>
          <a:bodyPr/>
          <a:lstStyle/>
          <a:p>
            <a:fld id="{8EC8024B-7172-FB45-9673-F90DEA3BA41B}" type="slidenum">
              <a:rPr lang="en-US" smtClean="0"/>
              <a:t>38</a:t>
            </a:fld>
            <a:endParaRPr lang="en-US" dirty="0"/>
          </a:p>
        </p:txBody>
      </p:sp>
      <p:pic>
        <p:nvPicPr>
          <p:cNvPr id="4" name="Picture 3" descr="A cartoon face of a robot&#10;&#10;AI-generated content may be incorrect.">
            <a:extLst>
              <a:ext uri="{FF2B5EF4-FFF2-40B4-BE49-F238E27FC236}">
                <a16:creationId xmlns:a16="http://schemas.microsoft.com/office/drawing/2014/main" id="{50B2CC4D-7CCF-3D31-1C77-B73E026034F4}"/>
              </a:ext>
            </a:extLst>
          </p:cNvPr>
          <p:cNvPicPr>
            <a:picLocks noChangeAspect="1"/>
          </p:cNvPicPr>
          <p:nvPr/>
        </p:nvPicPr>
        <p:blipFill>
          <a:blip r:embed="rId3"/>
          <a:stretch>
            <a:fillRect/>
          </a:stretch>
        </p:blipFill>
        <p:spPr>
          <a:xfrm>
            <a:off x="1279713" y="5442939"/>
            <a:ext cx="707886" cy="707886"/>
          </a:xfrm>
          <a:prstGeom prst="rect">
            <a:avLst/>
          </a:prstGeom>
        </p:spPr>
      </p:pic>
    </p:spTree>
    <p:extLst>
      <p:ext uri="{BB962C8B-B14F-4D97-AF65-F5344CB8AC3E}">
        <p14:creationId xmlns:p14="http://schemas.microsoft.com/office/powerpoint/2010/main" val="8857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E2B58"/>
        </a:solidFill>
        <a:effectLst/>
      </p:bgPr>
    </p:bg>
    <p:spTree>
      <p:nvGrpSpPr>
        <p:cNvPr id="1" name="">
          <a:extLst>
            <a:ext uri="{FF2B5EF4-FFF2-40B4-BE49-F238E27FC236}">
              <a16:creationId xmlns:a16="http://schemas.microsoft.com/office/drawing/2014/main" id="{93D4E242-BB49-7D15-D6A6-76DE68724F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BD7C6-32AF-F223-5AAB-61BA274D4228}"/>
              </a:ext>
            </a:extLst>
          </p:cNvPr>
          <p:cNvSpPr>
            <a:spLocks noGrp="1"/>
          </p:cNvSpPr>
          <p:nvPr>
            <p:ph type="ctrTitle"/>
          </p:nvPr>
        </p:nvSpPr>
        <p:spPr>
          <a:xfrm>
            <a:off x="2371242" y="2678871"/>
            <a:ext cx="7447070" cy="1502755"/>
          </a:xfrm>
        </p:spPr>
        <p:txBody>
          <a:bodyPr>
            <a:normAutofit/>
          </a:bodyPr>
          <a:lstStyle/>
          <a:p>
            <a:pPr algn="ctr"/>
            <a:r>
              <a:rPr lang="en-US" sz="4800" dirty="0">
                <a:latin typeface="Arial" panose="020B0604020202020204" pitchFamily="34" charset="0"/>
                <a:ea typeface="Hiragino Kaku Gothic Std W8" panose="020B0800000000000000" pitchFamily="34" charset="-128"/>
              </a:rPr>
              <a:t>How does an agent actually learn?</a:t>
            </a:r>
            <a:endParaRPr lang="en-ES" sz="4800" dirty="0">
              <a:latin typeface="Arial" panose="020B0604020202020204" pitchFamily="34" charset="0"/>
              <a:ea typeface="Hiragino Kaku Gothic Std W8" panose="020B0800000000000000" pitchFamily="34" charset="-128"/>
            </a:endParaRPr>
          </a:p>
        </p:txBody>
      </p:sp>
      <p:sp>
        <p:nvSpPr>
          <p:cNvPr id="3" name="Rectangle 2">
            <a:extLst>
              <a:ext uri="{FF2B5EF4-FFF2-40B4-BE49-F238E27FC236}">
                <a16:creationId xmlns:a16="http://schemas.microsoft.com/office/drawing/2014/main" id="{63AC6734-2161-A42E-11D6-28AA952CED4E}"/>
              </a:ext>
            </a:extLst>
          </p:cNvPr>
          <p:cNvSpPr/>
          <p:nvPr/>
        </p:nvSpPr>
        <p:spPr>
          <a:xfrm>
            <a:off x="338202" y="6187858"/>
            <a:ext cx="9979277" cy="570751"/>
          </a:xfrm>
          <a:prstGeom prst="rect">
            <a:avLst/>
          </a:prstGeom>
          <a:solidFill>
            <a:srgbClr val="1F2B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397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E2B58"/>
        </a:solidFill>
        <a:effectLst/>
      </p:bgPr>
    </p:bg>
    <p:spTree>
      <p:nvGrpSpPr>
        <p:cNvPr id="1" name="">
          <a:extLst>
            <a:ext uri="{FF2B5EF4-FFF2-40B4-BE49-F238E27FC236}">
              <a16:creationId xmlns:a16="http://schemas.microsoft.com/office/drawing/2014/main" id="{F03DBA6A-A2BF-160C-124C-7D69DD527A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9C3FB6-091D-9F64-E3A9-FAC912401903}"/>
              </a:ext>
            </a:extLst>
          </p:cNvPr>
          <p:cNvSpPr>
            <a:spLocks noGrp="1"/>
          </p:cNvSpPr>
          <p:nvPr>
            <p:ph type="ctrTitle"/>
          </p:nvPr>
        </p:nvSpPr>
        <p:spPr>
          <a:xfrm>
            <a:off x="911225" y="2563585"/>
            <a:ext cx="10437129" cy="1730829"/>
          </a:xfrm>
        </p:spPr>
        <p:txBody>
          <a:bodyPr>
            <a:normAutofit/>
          </a:bodyPr>
          <a:lstStyle/>
          <a:p>
            <a:pPr algn="ctr"/>
            <a:r>
              <a:rPr lang="en-US" sz="4800" dirty="0">
                <a:latin typeface="Arial" panose="020B0604020202020204" pitchFamily="34" charset="0"/>
                <a:ea typeface="Hiragino Kaku Gothic Std W8" panose="020B0800000000000000" pitchFamily="34" charset="-128"/>
              </a:rPr>
              <a:t>THEORETICAL FOUNDATIONS OF REINFORCEMENT LEARNING</a:t>
            </a:r>
            <a:endParaRPr lang="en-ES" sz="4800" dirty="0">
              <a:latin typeface="Arial" panose="020B0604020202020204" pitchFamily="34" charset="0"/>
              <a:ea typeface="Hiragino Kaku Gothic Std W8" panose="020B0800000000000000" pitchFamily="34" charset="-128"/>
            </a:endParaRPr>
          </a:p>
        </p:txBody>
      </p:sp>
      <p:sp>
        <p:nvSpPr>
          <p:cNvPr id="3" name="Rectangle 2">
            <a:extLst>
              <a:ext uri="{FF2B5EF4-FFF2-40B4-BE49-F238E27FC236}">
                <a16:creationId xmlns:a16="http://schemas.microsoft.com/office/drawing/2014/main" id="{6D74E812-E02B-7896-5D2B-0F3C3CEDF8C6}"/>
              </a:ext>
            </a:extLst>
          </p:cNvPr>
          <p:cNvSpPr/>
          <p:nvPr/>
        </p:nvSpPr>
        <p:spPr>
          <a:xfrm>
            <a:off x="338202" y="6187858"/>
            <a:ext cx="9979277" cy="570751"/>
          </a:xfrm>
          <a:prstGeom prst="rect">
            <a:avLst/>
          </a:prstGeom>
          <a:solidFill>
            <a:srgbClr val="1F2B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033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FA749-6731-8731-ABEF-AD5DB3A972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D642A0-C98B-F322-7FF9-92CA0C39A3C0}"/>
              </a:ext>
            </a:extLst>
          </p:cNvPr>
          <p:cNvSpPr>
            <a:spLocks noGrp="1"/>
          </p:cNvSpPr>
          <p:nvPr>
            <p:ph type="title"/>
          </p:nvPr>
        </p:nvSpPr>
        <p:spPr/>
        <p:txBody>
          <a:bodyPr/>
          <a:lstStyle/>
          <a:p>
            <a:r>
              <a:rPr lang="en-US" dirty="0"/>
              <a:t>The reinforcement learning goal</a:t>
            </a:r>
          </a:p>
        </p:txBody>
      </p:sp>
      <p:sp>
        <p:nvSpPr>
          <p:cNvPr id="14" name="Rounded Rectangle 13">
            <a:extLst>
              <a:ext uri="{FF2B5EF4-FFF2-40B4-BE49-F238E27FC236}">
                <a16:creationId xmlns:a16="http://schemas.microsoft.com/office/drawing/2014/main" id="{0C3D8779-37E5-FAEA-BBA6-EABEB6578C2B}"/>
              </a:ext>
            </a:extLst>
          </p:cNvPr>
          <p:cNvSpPr/>
          <p:nvPr/>
        </p:nvSpPr>
        <p:spPr>
          <a:xfrm>
            <a:off x="1438757" y="2176843"/>
            <a:ext cx="2830383" cy="1759530"/>
          </a:xfrm>
          <a:prstGeom prst="roundRect">
            <a:avLst>
              <a:gd name="adj" fmla="val 0"/>
            </a:avLst>
          </a:prstGeom>
          <a:solidFill>
            <a:schemeClr val="tx2">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B774CFC-9B32-4759-EF5F-434284E3CA4F}"/>
              </a:ext>
            </a:extLst>
          </p:cNvPr>
          <p:cNvSpPr txBox="1"/>
          <p:nvPr/>
        </p:nvSpPr>
        <p:spPr>
          <a:xfrm>
            <a:off x="1438757" y="2274379"/>
            <a:ext cx="2830383" cy="1631216"/>
          </a:xfrm>
          <a:prstGeom prst="rect">
            <a:avLst/>
          </a:prstGeom>
          <a:noFill/>
        </p:spPr>
        <p:txBody>
          <a:bodyPr wrap="square">
            <a:spAutoFit/>
          </a:bodyPr>
          <a:lstStyle/>
          <a:p>
            <a:pPr algn="ctr"/>
            <a:r>
              <a:rPr lang="en-ES" sz="2000" b="1">
                <a:latin typeface="Arial" panose="020B0604020202020204" pitchFamily="34" charset="0"/>
                <a:cs typeface="Arial" panose="020B0604020202020204" pitchFamily="34" charset="0"/>
              </a:rPr>
              <a:t>Goal</a:t>
            </a:r>
            <a:endParaRPr lang="en-US" sz="2000" b="1"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maximization of cumulative reward through selected actions</a:t>
            </a:r>
            <a:endParaRPr lang="en-ES"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81CADF3-C3C1-098C-D0DF-E59CE120612D}"/>
                  </a:ext>
                </a:extLst>
              </p:cNvPr>
              <p:cNvSpPr txBox="1"/>
              <p:nvPr/>
            </p:nvSpPr>
            <p:spPr>
              <a:xfrm>
                <a:off x="7539018" y="1843492"/>
                <a:ext cx="221483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𝐽</m:t>
                      </m:r>
                      <m:d>
                        <m:dPr>
                          <m:ctrlPr>
                            <a:rPr lang="en-US" sz="2800" b="0" i="1" smtClean="0">
                              <a:latin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𝜋</m:t>
                          </m:r>
                        </m:e>
                      </m:d>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𝔼</m:t>
                          </m:r>
                        </m:e>
                        <m:sub>
                          <m:r>
                            <a:rPr lang="en-US" sz="2800" b="0" i="1" smtClean="0">
                              <a:latin typeface="Cambria Math" panose="02040503050406030204" pitchFamily="18" charset="0"/>
                              <a:ea typeface="Cambria Math" panose="02040503050406030204" pitchFamily="18" charset="0"/>
                            </a:rPr>
                            <m:t>𝜋</m:t>
                          </m:r>
                        </m:sub>
                      </m:sSub>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𝒢</m:t>
                          </m:r>
                        </m:e>
                        <m:sub>
                          <m:r>
                            <a:rPr lang="en-US" sz="2800" b="0" i="1" smtClean="0">
                              <a:latin typeface="Cambria Math" panose="02040503050406030204" pitchFamily="18" charset="0"/>
                              <a:ea typeface="Cambria Math" panose="02040503050406030204" pitchFamily="18" charset="0"/>
                            </a:rPr>
                            <m:t>𝑡</m:t>
                          </m:r>
                        </m:sub>
                      </m:sSub>
                      <m:r>
                        <a:rPr lang="en-US" sz="2800" b="0" i="1" smtClean="0">
                          <a:latin typeface="Cambria Math" panose="02040503050406030204" pitchFamily="18" charset="0"/>
                          <a:ea typeface="Cambria Math" panose="02040503050406030204" pitchFamily="18" charset="0"/>
                        </a:rPr>
                        <m:t>]</m:t>
                      </m:r>
                    </m:oMath>
                  </m:oMathPara>
                </a14:m>
                <a:endParaRPr lang="en-US" sz="2800" dirty="0"/>
              </a:p>
            </p:txBody>
          </p:sp>
        </mc:Choice>
        <mc:Fallback xmlns="">
          <p:sp>
            <p:nvSpPr>
              <p:cNvPr id="30" name="TextBox 29">
                <a:extLst>
                  <a:ext uri="{FF2B5EF4-FFF2-40B4-BE49-F238E27FC236}">
                    <a16:creationId xmlns:a16="http://schemas.microsoft.com/office/drawing/2014/main" id="{B81CADF3-C3C1-098C-D0DF-E59CE120612D}"/>
                  </a:ext>
                </a:extLst>
              </p:cNvPr>
              <p:cNvSpPr txBox="1">
                <a:spLocks noRot="1" noChangeAspect="1" noMove="1" noResize="1" noEditPoints="1" noAdjustHandles="1" noChangeArrowheads="1" noChangeShapeType="1" noTextEdit="1"/>
              </p:cNvSpPr>
              <p:nvPr/>
            </p:nvSpPr>
            <p:spPr>
              <a:xfrm>
                <a:off x="7539018" y="1843492"/>
                <a:ext cx="2214837" cy="430887"/>
              </a:xfrm>
              <a:prstGeom prst="rect">
                <a:avLst/>
              </a:prstGeom>
              <a:blipFill>
                <a:blip r:embed="rId3"/>
                <a:stretch>
                  <a:fillRect l="-4571" r="-5714" b="-30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681E0A0-E9CF-8A3F-E37B-6EAA964FF897}"/>
                  </a:ext>
                </a:extLst>
              </p:cNvPr>
              <p:cNvSpPr txBox="1"/>
              <p:nvPr/>
            </p:nvSpPr>
            <p:spPr>
              <a:xfrm>
                <a:off x="7412180" y="3790632"/>
                <a:ext cx="284372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i="1" smtClean="0">
                              <a:latin typeface="Cambria Math" panose="02040503050406030204" pitchFamily="18" charset="0"/>
                              <a:ea typeface="Cambria Math" panose="02040503050406030204" pitchFamily="18" charset="0"/>
                            </a:rPr>
                            <m:t>𝜋</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m:t>
                      </m:r>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arg</m:t>
                          </m:r>
                        </m:fName>
                        <m:e>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max</m:t>
                              </m:r>
                            </m:fName>
                            <m:e>
                              <m:r>
                                <a:rPr lang="en-US" sz="2800" b="0" i="1" smtClean="0">
                                  <a:latin typeface="Cambria Math" panose="02040503050406030204" pitchFamily="18" charset="0"/>
                                </a:rPr>
                                <m:t>𝐽</m:t>
                              </m:r>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𝜋</m:t>
                              </m:r>
                              <m:r>
                                <a:rPr lang="en-US" sz="2800" b="0" i="1" smtClean="0">
                                  <a:latin typeface="Cambria Math" panose="02040503050406030204" pitchFamily="18" charset="0"/>
                                </a:rPr>
                                <m:t>)</m:t>
                              </m:r>
                            </m:e>
                          </m:func>
                        </m:e>
                      </m:func>
                    </m:oMath>
                  </m:oMathPara>
                </a14:m>
                <a:endParaRPr lang="en-US" sz="2800" dirty="0"/>
              </a:p>
            </p:txBody>
          </p:sp>
        </mc:Choice>
        <mc:Fallback xmlns="">
          <p:sp>
            <p:nvSpPr>
              <p:cNvPr id="32" name="TextBox 31">
                <a:extLst>
                  <a:ext uri="{FF2B5EF4-FFF2-40B4-BE49-F238E27FC236}">
                    <a16:creationId xmlns:a16="http://schemas.microsoft.com/office/drawing/2014/main" id="{5681E0A0-E9CF-8A3F-E37B-6EAA964FF897}"/>
                  </a:ext>
                </a:extLst>
              </p:cNvPr>
              <p:cNvSpPr txBox="1">
                <a:spLocks noRot="1" noChangeAspect="1" noMove="1" noResize="1" noEditPoints="1" noAdjustHandles="1" noChangeArrowheads="1" noChangeShapeType="1" noTextEdit="1"/>
              </p:cNvSpPr>
              <p:nvPr/>
            </p:nvSpPr>
            <p:spPr>
              <a:xfrm>
                <a:off x="7412180" y="3790632"/>
                <a:ext cx="2843727" cy="430887"/>
              </a:xfrm>
              <a:prstGeom prst="rect">
                <a:avLst/>
              </a:prstGeom>
              <a:blipFill>
                <a:blip r:embed="rId4"/>
                <a:stretch>
                  <a:fillRect l="-1333" t="-2857" r="-4000" b="-31429"/>
                </a:stretch>
              </a:blipFill>
            </p:spPr>
            <p:txBody>
              <a:bodyPr/>
              <a:lstStyle/>
              <a:p>
                <a:r>
                  <a:rPr lang="en-US">
                    <a:noFill/>
                  </a:rPr>
                  <a:t> </a:t>
                </a:r>
              </a:p>
            </p:txBody>
          </p:sp>
        </mc:Fallback>
      </mc:AlternateContent>
      <p:sp>
        <p:nvSpPr>
          <p:cNvPr id="33" name="Down Arrow 32">
            <a:extLst>
              <a:ext uri="{FF2B5EF4-FFF2-40B4-BE49-F238E27FC236}">
                <a16:creationId xmlns:a16="http://schemas.microsoft.com/office/drawing/2014/main" id="{FDB24415-4139-BD46-5F1F-096632C160C0}"/>
              </a:ext>
            </a:extLst>
          </p:cNvPr>
          <p:cNvSpPr/>
          <p:nvPr/>
        </p:nvSpPr>
        <p:spPr>
          <a:xfrm rot="16200000">
            <a:off x="6523229" y="3636311"/>
            <a:ext cx="430888" cy="877162"/>
          </a:xfrm>
          <a:prstGeom prst="down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121A891-BC1D-7F41-9264-4383617798C8}"/>
              </a:ext>
            </a:extLst>
          </p:cNvPr>
          <p:cNvSpPr txBox="1"/>
          <p:nvPr/>
        </p:nvSpPr>
        <p:spPr>
          <a:xfrm>
            <a:off x="7425526" y="1260475"/>
            <a:ext cx="254428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The expected return is:</a:t>
            </a:r>
          </a:p>
        </p:txBody>
      </p:sp>
      <p:sp>
        <p:nvSpPr>
          <p:cNvPr id="35" name="TextBox 34">
            <a:extLst>
              <a:ext uri="{FF2B5EF4-FFF2-40B4-BE49-F238E27FC236}">
                <a16:creationId xmlns:a16="http://schemas.microsoft.com/office/drawing/2014/main" id="{CA2768B5-538C-5668-8F7D-A377309D31E3}"/>
              </a:ext>
            </a:extLst>
          </p:cNvPr>
          <p:cNvSpPr txBox="1"/>
          <p:nvPr/>
        </p:nvSpPr>
        <p:spPr>
          <a:xfrm>
            <a:off x="6134541" y="3291043"/>
            <a:ext cx="503214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The </a:t>
            </a:r>
            <a:r>
              <a:rPr lang="en-US" dirty="0" err="1">
                <a:latin typeface="Arial" panose="020B0604020202020204" pitchFamily="34" charset="0"/>
                <a:cs typeface="Arial" panose="020B0604020202020204" pitchFamily="34" charset="0"/>
              </a:rPr>
              <a:t>optimisation</a:t>
            </a:r>
            <a:r>
              <a:rPr lang="en-US" dirty="0">
                <a:latin typeface="Arial" panose="020B0604020202020204" pitchFamily="34" charset="0"/>
                <a:cs typeface="Arial" panose="020B0604020202020204" pitchFamily="34" charset="0"/>
              </a:rPr>
              <a:t> problem can be expressed as:</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BDA41C8-081E-24A4-CE34-FE53687F982F}"/>
                  </a:ext>
                </a:extLst>
              </p:cNvPr>
              <p:cNvSpPr txBox="1"/>
              <p:nvPr/>
            </p:nvSpPr>
            <p:spPr>
              <a:xfrm>
                <a:off x="7204462" y="4406312"/>
                <a:ext cx="341305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where </a:t>
                </a:r>
                <a14:m>
                  <m:oMath xmlns:m="http://schemas.openxmlformats.org/officeDocument/2006/math">
                    <m:sSup>
                      <m:sSupPr>
                        <m:ctrlPr>
                          <a:rPr lang="en-US" sz="1800" i="1" smtClean="0">
                            <a:latin typeface="Cambria Math" panose="02040503050406030204" pitchFamily="18" charset="0"/>
                          </a:rPr>
                        </m:ctrlPr>
                      </m:sSupPr>
                      <m:e>
                        <m:r>
                          <a:rPr lang="en-US" sz="1800" i="1" smtClean="0">
                            <a:latin typeface="Cambria Math" panose="02040503050406030204" pitchFamily="18" charset="0"/>
                            <a:ea typeface="Cambria Math" panose="02040503050406030204" pitchFamily="18" charset="0"/>
                          </a:rPr>
                          <m:t>𝜋</m:t>
                        </m:r>
                      </m:e>
                      <m:sup>
                        <m:r>
                          <a:rPr lang="en-US" sz="1800" b="0" i="1" smtClean="0">
                            <a:latin typeface="Cambria Math" panose="02040503050406030204" pitchFamily="18" charset="0"/>
                          </a:rPr>
                          <m:t>∗</m:t>
                        </m:r>
                      </m:sup>
                    </m:sSup>
                  </m:oMath>
                </a14:m>
                <a:r>
                  <a:rPr lang="en-US" dirty="0">
                    <a:latin typeface="Arial" panose="020B0604020202020204" pitchFamily="34" charset="0"/>
                    <a:cs typeface="Arial" panose="020B0604020202020204" pitchFamily="34" charset="0"/>
                  </a:rPr>
                  <a:t> is the </a:t>
                </a:r>
                <a:r>
                  <a:rPr lang="en-US" b="1" dirty="0">
                    <a:latin typeface="Arial" panose="020B0604020202020204" pitchFamily="34" charset="0"/>
                    <a:cs typeface="Arial" panose="020B0604020202020204" pitchFamily="34" charset="0"/>
                  </a:rPr>
                  <a:t>optimal policy </a:t>
                </a:r>
              </a:p>
            </p:txBody>
          </p:sp>
        </mc:Choice>
        <mc:Fallback xmlns="">
          <p:sp>
            <p:nvSpPr>
              <p:cNvPr id="36" name="TextBox 35">
                <a:extLst>
                  <a:ext uri="{FF2B5EF4-FFF2-40B4-BE49-F238E27FC236}">
                    <a16:creationId xmlns:a16="http://schemas.microsoft.com/office/drawing/2014/main" id="{9BDA41C8-081E-24A4-CE34-FE53687F982F}"/>
                  </a:ext>
                </a:extLst>
              </p:cNvPr>
              <p:cNvSpPr txBox="1">
                <a:spLocks noRot="1" noChangeAspect="1" noMove="1" noResize="1" noEditPoints="1" noAdjustHandles="1" noChangeArrowheads="1" noChangeShapeType="1" noTextEdit="1"/>
              </p:cNvSpPr>
              <p:nvPr/>
            </p:nvSpPr>
            <p:spPr>
              <a:xfrm>
                <a:off x="7204462" y="4406312"/>
                <a:ext cx="3413050" cy="369332"/>
              </a:xfrm>
              <a:prstGeom prst="rect">
                <a:avLst/>
              </a:prstGeom>
              <a:blipFill>
                <a:blip r:embed="rId5"/>
                <a:stretch>
                  <a:fillRect l="-1481" t="-10345" r="-370" b="-27586"/>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0F5C2266-190F-B144-8EEE-260733678DF4}"/>
              </a:ext>
            </a:extLst>
          </p:cNvPr>
          <p:cNvSpPr txBox="1"/>
          <p:nvPr/>
        </p:nvSpPr>
        <p:spPr>
          <a:xfrm>
            <a:off x="6628339" y="4921018"/>
            <a:ext cx="4637069" cy="907941"/>
          </a:xfrm>
          <a:prstGeom prst="rect">
            <a:avLst/>
          </a:prstGeom>
          <a:noFill/>
          <a:ln w="25400">
            <a:solidFill>
              <a:schemeClr val="tx1"/>
            </a:solidFill>
          </a:ln>
        </p:spPr>
        <p:txBody>
          <a:bodyPr wrap="square" rtlCol="0">
            <a:spAutoFit/>
          </a:bodyPr>
          <a:lstStyle/>
          <a:p>
            <a:pPr algn="ctr"/>
            <a:r>
              <a:rPr lang="en-US" sz="1600" dirty="0">
                <a:latin typeface="Arial" panose="020B0604020202020204" pitchFamily="34" charset="0"/>
                <a:cs typeface="Arial" panose="020B0604020202020204" pitchFamily="34" charset="0"/>
              </a:rPr>
              <a:t>The optimal policy will tell you the optimal action to take in each state </a:t>
            </a:r>
          </a:p>
          <a:p>
            <a:pPr algn="ctr"/>
            <a:endParaRPr lang="en-US" sz="5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sym typeface="Wingdings" pitchFamily="2" charset="2"/>
              </a:rPr>
              <a:t> </a:t>
            </a:r>
            <a:r>
              <a:rPr lang="en-US" sz="1600" b="1" dirty="0">
                <a:latin typeface="Arial" panose="020B0604020202020204" pitchFamily="34" charset="0"/>
                <a:cs typeface="Arial" panose="020B0604020202020204" pitchFamily="34" charset="0"/>
                <a:sym typeface="Wingdings" pitchFamily="2" charset="2"/>
              </a:rPr>
              <a:t>the control problem is completely solved</a:t>
            </a:r>
            <a:endParaRPr lang="en-US" sz="16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0A3B6C37-3F7F-7CC4-4EFF-957DC7CA151A}"/>
                  </a:ext>
                </a:extLst>
              </p:cNvPr>
              <p:cNvSpPr txBox="1"/>
              <p:nvPr/>
            </p:nvSpPr>
            <p:spPr>
              <a:xfrm>
                <a:off x="6560529" y="2412771"/>
                <a:ext cx="4397332" cy="584775"/>
              </a:xfrm>
              <a:prstGeom prst="rect">
                <a:avLst/>
              </a:prstGeom>
              <a:noFill/>
            </p:spPr>
            <p:txBody>
              <a:bodyPr wrap="square" rtlCol="0">
                <a:spAutoFit/>
              </a:bodyPr>
              <a:lstStyle/>
              <a:p>
                <a:pPr algn="ctr"/>
                <a:r>
                  <a:rPr lang="en-US" sz="1600" dirty="0">
                    <a:solidFill>
                      <a:schemeClr val="accent6">
                        <a:lumMod val="75000"/>
                      </a:schemeClr>
                    </a:solidFill>
                    <a:latin typeface="Arial" panose="020B0604020202020204" pitchFamily="34" charset="0"/>
                    <a:cs typeface="Arial" panose="020B0604020202020204" pitchFamily="34" charset="0"/>
                  </a:rPr>
                  <a:t>Starting from time step </a:t>
                </a:r>
                <a14:m>
                  <m:oMath xmlns:m="http://schemas.openxmlformats.org/officeDocument/2006/math">
                    <m:r>
                      <a:rPr lang="en-US" sz="1600" b="0" i="1" smtClean="0">
                        <a:solidFill>
                          <a:schemeClr val="accent6">
                            <a:lumMod val="75000"/>
                          </a:schemeClr>
                        </a:solidFill>
                        <a:latin typeface="Cambria Math" panose="02040503050406030204" pitchFamily="18" charset="0"/>
                        <a:cs typeface="Arial" panose="020B0604020202020204" pitchFamily="34" charset="0"/>
                      </a:rPr>
                      <m:t>𝑡</m:t>
                    </m:r>
                  </m:oMath>
                </a14:m>
                <a:r>
                  <a:rPr lang="en-US" sz="1600" dirty="0">
                    <a:solidFill>
                      <a:schemeClr val="accent6">
                        <a:lumMod val="75000"/>
                      </a:schemeClr>
                    </a:solidFill>
                    <a:latin typeface="Arial" panose="020B0604020202020204" pitchFamily="34" charset="0"/>
                    <a:cs typeface="Arial" panose="020B0604020202020204" pitchFamily="34" charset="0"/>
                  </a:rPr>
                  <a:t> averaged over all possible trajectories induced by policy </a:t>
                </a:r>
                <a14:m>
                  <m:oMath xmlns:m="http://schemas.openxmlformats.org/officeDocument/2006/math">
                    <m:r>
                      <a:rPr lang="en-US" sz="160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𝜋</m:t>
                    </m:r>
                  </m:oMath>
                </a14:m>
                <a:endParaRPr lang="en-DE" sz="1600" dirty="0">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38" name="TextBox 37">
                <a:extLst>
                  <a:ext uri="{FF2B5EF4-FFF2-40B4-BE49-F238E27FC236}">
                    <a16:creationId xmlns:a16="http://schemas.microsoft.com/office/drawing/2014/main" id="{0A3B6C37-3F7F-7CC4-4EFF-957DC7CA151A}"/>
                  </a:ext>
                </a:extLst>
              </p:cNvPr>
              <p:cNvSpPr txBox="1">
                <a:spLocks noRot="1" noChangeAspect="1" noMove="1" noResize="1" noEditPoints="1" noAdjustHandles="1" noChangeArrowheads="1" noChangeShapeType="1" noTextEdit="1"/>
              </p:cNvSpPr>
              <p:nvPr/>
            </p:nvSpPr>
            <p:spPr>
              <a:xfrm>
                <a:off x="6560529" y="2412771"/>
                <a:ext cx="4397332" cy="584775"/>
              </a:xfrm>
              <a:prstGeom prst="rect">
                <a:avLst/>
              </a:prstGeom>
              <a:blipFill>
                <a:blip r:embed="rId6"/>
                <a:stretch>
                  <a:fillRect t="-4255" b="-127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550FDC2-51EB-BDB4-7F7B-19305AF8CA24}"/>
                  </a:ext>
                </a:extLst>
              </p:cNvPr>
              <p:cNvSpPr txBox="1"/>
              <p:nvPr/>
            </p:nvSpPr>
            <p:spPr>
              <a:xfrm>
                <a:off x="8759195" y="4143774"/>
                <a:ext cx="1876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𝜋</m:t>
                      </m:r>
                    </m:oMath>
                  </m:oMathPara>
                </a14:m>
                <a:endParaRPr lang="en-US" dirty="0"/>
              </a:p>
            </p:txBody>
          </p:sp>
        </mc:Choice>
        <mc:Fallback xmlns="">
          <p:sp>
            <p:nvSpPr>
              <p:cNvPr id="40" name="TextBox 39">
                <a:extLst>
                  <a:ext uri="{FF2B5EF4-FFF2-40B4-BE49-F238E27FC236}">
                    <a16:creationId xmlns:a16="http://schemas.microsoft.com/office/drawing/2014/main" id="{4550FDC2-51EB-BDB4-7F7B-19305AF8CA24}"/>
                  </a:ext>
                </a:extLst>
              </p:cNvPr>
              <p:cNvSpPr txBox="1">
                <a:spLocks noRot="1" noChangeAspect="1" noMove="1" noResize="1" noEditPoints="1" noAdjustHandles="1" noChangeArrowheads="1" noChangeShapeType="1" noTextEdit="1"/>
              </p:cNvSpPr>
              <p:nvPr/>
            </p:nvSpPr>
            <p:spPr>
              <a:xfrm>
                <a:off x="8759195" y="4143774"/>
                <a:ext cx="187679" cy="276999"/>
              </a:xfrm>
              <a:prstGeom prst="rect">
                <a:avLst/>
              </a:prstGeom>
              <a:blipFill>
                <a:blip r:embed="rId7"/>
                <a:stretch>
                  <a:fillRect l="-12500" r="-12500"/>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9823083F-7B25-C845-F76D-E9CA8A621275}"/>
              </a:ext>
            </a:extLst>
          </p:cNvPr>
          <p:cNvSpPr>
            <a:spLocks noGrp="1"/>
          </p:cNvSpPr>
          <p:nvPr>
            <p:ph type="sldNum" sz="quarter" idx="11"/>
          </p:nvPr>
        </p:nvSpPr>
        <p:spPr/>
        <p:txBody>
          <a:bodyPr/>
          <a:lstStyle/>
          <a:p>
            <a:fld id="{8EC8024B-7172-FB45-9673-F90DEA3BA41B}" type="slidenum">
              <a:rPr lang="en-US" smtClean="0"/>
              <a:t>40</a:t>
            </a:fld>
            <a:endParaRPr lang="en-US" dirty="0"/>
          </a:p>
        </p:txBody>
      </p:sp>
      <p:pic>
        <p:nvPicPr>
          <p:cNvPr id="3" name="Picture 2" descr="A piece of cake with a strawberry on top&#10;&#10;AI-generated content may be incorrect.">
            <a:extLst>
              <a:ext uri="{FF2B5EF4-FFF2-40B4-BE49-F238E27FC236}">
                <a16:creationId xmlns:a16="http://schemas.microsoft.com/office/drawing/2014/main" id="{9579ECEF-0450-A3CE-DD79-F7C49D2FF261}"/>
              </a:ext>
            </a:extLst>
          </p:cNvPr>
          <p:cNvPicPr>
            <a:picLocks noChangeAspect="1"/>
          </p:cNvPicPr>
          <p:nvPr/>
        </p:nvPicPr>
        <p:blipFill>
          <a:blip r:embed="rId8"/>
          <a:stretch>
            <a:fillRect/>
          </a:stretch>
        </p:blipFill>
        <p:spPr>
          <a:xfrm>
            <a:off x="2644332" y="4074892"/>
            <a:ext cx="718671" cy="718671"/>
          </a:xfrm>
          <a:prstGeom prst="rect">
            <a:avLst/>
          </a:prstGeom>
        </p:spPr>
      </p:pic>
      <p:pic>
        <p:nvPicPr>
          <p:cNvPr id="4" name="Picture 3" descr="A piece of cake with a strawberry on top&#10;&#10;AI-generated content may be incorrect.">
            <a:extLst>
              <a:ext uri="{FF2B5EF4-FFF2-40B4-BE49-F238E27FC236}">
                <a16:creationId xmlns:a16="http://schemas.microsoft.com/office/drawing/2014/main" id="{7A2B810A-A64E-92AE-A5A8-CAFDD911BCB1}"/>
              </a:ext>
            </a:extLst>
          </p:cNvPr>
          <p:cNvPicPr>
            <a:picLocks noChangeAspect="1"/>
          </p:cNvPicPr>
          <p:nvPr/>
        </p:nvPicPr>
        <p:blipFill>
          <a:blip r:embed="rId8"/>
          <a:stretch>
            <a:fillRect/>
          </a:stretch>
        </p:blipFill>
        <p:spPr>
          <a:xfrm>
            <a:off x="2796732" y="4227292"/>
            <a:ext cx="718671" cy="718671"/>
          </a:xfrm>
          <a:prstGeom prst="rect">
            <a:avLst/>
          </a:prstGeom>
        </p:spPr>
      </p:pic>
      <p:pic>
        <p:nvPicPr>
          <p:cNvPr id="5" name="Picture 4" descr="A piece of cake with a strawberry on top&#10;&#10;AI-generated content may be incorrect.">
            <a:extLst>
              <a:ext uri="{FF2B5EF4-FFF2-40B4-BE49-F238E27FC236}">
                <a16:creationId xmlns:a16="http://schemas.microsoft.com/office/drawing/2014/main" id="{78E168EB-25C9-F4AF-E74A-D9A30BF55585}"/>
              </a:ext>
            </a:extLst>
          </p:cNvPr>
          <p:cNvPicPr>
            <a:picLocks noChangeAspect="1"/>
          </p:cNvPicPr>
          <p:nvPr/>
        </p:nvPicPr>
        <p:blipFill>
          <a:blip r:embed="rId8"/>
          <a:stretch>
            <a:fillRect/>
          </a:stretch>
        </p:blipFill>
        <p:spPr>
          <a:xfrm>
            <a:off x="2949132" y="4379692"/>
            <a:ext cx="718671" cy="718671"/>
          </a:xfrm>
          <a:prstGeom prst="rect">
            <a:avLst/>
          </a:prstGeom>
        </p:spPr>
      </p:pic>
      <p:pic>
        <p:nvPicPr>
          <p:cNvPr id="7" name="Picture 6" descr="A piece of cake with a strawberry on top&#10;&#10;AI-generated content may be incorrect.">
            <a:extLst>
              <a:ext uri="{FF2B5EF4-FFF2-40B4-BE49-F238E27FC236}">
                <a16:creationId xmlns:a16="http://schemas.microsoft.com/office/drawing/2014/main" id="{AEBB6BBA-766E-AC67-5E5B-991511EA802F}"/>
              </a:ext>
            </a:extLst>
          </p:cNvPr>
          <p:cNvPicPr>
            <a:picLocks noChangeAspect="1"/>
          </p:cNvPicPr>
          <p:nvPr/>
        </p:nvPicPr>
        <p:blipFill>
          <a:blip r:embed="rId8"/>
          <a:stretch>
            <a:fillRect/>
          </a:stretch>
        </p:blipFill>
        <p:spPr>
          <a:xfrm>
            <a:off x="3101532" y="4532092"/>
            <a:ext cx="718671" cy="718671"/>
          </a:xfrm>
          <a:prstGeom prst="rect">
            <a:avLst/>
          </a:prstGeom>
        </p:spPr>
      </p:pic>
      <p:pic>
        <p:nvPicPr>
          <p:cNvPr id="8" name="Picture 7" descr="A piece of cake with a strawberry on top&#10;&#10;AI-generated content may be incorrect.">
            <a:extLst>
              <a:ext uri="{FF2B5EF4-FFF2-40B4-BE49-F238E27FC236}">
                <a16:creationId xmlns:a16="http://schemas.microsoft.com/office/drawing/2014/main" id="{E4A30010-5FA3-B2A4-97C9-53013F440E87}"/>
              </a:ext>
            </a:extLst>
          </p:cNvPr>
          <p:cNvPicPr>
            <a:picLocks noChangeAspect="1"/>
          </p:cNvPicPr>
          <p:nvPr/>
        </p:nvPicPr>
        <p:blipFill>
          <a:blip r:embed="rId8"/>
          <a:stretch>
            <a:fillRect/>
          </a:stretch>
        </p:blipFill>
        <p:spPr>
          <a:xfrm>
            <a:off x="3253932" y="4684492"/>
            <a:ext cx="718671" cy="718671"/>
          </a:xfrm>
          <a:prstGeom prst="rect">
            <a:avLst/>
          </a:prstGeom>
        </p:spPr>
      </p:pic>
      <p:pic>
        <p:nvPicPr>
          <p:cNvPr id="9" name="Picture 8" descr="A piece of cake with a strawberry on top&#10;&#10;AI-generated content may be incorrect.">
            <a:extLst>
              <a:ext uri="{FF2B5EF4-FFF2-40B4-BE49-F238E27FC236}">
                <a16:creationId xmlns:a16="http://schemas.microsoft.com/office/drawing/2014/main" id="{EFB2A8B4-052B-B35C-2C8E-14B8F743B6D3}"/>
              </a:ext>
            </a:extLst>
          </p:cNvPr>
          <p:cNvPicPr>
            <a:picLocks noChangeAspect="1"/>
          </p:cNvPicPr>
          <p:nvPr/>
        </p:nvPicPr>
        <p:blipFill>
          <a:blip r:embed="rId8"/>
          <a:stretch>
            <a:fillRect/>
          </a:stretch>
        </p:blipFill>
        <p:spPr>
          <a:xfrm>
            <a:off x="3406332" y="4836892"/>
            <a:ext cx="718671" cy="718671"/>
          </a:xfrm>
          <a:prstGeom prst="rect">
            <a:avLst/>
          </a:prstGeom>
        </p:spPr>
      </p:pic>
      <p:pic>
        <p:nvPicPr>
          <p:cNvPr id="10" name="Picture 9" descr="A piece of cake with a strawberry on top&#10;&#10;AI-generated content may be incorrect.">
            <a:extLst>
              <a:ext uri="{FF2B5EF4-FFF2-40B4-BE49-F238E27FC236}">
                <a16:creationId xmlns:a16="http://schemas.microsoft.com/office/drawing/2014/main" id="{F177C471-C30D-B372-29AC-01EC87804E06}"/>
              </a:ext>
            </a:extLst>
          </p:cNvPr>
          <p:cNvPicPr>
            <a:picLocks noChangeAspect="1"/>
          </p:cNvPicPr>
          <p:nvPr/>
        </p:nvPicPr>
        <p:blipFill>
          <a:blip r:embed="rId8"/>
          <a:stretch>
            <a:fillRect/>
          </a:stretch>
        </p:blipFill>
        <p:spPr>
          <a:xfrm>
            <a:off x="2036163" y="4140425"/>
            <a:ext cx="718671" cy="718671"/>
          </a:xfrm>
          <a:prstGeom prst="rect">
            <a:avLst/>
          </a:prstGeom>
        </p:spPr>
      </p:pic>
      <p:pic>
        <p:nvPicPr>
          <p:cNvPr id="11" name="Picture 10" descr="A piece of cake with a strawberry on top&#10;&#10;AI-generated content may be incorrect.">
            <a:extLst>
              <a:ext uri="{FF2B5EF4-FFF2-40B4-BE49-F238E27FC236}">
                <a16:creationId xmlns:a16="http://schemas.microsoft.com/office/drawing/2014/main" id="{CE297C08-F11D-97A9-09FA-226A46CA4817}"/>
              </a:ext>
            </a:extLst>
          </p:cNvPr>
          <p:cNvPicPr>
            <a:picLocks noChangeAspect="1"/>
          </p:cNvPicPr>
          <p:nvPr/>
        </p:nvPicPr>
        <p:blipFill>
          <a:blip r:embed="rId8"/>
          <a:stretch>
            <a:fillRect/>
          </a:stretch>
        </p:blipFill>
        <p:spPr>
          <a:xfrm>
            <a:off x="2188563" y="4292825"/>
            <a:ext cx="718671" cy="718671"/>
          </a:xfrm>
          <a:prstGeom prst="rect">
            <a:avLst/>
          </a:prstGeom>
        </p:spPr>
      </p:pic>
      <p:pic>
        <p:nvPicPr>
          <p:cNvPr id="12" name="Picture 11" descr="A piece of cake with a strawberry on top&#10;&#10;AI-generated content may be incorrect.">
            <a:extLst>
              <a:ext uri="{FF2B5EF4-FFF2-40B4-BE49-F238E27FC236}">
                <a16:creationId xmlns:a16="http://schemas.microsoft.com/office/drawing/2014/main" id="{4A763F12-884F-A91C-16A2-202D9EEAFF0C}"/>
              </a:ext>
            </a:extLst>
          </p:cNvPr>
          <p:cNvPicPr>
            <a:picLocks noChangeAspect="1"/>
          </p:cNvPicPr>
          <p:nvPr/>
        </p:nvPicPr>
        <p:blipFill>
          <a:blip r:embed="rId8"/>
          <a:stretch>
            <a:fillRect/>
          </a:stretch>
        </p:blipFill>
        <p:spPr>
          <a:xfrm>
            <a:off x="2340963" y="4445225"/>
            <a:ext cx="718671" cy="718671"/>
          </a:xfrm>
          <a:prstGeom prst="rect">
            <a:avLst/>
          </a:prstGeom>
        </p:spPr>
      </p:pic>
      <p:pic>
        <p:nvPicPr>
          <p:cNvPr id="13" name="Picture 12" descr="A piece of cake with a strawberry on top&#10;&#10;AI-generated content may be incorrect.">
            <a:extLst>
              <a:ext uri="{FF2B5EF4-FFF2-40B4-BE49-F238E27FC236}">
                <a16:creationId xmlns:a16="http://schemas.microsoft.com/office/drawing/2014/main" id="{70E851A0-7183-42E5-3D02-CECC03F8711E}"/>
              </a:ext>
            </a:extLst>
          </p:cNvPr>
          <p:cNvPicPr>
            <a:picLocks noChangeAspect="1"/>
          </p:cNvPicPr>
          <p:nvPr/>
        </p:nvPicPr>
        <p:blipFill>
          <a:blip r:embed="rId8"/>
          <a:stretch>
            <a:fillRect/>
          </a:stretch>
        </p:blipFill>
        <p:spPr>
          <a:xfrm>
            <a:off x="2493363" y="4597625"/>
            <a:ext cx="718671" cy="718671"/>
          </a:xfrm>
          <a:prstGeom prst="rect">
            <a:avLst/>
          </a:prstGeom>
        </p:spPr>
      </p:pic>
      <p:pic>
        <p:nvPicPr>
          <p:cNvPr id="20" name="Picture 19" descr="A piece of cake with a strawberry on top&#10;&#10;AI-generated content may be incorrect.">
            <a:extLst>
              <a:ext uri="{FF2B5EF4-FFF2-40B4-BE49-F238E27FC236}">
                <a16:creationId xmlns:a16="http://schemas.microsoft.com/office/drawing/2014/main" id="{0A8FE398-9A67-2372-288D-07DC5BDA4B13}"/>
              </a:ext>
            </a:extLst>
          </p:cNvPr>
          <p:cNvPicPr>
            <a:picLocks noChangeAspect="1"/>
          </p:cNvPicPr>
          <p:nvPr/>
        </p:nvPicPr>
        <p:blipFill>
          <a:blip r:embed="rId8"/>
          <a:stretch>
            <a:fillRect/>
          </a:stretch>
        </p:blipFill>
        <p:spPr>
          <a:xfrm>
            <a:off x="2645763" y="4750025"/>
            <a:ext cx="718671" cy="718671"/>
          </a:xfrm>
          <a:prstGeom prst="rect">
            <a:avLst/>
          </a:prstGeom>
        </p:spPr>
      </p:pic>
      <p:pic>
        <p:nvPicPr>
          <p:cNvPr id="23" name="Picture 22" descr="A piece of cake with a strawberry on top&#10;&#10;AI-generated content may be incorrect.">
            <a:extLst>
              <a:ext uri="{FF2B5EF4-FFF2-40B4-BE49-F238E27FC236}">
                <a16:creationId xmlns:a16="http://schemas.microsoft.com/office/drawing/2014/main" id="{0D63BBE7-2409-DF16-2E4D-41F04FF7404F}"/>
              </a:ext>
            </a:extLst>
          </p:cNvPr>
          <p:cNvPicPr>
            <a:picLocks noChangeAspect="1"/>
          </p:cNvPicPr>
          <p:nvPr/>
        </p:nvPicPr>
        <p:blipFill>
          <a:blip r:embed="rId8"/>
          <a:stretch>
            <a:fillRect/>
          </a:stretch>
        </p:blipFill>
        <p:spPr>
          <a:xfrm>
            <a:off x="2798163" y="4902425"/>
            <a:ext cx="718671" cy="718671"/>
          </a:xfrm>
          <a:prstGeom prst="rect">
            <a:avLst/>
          </a:prstGeom>
        </p:spPr>
      </p:pic>
    </p:spTree>
    <p:extLst>
      <p:ext uri="{BB962C8B-B14F-4D97-AF65-F5344CB8AC3E}">
        <p14:creationId xmlns:p14="http://schemas.microsoft.com/office/powerpoint/2010/main" val="326143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animBg="1"/>
      <p:bldP spid="34" grpId="0"/>
      <p:bldP spid="35" grpId="0"/>
      <p:bldP spid="36" grpId="0"/>
      <p:bldP spid="37" grpId="0" animBg="1"/>
      <p:bldP spid="38" grpId="0"/>
      <p:bldP spid="4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E42DA-DEDC-D98A-BC24-AFE791B4F7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18C91-6C3B-3419-C65F-46FEC767ACBF}"/>
              </a:ext>
            </a:extLst>
          </p:cNvPr>
          <p:cNvSpPr>
            <a:spLocks noGrp="1"/>
          </p:cNvSpPr>
          <p:nvPr>
            <p:ph type="title"/>
          </p:nvPr>
        </p:nvSpPr>
        <p:spPr/>
        <p:txBody>
          <a:bodyPr/>
          <a:lstStyle/>
          <a:p>
            <a:r>
              <a:rPr lang="en-US" dirty="0"/>
              <a:t>The reinforcement learning goal</a:t>
            </a:r>
          </a:p>
        </p:txBody>
      </p:sp>
      <p:sp>
        <p:nvSpPr>
          <p:cNvPr id="44" name="Rounded Rectangle 43">
            <a:extLst>
              <a:ext uri="{FF2B5EF4-FFF2-40B4-BE49-F238E27FC236}">
                <a16:creationId xmlns:a16="http://schemas.microsoft.com/office/drawing/2014/main" id="{85498F72-ACA2-BA39-C76F-941A2EC13AE1}"/>
              </a:ext>
            </a:extLst>
          </p:cNvPr>
          <p:cNvSpPr/>
          <p:nvPr/>
        </p:nvSpPr>
        <p:spPr>
          <a:xfrm>
            <a:off x="1442963" y="1208996"/>
            <a:ext cx="3513953" cy="2230926"/>
          </a:xfrm>
          <a:prstGeom prst="roundRect">
            <a:avLst>
              <a:gd name="adj" fmla="val 0"/>
            </a:avLst>
          </a:prstGeom>
          <a:solidFill>
            <a:schemeClr val="tx2">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ounded Rectangle 44">
            <a:extLst>
              <a:ext uri="{FF2B5EF4-FFF2-40B4-BE49-F238E27FC236}">
                <a16:creationId xmlns:a16="http://schemas.microsoft.com/office/drawing/2014/main" id="{5B6905F9-5820-818A-CDA7-674AB6C49525}"/>
              </a:ext>
            </a:extLst>
          </p:cNvPr>
          <p:cNvSpPr/>
          <p:nvPr/>
        </p:nvSpPr>
        <p:spPr>
          <a:xfrm>
            <a:off x="7351876" y="1224611"/>
            <a:ext cx="3513953" cy="2245292"/>
          </a:xfrm>
          <a:prstGeom prst="roundRect">
            <a:avLst>
              <a:gd name="adj" fmla="val 0"/>
            </a:avLst>
          </a:prstGeom>
          <a:solidFill>
            <a:schemeClr val="tx2">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762E8D50-85A0-481C-5C50-6C3EC5FE3095}"/>
              </a:ext>
            </a:extLst>
          </p:cNvPr>
          <p:cNvSpPr txBox="1"/>
          <p:nvPr/>
        </p:nvSpPr>
        <p:spPr>
          <a:xfrm>
            <a:off x="1618206" y="1254591"/>
            <a:ext cx="3230372" cy="1969770"/>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Ideal setting</a:t>
            </a:r>
          </a:p>
          <a:p>
            <a:pPr algn="ctr"/>
            <a:r>
              <a:rPr lang="en-US" sz="1600" dirty="0">
                <a:solidFill>
                  <a:schemeClr val="accent6">
                    <a:lumMod val="75000"/>
                  </a:schemeClr>
                </a:solidFill>
                <a:latin typeface="Arial" panose="020B0604020202020204" pitchFamily="34" charset="0"/>
                <a:cs typeface="Arial" panose="020B0604020202020204" pitchFamily="34" charset="0"/>
              </a:rPr>
              <a:t>State fully observable</a:t>
            </a:r>
          </a:p>
          <a:p>
            <a:endParaRPr lang="en-US" sz="1000" dirty="0">
              <a:latin typeface="Arial" panose="020B0604020202020204" pitchFamily="34" charset="0"/>
              <a:cs typeface="Arial" panose="020B0604020202020204" pitchFamily="34" charset="0"/>
            </a:endParaRPr>
          </a:p>
          <a:p>
            <a:pPr marL="285750" indent="-285750">
              <a:buFont typeface="Wingdings" pitchFamily="2" charset="2"/>
              <a:buChar char="§"/>
            </a:pPr>
            <a:r>
              <a:rPr lang="en-US" dirty="0">
                <a:latin typeface="Arial" panose="020B0604020202020204" pitchFamily="34" charset="0"/>
                <a:cs typeface="Arial" panose="020B0604020202020204" pitchFamily="34" charset="0"/>
              </a:rPr>
              <a:t>MDP</a:t>
            </a:r>
          </a:p>
          <a:p>
            <a:pPr marL="285750" indent="-285750">
              <a:buFont typeface="Wingdings" pitchFamily="2" charset="2"/>
              <a:buChar char="§"/>
            </a:pPr>
            <a:r>
              <a:rPr lang="en-US" dirty="0">
                <a:latin typeface="Arial" panose="020B0604020202020204" pitchFamily="34" charset="0"/>
                <a:cs typeface="Arial" panose="020B0604020202020204" pitchFamily="34" charset="0"/>
              </a:rPr>
              <a:t>Model known and tractable</a:t>
            </a:r>
          </a:p>
          <a:p>
            <a:pPr marL="285750" indent="-285750">
              <a:buFont typeface="Wingdings" pitchFamily="2" charset="2"/>
              <a:buChar char="§"/>
            </a:pPr>
            <a:r>
              <a:rPr lang="en-US" dirty="0">
                <a:latin typeface="Arial" panose="020B0604020202020204" pitchFamily="34" charset="0"/>
                <a:cs typeface="Arial" panose="020B0604020202020204" pitchFamily="34" charset="0"/>
              </a:rPr>
              <a:t>Value function computable</a:t>
            </a:r>
          </a:p>
          <a:p>
            <a:pPr marL="285750" indent="-285750">
              <a:buFont typeface="Wingdings" pitchFamily="2" charset="2"/>
              <a:buChar char="§"/>
            </a:pPr>
            <a:r>
              <a:rPr lang="en-US" dirty="0">
                <a:latin typeface="Arial" panose="020B0604020202020204" pitchFamily="34" charset="0"/>
                <a:cs typeface="Arial" panose="020B0604020202020204" pitchFamily="34" charset="0"/>
              </a:rPr>
              <a:t>Optimal policy computable</a:t>
            </a:r>
          </a:p>
        </p:txBody>
      </p:sp>
      <p:sp>
        <p:nvSpPr>
          <p:cNvPr id="47" name="TextBox 46">
            <a:extLst>
              <a:ext uri="{FF2B5EF4-FFF2-40B4-BE49-F238E27FC236}">
                <a16:creationId xmlns:a16="http://schemas.microsoft.com/office/drawing/2014/main" id="{D9594285-41E3-A7AE-55B9-B0C72FDCFEED}"/>
              </a:ext>
            </a:extLst>
          </p:cNvPr>
          <p:cNvSpPr txBox="1"/>
          <p:nvPr/>
        </p:nvSpPr>
        <p:spPr>
          <a:xfrm>
            <a:off x="7485866" y="1284572"/>
            <a:ext cx="3379964" cy="1969770"/>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Real world</a:t>
            </a:r>
          </a:p>
          <a:p>
            <a:pPr algn="ctr"/>
            <a:r>
              <a:rPr lang="en-US" sz="1600" dirty="0">
                <a:solidFill>
                  <a:schemeClr val="accent6">
                    <a:lumMod val="75000"/>
                  </a:schemeClr>
                </a:solidFill>
                <a:latin typeface="Arial" panose="020B0604020202020204" pitchFamily="34" charset="0"/>
                <a:cs typeface="Arial" panose="020B0604020202020204" pitchFamily="34" charset="0"/>
              </a:rPr>
              <a:t>State partially observable</a:t>
            </a:r>
          </a:p>
          <a:p>
            <a:endParaRPr lang="en-US" sz="1000" dirty="0">
              <a:latin typeface="Arial" panose="020B0604020202020204" pitchFamily="34" charset="0"/>
              <a:cs typeface="Arial" panose="020B0604020202020204" pitchFamily="34" charset="0"/>
            </a:endParaRPr>
          </a:p>
          <a:p>
            <a:pPr marL="285750" indent="-285750">
              <a:buFont typeface="Wingdings" pitchFamily="2" charset="2"/>
              <a:buChar char="§"/>
            </a:pPr>
            <a:r>
              <a:rPr lang="en-US" dirty="0">
                <a:latin typeface="Arial" panose="020B0604020202020204" pitchFamily="34" charset="0"/>
                <a:cs typeface="Arial" panose="020B0604020202020204" pitchFamily="34" charset="0"/>
              </a:rPr>
              <a:t>POMDP</a:t>
            </a:r>
          </a:p>
          <a:p>
            <a:pPr marL="285750" indent="-285750">
              <a:buFont typeface="Wingdings" pitchFamily="2" charset="2"/>
              <a:buChar char="§"/>
            </a:pPr>
            <a:r>
              <a:rPr lang="en-US" dirty="0">
                <a:latin typeface="Arial" panose="020B0604020202020204" pitchFamily="34" charset="0"/>
                <a:cs typeface="Arial" panose="020B0604020202020204" pitchFamily="34" charset="0"/>
              </a:rPr>
              <a:t>Model unknown or learned</a:t>
            </a:r>
          </a:p>
          <a:p>
            <a:pPr marL="285750" indent="-285750">
              <a:buFont typeface="Wingdings" pitchFamily="2" charset="2"/>
              <a:buChar char="§"/>
            </a:pPr>
            <a:r>
              <a:rPr lang="en-US" dirty="0">
                <a:latin typeface="Arial" panose="020B0604020202020204" pitchFamily="34" charset="0"/>
                <a:cs typeface="Arial" panose="020B0604020202020204" pitchFamily="34" charset="0"/>
              </a:rPr>
              <a:t>Value function approximated</a:t>
            </a:r>
          </a:p>
          <a:p>
            <a:pPr marL="285750" indent="-285750">
              <a:buFont typeface="Wingdings" pitchFamily="2" charset="2"/>
              <a:buChar char="§"/>
            </a:pPr>
            <a:r>
              <a:rPr lang="en-US" dirty="0">
                <a:latin typeface="Arial" panose="020B0604020202020204" pitchFamily="34" charset="0"/>
                <a:cs typeface="Arial" panose="020B0604020202020204" pitchFamily="34" charset="0"/>
              </a:rPr>
              <a:t>Policy approximated</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76CDDBE7-8ACB-53D2-ACEA-71352598E49B}"/>
                  </a:ext>
                </a:extLst>
              </p:cNvPr>
              <p:cNvSpPr txBox="1"/>
              <p:nvPr/>
            </p:nvSpPr>
            <p:spPr>
              <a:xfrm>
                <a:off x="1003534" y="5549359"/>
                <a:ext cx="4392810"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We can completely solve the control problem and find the </a:t>
                </a:r>
                <a:r>
                  <a:rPr lang="en-US" b="1" dirty="0">
                    <a:latin typeface="Arial" panose="020B0604020202020204" pitchFamily="34" charset="0"/>
                    <a:cs typeface="Arial" panose="020B0604020202020204" pitchFamily="34" charset="0"/>
                  </a:rPr>
                  <a:t>optimal policy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𝝅</m:t>
                        </m:r>
                      </m:e>
                      <m:sup>
                        <m:r>
                          <a:rPr lang="en-US" b="1" i="1" smtClean="0">
                            <a:latin typeface="Cambria Math" panose="02040503050406030204" pitchFamily="18" charset="0"/>
                          </a:rPr>
                          <m:t>∗</m:t>
                        </m:r>
                      </m:sup>
                    </m:sSup>
                  </m:oMath>
                </a14:m>
                <a:r>
                  <a:rPr lang="en-US" b="1" dirty="0">
                    <a:latin typeface="Arial" panose="020B0604020202020204" pitchFamily="34" charset="0"/>
                    <a:cs typeface="Arial" panose="020B0604020202020204" pitchFamily="34" charset="0"/>
                  </a:rPr>
                  <a:t> </a:t>
                </a:r>
              </a:p>
            </p:txBody>
          </p:sp>
        </mc:Choice>
        <mc:Fallback xmlns="">
          <p:sp>
            <p:nvSpPr>
              <p:cNvPr id="48" name="TextBox 47">
                <a:extLst>
                  <a:ext uri="{FF2B5EF4-FFF2-40B4-BE49-F238E27FC236}">
                    <a16:creationId xmlns:a16="http://schemas.microsoft.com/office/drawing/2014/main" id="{76CDDBE7-8ACB-53D2-ACEA-71352598E49B}"/>
                  </a:ext>
                </a:extLst>
              </p:cNvPr>
              <p:cNvSpPr txBox="1">
                <a:spLocks noRot="1" noChangeAspect="1" noMove="1" noResize="1" noEditPoints="1" noAdjustHandles="1" noChangeArrowheads="1" noChangeShapeType="1" noTextEdit="1"/>
              </p:cNvSpPr>
              <p:nvPr/>
            </p:nvSpPr>
            <p:spPr>
              <a:xfrm>
                <a:off x="1003534" y="5549359"/>
                <a:ext cx="4392810" cy="646331"/>
              </a:xfrm>
              <a:prstGeom prst="rect">
                <a:avLst/>
              </a:prstGeom>
              <a:blipFill>
                <a:blip r:embed="rId3"/>
                <a:stretch>
                  <a:fillRect t="-3846" b="-13462"/>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B16E6FD7-C703-A5CB-8E31-5ACBA729BD4A}"/>
              </a:ext>
            </a:extLst>
          </p:cNvPr>
          <p:cNvSpPr txBox="1"/>
          <p:nvPr/>
        </p:nvSpPr>
        <p:spPr>
          <a:xfrm>
            <a:off x="6577762" y="5568523"/>
            <a:ext cx="5056853"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We just want </a:t>
            </a:r>
            <a:r>
              <a:rPr lang="en-US" b="1" dirty="0">
                <a:latin typeface="Arial" panose="020B0604020202020204" pitchFamily="34" charset="0"/>
                <a:cs typeface="Arial" panose="020B0604020202020204" pitchFamily="34" charset="0"/>
              </a:rPr>
              <a:t>good-enough policies</a:t>
            </a:r>
            <a:r>
              <a:rPr lang="en-US" dirty="0">
                <a:latin typeface="Arial" panose="020B0604020202020204" pitchFamily="34" charset="0"/>
                <a:cs typeface="Arial" panose="020B0604020202020204" pitchFamily="34" charset="0"/>
              </a:rPr>
              <a:t> that are robust, generalizable, sample-efficient, and safe</a:t>
            </a:r>
          </a:p>
        </p:txBody>
      </p:sp>
      <p:sp>
        <p:nvSpPr>
          <p:cNvPr id="50" name="TextBox 49">
            <a:extLst>
              <a:ext uri="{FF2B5EF4-FFF2-40B4-BE49-F238E27FC236}">
                <a16:creationId xmlns:a16="http://schemas.microsoft.com/office/drawing/2014/main" id="{E733757F-6E29-5262-66F5-CB089E253517}"/>
              </a:ext>
            </a:extLst>
          </p:cNvPr>
          <p:cNvSpPr txBox="1"/>
          <p:nvPr/>
        </p:nvSpPr>
        <p:spPr>
          <a:xfrm>
            <a:off x="5513882" y="2064736"/>
            <a:ext cx="1194216"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vs</a:t>
            </a:r>
          </a:p>
        </p:txBody>
      </p:sp>
      <p:pic>
        <p:nvPicPr>
          <p:cNvPr id="28676" name="Picture 4" descr="A minimalistic and brightly colored horizontal illustration in a children's book style. The scene shows a winding road through a simple city landscape with just a few small, playful buildings. The shapes are basic and clean, with bright pastel colors. Only a couple of happy people are walking or sitting. The road curves gently through soft hills and round, puffy trees. The sun has a friendly face and the sky is clear with simple cloud shapes. The overall style is very simple, naive, and childlike, similar to artwork in books for very young children.">
            <a:extLst>
              <a:ext uri="{FF2B5EF4-FFF2-40B4-BE49-F238E27FC236}">
                <a16:creationId xmlns:a16="http://schemas.microsoft.com/office/drawing/2014/main" id="{AC692927-9EF7-30A8-9DE2-C12CC154C8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2963" y="3517104"/>
            <a:ext cx="3513953" cy="2007972"/>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A horizontal illustration of a present-day city with more complexity and modern technology, in a child-friendly, storybook style. The scene includes apartment buildings, shops, cars, buses, people walking or biking, traffic lights, crosswalks, and public transport like a tram or metro entrance. Modern elements like electric scooters, solar panels on rooftops, and digital billboards are included. The style remains playful and minimalistic, with bright colors, rounded shapes, and a cartoon-like, naive look suitable for young children.">
            <a:extLst>
              <a:ext uri="{FF2B5EF4-FFF2-40B4-BE49-F238E27FC236}">
                <a16:creationId xmlns:a16="http://schemas.microsoft.com/office/drawing/2014/main" id="{112BDC50-6E34-B9CC-C01F-83448FC90D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9993" y="3524938"/>
            <a:ext cx="3532393" cy="201851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C7673EB4-16B0-4B28-C794-3E168DBBBDAF}"/>
              </a:ext>
            </a:extLst>
          </p:cNvPr>
          <p:cNvSpPr>
            <a:spLocks noGrp="1"/>
          </p:cNvSpPr>
          <p:nvPr>
            <p:ph type="sldNum" sz="quarter" idx="11"/>
          </p:nvPr>
        </p:nvSpPr>
        <p:spPr/>
        <p:txBody>
          <a:bodyPr/>
          <a:lstStyle/>
          <a:p>
            <a:fld id="{8EC8024B-7172-FB45-9673-F90DEA3BA41B}" type="slidenum">
              <a:rPr lang="en-US" smtClean="0"/>
              <a:t>41</a:t>
            </a:fld>
            <a:endParaRPr lang="en-US" dirty="0"/>
          </a:p>
        </p:txBody>
      </p:sp>
    </p:spTree>
    <p:extLst>
      <p:ext uri="{BB962C8B-B14F-4D97-AF65-F5344CB8AC3E}">
        <p14:creationId xmlns:p14="http://schemas.microsoft.com/office/powerpoint/2010/main" val="177338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p:bldP spid="49" grpId="0"/>
      <p:bldP spid="5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B8F90-0FCC-700E-426D-E068404DCF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D17FE1-438D-8572-9B8D-CE1A8CB63A52}"/>
              </a:ext>
            </a:extLst>
          </p:cNvPr>
          <p:cNvSpPr>
            <a:spLocks noGrp="1"/>
          </p:cNvSpPr>
          <p:nvPr>
            <p:ph type="title"/>
          </p:nvPr>
        </p:nvSpPr>
        <p:spPr/>
        <p:txBody>
          <a:bodyPr/>
          <a:lstStyle/>
          <a:p>
            <a:r>
              <a:rPr lang="en-US" dirty="0"/>
              <a:t>But how can we get the best policy?</a:t>
            </a:r>
          </a:p>
        </p:txBody>
      </p:sp>
      <p:sp>
        <p:nvSpPr>
          <p:cNvPr id="20" name="Rounded Rectangle 19">
            <a:extLst>
              <a:ext uri="{FF2B5EF4-FFF2-40B4-BE49-F238E27FC236}">
                <a16:creationId xmlns:a16="http://schemas.microsoft.com/office/drawing/2014/main" id="{CA7DE6B1-808D-8FAB-6379-A2FE789E623A}"/>
              </a:ext>
            </a:extLst>
          </p:cNvPr>
          <p:cNvSpPr/>
          <p:nvPr/>
        </p:nvSpPr>
        <p:spPr>
          <a:xfrm>
            <a:off x="894991" y="1048513"/>
            <a:ext cx="10213529" cy="1534050"/>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409ED4F-7B3F-30E9-E054-8BBE72535052}"/>
                  </a:ext>
                </a:extLst>
              </p:cNvPr>
              <p:cNvSpPr txBox="1"/>
              <p:nvPr/>
            </p:nvSpPr>
            <p:spPr>
              <a:xfrm>
                <a:off x="1083480" y="1222316"/>
                <a:ext cx="9852250" cy="1154162"/>
              </a:xfrm>
              <a:prstGeom prst="rect">
                <a:avLst/>
              </a:prstGeom>
              <a:noFill/>
              <a:ln w="22225">
                <a:noFill/>
              </a:ln>
            </p:spPr>
            <p:txBody>
              <a:bodyPr wrap="square" rtlCol="0">
                <a:spAutoFit/>
              </a:bodyPr>
              <a:lstStyle/>
              <a:p>
                <a:pPr marL="95250"/>
                <a:r>
                  <a:rPr lang="en-US" dirty="0">
                    <a:latin typeface="Arial" panose="020B0604020202020204" pitchFamily="34" charset="0"/>
                    <a:cs typeface="Arial" panose="020B0604020202020204" pitchFamily="34" charset="0"/>
                  </a:rPr>
                  <a:t>For any MDP:</a:t>
                </a:r>
              </a:p>
              <a:p>
                <a:pPr marL="95250"/>
                <a:endParaRPr lang="en-US" sz="1000" dirty="0">
                  <a:latin typeface="Arial" panose="020B0604020202020204" pitchFamily="34" charset="0"/>
                  <a:cs typeface="Arial" panose="020B0604020202020204" pitchFamily="34" charset="0"/>
                </a:endParaRPr>
              </a:p>
              <a:p>
                <a:pPr marL="558800" indent="-285750">
                  <a:buFont typeface="Wingdings" pitchFamily="2" charset="2"/>
                  <a:buChar char="§"/>
                </a:pPr>
                <a:r>
                  <a:rPr lang="en-US" dirty="0">
                    <a:latin typeface="Arial" panose="020B0604020202020204" pitchFamily="34" charset="0"/>
                    <a:cs typeface="Arial" panose="020B0604020202020204" pitchFamily="34" charset="0"/>
                  </a:rPr>
                  <a:t>There exists an optimal policy </a:t>
                </a:r>
                <a14:m>
                  <m:oMath xmlns:m="http://schemas.openxmlformats.org/officeDocument/2006/math">
                    <m:sSup>
                      <m:sSupPr>
                        <m:ctrlPr>
                          <a:rPr lang="en-US" b="1" i="1">
                            <a:latin typeface="Cambria Math" panose="02040503050406030204" pitchFamily="18" charset="0"/>
                            <a:ea typeface="Cambria Math" panose="02040503050406030204" pitchFamily="18" charset="0"/>
                          </a:rPr>
                        </m:ctrlPr>
                      </m:sSupPr>
                      <m:e>
                        <m:r>
                          <a:rPr lang="en-US" b="1" i="1">
                            <a:latin typeface="Cambria Math" panose="02040503050406030204" pitchFamily="18" charset="0"/>
                            <a:ea typeface="Cambria Math" panose="02040503050406030204" pitchFamily="18" charset="0"/>
                          </a:rPr>
                          <m:t>𝝅</m:t>
                        </m:r>
                      </m:e>
                      <m:sup>
                        <m:r>
                          <a:rPr lang="en-US" b="1" i="1">
                            <a:latin typeface="Cambria Math" panose="02040503050406030204" pitchFamily="18" charset="0"/>
                            <a:ea typeface="Cambria Math" panose="02040503050406030204" pitchFamily="18" charset="0"/>
                          </a:rPr>
                          <m:t>∗</m:t>
                        </m:r>
                      </m:sup>
                    </m:sSup>
                    <m:r>
                      <a:rPr lang="en-US" b="1" i="1">
                        <a:latin typeface="Cambria Math" panose="02040503050406030204" pitchFamily="18" charset="0"/>
                        <a:ea typeface="Cambria Math" panose="02040503050406030204" pitchFamily="18" charset="0"/>
                      </a:rPr>
                      <m:t> </m:t>
                    </m:r>
                  </m:oMath>
                </a14:m>
                <a:r>
                  <a:rPr lang="en-US" dirty="0">
                    <a:latin typeface="Arial" panose="020B0604020202020204" pitchFamily="34" charset="0"/>
                    <a:cs typeface="Arial" panose="020B0604020202020204" pitchFamily="34" charset="0"/>
                  </a:rPr>
                  <a:t>that is better or equal to all other policies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b="0" i="1">
                            <a:latin typeface="Cambria Math" panose="02040503050406030204" pitchFamily="18" charset="0"/>
                            <a:ea typeface="Cambria Math" panose="02040503050406030204" pitchFamily="18" charset="0"/>
                          </a:rPr>
                          <m:t>𝜋</m:t>
                        </m:r>
                      </m:e>
                      <m:sup>
                        <m:r>
                          <a:rPr lang="en-US" b="0" i="1">
                            <a:latin typeface="Cambria Math" panose="02040503050406030204" pitchFamily="18" charset="0"/>
                            <a:ea typeface="Cambria Math" panose="02040503050406030204" pitchFamily="18" charset="0"/>
                          </a:rPr>
                          <m:t>∗</m:t>
                        </m:r>
                      </m:sup>
                    </m:sSup>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𝜋</m:t>
                    </m:r>
                  </m:oMath>
                </a14:m>
                <a:r>
                  <a:rPr lang="en-US" dirty="0">
                    <a:latin typeface="Arial" panose="020B0604020202020204" pitchFamily="34" charset="0"/>
                    <a:cs typeface="Arial" panose="020B0604020202020204" pitchFamily="34" charset="0"/>
                  </a:rPr>
                  <a:t>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ea typeface="Cambria Math" panose="02040503050406030204" pitchFamily="18" charset="0"/>
                      </a:rPr>
                      <m:t>𝜋</m:t>
                    </m:r>
                  </m:oMath>
                </a14:m>
                <a:endParaRPr lang="en-US" dirty="0">
                  <a:latin typeface="Arial" panose="020B0604020202020204" pitchFamily="34" charset="0"/>
                  <a:ea typeface="Cambria Math" panose="02040503050406030204" pitchFamily="18" charset="0"/>
                </a:endParaRPr>
              </a:p>
              <a:p>
                <a:pPr marL="558800"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558800" indent="-285750">
                  <a:buFont typeface="Wingdings" pitchFamily="2" charset="2"/>
                  <a:buChar char="§"/>
                </a:pPr>
                <a:r>
                  <a:rPr lang="en-US" dirty="0">
                    <a:latin typeface="Arial" panose="020B0604020202020204" pitchFamily="34" charset="0"/>
                    <a:cs typeface="Arial" panose="020B0604020202020204" pitchFamily="34" charset="0"/>
                  </a:rPr>
                  <a:t>All optimal policies achieve the optimal value function </a:t>
                </a:r>
                <a14:m>
                  <m:oMath xmlns:m="http://schemas.openxmlformats.org/officeDocument/2006/math">
                    <m:sSup>
                      <m:sSupPr>
                        <m:ctrlPr>
                          <a:rPr lang="en-US" b="0" i="1" smtClean="0">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𝒱</m:t>
                        </m:r>
                      </m:e>
                      <m:sup>
                        <m:r>
                          <a:rPr lang="en-US" b="0" i="1" smtClean="0">
                            <a:latin typeface="Cambria Math" panose="02040503050406030204" pitchFamily="18" charset="0"/>
                          </a:rPr>
                          <m:t>∗</m:t>
                        </m:r>
                      </m:sup>
                    </m:sSup>
                    <m:r>
                      <a:rPr lang="en-US" b="0" i="1" smtClean="0">
                        <a:latin typeface="Cambria Math" panose="02040503050406030204" pitchFamily="18" charset="0"/>
                      </a:rPr>
                      <m:t> </m:t>
                    </m:r>
                  </m:oMath>
                </a14:m>
                <a:r>
                  <a:rPr lang="en-US" dirty="0">
                    <a:latin typeface="Arial" panose="020B0604020202020204" pitchFamily="34" charset="0"/>
                    <a:cs typeface="Arial" panose="020B0604020202020204" pitchFamily="34" charset="0"/>
                  </a:rPr>
                  <a:t>and </a:t>
                </a:r>
                <a14:m>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𝒬</m:t>
                        </m:r>
                      </m:e>
                      <m:sup>
                        <m:r>
                          <a:rPr lang="en-US" b="0" i="1" smtClean="0">
                            <a:latin typeface="Cambria Math" panose="02040503050406030204" pitchFamily="18" charset="0"/>
                          </a:rPr>
                          <m:t>∗</m:t>
                        </m:r>
                      </m:sup>
                    </m:sSup>
                  </m:oMath>
                </a14:m>
                <a:endParaRPr lang="en-US" dirty="0">
                  <a:latin typeface="Arial" panose="020B0604020202020204" pitchFamily="34"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B409ED4F-7B3F-30E9-E054-8BBE72535052}"/>
                  </a:ext>
                </a:extLst>
              </p:cNvPr>
              <p:cNvSpPr txBox="1">
                <a:spLocks noRot="1" noChangeAspect="1" noMove="1" noResize="1" noEditPoints="1" noAdjustHandles="1" noChangeArrowheads="1" noChangeShapeType="1" noTextEdit="1"/>
              </p:cNvSpPr>
              <p:nvPr/>
            </p:nvSpPr>
            <p:spPr>
              <a:xfrm>
                <a:off x="1083480" y="1222316"/>
                <a:ext cx="9852250" cy="1154162"/>
              </a:xfrm>
              <a:prstGeom prst="rect">
                <a:avLst/>
              </a:prstGeom>
              <a:blipFill>
                <a:blip r:embed="rId3"/>
                <a:stretch>
                  <a:fillRect t="-2174" b="-6522"/>
                </a:stretch>
              </a:blipFill>
              <a:ln w="22225">
                <a:noFill/>
              </a:ln>
            </p:spPr>
            <p:txBody>
              <a:bodyPr/>
              <a:lstStyle/>
              <a:p>
                <a:r>
                  <a:rPr lang="en-US">
                    <a:noFill/>
                  </a:rPr>
                  <a:t> </a:t>
                </a:r>
              </a:p>
            </p:txBody>
          </p:sp>
        </mc:Fallback>
      </mc:AlternateContent>
      <p:pic>
        <p:nvPicPr>
          <p:cNvPr id="24" name="Picture 23" descr="A graph of mathematical equations&#10;&#10;AI-generated content may be incorrect.">
            <a:extLst>
              <a:ext uri="{FF2B5EF4-FFF2-40B4-BE49-F238E27FC236}">
                <a16:creationId xmlns:a16="http://schemas.microsoft.com/office/drawing/2014/main" id="{C945573F-496C-4041-9BAC-7A9C8FC7A6BF}"/>
              </a:ext>
            </a:extLst>
          </p:cNvPr>
          <p:cNvPicPr>
            <a:picLocks noChangeAspect="1"/>
          </p:cNvPicPr>
          <p:nvPr/>
        </p:nvPicPr>
        <p:blipFill>
          <a:blip r:embed="rId4"/>
          <a:stretch>
            <a:fillRect/>
          </a:stretch>
        </p:blipFill>
        <p:spPr>
          <a:xfrm>
            <a:off x="911224" y="2756366"/>
            <a:ext cx="4590305" cy="3394134"/>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030D1BE-D910-76BE-C6CA-2CDE00BE9406}"/>
                  </a:ext>
                </a:extLst>
              </p:cNvPr>
              <p:cNvSpPr txBox="1"/>
              <p:nvPr/>
            </p:nvSpPr>
            <p:spPr>
              <a:xfrm>
                <a:off x="6190129" y="4010223"/>
                <a:ext cx="5705502" cy="733599"/>
              </a:xfrm>
              <a:prstGeom prst="rect">
                <a:avLst/>
              </a:prstGeom>
              <a:noFill/>
            </p:spPr>
            <p:txBody>
              <a:bodyPr wrap="square" rtlCol="0">
                <a:spAutoFit/>
              </a:bodyPr>
              <a:lstStyle/>
              <a:p>
                <a:pPr algn="ctr"/>
                <a:endParaRPr lang="en-US" sz="500" i="1" dirty="0">
                  <a:latin typeface="Cambria Math" panose="02040503050406030204" pitchFamily="18" charset="0"/>
                </a:endParaRPr>
              </a:p>
              <a:p>
                <a:pPr algn="ctr"/>
                <a14:m>
                  <m:oMath xmlns:m="http://schemas.openxmlformats.org/officeDocument/2006/math">
                    <m:sSup>
                      <m:sSupPr>
                        <m:ctrlPr>
                          <a:rPr lang="en-DE"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𝒜</m:t>
                        </m:r>
                        <m:r>
                          <a:rPr lang="en-US" i="1">
                            <a:latin typeface="Cambria Math" panose="02040503050406030204" pitchFamily="18" charset="0"/>
                          </a:rPr>
                          <m:t>|</m:t>
                        </m:r>
                        <m:r>
                          <m:rPr>
                            <m:nor/>
                          </m:rPr>
                          <a:rPr lang="en-DE" dirty="0">
                            <a:latin typeface="Arial" panose="020B0604020202020204" pitchFamily="34" charset="0"/>
                            <a:cs typeface="Arial" panose="020B0604020202020204" pitchFamily="34" charset="0"/>
                          </a:rPr>
                          <m:t> </m:t>
                        </m:r>
                      </m:e>
                      <m:sup>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𝒮</m:t>
                        </m:r>
                        <m:r>
                          <a:rPr lang="en-US" i="1">
                            <a:latin typeface="Cambria Math" panose="02040503050406030204" pitchFamily="18" charset="0"/>
                          </a:rPr>
                          <m:t>|</m:t>
                        </m:r>
                      </m:sup>
                    </m:sSup>
                    <m:r>
                      <a:rPr lang="en-US" i="1">
                        <a:latin typeface="Cambria Math" panose="02040503050406030204" pitchFamily="18" charset="0"/>
                      </a:rPr>
                      <m:t> </m:t>
                    </m:r>
                  </m:oMath>
                </a14:m>
                <a:r>
                  <a:rPr lang="en-GB" dirty="0">
                    <a:latin typeface="Arial" panose="020B0604020202020204" pitchFamily="34" charset="0"/>
                    <a:cs typeface="Arial" panose="020B0604020202020204" pitchFamily="34" charset="0"/>
                  </a:rPr>
                  <a:t>d</a:t>
                </a:r>
                <a:r>
                  <a:rPr lang="en-DE" dirty="0">
                    <a:latin typeface="Arial" panose="020B0604020202020204" pitchFamily="34" charset="0"/>
                    <a:cs typeface="Arial" panose="020B0604020202020204" pitchFamily="34" charset="0"/>
                  </a:rPr>
                  <a:t>eterministic policies in </a:t>
                </a:r>
                <a:r>
                  <a:rPr lang="en-DE">
                    <a:latin typeface="Arial" panose="020B0604020202020204" pitchFamily="34" charset="0"/>
                    <a:cs typeface="Arial" panose="020B0604020202020204" pitchFamily="34" charset="0"/>
                  </a:rPr>
                  <a:t>an MDP</a:t>
                </a:r>
                <a:endParaRPr lang="en-US" dirty="0">
                  <a:latin typeface="Arial" panose="020B0604020202020204" pitchFamily="34" charset="0"/>
                  <a:cs typeface="Arial" panose="020B0604020202020204" pitchFamily="34" charset="0"/>
                </a:endParaRPr>
              </a:p>
              <a:p>
                <a:pPr algn="ctr"/>
                <a14:m>
                  <m:oMath xmlns:m="http://schemas.openxmlformats.org/officeDocument/2006/math">
                    <m:sSup>
                      <m:sSupPr>
                        <m:ctrlPr>
                          <a:rPr lang="en-DE" i="1">
                            <a:latin typeface="Cambria Math" panose="02040503050406030204" pitchFamily="18" charset="0"/>
                          </a:rPr>
                        </m:ctrlPr>
                      </m:sSupPr>
                      <m:e>
                        <m:r>
                          <a:rPr lang="en-US" i="1">
                            <a:latin typeface="Cambria Math" panose="02040503050406030204" pitchFamily="18" charset="0"/>
                          </a:rPr>
                          <m:t>4</m:t>
                        </m:r>
                      </m:e>
                      <m:sup>
                        <m:r>
                          <a:rPr lang="en-US" i="1">
                            <a:latin typeface="Cambria Math" panose="02040503050406030204" pitchFamily="18" charset="0"/>
                          </a:rPr>
                          <m:t>11</m:t>
                        </m:r>
                      </m:sup>
                    </m:sSup>
                    <m:r>
                      <a:rPr lang="en-DE"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4</m:t>
                    </m:r>
                  </m:oMath>
                </a14:m>
                <a:r>
                  <a:rPr lang="en-DE" dirty="0">
                    <a:latin typeface="Arial" panose="020B0604020202020204" pitchFamily="34" charset="0"/>
                    <a:cs typeface="Arial" panose="020B0604020202020204" pitchFamily="34" charset="0"/>
                  </a:rPr>
                  <a:t> million policies for simple gridworld example</a:t>
                </a:r>
              </a:p>
            </p:txBody>
          </p:sp>
        </mc:Choice>
        <mc:Fallback xmlns="">
          <p:sp>
            <p:nvSpPr>
              <p:cNvPr id="27" name="TextBox 26">
                <a:extLst>
                  <a:ext uri="{FF2B5EF4-FFF2-40B4-BE49-F238E27FC236}">
                    <a16:creationId xmlns:a16="http://schemas.microsoft.com/office/drawing/2014/main" id="{6030D1BE-D910-76BE-C6CA-2CDE00BE9406}"/>
                  </a:ext>
                </a:extLst>
              </p:cNvPr>
              <p:cNvSpPr txBox="1">
                <a:spLocks noRot="1" noChangeAspect="1" noMove="1" noResize="1" noEditPoints="1" noAdjustHandles="1" noChangeArrowheads="1" noChangeShapeType="1" noTextEdit="1"/>
              </p:cNvSpPr>
              <p:nvPr/>
            </p:nvSpPr>
            <p:spPr>
              <a:xfrm>
                <a:off x="6190129" y="4010223"/>
                <a:ext cx="5705502" cy="733599"/>
              </a:xfrm>
              <a:prstGeom prst="rect">
                <a:avLst/>
              </a:prstGeom>
              <a:blipFill>
                <a:blip r:embed="rId5"/>
                <a:stretch>
                  <a:fillRect b="-11864"/>
                </a:stretch>
              </a:blipFill>
            </p:spPr>
            <p:txBody>
              <a:bodyPr/>
              <a:lstStyle/>
              <a:p>
                <a:r>
                  <a:rPr lang="en-US">
                    <a:noFill/>
                  </a:rPr>
                  <a:t> </a:t>
                </a:r>
              </a:p>
            </p:txBody>
          </p:sp>
        </mc:Fallback>
      </mc:AlternateContent>
      <p:sp>
        <p:nvSpPr>
          <p:cNvPr id="30" name="Slide Number Placeholder 29">
            <a:extLst>
              <a:ext uri="{FF2B5EF4-FFF2-40B4-BE49-F238E27FC236}">
                <a16:creationId xmlns:a16="http://schemas.microsoft.com/office/drawing/2014/main" id="{68A7AA4B-B276-A4DC-C5AD-E47D6C3F8901}"/>
              </a:ext>
            </a:extLst>
          </p:cNvPr>
          <p:cNvSpPr>
            <a:spLocks noGrp="1"/>
          </p:cNvSpPr>
          <p:nvPr>
            <p:ph type="sldNum" sz="quarter" idx="11"/>
          </p:nvPr>
        </p:nvSpPr>
        <p:spPr/>
        <p:txBody>
          <a:bodyPr/>
          <a:lstStyle/>
          <a:p>
            <a:fld id="{8EC8024B-7172-FB45-9673-F90DEA3BA41B}" type="slidenum">
              <a:rPr lang="en-US" smtClean="0"/>
              <a:t>42</a:t>
            </a:fld>
            <a:endParaRPr lang="en-US" dirty="0"/>
          </a:p>
        </p:txBody>
      </p:sp>
      <p:pic>
        <p:nvPicPr>
          <p:cNvPr id="4" name="Picture 3" descr="A yellow smiley face with a drop of water on it&#10;&#10;AI-generated content may be incorrect.">
            <a:extLst>
              <a:ext uri="{FF2B5EF4-FFF2-40B4-BE49-F238E27FC236}">
                <a16:creationId xmlns:a16="http://schemas.microsoft.com/office/drawing/2014/main" id="{12A816E3-10F8-CDEC-D39B-2A2C9EBCE07A}"/>
              </a:ext>
            </a:extLst>
          </p:cNvPr>
          <p:cNvPicPr>
            <a:picLocks noChangeAspect="1"/>
          </p:cNvPicPr>
          <p:nvPr/>
        </p:nvPicPr>
        <p:blipFill>
          <a:blip r:embed="rId6"/>
          <a:stretch>
            <a:fillRect/>
          </a:stretch>
        </p:blipFill>
        <p:spPr>
          <a:xfrm>
            <a:off x="8793433" y="4949907"/>
            <a:ext cx="613127" cy="613127"/>
          </a:xfrm>
          <a:prstGeom prst="rect">
            <a:avLst/>
          </a:prstGeom>
        </p:spPr>
      </p:pic>
      <p:sp>
        <p:nvSpPr>
          <p:cNvPr id="6" name="TextBox 5">
            <a:extLst>
              <a:ext uri="{FF2B5EF4-FFF2-40B4-BE49-F238E27FC236}">
                <a16:creationId xmlns:a16="http://schemas.microsoft.com/office/drawing/2014/main" id="{51A12263-4F8C-DDF3-808A-B10009D62BC2}"/>
              </a:ext>
            </a:extLst>
          </p:cNvPr>
          <p:cNvSpPr txBox="1"/>
          <p:nvPr/>
        </p:nvSpPr>
        <p:spPr>
          <a:xfrm>
            <a:off x="6471097" y="3415384"/>
            <a:ext cx="5073203" cy="646331"/>
          </a:xfrm>
          <a:prstGeom prst="rect">
            <a:avLst/>
          </a:prstGeom>
          <a:noFill/>
        </p:spPr>
        <p:txBody>
          <a:bodyPr wrap="square">
            <a:spAutoFit/>
          </a:bodyPr>
          <a:lstStyle/>
          <a:p>
            <a:pPr algn="ctr"/>
            <a:r>
              <a:rPr lang="en-DE" b="1">
                <a:solidFill>
                  <a:schemeClr val="accent6">
                    <a:lumMod val="75000"/>
                  </a:schemeClr>
                </a:solidFill>
                <a:latin typeface="Arial" panose="020B0604020202020204" pitchFamily="34" charset="0"/>
                <a:cs typeface="Arial" panose="020B0604020202020204" pitchFamily="34" charset="0"/>
              </a:rPr>
              <a:t>So…do I have to calculate the value of every policy and compare them?</a:t>
            </a:r>
            <a:endParaRPr lang="en-US"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515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E9E49-2188-70E4-CB71-AEC93CDB15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0F5262-83DC-D7B9-CEDF-025F20E812FD}"/>
              </a:ext>
            </a:extLst>
          </p:cNvPr>
          <p:cNvSpPr>
            <a:spLocks noGrp="1"/>
          </p:cNvSpPr>
          <p:nvPr>
            <p:ph type="title"/>
          </p:nvPr>
        </p:nvSpPr>
        <p:spPr/>
        <p:txBody>
          <a:bodyPr/>
          <a:lstStyle/>
          <a:p>
            <a:r>
              <a:rPr lang="en-US" dirty="0"/>
              <a:t>Bellman optimality equations</a:t>
            </a:r>
          </a:p>
        </p:txBody>
      </p:sp>
      <p:sp>
        <p:nvSpPr>
          <p:cNvPr id="9" name="Rounded Rectangle 8">
            <a:extLst>
              <a:ext uri="{FF2B5EF4-FFF2-40B4-BE49-F238E27FC236}">
                <a16:creationId xmlns:a16="http://schemas.microsoft.com/office/drawing/2014/main" id="{DEDEFD91-A208-5929-EEFF-70F8EDD2DDFF}"/>
              </a:ext>
            </a:extLst>
          </p:cNvPr>
          <p:cNvSpPr/>
          <p:nvPr/>
        </p:nvSpPr>
        <p:spPr>
          <a:xfrm>
            <a:off x="894991" y="1048514"/>
            <a:ext cx="10213529" cy="1913628"/>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CF1D943-266A-2277-FC52-4B8BAFE1D917}"/>
                  </a:ext>
                </a:extLst>
              </p:cNvPr>
              <p:cNvSpPr txBox="1"/>
              <p:nvPr/>
            </p:nvSpPr>
            <p:spPr>
              <a:xfrm>
                <a:off x="1130556" y="3084760"/>
                <a:ext cx="9864606" cy="1000274"/>
              </a:xfrm>
              <a:prstGeom prst="rect">
                <a:avLst/>
              </a:prstGeom>
              <a:noFill/>
            </p:spPr>
            <p:txBody>
              <a:bodyPr wrap="square" rtlCol="0">
                <a:spAutoFit/>
              </a:bodyPr>
              <a:lstStyle/>
              <a:p>
                <a:pPr marL="285750" indent="-285750">
                  <a:buFont typeface="Wingdings" pitchFamily="2" charset="2"/>
                  <a:buChar char="§"/>
                </a:pPr>
                <a:r>
                  <a:rPr lang="en-US" dirty="0">
                    <a:latin typeface="Arial" panose="020B0604020202020204" pitchFamily="34" charset="0"/>
                    <a:cs typeface="Arial" panose="020B0604020202020204" pitchFamily="34" charset="0"/>
                  </a:rPr>
                  <a:t>These equations define the value of a state under the optimal policy </a:t>
                </a:r>
                <a14:m>
                  <m:oMath xmlns:m="http://schemas.openxmlformats.org/officeDocument/2006/math">
                    <m:sSup>
                      <m:sSupPr>
                        <m:ctrlPr>
                          <a:rPr lang="en-US" b="1" i="1" smtClean="0">
                            <a:latin typeface="Cambria Math" panose="02040503050406030204" pitchFamily="18" charset="0"/>
                            <a:ea typeface="Cambria Math" panose="02040503050406030204" pitchFamily="18" charset="0"/>
                          </a:rPr>
                        </m:ctrlPr>
                      </m:sSupPr>
                      <m:e>
                        <m:r>
                          <a:rPr lang="en-US" b="1" i="1">
                            <a:latin typeface="Cambria Math" panose="02040503050406030204" pitchFamily="18" charset="0"/>
                            <a:ea typeface="Cambria Math" panose="02040503050406030204" pitchFamily="18" charset="0"/>
                          </a:rPr>
                          <m:t>𝝅</m:t>
                        </m:r>
                      </m:e>
                      <m:sup>
                        <m:r>
                          <a:rPr lang="en-US" b="1" i="1">
                            <a:latin typeface="Cambria Math" panose="02040503050406030204" pitchFamily="18" charset="0"/>
                            <a:ea typeface="Cambria Math" panose="02040503050406030204" pitchFamily="18" charset="0"/>
                          </a:rPr>
                          <m:t>∗</m:t>
                        </m:r>
                      </m:sup>
                    </m:sSup>
                  </m:oMath>
                </a14:m>
                <a:r>
                  <a:rPr lang="en-US" dirty="0">
                    <a:latin typeface="Arial" panose="020B0604020202020204" pitchFamily="34" charset="0"/>
                    <a:cs typeface="Arial" panose="020B0604020202020204" pitchFamily="34" charset="0"/>
                  </a:rPr>
                  <a:t> the one that gives most total reward starting from any state.</a:t>
                </a:r>
              </a:p>
              <a:p>
                <a:pPr marL="285750"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dirty="0">
                    <a:latin typeface="Arial" panose="020B0604020202020204" pitchFamily="34" charset="0"/>
                    <a:cs typeface="Arial" panose="020B0604020202020204" pitchFamily="34" charset="0"/>
                  </a:rPr>
                  <a:t>They tell you </a:t>
                </a:r>
                <a:r>
                  <a:rPr lang="en-US" b="1" dirty="0">
                    <a:solidFill>
                      <a:schemeClr val="accent6">
                        <a:lumMod val="75000"/>
                      </a:schemeClr>
                    </a:solidFill>
                    <a:latin typeface="Arial" panose="020B0604020202020204" pitchFamily="34" charset="0"/>
                    <a:cs typeface="Arial" panose="020B0604020202020204" pitchFamily="34" charset="0"/>
                  </a:rPr>
                  <a:t>how to act</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if you want to get the </a:t>
                </a:r>
                <a:r>
                  <a:rPr lang="en-US" b="1" dirty="0">
                    <a:latin typeface="Arial" panose="020B0604020202020204" pitchFamily="34" charset="0"/>
                    <a:cs typeface="Arial" panose="020B0604020202020204" pitchFamily="34" charset="0"/>
                  </a:rPr>
                  <a:t>best possible future.</a:t>
                </a:r>
              </a:p>
            </p:txBody>
          </p:sp>
        </mc:Choice>
        <mc:Fallback xmlns="">
          <p:sp>
            <p:nvSpPr>
              <p:cNvPr id="10" name="TextBox 9">
                <a:extLst>
                  <a:ext uri="{FF2B5EF4-FFF2-40B4-BE49-F238E27FC236}">
                    <a16:creationId xmlns:a16="http://schemas.microsoft.com/office/drawing/2014/main" id="{1CF1D943-266A-2277-FC52-4B8BAFE1D917}"/>
                  </a:ext>
                </a:extLst>
              </p:cNvPr>
              <p:cNvSpPr txBox="1">
                <a:spLocks noRot="1" noChangeAspect="1" noMove="1" noResize="1" noEditPoints="1" noAdjustHandles="1" noChangeArrowheads="1" noChangeShapeType="1" noTextEdit="1"/>
              </p:cNvSpPr>
              <p:nvPr/>
            </p:nvSpPr>
            <p:spPr>
              <a:xfrm>
                <a:off x="1130556" y="3084760"/>
                <a:ext cx="9864606" cy="1000274"/>
              </a:xfrm>
              <a:prstGeom prst="rect">
                <a:avLst/>
              </a:prstGeom>
              <a:blipFill>
                <a:blip r:embed="rId3"/>
                <a:stretch>
                  <a:fillRect l="-386" t="-2500" b="-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73EFA7F-8B16-2987-1115-7E485FE20BF0}"/>
                  </a:ext>
                </a:extLst>
              </p:cNvPr>
              <p:cNvSpPr txBox="1"/>
              <p:nvPr/>
            </p:nvSpPr>
            <p:spPr>
              <a:xfrm>
                <a:off x="1548042" y="4359240"/>
                <a:ext cx="4082080" cy="746871"/>
              </a:xfrm>
              <a:prstGeom prst="rect">
                <a:avLst/>
              </a:prstGeom>
              <a:noFill/>
              <a:ln w="2222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𝒱</m:t>
                          </m:r>
                        </m:e>
                        <m:sup>
                          <m:r>
                            <a:rPr lang="en-US" sz="2000" b="0" i="1" smtClean="0">
                              <a:latin typeface="Cambria Math" panose="02040503050406030204" pitchFamily="18" charset="0"/>
                              <a:ea typeface="Cambria Math" panose="02040503050406030204" pitchFamily="18" charset="0"/>
                            </a:rPr>
                            <m:t>∗</m:t>
                          </m:r>
                        </m:sup>
                      </m:sSup>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𝑠</m:t>
                          </m:r>
                        </m:e>
                      </m:d>
                      <m:r>
                        <a:rPr lang="en-US" sz="2000" b="0" i="1" smtClean="0">
                          <a:latin typeface="Cambria Math" panose="02040503050406030204" pitchFamily="18" charset="0"/>
                          <a:ea typeface="Cambria Math" panose="02040503050406030204" pitchFamily="18" charset="0"/>
                        </a:rPr>
                        <m:t>=</m:t>
                      </m:r>
                      <m:func>
                        <m:funcPr>
                          <m:ctrlPr>
                            <a:rPr lang="en-US" sz="2000" b="0" i="1" smtClean="0">
                              <a:latin typeface="Cambria Math" panose="02040503050406030204" pitchFamily="18" charset="0"/>
                              <a:ea typeface="Cambria Math" panose="02040503050406030204" pitchFamily="18" charset="0"/>
                            </a:rPr>
                          </m:ctrlPr>
                        </m:funcPr>
                        <m:fName>
                          <m:limLow>
                            <m:limLowPr>
                              <m:ctrlPr>
                                <a:rPr lang="en-US" sz="2000" b="0" i="1" smtClean="0">
                                  <a:solidFill>
                                    <a:schemeClr val="accent6">
                                      <a:lumMod val="75000"/>
                                    </a:schemeClr>
                                  </a:solidFill>
                                  <a:latin typeface="Cambria Math" panose="02040503050406030204" pitchFamily="18" charset="0"/>
                                  <a:ea typeface="Cambria Math" panose="02040503050406030204" pitchFamily="18" charset="0"/>
                                </a:rPr>
                              </m:ctrlPr>
                            </m:limLowPr>
                            <m:e>
                              <m:r>
                                <m:rPr>
                                  <m:sty m:val="p"/>
                                </m:rPr>
                                <a:rPr lang="en-US" sz="2000" b="0" i="0" smtClean="0">
                                  <a:solidFill>
                                    <a:schemeClr val="accent6">
                                      <a:lumMod val="75000"/>
                                    </a:schemeClr>
                                  </a:solidFill>
                                  <a:latin typeface="Cambria Math" panose="02040503050406030204" pitchFamily="18" charset="0"/>
                                  <a:ea typeface="Cambria Math" panose="02040503050406030204" pitchFamily="18" charset="0"/>
                                </a:rPr>
                                <m:t>max</m:t>
                              </m:r>
                            </m:e>
                            <m:lim>
                              <m:r>
                                <a:rPr lang="en-US" sz="2000" b="0" i="1" smtClean="0">
                                  <a:solidFill>
                                    <a:schemeClr val="accent6">
                                      <a:lumMod val="75000"/>
                                    </a:schemeClr>
                                  </a:solidFill>
                                  <a:latin typeface="Cambria Math" panose="02040503050406030204" pitchFamily="18" charset="0"/>
                                  <a:ea typeface="Cambria Math" panose="02040503050406030204" pitchFamily="18" charset="0"/>
                                </a:rPr>
                                <m:t>𝑎</m:t>
                              </m:r>
                            </m:lim>
                          </m:limLow>
                        </m:fName>
                        <m:e>
                          <m:nary>
                            <m:naryPr>
                              <m:chr m:val="∑"/>
                              <m:supHide m:val="on"/>
                              <m:ctrlPr>
                                <a:rPr lang="en-US" sz="2000" i="1">
                                  <a:latin typeface="Cambria Math" panose="02040503050406030204" pitchFamily="18" charset="0"/>
                                  <a:ea typeface="Cambria Math" panose="02040503050406030204" pitchFamily="18" charset="0"/>
                                </a:rPr>
                              </m:ctrlPr>
                            </m:naryPr>
                            <m:sub>
                              <m:r>
                                <m:rPr>
                                  <m:brk m:alnAt="7"/>
                                </m:rP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𝒮</m:t>
                              </m:r>
                            </m:sub>
                            <m:sup/>
                            <m:e>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𝒫</m:t>
                                  </m:r>
                                </m:e>
                                <m:sub>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sub>
                                <m:sup>
                                  <m:r>
                                    <a:rPr lang="en-US" sz="2000" i="1">
                                      <a:latin typeface="Cambria Math" panose="02040503050406030204" pitchFamily="18" charset="0"/>
                                      <a:ea typeface="Cambria Math" panose="02040503050406030204" pitchFamily="18" charset="0"/>
                                    </a:rPr>
                                    <m:t>𝑎</m:t>
                                  </m:r>
                                </m:sup>
                              </m:sSubSup>
                            </m:e>
                          </m:nary>
                          <m:r>
                            <a:rPr lang="en-US" sz="2000" b="0" i="1" smtClean="0">
                              <a:latin typeface="Cambria Math" panose="02040503050406030204" pitchFamily="18" charset="0"/>
                              <a:ea typeface="Cambria Math" panose="02040503050406030204" pitchFamily="18" charset="0"/>
                            </a:rPr>
                            <m:t>[</m:t>
                          </m:r>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ℛ</m:t>
                              </m:r>
                            </m:e>
                            <m:sub>
                              <m:r>
                                <a:rPr lang="en-US" sz="2000" i="1">
                                  <a:latin typeface="Cambria Math" panose="02040503050406030204" pitchFamily="18" charset="0"/>
                                  <a:ea typeface="Cambria Math" panose="02040503050406030204" pitchFamily="18" charset="0"/>
                                </a:rPr>
                                <m:t>𝑠</m:t>
                              </m:r>
                            </m:sub>
                            <m:sup>
                              <m:r>
                                <a:rPr lang="en-US" sz="2000" i="1">
                                  <a:latin typeface="Cambria Math" panose="02040503050406030204" pitchFamily="18" charset="0"/>
                                  <a:ea typeface="Cambria Math" panose="02040503050406030204" pitchFamily="18" charset="0"/>
                                </a:rPr>
                                <m:t>𝑎</m:t>
                              </m:r>
                            </m:sup>
                          </m:sSubSup>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𝒱</m:t>
                              </m:r>
                            </m:e>
                            <m:sup>
                              <m:r>
                                <a:rPr lang="en-US" sz="2000" i="1">
                                  <a:latin typeface="Cambria Math" panose="02040503050406030204" pitchFamily="18" charset="0"/>
                                  <a:ea typeface="Cambria Math" panose="02040503050406030204" pitchFamily="18" charset="0"/>
                                </a:rPr>
                                <m:t>∗</m:t>
                              </m:r>
                            </m:sup>
                          </m:sSup>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e>
                          </m:d>
                          <m:r>
                            <a:rPr lang="en-US" sz="2000" b="0" i="1" smtClean="0">
                              <a:latin typeface="Cambria Math" panose="02040503050406030204" pitchFamily="18" charset="0"/>
                              <a:ea typeface="Cambria Math" panose="02040503050406030204" pitchFamily="18" charset="0"/>
                            </a:rPr>
                            <m:t>]</m:t>
                          </m:r>
                        </m:e>
                      </m:func>
                    </m:oMath>
                  </m:oMathPara>
                </a14:m>
                <a:endParaRPr lang="en-DE" sz="2000" dirty="0"/>
              </a:p>
            </p:txBody>
          </p:sp>
        </mc:Choice>
        <mc:Fallback xmlns="">
          <p:sp>
            <p:nvSpPr>
              <p:cNvPr id="11" name="TextBox 10">
                <a:extLst>
                  <a:ext uri="{FF2B5EF4-FFF2-40B4-BE49-F238E27FC236}">
                    <a16:creationId xmlns:a16="http://schemas.microsoft.com/office/drawing/2014/main" id="{373EFA7F-8B16-2987-1115-7E485FE20BF0}"/>
                  </a:ext>
                </a:extLst>
              </p:cNvPr>
              <p:cNvSpPr txBox="1">
                <a:spLocks noRot="1" noChangeAspect="1" noMove="1" noResize="1" noEditPoints="1" noAdjustHandles="1" noChangeArrowheads="1" noChangeShapeType="1" noTextEdit="1"/>
              </p:cNvSpPr>
              <p:nvPr/>
            </p:nvSpPr>
            <p:spPr>
              <a:xfrm>
                <a:off x="1548042" y="4359240"/>
                <a:ext cx="4082080" cy="746871"/>
              </a:xfrm>
              <a:prstGeom prst="rect">
                <a:avLst/>
              </a:prstGeom>
              <a:blipFill>
                <a:blip r:embed="rId4"/>
                <a:stretch>
                  <a:fillRect l="-929" t="-146667" r="-1548" b="-200000"/>
                </a:stretch>
              </a:blipFill>
              <a:ln w="22225">
                <a:noFill/>
              </a:ln>
            </p:spPr>
            <p:txBody>
              <a:bodyPr/>
              <a:lstStyle/>
              <a:p>
                <a:r>
                  <a:rPr lang="en-US">
                    <a:noFill/>
                  </a:rPr>
                  <a:t> </a:t>
                </a:r>
              </a:p>
            </p:txBody>
          </p:sp>
        </mc:Fallback>
      </mc:AlternateContent>
      <p:sp>
        <p:nvSpPr>
          <p:cNvPr id="12" name="Slide Number Placeholder 11">
            <a:extLst>
              <a:ext uri="{FF2B5EF4-FFF2-40B4-BE49-F238E27FC236}">
                <a16:creationId xmlns:a16="http://schemas.microsoft.com/office/drawing/2014/main" id="{07DD0ED7-790E-7EA5-592B-C4830183125C}"/>
              </a:ext>
            </a:extLst>
          </p:cNvPr>
          <p:cNvSpPr>
            <a:spLocks noGrp="1"/>
          </p:cNvSpPr>
          <p:nvPr>
            <p:ph type="sldNum" sz="quarter" idx="11"/>
          </p:nvPr>
        </p:nvSpPr>
        <p:spPr/>
        <p:txBody>
          <a:bodyPr/>
          <a:lstStyle/>
          <a:p>
            <a:fld id="{8EC8024B-7172-FB45-9673-F90DEA3BA41B}" type="slidenum">
              <a:rPr lang="en-US" smtClean="0"/>
              <a:t>43</a:t>
            </a:fld>
            <a:endParaRPr lang="en-US"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1EA4471-324B-EB8E-C729-F3B0D259302F}"/>
                  </a:ext>
                </a:extLst>
              </p:cNvPr>
              <p:cNvSpPr txBox="1"/>
              <p:nvPr/>
            </p:nvSpPr>
            <p:spPr>
              <a:xfrm>
                <a:off x="6433386" y="4305776"/>
                <a:ext cx="5747197" cy="746871"/>
              </a:xfrm>
              <a:prstGeom prst="rect">
                <a:avLst/>
              </a:prstGeom>
              <a:noFill/>
              <a:ln w="22225">
                <a:no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US" sz="2000" i="1" smtClean="0">
                              <a:latin typeface="Cambria Math" panose="02040503050406030204" pitchFamily="18" charset="0"/>
                              <a:ea typeface="Cambria Math" panose="02040503050406030204" pitchFamily="18" charset="0"/>
                            </a:rPr>
                          </m:ctrlPr>
                        </m:sSupPr>
                        <m:e>
                          <m:r>
                            <a:rPr lang="en-US" sz="2000" i="1" smtClean="0">
                              <a:latin typeface="Cambria Math" panose="02040503050406030204" pitchFamily="18" charset="0"/>
                              <a:ea typeface="Cambria Math" panose="02040503050406030204" pitchFamily="18" charset="0"/>
                            </a:rPr>
                            <m:t>𝒬</m:t>
                          </m:r>
                        </m:e>
                        <m:sup>
                          <m:r>
                            <a:rPr lang="en-US" sz="2000" b="0" i="1" smtClean="0">
                              <a:latin typeface="Cambria Math" panose="02040503050406030204" pitchFamily="18" charset="0"/>
                              <a:ea typeface="Cambria Math" panose="02040503050406030204" pitchFamily="18" charset="0"/>
                            </a:rPr>
                            <m:t>∗</m:t>
                          </m:r>
                        </m:sup>
                      </m:sSup>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𝑎</m:t>
                          </m:r>
                        </m:e>
                      </m:d>
                      <m:r>
                        <a:rPr lang="en-US" sz="2000" b="0" i="1" smtClean="0">
                          <a:latin typeface="Cambria Math" panose="02040503050406030204" pitchFamily="18" charset="0"/>
                          <a:ea typeface="Cambria Math" panose="02040503050406030204" pitchFamily="18" charset="0"/>
                        </a:rPr>
                        <m:t>=</m:t>
                      </m:r>
                      <m:nary>
                        <m:naryPr>
                          <m:chr m:val="∑"/>
                          <m:supHide m:val="on"/>
                          <m:ctrlPr>
                            <a:rPr lang="en-US" sz="2000" i="1">
                              <a:latin typeface="Cambria Math" panose="02040503050406030204" pitchFamily="18" charset="0"/>
                              <a:ea typeface="Cambria Math" panose="02040503050406030204" pitchFamily="18" charset="0"/>
                            </a:rPr>
                          </m:ctrlPr>
                        </m:naryPr>
                        <m:sub>
                          <m:r>
                            <m:rPr>
                              <m:brk m:alnAt="7"/>
                            </m:rP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𝒮</m:t>
                          </m:r>
                        </m:sub>
                        <m:sup/>
                        <m:e>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𝒫</m:t>
                              </m:r>
                            </m:e>
                            <m:sub>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sub>
                            <m:sup>
                              <m:r>
                                <a:rPr lang="en-US" sz="2000" i="1">
                                  <a:latin typeface="Cambria Math" panose="02040503050406030204" pitchFamily="18" charset="0"/>
                                  <a:ea typeface="Cambria Math" panose="02040503050406030204" pitchFamily="18" charset="0"/>
                                </a:rPr>
                                <m:t>𝑎</m:t>
                              </m:r>
                            </m:sup>
                          </m:sSubSup>
                        </m:e>
                      </m:nary>
                      <m:r>
                        <a:rPr lang="en-US" sz="2000" i="1">
                          <a:latin typeface="Cambria Math" panose="02040503050406030204" pitchFamily="18" charset="0"/>
                          <a:ea typeface="Cambria Math" panose="02040503050406030204" pitchFamily="18" charset="0"/>
                        </a:rPr>
                        <m:t>[</m:t>
                      </m:r>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ℛ</m:t>
                          </m:r>
                        </m:e>
                        <m:sub>
                          <m:r>
                            <a:rPr lang="en-US" sz="2000" i="1">
                              <a:latin typeface="Cambria Math" panose="02040503050406030204" pitchFamily="18" charset="0"/>
                              <a:ea typeface="Cambria Math" panose="02040503050406030204" pitchFamily="18" charset="0"/>
                            </a:rPr>
                            <m:t>𝑠</m:t>
                          </m:r>
                        </m:sub>
                        <m:sup>
                          <m:r>
                            <a:rPr lang="en-US" sz="2000" i="1">
                              <a:latin typeface="Cambria Math" panose="02040503050406030204" pitchFamily="18" charset="0"/>
                              <a:ea typeface="Cambria Math" panose="02040503050406030204" pitchFamily="18" charset="0"/>
                            </a:rPr>
                            <m:t>𝑎</m:t>
                          </m:r>
                        </m:sup>
                      </m:sSubSup>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sSup>
                        <m:sSupPr>
                          <m:ctrlPr>
                            <a:rPr lang="en-US" sz="2000" i="1">
                              <a:latin typeface="Cambria Math" panose="02040503050406030204" pitchFamily="18" charset="0"/>
                              <a:ea typeface="Cambria Math" panose="02040503050406030204" pitchFamily="18" charset="0"/>
                            </a:rPr>
                          </m:ctrlPr>
                        </m:sSupPr>
                        <m:e>
                          <m:limLow>
                            <m:limLowPr>
                              <m:ctrlPr>
                                <a:rPr lang="en-US" sz="2000" i="1" smtClean="0">
                                  <a:solidFill>
                                    <a:schemeClr val="accent6">
                                      <a:lumMod val="75000"/>
                                    </a:schemeClr>
                                  </a:solidFill>
                                  <a:latin typeface="Cambria Math" panose="02040503050406030204" pitchFamily="18" charset="0"/>
                                  <a:ea typeface="Cambria Math" panose="02040503050406030204" pitchFamily="18" charset="0"/>
                                </a:rPr>
                              </m:ctrlPr>
                            </m:limLowPr>
                            <m:e>
                              <m:r>
                                <a:rPr lang="en-US" sz="2000">
                                  <a:solidFill>
                                    <a:schemeClr val="accent6">
                                      <a:lumMod val="75000"/>
                                    </a:schemeClr>
                                  </a:solidFill>
                                  <a:latin typeface="Cambria Math" panose="02040503050406030204" pitchFamily="18" charset="0"/>
                                  <a:ea typeface="Cambria Math" panose="02040503050406030204" pitchFamily="18" charset="0"/>
                                </a:rPr>
                                <m:t> </m:t>
                              </m:r>
                              <m:r>
                                <m:rPr>
                                  <m:sty m:val="p"/>
                                </m:rPr>
                                <a:rPr lang="en-US" sz="2000">
                                  <a:solidFill>
                                    <a:schemeClr val="accent6">
                                      <a:lumMod val="75000"/>
                                    </a:schemeClr>
                                  </a:solidFill>
                                  <a:latin typeface="Cambria Math" panose="02040503050406030204" pitchFamily="18" charset="0"/>
                                  <a:ea typeface="Cambria Math" panose="02040503050406030204" pitchFamily="18" charset="0"/>
                                </a:rPr>
                                <m:t>max</m:t>
                              </m:r>
                            </m:e>
                            <m:lim>
                              <m:r>
                                <a:rPr lang="en-US" sz="2000" i="1">
                                  <a:solidFill>
                                    <a:schemeClr val="accent6">
                                      <a:lumMod val="75000"/>
                                    </a:schemeClr>
                                  </a:solidFill>
                                  <a:latin typeface="Cambria Math" panose="02040503050406030204" pitchFamily="18" charset="0"/>
                                  <a:ea typeface="Cambria Math" panose="02040503050406030204" pitchFamily="18" charset="0"/>
                                </a:rPr>
                                <m:t>𝑎</m:t>
                              </m:r>
                            </m:lim>
                          </m:limLow>
                          <m:r>
                            <a:rPr lang="en-US" sz="2000" i="1">
                              <a:solidFill>
                                <a:schemeClr val="accent6">
                                  <a:lumMod val="75000"/>
                                </a:schemeClr>
                              </a:solidFill>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𝒬</m:t>
                          </m:r>
                        </m:e>
                        <m:sup>
                          <m:r>
                            <a:rPr lang="en-US" sz="2000" i="1">
                              <a:latin typeface="Cambria Math" panose="02040503050406030204" pitchFamily="18" charset="0"/>
                              <a:ea typeface="Cambria Math" panose="02040503050406030204" pitchFamily="18" charset="0"/>
                            </a:rPr>
                            <m:t>∗</m:t>
                          </m:r>
                        </m:sup>
                      </m:sSup>
                      <m:d>
                        <m:dPr>
                          <m:ctrlPr>
                            <a:rPr lang="en-US" sz="2000" i="1">
                              <a:latin typeface="Cambria Math" panose="02040503050406030204" pitchFamily="18" charset="0"/>
                              <a:ea typeface="Cambria Math" panose="02040503050406030204" pitchFamily="18" charset="0"/>
                            </a:rPr>
                          </m:ctrlPr>
                        </m:dPr>
                        <m:e>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𝑠</m:t>
                              </m:r>
                            </m:e>
                            <m:sup>
                              <m:r>
                                <a:rPr lang="en-US" sz="2000" i="1">
                                  <a:latin typeface="Cambria Math" panose="02040503050406030204" pitchFamily="18" charset="0"/>
                                  <a:ea typeface="Cambria Math" panose="02040503050406030204" pitchFamily="18" charset="0"/>
                                </a:rPr>
                                <m:t>′</m:t>
                              </m:r>
                            </m:sup>
                          </m:sSup>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𝑎</m:t>
                          </m:r>
                          <m:r>
                            <a:rPr lang="en-US" sz="2000" b="0" i="1" smtClean="0">
                              <a:latin typeface="Cambria Math" panose="02040503050406030204" pitchFamily="18" charset="0"/>
                              <a:ea typeface="Cambria Math" panose="02040503050406030204" pitchFamily="18" charset="0"/>
                            </a:rPr>
                            <m:t>′</m:t>
                          </m:r>
                        </m:e>
                      </m:d>
                      <m:r>
                        <a:rPr lang="en-US" sz="2000" i="1">
                          <a:latin typeface="Cambria Math" panose="02040503050406030204" pitchFamily="18" charset="0"/>
                          <a:ea typeface="Cambria Math" panose="02040503050406030204" pitchFamily="18" charset="0"/>
                        </a:rPr>
                        <m:t>]</m:t>
                      </m:r>
                    </m:oMath>
                  </m:oMathPara>
                </a14:m>
                <a:endParaRPr lang="en-US" sz="2000" dirty="0"/>
              </a:p>
            </p:txBody>
          </p:sp>
        </mc:Choice>
        <mc:Fallback xmlns="">
          <p:sp>
            <p:nvSpPr>
              <p:cNvPr id="13" name="TextBox 12">
                <a:extLst>
                  <a:ext uri="{FF2B5EF4-FFF2-40B4-BE49-F238E27FC236}">
                    <a16:creationId xmlns:a16="http://schemas.microsoft.com/office/drawing/2014/main" id="{E1EA4471-324B-EB8E-C729-F3B0D259302F}"/>
                  </a:ext>
                </a:extLst>
              </p:cNvPr>
              <p:cNvSpPr txBox="1">
                <a:spLocks noRot="1" noChangeAspect="1" noMove="1" noResize="1" noEditPoints="1" noAdjustHandles="1" noChangeArrowheads="1" noChangeShapeType="1" noTextEdit="1"/>
              </p:cNvSpPr>
              <p:nvPr/>
            </p:nvSpPr>
            <p:spPr>
              <a:xfrm>
                <a:off x="6433386" y="4305776"/>
                <a:ext cx="5747197" cy="746871"/>
              </a:xfrm>
              <a:prstGeom prst="rect">
                <a:avLst/>
              </a:prstGeom>
              <a:blipFill>
                <a:blip r:embed="rId5"/>
                <a:stretch>
                  <a:fillRect l="-1982" t="-143333" b="-201667"/>
                </a:stretch>
              </a:blipFill>
              <a:ln w="22225">
                <a:noFill/>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F25E4792-E989-5474-A0AF-B40CC8C8F521}"/>
              </a:ext>
            </a:extLst>
          </p:cNvPr>
          <p:cNvSpPr txBox="1"/>
          <p:nvPr/>
        </p:nvSpPr>
        <p:spPr>
          <a:xfrm>
            <a:off x="838199" y="1171132"/>
            <a:ext cx="9864605" cy="369332"/>
          </a:xfrm>
          <a:prstGeom prst="rect">
            <a:avLst/>
          </a:prstGeom>
          <a:noFill/>
        </p:spPr>
        <p:txBody>
          <a:bodyPr wrap="square">
            <a:spAutoFit/>
          </a:bodyPr>
          <a:lstStyle/>
          <a:p>
            <a:pPr marL="273050"/>
            <a:r>
              <a:rPr lang="en-US" dirty="0">
                <a:latin typeface="Arial" panose="020B0604020202020204" pitchFamily="34" charset="0"/>
                <a:cs typeface="Arial" panose="020B0604020202020204" pitchFamily="34" charset="0"/>
              </a:rPr>
              <a:t>All optimal policies achieve the optimal value function:</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D308385-C487-0469-AE27-6702CCBE67A8}"/>
                  </a:ext>
                </a:extLst>
              </p:cNvPr>
              <p:cNvSpPr txBox="1"/>
              <p:nvPr/>
            </p:nvSpPr>
            <p:spPr>
              <a:xfrm>
                <a:off x="3392316" y="1684642"/>
                <a:ext cx="5687289" cy="461665"/>
              </a:xfrm>
              <a:prstGeom prst="rect">
                <a:avLst/>
              </a:prstGeom>
              <a:noFill/>
            </p:spPr>
            <p:txBody>
              <a:bodyPr wrap="square">
                <a:spAutoFit/>
              </a:bodyPr>
              <a:lstStyle/>
              <a:p>
                <a14:m>
                  <m:oMath xmlns:m="http://schemas.openxmlformats.org/officeDocument/2006/math">
                    <m:func>
                      <m:funcPr>
                        <m:ctrlPr>
                          <a:rPr lang="en-US" sz="2400" b="0" i="1" smtClean="0">
                            <a:latin typeface="Cambria Math" panose="02040503050406030204" pitchFamily="18" charset="0"/>
                            <a:ea typeface="Cambria Math" panose="02040503050406030204" pitchFamily="18" charset="0"/>
                          </a:rPr>
                        </m:ctrlPr>
                      </m:funcPr>
                      <m:fName>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𝒱</m:t>
                            </m:r>
                          </m:e>
                          <m:sub>
                            <m:r>
                              <a:rPr lang="en-US" sz="2400" i="1">
                                <a:latin typeface="Cambria Math" panose="02040503050406030204" pitchFamily="18" charset="0"/>
                                <a:ea typeface="Cambria Math" panose="02040503050406030204" pitchFamily="18" charset="0"/>
                              </a:rPr>
                              <m:t>𝜋</m:t>
                            </m:r>
                          </m:sub>
                          <m:sup>
                            <m:r>
                              <a:rPr lang="en-US" sz="2400" i="1">
                                <a:latin typeface="Cambria Math" panose="02040503050406030204" pitchFamily="18" charset="0"/>
                                <a:ea typeface="Cambria Math" panose="02040503050406030204" pitchFamily="18" charset="0"/>
                              </a:rPr>
                              <m:t>∗</m:t>
                            </m:r>
                          </m:sup>
                        </m:sSubSup>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𝑠</m:t>
                            </m:r>
                          </m:e>
                        </m:d>
                        <m:r>
                          <a:rPr lang="en-US" sz="2400" i="1">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max</m:t>
                        </m:r>
                      </m:fName>
                      <m:e>
                        <m:sSub>
                          <m:sSubPr>
                            <m:ctrlPr>
                              <a:rPr lang="en-US" sz="2400" b="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𝒱</m:t>
                            </m:r>
                          </m:e>
                          <m:sub>
                            <m:r>
                              <a:rPr lang="en-US" sz="2400" i="1" smtClean="0">
                                <a:latin typeface="Cambria Math" panose="02040503050406030204" pitchFamily="18" charset="0"/>
                                <a:ea typeface="Cambria Math" panose="02040503050406030204" pitchFamily="18" charset="0"/>
                              </a:rPr>
                              <m:t>𝜋</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e>
                    </m:func>
                  </m:oMath>
                </a14:m>
                <a:r>
                  <a:rPr lang="en-DE" sz="2400" dirty="0"/>
                  <a:t> </a:t>
                </a:r>
                <a14:m>
                  <m:oMath xmlns:m="http://schemas.openxmlformats.org/officeDocument/2006/math">
                    <m:r>
                      <a:rPr lang="en-US" sz="2400" b="0" i="0"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𝜖</m:t>
                    </m:r>
                    <m:r>
                      <a:rPr lang="en-US" sz="2400" i="1">
                        <a:latin typeface="Cambria Math" panose="02040503050406030204" pitchFamily="18" charset="0"/>
                        <a:ea typeface="Cambria Math" panose="02040503050406030204" pitchFamily="18" charset="0"/>
                      </a:rPr>
                      <m:t>𝒮</m:t>
                    </m:r>
                  </m:oMath>
                </a14:m>
                <a:endParaRPr lang="en-DE" sz="2400" dirty="0"/>
              </a:p>
            </p:txBody>
          </p:sp>
        </mc:Choice>
        <mc:Fallback xmlns="">
          <p:sp>
            <p:nvSpPr>
              <p:cNvPr id="18" name="TextBox 17">
                <a:extLst>
                  <a:ext uri="{FF2B5EF4-FFF2-40B4-BE49-F238E27FC236}">
                    <a16:creationId xmlns:a16="http://schemas.microsoft.com/office/drawing/2014/main" id="{4D308385-C487-0469-AE27-6702CCBE67A8}"/>
                  </a:ext>
                </a:extLst>
              </p:cNvPr>
              <p:cNvSpPr txBox="1">
                <a:spLocks noRot="1" noChangeAspect="1" noMove="1" noResize="1" noEditPoints="1" noAdjustHandles="1" noChangeArrowheads="1" noChangeShapeType="1" noTextEdit="1"/>
              </p:cNvSpPr>
              <p:nvPr/>
            </p:nvSpPr>
            <p:spPr>
              <a:xfrm>
                <a:off x="3392316" y="1684642"/>
                <a:ext cx="5687289" cy="461665"/>
              </a:xfrm>
              <a:prstGeom prst="rect">
                <a:avLst/>
              </a:prstGeom>
              <a:blipFill>
                <a:blip r:embed="rId6"/>
                <a:stretch>
                  <a:fillRect l="-223"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63A4BC2-06EB-74C6-B733-99463523D44D}"/>
                  </a:ext>
                </a:extLst>
              </p:cNvPr>
              <p:cNvSpPr txBox="1"/>
              <p:nvPr/>
            </p:nvSpPr>
            <p:spPr>
              <a:xfrm>
                <a:off x="3392316" y="2325062"/>
                <a:ext cx="6082141" cy="469809"/>
              </a:xfrm>
              <a:prstGeom prst="rect">
                <a:avLst/>
              </a:prstGeom>
              <a:noFill/>
            </p:spPr>
            <p:txBody>
              <a:bodyPr wrap="square">
                <a:spAutoFit/>
              </a:bodyPr>
              <a:lstStyle/>
              <a:p>
                <a14:m>
                  <m:oMath xmlns:m="http://schemas.openxmlformats.org/officeDocument/2006/math">
                    <m:sSubSup>
                      <m:sSubSupPr>
                        <m:ctrlPr>
                          <a:rPr lang="en-US" sz="2400" i="1" smtClean="0">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𝒬</m:t>
                        </m:r>
                      </m:e>
                      <m:sub>
                        <m:r>
                          <a:rPr lang="en-US" sz="2400" i="1" smtClean="0">
                            <a:latin typeface="Cambria Math" panose="02040503050406030204" pitchFamily="18" charset="0"/>
                            <a:ea typeface="Cambria Math" panose="02040503050406030204" pitchFamily="18" charset="0"/>
                          </a:rPr>
                          <m:t>𝜋</m:t>
                        </m:r>
                      </m:sub>
                      <m:sup>
                        <m:r>
                          <a:rPr lang="en-US" sz="2400" b="0" i="1" smtClean="0">
                            <a:latin typeface="Cambria Math" panose="02040503050406030204" pitchFamily="18" charset="0"/>
                            <a:ea typeface="Cambria Math" panose="02040503050406030204" pitchFamily="18" charset="0"/>
                          </a:rPr>
                          <m:t>∗</m:t>
                        </m:r>
                      </m:sup>
                    </m:sSubSup>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𝑠</m:t>
                        </m:r>
                      </m:e>
                    </m:d>
                    <m:r>
                      <a:rPr lang="en-US" sz="2400" i="1">
                        <a:latin typeface="Cambria Math" panose="02040503050406030204" pitchFamily="18" charset="0"/>
                        <a:ea typeface="Cambria Math" panose="02040503050406030204" pitchFamily="18" charset="0"/>
                      </a:rPr>
                      <m:t>=</m:t>
                    </m:r>
                    <m:func>
                      <m:funcPr>
                        <m:ctrlPr>
                          <a:rPr lang="en-US" sz="2400" b="0" i="1" smtClean="0">
                            <a:latin typeface="Cambria Math" panose="02040503050406030204" pitchFamily="18" charset="0"/>
                            <a:ea typeface="Cambria Math" panose="02040503050406030204" pitchFamily="18" charset="0"/>
                          </a:rPr>
                        </m:ctrlPr>
                      </m:funcPr>
                      <m:fName>
                        <m:r>
                          <m:rPr>
                            <m:sty m:val="p"/>
                          </m:rPr>
                          <a:rPr lang="en-US" sz="2400" b="0" i="0" smtClean="0">
                            <a:latin typeface="Cambria Math" panose="02040503050406030204" pitchFamily="18" charset="0"/>
                            <a:ea typeface="Cambria Math" panose="02040503050406030204" pitchFamily="18" charset="0"/>
                          </a:rPr>
                          <m:t>max</m:t>
                        </m:r>
                      </m:fName>
                      <m:e>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𝒬</m:t>
                            </m:r>
                          </m:e>
                          <m:sub>
                            <m:r>
                              <a:rPr lang="en-US" sz="2400" i="1" smtClean="0">
                                <a:latin typeface="Cambria Math" panose="02040503050406030204" pitchFamily="18" charset="0"/>
                                <a:ea typeface="Cambria Math" panose="02040503050406030204" pitchFamily="18" charset="0"/>
                              </a:rPr>
                              <m:t>𝜋</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e>
                    </m:func>
                  </m:oMath>
                </a14:m>
                <a:r>
                  <a:rPr lang="en-DE" sz="2400" dirty="0"/>
                  <a:t> </a:t>
                </a:r>
                <a14:m>
                  <m:oMath xmlns:m="http://schemas.openxmlformats.org/officeDocument/2006/math">
                    <m:r>
                      <a:rPr lang="en-US" sz="2400" b="0" i="0" smtClean="0">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𝜖</m:t>
                    </m:r>
                    <m:r>
                      <a:rPr lang="en-US" sz="2400" i="1">
                        <a:latin typeface="Cambria Math" panose="02040503050406030204" pitchFamily="18" charset="0"/>
                        <a:ea typeface="Cambria Math" panose="02040503050406030204" pitchFamily="18" charset="0"/>
                      </a:rPr>
                      <m:t>𝒮</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𝜖</m:t>
                    </m:r>
                    <m:r>
                      <a:rPr lang="en-US" sz="2400" b="0" i="1" smtClean="0">
                        <a:latin typeface="Cambria Math" panose="02040503050406030204" pitchFamily="18" charset="0"/>
                        <a:ea typeface="Cambria Math" panose="02040503050406030204" pitchFamily="18" charset="0"/>
                      </a:rPr>
                      <m:t>𝒜</m:t>
                    </m:r>
                  </m:oMath>
                </a14:m>
                <a:endParaRPr lang="en-DE" sz="2400" dirty="0"/>
              </a:p>
            </p:txBody>
          </p:sp>
        </mc:Choice>
        <mc:Fallback xmlns="">
          <p:sp>
            <p:nvSpPr>
              <p:cNvPr id="19" name="TextBox 18">
                <a:extLst>
                  <a:ext uri="{FF2B5EF4-FFF2-40B4-BE49-F238E27FC236}">
                    <a16:creationId xmlns:a16="http://schemas.microsoft.com/office/drawing/2014/main" id="{963A4BC2-06EB-74C6-B733-99463523D44D}"/>
                  </a:ext>
                </a:extLst>
              </p:cNvPr>
              <p:cNvSpPr txBox="1">
                <a:spLocks noRot="1" noChangeAspect="1" noMove="1" noResize="1" noEditPoints="1" noAdjustHandles="1" noChangeArrowheads="1" noChangeShapeType="1" noTextEdit="1"/>
              </p:cNvSpPr>
              <p:nvPr/>
            </p:nvSpPr>
            <p:spPr>
              <a:xfrm>
                <a:off x="3392316" y="2325062"/>
                <a:ext cx="6082141" cy="469809"/>
              </a:xfrm>
              <a:prstGeom prst="rect">
                <a:avLst/>
              </a:prstGeom>
              <a:blipFill>
                <a:blip r:embed="rId7"/>
                <a:stretch>
                  <a:fillRect l="-417" b="-18421"/>
                </a:stretch>
              </a:blipFill>
            </p:spPr>
            <p:txBody>
              <a:bodyPr/>
              <a:lstStyle/>
              <a:p>
                <a:r>
                  <a:rPr lang="en-US">
                    <a:noFill/>
                  </a:rPr>
                  <a:t> </a:t>
                </a:r>
              </a:p>
            </p:txBody>
          </p:sp>
        </mc:Fallback>
      </mc:AlternateContent>
      <p:sp>
        <p:nvSpPr>
          <p:cNvPr id="23" name="Oval 22">
            <a:extLst>
              <a:ext uri="{FF2B5EF4-FFF2-40B4-BE49-F238E27FC236}">
                <a16:creationId xmlns:a16="http://schemas.microsoft.com/office/drawing/2014/main" id="{D2FA8A57-C5B5-476C-6777-BD7FA9C95E13}"/>
              </a:ext>
            </a:extLst>
          </p:cNvPr>
          <p:cNvSpPr/>
          <p:nvPr/>
        </p:nvSpPr>
        <p:spPr>
          <a:xfrm>
            <a:off x="9079605" y="4365317"/>
            <a:ext cx="2028913" cy="616443"/>
          </a:xfrm>
          <a:prstGeom prst="ellipse">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ED0CF06-5125-BB0F-F52D-44D199224C55}"/>
              </a:ext>
            </a:extLst>
          </p:cNvPr>
          <p:cNvSpPr txBox="1"/>
          <p:nvPr/>
        </p:nvSpPr>
        <p:spPr>
          <a:xfrm>
            <a:off x="9183129" y="5035707"/>
            <a:ext cx="1925391" cy="738664"/>
          </a:xfrm>
          <a:prstGeom prst="rect">
            <a:avLst/>
          </a:prstGeom>
          <a:noFill/>
        </p:spPr>
        <p:txBody>
          <a:bodyPr wrap="square" rtlCol="0">
            <a:spAutoFit/>
          </a:bodyPr>
          <a:lstStyle/>
          <a:p>
            <a:pPr algn="ctr"/>
            <a:r>
              <a:rPr lang="en-US" sz="1400" dirty="0">
                <a:solidFill>
                  <a:schemeClr val="accent6">
                    <a:lumMod val="75000"/>
                  </a:schemeClr>
                </a:solidFill>
                <a:latin typeface="Arial" panose="020B0604020202020204" pitchFamily="34" charset="0"/>
                <a:cs typeface="Arial" panose="020B0604020202020204" pitchFamily="34" charset="0"/>
              </a:rPr>
              <a:t>Maximum value over every next possible state and action</a:t>
            </a:r>
          </a:p>
        </p:txBody>
      </p:sp>
      <p:sp>
        <p:nvSpPr>
          <p:cNvPr id="30" name="TextBox 29">
            <a:extLst>
              <a:ext uri="{FF2B5EF4-FFF2-40B4-BE49-F238E27FC236}">
                <a16:creationId xmlns:a16="http://schemas.microsoft.com/office/drawing/2014/main" id="{ED09731E-4854-3182-ACE9-A5A7773673A6}"/>
              </a:ext>
            </a:extLst>
          </p:cNvPr>
          <p:cNvSpPr txBox="1"/>
          <p:nvPr/>
        </p:nvSpPr>
        <p:spPr>
          <a:xfrm>
            <a:off x="9306984" y="5817362"/>
            <a:ext cx="1698991" cy="338554"/>
          </a:xfrm>
          <a:prstGeom prst="rect">
            <a:avLst/>
          </a:prstGeom>
          <a:noFill/>
        </p:spPr>
        <p:txBody>
          <a:bodyPr wrap="none" rtlCol="0">
            <a:spAutoFit/>
          </a:bodyPr>
          <a:lstStyle/>
          <a:p>
            <a:r>
              <a:rPr lang="en-US" sz="1600" dirty="0">
                <a:solidFill>
                  <a:schemeClr val="accent6">
                    <a:lumMod val="75000"/>
                  </a:schemeClr>
                </a:solidFill>
                <a:latin typeface="Arial" panose="020B0604020202020204" pitchFamily="34" charset="0"/>
                <a:cs typeface="Arial" panose="020B0604020202020204" pitchFamily="34" charset="0"/>
              </a:rPr>
              <a:t>We can use this!</a:t>
            </a:r>
          </a:p>
        </p:txBody>
      </p:sp>
      <p:sp>
        <p:nvSpPr>
          <p:cNvPr id="31" name="TextBox 30">
            <a:extLst>
              <a:ext uri="{FF2B5EF4-FFF2-40B4-BE49-F238E27FC236}">
                <a16:creationId xmlns:a16="http://schemas.microsoft.com/office/drawing/2014/main" id="{E556A389-EB51-BCA1-0D50-2B3082C57C4B}"/>
              </a:ext>
            </a:extLst>
          </p:cNvPr>
          <p:cNvSpPr txBox="1"/>
          <p:nvPr/>
        </p:nvSpPr>
        <p:spPr>
          <a:xfrm>
            <a:off x="5243090" y="5155642"/>
            <a:ext cx="3054247" cy="1169551"/>
          </a:xfrm>
          <a:prstGeom prst="rect">
            <a:avLst/>
          </a:prstGeom>
          <a:noFill/>
        </p:spPr>
        <p:txBody>
          <a:bodyPr wrap="square" rtlCol="0">
            <a:spAutoFit/>
          </a:bodyPr>
          <a:lstStyle/>
          <a:p>
            <a:pPr marL="285750" indent="-285750">
              <a:buFont typeface="Wingdings" pitchFamily="2" charset="2"/>
              <a:buChar char="§"/>
            </a:pPr>
            <a:r>
              <a:rPr lang="en-US" sz="1400" dirty="0">
                <a:latin typeface="Arial" panose="020B0604020202020204" pitchFamily="34" charset="0"/>
                <a:cs typeface="Arial" panose="020B0604020202020204" pitchFamily="34" charset="0"/>
              </a:rPr>
              <a:t>Want to know learn a policy</a:t>
            </a:r>
          </a:p>
          <a:p>
            <a:pPr marL="285750" indent="-285750">
              <a:buFont typeface="Wingdings" pitchFamily="2" charset="2"/>
              <a:buChar char="§"/>
            </a:pPr>
            <a:r>
              <a:rPr lang="en-US" sz="1400" dirty="0">
                <a:latin typeface="Arial" panose="020B0604020202020204" pitchFamily="34" charset="0"/>
                <a:cs typeface="Arial" panose="020B0604020202020204" pitchFamily="34" charset="0"/>
              </a:rPr>
              <a:t>Discrete action spaces (can enumerate actions</a:t>
            </a:r>
          </a:p>
          <a:p>
            <a:pPr marL="285750" indent="-285750">
              <a:buFont typeface="Wingdings" pitchFamily="2" charset="2"/>
              <a:buChar char="§"/>
            </a:pPr>
            <a:r>
              <a:rPr lang="en-US" sz="1400" dirty="0">
                <a:latin typeface="Arial" panose="020B0604020202020204" pitchFamily="34" charset="0"/>
                <a:cs typeface="Arial" panose="020B0604020202020204" pitchFamily="34" charset="0"/>
              </a:rPr>
              <a:t>How good is it to take an action from that state</a:t>
            </a:r>
          </a:p>
        </p:txBody>
      </p:sp>
      <p:sp>
        <p:nvSpPr>
          <p:cNvPr id="32" name="TextBox 31">
            <a:extLst>
              <a:ext uri="{FF2B5EF4-FFF2-40B4-BE49-F238E27FC236}">
                <a16:creationId xmlns:a16="http://schemas.microsoft.com/office/drawing/2014/main" id="{1739D1D6-5094-DBB3-3821-2388FFA09AB0}"/>
              </a:ext>
            </a:extLst>
          </p:cNvPr>
          <p:cNvSpPr txBox="1"/>
          <p:nvPr/>
        </p:nvSpPr>
        <p:spPr>
          <a:xfrm>
            <a:off x="1007157" y="5390222"/>
            <a:ext cx="2887506" cy="738664"/>
          </a:xfrm>
          <a:prstGeom prst="rect">
            <a:avLst/>
          </a:prstGeom>
          <a:noFill/>
        </p:spPr>
        <p:txBody>
          <a:bodyPr wrap="square" rtlCol="0">
            <a:spAutoFit/>
          </a:bodyPr>
          <a:lstStyle/>
          <a:p>
            <a:pPr marL="285750" indent="-285750">
              <a:buFont typeface="Wingdings" pitchFamily="2" charset="2"/>
              <a:buChar char="§"/>
            </a:pPr>
            <a:r>
              <a:rPr lang="en-US" sz="1400" dirty="0">
                <a:latin typeface="Arial" panose="020B0604020202020204" pitchFamily="34" charset="0"/>
                <a:cs typeface="Arial" panose="020B0604020202020204" pitchFamily="34" charset="0"/>
              </a:rPr>
              <a:t>Policy is fixed</a:t>
            </a:r>
          </a:p>
          <a:p>
            <a:pPr marL="285750" indent="-285750">
              <a:buFont typeface="Wingdings" pitchFamily="2" charset="2"/>
              <a:buChar char="§"/>
            </a:pPr>
            <a:r>
              <a:rPr lang="en-US" sz="1400" dirty="0">
                <a:latin typeface="Arial" panose="020B0604020202020204" pitchFamily="34" charset="0"/>
                <a:cs typeface="Arial" panose="020B0604020202020204" pitchFamily="34" charset="0"/>
              </a:rPr>
              <a:t>Continuous action spaces</a:t>
            </a:r>
          </a:p>
          <a:p>
            <a:pPr marL="285750" indent="-285750">
              <a:buFont typeface="Wingdings" pitchFamily="2" charset="2"/>
              <a:buChar char="§"/>
            </a:pPr>
            <a:r>
              <a:rPr lang="en-US" sz="1400" dirty="0">
                <a:latin typeface="Arial" panose="020B0604020202020204" pitchFamily="34" charset="0"/>
                <a:cs typeface="Arial" panose="020B0604020202020204" pitchFamily="34" charset="0"/>
              </a:rPr>
              <a:t>How good is it to be in a state</a:t>
            </a:r>
          </a:p>
        </p:txBody>
      </p:sp>
      <p:cxnSp>
        <p:nvCxnSpPr>
          <p:cNvPr id="34" name="Straight Connector 33">
            <a:extLst>
              <a:ext uri="{FF2B5EF4-FFF2-40B4-BE49-F238E27FC236}">
                <a16:creationId xmlns:a16="http://schemas.microsoft.com/office/drawing/2014/main" id="{7264ECB1-A0D4-44FC-DF94-40C7CAA4D3FC}"/>
              </a:ext>
            </a:extLst>
          </p:cNvPr>
          <p:cNvCxnSpPr/>
          <p:nvPr/>
        </p:nvCxnSpPr>
        <p:spPr>
          <a:xfrm flipV="1">
            <a:off x="1693333" y="4814965"/>
            <a:ext cx="0" cy="51539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35B95FB5-9D9E-5193-A1E3-E33EDB1A2574}"/>
              </a:ext>
            </a:extLst>
          </p:cNvPr>
          <p:cNvCxnSpPr>
            <a:cxnSpLocks/>
          </p:cNvCxnSpPr>
          <p:nvPr/>
        </p:nvCxnSpPr>
        <p:spPr>
          <a:xfrm flipV="1">
            <a:off x="6484185" y="4826780"/>
            <a:ext cx="0" cy="328862"/>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820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P spid="13" grpId="0"/>
      <p:bldP spid="23" grpId="0" animBg="1"/>
      <p:bldP spid="29" grpId="0"/>
      <p:bldP spid="30" grpId="0"/>
      <p:bldP spid="31" grpId="0"/>
      <p:bldP spid="3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2CD04-C617-65EB-BBEB-7F60B6AB4CD8}"/>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9DA9908-A35A-71C5-38CE-5FE80D240B27}"/>
              </a:ext>
            </a:extLst>
          </p:cNvPr>
          <p:cNvSpPr>
            <a:spLocks noGrp="1"/>
          </p:cNvSpPr>
          <p:nvPr>
            <p:ph type="title"/>
          </p:nvPr>
        </p:nvSpPr>
        <p:spPr>
          <a:xfrm>
            <a:off x="838200" y="365125"/>
            <a:ext cx="6305194" cy="683387"/>
          </a:xfrm>
        </p:spPr>
        <p:txBody>
          <a:bodyPr>
            <a:normAutofit/>
          </a:bodyPr>
          <a:lstStyle/>
          <a:p>
            <a:r>
              <a:rPr lang="en-US" dirty="0"/>
              <a:t>Policy improvement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74B6856-8839-F848-3060-EE78EBC9976A}"/>
                  </a:ext>
                </a:extLst>
              </p:cNvPr>
              <p:cNvSpPr txBox="1"/>
              <p:nvPr/>
            </p:nvSpPr>
            <p:spPr>
              <a:xfrm>
                <a:off x="909826" y="2645795"/>
                <a:ext cx="3409010" cy="547971"/>
              </a:xfrm>
              <a:prstGeom prst="rect">
                <a:avLst/>
              </a:prstGeom>
              <a:noFill/>
              <a:ln w="2222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ea typeface="Cambria Math" panose="02040503050406030204" pitchFamily="18" charset="0"/>
                        </a:rPr>
                        <m:t>𝝅</m:t>
                      </m:r>
                      <m:r>
                        <a:rPr lang="en-US" sz="2400" b="1" i="1" smtClean="0">
                          <a:latin typeface="Cambria Math" panose="02040503050406030204" pitchFamily="18" charset="0"/>
                          <a:ea typeface="Cambria Math" panose="02040503050406030204" pitchFamily="18" charset="0"/>
                        </a:rPr>
                        <m:t> ′</m:t>
                      </m:r>
                      <m:d>
                        <m:dPr>
                          <m:ctrlPr>
                            <a:rPr lang="en-US" sz="2400" b="1" i="1" smtClean="0">
                              <a:latin typeface="Cambria Math" panose="02040503050406030204" pitchFamily="18" charset="0"/>
                              <a:ea typeface="Cambria Math" panose="02040503050406030204" pitchFamily="18" charset="0"/>
                            </a:rPr>
                          </m:ctrlPr>
                        </m:dPr>
                        <m:e>
                          <m:r>
                            <a:rPr lang="en-US" sz="2400" b="1" i="1" smtClean="0">
                              <a:latin typeface="Cambria Math" panose="02040503050406030204" pitchFamily="18" charset="0"/>
                              <a:ea typeface="Cambria Math" panose="02040503050406030204" pitchFamily="18" charset="0"/>
                            </a:rPr>
                            <m:t>𝒔</m:t>
                          </m:r>
                        </m:e>
                      </m:d>
                      <m:r>
                        <a:rPr lang="en-US" sz="2400" b="0" i="1" smtClean="0">
                          <a:latin typeface="Cambria Math" panose="02040503050406030204" pitchFamily="18" charset="0"/>
                          <a:ea typeface="Cambria Math" panose="02040503050406030204" pitchFamily="18" charset="0"/>
                        </a:rPr>
                        <m:t>=</m:t>
                      </m:r>
                      <m:func>
                        <m:funcPr>
                          <m:ctrlPr>
                            <a:rPr lang="en-US" sz="2400" i="1" smtClean="0">
                              <a:solidFill>
                                <a:schemeClr val="tx1"/>
                              </a:solidFill>
                              <a:latin typeface="Cambria Math" panose="02040503050406030204" pitchFamily="18" charset="0"/>
                              <a:ea typeface="Cambria Math" panose="02040503050406030204" pitchFamily="18" charset="0"/>
                            </a:rPr>
                          </m:ctrlPr>
                        </m:funcPr>
                        <m:fName>
                          <m:limLow>
                            <m:limLowPr>
                              <m:ctrlPr>
                                <a:rPr lang="en-US" sz="2400" i="1">
                                  <a:solidFill>
                                    <a:schemeClr val="tx1"/>
                                  </a:solidFill>
                                  <a:latin typeface="Cambria Math" panose="02040503050406030204" pitchFamily="18" charset="0"/>
                                  <a:ea typeface="Cambria Math" panose="02040503050406030204" pitchFamily="18" charset="0"/>
                                </a:rPr>
                              </m:ctrlPr>
                            </m:limLowPr>
                            <m:e>
                              <m:r>
                                <m:rPr>
                                  <m:sty m:val="p"/>
                                </m:rPr>
                                <a:rPr lang="en-US" sz="2400">
                                  <a:solidFill>
                                    <a:schemeClr val="tx1"/>
                                  </a:solidFill>
                                  <a:latin typeface="Cambria Math" panose="02040503050406030204" pitchFamily="18" charset="0"/>
                                  <a:ea typeface="Cambria Math" panose="02040503050406030204" pitchFamily="18" charset="0"/>
                                </a:rPr>
                                <m:t>arg</m:t>
                              </m:r>
                              <m:r>
                                <a:rPr lang="en-US" sz="2400" b="0" i="0" smtClean="0">
                                  <a:solidFill>
                                    <a:schemeClr val="tx1"/>
                                  </a:solidFill>
                                  <a:latin typeface="Cambria Math" panose="02040503050406030204" pitchFamily="18" charset="0"/>
                                  <a:ea typeface="Cambria Math" panose="02040503050406030204" pitchFamily="18" charset="0"/>
                                </a:rPr>
                                <m:t> </m:t>
                              </m:r>
                              <m:r>
                                <m:rPr>
                                  <m:sty m:val="p"/>
                                </m:rPr>
                                <a:rPr lang="en-US" sz="2400">
                                  <a:solidFill>
                                    <a:schemeClr val="tx1"/>
                                  </a:solidFill>
                                  <a:latin typeface="Cambria Math" panose="02040503050406030204" pitchFamily="18" charset="0"/>
                                  <a:ea typeface="Cambria Math" panose="02040503050406030204" pitchFamily="18" charset="0"/>
                                </a:rPr>
                                <m:t>max</m:t>
                              </m:r>
                            </m:e>
                            <m:lim>
                              <m:r>
                                <a:rPr lang="en-US" sz="2400" i="1">
                                  <a:solidFill>
                                    <a:schemeClr val="tx1"/>
                                  </a:solidFill>
                                  <a:latin typeface="Cambria Math" panose="02040503050406030204" pitchFamily="18" charset="0"/>
                                  <a:ea typeface="Cambria Math" panose="02040503050406030204" pitchFamily="18" charset="0"/>
                                </a:rPr>
                                <m:t>𝑎</m:t>
                              </m:r>
                            </m:lim>
                          </m:limLow>
                        </m:fName>
                        <m:e>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𝒬</m:t>
                              </m:r>
                            </m:e>
                            <m:sup>
                              <m:r>
                                <a:rPr lang="en-US" sz="2400" i="1">
                                  <a:latin typeface="Cambria Math" panose="02040503050406030204" pitchFamily="18" charset="0"/>
                                  <a:ea typeface="Cambria Math" panose="02040503050406030204" pitchFamily="18" charset="0"/>
                                </a:rPr>
                                <m:t>𝜋</m:t>
                              </m:r>
                            </m:sup>
                          </m:sSup>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m:t>
                          </m:r>
                        </m:e>
                      </m:func>
                    </m:oMath>
                  </m:oMathPara>
                </a14:m>
                <a:endParaRPr lang="en-DE" sz="2400" dirty="0"/>
              </a:p>
            </p:txBody>
          </p:sp>
        </mc:Choice>
        <mc:Fallback xmlns="">
          <p:sp>
            <p:nvSpPr>
              <p:cNvPr id="6" name="TextBox 5">
                <a:extLst>
                  <a:ext uri="{FF2B5EF4-FFF2-40B4-BE49-F238E27FC236}">
                    <a16:creationId xmlns:a16="http://schemas.microsoft.com/office/drawing/2014/main" id="{D74B6856-8839-F848-3060-EE78EBC9976A}"/>
                  </a:ext>
                </a:extLst>
              </p:cNvPr>
              <p:cNvSpPr txBox="1">
                <a:spLocks noRot="1" noChangeAspect="1" noMove="1" noResize="1" noEditPoints="1" noAdjustHandles="1" noChangeArrowheads="1" noChangeShapeType="1" noTextEdit="1"/>
              </p:cNvSpPr>
              <p:nvPr/>
            </p:nvSpPr>
            <p:spPr>
              <a:xfrm>
                <a:off x="909826" y="2645795"/>
                <a:ext cx="3409010" cy="547971"/>
              </a:xfrm>
              <a:prstGeom prst="rect">
                <a:avLst/>
              </a:prstGeom>
              <a:blipFill>
                <a:blip r:embed="rId3"/>
                <a:stretch>
                  <a:fillRect l="-743" t="-4545" r="-2974" b="-9091"/>
                </a:stretch>
              </a:blipFill>
              <a:ln w="2222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D191C26-E520-ED68-B387-06171629D80F}"/>
                  </a:ext>
                </a:extLst>
              </p:cNvPr>
              <p:cNvSpPr txBox="1"/>
              <p:nvPr/>
            </p:nvSpPr>
            <p:spPr>
              <a:xfrm>
                <a:off x="1068574" y="4481176"/>
                <a:ext cx="5595747" cy="1477328"/>
              </a:xfrm>
              <a:prstGeom prst="rect">
                <a:avLst/>
              </a:prstGeom>
              <a:noFill/>
            </p:spPr>
            <p:txBody>
              <a:bodyPr wrap="square" rtlCol="0">
                <a:spAutoFit/>
              </a:bodyPr>
              <a:lstStyle/>
              <a:p>
                <a:pPr marL="285750" indent="-285750">
                  <a:buFont typeface="Wingdings" pitchFamily="2" charset="2"/>
                  <a:buChar char="§"/>
                </a:pPr>
                <a:r>
                  <a:rPr lang="en-GB" sz="1600" b="1" dirty="0">
                    <a:solidFill>
                      <a:schemeClr val="accent6">
                        <a:lumMod val="75000"/>
                      </a:schemeClr>
                    </a:solidFill>
                    <a:latin typeface="Arial" panose="020B0604020202020204" pitchFamily="34" charset="0"/>
                    <a:cs typeface="Arial" panose="020B0604020202020204" pitchFamily="34" charset="0"/>
                  </a:rPr>
                  <a:t>I</a:t>
                </a:r>
                <a:r>
                  <a:rPr lang="en-DE" sz="1600" b="1" dirty="0">
                    <a:solidFill>
                      <a:schemeClr val="accent6">
                        <a:lumMod val="75000"/>
                      </a:schemeClr>
                    </a:solidFill>
                    <a:latin typeface="Arial" panose="020B0604020202020204" pitchFamily="34" charset="0"/>
                    <a:cs typeface="Arial" panose="020B0604020202020204" pitchFamily="34" charset="0"/>
                  </a:rPr>
                  <a:t>f the action has a higher value, the policy </a:t>
                </a:r>
                <a:r>
                  <a:rPr lang="en-DE" sz="1600" b="1">
                    <a:solidFill>
                      <a:schemeClr val="accent6">
                        <a:lumMod val="75000"/>
                      </a:schemeClr>
                    </a:solidFill>
                    <a:latin typeface="Arial" panose="020B0604020202020204" pitchFamily="34" charset="0"/>
                    <a:cs typeface="Arial" panose="020B0604020202020204" pitchFamily="34" charset="0"/>
                  </a:rPr>
                  <a:t>is better</a:t>
                </a:r>
                <a:endParaRPr lang="en-US" sz="16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Wingdings" pitchFamily="2" charset="2"/>
                  <a:buChar char="§"/>
                </a:pPr>
                <a:endParaRPr lang="en-DE" sz="500"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Wingdings" pitchFamily="2" charset="2"/>
                  <a:buChar char="§"/>
                </a:pPr>
                <a14:m>
                  <m:oMath xmlns:m="http://schemas.openxmlformats.org/officeDocument/2006/math">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𝒱</m:t>
                        </m:r>
                      </m:e>
                      <m:sup>
                        <m:r>
                          <a:rPr lang="en-US" sz="1600" i="1">
                            <a:latin typeface="Cambria Math" panose="02040503050406030204" pitchFamily="18" charset="0"/>
                            <a:ea typeface="Cambria Math" panose="02040503050406030204" pitchFamily="18" charset="0"/>
                          </a:rPr>
                          <m:t>∗</m:t>
                        </m:r>
                      </m:sup>
                    </m:sSup>
                    <m:r>
                      <a:rPr lang="en-US" sz="1600" i="1">
                        <a:latin typeface="Cambria Math" panose="02040503050406030204" pitchFamily="18" charset="0"/>
                        <a:ea typeface="Cambria Math" panose="02040503050406030204" pitchFamily="18" charset="0"/>
                      </a:rPr>
                      <m:t> </m:t>
                    </m:r>
                  </m:oMath>
                </a14:m>
                <a:r>
                  <a:rPr lang="en-US" sz="1600" dirty="0">
                    <a:solidFill>
                      <a:schemeClr val="tx1"/>
                    </a:solidFill>
                    <a:latin typeface="Arial" panose="020B0604020202020204" pitchFamily="34" charset="0"/>
                    <a:cs typeface="Arial" panose="020B0604020202020204" pitchFamily="34" charset="0"/>
                  </a:rPr>
                  <a:t>is the unique solution to the Bellman optimality eq.</a:t>
                </a:r>
              </a:p>
              <a:p>
                <a:pPr marL="285750" indent="-285750">
                  <a:buFont typeface="Wingdings" pitchFamily="2" charset="2"/>
                  <a:buChar char="§"/>
                </a:pPr>
                <a:endParaRPr lang="en-US" sz="500" dirty="0">
                  <a:solidFill>
                    <a:schemeClr val="tx1"/>
                  </a:solidFill>
                  <a:latin typeface="Arial" panose="020B0604020202020204" pitchFamily="34" charset="0"/>
                  <a:cs typeface="Arial" panose="020B0604020202020204" pitchFamily="34" charset="0"/>
                </a:endParaRPr>
              </a:p>
              <a:p>
                <a:pPr marL="285750" indent="-285750">
                  <a:buFont typeface="Wingdings" pitchFamily="2" charset="2"/>
                  <a:buChar char="§"/>
                </a:pPr>
                <a:r>
                  <a:rPr lang="en-US" sz="1600" dirty="0">
                    <a:solidFill>
                      <a:schemeClr val="tx1"/>
                    </a:solidFill>
                    <a:latin typeface="Arial" panose="020B0604020202020204" pitchFamily="34" charset="0"/>
                    <a:cs typeface="Arial" panose="020B0604020202020204" pitchFamily="34" charset="0"/>
                  </a:rPr>
                  <a:t>If this greedy operation does not change </a:t>
                </a:r>
                <a14:m>
                  <m:oMath xmlns:m="http://schemas.openxmlformats.org/officeDocument/2006/math">
                    <m:r>
                      <a:rPr lang="en-US" sz="1600" i="1" smtClean="0">
                        <a:solidFill>
                          <a:schemeClr val="tx1"/>
                        </a:solidFill>
                        <a:latin typeface="Cambria Math" panose="02040503050406030204" pitchFamily="18" charset="0"/>
                        <a:ea typeface="Cambria Math" panose="02040503050406030204" pitchFamily="18" charset="0"/>
                      </a:rPr>
                      <m:t>𝒱</m:t>
                    </m:r>
                  </m:oMath>
                </a14:m>
                <a:r>
                  <a:rPr lang="en-US" sz="1600" dirty="0">
                    <a:solidFill>
                      <a:schemeClr val="tx1"/>
                    </a:solidFill>
                    <a:latin typeface="Arial" panose="020B0604020202020204" pitchFamily="34" charset="0"/>
                    <a:cs typeface="Arial" panose="020B0604020202020204" pitchFamily="34" charset="0"/>
                  </a:rPr>
                  <a:t>, then it converged to the optimal policy because it satisfies the Bellman optimality eq.</a:t>
                </a:r>
              </a:p>
            </p:txBody>
          </p:sp>
        </mc:Choice>
        <mc:Fallback xmlns="">
          <p:sp>
            <p:nvSpPr>
              <p:cNvPr id="20" name="TextBox 19">
                <a:extLst>
                  <a:ext uri="{FF2B5EF4-FFF2-40B4-BE49-F238E27FC236}">
                    <a16:creationId xmlns:a16="http://schemas.microsoft.com/office/drawing/2014/main" id="{CD191C26-E520-ED68-B387-06171629D80F}"/>
                  </a:ext>
                </a:extLst>
              </p:cNvPr>
              <p:cNvSpPr txBox="1">
                <a:spLocks noRot="1" noChangeAspect="1" noMove="1" noResize="1" noEditPoints="1" noAdjustHandles="1" noChangeArrowheads="1" noChangeShapeType="1" noTextEdit="1"/>
              </p:cNvSpPr>
              <p:nvPr/>
            </p:nvSpPr>
            <p:spPr>
              <a:xfrm>
                <a:off x="1068574" y="4481176"/>
                <a:ext cx="5595747" cy="1477328"/>
              </a:xfrm>
              <a:prstGeom prst="rect">
                <a:avLst/>
              </a:prstGeom>
              <a:blipFill>
                <a:blip r:embed="rId4"/>
                <a:stretch>
                  <a:fillRect l="-454" t="-855" b="-5128"/>
                </a:stretch>
              </a:blipFill>
            </p:spPr>
            <p:txBody>
              <a:bodyPr/>
              <a:lstStyle/>
              <a:p>
                <a:r>
                  <a:rPr lang="en-US">
                    <a:noFill/>
                  </a:rPr>
                  <a:t> </a:t>
                </a:r>
              </a:p>
            </p:txBody>
          </p:sp>
        </mc:Fallback>
      </mc:AlternateContent>
      <p:pic>
        <p:nvPicPr>
          <p:cNvPr id="21" name="Picture 20" descr="Diagram&#10;&#10;Description automatically generated">
            <a:extLst>
              <a:ext uri="{FF2B5EF4-FFF2-40B4-BE49-F238E27FC236}">
                <a16:creationId xmlns:a16="http://schemas.microsoft.com/office/drawing/2014/main" id="{3F665C31-6F5B-A699-E1BC-240DFC082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1775" y="1607834"/>
            <a:ext cx="2265168" cy="1879060"/>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FBFE1F3-F292-DE91-28AF-F5AAB85A739C}"/>
                  </a:ext>
                </a:extLst>
              </p:cNvPr>
              <p:cNvSpPr txBox="1"/>
              <p:nvPr/>
            </p:nvSpPr>
            <p:spPr>
              <a:xfrm>
                <a:off x="7657744" y="863846"/>
                <a:ext cx="35085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DE" sz="2400" i="1" smtClean="0">
                              <a:latin typeface="Cambria Math" panose="02040503050406030204" pitchFamily="18" charset="0"/>
                            </a:rPr>
                          </m:ctrlPr>
                        </m:sSubPr>
                        <m:e>
                          <m:r>
                            <a:rPr lang="en-DE" sz="2400" i="1" smtClean="0">
                              <a:latin typeface="Cambria Math" panose="02040503050406030204" pitchFamily="18" charset="0"/>
                              <a:ea typeface="Cambria Math" panose="02040503050406030204" pitchFamily="18" charset="0"/>
                            </a:rPr>
                            <m:t>𝜋</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𝒱</m:t>
                          </m:r>
                        </m:e>
                        <m:sup>
                          <m:r>
                            <a:rPr lang="en-US" sz="2400" i="1">
                              <a:latin typeface="Cambria Math" panose="02040503050406030204" pitchFamily="18" charset="0"/>
                              <a:ea typeface="Cambria Math" panose="02040503050406030204" pitchFamily="18" charset="0"/>
                            </a:rPr>
                            <m:t>𝜋</m:t>
                          </m:r>
                          <m:r>
                            <a:rPr lang="en-US" sz="2400" i="1">
                              <a:latin typeface="Cambria Math" panose="02040503050406030204" pitchFamily="18" charset="0"/>
                              <a:ea typeface="Cambria Math" panose="02040503050406030204" pitchFamily="18" charset="0"/>
                            </a:rPr>
                            <m:t>1</m:t>
                          </m:r>
                        </m:sup>
                      </m:sSup>
                      <m:r>
                        <a:rPr lang="en-US" sz="2400" b="0" i="1" smtClean="0">
                          <a:latin typeface="Cambria Math" panose="02040503050406030204" pitchFamily="18" charset="0"/>
                        </a:rPr>
                        <m:t>→</m:t>
                      </m:r>
                      <m:sSub>
                        <m:sSubPr>
                          <m:ctrlPr>
                            <a:rPr lang="en-DE" sz="2400" i="1">
                              <a:latin typeface="Cambria Math" panose="02040503050406030204" pitchFamily="18" charset="0"/>
                            </a:rPr>
                          </m:ctrlPr>
                        </m:sSubPr>
                        <m:e>
                          <m:r>
                            <a:rPr lang="en-DE" sz="2400" i="1">
                              <a:latin typeface="Cambria Math" panose="02040503050406030204" pitchFamily="18" charset="0"/>
                              <a:ea typeface="Cambria Math" panose="02040503050406030204" pitchFamily="18" charset="0"/>
                            </a:rPr>
                            <m:t>𝜋</m:t>
                          </m:r>
                        </m:e>
                        <m:sub>
                          <m:r>
                            <a:rPr lang="en-US" sz="2400" b="0" i="1" smtClean="0">
                              <a:latin typeface="Cambria Math" panose="02040503050406030204" pitchFamily="18" charset="0"/>
                              <a:ea typeface="Cambria Math" panose="02040503050406030204" pitchFamily="18" charset="0"/>
                            </a:rPr>
                            <m:t>2</m:t>
                          </m:r>
                        </m:sub>
                      </m:sSub>
                      <m:r>
                        <a:rPr lang="en-US" sz="2400" b="0" i="1" smtClean="0">
                          <a:latin typeface="Cambria Math" panose="02040503050406030204" pitchFamily="18" charset="0"/>
                        </a:rPr>
                        <m:t>→…</m:t>
                      </m:r>
                      <m:r>
                        <a:rPr lang="en-US" sz="2400" i="1">
                          <a:latin typeface="Cambria Math" panose="02040503050406030204" pitchFamily="18" charset="0"/>
                        </a:rPr>
                        <m:t>→</m:t>
                      </m:r>
                      <m:sSub>
                        <m:sSubPr>
                          <m:ctrlPr>
                            <a:rPr lang="en-DE" sz="2400" i="1">
                              <a:latin typeface="Cambria Math" panose="02040503050406030204" pitchFamily="18" charset="0"/>
                            </a:rPr>
                          </m:ctrlPr>
                        </m:sSubPr>
                        <m:e>
                          <m:r>
                            <a:rPr lang="en-DE" sz="2400" i="1">
                              <a:latin typeface="Cambria Math" panose="02040503050406030204" pitchFamily="18" charset="0"/>
                              <a:ea typeface="Cambria Math" panose="02040503050406030204" pitchFamily="18" charset="0"/>
                            </a:rPr>
                            <m:t>𝜋</m:t>
                          </m:r>
                        </m:e>
                        <m:sub>
                          <m:r>
                            <a:rPr lang="en-US" sz="2400" b="0" i="1" smtClean="0">
                              <a:latin typeface="Cambria Math" panose="02040503050406030204" pitchFamily="18" charset="0"/>
                              <a:ea typeface="Cambria Math" panose="02040503050406030204" pitchFamily="18" charset="0"/>
                            </a:rPr>
                            <m:t>∗</m:t>
                          </m:r>
                        </m:sub>
                      </m:sSub>
                    </m:oMath>
                  </m:oMathPara>
                </a14:m>
                <a:endParaRPr lang="en-DE" sz="2400" dirty="0"/>
              </a:p>
            </p:txBody>
          </p:sp>
        </mc:Choice>
        <mc:Fallback xmlns="">
          <p:sp>
            <p:nvSpPr>
              <p:cNvPr id="29" name="TextBox 28">
                <a:extLst>
                  <a:ext uri="{FF2B5EF4-FFF2-40B4-BE49-F238E27FC236}">
                    <a16:creationId xmlns:a16="http://schemas.microsoft.com/office/drawing/2014/main" id="{EFBFE1F3-F292-DE91-28AF-F5AAB85A739C}"/>
                  </a:ext>
                </a:extLst>
              </p:cNvPr>
              <p:cNvSpPr txBox="1">
                <a:spLocks noRot="1" noChangeAspect="1" noMove="1" noResize="1" noEditPoints="1" noAdjustHandles="1" noChangeArrowheads="1" noChangeShapeType="1" noTextEdit="1"/>
              </p:cNvSpPr>
              <p:nvPr/>
            </p:nvSpPr>
            <p:spPr>
              <a:xfrm>
                <a:off x="7657744" y="863846"/>
                <a:ext cx="3508525" cy="369332"/>
              </a:xfrm>
              <a:prstGeom prst="rect">
                <a:avLst/>
              </a:prstGeom>
              <a:blipFill>
                <a:blip r:embed="rId6"/>
                <a:stretch>
                  <a:fillRect l="-719" t="-3448" b="-13793"/>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AA41A3DA-DF20-9072-26CB-FDA33E7790EA}"/>
              </a:ext>
            </a:extLst>
          </p:cNvPr>
          <p:cNvSpPr txBox="1"/>
          <p:nvPr/>
        </p:nvSpPr>
        <p:spPr>
          <a:xfrm>
            <a:off x="7715797" y="1330835"/>
            <a:ext cx="881973" cy="276999"/>
          </a:xfrm>
          <a:prstGeom prst="rect">
            <a:avLst/>
          </a:prstGeom>
          <a:noFill/>
        </p:spPr>
        <p:txBody>
          <a:bodyPr wrap="none" rtlCol="0">
            <a:spAutoFit/>
          </a:bodyPr>
          <a:lstStyle/>
          <a:p>
            <a:r>
              <a:rPr lang="en-DE" sz="1200" dirty="0">
                <a:solidFill>
                  <a:schemeClr val="accent6">
                    <a:lumMod val="75000"/>
                  </a:schemeClr>
                </a:solidFill>
                <a:latin typeface="Arial" panose="020B0604020202020204" pitchFamily="34" charset="0"/>
                <a:cs typeface="Arial" panose="020B0604020202020204" pitchFamily="34" charset="0"/>
              </a:rPr>
              <a:t>evaluation</a:t>
            </a:r>
          </a:p>
        </p:txBody>
      </p:sp>
      <p:sp>
        <p:nvSpPr>
          <p:cNvPr id="31" name="TextBox 30">
            <a:extLst>
              <a:ext uri="{FF2B5EF4-FFF2-40B4-BE49-F238E27FC236}">
                <a16:creationId xmlns:a16="http://schemas.microsoft.com/office/drawing/2014/main" id="{348D7782-6FD2-09A8-895F-E58BDAB80A8D}"/>
              </a:ext>
            </a:extLst>
          </p:cNvPr>
          <p:cNvSpPr txBox="1"/>
          <p:nvPr/>
        </p:nvSpPr>
        <p:spPr>
          <a:xfrm>
            <a:off x="8844967" y="380905"/>
            <a:ext cx="1071127" cy="276999"/>
          </a:xfrm>
          <a:prstGeom prst="rect">
            <a:avLst/>
          </a:prstGeom>
          <a:noFill/>
        </p:spPr>
        <p:txBody>
          <a:bodyPr wrap="none" rtlCol="0">
            <a:spAutoFit/>
          </a:bodyPr>
          <a:lstStyle/>
          <a:p>
            <a:r>
              <a:rPr lang="en-DE" sz="1200" dirty="0">
                <a:solidFill>
                  <a:schemeClr val="accent6">
                    <a:lumMod val="75000"/>
                  </a:schemeClr>
                </a:solidFill>
                <a:latin typeface="Arial" panose="020B0604020202020204" pitchFamily="34" charset="0"/>
                <a:cs typeface="Arial" panose="020B0604020202020204" pitchFamily="34" charset="0"/>
              </a:rPr>
              <a:t>improvement</a:t>
            </a:r>
          </a:p>
        </p:txBody>
      </p:sp>
      <p:cxnSp>
        <p:nvCxnSpPr>
          <p:cNvPr id="32" name="Straight Connector 31">
            <a:extLst>
              <a:ext uri="{FF2B5EF4-FFF2-40B4-BE49-F238E27FC236}">
                <a16:creationId xmlns:a16="http://schemas.microsoft.com/office/drawing/2014/main" id="{22C540B6-AF70-EC32-2628-4F9FBDBE2EF6}"/>
              </a:ext>
            </a:extLst>
          </p:cNvPr>
          <p:cNvCxnSpPr>
            <a:stCxn id="30" idx="0"/>
          </p:cNvCxnSpPr>
          <p:nvPr/>
        </p:nvCxnSpPr>
        <p:spPr>
          <a:xfrm flipV="1">
            <a:off x="8156784" y="1143929"/>
            <a:ext cx="41677" cy="186906"/>
          </a:xfrm>
          <a:prstGeom prst="lin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4488ACE-E9EB-6D77-7012-C58AD85D780D}"/>
              </a:ext>
            </a:extLst>
          </p:cNvPr>
          <p:cNvCxnSpPr/>
          <p:nvPr/>
        </p:nvCxnSpPr>
        <p:spPr>
          <a:xfrm flipH="1" flipV="1">
            <a:off x="9176039" y="617120"/>
            <a:ext cx="1" cy="324000"/>
          </a:xfrm>
          <a:prstGeom prst="lin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34" name="Picture 33" descr="A picture containing text, antenna&#10;&#10;Description automatically generated">
            <a:extLst>
              <a:ext uri="{FF2B5EF4-FFF2-40B4-BE49-F238E27FC236}">
                <a16:creationId xmlns:a16="http://schemas.microsoft.com/office/drawing/2014/main" id="{0813D305-7BD0-6E74-CD8C-7C91F3D72FF5}"/>
              </a:ext>
            </a:extLst>
          </p:cNvPr>
          <p:cNvPicPr>
            <a:picLocks noChangeAspect="1"/>
          </p:cNvPicPr>
          <p:nvPr/>
        </p:nvPicPr>
        <p:blipFill rotWithShape="1">
          <a:blip r:embed="rId7">
            <a:extLst>
              <a:ext uri="{28A0092B-C50C-407E-A947-70E740481C1C}">
                <a14:useLocalDpi xmlns:a14="http://schemas.microsoft.com/office/drawing/2010/main" val="0"/>
              </a:ext>
            </a:extLst>
          </a:blip>
          <a:srcRect t="6393"/>
          <a:stretch/>
        </p:blipFill>
        <p:spPr>
          <a:xfrm>
            <a:off x="7591358" y="3640170"/>
            <a:ext cx="3762442" cy="2077007"/>
          </a:xfrm>
          <a:prstGeom prst="rect">
            <a:avLst/>
          </a:prstGeom>
        </p:spPr>
      </p:pic>
      <p:sp>
        <p:nvSpPr>
          <p:cNvPr id="35" name="TextBox 34">
            <a:extLst>
              <a:ext uri="{FF2B5EF4-FFF2-40B4-BE49-F238E27FC236}">
                <a16:creationId xmlns:a16="http://schemas.microsoft.com/office/drawing/2014/main" id="{3192700F-7D6D-52A3-A567-3EC31768B8EC}"/>
              </a:ext>
            </a:extLst>
          </p:cNvPr>
          <p:cNvSpPr txBox="1"/>
          <p:nvPr/>
        </p:nvSpPr>
        <p:spPr>
          <a:xfrm>
            <a:off x="7143394" y="5870454"/>
            <a:ext cx="4552849"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I</a:t>
            </a:r>
            <a:r>
              <a:rPr lang="en-DE" sz="1200" dirty="0">
                <a:latin typeface="Arial" panose="020B0604020202020204" pitchFamily="34" charset="0"/>
                <a:cs typeface="Arial" panose="020B0604020202020204" pitchFamily="34" charset="0"/>
              </a:rPr>
              <a:t>mages from </a:t>
            </a:r>
            <a:r>
              <a:rPr lang="en-GB" sz="1200" dirty="0">
                <a:solidFill>
                  <a:schemeClr val="accent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http://incompleteideas.net/book/ebook/node46.html</a:t>
            </a:r>
            <a:endParaRPr lang="en-GB" sz="1200" dirty="0">
              <a:solidFill>
                <a:schemeClr val="accent1"/>
              </a:solidFill>
              <a:latin typeface="Arial" panose="020B0604020202020204" pitchFamily="34" charset="0"/>
              <a:cs typeface="Arial" panose="020B0604020202020204" pitchFamily="34" charset="0"/>
            </a:endParaRPr>
          </a:p>
        </p:txBody>
      </p:sp>
      <p:sp>
        <p:nvSpPr>
          <p:cNvPr id="36" name="Rounded Rectangle 35">
            <a:extLst>
              <a:ext uri="{FF2B5EF4-FFF2-40B4-BE49-F238E27FC236}">
                <a16:creationId xmlns:a16="http://schemas.microsoft.com/office/drawing/2014/main" id="{62673176-DC1B-C2EE-09BB-9C78B4A2605D}"/>
              </a:ext>
            </a:extLst>
          </p:cNvPr>
          <p:cNvSpPr/>
          <p:nvPr/>
        </p:nvSpPr>
        <p:spPr>
          <a:xfrm>
            <a:off x="896396" y="1110869"/>
            <a:ext cx="5498264" cy="1346957"/>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04F3A8F-8BAD-B088-5DCF-F9D68133248C}"/>
                  </a:ext>
                </a:extLst>
              </p:cNvPr>
              <p:cNvSpPr txBox="1"/>
              <p:nvPr/>
            </p:nvSpPr>
            <p:spPr>
              <a:xfrm>
                <a:off x="1044112" y="1146673"/>
                <a:ext cx="5260203" cy="1277273"/>
              </a:xfrm>
              <a:prstGeom prst="rect">
                <a:avLst/>
              </a:prstGeom>
              <a:noFill/>
            </p:spPr>
            <p:txBody>
              <a:bodyPr wrap="square">
                <a:spAutoFit/>
              </a:bodyPr>
              <a:lstStyle/>
              <a:p>
                <a:pPr marL="285750" indent="-285750">
                  <a:buFont typeface="Wingdings" pitchFamily="2" charset="2"/>
                  <a:buChar char="§"/>
                </a:pPr>
                <a:r>
                  <a:rPr lang="en-GB" dirty="0">
                    <a:solidFill>
                      <a:srgbClr val="000000"/>
                    </a:solidFill>
                    <a:latin typeface="Arial" panose="020B0604020202020204" pitchFamily="34" charset="0"/>
                    <a:cs typeface="Arial" panose="020B0604020202020204" pitchFamily="34" charset="0"/>
                  </a:rPr>
                  <a:t>Let’s consider a non-optimal policy </a:t>
                </a:r>
                <a14:m>
                  <m:oMath xmlns:m="http://schemas.openxmlformats.org/officeDocument/2006/math">
                    <m:r>
                      <a:rPr lang="en-GB" b="1"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𝝅</m:t>
                    </m:r>
                  </m:oMath>
                </a14:m>
                <a:r>
                  <a:rPr lang="en-GB" b="1" dirty="0">
                    <a:solidFill>
                      <a:srgbClr val="000000"/>
                    </a:solidFill>
                    <a:latin typeface="Arial" panose="020B0604020202020204" pitchFamily="34" charset="0"/>
                    <a:cs typeface="Arial" panose="020B0604020202020204" pitchFamily="34" charset="0"/>
                  </a:rPr>
                  <a:t> </a:t>
                </a:r>
                <a:r>
                  <a:rPr lang="en-GB" dirty="0">
                    <a:solidFill>
                      <a:srgbClr val="000000"/>
                    </a:solidFill>
                    <a:latin typeface="Arial" panose="020B0604020202020204" pitchFamily="34" charset="0"/>
                    <a:cs typeface="Arial" panose="020B0604020202020204" pitchFamily="34" charset="0"/>
                  </a:rPr>
                  <a:t>and</a:t>
                </a:r>
                <a:r>
                  <a:rPr lang="en-GB" b="1" dirty="0">
                    <a:solidFill>
                      <a:srgbClr val="000000"/>
                    </a:solidFill>
                    <a:latin typeface="Arial" panose="020B0604020202020204" pitchFamily="34" charset="0"/>
                    <a:cs typeface="Arial" panose="020B0604020202020204" pitchFamily="34" charset="0"/>
                  </a:rPr>
                  <a:t> </a:t>
                </a:r>
                <a:r>
                  <a:rPr lang="en-GB" dirty="0">
                    <a:solidFill>
                      <a:srgbClr val="000000"/>
                    </a:solidFill>
                    <a:latin typeface="Arial" panose="020B0604020202020204" pitchFamily="34" charset="0"/>
                    <a:cs typeface="Arial" panose="020B0604020202020204" pitchFamily="34" charset="0"/>
                  </a:rPr>
                  <a:t>its value function </a:t>
                </a:r>
                <a14:m>
                  <m:oMath xmlns:m="http://schemas.openxmlformats.org/officeDocument/2006/math">
                    <m:sSup>
                      <m:sSupPr>
                        <m:ctrlPr>
                          <a:rPr lang="en-GB" b="1" i="1">
                            <a:solidFill>
                              <a:srgbClr val="000000"/>
                            </a:solidFill>
                            <a:latin typeface="Cambria Math" panose="02040503050406030204" pitchFamily="18" charset="0"/>
                          </a:rPr>
                        </m:ctrlPr>
                      </m:sSupPr>
                      <m:e>
                        <m:r>
                          <a:rPr lang="en-GB" b="1" i="1">
                            <a:solidFill>
                              <a:srgbClr val="000000"/>
                            </a:solidFill>
                            <a:latin typeface="Cambria Math" panose="02040503050406030204" pitchFamily="18" charset="0"/>
                            <a:ea typeface="Cambria Math" panose="02040503050406030204" pitchFamily="18" charset="0"/>
                          </a:rPr>
                          <m:t>𝓥</m:t>
                        </m:r>
                      </m:e>
                      <m:sup>
                        <m:r>
                          <a:rPr lang="en-GB" b="1" i="1" smtClean="0">
                            <a:solidFill>
                              <a:srgbClr val="000000"/>
                            </a:solidFill>
                            <a:latin typeface="Cambria Math" panose="02040503050406030204" pitchFamily="18" charset="0"/>
                            <a:ea typeface="Cambria Math" panose="02040503050406030204" pitchFamily="18" charset="0"/>
                          </a:rPr>
                          <m:t>𝝅</m:t>
                        </m:r>
                      </m:sup>
                    </m:sSup>
                    <m:r>
                      <a:rPr lang="en-US" b="1" i="1">
                        <a:solidFill>
                          <a:srgbClr val="000000"/>
                        </a:solidFill>
                        <a:latin typeface="Cambria Math" panose="02040503050406030204" pitchFamily="18" charset="0"/>
                      </a:rPr>
                      <m:t> </m:t>
                    </m:r>
                  </m:oMath>
                </a14:m>
                <a:endParaRPr lang="en-US" b="1" dirty="0">
                  <a:solidFill>
                    <a:srgbClr val="000000"/>
                  </a:solidFill>
                  <a:latin typeface="Arial" panose="020B0604020202020204" pitchFamily="34" charset="0"/>
                </a:endParaRPr>
              </a:p>
              <a:p>
                <a:pPr marL="285750" indent="-285750">
                  <a:buFont typeface="Wingdings" pitchFamily="2" charset="2"/>
                  <a:buChar char="§"/>
                </a:pPr>
                <a:endParaRPr lang="en-US" sz="500" b="1" dirty="0">
                  <a:solidFill>
                    <a:srgbClr val="000000"/>
                  </a:solidFill>
                  <a:latin typeface="Arial" panose="020B0604020202020204" pitchFamily="34" charset="0"/>
                </a:endParaRPr>
              </a:p>
              <a:p>
                <a:pPr marL="285750" indent="-285750">
                  <a:buFont typeface="Wingdings" pitchFamily="2" charset="2"/>
                  <a:buChar char="§"/>
                </a:pPr>
                <a:r>
                  <a:rPr lang="en-US" dirty="0">
                    <a:latin typeface="Arial" panose="020B0604020202020204" pitchFamily="34" charset="0"/>
                    <a:cs typeface="Arial" panose="020B0604020202020204" pitchFamily="34" charset="0"/>
                  </a:rPr>
                  <a:t>W</a:t>
                </a:r>
                <a:r>
                  <a:rPr lang="en-DE">
                    <a:latin typeface="Arial" panose="020B0604020202020204" pitchFamily="34" charset="0"/>
                    <a:cs typeface="Arial" panose="020B0604020202020204" pitchFamily="34" charset="0"/>
                  </a:rPr>
                  <a:t>e </a:t>
                </a:r>
                <a:r>
                  <a:rPr lang="en-US" dirty="0">
                    <a:latin typeface="Arial" panose="020B0604020202020204" pitchFamily="34" charset="0"/>
                    <a:cs typeface="Arial" panose="020B0604020202020204" pitchFamily="34" charset="0"/>
                  </a:rPr>
                  <a:t>can </a:t>
                </a:r>
                <a:r>
                  <a:rPr lang="en-DE">
                    <a:latin typeface="Arial" panose="020B0604020202020204" pitchFamily="34" charset="0"/>
                    <a:cs typeface="Arial" panose="020B0604020202020204" pitchFamily="34" charset="0"/>
                  </a:rPr>
                  <a:t>select </a:t>
                </a:r>
                <a:r>
                  <a:rPr lang="en-DE" dirty="0">
                    <a:latin typeface="Arial" panose="020B0604020202020204" pitchFamily="34" charset="0"/>
                    <a:cs typeface="Arial" panose="020B0604020202020204" pitchFamily="34" charset="0"/>
                  </a:rPr>
                  <a:t>an action that is greedy with respect </a:t>
                </a:r>
                <a:r>
                  <a:rPr lang="en-DE">
                    <a:latin typeface="Arial" panose="020B0604020202020204" pitchFamily="34" charset="0"/>
                    <a:cs typeface="Arial" panose="020B0604020202020204" pitchFamily="34" charset="0"/>
                  </a:rPr>
                  <a:t>to it</a:t>
                </a:r>
                <a:r>
                  <a:rPr lang="en-US" dirty="0">
                    <a:latin typeface="Arial" panose="020B0604020202020204" pitchFamily="34" charset="0"/>
                    <a:cs typeface="Arial" panose="020B0604020202020204" pitchFamily="34" charset="0"/>
                  </a:rPr>
                  <a:t> to improve the policy</a:t>
                </a:r>
                <a:endParaRPr lang="en-DE" dirty="0">
                  <a:latin typeface="Arial" panose="020B0604020202020204" pitchFamily="34" charset="0"/>
                  <a:cs typeface="Arial" panose="020B0604020202020204" pitchFamily="34" charset="0"/>
                </a:endParaRPr>
              </a:p>
            </p:txBody>
          </p:sp>
        </mc:Choice>
        <mc:Fallback xmlns="">
          <p:sp>
            <p:nvSpPr>
              <p:cNvPr id="37" name="TextBox 36">
                <a:extLst>
                  <a:ext uri="{FF2B5EF4-FFF2-40B4-BE49-F238E27FC236}">
                    <a16:creationId xmlns:a16="http://schemas.microsoft.com/office/drawing/2014/main" id="{E04F3A8F-8BAD-B088-5DCF-F9D68133248C}"/>
                  </a:ext>
                </a:extLst>
              </p:cNvPr>
              <p:cNvSpPr txBox="1">
                <a:spLocks noRot="1" noChangeAspect="1" noMove="1" noResize="1" noEditPoints="1" noAdjustHandles="1" noChangeArrowheads="1" noChangeShapeType="1" noTextEdit="1"/>
              </p:cNvSpPr>
              <p:nvPr/>
            </p:nvSpPr>
            <p:spPr>
              <a:xfrm>
                <a:off x="1044112" y="1146673"/>
                <a:ext cx="5260203" cy="1277273"/>
              </a:xfrm>
              <a:prstGeom prst="rect">
                <a:avLst/>
              </a:prstGeom>
              <a:blipFill>
                <a:blip r:embed="rId9"/>
                <a:stretch>
                  <a:fillRect l="-723" t="-1961" b="-5882"/>
                </a:stretch>
              </a:blipFill>
            </p:spPr>
            <p:txBody>
              <a:bodyPr/>
              <a:lstStyle/>
              <a:p>
                <a:r>
                  <a:rPr lang="en-US">
                    <a:noFill/>
                  </a:rPr>
                  <a:t> </a:t>
                </a:r>
              </a:p>
            </p:txBody>
          </p:sp>
        </mc:Fallback>
      </mc:AlternateContent>
      <p:sp>
        <p:nvSpPr>
          <p:cNvPr id="50" name="TextBox 49">
            <a:extLst>
              <a:ext uri="{FF2B5EF4-FFF2-40B4-BE49-F238E27FC236}">
                <a16:creationId xmlns:a16="http://schemas.microsoft.com/office/drawing/2014/main" id="{CD6FC882-168D-D1C2-2F0B-776F762221E8}"/>
              </a:ext>
            </a:extLst>
          </p:cNvPr>
          <p:cNvSpPr txBox="1"/>
          <p:nvPr/>
        </p:nvSpPr>
        <p:spPr>
          <a:xfrm>
            <a:off x="634471" y="3290500"/>
            <a:ext cx="909223" cy="276999"/>
          </a:xfrm>
          <a:prstGeom prst="rect">
            <a:avLst/>
          </a:prstGeom>
          <a:noFill/>
        </p:spPr>
        <p:txBody>
          <a:bodyPr wrap="none" rtlCol="0">
            <a:spAutoFit/>
          </a:bodyPr>
          <a:lstStyle/>
          <a:p>
            <a:r>
              <a:rPr lang="en-US" sz="1200" dirty="0">
                <a:solidFill>
                  <a:schemeClr val="accent6">
                    <a:lumMod val="75000"/>
                  </a:schemeClr>
                </a:solidFill>
                <a:latin typeface="Arial" panose="020B0604020202020204" pitchFamily="34" charset="0"/>
                <a:cs typeface="Arial" panose="020B0604020202020204" pitchFamily="34" charset="0"/>
              </a:rPr>
              <a:t>next policy</a:t>
            </a:r>
            <a:endParaRPr lang="en-DE" sz="1200" dirty="0">
              <a:solidFill>
                <a:schemeClr val="accent6">
                  <a:lumMod val="75000"/>
                </a:schemeClr>
              </a:solidFill>
              <a:latin typeface="Arial" panose="020B0604020202020204" pitchFamily="34" charset="0"/>
              <a:cs typeface="Arial" panose="020B0604020202020204" pitchFamily="34" charset="0"/>
            </a:endParaRPr>
          </a:p>
        </p:txBody>
      </p:sp>
      <p:cxnSp>
        <p:nvCxnSpPr>
          <p:cNvPr id="51" name="Straight Connector 50">
            <a:extLst>
              <a:ext uri="{FF2B5EF4-FFF2-40B4-BE49-F238E27FC236}">
                <a16:creationId xmlns:a16="http://schemas.microsoft.com/office/drawing/2014/main" id="{5B3B1291-664F-42CD-7F0E-450FE1A0DF73}"/>
              </a:ext>
            </a:extLst>
          </p:cNvPr>
          <p:cNvCxnSpPr/>
          <p:nvPr/>
        </p:nvCxnSpPr>
        <p:spPr>
          <a:xfrm flipH="1" flipV="1">
            <a:off x="1068574" y="3019781"/>
            <a:ext cx="1" cy="324000"/>
          </a:xfrm>
          <a:prstGeom prst="lin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2" name="Slide Number Placeholder 51">
            <a:extLst>
              <a:ext uri="{FF2B5EF4-FFF2-40B4-BE49-F238E27FC236}">
                <a16:creationId xmlns:a16="http://schemas.microsoft.com/office/drawing/2014/main" id="{B007FAE1-5C6B-AFF3-C040-8071621F7A71}"/>
              </a:ext>
            </a:extLst>
          </p:cNvPr>
          <p:cNvSpPr>
            <a:spLocks noGrp="1"/>
          </p:cNvSpPr>
          <p:nvPr>
            <p:ph type="sldNum" sz="quarter" idx="11"/>
          </p:nvPr>
        </p:nvSpPr>
        <p:spPr/>
        <p:txBody>
          <a:bodyPr/>
          <a:lstStyle/>
          <a:p>
            <a:fld id="{8EC8024B-7172-FB45-9673-F90DEA3BA41B}" type="slidenum">
              <a:rPr lang="en-US" smtClean="0"/>
              <a:t>44</a:t>
            </a:fld>
            <a:endParaRPr lang="en-US" dirty="0"/>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7303027-685F-84CC-ECC2-C0687F3821D1}"/>
                  </a:ext>
                </a:extLst>
              </p:cNvPr>
              <p:cNvSpPr txBox="1"/>
              <p:nvPr/>
            </p:nvSpPr>
            <p:spPr>
              <a:xfrm>
                <a:off x="1753193" y="3122726"/>
                <a:ext cx="4808175" cy="994375"/>
              </a:xfrm>
              <a:prstGeom prst="rect">
                <a:avLst/>
              </a:prstGeom>
              <a:noFill/>
              <a:ln w="2222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m:t>
                      </m:r>
                      <m:func>
                        <m:funcPr>
                          <m:ctrlPr>
                            <a:rPr lang="en-US" sz="2400" i="1" smtClean="0">
                              <a:solidFill>
                                <a:schemeClr val="tx1"/>
                              </a:solidFill>
                              <a:latin typeface="Cambria Math" panose="02040503050406030204" pitchFamily="18" charset="0"/>
                              <a:ea typeface="Cambria Math" panose="02040503050406030204" pitchFamily="18" charset="0"/>
                            </a:rPr>
                          </m:ctrlPr>
                        </m:funcPr>
                        <m:fName>
                          <m:limLow>
                            <m:limLowPr>
                              <m:ctrlPr>
                                <a:rPr lang="en-US" sz="2400" i="1">
                                  <a:solidFill>
                                    <a:schemeClr val="tx1"/>
                                  </a:solidFill>
                                  <a:latin typeface="Cambria Math" panose="02040503050406030204" pitchFamily="18" charset="0"/>
                                  <a:ea typeface="Cambria Math" panose="02040503050406030204" pitchFamily="18" charset="0"/>
                                </a:rPr>
                              </m:ctrlPr>
                            </m:limLowPr>
                            <m:e>
                              <m:r>
                                <m:rPr>
                                  <m:sty m:val="p"/>
                                </m:rPr>
                                <a:rPr lang="en-US" sz="2400">
                                  <a:solidFill>
                                    <a:schemeClr val="tx1"/>
                                  </a:solidFill>
                                  <a:latin typeface="Cambria Math" panose="02040503050406030204" pitchFamily="18" charset="0"/>
                                  <a:ea typeface="Cambria Math" panose="02040503050406030204" pitchFamily="18" charset="0"/>
                                </a:rPr>
                                <m:t>arg</m:t>
                              </m:r>
                              <m:r>
                                <a:rPr lang="en-US" sz="2400" b="0" i="0" smtClean="0">
                                  <a:solidFill>
                                    <a:schemeClr val="tx1"/>
                                  </a:solidFill>
                                  <a:latin typeface="Cambria Math" panose="02040503050406030204" pitchFamily="18" charset="0"/>
                                  <a:ea typeface="Cambria Math" panose="02040503050406030204" pitchFamily="18" charset="0"/>
                                </a:rPr>
                                <m:t> </m:t>
                              </m:r>
                              <m:r>
                                <m:rPr>
                                  <m:sty m:val="p"/>
                                </m:rPr>
                                <a:rPr lang="en-US" sz="2400">
                                  <a:solidFill>
                                    <a:schemeClr val="tx1"/>
                                  </a:solidFill>
                                  <a:latin typeface="Cambria Math" panose="02040503050406030204" pitchFamily="18" charset="0"/>
                                  <a:ea typeface="Cambria Math" panose="02040503050406030204" pitchFamily="18" charset="0"/>
                                </a:rPr>
                                <m:t>max</m:t>
                              </m:r>
                            </m:e>
                            <m:lim>
                              <m:r>
                                <a:rPr lang="en-US" sz="2400" i="1">
                                  <a:solidFill>
                                    <a:schemeClr val="tx1"/>
                                  </a:solidFill>
                                  <a:latin typeface="Cambria Math" panose="02040503050406030204" pitchFamily="18" charset="0"/>
                                  <a:ea typeface="Cambria Math" panose="02040503050406030204" pitchFamily="18" charset="0"/>
                                </a:rPr>
                                <m:t>𝑎</m:t>
                              </m:r>
                            </m:lim>
                          </m:limLow>
                        </m:fName>
                        <m:e>
                          <m:d>
                            <m:dPr>
                              <m:ctrlPr>
                                <a:rPr lang="en-US" sz="2400" i="1">
                                  <a:solidFill>
                                    <a:schemeClr val="tx1"/>
                                  </a:solidFill>
                                  <a:latin typeface="Cambria Math" panose="02040503050406030204" pitchFamily="18" charset="0"/>
                                  <a:ea typeface="Cambria Math" panose="02040503050406030204" pitchFamily="18" charset="0"/>
                                </a:rPr>
                              </m:ctrlPr>
                            </m:dPr>
                            <m:e>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ℛ</m:t>
                                  </m:r>
                                </m:e>
                                <m:sub>
                                  <m:r>
                                    <a:rPr lang="en-US" sz="2400" i="1">
                                      <a:solidFill>
                                        <a:schemeClr val="tx1"/>
                                      </a:solidFill>
                                      <a:latin typeface="Cambria Math" panose="02040503050406030204" pitchFamily="18" charset="0"/>
                                      <a:ea typeface="Cambria Math" panose="02040503050406030204" pitchFamily="18" charset="0"/>
                                    </a:rPr>
                                    <m:t>𝑠</m:t>
                                  </m:r>
                                </m:sub>
                              </m:sSub>
                              <m:r>
                                <a:rPr lang="en-US" sz="2400" i="1">
                                  <a:solidFill>
                                    <a:schemeClr val="tx1"/>
                                  </a:solidFill>
                                  <a:latin typeface="Cambria Math" panose="02040503050406030204" pitchFamily="18" charset="0"/>
                                  <a:ea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𝛾</m:t>
                              </m:r>
                              <m:nary>
                                <m:naryPr>
                                  <m:chr m:val="∑"/>
                                  <m:supHide m:val="on"/>
                                  <m:ctrlPr>
                                    <a:rPr lang="en-US" sz="2400" i="1">
                                      <a:solidFill>
                                        <a:schemeClr val="tx1"/>
                                      </a:solidFill>
                                      <a:latin typeface="Cambria Math" panose="02040503050406030204" pitchFamily="18" charset="0"/>
                                      <a:ea typeface="Cambria Math" panose="02040503050406030204" pitchFamily="18" charset="0"/>
                                    </a:rPr>
                                  </m:ctrlPr>
                                </m:naryPr>
                                <m:sub>
                                  <m:sSup>
                                    <m:sSupPr>
                                      <m:ctrlPr>
                                        <a:rPr lang="en-US" sz="2400" i="1">
                                          <a:solidFill>
                                            <a:schemeClr val="tx1"/>
                                          </a:solidFill>
                                          <a:latin typeface="Cambria Math" panose="02040503050406030204" pitchFamily="18" charset="0"/>
                                          <a:ea typeface="Cambria Math" panose="02040503050406030204" pitchFamily="18" charset="0"/>
                                        </a:rPr>
                                      </m:ctrlPr>
                                    </m:sSupPr>
                                    <m:e>
                                      <m:r>
                                        <m:rPr>
                                          <m:brk m:alnAt="7"/>
                                        </m:rPr>
                                        <a:rPr lang="en-US" sz="2400" i="1">
                                          <a:solidFill>
                                            <a:schemeClr val="tx1"/>
                                          </a:solidFill>
                                          <a:latin typeface="Cambria Math" panose="02040503050406030204" pitchFamily="18" charset="0"/>
                                          <a:ea typeface="Cambria Math" panose="02040503050406030204" pitchFamily="18" charset="0"/>
                                        </a:rPr>
                                        <m:t>𝑠</m:t>
                                      </m:r>
                                    </m:e>
                                    <m:sup>
                                      <m:r>
                                        <a:rPr lang="en-US" sz="2400" i="1">
                                          <a:solidFill>
                                            <a:schemeClr val="tx1"/>
                                          </a:solidFill>
                                          <a:latin typeface="Cambria Math" panose="02040503050406030204" pitchFamily="18" charset="0"/>
                                          <a:ea typeface="Cambria Math" panose="02040503050406030204" pitchFamily="18" charset="0"/>
                                        </a:rPr>
                                        <m:t>′</m:t>
                                      </m:r>
                                    </m:sup>
                                  </m:sSup>
                                  <m:r>
                                    <a:rPr lang="en-US" sz="2400" i="1">
                                      <a:solidFill>
                                        <a:schemeClr val="tx1"/>
                                      </a:solidFill>
                                      <a:latin typeface="Cambria Math" panose="02040503050406030204" pitchFamily="18" charset="0"/>
                                      <a:ea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𝒮</m:t>
                                  </m:r>
                                </m:sub>
                                <m:sup/>
                                <m:e>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𝒫</m:t>
                                      </m:r>
                                    </m:e>
                                    <m:sub>
                                      <m:r>
                                        <a:rPr lang="en-US" sz="2400" i="1">
                                          <a:solidFill>
                                            <a:schemeClr val="tx1"/>
                                          </a:solidFill>
                                          <a:latin typeface="Cambria Math" panose="02040503050406030204" pitchFamily="18" charset="0"/>
                                          <a:ea typeface="Cambria Math" panose="02040503050406030204" pitchFamily="18" charset="0"/>
                                        </a:rPr>
                                        <m:t>𝑠</m:t>
                                      </m:r>
                                      <m:r>
                                        <a:rPr lang="en-US" sz="2400" i="1">
                                          <a:solidFill>
                                            <a:schemeClr val="tx1"/>
                                          </a:solidFill>
                                          <a:latin typeface="Cambria Math" panose="02040503050406030204" pitchFamily="18" charset="0"/>
                                          <a:ea typeface="Cambria Math" panose="02040503050406030204" pitchFamily="18" charset="0"/>
                                        </a:rPr>
                                        <m:t>,</m:t>
                                      </m:r>
                                      <m:sSup>
                                        <m:sSupPr>
                                          <m:ctrlPr>
                                            <a:rPr lang="en-US" sz="2400" i="1">
                                              <a:solidFill>
                                                <a:schemeClr val="tx1"/>
                                              </a:solidFill>
                                              <a:latin typeface="Cambria Math" panose="02040503050406030204" pitchFamily="18" charset="0"/>
                                              <a:ea typeface="Cambria Math" panose="02040503050406030204" pitchFamily="18" charset="0"/>
                                            </a:rPr>
                                          </m:ctrlPr>
                                        </m:sSupPr>
                                        <m:e>
                                          <m:r>
                                            <a:rPr lang="en-US" sz="2400" i="1">
                                              <a:solidFill>
                                                <a:schemeClr val="tx1"/>
                                              </a:solidFill>
                                              <a:latin typeface="Cambria Math" panose="02040503050406030204" pitchFamily="18" charset="0"/>
                                              <a:ea typeface="Cambria Math" panose="02040503050406030204" pitchFamily="18" charset="0"/>
                                            </a:rPr>
                                            <m:t>𝑠</m:t>
                                          </m:r>
                                        </m:e>
                                        <m:sup>
                                          <m:r>
                                            <a:rPr lang="en-US" sz="2400" i="1">
                                              <a:solidFill>
                                                <a:schemeClr val="tx1"/>
                                              </a:solidFill>
                                              <a:latin typeface="Cambria Math" panose="02040503050406030204" pitchFamily="18" charset="0"/>
                                              <a:ea typeface="Cambria Math" panose="02040503050406030204" pitchFamily="18" charset="0"/>
                                            </a:rPr>
                                            <m:t>′</m:t>
                                          </m:r>
                                        </m:sup>
                                      </m:sSup>
                                    </m:sub>
                                  </m:sSub>
                                </m:e>
                              </m:nary>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𝒱</m:t>
                                  </m:r>
                                </m:e>
                                <m:sub>
                                  <m:r>
                                    <a:rPr lang="en-US" sz="2400" i="1">
                                      <a:solidFill>
                                        <a:schemeClr val="tx1"/>
                                      </a:solidFill>
                                      <a:latin typeface="Cambria Math" panose="02040503050406030204" pitchFamily="18" charset="0"/>
                                      <a:ea typeface="Cambria Math" panose="02040503050406030204" pitchFamily="18" charset="0"/>
                                    </a:rPr>
                                    <m:t>𝜋</m:t>
                                  </m:r>
                                </m:sub>
                              </m:sSub>
                              <m:r>
                                <a:rPr lang="en-US" sz="2400" i="1">
                                  <a:solidFill>
                                    <a:schemeClr val="tx1"/>
                                  </a:solidFill>
                                  <a:latin typeface="Cambria Math" panose="02040503050406030204" pitchFamily="18" charset="0"/>
                                  <a:ea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𝑠</m:t>
                              </m:r>
                              <m:r>
                                <a:rPr lang="en-US" sz="2400" i="1">
                                  <a:solidFill>
                                    <a:schemeClr val="tx1"/>
                                  </a:solidFill>
                                  <a:latin typeface="Cambria Math" panose="02040503050406030204" pitchFamily="18" charset="0"/>
                                  <a:ea typeface="Cambria Math" panose="02040503050406030204" pitchFamily="18" charset="0"/>
                                </a:rPr>
                                <m:t>′)</m:t>
                              </m:r>
                            </m:e>
                          </m:d>
                        </m:e>
                      </m:func>
                    </m:oMath>
                  </m:oMathPara>
                </a14:m>
                <a:endParaRPr lang="en-DE" sz="2400" dirty="0"/>
              </a:p>
            </p:txBody>
          </p:sp>
        </mc:Choice>
        <mc:Fallback xmlns="">
          <p:sp>
            <p:nvSpPr>
              <p:cNvPr id="53" name="TextBox 52">
                <a:extLst>
                  <a:ext uri="{FF2B5EF4-FFF2-40B4-BE49-F238E27FC236}">
                    <a16:creationId xmlns:a16="http://schemas.microsoft.com/office/drawing/2014/main" id="{D7303027-685F-84CC-ECC2-C0687F3821D1}"/>
                  </a:ext>
                </a:extLst>
              </p:cNvPr>
              <p:cNvSpPr txBox="1">
                <a:spLocks noRot="1" noChangeAspect="1" noMove="1" noResize="1" noEditPoints="1" noAdjustHandles="1" noChangeArrowheads="1" noChangeShapeType="1" noTextEdit="1"/>
              </p:cNvSpPr>
              <p:nvPr/>
            </p:nvSpPr>
            <p:spPr>
              <a:xfrm>
                <a:off x="1753193" y="3122726"/>
                <a:ext cx="4808175" cy="994375"/>
              </a:xfrm>
              <a:prstGeom prst="rect">
                <a:avLst/>
              </a:prstGeom>
              <a:blipFill>
                <a:blip r:embed="rId10"/>
                <a:stretch>
                  <a:fillRect l="-528" t="-125316" b="-183544"/>
                </a:stretch>
              </a:blipFill>
              <a:ln w="22225">
                <a:noFill/>
              </a:ln>
            </p:spPr>
            <p:txBody>
              <a:bodyPr/>
              <a:lstStyle/>
              <a:p>
                <a:r>
                  <a:rPr lang="en-US">
                    <a:noFill/>
                  </a:rPr>
                  <a:t> </a:t>
                </a:r>
              </a:p>
            </p:txBody>
          </p:sp>
        </mc:Fallback>
      </mc:AlternateContent>
      <p:sp>
        <p:nvSpPr>
          <p:cNvPr id="54" name="TextBox 53">
            <a:extLst>
              <a:ext uri="{FF2B5EF4-FFF2-40B4-BE49-F238E27FC236}">
                <a16:creationId xmlns:a16="http://schemas.microsoft.com/office/drawing/2014/main" id="{CA95F47B-BA61-D157-C02E-22CFDBCFD8B4}"/>
              </a:ext>
            </a:extLst>
          </p:cNvPr>
          <p:cNvSpPr txBox="1"/>
          <p:nvPr/>
        </p:nvSpPr>
        <p:spPr>
          <a:xfrm>
            <a:off x="4859547" y="2711106"/>
            <a:ext cx="1140056" cy="276999"/>
          </a:xfrm>
          <a:prstGeom prst="rect">
            <a:avLst/>
          </a:prstGeom>
          <a:noFill/>
        </p:spPr>
        <p:txBody>
          <a:bodyPr wrap="none" rtlCol="0">
            <a:spAutoFit/>
          </a:bodyPr>
          <a:lstStyle/>
          <a:p>
            <a:r>
              <a:rPr lang="en-US" sz="1200" dirty="0">
                <a:solidFill>
                  <a:schemeClr val="accent6">
                    <a:lumMod val="75000"/>
                  </a:schemeClr>
                </a:solidFill>
                <a:latin typeface="Arial" panose="020B0604020202020204" pitchFamily="34" charset="0"/>
                <a:cs typeface="Arial" panose="020B0604020202020204" pitchFamily="34" charset="0"/>
              </a:rPr>
              <a:t>Greedy action</a:t>
            </a:r>
            <a:endParaRPr lang="en-DE" sz="1200" dirty="0">
              <a:solidFill>
                <a:schemeClr val="accent6">
                  <a:lumMod val="75000"/>
                </a:schemeClr>
              </a:solidFill>
              <a:latin typeface="Arial" panose="020B0604020202020204" pitchFamily="34" charset="0"/>
              <a:cs typeface="Arial" panose="020B0604020202020204" pitchFamily="34" charset="0"/>
            </a:endParaRPr>
          </a:p>
        </p:txBody>
      </p:sp>
      <p:cxnSp>
        <p:nvCxnSpPr>
          <p:cNvPr id="55" name="Straight Connector 54">
            <a:extLst>
              <a:ext uri="{FF2B5EF4-FFF2-40B4-BE49-F238E27FC236}">
                <a16:creationId xmlns:a16="http://schemas.microsoft.com/office/drawing/2014/main" id="{5DA587D1-1052-18DA-FE3B-400623E63AF2}"/>
              </a:ext>
            </a:extLst>
          </p:cNvPr>
          <p:cNvCxnSpPr>
            <a:cxnSpLocks/>
          </p:cNvCxnSpPr>
          <p:nvPr/>
        </p:nvCxnSpPr>
        <p:spPr>
          <a:xfrm flipH="1">
            <a:off x="4324851" y="2853289"/>
            <a:ext cx="512637" cy="195"/>
          </a:xfrm>
          <a:prstGeom prst="lin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E880CEC9-6C44-C9DA-18F8-19FF0806C4B9}"/>
              </a:ext>
            </a:extLst>
          </p:cNvPr>
          <p:cNvSpPr/>
          <p:nvPr/>
        </p:nvSpPr>
        <p:spPr>
          <a:xfrm>
            <a:off x="5384718" y="3311691"/>
            <a:ext cx="1009942" cy="616443"/>
          </a:xfrm>
          <a:prstGeom prst="ellipse">
            <a:avLst/>
          </a:prstGeom>
          <a:noFill/>
          <a:ln w="254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17D0A326-B70D-04D9-B976-C426F1F46814}"/>
              </a:ext>
            </a:extLst>
          </p:cNvPr>
          <p:cNvSpPr txBox="1"/>
          <p:nvPr/>
        </p:nvSpPr>
        <p:spPr>
          <a:xfrm>
            <a:off x="6487600" y="2954379"/>
            <a:ext cx="1569809" cy="461665"/>
          </a:xfrm>
          <a:prstGeom prst="rect">
            <a:avLst/>
          </a:prstGeom>
          <a:noFill/>
        </p:spPr>
        <p:txBody>
          <a:bodyPr wrap="square" rtlCol="0">
            <a:spAutoFit/>
          </a:bodyPr>
          <a:lstStyle/>
          <a:p>
            <a:pPr algn="ctr"/>
            <a:r>
              <a:rPr lang="en-US" sz="1200" dirty="0">
                <a:solidFill>
                  <a:schemeClr val="accent6">
                    <a:lumMod val="75000"/>
                  </a:schemeClr>
                </a:solidFill>
                <a:latin typeface="Arial" panose="020B0604020202020204" pitchFamily="34" charset="0"/>
                <a:cs typeface="Arial" panose="020B0604020202020204" pitchFamily="34" charset="0"/>
              </a:rPr>
              <a:t>We have it from our policy evaluation</a:t>
            </a:r>
            <a:endParaRPr lang="en-DE" sz="1200" dirty="0">
              <a:solidFill>
                <a:schemeClr val="accent6">
                  <a:lumMod val="75000"/>
                </a:schemeClr>
              </a:solidFill>
              <a:latin typeface="Arial" panose="020B0604020202020204" pitchFamily="34" charset="0"/>
              <a:cs typeface="Arial" panose="020B0604020202020204" pitchFamily="34" charset="0"/>
            </a:endParaRPr>
          </a:p>
        </p:txBody>
      </p:sp>
      <p:cxnSp>
        <p:nvCxnSpPr>
          <p:cNvPr id="59" name="Straight Connector 58">
            <a:extLst>
              <a:ext uri="{FF2B5EF4-FFF2-40B4-BE49-F238E27FC236}">
                <a16:creationId xmlns:a16="http://schemas.microsoft.com/office/drawing/2014/main" id="{E957CDF3-AE07-1578-1A1C-D3093D048675}"/>
              </a:ext>
            </a:extLst>
          </p:cNvPr>
          <p:cNvCxnSpPr>
            <a:cxnSpLocks/>
          </p:cNvCxnSpPr>
          <p:nvPr/>
        </p:nvCxnSpPr>
        <p:spPr>
          <a:xfrm flipH="1">
            <a:off x="6384728" y="3441956"/>
            <a:ext cx="539884" cy="180475"/>
          </a:xfrm>
          <a:prstGeom prst="lin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68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xEl>
                                              <p:pRg st="4" end="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build="p"/>
      <p:bldP spid="29" grpId="0"/>
      <p:bldP spid="30" grpId="0"/>
      <p:bldP spid="31" grpId="0"/>
      <p:bldP spid="35" grpId="0"/>
      <p:bldP spid="50" grpId="0"/>
      <p:bldP spid="53" grpId="0"/>
      <p:bldP spid="54" grpId="0"/>
      <p:bldP spid="57" grpId="0" animBg="1"/>
      <p:bldP spid="5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05962-5407-983C-7A88-785553AA4B9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73AD70D-498B-D9D2-C450-D9D156975AF7}"/>
              </a:ext>
            </a:extLst>
          </p:cNvPr>
          <p:cNvSpPr txBox="1"/>
          <p:nvPr/>
        </p:nvSpPr>
        <p:spPr>
          <a:xfrm>
            <a:off x="926592" y="1212407"/>
            <a:ext cx="2619628"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Policy improvement</a:t>
            </a:r>
            <a:endParaRPr lang="en-US" sz="2000" dirty="0">
              <a:latin typeface="Arial" panose="020B0604020202020204" pitchFamily="34" charset="0"/>
              <a:cs typeface="Arial" panose="020B0604020202020204" pitchFamily="34" charset="0"/>
            </a:endParaRPr>
          </a:p>
        </p:txBody>
      </p:sp>
      <p:sp>
        <p:nvSpPr>
          <p:cNvPr id="39" name="Rounded Rectangle 38">
            <a:extLst>
              <a:ext uri="{FF2B5EF4-FFF2-40B4-BE49-F238E27FC236}">
                <a16:creationId xmlns:a16="http://schemas.microsoft.com/office/drawing/2014/main" id="{7AF73914-9215-C0C2-804E-291680CCEDA5}"/>
              </a:ext>
            </a:extLst>
          </p:cNvPr>
          <p:cNvSpPr/>
          <p:nvPr/>
        </p:nvSpPr>
        <p:spPr>
          <a:xfrm>
            <a:off x="7481838" y="321608"/>
            <a:ext cx="4450332" cy="2351011"/>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5293DAA-7389-AB9B-AE2B-EA4453FE13F7}"/>
                  </a:ext>
                </a:extLst>
              </p:cNvPr>
              <p:cNvSpPr txBox="1"/>
              <p:nvPr/>
            </p:nvSpPr>
            <p:spPr>
              <a:xfrm>
                <a:off x="7712407" y="385277"/>
                <a:ext cx="409310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𝒮</m:t>
                      </m:r>
                      <m:r>
                        <a:rPr lang="en-US" sz="2000" b="0" i="1" smtClean="0">
                          <a:latin typeface="Cambria Math" panose="02040503050406030204" pitchFamily="18" charset="0"/>
                          <a:ea typeface="Cambria Math" panose="02040503050406030204" pitchFamily="18" charset="0"/>
                        </a:rPr>
                        <m:t>=</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0, 1, 3, 4, 5, 6, 7, 8, 10, 12, 14, 15</m:t>
                          </m:r>
                        </m:e>
                      </m:d>
                    </m:oMath>
                  </m:oMathPara>
                </a14:m>
                <a:endParaRPr lang="en-US" sz="2000" dirty="0"/>
              </a:p>
            </p:txBody>
          </p:sp>
        </mc:Choice>
        <mc:Fallback xmlns="">
          <p:sp>
            <p:nvSpPr>
              <p:cNvPr id="40" name="TextBox 39">
                <a:extLst>
                  <a:ext uri="{FF2B5EF4-FFF2-40B4-BE49-F238E27FC236}">
                    <a16:creationId xmlns:a16="http://schemas.microsoft.com/office/drawing/2014/main" id="{45293DAA-7389-AB9B-AE2B-EA4453FE13F7}"/>
                  </a:ext>
                </a:extLst>
              </p:cNvPr>
              <p:cNvSpPr txBox="1">
                <a:spLocks noRot="1" noChangeAspect="1" noMove="1" noResize="1" noEditPoints="1" noAdjustHandles="1" noChangeArrowheads="1" noChangeShapeType="1" noTextEdit="1"/>
              </p:cNvSpPr>
              <p:nvPr/>
            </p:nvSpPr>
            <p:spPr>
              <a:xfrm>
                <a:off x="7712407" y="385277"/>
                <a:ext cx="4093107" cy="307777"/>
              </a:xfrm>
              <a:prstGeom prst="rect">
                <a:avLst/>
              </a:prstGeom>
              <a:blipFill>
                <a:blip r:embed="rId3"/>
                <a:stretch>
                  <a:fillRect l="-929"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85940CDB-3F4A-EC0D-05FB-E3729C4860B2}"/>
                  </a:ext>
                </a:extLst>
              </p:cNvPr>
              <p:cNvSpPr txBox="1"/>
              <p:nvPr/>
            </p:nvSpPr>
            <p:spPr>
              <a:xfrm>
                <a:off x="7682427" y="770578"/>
                <a:ext cx="179562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DE" sz="2000" i="1" smtClean="0">
                          <a:latin typeface="Cambria Math" panose="02040503050406030204" pitchFamily="18" charset="0"/>
                          <a:ea typeface="Cambria Math" panose="02040503050406030204" pitchFamily="18" charset="0"/>
                        </a:rPr>
                        <m:t>𝒜</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 ←,→)</m:t>
                      </m:r>
                    </m:oMath>
                  </m:oMathPara>
                </a14:m>
                <a:endParaRPr lang="en-DE" sz="2000" dirty="0"/>
              </a:p>
            </p:txBody>
          </p:sp>
        </mc:Choice>
        <mc:Fallback xmlns="">
          <p:sp>
            <p:nvSpPr>
              <p:cNvPr id="41" name="TextBox 40">
                <a:extLst>
                  <a:ext uri="{FF2B5EF4-FFF2-40B4-BE49-F238E27FC236}">
                    <a16:creationId xmlns:a16="http://schemas.microsoft.com/office/drawing/2014/main" id="{85940CDB-3F4A-EC0D-05FB-E3729C4860B2}"/>
                  </a:ext>
                </a:extLst>
              </p:cNvPr>
              <p:cNvSpPr txBox="1">
                <a:spLocks noRot="1" noChangeAspect="1" noMove="1" noResize="1" noEditPoints="1" noAdjustHandles="1" noChangeArrowheads="1" noChangeShapeType="1" noTextEdit="1"/>
              </p:cNvSpPr>
              <p:nvPr/>
            </p:nvSpPr>
            <p:spPr>
              <a:xfrm>
                <a:off x="7682427" y="770578"/>
                <a:ext cx="1795620" cy="307777"/>
              </a:xfrm>
              <a:prstGeom prst="rect">
                <a:avLst/>
              </a:prstGeom>
              <a:blipFill>
                <a:blip r:embed="rId4"/>
                <a:stretch>
                  <a:fillRect l="-2797" r="-4196"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999D2FE5-150E-2931-A502-11E6F03573D1}"/>
                  </a:ext>
                </a:extLst>
              </p:cNvPr>
              <p:cNvSpPr txBox="1"/>
              <p:nvPr/>
            </p:nvSpPr>
            <p:spPr>
              <a:xfrm>
                <a:off x="7481838" y="1125640"/>
                <a:ext cx="1366902" cy="4135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𝒫</m:t>
                          </m:r>
                        </m:e>
                        <m:sub>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sub>
                        <m:sup>
                          <m:r>
                            <a:rPr lang="en-US" sz="2000" i="1">
                              <a:latin typeface="Cambria Math" panose="02040503050406030204" pitchFamily="18" charset="0"/>
                              <a:ea typeface="Cambria Math" panose="02040503050406030204" pitchFamily="18" charset="0"/>
                            </a:rPr>
                            <m:t>𝑎</m:t>
                          </m:r>
                        </m:sup>
                      </m:sSubSup>
                      <m:r>
                        <a:rPr lang="en-US" sz="2000" b="0" i="1" smtClean="0">
                          <a:latin typeface="Cambria Math" panose="02040503050406030204" pitchFamily="18" charset="0"/>
                          <a:ea typeface="Cambria Math" panose="02040503050406030204" pitchFamily="18" charset="0"/>
                        </a:rPr>
                        <m:t>=1</m:t>
                      </m:r>
                    </m:oMath>
                  </m:oMathPara>
                </a14:m>
                <a:endParaRPr lang="en-DE" sz="2000" dirty="0"/>
              </a:p>
            </p:txBody>
          </p:sp>
        </mc:Choice>
        <mc:Fallback xmlns="">
          <p:sp>
            <p:nvSpPr>
              <p:cNvPr id="42" name="TextBox 41">
                <a:extLst>
                  <a:ext uri="{FF2B5EF4-FFF2-40B4-BE49-F238E27FC236}">
                    <a16:creationId xmlns:a16="http://schemas.microsoft.com/office/drawing/2014/main" id="{999D2FE5-150E-2931-A502-11E6F03573D1}"/>
                  </a:ext>
                </a:extLst>
              </p:cNvPr>
              <p:cNvSpPr txBox="1">
                <a:spLocks noRot="1" noChangeAspect="1" noMove="1" noResize="1" noEditPoints="1" noAdjustHandles="1" noChangeArrowheads="1" noChangeShapeType="1" noTextEdit="1"/>
              </p:cNvSpPr>
              <p:nvPr/>
            </p:nvSpPr>
            <p:spPr>
              <a:xfrm>
                <a:off x="7481838" y="1125640"/>
                <a:ext cx="1366902" cy="413511"/>
              </a:xfrm>
              <a:prstGeom prst="rect">
                <a:avLst/>
              </a:prstGeom>
              <a:blipFill>
                <a:blip r:embed="rId5"/>
                <a:stretch>
                  <a:fillRect/>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3293F6CA-6D6E-5EAE-06CE-A9CAE8C3FFFB}"/>
              </a:ext>
            </a:extLst>
          </p:cNvPr>
          <p:cNvSpPr txBox="1"/>
          <p:nvPr/>
        </p:nvSpPr>
        <p:spPr>
          <a:xfrm>
            <a:off x="8709900" y="1163118"/>
            <a:ext cx="255550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Deterministic environment</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234812A-65D7-CB50-A5E6-12B20061C413}"/>
                  </a:ext>
                </a:extLst>
              </p:cNvPr>
              <p:cNvSpPr txBox="1"/>
              <p:nvPr/>
            </p:nvSpPr>
            <p:spPr>
              <a:xfrm>
                <a:off x="7595358" y="1607568"/>
                <a:ext cx="69846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ℛ</m:t>
                      </m:r>
                      <m:r>
                        <a:rPr lang="en-US" sz="2000" b="0" i="1" smtClean="0">
                          <a:latin typeface="Cambria Math" panose="02040503050406030204" pitchFamily="18" charset="0"/>
                          <a:ea typeface="Cambria Math" panose="02040503050406030204" pitchFamily="18" charset="0"/>
                        </a:rPr>
                        <m:t>=</m:t>
                      </m:r>
                    </m:oMath>
                  </m:oMathPara>
                </a14:m>
                <a:endParaRPr lang="en-US" sz="2000" dirty="0"/>
              </a:p>
            </p:txBody>
          </p:sp>
        </mc:Choice>
        <mc:Fallback xmlns="">
          <p:sp>
            <p:nvSpPr>
              <p:cNvPr id="44" name="TextBox 43">
                <a:extLst>
                  <a:ext uri="{FF2B5EF4-FFF2-40B4-BE49-F238E27FC236}">
                    <a16:creationId xmlns:a16="http://schemas.microsoft.com/office/drawing/2014/main" id="{6234812A-65D7-CB50-A5E6-12B20061C413}"/>
                  </a:ext>
                </a:extLst>
              </p:cNvPr>
              <p:cNvSpPr txBox="1">
                <a:spLocks noRot="1" noChangeAspect="1" noMove="1" noResize="1" noEditPoints="1" noAdjustHandles="1" noChangeArrowheads="1" noChangeShapeType="1" noTextEdit="1"/>
              </p:cNvSpPr>
              <p:nvPr/>
            </p:nvSpPr>
            <p:spPr>
              <a:xfrm>
                <a:off x="7595358" y="1607568"/>
                <a:ext cx="698460"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6876A83A-1FCD-E942-F989-ADF9A208105C}"/>
                  </a:ext>
                </a:extLst>
              </p:cNvPr>
              <p:cNvSpPr txBox="1"/>
              <p:nvPr/>
            </p:nvSpPr>
            <p:spPr>
              <a:xfrm>
                <a:off x="8507147" y="1595639"/>
                <a:ext cx="14634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 −1 </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≠15</m:t>
                      </m:r>
                    </m:oMath>
                  </m:oMathPara>
                </a14:m>
                <a:endParaRPr lang="en-US" dirty="0"/>
              </a:p>
            </p:txBody>
          </p:sp>
        </mc:Choice>
        <mc:Fallback xmlns="">
          <p:sp>
            <p:nvSpPr>
              <p:cNvPr id="45" name="TextBox 44">
                <a:extLst>
                  <a:ext uri="{FF2B5EF4-FFF2-40B4-BE49-F238E27FC236}">
                    <a16:creationId xmlns:a16="http://schemas.microsoft.com/office/drawing/2014/main" id="{6876A83A-1FCD-E942-F989-ADF9A208105C}"/>
                  </a:ext>
                </a:extLst>
              </p:cNvPr>
              <p:cNvSpPr txBox="1">
                <a:spLocks noRot="1" noChangeAspect="1" noMove="1" noResize="1" noEditPoints="1" noAdjustHandles="1" noChangeArrowheads="1" noChangeShapeType="1" noTextEdit="1"/>
              </p:cNvSpPr>
              <p:nvPr/>
            </p:nvSpPr>
            <p:spPr>
              <a:xfrm>
                <a:off x="8507147" y="1595639"/>
                <a:ext cx="1463413" cy="276999"/>
              </a:xfrm>
              <a:prstGeom prst="rect">
                <a:avLst/>
              </a:prstGeom>
              <a:blipFill>
                <a:blip r:embed="rId7"/>
                <a:stretch>
                  <a:fillRect l="-6897" t="-8696" r="-3448"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E2371C2-C2C6-8761-8B6F-80C8C12E3A47}"/>
                  </a:ext>
                </a:extLst>
              </p:cNvPr>
              <p:cNvSpPr txBox="1"/>
              <p:nvPr/>
            </p:nvSpPr>
            <p:spPr>
              <a:xfrm>
                <a:off x="8709900" y="1887876"/>
                <a:ext cx="9312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=15</m:t>
                      </m:r>
                    </m:oMath>
                  </m:oMathPara>
                </a14:m>
                <a:endParaRPr lang="en-US" dirty="0"/>
              </a:p>
            </p:txBody>
          </p:sp>
        </mc:Choice>
        <mc:Fallback xmlns="">
          <p:sp>
            <p:nvSpPr>
              <p:cNvPr id="46" name="TextBox 45">
                <a:extLst>
                  <a:ext uri="{FF2B5EF4-FFF2-40B4-BE49-F238E27FC236}">
                    <a16:creationId xmlns:a16="http://schemas.microsoft.com/office/drawing/2014/main" id="{2E2371C2-C2C6-8761-8B6F-80C8C12E3A47}"/>
                  </a:ext>
                </a:extLst>
              </p:cNvPr>
              <p:cNvSpPr txBox="1">
                <a:spLocks noRot="1" noChangeAspect="1" noMove="1" noResize="1" noEditPoints="1" noAdjustHandles="1" noChangeArrowheads="1" noChangeShapeType="1" noTextEdit="1"/>
              </p:cNvSpPr>
              <p:nvPr/>
            </p:nvSpPr>
            <p:spPr>
              <a:xfrm>
                <a:off x="8709900" y="1887876"/>
                <a:ext cx="931281" cy="276999"/>
              </a:xfrm>
              <a:prstGeom prst="rect">
                <a:avLst/>
              </a:prstGeom>
              <a:blipFill>
                <a:blip r:embed="rId8"/>
                <a:stretch>
                  <a:fillRect l="-2667" t="-8696" r="-4000" b="-39130"/>
                </a:stretch>
              </a:blipFill>
            </p:spPr>
            <p:txBody>
              <a:bodyPr/>
              <a:lstStyle/>
              <a:p>
                <a:r>
                  <a:rPr lang="en-US">
                    <a:noFill/>
                  </a:rPr>
                  <a:t> </a:t>
                </a:r>
              </a:p>
            </p:txBody>
          </p:sp>
        </mc:Fallback>
      </mc:AlternateContent>
      <p:sp>
        <p:nvSpPr>
          <p:cNvPr id="47" name="Left Brace 46">
            <a:extLst>
              <a:ext uri="{FF2B5EF4-FFF2-40B4-BE49-F238E27FC236}">
                <a16:creationId xmlns:a16="http://schemas.microsoft.com/office/drawing/2014/main" id="{8DE1DEBF-FE24-993A-284C-08523C2665C5}"/>
              </a:ext>
            </a:extLst>
          </p:cNvPr>
          <p:cNvSpPr/>
          <p:nvPr/>
        </p:nvSpPr>
        <p:spPr>
          <a:xfrm>
            <a:off x="8276415" y="1557848"/>
            <a:ext cx="269208" cy="585126"/>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E1F7EE59-4870-0786-12FD-8C9868B5EEA7}"/>
                  </a:ext>
                </a:extLst>
              </p:cNvPr>
              <p:cNvSpPr txBox="1"/>
              <p:nvPr/>
            </p:nvSpPr>
            <p:spPr>
              <a:xfrm>
                <a:off x="7682427" y="2224515"/>
                <a:ext cx="368357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𝜋</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𝑎</m:t>
                          </m:r>
                        </m:e>
                        <m:e>
                          <m:r>
                            <a:rPr lang="en-US" sz="2000" b="0" i="1" smtClean="0">
                              <a:latin typeface="Cambria Math" panose="02040503050406030204" pitchFamily="18" charset="0"/>
                              <a:ea typeface="Cambria Math" panose="02040503050406030204" pitchFamily="18" charset="0"/>
                            </a:rPr>
                            <m:t>𝑠</m:t>
                          </m:r>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ℙ</m:t>
                      </m:r>
                      <m:d>
                        <m:dPr>
                          <m:begChr m:val="["/>
                          <m:endChr m:val="]"/>
                          <m:ctrlPr>
                            <a:rPr lang="en-US" sz="2000" b="0" i="1" smtClean="0">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 ↓, ←,→</m:t>
                          </m:r>
                        </m:e>
                        <m:e>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𝒮</m:t>
                              </m:r>
                            </m:e>
                            <m:sub>
                              <m:r>
                                <a:rPr lang="en-US" sz="2000" b="0" i="1" smtClean="0">
                                  <a:latin typeface="Cambria Math" panose="02040503050406030204" pitchFamily="18" charset="0"/>
                                  <a:ea typeface="Cambria Math" panose="02040503050406030204" pitchFamily="18" charset="0"/>
                                </a:rPr>
                                <m:t>𝑡</m:t>
                              </m:r>
                            </m:sub>
                          </m:sSub>
                        </m:e>
                      </m:d>
                      <m:r>
                        <a:rPr lang="en-US" sz="2000" b="0" i="1" smtClean="0">
                          <a:latin typeface="Cambria Math" panose="02040503050406030204" pitchFamily="18" charset="0"/>
                          <a:ea typeface="Cambria Math" panose="02040503050406030204" pitchFamily="18" charset="0"/>
                        </a:rPr>
                        <m:t>=0.25</m:t>
                      </m:r>
                    </m:oMath>
                  </m:oMathPara>
                </a14:m>
                <a:endParaRPr lang="en-DE" sz="2000" dirty="0"/>
              </a:p>
            </p:txBody>
          </p:sp>
        </mc:Choice>
        <mc:Fallback xmlns="">
          <p:sp>
            <p:nvSpPr>
              <p:cNvPr id="48" name="TextBox 47">
                <a:extLst>
                  <a:ext uri="{FF2B5EF4-FFF2-40B4-BE49-F238E27FC236}">
                    <a16:creationId xmlns:a16="http://schemas.microsoft.com/office/drawing/2014/main" id="{E1F7EE59-4870-0786-12FD-8C9868B5EEA7}"/>
                  </a:ext>
                </a:extLst>
              </p:cNvPr>
              <p:cNvSpPr txBox="1">
                <a:spLocks noRot="1" noChangeAspect="1" noMove="1" noResize="1" noEditPoints="1" noAdjustHandles="1" noChangeArrowheads="1" noChangeShapeType="1" noTextEdit="1"/>
              </p:cNvSpPr>
              <p:nvPr/>
            </p:nvSpPr>
            <p:spPr>
              <a:xfrm>
                <a:off x="7682427" y="2224515"/>
                <a:ext cx="3683572" cy="307777"/>
              </a:xfrm>
              <a:prstGeom prst="rect">
                <a:avLst/>
              </a:prstGeom>
              <a:blipFill>
                <a:blip r:embed="rId9"/>
                <a:stretch>
                  <a:fillRect l="-342" t="-8000" r="-1027" b="-36000"/>
                </a:stretch>
              </a:blipFill>
            </p:spPr>
            <p:txBody>
              <a:bodyPr/>
              <a:lstStyle/>
              <a:p>
                <a:r>
                  <a:rPr lang="en-US">
                    <a:noFill/>
                  </a:rPr>
                  <a:t> </a:t>
                </a:r>
              </a:p>
            </p:txBody>
          </p:sp>
        </mc:Fallback>
      </mc:AlternateContent>
      <p:sp>
        <p:nvSpPr>
          <p:cNvPr id="49" name="Rectangle 48">
            <a:extLst>
              <a:ext uri="{FF2B5EF4-FFF2-40B4-BE49-F238E27FC236}">
                <a16:creationId xmlns:a16="http://schemas.microsoft.com/office/drawing/2014/main" id="{4DBD7B5F-A0F0-26B8-FDAA-5093A5DA11CE}"/>
              </a:ext>
            </a:extLst>
          </p:cNvPr>
          <p:cNvSpPr/>
          <p:nvPr/>
        </p:nvSpPr>
        <p:spPr>
          <a:xfrm>
            <a:off x="911225" y="1731441"/>
            <a:ext cx="6232169" cy="1089405"/>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DF7F13F-926C-4179-7F42-BC13F84BA32E}"/>
              </a:ext>
            </a:extLst>
          </p:cNvPr>
          <p:cNvSpPr>
            <a:spLocks noGrp="1"/>
          </p:cNvSpPr>
          <p:nvPr>
            <p:ph type="title"/>
          </p:nvPr>
        </p:nvSpPr>
        <p:spPr>
          <a:xfrm>
            <a:off x="838200" y="365125"/>
            <a:ext cx="6305194" cy="683387"/>
          </a:xfrm>
        </p:spPr>
        <p:txBody>
          <a:bodyPr/>
          <a:lstStyle/>
          <a:p>
            <a:r>
              <a:rPr lang="en-US" dirty="0" err="1"/>
              <a:t>Gridworld</a:t>
            </a:r>
            <a:r>
              <a:rPr lang="en-US" dirty="0"/>
              <a:t> toy problem</a:t>
            </a:r>
          </a:p>
        </p:txBody>
      </p:sp>
      <p:sp>
        <p:nvSpPr>
          <p:cNvPr id="10" name="TextBox 9">
            <a:extLst>
              <a:ext uri="{FF2B5EF4-FFF2-40B4-BE49-F238E27FC236}">
                <a16:creationId xmlns:a16="http://schemas.microsoft.com/office/drawing/2014/main" id="{8D015951-773C-25D6-4466-11D6128CA8C9}"/>
              </a:ext>
            </a:extLst>
          </p:cNvPr>
          <p:cNvSpPr txBox="1"/>
          <p:nvPr/>
        </p:nvSpPr>
        <p:spPr>
          <a:xfrm>
            <a:off x="935105" y="2942109"/>
            <a:ext cx="6208289" cy="2185214"/>
          </a:xfrm>
          <a:prstGeom prst="rect">
            <a:avLst/>
          </a:prstGeom>
          <a:noFill/>
          <a:ln w="25400">
            <a:solidFill>
              <a:schemeClr val="tx1"/>
            </a:solidFill>
          </a:ln>
        </p:spPr>
        <p:txBody>
          <a:bodyPr wrap="square" rtlCol="0">
            <a:spAutoFit/>
          </a:bodyPr>
          <a:lstStyle/>
          <a:p>
            <a:pPr marL="285750" indent="-285750">
              <a:buFont typeface="Wingdings" pitchFamily="2" charset="2"/>
              <a:buChar char="§"/>
            </a:pPr>
            <a:r>
              <a:rPr lang="en-US" dirty="0">
                <a:latin typeface="Arial" panose="020B0604020202020204" pitchFamily="34" charset="0"/>
                <a:cs typeface="Arial" panose="020B0604020202020204" pitchFamily="34" charset="0"/>
              </a:rPr>
              <a:t>Calculate the value for your current policy with value iteration (what we did before).</a:t>
            </a:r>
          </a:p>
          <a:p>
            <a:pPr marL="285750"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b="1" dirty="0">
                <a:latin typeface="Arial" panose="020B0604020202020204" pitchFamily="34" charset="0"/>
                <a:cs typeface="Arial" panose="020B0604020202020204" pitchFamily="34" charset="0"/>
              </a:rPr>
              <a:t>For each state:</a:t>
            </a:r>
          </a:p>
          <a:p>
            <a:pPr marL="742950" lvl="1" indent="-285750">
              <a:buFont typeface="Wingdings" pitchFamily="2" charset="2"/>
              <a:buChar char="§"/>
            </a:pPr>
            <a:r>
              <a:rPr lang="en-US" dirty="0">
                <a:latin typeface="Arial" panose="020B0604020202020204" pitchFamily="34" charset="0"/>
                <a:cs typeface="Arial" panose="020B0604020202020204" pitchFamily="34" charset="0"/>
              </a:rPr>
              <a:t>Look at the next possible states and their value.</a:t>
            </a:r>
          </a:p>
          <a:p>
            <a:pPr marL="742950" lvl="1" indent="-285750">
              <a:buFont typeface="Wingdings" pitchFamily="2" charset="2"/>
              <a:buChar char="§"/>
            </a:pPr>
            <a:r>
              <a:rPr lang="en-US" dirty="0">
                <a:latin typeface="Arial" panose="020B0604020202020204" pitchFamily="34" charset="0"/>
                <a:cs typeface="Arial" panose="020B0604020202020204" pitchFamily="34" charset="0"/>
              </a:rPr>
              <a:t>Choose the action that will give you the maximum value and save it in an array.</a:t>
            </a:r>
          </a:p>
          <a:p>
            <a:pPr marL="742950" lvl="1"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dirty="0">
                <a:latin typeface="Arial" panose="020B0604020202020204" pitchFamily="34" charset="0"/>
                <a:cs typeface="Arial" panose="020B0604020202020204" pitchFamily="34" charset="0"/>
              </a:rPr>
              <a:t>Repeat loop for each state until actions stop changing.</a:t>
            </a:r>
          </a:p>
        </p:txBody>
      </p:sp>
      <p:sp>
        <p:nvSpPr>
          <p:cNvPr id="12" name="TextBox 11">
            <a:extLst>
              <a:ext uri="{FF2B5EF4-FFF2-40B4-BE49-F238E27FC236}">
                <a16:creationId xmlns:a16="http://schemas.microsoft.com/office/drawing/2014/main" id="{4208A82A-EADE-18DF-E3C1-C41EDF40E3EC}"/>
              </a:ext>
            </a:extLst>
          </p:cNvPr>
          <p:cNvSpPr txBox="1"/>
          <p:nvPr/>
        </p:nvSpPr>
        <p:spPr>
          <a:xfrm rot="16200000">
            <a:off x="-732450" y="3801431"/>
            <a:ext cx="269817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Dynamic programming</a:t>
            </a:r>
          </a:p>
        </p:txBody>
      </p:sp>
      <p:pic>
        <p:nvPicPr>
          <p:cNvPr id="2" name="Picture 1" descr="Shape, polygon&#10;&#10;Description automatically generated">
            <a:extLst>
              <a:ext uri="{FF2B5EF4-FFF2-40B4-BE49-F238E27FC236}">
                <a16:creationId xmlns:a16="http://schemas.microsoft.com/office/drawing/2014/main" id="{BDEF9CE7-CA79-58F6-B9C1-9D5C3CC67E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2824" y="3464828"/>
            <a:ext cx="2602856" cy="2249667"/>
          </a:xfrm>
          <a:prstGeom prst="rect">
            <a:avLst/>
          </a:prstGeom>
        </p:spPr>
      </p:pic>
      <p:sp>
        <p:nvSpPr>
          <p:cNvPr id="3" name="TextBox 2">
            <a:extLst>
              <a:ext uri="{FF2B5EF4-FFF2-40B4-BE49-F238E27FC236}">
                <a16:creationId xmlns:a16="http://schemas.microsoft.com/office/drawing/2014/main" id="{ACF212FD-7737-32F6-591E-67B150BF0FD1}"/>
              </a:ext>
            </a:extLst>
          </p:cNvPr>
          <p:cNvSpPr txBox="1"/>
          <p:nvPr/>
        </p:nvSpPr>
        <p:spPr>
          <a:xfrm>
            <a:off x="8514061" y="3100039"/>
            <a:ext cx="2401619" cy="338554"/>
          </a:xfrm>
          <a:prstGeom prst="rect">
            <a:avLst/>
          </a:prstGeom>
          <a:noFill/>
        </p:spPr>
        <p:txBody>
          <a:bodyPr wrap="none" rtlCol="0">
            <a:spAutoFit/>
          </a:bodyPr>
          <a:lstStyle/>
          <a:p>
            <a:r>
              <a:rPr lang="en-DE" sz="1600" b="1" dirty="0">
                <a:solidFill>
                  <a:srgbClr val="FB2E5D"/>
                </a:solidFill>
                <a:latin typeface="American Typewriter" panose="02090604020004020304" pitchFamily="18" charset="77"/>
              </a:rPr>
              <a:t>“one-step lookahead”</a:t>
            </a:r>
          </a:p>
        </p:txBody>
      </p:sp>
      <p:grpSp>
        <p:nvGrpSpPr>
          <p:cNvPr id="5" name="Group 4">
            <a:extLst>
              <a:ext uri="{FF2B5EF4-FFF2-40B4-BE49-F238E27FC236}">
                <a16:creationId xmlns:a16="http://schemas.microsoft.com/office/drawing/2014/main" id="{1232A3E1-3B12-B3EE-A763-503325A31CC6}"/>
              </a:ext>
            </a:extLst>
          </p:cNvPr>
          <p:cNvGrpSpPr/>
          <p:nvPr/>
        </p:nvGrpSpPr>
        <p:grpSpPr>
          <a:xfrm>
            <a:off x="8315416" y="2991169"/>
            <a:ext cx="2651529" cy="2741191"/>
            <a:chOff x="884961" y="1959610"/>
            <a:chExt cx="2651529" cy="2741191"/>
          </a:xfrm>
        </p:grpSpPr>
        <p:pic>
          <p:nvPicPr>
            <p:cNvPr id="7" name="Picture 6" descr="A picture containing text, orange&#10;&#10;Description automatically generated">
              <a:extLst>
                <a:ext uri="{FF2B5EF4-FFF2-40B4-BE49-F238E27FC236}">
                  <a16:creationId xmlns:a16="http://schemas.microsoft.com/office/drawing/2014/main" id="{139C1BC4-AA9B-72A2-75CE-49C4D39B04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4961" y="1959610"/>
              <a:ext cx="2651529" cy="2651529"/>
            </a:xfrm>
            <a:prstGeom prst="rect">
              <a:avLst/>
            </a:prstGeom>
          </p:spPr>
        </p:pic>
        <p:sp>
          <p:nvSpPr>
            <p:cNvPr id="8" name="TextBox 7">
              <a:extLst>
                <a:ext uri="{FF2B5EF4-FFF2-40B4-BE49-F238E27FC236}">
                  <a16:creationId xmlns:a16="http://schemas.microsoft.com/office/drawing/2014/main" id="{7E2745BE-0B81-F3E9-A7BF-9AC7DA368E68}"/>
                </a:ext>
              </a:extLst>
            </p:cNvPr>
            <p:cNvSpPr txBox="1"/>
            <p:nvPr/>
          </p:nvSpPr>
          <p:spPr>
            <a:xfrm>
              <a:off x="2978920" y="4116026"/>
              <a:ext cx="457200" cy="584775"/>
            </a:xfrm>
            <a:prstGeom prst="rect">
              <a:avLst/>
            </a:prstGeom>
            <a:noFill/>
          </p:spPr>
          <p:txBody>
            <a:bodyPr wrap="square">
              <a:spAutoFit/>
            </a:bodyPr>
            <a:lstStyle/>
            <a:p>
              <a:pPr algn="l" fontAlgn="base"/>
              <a:r>
                <a:rPr lang="en-DE" sz="3200" b="0" i="0" dirty="0">
                  <a:solidFill>
                    <a:srgbClr val="E0E0E0"/>
                  </a:solidFill>
                  <a:effectLst/>
                  <a:latin typeface="Apple Color Emoji" pitchFamily="2" charset="0"/>
                </a:rPr>
                <a:t>🥳</a:t>
              </a:r>
              <a:endParaRPr lang="en-DE" sz="3200" b="1" i="0" dirty="0">
                <a:solidFill>
                  <a:srgbClr val="E0E0E0"/>
                </a:solidFill>
                <a:effectLst/>
                <a:latin typeface="Helvetica Neue" panose="02000503000000020004" pitchFamily="2"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017028B-0F94-5090-4482-7EFF652BDF49}"/>
                    </a:ext>
                  </a:extLst>
                </p:cNvPr>
                <p:cNvSpPr txBox="1"/>
                <p:nvPr/>
              </p:nvSpPr>
              <p:spPr>
                <a:xfrm>
                  <a:off x="1706818" y="2110434"/>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79" name="TextBox 78">
                  <a:extLst>
                    <a:ext uri="{FF2B5EF4-FFF2-40B4-BE49-F238E27FC236}">
                      <a16:creationId xmlns:a16="http://schemas.microsoft.com/office/drawing/2014/main" id="{88BECB8C-853B-BF17-8B7F-E64612C4060E}"/>
                    </a:ext>
                  </a:extLst>
                </p:cNvPr>
                <p:cNvSpPr txBox="1">
                  <a:spLocks noRot="1" noChangeAspect="1" noMove="1" noResize="1" noEditPoints="1" noAdjustHandles="1" noChangeArrowheads="1" noChangeShapeType="1" noTextEdit="1"/>
                </p:cNvSpPr>
                <p:nvPr/>
              </p:nvSpPr>
              <p:spPr>
                <a:xfrm>
                  <a:off x="1706818" y="2110434"/>
                  <a:ext cx="378542" cy="523220"/>
                </a:xfrm>
                <a:prstGeom prst="rect">
                  <a:avLst/>
                </a:prstGeom>
                <a:blipFill>
                  <a:blip r:embed="rId13"/>
                  <a:stretch>
                    <a:fillRect l="-6452" r="-322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0AAA433-4C91-BFF3-A458-69A239548180}"/>
                    </a:ext>
                  </a:extLst>
                </p:cNvPr>
                <p:cNvSpPr txBox="1"/>
                <p:nvPr/>
              </p:nvSpPr>
              <p:spPr>
                <a:xfrm>
                  <a:off x="2339447" y="2762154"/>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80" name="TextBox 79">
                  <a:extLst>
                    <a:ext uri="{FF2B5EF4-FFF2-40B4-BE49-F238E27FC236}">
                      <a16:creationId xmlns:a16="http://schemas.microsoft.com/office/drawing/2014/main" id="{F022EFFA-7393-A08C-E662-20A5440E6CE5}"/>
                    </a:ext>
                  </a:extLst>
                </p:cNvPr>
                <p:cNvSpPr txBox="1">
                  <a:spLocks noRot="1" noChangeAspect="1" noMove="1" noResize="1" noEditPoints="1" noAdjustHandles="1" noChangeArrowheads="1" noChangeShapeType="1" noTextEdit="1"/>
                </p:cNvSpPr>
                <p:nvPr/>
              </p:nvSpPr>
              <p:spPr>
                <a:xfrm>
                  <a:off x="2339447" y="2762154"/>
                  <a:ext cx="378542" cy="523220"/>
                </a:xfrm>
                <a:prstGeom prst="rect">
                  <a:avLst/>
                </a:prstGeom>
                <a:blipFill>
                  <a:blip r:embed="rId14"/>
                  <a:stretch>
                    <a:fillRect l="-6452" r="-645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991DB82-D94D-F6BF-D2AC-4686CA0ACD55}"/>
                    </a:ext>
                  </a:extLst>
                </p:cNvPr>
                <p:cNvSpPr txBox="1"/>
                <p:nvPr/>
              </p:nvSpPr>
              <p:spPr>
                <a:xfrm>
                  <a:off x="2339447" y="3425036"/>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81" name="TextBox 80">
                  <a:extLst>
                    <a:ext uri="{FF2B5EF4-FFF2-40B4-BE49-F238E27FC236}">
                      <a16:creationId xmlns:a16="http://schemas.microsoft.com/office/drawing/2014/main" id="{6A005798-3846-B50A-2FF4-BFAE91048B85}"/>
                    </a:ext>
                  </a:extLst>
                </p:cNvPr>
                <p:cNvSpPr txBox="1">
                  <a:spLocks noRot="1" noChangeAspect="1" noMove="1" noResize="1" noEditPoints="1" noAdjustHandles="1" noChangeArrowheads="1" noChangeShapeType="1" noTextEdit="1"/>
                </p:cNvSpPr>
                <p:nvPr/>
              </p:nvSpPr>
              <p:spPr>
                <a:xfrm>
                  <a:off x="2339447" y="3425036"/>
                  <a:ext cx="378542" cy="523220"/>
                </a:xfrm>
                <a:prstGeom prst="rect">
                  <a:avLst/>
                </a:prstGeom>
                <a:blipFill>
                  <a:blip r:embed="rId15"/>
                  <a:stretch>
                    <a:fillRect l="-6452" r="-645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905561A-F442-333E-2D12-DFCB037BA35A}"/>
                    </a:ext>
                  </a:extLst>
                </p:cNvPr>
                <p:cNvSpPr txBox="1"/>
                <p:nvPr/>
              </p:nvSpPr>
              <p:spPr>
                <a:xfrm>
                  <a:off x="1660430" y="2731757"/>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82" name="TextBox 81">
                  <a:extLst>
                    <a:ext uri="{FF2B5EF4-FFF2-40B4-BE49-F238E27FC236}">
                      <a16:creationId xmlns:a16="http://schemas.microsoft.com/office/drawing/2014/main" id="{34558446-0B71-67CC-FC8C-E9F78609A963}"/>
                    </a:ext>
                  </a:extLst>
                </p:cNvPr>
                <p:cNvSpPr txBox="1">
                  <a:spLocks noRot="1" noChangeAspect="1" noMove="1" noResize="1" noEditPoints="1" noAdjustHandles="1" noChangeArrowheads="1" noChangeShapeType="1" noTextEdit="1"/>
                </p:cNvSpPr>
                <p:nvPr/>
              </p:nvSpPr>
              <p:spPr>
                <a:xfrm>
                  <a:off x="1660430" y="2731757"/>
                  <a:ext cx="378542" cy="523220"/>
                </a:xfrm>
                <a:prstGeom prst="rect">
                  <a:avLst/>
                </a:prstGeom>
                <a:blipFill>
                  <a:blip r:embed="rId16"/>
                  <a:stretch>
                    <a:fillRect r="-2580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B7DF0EF-8BF9-9D95-B23E-CFA05013F6B4}"/>
                    </a:ext>
                  </a:extLst>
                </p:cNvPr>
                <p:cNvSpPr txBox="1"/>
                <p:nvPr/>
              </p:nvSpPr>
              <p:spPr>
                <a:xfrm>
                  <a:off x="1014284" y="2731757"/>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83" name="TextBox 82">
                  <a:extLst>
                    <a:ext uri="{FF2B5EF4-FFF2-40B4-BE49-F238E27FC236}">
                      <a16:creationId xmlns:a16="http://schemas.microsoft.com/office/drawing/2014/main" id="{D80C543C-C2F5-978E-E64F-5AFE87D707E2}"/>
                    </a:ext>
                  </a:extLst>
                </p:cNvPr>
                <p:cNvSpPr txBox="1">
                  <a:spLocks noRot="1" noChangeAspect="1" noMove="1" noResize="1" noEditPoints="1" noAdjustHandles="1" noChangeArrowheads="1" noChangeShapeType="1" noTextEdit="1"/>
                </p:cNvSpPr>
                <p:nvPr/>
              </p:nvSpPr>
              <p:spPr>
                <a:xfrm>
                  <a:off x="1014284" y="2731757"/>
                  <a:ext cx="378542" cy="523220"/>
                </a:xfrm>
                <a:prstGeom prst="rect">
                  <a:avLst/>
                </a:prstGeom>
                <a:blipFill>
                  <a:blip r:embed="rId17"/>
                  <a:stretch>
                    <a:fillRect r="-2580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9236D24-1BE4-BACF-AA9C-5E841E62B6C6}"/>
                    </a:ext>
                  </a:extLst>
                </p:cNvPr>
                <p:cNvSpPr txBox="1"/>
                <p:nvPr/>
              </p:nvSpPr>
              <p:spPr>
                <a:xfrm>
                  <a:off x="2318474" y="4054722"/>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19" name="TextBox 18">
                  <a:extLst>
                    <a:ext uri="{FF2B5EF4-FFF2-40B4-BE49-F238E27FC236}">
                      <a16:creationId xmlns:a16="http://schemas.microsoft.com/office/drawing/2014/main" id="{F9236D24-1BE4-BACF-AA9C-5E841E62B6C6}"/>
                    </a:ext>
                  </a:extLst>
                </p:cNvPr>
                <p:cNvSpPr txBox="1">
                  <a:spLocks noRot="1" noChangeAspect="1" noMove="1" noResize="1" noEditPoints="1" noAdjustHandles="1" noChangeArrowheads="1" noChangeShapeType="1" noTextEdit="1"/>
                </p:cNvSpPr>
                <p:nvPr/>
              </p:nvSpPr>
              <p:spPr>
                <a:xfrm>
                  <a:off x="2318474" y="4054722"/>
                  <a:ext cx="378542" cy="523220"/>
                </a:xfrm>
                <a:prstGeom prst="rect">
                  <a:avLst/>
                </a:prstGeom>
                <a:blipFill>
                  <a:blip r:embed="rId18"/>
                  <a:stretch>
                    <a:fillRect r="-2580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0169859-63F9-CDB9-449A-08BF8C903894}"/>
                  </a:ext>
                </a:extLst>
              </p:cNvPr>
              <p:cNvSpPr txBox="1"/>
              <p:nvPr/>
            </p:nvSpPr>
            <p:spPr>
              <a:xfrm>
                <a:off x="10404902" y="3141780"/>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22" name="TextBox 21">
                <a:extLst>
                  <a:ext uri="{FF2B5EF4-FFF2-40B4-BE49-F238E27FC236}">
                    <a16:creationId xmlns:a16="http://schemas.microsoft.com/office/drawing/2014/main" id="{60169859-63F9-CDB9-449A-08BF8C903894}"/>
                  </a:ext>
                </a:extLst>
              </p:cNvPr>
              <p:cNvSpPr txBox="1">
                <a:spLocks noRot="1" noChangeAspect="1" noMove="1" noResize="1" noEditPoints="1" noAdjustHandles="1" noChangeArrowheads="1" noChangeShapeType="1" noTextEdit="1"/>
              </p:cNvSpPr>
              <p:nvPr/>
            </p:nvSpPr>
            <p:spPr>
              <a:xfrm>
                <a:off x="10404902" y="3141780"/>
                <a:ext cx="378542" cy="523220"/>
              </a:xfrm>
              <a:prstGeom prst="rect">
                <a:avLst/>
              </a:prstGeom>
              <a:blipFill>
                <a:blip r:embed="rId19"/>
                <a:stretch>
                  <a:fillRect l="-6452" r="-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EA3D561-A0BE-CB32-6011-CC1A6EA865DB}"/>
                  </a:ext>
                </a:extLst>
              </p:cNvPr>
              <p:cNvSpPr txBox="1"/>
              <p:nvPr/>
            </p:nvSpPr>
            <p:spPr>
              <a:xfrm rot="10800000">
                <a:off x="8516836" y="4445646"/>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23" name="TextBox 22">
                <a:extLst>
                  <a:ext uri="{FF2B5EF4-FFF2-40B4-BE49-F238E27FC236}">
                    <a16:creationId xmlns:a16="http://schemas.microsoft.com/office/drawing/2014/main" id="{3EA3D561-A0BE-CB32-6011-CC1A6EA865DB}"/>
                  </a:ext>
                </a:extLst>
              </p:cNvPr>
              <p:cNvSpPr txBox="1">
                <a:spLocks noRot="1" noChangeAspect="1" noMove="1" noResize="1" noEditPoints="1" noAdjustHandles="1" noChangeArrowheads="1" noChangeShapeType="1" noTextEdit="1"/>
              </p:cNvSpPr>
              <p:nvPr/>
            </p:nvSpPr>
            <p:spPr>
              <a:xfrm rot="10800000">
                <a:off x="8516836" y="4445646"/>
                <a:ext cx="378542" cy="523220"/>
              </a:xfrm>
              <a:prstGeom prst="rect">
                <a:avLst/>
              </a:prstGeom>
              <a:blipFill>
                <a:blip r:embed="rId20"/>
                <a:stretch>
                  <a:fillRect l="-6452" r="-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7DB645A-C429-FB83-7FA6-12E925048AEC}"/>
                  </a:ext>
                </a:extLst>
              </p:cNvPr>
              <p:cNvSpPr txBox="1"/>
              <p:nvPr/>
            </p:nvSpPr>
            <p:spPr>
              <a:xfrm rot="10800000">
                <a:off x="8516836" y="5080646"/>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24" name="TextBox 23">
                <a:extLst>
                  <a:ext uri="{FF2B5EF4-FFF2-40B4-BE49-F238E27FC236}">
                    <a16:creationId xmlns:a16="http://schemas.microsoft.com/office/drawing/2014/main" id="{57DB645A-C429-FB83-7FA6-12E925048AEC}"/>
                  </a:ext>
                </a:extLst>
              </p:cNvPr>
              <p:cNvSpPr txBox="1">
                <a:spLocks noRot="1" noChangeAspect="1" noMove="1" noResize="1" noEditPoints="1" noAdjustHandles="1" noChangeArrowheads="1" noChangeShapeType="1" noTextEdit="1"/>
              </p:cNvSpPr>
              <p:nvPr/>
            </p:nvSpPr>
            <p:spPr>
              <a:xfrm rot="10800000">
                <a:off x="8516836" y="5080646"/>
                <a:ext cx="378542" cy="523220"/>
              </a:xfrm>
              <a:prstGeom prst="rect">
                <a:avLst/>
              </a:prstGeom>
              <a:blipFill>
                <a:blip r:embed="rId20"/>
                <a:stretch>
                  <a:fillRect l="-6452" r="-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0D80BA4-A9DB-8CFB-FE5E-42FE4D811F80}"/>
                  </a:ext>
                </a:extLst>
              </p:cNvPr>
              <p:cNvSpPr txBox="1"/>
              <p:nvPr/>
            </p:nvSpPr>
            <p:spPr>
              <a:xfrm rot="5400000">
                <a:off x="10413369" y="3776779"/>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25" name="TextBox 24">
                <a:extLst>
                  <a:ext uri="{FF2B5EF4-FFF2-40B4-BE49-F238E27FC236}">
                    <a16:creationId xmlns:a16="http://schemas.microsoft.com/office/drawing/2014/main" id="{E0D80BA4-A9DB-8CFB-FE5E-42FE4D811F80}"/>
                  </a:ext>
                </a:extLst>
              </p:cNvPr>
              <p:cNvSpPr txBox="1">
                <a:spLocks noRot="1" noChangeAspect="1" noMove="1" noResize="1" noEditPoints="1" noAdjustHandles="1" noChangeArrowheads="1" noChangeShapeType="1" noTextEdit="1"/>
              </p:cNvSpPr>
              <p:nvPr/>
            </p:nvSpPr>
            <p:spPr>
              <a:xfrm rot="5400000">
                <a:off x="10413369" y="3776779"/>
                <a:ext cx="378542" cy="523220"/>
              </a:xfrm>
              <a:prstGeom prst="rect">
                <a:avLst/>
              </a:prstGeom>
              <a:blipFill>
                <a:blip r:embed="rId21"/>
                <a:stretch>
                  <a:fillRect t="-6250"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70549F4-1A6E-3F0B-FFA1-06EEFD8D8495}"/>
                  </a:ext>
                </a:extLst>
              </p:cNvPr>
              <p:cNvSpPr txBox="1"/>
              <p:nvPr/>
            </p:nvSpPr>
            <p:spPr>
              <a:xfrm>
                <a:off x="8546339" y="3052115"/>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26" name="TextBox 25">
                <a:extLst>
                  <a:ext uri="{FF2B5EF4-FFF2-40B4-BE49-F238E27FC236}">
                    <a16:creationId xmlns:a16="http://schemas.microsoft.com/office/drawing/2014/main" id="{270549F4-1A6E-3F0B-FFA1-06EEFD8D8495}"/>
                  </a:ext>
                </a:extLst>
              </p:cNvPr>
              <p:cNvSpPr txBox="1">
                <a:spLocks noRot="1" noChangeAspect="1" noMove="1" noResize="1" noEditPoints="1" noAdjustHandles="1" noChangeArrowheads="1" noChangeShapeType="1" noTextEdit="1"/>
              </p:cNvSpPr>
              <p:nvPr/>
            </p:nvSpPr>
            <p:spPr>
              <a:xfrm>
                <a:off x="8546339" y="3052115"/>
                <a:ext cx="378542" cy="523220"/>
              </a:xfrm>
              <a:prstGeom prst="rect">
                <a:avLst/>
              </a:prstGeom>
              <a:blipFill>
                <a:blip r:embed="rId22"/>
                <a:stretch>
                  <a:fillRect r="-258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1CECEB4-F2CB-2BD9-79B8-A3D330890A83}"/>
                  </a:ext>
                </a:extLst>
              </p:cNvPr>
              <p:cNvSpPr txBox="1"/>
              <p:nvPr/>
            </p:nvSpPr>
            <p:spPr>
              <a:xfrm>
                <a:off x="8457568" y="3203218"/>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27" name="TextBox 26">
                <a:extLst>
                  <a:ext uri="{FF2B5EF4-FFF2-40B4-BE49-F238E27FC236}">
                    <a16:creationId xmlns:a16="http://schemas.microsoft.com/office/drawing/2014/main" id="{81CECEB4-F2CB-2BD9-79B8-A3D330890A83}"/>
                  </a:ext>
                </a:extLst>
              </p:cNvPr>
              <p:cNvSpPr txBox="1">
                <a:spLocks noRot="1" noChangeAspect="1" noMove="1" noResize="1" noEditPoints="1" noAdjustHandles="1" noChangeArrowheads="1" noChangeShapeType="1" noTextEdit="1"/>
              </p:cNvSpPr>
              <p:nvPr/>
            </p:nvSpPr>
            <p:spPr>
              <a:xfrm>
                <a:off x="8457568" y="3203218"/>
                <a:ext cx="378542" cy="523220"/>
              </a:xfrm>
              <a:prstGeom prst="rect">
                <a:avLst/>
              </a:prstGeom>
              <a:blipFill>
                <a:blip r:embed="rId23"/>
                <a:stretch>
                  <a:fillRect l="-6452" r="-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A4D9A7D-3392-46E8-8EF7-CAF6199C3BA6}"/>
                  </a:ext>
                </a:extLst>
              </p:cNvPr>
              <p:cNvSpPr txBox="1"/>
              <p:nvPr/>
            </p:nvSpPr>
            <p:spPr>
              <a:xfrm>
                <a:off x="947498" y="1827194"/>
                <a:ext cx="6242158" cy="828688"/>
              </a:xfrm>
              <a:prstGeom prst="rect">
                <a:avLst/>
              </a:prstGeom>
              <a:noFill/>
              <a:ln w="2222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b="1" i="1" smtClean="0">
                              <a:latin typeface="Cambria Math" panose="02040503050406030204" pitchFamily="18" charset="0"/>
                              <a:ea typeface="Cambria Math" panose="02040503050406030204" pitchFamily="18" charset="0"/>
                            </a:rPr>
                          </m:ctrlPr>
                        </m:sSupPr>
                        <m:e>
                          <m:r>
                            <a:rPr lang="en-US" sz="2000" b="1" i="1" smtClean="0">
                              <a:latin typeface="Cambria Math" panose="02040503050406030204" pitchFamily="18" charset="0"/>
                              <a:ea typeface="Cambria Math" panose="02040503050406030204" pitchFamily="18" charset="0"/>
                            </a:rPr>
                            <m:t>𝝅</m:t>
                          </m:r>
                        </m:e>
                        <m:sup>
                          <m:r>
                            <a:rPr lang="en-US" sz="2000" b="1" i="1" smtClean="0">
                              <a:latin typeface="Cambria Math" panose="02040503050406030204" pitchFamily="18" charset="0"/>
                              <a:ea typeface="Cambria Math" panose="02040503050406030204" pitchFamily="18" charset="0"/>
                            </a:rPr>
                            <m:t>∗</m:t>
                          </m:r>
                        </m:sup>
                      </m:sSup>
                      <m:d>
                        <m:dPr>
                          <m:ctrlPr>
                            <a:rPr lang="en-US" sz="2000" b="1" i="1" smtClean="0">
                              <a:latin typeface="Cambria Math" panose="02040503050406030204" pitchFamily="18" charset="0"/>
                              <a:ea typeface="Cambria Math" panose="02040503050406030204" pitchFamily="18" charset="0"/>
                            </a:rPr>
                          </m:ctrlPr>
                        </m:dPr>
                        <m:e>
                          <m:r>
                            <a:rPr lang="en-US" sz="2000" b="1" i="1" smtClean="0">
                              <a:latin typeface="Cambria Math" panose="02040503050406030204" pitchFamily="18" charset="0"/>
                              <a:ea typeface="Cambria Math" panose="02040503050406030204" pitchFamily="18" charset="0"/>
                            </a:rPr>
                            <m:t>𝒔</m:t>
                          </m:r>
                        </m:e>
                      </m:d>
                      <m:r>
                        <a:rPr lang="en-US" sz="2000" b="0" i="1" smtClean="0">
                          <a:latin typeface="Cambria Math" panose="02040503050406030204" pitchFamily="18" charset="0"/>
                          <a:ea typeface="Cambria Math" panose="02040503050406030204" pitchFamily="18" charset="0"/>
                        </a:rPr>
                        <m:t>=</m:t>
                      </m:r>
                      <m:func>
                        <m:funcPr>
                          <m:ctrlPr>
                            <a:rPr lang="en-US" sz="2000" i="1">
                              <a:solidFill>
                                <a:srgbClr val="FB2E5D"/>
                              </a:solidFill>
                              <a:latin typeface="Cambria Math" panose="02040503050406030204" pitchFamily="18" charset="0"/>
                              <a:ea typeface="Cambria Math" panose="02040503050406030204" pitchFamily="18" charset="0"/>
                            </a:rPr>
                          </m:ctrlPr>
                        </m:funcPr>
                        <m:fName>
                          <m:limLow>
                            <m:limLowPr>
                              <m:ctrlPr>
                                <a:rPr lang="en-US" sz="2000" i="1" smtClean="0">
                                  <a:solidFill>
                                    <a:schemeClr val="tx1"/>
                                  </a:solidFill>
                                  <a:latin typeface="Cambria Math" panose="02040503050406030204" pitchFamily="18" charset="0"/>
                                  <a:ea typeface="Cambria Math" panose="02040503050406030204" pitchFamily="18" charset="0"/>
                                </a:rPr>
                              </m:ctrlPr>
                            </m:limLowPr>
                            <m:e>
                              <m:r>
                                <m:rPr>
                                  <m:sty m:val="p"/>
                                </m:rPr>
                                <a:rPr lang="en-US" sz="2000">
                                  <a:solidFill>
                                    <a:schemeClr val="tx1"/>
                                  </a:solidFill>
                                  <a:latin typeface="Cambria Math" panose="02040503050406030204" pitchFamily="18" charset="0"/>
                                  <a:ea typeface="Cambria Math" panose="02040503050406030204" pitchFamily="18" charset="0"/>
                                </a:rPr>
                                <m:t>arg</m:t>
                              </m:r>
                              <m:r>
                                <a:rPr lang="en-US" sz="2000" b="0" i="0" smtClean="0">
                                  <a:solidFill>
                                    <a:schemeClr val="tx1"/>
                                  </a:solidFill>
                                  <a:latin typeface="Cambria Math" panose="02040503050406030204" pitchFamily="18" charset="0"/>
                                  <a:ea typeface="Cambria Math" panose="02040503050406030204" pitchFamily="18" charset="0"/>
                                </a:rPr>
                                <m:t> </m:t>
                              </m:r>
                              <m:r>
                                <m:rPr>
                                  <m:sty m:val="p"/>
                                </m:rPr>
                                <a:rPr lang="en-US" sz="2000">
                                  <a:solidFill>
                                    <a:schemeClr val="tx1"/>
                                  </a:solidFill>
                                  <a:latin typeface="Cambria Math" panose="02040503050406030204" pitchFamily="18" charset="0"/>
                                  <a:ea typeface="Cambria Math" panose="02040503050406030204" pitchFamily="18" charset="0"/>
                                </a:rPr>
                                <m:t>max</m:t>
                              </m:r>
                            </m:e>
                            <m:lim>
                              <m:r>
                                <a:rPr lang="en-US" sz="2000" b="0" i="1" smtClean="0">
                                  <a:solidFill>
                                    <a:schemeClr val="tx1"/>
                                  </a:solidFill>
                                  <a:latin typeface="Cambria Math" panose="02040503050406030204" pitchFamily="18" charset="0"/>
                                  <a:ea typeface="Cambria Math" panose="02040503050406030204" pitchFamily="18" charset="0"/>
                                </a:rPr>
                                <m:t>𝑎</m:t>
                              </m:r>
                            </m:lim>
                          </m:limLow>
                        </m:fName>
                        <m:e>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ℛ</m:t>
                                  </m:r>
                                </m:e>
                                <m:sub>
                                  <m:r>
                                    <a:rPr lang="en-US" sz="2000" i="1">
                                      <a:latin typeface="Cambria Math" panose="02040503050406030204" pitchFamily="18" charset="0"/>
                                      <a:ea typeface="Cambria Math" panose="02040503050406030204" pitchFamily="18" charset="0"/>
                                    </a:rPr>
                                    <m:t>𝑠</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nary>
                                <m:naryPr>
                                  <m:chr m:val="∑"/>
                                  <m:supHide m:val="on"/>
                                  <m:ctrlPr>
                                    <a:rPr lang="en-US" sz="2000" i="1">
                                      <a:latin typeface="Cambria Math" panose="02040503050406030204" pitchFamily="18" charset="0"/>
                                      <a:ea typeface="Cambria Math" panose="02040503050406030204" pitchFamily="18" charset="0"/>
                                    </a:rPr>
                                  </m:ctrlPr>
                                </m:naryPr>
                                <m:sub>
                                  <m:sSup>
                                    <m:sSupPr>
                                      <m:ctrlPr>
                                        <a:rPr lang="en-US" sz="2000" i="1">
                                          <a:latin typeface="Cambria Math" panose="02040503050406030204" pitchFamily="18" charset="0"/>
                                          <a:ea typeface="Cambria Math" panose="02040503050406030204" pitchFamily="18" charset="0"/>
                                        </a:rPr>
                                      </m:ctrlPr>
                                    </m:sSupPr>
                                    <m:e>
                                      <m:r>
                                        <m:rPr>
                                          <m:brk m:alnAt="7"/>
                                        </m:rPr>
                                        <a:rPr lang="en-US" sz="2000" i="1">
                                          <a:latin typeface="Cambria Math" panose="02040503050406030204" pitchFamily="18" charset="0"/>
                                          <a:ea typeface="Cambria Math" panose="02040503050406030204" pitchFamily="18" charset="0"/>
                                        </a:rPr>
                                        <m:t>𝑠</m:t>
                                      </m:r>
                                    </m:e>
                                    <m:sup>
                                      <m:r>
                                        <a:rPr lang="en-US" sz="2000" i="1">
                                          <a:latin typeface="Cambria Math" panose="02040503050406030204" pitchFamily="18" charset="0"/>
                                          <a:ea typeface="Cambria Math" panose="02040503050406030204" pitchFamily="18" charset="0"/>
                                        </a:rPr>
                                        <m:t>′</m:t>
                                      </m:r>
                                    </m:sup>
                                  </m:sSup>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𝒮</m:t>
                                  </m:r>
                                </m:sub>
                                <m:sup/>
                                <m:e>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𝒫</m:t>
                                      </m:r>
                                    </m:e>
                                    <m:sub>
                                      <m:r>
                                        <a:rPr lang="en-US" sz="2000" i="1">
                                          <a:solidFill>
                                            <a:schemeClr val="tx1"/>
                                          </a:solidFill>
                                          <a:latin typeface="Cambria Math" panose="02040503050406030204" pitchFamily="18" charset="0"/>
                                          <a:ea typeface="Cambria Math" panose="02040503050406030204" pitchFamily="18" charset="0"/>
                                        </a:rPr>
                                        <m:t>𝑠</m:t>
                                      </m:r>
                                      <m:r>
                                        <a:rPr lang="en-US" sz="2000" i="1">
                                          <a:solidFill>
                                            <a:schemeClr val="tx1"/>
                                          </a:solidFill>
                                          <a:latin typeface="Cambria Math" panose="02040503050406030204" pitchFamily="18" charset="0"/>
                                          <a:ea typeface="Cambria Math" panose="02040503050406030204" pitchFamily="18" charset="0"/>
                                        </a:rPr>
                                        <m:t>,</m:t>
                                      </m:r>
                                      <m:sSup>
                                        <m:sSupPr>
                                          <m:ctrlPr>
                                            <a:rPr lang="en-US" sz="2000" i="1">
                                              <a:solidFill>
                                                <a:schemeClr val="tx1"/>
                                              </a:solidFill>
                                              <a:latin typeface="Cambria Math" panose="02040503050406030204" pitchFamily="18" charset="0"/>
                                              <a:ea typeface="Cambria Math" panose="02040503050406030204" pitchFamily="18" charset="0"/>
                                            </a:rPr>
                                          </m:ctrlPr>
                                        </m:sSupPr>
                                        <m:e>
                                          <m:r>
                                            <a:rPr lang="en-US" sz="2000" i="1">
                                              <a:solidFill>
                                                <a:schemeClr val="tx1"/>
                                              </a:solidFill>
                                              <a:latin typeface="Cambria Math" panose="02040503050406030204" pitchFamily="18" charset="0"/>
                                              <a:ea typeface="Cambria Math" panose="02040503050406030204" pitchFamily="18" charset="0"/>
                                            </a:rPr>
                                            <m:t>𝑠</m:t>
                                          </m:r>
                                        </m:e>
                                        <m:sup>
                                          <m:r>
                                            <a:rPr lang="en-US" sz="2000" i="1">
                                              <a:solidFill>
                                                <a:schemeClr val="tx1"/>
                                              </a:solidFill>
                                              <a:latin typeface="Cambria Math" panose="02040503050406030204" pitchFamily="18" charset="0"/>
                                              <a:ea typeface="Cambria Math" panose="02040503050406030204" pitchFamily="18" charset="0"/>
                                            </a:rPr>
                                            <m:t>′</m:t>
                                          </m:r>
                                        </m:sup>
                                      </m:sSup>
                                    </m:sub>
                                  </m:sSub>
                                </m:e>
                              </m:nary>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𝒱</m:t>
                                  </m:r>
                                </m:e>
                                <m:sup>
                                  <m:r>
                                    <a:rPr lang="en-US" sz="2000" i="1">
                                      <a:latin typeface="Cambria Math" panose="02040503050406030204" pitchFamily="18" charset="0"/>
                                      <a:ea typeface="Cambria Math" panose="02040503050406030204" pitchFamily="18" charset="0"/>
                                    </a:rPr>
                                    <m:t>∗</m:t>
                                  </m:r>
                                </m:sup>
                              </m:sSup>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e>
                          </m:d>
                          <m:r>
                            <a:rPr lang="en-US" sz="2000" b="0" i="1" smtClean="0">
                              <a:latin typeface="Cambria Math" panose="02040503050406030204" pitchFamily="18" charset="0"/>
                              <a:ea typeface="Cambria Math" panose="02040503050406030204" pitchFamily="18" charset="0"/>
                            </a:rPr>
                            <m:t>=</m:t>
                          </m:r>
                          <m:limLow>
                            <m:limLowPr>
                              <m:ctrlPr>
                                <a:rPr lang="en-US" sz="2000" i="1">
                                  <a:latin typeface="Cambria Math" panose="02040503050406030204" pitchFamily="18" charset="0"/>
                                  <a:ea typeface="Cambria Math" panose="02040503050406030204" pitchFamily="18" charset="0"/>
                                </a:rPr>
                              </m:ctrlPr>
                            </m:limLowPr>
                            <m:e>
                              <m:r>
                                <m:rPr>
                                  <m:sty m:val="p"/>
                                </m:rPr>
                                <a:rPr lang="en-US" sz="2000">
                                  <a:latin typeface="Cambria Math" panose="02040503050406030204" pitchFamily="18" charset="0"/>
                                  <a:ea typeface="Cambria Math" panose="02040503050406030204" pitchFamily="18" charset="0"/>
                                </a:rPr>
                                <m:t>arg</m:t>
                              </m:r>
                              <m:r>
                                <a:rPr lang="en-US" sz="2000" b="0" i="0" smtClean="0">
                                  <a:latin typeface="Cambria Math" panose="02040503050406030204" pitchFamily="18" charset="0"/>
                                  <a:ea typeface="Cambria Math" panose="02040503050406030204" pitchFamily="18" charset="0"/>
                                </a:rPr>
                                <m:t> </m:t>
                              </m:r>
                              <m:r>
                                <m:rPr>
                                  <m:sty m:val="p"/>
                                </m:rPr>
                                <a:rPr lang="en-US" sz="2000">
                                  <a:latin typeface="Cambria Math" panose="02040503050406030204" pitchFamily="18" charset="0"/>
                                  <a:ea typeface="Cambria Math" panose="02040503050406030204" pitchFamily="18" charset="0"/>
                                </a:rPr>
                                <m:t>max</m:t>
                              </m:r>
                              <m:sSup>
                                <m:sSupPr>
                                  <m:ctrlPr>
                                    <a:rPr lang="en-US" sz="200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 </m:t>
                                  </m:r>
                                  <m:r>
                                    <a:rPr lang="en-US" sz="2000" i="1" smtClean="0">
                                      <a:latin typeface="Cambria Math" panose="02040503050406030204" pitchFamily="18" charset="0"/>
                                      <a:ea typeface="Cambria Math" panose="02040503050406030204" pitchFamily="18" charset="0"/>
                                    </a:rPr>
                                    <m:t>𝒬</m:t>
                                  </m:r>
                                </m:e>
                                <m:sup>
                                  <m:r>
                                    <a:rPr lang="en-US" sz="2000" b="0" i="1" smtClean="0">
                                      <a:latin typeface="Cambria Math" panose="02040503050406030204" pitchFamily="18" charset="0"/>
                                      <a:ea typeface="Cambria Math" panose="02040503050406030204" pitchFamily="18" charset="0"/>
                                    </a:rPr>
                                    <m:t>∗</m:t>
                                  </m:r>
                                </m:sup>
                              </m:sSup>
                            </m:e>
                            <m:lim>
                              <m:r>
                                <a:rPr lang="en-US" sz="2000" i="1">
                                  <a:latin typeface="Cambria Math" panose="02040503050406030204" pitchFamily="18" charset="0"/>
                                  <a:ea typeface="Cambria Math" panose="02040503050406030204" pitchFamily="18" charset="0"/>
                                </a:rPr>
                                <m:t>𝑎</m:t>
                              </m:r>
                            </m:lim>
                          </m:limLow>
                        </m:e>
                      </m:func>
                    </m:oMath>
                  </m:oMathPara>
                </a14:m>
                <a:endParaRPr lang="en-DE" sz="2000" dirty="0"/>
              </a:p>
            </p:txBody>
          </p:sp>
        </mc:Choice>
        <mc:Fallback xmlns="">
          <p:sp>
            <p:nvSpPr>
              <p:cNvPr id="28" name="TextBox 27">
                <a:extLst>
                  <a:ext uri="{FF2B5EF4-FFF2-40B4-BE49-F238E27FC236}">
                    <a16:creationId xmlns:a16="http://schemas.microsoft.com/office/drawing/2014/main" id="{BA4D9A7D-3392-46E8-8EF7-CAF6199C3BA6}"/>
                  </a:ext>
                </a:extLst>
              </p:cNvPr>
              <p:cNvSpPr txBox="1">
                <a:spLocks noRot="1" noChangeAspect="1" noMove="1" noResize="1" noEditPoints="1" noAdjustHandles="1" noChangeArrowheads="1" noChangeShapeType="1" noTextEdit="1"/>
              </p:cNvSpPr>
              <p:nvPr/>
            </p:nvSpPr>
            <p:spPr>
              <a:xfrm>
                <a:off x="947498" y="1827194"/>
                <a:ext cx="6242158" cy="828688"/>
              </a:xfrm>
              <a:prstGeom prst="rect">
                <a:avLst/>
              </a:prstGeom>
              <a:blipFill>
                <a:blip r:embed="rId24"/>
                <a:stretch>
                  <a:fillRect l="-203" t="-125758" b="-180303"/>
                </a:stretch>
              </a:blipFill>
              <a:ln w="2222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BD05B1B-7DC0-8B62-1CAB-72CEBA2F22EF}"/>
                  </a:ext>
                </a:extLst>
              </p:cNvPr>
              <p:cNvSpPr txBox="1"/>
              <p:nvPr/>
            </p:nvSpPr>
            <p:spPr>
              <a:xfrm>
                <a:off x="9359091" y="5716821"/>
                <a:ext cx="711558"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latin typeface="Cambria Math" panose="02040503050406030204" pitchFamily="18" charset="0"/>
                              <a:ea typeface="Cambria Math" panose="02040503050406030204" pitchFamily="18" charset="0"/>
                            </a:rPr>
                          </m:ctrlPr>
                        </m:sSupPr>
                        <m:e>
                          <m:r>
                            <a:rPr lang="en-US" sz="2800" b="1" i="1" smtClean="0">
                              <a:latin typeface="Cambria Math" panose="02040503050406030204" pitchFamily="18" charset="0"/>
                              <a:ea typeface="Cambria Math" panose="02040503050406030204" pitchFamily="18" charset="0"/>
                            </a:rPr>
                            <m:t>𝝅</m:t>
                          </m:r>
                        </m:e>
                        <m:sup>
                          <m:r>
                            <a:rPr lang="en-US" sz="2800" b="1" i="1" smtClean="0">
                              <a:latin typeface="Cambria Math" panose="02040503050406030204" pitchFamily="18" charset="0"/>
                              <a:ea typeface="Cambria Math" panose="02040503050406030204" pitchFamily="18" charset="0"/>
                            </a:rPr>
                            <m:t>∗</m:t>
                          </m:r>
                        </m:sup>
                      </m:sSup>
                    </m:oMath>
                  </m:oMathPara>
                </a14:m>
                <a:endParaRPr lang="en-US" sz="2800" dirty="0"/>
              </a:p>
            </p:txBody>
          </p:sp>
        </mc:Choice>
        <mc:Fallback xmlns="">
          <p:sp>
            <p:nvSpPr>
              <p:cNvPr id="30" name="TextBox 29">
                <a:extLst>
                  <a:ext uri="{FF2B5EF4-FFF2-40B4-BE49-F238E27FC236}">
                    <a16:creationId xmlns:a16="http://schemas.microsoft.com/office/drawing/2014/main" id="{ABD05B1B-7DC0-8B62-1CAB-72CEBA2F22EF}"/>
                  </a:ext>
                </a:extLst>
              </p:cNvPr>
              <p:cNvSpPr txBox="1">
                <a:spLocks noRot="1" noChangeAspect="1" noMove="1" noResize="1" noEditPoints="1" noAdjustHandles="1" noChangeArrowheads="1" noChangeShapeType="1" noTextEdit="1"/>
              </p:cNvSpPr>
              <p:nvPr/>
            </p:nvSpPr>
            <p:spPr>
              <a:xfrm>
                <a:off x="9359091" y="5716821"/>
                <a:ext cx="711558" cy="523220"/>
              </a:xfrm>
              <a:prstGeom prst="rect">
                <a:avLst/>
              </a:prstGeom>
              <a:blipFill>
                <a:blip r:embed="rId25"/>
                <a:stretch>
                  <a:fillRect/>
                </a:stretch>
              </a:blipFill>
            </p:spPr>
            <p:txBody>
              <a:bodyPr/>
              <a:lstStyle/>
              <a:p>
                <a:r>
                  <a:rPr lang="en-US">
                    <a:noFill/>
                  </a:rPr>
                  <a:t> </a:t>
                </a:r>
              </a:p>
            </p:txBody>
          </p:sp>
        </mc:Fallback>
      </mc:AlternateContent>
      <p:sp>
        <p:nvSpPr>
          <p:cNvPr id="31" name="Slide Number Placeholder 30">
            <a:extLst>
              <a:ext uri="{FF2B5EF4-FFF2-40B4-BE49-F238E27FC236}">
                <a16:creationId xmlns:a16="http://schemas.microsoft.com/office/drawing/2014/main" id="{D67E43D4-2494-992B-2B21-5B9E1CC52C31}"/>
              </a:ext>
            </a:extLst>
          </p:cNvPr>
          <p:cNvSpPr>
            <a:spLocks noGrp="1"/>
          </p:cNvSpPr>
          <p:nvPr>
            <p:ph type="sldNum" sz="quarter" idx="11"/>
          </p:nvPr>
        </p:nvSpPr>
        <p:spPr/>
        <p:txBody>
          <a:bodyPr/>
          <a:lstStyle/>
          <a:p>
            <a:fld id="{8EC8024B-7172-FB45-9673-F90DEA3BA41B}" type="slidenum">
              <a:rPr lang="en-US" smtClean="0"/>
              <a:t>45</a:t>
            </a:fld>
            <a:endParaRPr lang="en-US" dirty="0"/>
          </a:p>
        </p:txBody>
      </p:sp>
      <p:sp>
        <p:nvSpPr>
          <p:cNvPr id="32" name="TextBox 31">
            <a:extLst>
              <a:ext uri="{FF2B5EF4-FFF2-40B4-BE49-F238E27FC236}">
                <a16:creationId xmlns:a16="http://schemas.microsoft.com/office/drawing/2014/main" id="{200512CA-3FF6-5694-9378-9A9B6838991C}"/>
              </a:ext>
            </a:extLst>
          </p:cNvPr>
          <p:cNvSpPr txBox="1"/>
          <p:nvPr/>
        </p:nvSpPr>
        <p:spPr>
          <a:xfrm>
            <a:off x="1069982" y="5921032"/>
            <a:ext cx="5542443" cy="338554"/>
          </a:xfrm>
          <a:prstGeom prst="rect">
            <a:avLst/>
          </a:prstGeom>
          <a:noFill/>
        </p:spPr>
        <p:txBody>
          <a:bodyPr wrap="square" rtlCol="0">
            <a:spAutoFit/>
          </a:bodyPr>
          <a:lstStyle/>
          <a:p>
            <a:pPr algn="ctr"/>
            <a:r>
              <a:rPr lang="en-US" sz="1600" b="1" i="1" dirty="0">
                <a:solidFill>
                  <a:schemeClr val="accent6">
                    <a:lumMod val="75000"/>
                  </a:schemeClr>
                </a:solidFill>
                <a:latin typeface="Arial" panose="020B0604020202020204" pitchFamily="34" charset="0"/>
                <a:cs typeface="Arial" panose="020B0604020202020204" pitchFamily="34" charset="0"/>
              </a:rPr>
              <a:t>Takes one iteration</a:t>
            </a:r>
          </a:p>
        </p:txBody>
      </p:sp>
      <p:sp>
        <p:nvSpPr>
          <p:cNvPr id="33" name="TextBox 32">
            <a:extLst>
              <a:ext uri="{FF2B5EF4-FFF2-40B4-BE49-F238E27FC236}">
                <a16:creationId xmlns:a16="http://schemas.microsoft.com/office/drawing/2014/main" id="{DFEF4048-78D3-FCD3-3935-011EEF52620C}"/>
              </a:ext>
            </a:extLst>
          </p:cNvPr>
          <p:cNvSpPr txBox="1"/>
          <p:nvPr/>
        </p:nvSpPr>
        <p:spPr>
          <a:xfrm>
            <a:off x="963523" y="5248586"/>
            <a:ext cx="6505037" cy="646331"/>
          </a:xfrm>
          <a:prstGeom prst="rect">
            <a:avLst/>
          </a:prstGeom>
          <a:noFill/>
        </p:spPr>
        <p:txBody>
          <a:bodyPr wrap="square" rtlCol="0">
            <a:spAutoFit/>
          </a:bodyPr>
          <a:lstStyle/>
          <a:p>
            <a:r>
              <a:rPr lang="en-US" dirty="0"/>
              <a:t>{0: 'right', 1: 'down', 3: 'down', 4: 'right', 5: 'right', 6: 'down', 7: 'left', 8: 'up', 10: 'down', 12: 'up', 14: 'right', 15: 0.0}</a:t>
            </a:r>
          </a:p>
        </p:txBody>
      </p:sp>
    </p:spTree>
    <p:extLst>
      <p:ext uri="{BB962C8B-B14F-4D97-AF65-F5344CB8AC3E}">
        <p14:creationId xmlns:p14="http://schemas.microsoft.com/office/powerpoint/2010/main" val="90640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3" grpId="0"/>
      <p:bldP spid="22" grpId="0"/>
      <p:bldP spid="23" grpId="0"/>
      <p:bldP spid="24" grpId="0"/>
      <p:bldP spid="25" grpId="0"/>
      <p:bldP spid="26" grpId="0"/>
      <p:bldP spid="27" grpId="0"/>
      <p:bldP spid="30" grpId="0"/>
      <p:bldP spid="32" grpId="0"/>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EEF08-81A4-1671-1E3B-26465ACB2A7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36B3523-60A9-4DFF-2390-9CF0EA496471}"/>
              </a:ext>
            </a:extLst>
          </p:cNvPr>
          <p:cNvSpPr txBox="1"/>
          <p:nvPr/>
        </p:nvSpPr>
        <p:spPr>
          <a:xfrm>
            <a:off x="926592" y="1212407"/>
            <a:ext cx="2619628"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Policy improvement</a:t>
            </a:r>
            <a:endParaRPr lang="en-US" sz="2000" dirty="0">
              <a:latin typeface="Arial" panose="020B0604020202020204" pitchFamily="34" charset="0"/>
              <a:cs typeface="Arial" panose="020B0604020202020204" pitchFamily="34" charset="0"/>
            </a:endParaRPr>
          </a:p>
        </p:txBody>
      </p:sp>
      <p:sp>
        <p:nvSpPr>
          <p:cNvPr id="39" name="Rounded Rectangle 38">
            <a:extLst>
              <a:ext uri="{FF2B5EF4-FFF2-40B4-BE49-F238E27FC236}">
                <a16:creationId xmlns:a16="http://schemas.microsoft.com/office/drawing/2014/main" id="{4C7CB86E-C3B9-ABB1-814D-1423E3DBF149}"/>
              </a:ext>
            </a:extLst>
          </p:cNvPr>
          <p:cNvSpPr/>
          <p:nvPr/>
        </p:nvSpPr>
        <p:spPr>
          <a:xfrm>
            <a:off x="7481838" y="321608"/>
            <a:ext cx="4450332" cy="2351011"/>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C7BA358-FB11-745A-2A29-1E9A475DFAD1}"/>
                  </a:ext>
                </a:extLst>
              </p:cNvPr>
              <p:cNvSpPr txBox="1"/>
              <p:nvPr/>
            </p:nvSpPr>
            <p:spPr>
              <a:xfrm>
                <a:off x="7712407" y="385277"/>
                <a:ext cx="409310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𝒮</m:t>
                      </m:r>
                      <m:r>
                        <a:rPr lang="en-US" sz="2000" b="0" i="1" smtClean="0">
                          <a:latin typeface="Cambria Math" panose="02040503050406030204" pitchFamily="18" charset="0"/>
                          <a:ea typeface="Cambria Math" panose="02040503050406030204" pitchFamily="18" charset="0"/>
                        </a:rPr>
                        <m:t>=</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0, 1, 3, 4, 5, 6, 7, 8, 10, 12, 14, 15</m:t>
                          </m:r>
                        </m:e>
                      </m:d>
                    </m:oMath>
                  </m:oMathPara>
                </a14:m>
                <a:endParaRPr lang="en-US" sz="2000" dirty="0"/>
              </a:p>
            </p:txBody>
          </p:sp>
        </mc:Choice>
        <mc:Fallback xmlns="">
          <p:sp>
            <p:nvSpPr>
              <p:cNvPr id="40" name="TextBox 39">
                <a:extLst>
                  <a:ext uri="{FF2B5EF4-FFF2-40B4-BE49-F238E27FC236}">
                    <a16:creationId xmlns:a16="http://schemas.microsoft.com/office/drawing/2014/main" id="{8C7BA358-FB11-745A-2A29-1E9A475DFAD1}"/>
                  </a:ext>
                </a:extLst>
              </p:cNvPr>
              <p:cNvSpPr txBox="1">
                <a:spLocks noRot="1" noChangeAspect="1" noMove="1" noResize="1" noEditPoints="1" noAdjustHandles="1" noChangeArrowheads="1" noChangeShapeType="1" noTextEdit="1"/>
              </p:cNvSpPr>
              <p:nvPr/>
            </p:nvSpPr>
            <p:spPr>
              <a:xfrm>
                <a:off x="7712407" y="385277"/>
                <a:ext cx="4093107" cy="307777"/>
              </a:xfrm>
              <a:prstGeom prst="rect">
                <a:avLst/>
              </a:prstGeom>
              <a:blipFill>
                <a:blip r:embed="rId3"/>
                <a:stretch>
                  <a:fillRect l="-929"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ABDAC5A-E9B2-27A5-6133-757D7C6829E1}"/>
                  </a:ext>
                </a:extLst>
              </p:cNvPr>
              <p:cNvSpPr txBox="1"/>
              <p:nvPr/>
            </p:nvSpPr>
            <p:spPr>
              <a:xfrm>
                <a:off x="7682427" y="770578"/>
                <a:ext cx="179562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DE" sz="2000" i="1" smtClean="0">
                          <a:latin typeface="Cambria Math" panose="02040503050406030204" pitchFamily="18" charset="0"/>
                          <a:ea typeface="Cambria Math" panose="02040503050406030204" pitchFamily="18" charset="0"/>
                        </a:rPr>
                        <m:t>𝒜</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 ←,→)</m:t>
                      </m:r>
                    </m:oMath>
                  </m:oMathPara>
                </a14:m>
                <a:endParaRPr lang="en-DE" sz="2000" dirty="0"/>
              </a:p>
            </p:txBody>
          </p:sp>
        </mc:Choice>
        <mc:Fallback xmlns="">
          <p:sp>
            <p:nvSpPr>
              <p:cNvPr id="41" name="TextBox 40">
                <a:extLst>
                  <a:ext uri="{FF2B5EF4-FFF2-40B4-BE49-F238E27FC236}">
                    <a16:creationId xmlns:a16="http://schemas.microsoft.com/office/drawing/2014/main" id="{AABDAC5A-E9B2-27A5-6133-757D7C6829E1}"/>
                  </a:ext>
                </a:extLst>
              </p:cNvPr>
              <p:cNvSpPr txBox="1">
                <a:spLocks noRot="1" noChangeAspect="1" noMove="1" noResize="1" noEditPoints="1" noAdjustHandles="1" noChangeArrowheads="1" noChangeShapeType="1" noTextEdit="1"/>
              </p:cNvSpPr>
              <p:nvPr/>
            </p:nvSpPr>
            <p:spPr>
              <a:xfrm>
                <a:off x="7682427" y="770578"/>
                <a:ext cx="1795620" cy="307777"/>
              </a:xfrm>
              <a:prstGeom prst="rect">
                <a:avLst/>
              </a:prstGeom>
              <a:blipFill>
                <a:blip r:embed="rId4"/>
                <a:stretch>
                  <a:fillRect l="-2797" r="-4196"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1601DCE-7EC4-38EA-52BE-5049792A2CB7}"/>
                  </a:ext>
                </a:extLst>
              </p:cNvPr>
              <p:cNvSpPr txBox="1"/>
              <p:nvPr/>
            </p:nvSpPr>
            <p:spPr>
              <a:xfrm>
                <a:off x="7481838" y="1125640"/>
                <a:ext cx="1366902" cy="4135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𝒫</m:t>
                          </m:r>
                        </m:e>
                        <m:sub>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sub>
                        <m:sup>
                          <m:r>
                            <a:rPr lang="en-US" sz="2000" i="1">
                              <a:latin typeface="Cambria Math" panose="02040503050406030204" pitchFamily="18" charset="0"/>
                              <a:ea typeface="Cambria Math" panose="02040503050406030204" pitchFamily="18" charset="0"/>
                            </a:rPr>
                            <m:t>𝑎</m:t>
                          </m:r>
                        </m:sup>
                      </m:sSubSup>
                      <m:r>
                        <a:rPr lang="en-US" sz="2000" b="0" i="1" smtClean="0">
                          <a:latin typeface="Cambria Math" panose="02040503050406030204" pitchFamily="18" charset="0"/>
                          <a:ea typeface="Cambria Math" panose="02040503050406030204" pitchFamily="18" charset="0"/>
                        </a:rPr>
                        <m:t>=1</m:t>
                      </m:r>
                    </m:oMath>
                  </m:oMathPara>
                </a14:m>
                <a:endParaRPr lang="en-DE" sz="2000" dirty="0"/>
              </a:p>
            </p:txBody>
          </p:sp>
        </mc:Choice>
        <mc:Fallback xmlns="">
          <p:sp>
            <p:nvSpPr>
              <p:cNvPr id="42" name="TextBox 41">
                <a:extLst>
                  <a:ext uri="{FF2B5EF4-FFF2-40B4-BE49-F238E27FC236}">
                    <a16:creationId xmlns:a16="http://schemas.microsoft.com/office/drawing/2014/main" id="{41601DCE-7EC4-38EA-52BE-5049792A2CB7}"/>
                  </a:ext>
                </a:extLst>
              </p:cNvPr>
              <p:cNvSpPr txBox="1">
                <a:spLocks noRot="1" noChangeAspect="1" noMove="1" noResize="1" noEditPoints="1" noAdjustHandles="1" noChangeArrowheads="1" noChangeShapeType="1" noTextEdit="1"/>
              </p:cNvSpPr>
              <p:nvPr/>
            </p:nvSpPr>
            <p:spPr>
              <a:xfrm>
                <a:off x="7481838" y="1125640"/>
                <a:ext cx="1366902" cy="413511"/>
              </a:xfrm>
              <a:prstGeom prst="rect">
                <a:avLst/>
              </a:prstGeom>
              <a:blipFill>
                <a:blip r:embed="rId5"/>
                <a:stretch>
                  <a:fillRect/>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3D864AEB-8AE6-1A8A-DD49-2EF0B246710C}"/>
              </a:ext>
            </a:extLst>
          </p:cNvPr>
          <p:cNvSpPr txBox="1"/>
          <p:nvPr/>
        </p:nvSpPr>
        <p:spPr>
          <a:xfrm>
            <a:off x="8709900" y="1163118"/>
            <a:ext cx="255550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Deterministic environment</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91FFBD88-A6CF-103F-CBF9-1C496DB18C79}"/>
                  </a:ext>
                </a:extLst>
              </p:cNvPr>
              <p:cNvSpPr txBox="1"/>
              <p:nvPr/>
            </p:nvSpPr>
            <p:spPr>
              <a:xfrm>
                <a:off x="7595358" y="1607568"/>
                <a:ext cx="69846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ℛ</m:t>
                      </m:r>
                      <m:r>
                        <a:rPr lang="en-US" sz="2000" b="0" i="1" smtClean="0">
                          <a:latin typeface="Cambria Math" panose="02040503050406030204" pitchFamily="18" charset="0"/>
                          <a:ea typeface="Cambria Math" panose="02040503050406030204" pitchFamily="18" charset="0"/>
                        </a:rPr>
                        <m:t>=</m:t>
                      </m:r>
                    </m:oMath>
                  </m:oMathPara>
                </a14:m>
                <a:endParaRPr lang="en-US" sz="2000" dirty="0"/>
              </a:p>
            </p:txBody>
          </p:sp>
        </mc:Choice>
        <mc:Fallback xmlns="">
          <p:sp>
            <p:nvSpPr>
              <p:cNvPr id="44" name="TextBox 43">
                <a:extLst>
                  <a:ext uri="{FF2B5EF4-FFF2-40B4-BE49-F238E27FC236}">
                    <a16:creationId xmlns:a16="http://schemas.microsoft.com/office/drawing/2014/main" id="{91FFBD88-A6CF-103F-CBF9-1C496DB18C79}"/>
                  </a:ext>
                </a:extLst>
              </p:cNvPr>
              <p:cNvSpPr txBox="1">
                <a:spLocks noRot="1" noChangeAspect="1" noMove="1" noResize="1" noEditPoints="1" noAdjustHandles="1" noChangeArrowheads="1" noChangeShapeType="1" noTextEdit="1"/>
              </p:cNvSpPr>
              <p:nvPr/>
            </p:nvSpPr>
            <p:spPr>
              <a:xfrm>
                <a:off x="7595358" y="1607568"/>
                <a:ext cx="698460"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B5F2E3C-3546-EDD0-7A96-58ADA09CF643}"/>
                  </a:ext>
                </a:extLst>
              </p:cNvPr>
              <p:cNvSpPr txBox="1"/>
              <p:nvPr/>
            </p:nvSpPr>
            <p:spPr>
              <a:xfrm>
                <a:off x="8507147" y="1595639"/>
                <a:ext cx="14634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 −1 </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≠15</m:t>
                      </m:r>
                    </m:oMath>
                  </m:oMathPara>
                </a14:m>
                <a:endParaRPr lang="en-US" dirty="0"/>
              </a:p>
            </p:txBody>
          </p:sp>
        </mc:Choice>
        <mc:Fallback xmlns="">
          <p:sp>
            <p:nvSpPr>
              <p:cNvPr id="45" name="TextBox 44">
                <a:extLst>
                  <a:ext uri="{FF2B5EF4-FFF2-40B4-BE49-F238E27FC236}">
                    <a16:creationId xmlns:a16="http://schemas.microsoft.com/office/drawing/2014/main" id="{4B5F2E3C-3546-EDD0-7A96-58ADA09CF643}"/>
                  </a:ext>
                </a:extLst>
              </p:cNvPr>
              <p:cNvSpPr txBox="1">
                <a:spLocks noRot="1" noChangeAspect="1" noMove="1" noResize="1" noEditPoints="1" noAdjustHandles="1" noChangeArrowheads="1" noChangeShapeType="1" noTextEdit="1"/>
              </p:cNvSpPr>
              <p:nvPr/>
            </p:nvSpPr>
            <p:spPr>
              <a:xfrm>
                <a:off x="8507147" y="1595639"/>
                <a:ext cx="1463413" cy="276999"/>
              </a:xfrm>
              <a:prstGeom prst="rect">
                <a:avLst/>
              </a:prstGeom>
              <a:blipFill>
                <a:blip r:embed="rId7"/>
                <a:stretch>
                  <a:fillRect l="-6897" t="-8696" r="-3448"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D789325-7B6F-7E7B-81D2-8E55ED32A78C}"/>
                  </a:ext>
                </a:extLst>
              </p:cNvPr>
              <p:cNvSpPr txBox="1"/>
              <p:nvPr/>
            </p:nvSpPr>
            <p:spPr>
              <a:xfrm>
                <a:off x="8709900" y="1887876"/>
                <a:ext cx="9312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=15</m:t>
                      </m:r>
                    </m:oMath>
                  </m:oMathPara>
                </a14:m>
                <a:endParaRPr lang="en-US" dirty="0"/>
              </a:p>
            </p:txBody>
          </p:sp>
        </mc:Choice>
        <mc:Fallback xmlns="">
          <p:sp>
            <p:nvSpPr>
              <p:cNvPr id="46" name="TextBox 45">
                <a:extLst>
                  <a:ext uri="{FF2B5EF4-FFF2-40B4-BE49-F238E27FC236}">
                    <a16:creationId xmlns:a16="http://schemas.microsoft.com/office/drawing/2014/main" id="{FD789325-7B6F-7E7B-81D2-8E55ED32A78C}"/>
                  </a:ext>
                </a:extLst>
              </p:cNvPr>
              <p:cNvSpPr txBox="1">
                <a:spLocks noRot="1" noChangeAspect="1" noMove="1" noResize="1" noEditPoints="1" noAdjustHandles="1" noChangeArrowheads="1" noChangeShapeType="1" noTextEdit="1"/>
              </p:cNvSpPr>
              <p:nvPr/>
            </p:nvSpPr>
            <p:spPr>
              <a:xfrm>
                <a:off x="8709900" y="1887876"/>
                <a:ext cx="931281" cy="276999"/>
              </a:xfrm>
              <a:prstGeom prst="rect">
                <a:avLst/>
              </a:prstGeom>
              <a:blipFill>
                <a:blip r:embed="rId8"/>
                <a:stretch>
                  <a:fillRect l="-2667" t="-8696" r="-4000" b="-39130"/>
                </a:stretch>
              </a:blipFill>
            </p:spPr>
            <p:txBody>
              <a:bodyPr/>
              <a:lstStyle/>
              <a:p>
                <a:r>
                  <a:rPr lang="en-US">
                    <a:noFill/>
                  </a:rPr>
                  <a:t> </a:t>
                </a:r>
              </a:p>
            </p:txBody>
          </p:sp>
        </mc:Fallback>
      </mc:AlternateContent>
      <p:sp>
        <p:nvSpPr>
          <p:cNvPr id="47" name="Left Brace 46">
            <a:extLst>
              <a:ext uri="{FF2B5EF4-FFF2-40B4-BE49-F238E27FC236}">
                <a16:creationId xmlns:a16="http://schemas.microsoft.com/office/drawing/2014/main" id="{C3473204-CB6D-1ED1-0DCD-D32AF91365F5}"/>
              </a:ext>
            </a:extLst>
          </p:cNvPr>
          <p:cNvSpPr/>
          <p:nvPr/>
        </p:nvSpPr>
        <p:spPr>
          <a:xfrm>
            <a:off x="8276415" y="1557848"/>
            <a:ext cx="269208" cy="585126"/>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7D25E33-5B1B-8FB4-9EEF-C69FC016E9F5}"/>
                  </a:ext>
                </a:extLst>
              </p:cNvPr>
              <p:cNvSpPr txBox="1"/>
              <p:nvPr/>
            </p:nvSpPr>
            <p:spPr>
              <a:xfrm>
                <a:off x="7682427" y="2224515"/>
                <a:ext cx="368357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𝜋</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𝑎</m:t>
                          </m:r>
                        </m:e>
                        <m:e>
                          <m:r>
                            <a:rPr lang="en-US" sz="2000" b="0" i="1" smtClean="0">
                              <a:latin typeface="Cambria Math" panose="02040503050406030204" pitchFamily="18" charset="0"/>
                              <a:ea typeface="Cambria Math" panose="02040503050406030204" pitchFamily="18" charset="0"/>
                            </a:rPr>
                            <m:t>𝑠</m:t>
                          </m:r>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ℙ</m:t>
                      </m:r>
                      <m:d>
                        <m:dPr>
                          <m:begChr m:val="["/>
                          <m:endChr m:val="]"/>
                          <m:ctrlPr>
                            <a:rPr lang="en-US" sz="2000" b="0" i="1" smtClean="0">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 ↓, ←,→</m:t>
                          </m:r>
                        </m:e>
                        <m:e>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𝒮</m:t>
                              </m:r>
                            </m:e>
                            <m:sub>
                              <m:r>
                                <a:rPr lang="en-US" sz="2000" b="0" i="1" smtClean="0">
                                  <a:latin typeface="Cambria Math" panose="02040503050406030204" pitchFamily="18" charset="0"/>
                                  <a:ea typeface="Cambria Math" panose="02040503050406030204" pitchFamily="18" charset="0"/>
                                </a:rPr>
                                <m:t>𝑡</m:t>
                              </m:r>
                            </m:sub>
                          </m:sSub>
                        </m:e>
                      </m:d>
                      <m:r>
                        <a:rPr lang="en-US" sz="2000" b="0" i="1" smtClean="0">
                          <a:latin typeface="Cambria Math" panose="02040503050406030204" pitchFamily="18" charset="0"/>
                          <a:ea typeface="Cambria Math" panose="02040503050406030204" pitchFamily="18" charset="0"/>
                        </a:rPr>
                        <m:t>=0.25</m:t>
                      </m:r>
                    </m:oMath>
                  </m:oMathPara>
                </a14:m>
                <a:endParaRPr lang="en-DE" sz="2000" dirty="0"/>
              </a:p>
            </p:txBody>
          </p:sp>
        </mc:Choice>
        <mc:Fallback xmlns="">
          <p:sp>
            <p:nvSpPr>
              <p:cNvPr id="48" name="TextBox 47">
                <a:extLst>
                  <a:ext uri="{FF2B5EF4-FFF2-40B4-BE49-F238E27FC236}">
                    <a16:creationId xmlns:a16="http://schemas.microsoft.com/office/drawing/2014/main" id="{47D25E33-5B1B-8FB4-9EEF-C69FC016E9F5}"/>
                  </a:ext>
                </a:extLst>
              </p:cNvPr>
              <p:cNvSpPr txBox="1">
                <a:spLocks noRot="1" noChangeAspect="1" noMove="1" noResize="1" noEditPoints="1" noAdjustHandles="1" noChangeArrowheads="1" noChangeShapeType="1" noTextEdit="1"/>
              </p:cNvSpPr>
              <p:nvPr/>
            </p:nvSpPr>
            <p:spPr>
              <a:xfrm>
                <a:off x="7682427" y="2224515"/>
                <a:ext cx="3683572" cy="307777"/>
              </a:xfrm>
              <a:prstGeom prst="rect">
                <a:avLst/>
              </a:prstGeom>
              <a:blipFill>
                <a:blip r:embed="rId9"/>
                <a:stretch>
                  <a:fillRect l="-342" t="-8000" r="-1027" b="-36000"/>
                </a:stretch>
              </a:blipFill>
            </p:spPr>
            <p:txBody>
              <a:bodyPr/>
              <a:lstStyle/>
              <a:p>
                <a:r>
                  <a:rPr lang="en-US">
                    <a:noFill/>
                  </a:rPr>
                  <a:t> </a:t>
                </a:r>
              </a:p>
            </p:txBody>
          </p:sp>
        </mc:Fallback>
      </mc:AlternateContent>
      <p:sp>
        <p:nvSpPr>
          <p:cNvPr id="49" name="Rectangle 48">
            <a:extLst>
              <a:ext uri="{FF2B5EF4-FFF2-40B4-BE49-F238E27FC236}">
                <a16:creationId xmlns:a16="http://schemas.microsoft.com/office/drawing/2014/main" id="{CA8EAAEA-6E2E-EC1B-C577-DE09714635E2}"/>
              </a:ext>
            </a:extLst>
          </p:cNvPr>
          <p:cNvSpPr/>
          <p:nvPr/>
        </p:nvSpPr>
        <p:spPr>
          <a:xfrm>
            <a:off x="911225" y="1731441"/>
            <a:ext cx="6232169" cy="1089405"/>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54D1CB6-849F-CA4A-695E-E46F4AFA2E88}"/>
              </a:ext>
            </a:extLst>
          </p:cNvPr>
          <p:cNvSpPr>
            <a:spLocks noGrp="1"/>
          </p:cNvSpPr>
          <p:nvPr>
            <p:ph type="title"/>
          </p:nvPr>
        </p:nvSpPr>
        <p:spPr>
          <a:xfrm>
            <a:off x="838200" y="365125"/>
            <a:ext cx="6305194" cy="683387"/>
          </a:xfrm>
        </p:spPr>
        <p:txBody>
          <a:bodyPr/>
          <a:lstStyle/>
          <a:p>
            <a:r>
              <a:rPr lang="en-US" dirty="0" err="1"/>
              <a:t>Gridworld</a:t>
            </a:r>
            <a:r>
              <a:rPr lang="en-US" dirty="0"/>
              <a:t> toy problem</a:t>
            </a:r>
          </a:p>
        </p:txBody>
      </p:sp>
      <p:pic>
        <p:nvPicPr>
          <p:cNvPr id="2" name="Picture 1" descr="Shape, polygon&#10;&#10;Description automatically generated">
            <a:extLst>
              <a:ext uri="{FF2B5EF4-FFF2-40B4-BE49-F238E27FC236}">
                <a16:creationId xmlns:a16="http://schemas.microsoft.com/office/drawing/2014/main" id="{884552A1-A722-FC7F-D61E-141F4A8E27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2824" y="3464828"/>
            <a:ext cx="2602856" cy="2249667"/>
          </a:xfrm>
          <a:prstGeom prst="rect">
            <a:avLst/>
          </a:prstGeom>
        </p:spPr>
      </p:pic>
      <p:sp>
        <p:nvSpPr>
          <p:cNvPr id="3" name="TextBox 2">
            <a:extLst>
              <a:ext uri="{FF2B5EF4-FFF2-40B4-BE49-F238E27FC236}">
                <a16:creationId xmlns:a16="http://schemas.microsoft.com/office/drawing/2014/main" id="{5D4471C2-5FFF-34B6-3988-D04FF02049F1}"/>
              </a:ext>
            </a:extLst>
          </p:cNvPr>
          <p:cNvSpPr txBox="1"/>
          <p:nvPr/>
        </p:nvSpPr>
        <p:spPr>
          <a:xfrm>
            <a:off x="8514061" y="3100039"/>
            <a:ext cx="2401619" cy="338554"/>
          </a:xfrm>
          <a:prstGeom prst="rect">
            <a:avLst/>
          </a:prstGeom>
          <a:noFill/>
        </p:spPr>
        <p:txBody>
          <a:bodyPr wrap="none" rtlCol="0">
            <a:spAutoFit/>
          </a:bodyPr>
          <a:lstStyle/>
          <a:p>
            <a:r>
              <a:rPr lang="en-DE" sz="1600" b="1" dirty="0">
                <a:solidFill>
                  <a:srgbClr val="FB2E5D"/>
                </a:solidFill>
                <a:latin typeface="American Typewriter" panose="02090604020004020304" pitchFamily="18" charset="77"/>
              </a:rPr>
              <a:t>“one-step lookahead”</a:t>
            </a:r>
          </a:p>
        </p:txBody>
      </p:sp>
      <p:grpSp>
        <p:nvGrpSpPr>
          <p:cNvPr id="5" name="Group 4">
            <a:extLst>
              <a:ext uri="{FF2B5EF4-FFF2-40B4-BE49-F238E27FC236}">
                <a16:creationId xmlns:a16="http://schemas.microsoft.com/office/drawing/2014/main" id="{2B4768E2-BA6B-46E3-1F82-012F67B6FC28}"/>
              </a:ext>
            </a:extLst>
          </p:cNvPr>
          <p:cNvGrpSpPr/>
          <p:nvPr/>
        </p:nvGrpSpPr>
        <p:grpSpPr>
          <a:xfrm>
            <a:off x="8315416" y="2991169"/>
            <a:ext cx="2651529" cy="2741191"/>
            <a:chOff x="884961" y="1959610"/>
            <a:chExt cx="2651529" cy="2741191"/>
          </a:xfrm>
        </p:grpSpPr>
        <p:pic>
          <p:nvPicPr>
            <p:cNvPr id="7" name="Picture 6" descr="A picture containing text, orange&#10;&#10;Description automatically generated">
              <a:extLst>
                <a:ext uri="{FF2B5EF4-FFF2-40B4-BE49-F238E27FC236}">
                  <a16:creationId xmlns:a16="http://schemas.microsoft.com/office/drawing/2014/main" id="{0F2BBC5A-2619-1934-BC58-A732697A50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4961" y="1959610"/>
              <a:ext cx="2651529" cy="2651529"/>
            </a:xfrm>
            <a:prstGeom prst="rect">
              <a:avLst/>
            </a:prstGeom>
          </p:spPr>
        </p:pic>
        <p:sp>
          <p:nvSpPr>
            <p:cNvPr id="8" name="TextBox 7">
              <a:extLst>
                <a:ext uri="{FF2B5EF4-FFF2-40B4-BE49-F238E27FC236}">
                  <a16:creationId xmlns:a16="http://schemas.microsoft.com/office/drawing/2014/main" id="{2802E35F-1F65-8F1C-50E5-DC936557DBDC}"/>
                </a:ext>
              </a:extLst>
            </p:cNvPr>
            <p:cNvSpPr txBox="1"/>
            <p:nvPr/>
          </p:nvSpPr>
          <p:spPr>
            <a:xfrm>
              <a:off x="2978920" y="4116026"/>
              <a:ext cx="457200" cy="584775"/>
            </a:xfrm>
            <a:prstGeom prst="rect">
              <a:avLst/>
            </a:prstGeom>
            <a:noFill/>
          </p:spPr>
          <p:txBody>
            <a:bodyPr wrap="square">
              <a:spAutoFit/>
            </a:bodyPr>
            <a:lstStyle/>
            <a:p>
              <a:pPr algn="l" fontAlgn="base"/>
              <a:r>
                <a:rPr lang="en-DE" sz="3200" b="0" i="0" dirty="0">
                  <a:solidFill>
                    <a:srgbClr val="E0E0E0"/>
                  </a:solidFill>
                  <a:effectLst/>
                  <a:latin typeface="Apple Color Emoji" pitchFamily="2" charset="0"/>
                </a:rPr>
                <a:t>🥳</a:t>
              </a:r>
              <a:endParaRPr lang="en-DE" sz="3200" b="1" i="0" dirty="0">
                <a:solidFill>
                  <a:srgbClr val="E0E0E0"/>
                </a:solidFill>
                <a:effectLst/>
                <a:latin typeface="Helvetica Neue" panose="02000503000000020004" pitchFamily="2"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3D2974D-AF36-B36B-4205-A375AB6D3C3E}"/>
                    </a:ext>
                  </a:extLst>
                </p:cNvPr>
                <p:cNvSpPr txBox="1"/>
                <p:nvPr/>
              </p:nvSpPr>
              <p:spPr>
                <a:xfrm>
                  <a:off x="1706818" y="2110434"/>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79" name="TextBox 78">
                  <a:extLst>
                    <a:ext uri="{FF2B5EF4-FFF2-40B4-BE49-F238E27FC236}">
                      <a16:creationId xmlns:a16="http://schemas.microsoft.com/office/drawing/2014/main" id="{88BECB8C-853B-BF17-8B7F-E64612C4060E}"/>
                    </a:ext>
                  </a:extLst>
                </p:cNvPr>
                <p:cNvSpPr txBox="1">
                  <a:spLocks noRot="1" noChangeAspect="1" noMove="1" noResize="1" noEditPoints="1" noAdjustHandles="1" noChangeArrowheads="1" noChangeShapeType="1" noTextEdit="1"/>
                </p:cNvSpPr>
                <p:nvPr/>
              </p:nvSpPr>
              <p:spPr>
                <a:xfrm>
                  <a:off x="1706818" y="2110434"/>
                  <a:ext cx="378542" cy="523220"/>
                </a:xfrm>
                <a:prstGeom prst="rect">
                  <a:avLst/>
                </a:prstGeom>
                <a:blipFill>
                  <a:blip r:embed="rId13"/>
                  <a:stretch>
                    <a:fillRect l="-6452" r="-322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21844EB-D20E-4E8B-A564-202A89FBDAD0}"/>
                    </a:ext>
                  </a:extLst>
                </p:cNvPr>
                <p:cNvSpPr txBox="1"/>
                <p:nvPr/>
              </p:nvSpPr>
              <p:spPr>
                <a:xfrm>
                  <a:off x="2339447" y="2762154"/>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80" name="TextBox 79">
                  <a:extLst>
                    <a:ext uri="{FF2B5EF4-FFF2-40B4-BE49-F238E27FC236}">
                      <a16:creationId xmlns:a16="http://schemas.microsoft.com/office/drawing/2014/main" id="{F022EFFA-7393-A08C-E662-20A5440E6CE5}"/>
                    </a:ext>
                  </a:extLst>
                </p:cNvPr>
                <p:cNvSpPr txBox="1">
                  <a:spLocks noRot="1" noChangeAspect="1" noMove="1" noResize="1" noEditPoints="1" noAdjustHandles="1" noChangeArrowheads="1" noChangeShapeType="1" noTextEdit="1"/>
                </p:cNvSpPr>
                <p:nvPr/>
              </p:nvSpPr>
              <p:spPr>
                <a:xfrm>
                  <a:off x="2339447" y="2762154"/>
                  <a:ext cx="378542" cy="523220"/>
                </a:xfrm>
                <a:prstGeom prst="rect">
                  <a:avLst/>
                </a:prstGeom>
                <a:blipFill>
                  <a:blip r:embed="rId14"/>
                  <a:stretch>
                    <a:fillRect l="-6452" r="-645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B93D5F9-EEF3-3E49-5EFF-739638704151}"/>
                    </a:ext>
                  </a:extLst>
                </p:cNvPr>
                <p:cNvSpPr txBox="1"/>
                <p:nvPr/>
              </p:nvSpPr>
              <p:spPr>
                <a:xfrm>
                  <a:off x="2339447" y="3425036"/>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81" name="TextBox 80">
                  <a:extLst>
                    <a:ext uri="{FF2B5EF4-FFF2-40B4-BE49-F238E27FC236}">
                      <a16:creationId xmlns:a16="http://schemas.microsoft.com/office/drawing/2014/main" id="{6A005798-3846-B50A-2FF4-BFAE91048B85}"/>
                    </a:ext>
                  </a:extLst>
                </p:cNvPr>
                <p:cNvSpPr txBox="1">
                  <a:spLocks noRot="1" noChangeAspect="1" noMove="1" noResize="1" noEditPoints="1" noAdjustHandles="1" noChangeArrowheads="1" noChangeShapeType="1" noTextEdit="1"/>
                </p:cNvSpPr>
                <p:nvPr/>
              </p:nvSpPr>
              <p:spPr>
                <a:xfrm>
                  <a:off x="2339447" y="3425036"/>
                  <a:ext cx="378542" cy="523220"/>
                </a:xfrm>
                <a:prstGeom prst="rect">
                  <a:avLst/>
                </a:prstGeom>
                <a:blipFill>
                  <a:blip r:embed="rId15"/>
                  <a:stretch>
                    <a:fillRect l="-6452" r="-645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62586A8-984D-76ED-AE0F-9DBDD1A40E99}"/>
                    </a:ext>
                  </a:extLst>
                </p:cNvPr>
                <p:cNvSpPr txBox="1"/>
                <p:nvPr/>
              </p:nvSpPr>
              <p:spPr>
                <a:xfrm>
                  <a:off x="1660430" y="2731757"/>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82" name="TextBox 81">
                  <a:extLst>
                    <a:ext uri="{FF2B5EF4-FFF2-40B4-BE49-F238E27FC236}">
                      <a16:creationId xmlns:a16="http://schemas.microsoft.com/office/drawing/2014/main" id="{34558446-0B71-67CC-FC8C-E9F78609A963}"/>
                    </a:ext>
                  </a:extLst>
                </p:cNvPr>
                <p:cNvSpPr txBox="1">
                  <a:spLocks noRot="1" noChangeAspect="1" noMove="1" noResize="1" noEditPoints="1" noAdjustHandles="1" noChangeArrowheads="1" noChangeShapeType="1" noTextEdit="1"/>
                </p:cNvSpPr>
                <p:nvPr/>
              </p:nvSpPr>
              <p:spPr>
                <a:xfrm>
                  <a:off x="1660430" y="2731757"/>
                  <a:ext cx="378542" cy="523220"/>
                </a:xfrm>
                <a:prstGeom prst="rect">
                  <a:avLst/>
                </a:prstGeom>
                <a:blipFill>
                  <a:blip r:embed="rId16"/>
                  <a:stretch>
                    <a:fillRect r="-2580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7B32D3F-8CC0-133D-FAF3-8741B23860A6}"/>
                    </a:ext>
                  </a:extLst>
                </p:cNvPr>
                <p:cNvSpPr txBox="1"/>
                <p:nvPr/>
              </p:nvSpPr>
              <p:spPr>
                <a:xfrm>
                  <a:off x="1014284" y="2731757"/>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83" name="TextBox 82">
                  <a:extLst>
                    <a:ext uri="{FF2B5EF4-FFF2-40B4-BE49-F238E27FC236}">
                      <a16:creationId xmlns:a16="http://schemas.microsoft.com/office/drawing/2014/main" id="{D80C543C-C2F5-978E-E64F-5AFE87D707E2}"/>
                    </a:ext>
                  </a:extLst>
                </p:cNvPr>
                <p:cNvSpPr txBox="1">
                  <a:spLocks noRot="1" noChangeAspect="1" noMove="1" noResize="1" noEditPoints="1" noAdjustHandles="1" noChangeArrowheads="1" noChangeShapeType="1" noTextEdit="1"/>
                </p:cNvSpPr>
                <p:nvPr/>
              </p:nvSpPr>
              <p:spPr>
                <a:xfrm>
                  <a:off x="1014284" y="2731757"/>
                  <a:ext cx="378542" cy="523220"/>
                </a:xfrm>
                <a:prstGeom prst="rect">
                  <a:avLst/>
                </a:prstGeom>
                <a:blipFill>
                  <a:blip r:embed="rId17"/>
                  <a:stretch>
                    <a:fillRect r="-2580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A39919D-9FA4-67CC-3DA0-7D040F4303A7}"/>
                    </a:ext>
                  </a:extLst>
                </p:cNvPr>
                <p:cNvSpPr txBox="1"/>
                <p:nvPr/>
              </p:nvSpPr>
              <p:spPr>
                <a:xfrm>
                  <a:off x="2318474" y="4054722"/>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19" name="TextBox 18">
                  <a:extLst>
                    <a:ext uri="{FF2B5EF4-FFF2-40B4-BE49-F238E27FC236}">
                      <a16:creationId xmlns:a16="http://schemas.microsoft.com/office/drawing/2014/main" id="{FA39919D-9FA4-67CC-3DA0-7D040F4303A7}"/>
                    </a:ext>
                  </a:extLst>
                </p:cNvPr>
                <p:cNvSpPr txBox="1">
                  <a:spLocks noRot="1" noChangeAspect="1" noMove="1" noResize="1" noEditPoints="1" noAdjustHandles="1" noChangeArrowheads="1" noChangeShapeType="1" noTextEdit="1"/>
                </p:cNvSpPr>
                <p:nvPr/>
              </p:nvSpPr>
              <p:spPr>
                <a:xfrm>
                  <a:off x="2318474" y="4054722"/>
                  <a:ext cx="378542" cy="523220"/>
                </a:xfrm>
                <a:prstGeom prst="rect">
                  <a:avLst/>
                </a:prstGeom>
                <a:blipFill>
                  <a:blip r:embed="rId18"/>
                  <a:stretch>
                    <a:fillRect r="-2580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EE01920-0615-C1D0-49DF-2500F11CDAD3}"/>
                  </a:ext>
                </a:extLst>
              </p:cNvPr>
              <p:cNvSpPr txBox="1"/>
              <p:nvPr/>
            </p:nvSpPr>
            <p:spPr>
              <a:xfrm>
                <a:off x="10404902" y="3141780"/>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22" name="TextBox 21">
                <a:extLst>
                  <a:ext uri="{FF2B5EF4-FFF2-40B4-BE49-F238E27FC236}">
                    <a16:creationId xmlns:a16="http://schemas.microsoft.com/office/drawing/2014/main" id="{5EE01920-0615-C1D0-49DF-2500F11CDAD3}"/>
                  </a:ext>
                </a:extLst>
              </p:cNvPr>
              <p:cNvSpPr txBox="1">
                <a:spLocks noRot="1" noChangeAspect="1" noMove="1" noResize="1" noEditPoints="1" noAdjustHandles="1" noChangeArrowheads="1" noChangeShapeType="1" noTextEdit="1"/>
              </p:cNvSpPr>
              <p:nvPr/>
            </p:nvSpPr>
            <p:spPr>
              <a:xfrm>
                <a:off x="10404902" y="3141780"/>
                <a:ext cx="378542" cy="523220"/>
              </a:xfrm>
              <a:prstGeom prst="rect">
                <a:avLst/>
              </a:prstGeom>
              <a:blipFill>
                <a:blip r:embed="rId19"/>
                <a:stretch>
                  <a:fillRect l="-6452" r="-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6A22C64-54C1-3440-F845-1E8B23309ED5}"/>
                  </a:ext>
                </a:extLst>
              </p:cNvPr>
              <p:cNvSpPr txBox="1"/>
              <p:nvPr/>
            </p:nvSpPr>
            <p:spPr>
              <a:xfrm rot="10800000">
                <a:off x="8516836" y="4445646"/>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23" name="TextBox 22">
                <a:extLst>
                  <a:ext uri="{FF2B5EF4-FFF2-40B4-BE49-F238E27FC236}">
                    <a16:creationId xmlns:a16="http://schemas.microsoft.com/office/drawing/2014/main" id="{96A22C64-54C1-3440-F845-1E8B23309ED5}"/>
                  </a:ext>
                </a:extLst>
              </p:cNvPr>
              <p:cNvSpPr txBox="1">
                <a:spLocks noRot="1" noChangeAspect="1" noMove="1" noResize="1" noEditPoints="1" noAdjustHandles="1" noChangeArrowheads="1" noChangeShapeType="1" noTextEdit="1"/>
              </p:cNvSpPr>
              <p:nvPr/>
            </p:nvSpPr>
            <p:spPr>
              <a:xfrm rot="10800000">
                <a:off x="8516836" y="4445646"/>
                <a:ext cx="378542" cy="523220"/>
              </a:xfrm>
              <a:prstGeom prst="rect">
                <a:avLst/>
              </a:prstGeom>
              <a:blipFill>
                <a:blip r:embed="rId20"/>
                <a:stretch>
                  <a:fillRect l="-6452" r="-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FB686A1-C2DA-05A8-8C79-D26ADA1D9368}"/>
                  </a:ext>
                </a:extLst>
              </p:cNvPr>
              <p:cNvSpPr txBox="1"/>
              <p:nvPr/>
            </p:nvSpPr>
            <p:spPr>
              <a:xfrm rot="10800000">
                <a:off x="8516836" y="5080646"/>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24" name="TextBox 23">
                <a:extLst>
                  <a:ext uri="{FF2B5EF4-FFF2-40B4-BE49-F238E27FC236}">
                    <a16:creationId xmlns:a16="http://schemas.microsoft.com/office/drawing/2014/main" id="{1FB686A1-C2DA-05A8-8C79-D26ADA1D9368}"/>
                  </a:ext>
                </a:extLst>
              </p:cNvPr>
              <p:cNvSpPr txBox="1">
                <a:spLocks noRot="1" noChangeAspect="1" noMove="1" noResize="1" noEditPoints="1" noAdjustHandles="1" noChangeArrowheads="1" noChangeShapeType="1" noTextEdit="1"/>
              </p:cNvSpPr>
              <p:nvPr/>
            </p:nvSpPr>
            <p:spPr>
              <a:xfrm rot="10800000">
                <a:off x="8516836" y="5080646"/>
                <a:ext cx="378542" cy="523220"/>
              </a:xfrm>
              <a:prstGeom prst="rect">
                <a:avLst/>
              </a:prstGeom>
              <a:blipFill>
                <a:blip r:embed="rId20"/>
                <a:stretch>
                  <a:fillRect l="-6452" r="-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7FE4DE5-4A7F-CA4D-EB62-81F67F11AA9C}"/>
                  </a:ext>
                </a:extLst>
              </p:cNvPr>
              <p:cNvSpPr txBox="1"/>
              <p:nvPr/>
            </p:nvSpPr>
            <p:spPr>
              <a:xfrm rot="5400000">
                <a:off x="10413369" y="3776779"/>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25" name="TextBox 24">
                <a:extLst>
                  <a:ext uri="{FF2B5EF4-FFF2-40B4-BE49-F238E27FC236}">
                    <a16:creationId xmlns:a16="http://schemas.microsoft.com/office/drawing/2014/main" id="{A7FE4DE5-4A7F-CA4D-EB62-81F67F11AA9C}"/>
                  </a:ext>
                </a:extLst>
              </p:cNvPr>
              <p:cNvSpPr txBox="1">
                <a:spLocks noRot="1" noChangeAspect="1" noMove="1" noResize="1" noEditPoints="1" noAdjustHandles="1" noChangeArrowheads="1" noChangeShapeType="1" noTextEdit="1"/>
              </p:cNvSpPr>
              <p:nvPr/>
            </p:nvSpPr>
            <p:spPr>
              <a:xfrm rot="5400000">
                <a:off x="10413369" y="3776779"/>
                <a:ext cx="378542" cy="523220"/>
              </a:xfrm>
              <a:prstGeom prst="rect">
                <a:avLst/>
              </a:prstGeom>
              <a:blipFill>
                <a:blip r:embed="rId21"/>
                <a:stretch>
                  <a:fillRect t="-6250"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DDE33AA-3149-5CF0-573F-56C0782B176F}"/>
                  </a:ext>
                </a:extLst>
              </p:cNvPr>
              <p:cNvSpPr txBox="1"/>
              <p:nvPr/>
            </p:nvSpPr>
            <p:spPr>
              <a:xfrm>
                <a:off x="8546339" y="3052115"/>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26" name="TextBox 25">
                <a:extLst>
                  <a:ext uri="{FF2B5EF4-FFF2-40B4-BE49-F238E27FC236}">
                    <a16:creationId xmlns:a16="http://schemas.microsoft.com/office/drawing/2014/main" id="{7DDE33AA-3149-5CF0-573F-56C0782B176F}"/>
                  </a:ext>
                </a:extLst>
              </p:cNvPr>
              <p:cNvSpPr txBox="1">
                <a:spLocks noRot="1" noChangeAspect="1" noMove="1" noResize="1" noEditPoints="1" noAdjustHandles="1" noChangeArrowheads="1" noChangeShapeType="1" noTextEdit="1"/>
              </p:cNvSpPr>
              <p:nvPr/>
            </p:nvSpPr>
            <p:spPr>
              <a:xfrm>
                <a:off x="8546339" y="3052115"/>
                <a:ext cx="378542" cy="523220"/>
              </a:xfrm>
              <a:prstGeom prst="rect">
                <a:avLst/>
              </a:prstGeom>
              <a:blipFill>
                <a:blip r:embed="rId22"/>
                <a:stretch>
                  <a:fillRect r="-258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2292A86-067A-67BA-827C-BCE480AA0735}"/>
                  </a:ext>
                </a:extLst>
              </p:cNvPr>
              <p:cNvSpPr txBox="1"/>
              <p:nvPr/>
            </p:nvSpPr>
            <p:spPr>
              <a:xfrm>
                <a:off x="8457568" y="3203218"/>
                <a:ext cx="37854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B2E5D"/>
                          </a:solidFill>
                          <a:latin typeface="Cambria Math" panose="02040503050406030204" pitchFamily="18" charset="0"/>
                          <a:ea typeface="Cambria Math" panose="02040503050406030204" pitchFamily="18" charset="0"/>
                        </a:rPr>
                        <m:t>↓</m:t>
                      </m:r>
                    </m:oMath>
                  </m:oMathPara>
                </a14:m>
                <a:endParaRPr lang="en-DE" sz="2800" b="1" dirty="0">
                  <a:solidFill>
                    <a:srgbClr val="FB2E5D"/>
                  </a:solidFill>
                </a:endParaRPr>
              </a:p>
            </p:txBody>
          </p:sp>
        </mc:Choice>
        <mc:Fallback xmlns="">
          <p:sp>
            <p:nvSpPr>
              <p:cNvPr id="27" name="TextBox 26">
                <a:extLst>
                  <a:ext uri="{FF2B5EF4-FFF2-40B4-BE49-F238E27FC236}">
                    <a16:creationId xmlns:a16="http://schemas.microsoft.com/office/drawing/2014/main" id="{62292A86-067A-67BA-827C-BCE480AA0735}"/>
                  </a:ext>
                </a:extLst>
              </p:cNvPr>
              <p:cNvSpPr txBox="1">
                <a:spLocks noRot="1" noChangeAspect="1" noMove="1" noResize="1" noEditPoints="1" noAdjustHandles="1" noChangeArrowheads="1" noChangeShapeType="1" noTextEdit="1"/>
              </p:cNvSpPr>
              <p:nvPr/>
            </p:nvSpPr>
            <p:spPr>
              <a:xfrm>
                <a:off x="8457568" y="3203218"/>
                <a:ext cx="378542" cy="523220"/>
              </a:xfrm>
              <a:prstGeom prst="rect">
                <a:avLst/>
              </a:prstGeom>
              <a:blipFill>
                <a:blip r:embed="rId23"/>
                <a:stretch>
                  <a:fillRect l="-6452" r="-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0189C2C-6DC3-7470-12F9-E0C2A1F69C3D}"/>
                  </a:ext>
                </a:extLst>
              </p:cNvPr>
              <p:cNvSpPr txBox="1"/>
              <p:nvPr/>
            </p:nvSpPr>
            <p:spPr>
              <a:xfrm>
                <a:off x="947498" y="1827194"/>
                <a:ext cx="6129948" cy="828688"/>
              </a:xfrm>
              <a:prstGeom prst="rect">
                <a:avLst/>
              </a:prstGeom>
              <a:noFill/>
              <a:ln w="2222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b="1" i="1" smtClean="0">
                              <a:latin typeface="Cambria Math" panose="02040503050406030204" pitchFamily="18" charset="0"/>
                              <a:ea typeface="Cambria Math" panose="02040503050406030204" pitchFamily="18" charset="0"/>
                            </a:rPr>
                          </m:ctrlPr>
                        </m:sSupPr>
                        <m:e>
                          <m:r>
                            <a:rPr lang="en-US" sz="2000" b="1" i="1" smtClean="0">
                              <a:latin typeface="Cambria Math" panose="02040503050406030204" pitchFamily="18" charset="0"/>
                              <a:ea typeface="Cambria Math" panose="02040503050406030204" pitchFamily="18" charset="0"/>
                            </a:rPr>
                            <m:t>𝝅</m:t>
                          </m:r>
                        </m:e>
                        <m:sup>
                          <m:r>
                            <a:rPr lang="en-US" sz="2000" b="1" i="1" smtClean="0">
                              <a:latin typeface="Cambria Math" panose="02040503050406030204" pitchFamily="18" charset="0"/>
                              <a:ea typeface="Cambria Math" panose="02040503050406030204" pitchFamily="18" charset="0"/>
                            </a:rPr>
                            <m:t>∗</m:t>
                          </m:r>
                        </m:sup>
                      </m:sSup>
                      <m:d>
                        <m:dPr>
                          <m:ctrlPr>
                            <a:rPr lang="en-US" sz="2000" b="1" i="1" smtClean="0">
                              <a:latin typeface="Cambria Math" panose="02040503050406030204" pitchFamily="18" charset="0"/>
                              <a:ea typeface="Cambria Math" panose="02040503050406030204" pitchFamily="18" charset="0"/>
                            </a:rPr>
                          </m:ctrlPr>
                        </m:dPr>
                        <m:e>
                          <m:r>
                            <a:rPr lang="en-US" sz="2000" b="1" i="1" smtClean="0">
                              <a:latin typeface="Cambria Math" panose="02040503050406030204" pitchFamily="18" charset="0"/>
                              <a:ea typeface="Cambria Math" panose="02040503050406030204" pitchFamily="18" charset="0"/>
                            </a:rPr>
                            <m:t>𝒔</m:t>
                          </m:r>
                        </m:e>
                      </m:d>
                      <m:r>
                        <a:rPr lang="en-US" sz="2000" b="0" i="1" smtClean="0">
                          <a:latin typeface="Cambria Math" panose="02040503050406030204" pitchFamily="18" charset="0"/>
                          <a:ea typeface="Cambria Math" panose="02040503050406030204" pitchFamily="18" charset="0"/>
                        </a:rPr>
                        <m:t>=</m:t>
                      </m:r>
                      <m:func>
                        <m:funcPr>
                          <m:ctrlPr>
                            <a:rPr lang="en-US" sz="2000" i="1">
                              <a:solidFill>
                                <a:srgbClr val="FB2E5D"/>
                              </a:solidFill>
                              <a:latin typeface="Cambria Math" panose="02040503050406030204" pitchFamily="18" charset="0"/>
                              <a:ea typeface="Cambria Math" panose="02040503050406030204" pitchFamily="18" charset="0"/>
                            </a:rPr>
                          </m:ctrlPr>
                        </m:funcPr>
                        <m:fName>
                          <m:limLow>
                            <m:limLowPr>
                              <m:ctrlPr>
                                <a:rPr lang="en-US" sz="2000" i="1" smtClean="0">
                                  <a:solidFill>
                                    <a:schemeClr val="tx1"/>
                                  </a:solidFill>
                                  <a:latin typeface="Cambria Math" panose="02040503050406030204" pitchFamily="18" charset="0"/>
                                  <a:ea typeface="Cambria Math" panose="02040503050406030204" pitchFamily="18" charset="0"/>
                                </a:rPr>
                              </m:ctrlPr>
                            </m:limLowPr>
                            <m:e>
                              <m:r>
                                <m:rPr>
                                  <m:sty m:val="p"/>
                                </m:rPr>
                                <a:rPr lang="en-US" sz="2000">
                                  <a:solidFill>
                                    <a:schemeClr val="tx1"/>
                                  </a:solidFill>
                                  <a:latin typeface="Cambria Math" panose="02040503050406030204" pitchFamily="18" charset="0"/>
                                  <a:ea typeface="Cambria Math" panose="02040503050406030204" pitchFamily="18" charset="0"/>
                                </a:rPr>
                                <m:t>argmax</m:t>
                              </m:r>
                            </m:e>
                            <m:lim>
                              <m:r>
                                <a:rPr lang="en-US" sz="2000" b="0" i="1" smtClean="0">
                                  <a:solidFill>
                                    <a:schemeClr val="tx1"/>
                                  </a:solidFill>
                                  <a:latin typeface="Cambria Math" panose="02040503050406030204" pitchFamily="18" charset="0"/>
                                  <a:ea typeface="Cambria Math" panose="02040503050406030204" pitchFamily="18" charset="0"/>
                                </a:rPr>
                                <m:t>𝑎</m:t>
                              </m:r>
                            </m:lim>
                          </m:limLow>
                        </m:fName>
                        <m:e>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ℛ</m:t>
                                  </m:r>
                                </m:e>
                                <m:sub>
                                  <m:r>
                                    <a:rPr lang="en-US" sz="2000" i="1">
                                      <a:latin typeface="Cambria Math" panose="02040503050406030204" pitchFamily="18" charset="0"/>
                                      <a:ea typeface="Cambria Math" panose="02040503050406030204" pitchFamily="18" charset="0"/>
                                    </a:rPr>
                                    <m:t>𝑠</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nary>
                                <m:naryPr>
                                  <m:chr m:val="∑"/>
                                  <m:supHide m:val="on"/>
                                  <m:ctrlPr>
                                    <a:rPr lang="en-US" sz="2000" i="1">
                                      <a:latin typeface="Cambria Math" panose="02040503050406030204" pitchFamily="18" charset="0"/>
                                      <a:ea typeface="Cambria Math" panose="02040503050406030204" pitchFamily="18" charset="0"/>
                                    </a:rPr>
                                  </m:ctrlPr>
                                </m:naryPr>
                                <m:sub>
                                  <m:sSup>
                                    <m:sSupPr>
                                      <m:ctrlPr>
                                        <a:rPr lang="en-US" sz="2000" i="1">
                                          <a:latin typeface="Cambria Math" panose="02040503050406030204" pitchFamily="18" charset="0"/>
                                          <a:ea typeface="Cambria Math" panose="02040503050406030204" pitchFamily="18" charset="0"/>
                                        </a:rPr>
                                      </m:ctrlPr>
                                    </m:sSupPr>
                                    <m:e>
                                      <m:r>
                                        <m:rPr>
                                          <m:brk m:alnAt="7"/>
                                        </m:rPr>
                                        <a:rPr lang="en-US" sz="2000" i="1">
                                          <a:latin typeface="Cambria Math" panose="02040503050406030204" pitchFamily="18" charset="0"/>
                                          <a:ea typeface="Cambria Math" panose="02040503050406030204" pitchFamily="18" charset="0"/>
                                        </a:rPr>
                                        <m:t>𝑠</m:t>
                                      </m:r>
                                    </m:e>
                                    <m:sup>
                                      <m:r>
                                        <a:rPr lang="en-US" sz="2000" i="1">
                                          <a:latin typeface="Cambria Math" panose="02040503050406030204" pitchFamily="18" charset="0"/>
                                          <a:ea typeface="Cambria Math" panose="02040503050406030204" pitchFamily="18" charset="0"/>
                                        </a:rPr>
                                        <m:t>′</m:t>
                                      </m:r>
                                    </m:sup>
                                  </m:sSup>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𝒮</m:t>
                                  </m:r>
                                </m:sub>
                                <m:sup/>
                                <m:e>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𝒫</m:t>
                                      </m:r>
                                    </m:e>
                                    <m:sub>
                                      <m:r>
                                        <a:rPr lang="en-US" sz="2000" i="1">
                                          <a:solidFill>
                                            <a:schemeClr val="tx1"/>
                                          </a:solidFill>
                                          <a:latin typeface="Cambria Math" panose="02040503050406030204" pitchFamily="18" charset="0"/>
                                          <a:ea typeface="Cambria Math" panose="02040503050406030204" pitchFamily="18" charset="0"/>
                                        </a:rPr>
                                        <m:t>𝑠</m:t>
                                      </m:r>
                                      <m:r>
                                        <a:rPr lang="en-US" sz="2000" i="1">
                                          <a:solidFill>
                                            <a:schemeClr val="tx1"/>
                                          </a:solidFill>
                                          <a:latin typeface="Cambria Math" panose="02040503050406030204" pitchFamily="18" charset="0"/>
                                          <a:ea typeface="Cambria Math" panose="02040503050406030204" pitchFamily="18" charset="0"/>
                                        </a:rPr>
                                        <m:t>,</m:t>
                                      </m:r>
                                      <m:sSup>
                                        <m:sSupPr>
                                          <m:ctrlPr>
                                            <a:rPr lang="en-US" sz="2000" i="1">
                                              <a:solidFill>
                                                <a:schemeClr val="tx1"/>
                                              </a:solidFill>
                                              <a:latin typeface="Cambria Math" panose="02040503050406030204" pitchFamily="18" charset="0"/>
                                              <a:ea typeface="Cambria Math" panose="02040503050406030204" pitchFamily="18" charset="0"/>
                                            </a:rPr>
                                          </m:ctrlPr>
                                        </m:sSupPr>
                                        <m:e>
                                          <m:r>
                                            <a:rPr lang="en-US" sz="2000" i="1">
                                              <a:solidFill>
                                                <a:schemeClr val="tx1"/>
                                              </a:solidFill>
                                              <a:latin typeface="Cambria Math" panose="02040503050406030204" pitchFamily="18" charset="0"/>
                                              <a:ea typeface="Cambria Math" panose="02040503050406030204" pitchFamily="18" charset="0"/>
                                            </a:rPr>
                                            <m:t>𝑠</m:t>
                                          </m:r>
                                        </m:e>
                                        <m:sup>
                                          <m:r>
                                            <a:rPr lang="en-US" sz="2000" i="1">
                                              <a:solidFill>
                                                <a:schemeClr val="tx1"/>
                                              </a:solidFill>
                                              <a:latin typeface="Cambria Math" panose="02040503050406030204" pitchFamily="18" charset="0"/>
                                              <a:ea typeface="Cambria Math" panose="02040503050406030204" pitchFamily="18" charset="0"/>
                                            </a:rPr>
                                            <m:t>′</m:t>
                                          </m:r>
                                        </m:sup>
                                      </m:sSup>
                                    </m:sub>
                                  </m:sSub>
                                </m:e>
                              </m:nary>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𝒱</m:t>
                                  </m:r>
                                </m:e>
                                <m:sup>
                                  <m:r>
                                    <a:rPr lang="en-US" sz="2000" i="1">
                                      <a:latin typeface="Cambria Math" panose="02040503050406030204" pitchFamily="18" charset="0"/>
                                      <a:ea typeface="Cambria Math" panose="02040503050406030204" pitchFamily="18" charset="0"/>
                                    </a:rPr>
                                    <m:t>∗</m:t>
                                  </m:r>
                                </m:sup>
                              </m:sSup>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e>
                          </m:d>
                          <m:r>
                            <a:rPr lang="en-US" sz="2000" b="0" i="1" smtClean="0">
                              <a:latin typeface="Cambria Math" panose="02040503050406030204" pitchFamily="18" charset="0"/>
                              <a:ea typeface="Cambria Math" panose="02040503050406030204" pitchFamily="18" charset="0"/>
                            </a:rPr>
                            <m:t>=</m:t>
                          </m:r>
                          <m:limLow>
                            <m:limLowPr>
                              <m:ctrlPr>
                                <a:rPr lang="en-US" sz="2000" i="1">
                                  <a:latin typeface="Cambria Math" panose="02040503050406030204" pitchFamily="18" charset="0"/>
                                  <a:ea typeface="Cambria Math" panose="02040503050406030204" pitchFamily="18" charset="0"/>
                                </a:rPr>
                              </m:ctrlPr>
                            </m:limLowPr>
                            <m:e>
                              <m:r>
                                <m:rPr>
                                  <m:sty m:val="p"/>
                                </m:rPr>
                                <a:rPr lang="en-US" sz="2000">
                                  <a:latin typeface="Cambria Math" panose="02040503050406030204" pitchFamily="18" charset="0"/>
                                  <a:ea typeface="Cambria Math" panose="02040503050406030204" pitchFamily="18" charset="0"/>
                                </a:rPr>
                                <m:t>arg</m:t>
                              </m:r>
                              <m:r>
                                <a:rPr lang="en-US" sz="2000" b="0" i="0" smtClean="0">
                                  <a:latin typeface="Cambria Math" panose="02040503050406030204" pitchFamily="18" charset="0"/>
                                  <a:ea typeface="Cambria Math" panose="02040503050406030204" pitchFamily="18" charset="0"/>
                                </a:rPr>
                                <m:t> </m:t>
                              </m:r>
                              <m:r>
                                <m:rPr>
                                  <m:sty m:val="p"/>
                                </m:rPr>
                                <a:rPr lang="en-US" sz="2000">
                                  <a:latin typeface="Cambria Math" panose="02040503050406030204" pitchFamily="18" charset="0"/>
                                  <a:ea typeface="Cambria Math" panose="02040503050406030204" pitchFamily="18" charset="0"/>
                                </a:rPr>
                                <m:t>max</m:t>
                              </m:r>
                              <m:sSup>
                                <m:sSupPr>
                                  <m:ctrlPr>
                                    <a:rPr lang="en-US" sz="200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 </m:t>
                                  </m:r>
                                  <m:r>
                                    <a:rPr lang="en-US" sz="2000" i="1" smtClean="0">
                                      <a:latin typeface="Cambria Math" panose="02040503050406030204" pitchFamily="18" charset="0"/>
                                      <a:ea typeface="Cambria Math" panose="02040503050406030204" pitchFamily="18" charset="0"/>
                                    </a:rPr>
                                    <m:t>𝒬</m:t>
                                  </m:r>
                                </m:e>
                                <m:sup>
                                  <m:r>
                                    <a:rPr lang="en-US" sz="2000" b="0" i="1" smtClean="0">
                                      <a:latin typeface="Cambria Math" panose="02040503050406030204" pitchFamily="18" charset="0"/>
                                      <a:ea typeface="Cambria Math" panose="02040503050406030204" pitchFamily="18" charset="0"/>
                                    </a:rPr>
                                    <m:t>∗</m:t>
                                  </m:r>
                                </m:sup>
                              </m:sSup>
                            </m:e>
                            <m:lim>
                              <m:r>
                                <a:rPr lang="en-US" sz="2000" i="1">
                                  <a:latin typeface="Cambria Math" panose="02040503050406030204" pitchFamily="18" charset="0"/>
                                  <a:ea typeface="Cambria Math" panose="02040503050406030204" pitchFamily="18" charset="0"/>
                                </a:rPr>
                                <m:t>𝑎</m:t>
                              </m:r>
                            </m:lim>
                          </m:limLow>
                        </m:e>
                      </m:func>
                    </m:oMath>
                  </m:oMathPara>
                </a14:m>
                <a:endParaRPr lang="en-DE" sz="2000" dirty="0"/>
              </a:p>
            </p:txBody>
          </p:sp>
        </mc:Choice>
        <mc:Fallback xmlns="">
          <p:sp>
            <p:nvSpPr>
              <p:cNvPr id="28" name="TextBox 27">
                <a:extLst>
                  <a:ext uri="{FF2B5EF4-FFF2-40B4-BE49-F238E27FC236}">
                    <a16:creationId xmlns:a16="http://schemas.microsoft.com/office/drawing/2014/main" id="{D0189C2C-6DC3-7470-12F9-E0C2A1F69C3D}"/>
                  </a:ext>
                </a:extLst>
              </p:cNvPr>
              <p:cNvSpPr txBox="1">
                <a:spLocks noRot="1" noChangeAspect="1" noMove="1" noResize="1" noEditPoints="1" noAdjustHandles="1" noChangeArrowheads="1" noChangeShapeType="1" noTextEdit="1"/>
              </p:cNvSpPr>
              <p:nvPr/>
            </p:nvSpPr>
            <p:spPr>
              <a:xfrm>
                <a:off x="947498" y="1827194"/>
                <a:ext cx="6129948" cy="828688"/>
              </a:xfrm>
              <a:prstGeom prst="rect">
                <a:avLst/>
              </a:prstGeom>
              <a:blipFill>
                <a:blip r:embed="rId24"/>
                <a:stretch>
                  <a:fillRect l="-620" t="-125758" b="-180303"/>
                </a:stretch>
              </a:blipFill>
              <a:ln w="2222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EE8FF78-19FA-5866-A840-F498DBB4A7B8}"/>
                  </a:ext>
                </a:extLst>
              </p:cNvPr>
              <p:cNvSpPr txBox="1"/>
              <p:nvPr/>
            </p:nvSpPr>
            <p:spPr>
              <a:xfrm>
                <a:off x="9359091" y="5716821"/>
                <a:ext cx="711558"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latin typeface="Cambria Math" panose="02040503050406030204" pitchFamily="18" charset="0"/>
                              <a:ea typeface="Cambria Math" panose="02040503050406030204" pitchFamily="18" charset="0"/>
                            </a:rPr>
                          </m:ctrlPr>
                        </m:sSupPr>
                        <m:e>
                          <m:r>
                            <a:rPr lang="en-US" sz="2800" b="1" i="1" smtClean="0">
                              <a:latin typeface="Cambria Math" panose="02040503050406030204" pitchFamily="18" charset="0"/>
                              <a:ea typeface="Cambria Math" panose="02040503050406030204" pitchFamily="18" charset="0"/>
                            </a:rPr>
                            <m:t>𝝅</m:t>
                          </m:r>
                        </m:e>
                        <m:sup>
                          <m:r>
                            <a:rPr lang="en-US" sz="2800" b="1" i="1" smtClean="0">
                              <a:latin typeface="Cambria Math" panose="02040503050406030204" pitchFamily="18" charset="0"/>
                              <a:ea typeface="Cambria Math" panose="02040503050406030204" pitchFamily="18" charset="0"/>
                            </a:rPr>
                            <m:t>∗</m:t>
                          </m:r>
                        </m:sup>
                      </m:sSup>
                    </m:oMath>
                  </m:oMathPara>
                </a14:m>
                <a:endParaRPr lang="en-US" sz="2800" dirty="0"/>
              </a:p>
            </p:txBody>
          </p:sp>
        </mc:Choice>
        <mc:Fallback xmlns="">
          <p:sp>
            <p:nvSpPr>
              <p:cNvPr id="30" name="TextBox 29">
                <a:extLst>
                  <a:ext uri="{FF2B5EF4-FFF2-40B4-BE49-F238E27FC236}">
                    <a16:creationId xmlns:a16="http://schemas.microsoft.com/office/drawing/2014/main" id="{8EE8FF78-19FA-5866-A840-F498DBB4A7B8}"/>
                  </a:ext>
                </a:extLst>
              </p:cNvPr>
              <p:cNvSpPr txBox="1">
                <a:spLocks noRot="1" noChangeAspect="1" noMove="1" noResize="1" noEditPoints="1" noAdjustHandles="1" noChangeArrowheads="1" noChangeShapeType="1" noTextEdit="1"/>
              </p:cNvSpPr>
              <p:nvPr/>
            </p:nvSpPr>
            <p:spPr>
              <a:xfrm>
                <a:off x="9359091" y="5716821"/>
                <a:ext cx="711558" cy="523220"/>
              </a:xfrm>
              <a:prstGeom prst="rect">
                <a:avLst/>
              </a:prstGeom>
              <a:blipFill>
                <a:blip r:embed="rId25"/>
                <a:stretch>
                  <a:fillRect/>
                </a:stretch>
              </a:blipFill>
            </p:spPr>
            <p:txBody>
              <a:bodyPr/>
              <a:lstStyle/>
              <a:p>
                <a:r>
                  <a:rPr lang="en-US">
                    <a:noFill/>
                  </a:rPr>
                  <a:t> </a:t>
                </a:r>
              </a:p>
            </p:txBody>
          </p:sp>
        </mc:Fallback>
      </mc:AlternateContent>
      <p:sp>
        <p:nvSpPr>
          <p:cNvPr id="31" name="Slide Number Placeholder 30">
            <a:extLst>
              <a:ext uri="{FF2B5EF4-FFF2-40B4-BE49-F238E27FC236}">
                <a16:creationId xmlns:a16="http://schemas.microsoft.com/office/drawing/2014/main" id="{EF24F1AA-CFF4-7433-C711-82DAC818D6FE}"/>
              </a:ext>
            </a:extLst>
          </p:cNvPr>
          <p:cNvSpPr>
            <a:spLocks noGrp="1"/>
          </p:cNvSpPr>
          <p:nvPr>
            <p:ph type="sldNum" sz="quarter" idx="11"/>
          </p:nvPr>
        </p:nvSpPr>
        <p:spPr/>
        <p:txBody>
          <a:bodyPr/>
          <a:lstStyle/>
          <a:p>
            <a:fld id="{8EC8024B-7172-FB45-9673-F90DEA3BA41B}" type="slidenum">
              <a:rPr lang="en-US" smtClean="0"/>
              <a:t>46</a:t>
            </a:fld>
            <a:endParaRPr lang="en-US" dirty="0"/>
          </a:p>
        </p:txBody>
      </p:sp>
      <p:sp>
        <p:nvSpPr>
          <p:cNvPr id="32" name="TextBox 31">
            <a:extLst>
              <a:ext uri="{FF2B5EF4-FFF2-40B4-BE49-F238E27FC236}">
                <a16:creationId xmlns:a16="http://schemas.microsoft.com/office/drawing/2014/main" id="{82AB4DBC-D185-07ED-BB72-44BB3A305D85}"/>
              </a:ext>
            </a:extLst>
          </p:cNvPr>
          <p:cNvSpPr txBox="1"/>
          <p:nvPr/>
        </p:nvSpPr>
        <p:spPr>
          <a:xfrm>
            <a:off x="1069982" y="5921032"/>
            <a:ext cx="5542443" cy="338554"/>
          </a:xfrm>
          <a:prstGeom prst="rect">
            <a:avLst/>
          </a:prstGeom>
          <a:noFill/>
        </p:spPr>
        <p:txBody>
          <a:bodyPr wrap="square" rtlCol="0">
            <a:spAutoFit/>
          </a:bodyPr>
          <a:lstStyle/>
          <a:p>
            <a:pPr algn="ctr"/>
            <a:r>
              <a:rPr lang="en-US" sz="1600" b="1" i="1" dirty="0">
                <a:solidFill>
                  <a:schemeClr val="accent6">
                    <a:lumMod val="75000"/>
                  </a:schemeClr>
                </a:solidFill>
                <a:latin typeface="Arial" panose="020B0604020202020204" pitchFamily="34" charset="0"/>
                <a:cs typeface="Arial" panose="020B0604020202020204" pitchFamily="34" charset="0"/>
              </a:rPr>
              <a:t>Takes one iteration</a:t>
            </a:r>
          </a:p>
        </p:txBody>
      </p:sp>
      <p:sp>
        <p:nvSpPr>
          <p:cNvPr id="33" name="TextBox 32">
            <a:extLst>
              <a:ext uri="{FF2B5EF4-FFF2-40B4-BE49-F238E27FC236}">
                <a16:creationId xmlns:a16="http://schemas.microsoft.com/office/drawing/2014/main" id="{0AF38ABC-777C-D18A-37C5-47FC5E26CBFF}"/>
              </a:ext>
            </a:extLst>
          </p:cNvPr>
          <p:cNvSpPr txBox="1"/>
          <p:nvPr/>
        </p:nvSpPr>
        <p:spPr>
          <a:xfrm>
            <a:off x="963523" y="5248586"/>
            <a:ext cx="6505037" cy="646331"/>
          </a:xfrm>
          <a:prstGeom prst="rect">
            <a:avLst/>
          </a:prstGeom>
          <a:noFill/>
        </p:spPr>
        <p:txBody>
          <a:bodyPr wrap="square" rtlCol="0">
            <a:spAutoFit/>
          </a:bodyPr>
          <a:lstStyle/>
          <a:p>
            <a:r>
              <a:rPr lang="en-US" dirty="0"/>
              <a:t>{0: 'right', 1: 'down', 3: 'down', 4: 'right', 5: 'right', 6: 'down', 7: 'left', 8: 'up', 10: 'down', 12: 'up', 14: 'right', 15: 0.0}</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620396EB-3F3B-1213-EF10-2AD7BE20F994}"/>
                  </a:ext>
                </a:extLst>
              </p:cNvPr>
              <p:cNvGraphicFramePr>
                <a:graphicFrameLocks noGrp="1"/>
              </p:cNvGraphicFramePr>
              <p:nvPr>
                <p:extLst>
                  <p:ext uri="{D42A27DB-BD31-4B8C-83A1-F6EECF244321}">
                    <p14:modId xmlns:p14="http://schemas.microsoft.com/office/powerpoint/2010/main" val="1892105744"/>
                  </p:ext>
                </p:extLst>
              </p:nvPr>
            </p:nvGraphicFramePr>
            <p:xfrm>
              <a:off x="1371325" y="3128223"/>
              <a:ext cx="5282294" cy="1854200"/>
            </p:xfrm>
            <a:graphic>
              <a:graphicData uri="http://schemas.openxmlformats.org/drawingml/2006/table">
                <a:tbl>
                  <a:tblPr firstRow="1" bandRow="1">
                    <a:tableStyleId>{2A488322-F2BA-4B5B-9748-0D474271808F}</a:tableStyleId>
                  </a:tblPr>
                  <a:tblGrid>
                    <a:gridCol w="756789">
                      <a:extLst>
                        <a:ext uri="{9D8B030D-6E8A-4147-A177-3AD203B41FA5}">
                          <a16:colId xmlns:a16="http://schemas.microsoft.com/office/drawing/2014/main" val="2732719429"/>
                        </a:ext>
                      </a:extLst>
                    </a:gridCol>
                    <a:gridCol w="1053885">
                      <a:extLst>
                        <a:ext uri="{9D8B030D-6E8A-4147-A177-3AD203B41FA5}">
                          <a16:colId xmlns:a16="http://schemas.microsoft.com/office/drawing/2014/main" val="1870414650"/>
                        </a:ext>
                      </a:extLst>
                    </a:gridCol>
                    <a:gridCol w="1053884">
                      <a:extLst>
                        <a:ext uri="{9D8B030D-6E8A-4147-A177-3AD203B41FA5}">
                          <a16:colId xmlns:a16="http://schemas.microsoft.com/office/drawing/2014/main" val="107662021"/>
                        </a:ext>
                      </a:extLst>
                    </a:gridCol>
                    <a:gridCol w="1239865">
                      <a:extLst>
                        <a:ext uri="{9D8B030D-6E8A-4147-A177-3AD203B41FA5}">
                          <a16:colId xmlns:a16="http://schemas.microsoft.com/office/drawing/2014/main" val="1041805738"/>
                        </a:ext>
                      </a:extLst>
                    </a:gridCol>
                    <a:gridCol w="1177871">
                      <a:extLst>
                        <a:ext uri="{9D8B030D-6E8A-4147-A177-3AD203B41FA5}">
                          <a16:colId xmlns:a16="http://schemas.microsoft.com/office/drawing/2014/main" val="69129874"/>
                        </a:ext>
                      </a:extLst>
                    </a:gridCol>
                  </a:tblGrid>
                  <a:tr h="370840">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𝓠</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m:t>
                                </m:r>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m:t>
                                </m:r>
                              </m:oMath>
                            </m:oMathPara>
                          </a14:m>
                          <a:endParaRPr lang="en-US" dirty="0"/>
                        </a:p>
                      </a:txBody>
                      <a:tcPr/>
                    </a:tc>
                    <a:extLst>
                      <a:ext uri="{0D108BD9-81ED-4DB2-BD59-A6C34878D82A}">
                        <a16:rowId xmlns:a16="http://schemas.microsoft.com/office/drawing/2014/main" val="4130857215"/>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0</m:t>
                                    </m:r>
                                  </m:sub>
                                </m:sSub>
                              </m:oMath>
                            </m:oMathPara>
                          </a14:m>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latin typeface="Cambria Math" panose="02040503050406030204" pitchFamily="18" charset="0"/>
                                  <a:ea typeface="Cambria Math" panose="02040503050406030204" pitchFamily="18" charset="0"/>
                                </a:rPr>
                                <m:t>𝓠</m:t>
                              </m:r>
                            </m:oMath>
                          </a14:m>
                          <a:r>
                            <a:rPr lang="en-US" dirty="0"/>
                            <a:t>(</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0</m:t>
                                  </m:r>
                                </m:sub>
                              </m:sSub>
                              <m:r>
                                <a:rPr lang="en-US" sz="1800" i="1" smtClean="0">
                                  <a:latin typeface="Cambria Math" panose="02040503050406030204" pitchFamily="18" charset="0"/>
                                  <a:ea typeface="Cambria Math" panose="02040503050406030204" pitchFamily="18" charset="0"/>
                                </a:rPr>
                                <m:t>↑</m:t>
                              </m:r>
                            </m:oMath>
                          </a14:m>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solidFill>
                                    <a:srgbClr val="00B050"/>
                                  </a:solidFill>
                                  <a:latin typeface="Cambria Math" panose="02040503050406030204" pitchFamily="18" charset="0"/>
                                  <a:ea typeface="Cambria Math" panose="02040503050406030204" pitchFamily="18" charset="0"/>
                                </a:rPr>
                                <m:t>𝓠</m:t>
                              </m:r>
                            </m:oMath>
                          </a14:m>
                          <a:r>
                            <a:rPr lang="en-US" dirty="0">
                              <a:solidFill>
                                <a:srgbClr val="00B050"/>
                              </a:solidFill>
                            </a:rPr>
                            <a:t>(</a:t>
                          </a:r>
                          <a14:m>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0</m:t>
                                  </m:r>
                                </m:sub>
                              </m:sSub>
                              <m:r>
                                <a:rPr lang="en-US" b="0" i="1" smtClean="0">
                                  <a:solidFill>
                                    <a:srgbClr val="00B050"/>
                                  </a:solidFill>
                                  <a:latin typeface="Cambria Math" panose="02040503050406030204" pitchFamily="18" charset="0"/>
                                </a:rPr>
                                <m:t>,</m:t>
                              </m:r>
                              <m:r>
                                <a:rPr lang="en-US" sz="1800" i="1" smtClean="0">
                                  <a:solidFill>
                                    <a:srgbClr val="00B050"/>
                                  </a:solidFill>
                                  <a:latin typeface="Cambria Math" panose="02040503050406030204" pitchFamily="18" charset="0"/>
                                  <a:ea typeface="Cambria Math" panose="02040503050406030204" pitchFamily="18" charset="0"/>
                                </a:rPr>
                                <m:t>↓</m:t>
                              </m:r>
                            </m:oMath>
                          </a14:m>
                          <a:r>
                            <a:rPr lang="en-US" dirty="0">
                              <a:solidFill>
                                <a:srgbClr val="00B050"/>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latin typeface="Cambria Math" panose="02040503050406030204" pitchFamily="18" charset="0"/>
                                  <a:ea typeface="Cambria Math" panose="02040503050406030204" pitchFamily="18" charset="0"/>
                                </a:rPr>
                                <m:t>𝓠</m:t>
                              </m:r>
                            </m:oMath>
                          </a14:m>
                          <a:r>
                            <a:rPr lang="en-US" dirty="0"/>
                            <a:t>(</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0</m:t>
                                  </m:r>
                                </m:sub>
                              </m:sSub>
                            </m:oMath>
                          </a14:m>
                          <a:r>
                            <a:rPr lang="en-US" dirty="0"/>
                            <a:t>,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solidFill>
                                    <a:srgbClr val="00B050"/>
                                  </a:solidFill>
                                  <a:latin typeface="Cambria Math" panose="02040503050406030204" pitchFamily="18" charset="0"/>
                                  <a:ea typeface="Cambria Math" panose="02040503050406030204" pitchFamily="18" charset="0"/>
                                </a:rPr>
                                <m:t>𝓠</m:t>
                              </m:r>
                            </m:oMath>
                          </a14:m>
                          <a:r>
                            <a:rPr lang="en-US" dirty="0">
                              <a:solidFill>
                                <a:srgbClr val="00B050"/>
                              </a:solidFill>
                            </a:rPr>
                            <a:t>(</a:t>
                          </a:r>
                          <a14:m>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0</m:t>
                                  </m:r>
                                </m:sub>
                              </m:sSub>
                            </m:oMath>
                          </a14:m>
                          <a:r>
                            <a:rPr lang="en-US" dirty="0">
                              <a:solidFill>
                                <a:srgbClr val="00B050"/>
                              </a:solidFill>
                            </a:rPr>
                            <a:t>, </a:t>
                          </a:r>
                          <a14:m>
                            <m:oMath xmlns:m="http://schemas.openxmlformats.org/officeDocument/2006/math">
                              <m:r>
                                <a:rPr lang="en-US" sz="1800" i="1" smtClean="0">
                                  <a:solidFill>
                                    <a:srgbClr val="00B050"/>
                                  </a:solidFill>
                                  <a:latin typeface="Cambria Math" panose="02040503050406030204" pitchFamily="18" charset="0"/>
                                  <a:ea typeface="Cambria Math" panose="02040503050406030204" pitchFamily="18" charset="0"/>
                                </a:rPr>
                                <m:t>→</m:t>
                              </m:r>
                            </m:oMath>
                          </a14:m>
                          <a:r>
                            <a:rPr lang="en-US" dirty="0">
                              <a:solidFill>
                                <a:srgbClr val="00B050"/>
                              </a:solidFill>
                            </a:rPr>
                            <a:t>)</a:t>
                          </a:r>
                        </a:p>
                      </a:txBody>
                      <a:tcPr/>
                    </a:tc>
                    <a:extLst>
                      <a:ext uri="{0D108BD9-81ED-4DB2-BD59-A6C34878D82A}">
                        <a16:rowId xmlns:a16="http://schemas.microsoft.com/office/drawing/2014/main" val="3624600540"/>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oMath>
                            </m:oMathPara>
                          </a14:m>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latin typeface="Cambria Math" panose="02040503050406030204" pitchFamily="18" charset="0"/>
                                  <a:ea typeface="Cambria Math" panose="02040503050406030204" pitchFamily="18" charset="0"/>
                                </a:rPr>
                                <m:t>𝓠</m:t>
                              </m:r>
                            </m:oMath>
                          </a14:m>
                          <a:r>
                            <a:rPr lang="en-US" dirty="0"/>
                            <a:t>(</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sz="1800" i="1" smtClean="0">
                                  <a:latin typeface="Cambria Math" panose="02040503050406030204" pitchFamily="18" charset="0"/>
                                  <a:ea typeface="Cambria Math" panose="02040503050406030204" pitchFamily="18" charset="0"/>
                                </a:rPr>
                                <m:t>↑</m:t>
                              </m:r>
                            </m:oMath>
                          </a14:m>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solidFill>
                                    <a:srgbClr val="00B050"/>
                                  </a:solidFill>
                                  <a:latin typeface="Cambria Math" panose="02040503050406030204" pitchFamily="18" charset="0"/>
                                  <a:ea typeface="Cambria Math" panose="02040503050406030204" pitchFamily="18" charset="0"/>
                                </a:rPr>
                                <m:t>𝓠</m:t>
                              </m:r>
                            </m:oMath>
                          </a14:m>
                          <a:r>
                            <a:rPr lang="en-US" dirty="0">
                              <a:solidFill>
                                <a:srgbClr val="00B050"/>
                              </a:solidFill>
                            </a:rPr>
                            <a:t>(</a:t>
                          </a:r>
                          <a14:m>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1</m:t>
                                  </m:r>
                                </m:sub>
                              </m:sSub>
                              <m:r>
                                <a:rPr lang="en-US" b="0" i="1" smtClean="0">
                                  <a:solidFill>
                                    <a:srgbClr val="00B050"/>
                                  </a:solidFill>
                                  <a:latin typeface="Cambria Math" panose="02040503050406030204" pitchFamily="18" charset="0"/>
                                </a:rPr>
                                <m:t>,</m:t>
                              </m:r>
                              <m:r>
                                <a:rPr lang="en-US" sz="1800" i="1" smtClean="0">
                                  <a:solidFill>
                                    <a:srgbClr val="00B050"/>
                                  </a:solidFill>
                                  <a:latin typeface="Cambria Math" panose="02040503050406030204" pitchFamily="18" charset="0"/>
                                  <a:ea typeface="Cambria Math" panose="02040503050406030204" pitchFamily="18" charset="0"/>
                                </a:rPr>
                                <m:t>↓</m:t>
                              </m:r>
                            </m:oMath>
                          </a14:m>
                          <a:r>
                            <a:rPr lang="en-US" dirty="0">
                              <a:solidFill>
                                <a:srgbClr val="00B050"/>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latin typeface="Cambria Math" panose="02040503050406030204" pitchFamily="18" charset="0"/>
                                  <a:ea typeface="Cambria Math" panose="02040503050406030204" pitchFamily="18" charset="0"/>
                                </a:rPr>
                                <m:t>𝓠</m:t>
                              </m:r>
                            </m:oMath>
                          </a14:m>
                          <a:r>
                            <a:rPr lang="en-US" dirty="0"/>
                            <a:t>(</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oMath>
                          </a14:m>
                          <a:r>
                            <a:rPr lang="en-US" dirty="0"/>
                            <a:t>,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latin typeface="Cambria Math" panose="02040503050406030204" pitchFamily="18" charset="0"/>
                                  <a:ea typeface="Cambria Math" panose="02040503050406030204" pitchFamily="18" charset="0"/>
                                </a:rPr>
                                <m:t>𝓠</m:t>
                              </m:r>
                            </m:oMath>
                          </a14:m>
                          <a:r>
                            <a:rPr lang="en-US" dirty="0"/>
                            <a:t>(</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oMath>
                          </a14:m>
                          <a:r>
                            <a:rPr lang="en-US" dirty="0"/>
                            <a:t>,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dirty="0"/>
                            <a:t>)</a:t>
                          </a:r>
                        </a:p>
                      </a:txBody>
                      <a:tcPr/>
                    </a:tc>
                    <a:extLst>
                      <a:ext uri="{0D108BD9-81ED-4DB2-BD59-A6C34878D82A}">
                        <a16:rowId xmlns:a16="http://schemas.microsoft.com/office/drawing/2014/main" val="1943612749"/>
                      </a:ext>
                    </a:extLst>
                  </a:tr>
                  <a:tr h="370840">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966392971"/>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14</m:t>
                                    </m:r>
                                  </m:sub>
                                </m:sSub>
                              </m:oMath>
                            </m:oMathPara>
                          </a14:m>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latin typeface="Cambria Math" panose="02040503050406030204" pitchFamily="18" charset="0"/>
                                  <a:ea typeface="Cambria Math" panose="02040503050406030204" pitchFamily="18" charset="0"/>
                                </a:rPr>
                                <m:t>𝓠</m:t>
                              </m:r>
                            </m:oMath>
                          </a14:m>
                          <a:r>
                            <a:rPr lang="en-US" dirty="0"/>
                            <a:t>(</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14</m:t>
                                  </m:r>
                                </m:sub>
                              </m:sSub>
                              <m:r>
                                <a:rPr lang="en-US" b="0" i="1" smtClean="0">
                                  <a:latin typeface="Cambria Math" panose="02040503050406030204" pitchFamily="18" charset="0"/>
                                </a:rPr>
                                <m:t>,</m:t>
                              </m:r>
                              <m:r>
                                <a:rPr lang="en-US" sz="1800" i="1" smtClean="0">
                                  <a:latin typeface="Cambria Math" panose="02040503050406030204" pitchFamily="18" charset="0"/>
                                  <a:ea typeface="Cambria Math" panose="02040503050406030204" pitchFamily="18" charset="0"/>
                                </a:rPr>
                                <m:t>↑</m:t>
                              </m:r>
                            </m:oMath>
                          </a14:m>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latin typeface="Cambria Math" panose="02040503050406030204" pitchFamily="18" charset="0"/>
                                  <a:ea typeface="Cambria Math" panose="02040503050406030204" pitchFamily="18" charset="0"/>
                                </a:rPr>
                                <m:t>𝓠</m:t>
                              </m:r>
                            </m:oMath>
                          </a14:m>
                          <a:r>
                            <a:rPr lang="en-US" dirty="0"/>
                            <a:t>(</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14</m:t>
                                  </m:r>
                                </m:sub>
                              </m:sSub>
                              <m:r>
                                <a:rPr lang="en-US" b="0" i="0" smtClean="0">
                                  <a:latin typeface="Cambria Math" panose="02040503050406030204" pitchFamily="18" charset="0"/>
                                </a:rPr>
                                <m:t>,</m:t>
                              </m:r>
                              <m:r>
                                <a:rPr lang="en-US" sz="1800" i="1" smtClean="0">
                                  <a:latin typeface="Cambria Math" panose="02040503050406030204" pitchFamily="18" charset="0"/>
                                  <a:ea typeface="Cambria Math" panose="02040503050406030204" pitchFamily="18" charset="0"/>
                                </a:rPr>
                                <m:t>↓</m:t>
                              </m:r>
                            </m:oMath>
                          </a14:m>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latin typeface="Cambria Math" panose="02040503050406030204" pitchFamily="18" charset="0"/>
                                  <a:ea typeface="Cambria Math" panose="02040503050406030204" pitchFamily="18" charset="0"/>
                                </a:rPr>
                                <m:t>𝓠</m:t>
                              </m:r>
                            </m:oMath>
                          </a14:m>
                          <a:r>
                            <a:rPr lang="en-US" dirty="0"/>
                            <a:t>(</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14</m:t>
                                  </m:r>
                                </m:sub>
                              </m:sSub>
                            </m:oMath>
                          </a14:m>
                          <a:r>
                            <a:rPr lang="en-US" dirty="0"/>
                            <a:t>,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solidFill>
                                    <a:srgbClr val="00B050"/>
                                  </a:solidFill>
                                  <a:latin typeface="Cambria Math" panose="02040503050406030204" pitchFamily="18" charset="0"/>
                                  <a:ea typeface="Cambria Math" panose="02040503050406030204" pitchFamily="18" charset="0"/>
                                </a:rPr>
                                <m:t>𝓠</m:t>
                              </m:r>
                            </m:oMath>
                          </a14:m>
                          <a:r>
                            <a:rPr lang="en-US" dirty="0">
                              <a:solidFill>
                                <a:srgbClr val="00B050"/>
                              </a:solidFill>
                            </a:rPr>
                            <a:t>(</a:t>
                          </a:r>
                          <a14:m>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14</m:t>
                                  </m:r>
                                </m:sub>
                              </m:sSub>
                            </m:oMath>
                          </a14:m>
                          <a:r>
                            <a:rPr lang="en-US" dirty="0">
                              <a:solidFill>
                                <a:srgbClr val="00B050"/>
                              </a:solidFill>
                            </a:rPr>
                            <a:t>, </a:t>
                          </a:r>
                          <a14:m>
                            <m:oMath xmlns:m="http://schemas.openxmlformats.org/officeDocument/2006/math">
                              <m:r>
                                <a:rPr lang="en-US" sz="1800" i="1" smtClean="0">
                                  <a:solidFill>
                                    <a:srgbClr val="00B050"/>
                                  </a:solidFill>
                                  <a:latin typeface="Cambria Math" panose="02040503050406030204" pitchFamily="18" charset="0"/>
                                  <a:ea typeface="Cambria Math" panose="02040503050406030204" pitchFamily="18" charset="0"/>
                                </a:rPr>
                                <m:t>→</m:t>
                              </m:r>
                            </m:oMath>
                          </a14:m>
                          <a:r>
                            <a:rPr lang="en-US" dirty="0">
                              <a:solidFill>
                                <a:srgbClr val="00B050"/>
                              </a:solidFill>
                            </a:rPr>
                            <a:t>)</a:t>
                          </a:r>
                        </a:p>
                      </a:txBody>
                      <a:tcPr/>
                    </a:tc>
                    <a:extLst>
                      <a:ext uri="{0D108BD9-81ED-4DB2-BD59-A6C34878D82A}">
                        <a16:rowId xmlns:a16="http://schemas.microsoft.com/office/drawing/2014/main" val="1266784218"/>
                      </a:ext>
                    </a:extLst>
                  </a:tr>
                </a:tbl>
              </a:graphicData>
            </a:graphic>
          </p:graphicFrame>
        </mc:Choice>
        <mc:Fallback xmlns="">
          <p:graphicFrame>
            <p:nvGraphicFramePr>
              <p:cNvPr id="6" name="Table 5">
                <a:extLst>
                  <a:ext uri="{FF2B5EF4-FFF2-40B4-BE49-F238E27FC236}">
                    <a16:creationId xmlns:a16="http://schemas.microsoft.com/office/drawing/2014/main" id="{620396EB-3F3B-1213-EF10-2AD7BE20F994}"/>
                  </a:ext>
                </a:extLst>
              </p:cNvPr>
              <p:cNvGraphicFramePr>
                <a:graphicFrameLocks noGrp="1"/>
              </p:cNvGraphicFramePr>
              <p:nvPr>
                <p:extLst>
                  <p:ext uri="{D42A27DB-BD31-4B8C-83A1-F6EECF244321}">
                    <p14:modId xmlns:p14="http://schemas.microsoft.com/office/powerpoint/2010/main" val="1892105744"/>
                  </p:ext>
                </p:extLst>
              </p:nvPr>
            </p:nvGraphicFramePr>
            <p:xfrm>
              <a:off x="1371325" y="3128223"/>
              <a:ext cx="5282294" cy="1854200"/>
            </p:xfrm>
            <a:graphic>
              <a:graphicData uri="http://schemas.openxmlformats.org/drawingml/2006/table">
                <a:tbl>
                  <a:tblPr firstRow="1" bandRow="1">
                    <a:tableStyleId>{2A488322-F2BA-4B5B-9748-0D474271808F}</a:tableStyleId>
                  </a:tblPr>
                  <a:tblGrid>
                    <a:gridCol w="756789">
                      <a:extLst>
                        <a:ext uri="{9D8B030D-6E8A-4147-A177-3AD203B41FA5}">
                          <a16:colId xmlns:a16="http://schemas.microsoft.com/office/drawing/2014/main" val="2732719429"/>
                        </a:ext>
                      </a:extLst>
                    </a:gridCol>
                    <a:gridCol w="1053885">
                      <a:extLst>
                        <a:ext uri="{9D8B030D-6E8A-4147-A177-3AD203B41FA5}">
                          <a16:colId xmlns:a16="http://schemas.microsoft.com/office/drawing/2014/main" val="1870414650"/>
                        </a:ext>
                      </a:extLst>
                    </a:gridCol>
                    <a:gridCol w="1053884">
                      <a:extLst>
                        <a:ext uri="{9D8B030D-6E8A-4147-A177-3AD203B41FA5}">
                          <a16:colId xmlns:a16="http://schemas.microsoft.com/office/drawing/2014/main" val="107662021"/>
                        </a:ext>
                      </a:extLst>
                    </a:gridCol>
                    <a:gridCol w="1239865">
                      <a:extLst>
                        <a:ext uri="{9D8B030D-6E8A-4147-A177-3AD203B41FA5}">
                          <a16:colId xmlns:a16="http://schemas.microsoft.com/office/drawing/2014/main" val="1041805738"/>
                        </a:ext>
                      </a:extLst>
                    </a:gridCol>
                    <a:gridCol w="1177871">
                      <a:extLst>
                        <a:ext uri="{9D8B030D-6E8A-4147-A177-3AD203B41FA5}">
                          <a16:colId xmlns:a16="http://schemas.microsoft.com/office/drawing/2014/main" val="69129874"/>
                        </a:ext>
                      </a:extLst>
                    </a:gridCol>
                  </a:tblGrid>
                  <a:tr h="370840">
                    <a:tc>
                      <a:txBody>
                        <a:bodyPr/>
                        <a:lstStyle/>
                        <a:p>
                          <a:endParaRPr lang="en-US"/>
                        </a:p>
                      </a:txBody>
                      <a:tcPr>
                        <a:blipFill>
                          <a:blip r:embed="rId26"/>
                          <a:stretch>
                            <a:fillRect t="-3448" r="-598333" b="-431034"/>
                          </a:stretch>
                        </a:blipFill>
                      </a:tcPr>
                    </a:tc>
                    <a:tc>
                      <a:txBody>
                        <a:bodyPr/>
                        <a:lstStyle/>
                        <a:p>
                          <a:endParaRPr lang="en-US"/>
                        </a:p>
                      </a:txBody>
                      <a:tcPr>
                        <a:blipFill>
                          <a:blip r:embed="rId26"/>
                          <a:stretch>
                            <a:fillRect l="-72289" t="-3448" r="-332530" b="-431034"/>
                          </a:stretch>
                        </a:blipFill>
                      </a:tcPr>
                    </a:tc>
                    <a:tc>
                      <a:txBody>
                        <a:bodyPr/>
                        <a:lstStyle/>
                        <a:p>
                          <a:endParaRPr lang="en-US"/>
                        </a:p>
                      </a:txBody>
                      <a:tcPr>
                        <a:blipFill>
                          <a:blip r:embed="rId26"/>
                          <a:stretch>
                            <a:fillRect l="-172289" t="-3448" r="-232530" b="-431034"/>
                          </a:stretch>
                        </a:blipFill>
                      </a:tcPr>
                    </a:tc>
                    <a:tc>
                      <a:txBody>
                        <a:bodyPr/>
                        <a:lstStyle/>
                        <a:p>
                          <a:endParaRPr lang="en-US"/>
                        </a:p>
                      </a:txBody>
                      <a:tcPr>
                        <a:blipFill>
                          <a:blip r:embed="rId26"/>
                          <a:stretch>
                            <a:fillRect l="-230612" t="-3448" r="-96939" b="-431034"/>
                          </a:stretch>
                        </a:blipFill>
                      </a:tcPr>
                    </a:tc>
                    <a:tc>
                      <a:txBody>
                        <a:bodyPr/>
                        <a:lstStyle/>
                        <a:p>
                          <a:endParaRPr lang="en-US"/>
                        </a:p>
                      </a:txBody>
                      <a:tcPr>
                        <a:blipFill>
                          <a:blip r:embed="rId26"/>
                          <a:stretch>
                            <a:fillRect l="-348387" t="-3448" r="-2151" b="-431034"/>
                          </a:stretch>
                        </a:blipFill>
                      </a:tcPr>
                    </a:tc>
                    <a:extLst>
                      <a:ext uri="{0D108BD9-81ED-4DB2-BD59-A6C34878D82A}">
                        <a16:rowId xmlns:a16="http://schemas.microsoft.com/office/drawing/2014/main" val="4130857215"/>
                      </a:ext>
                    </a:extLst>
                  </a:tr>
                  <a:tr h="370840">
                    <a:tc>
                      <a:txBody>
                        <a:bodyPr/>
                        <a:lstStyle/>
                        <a:p>
                          <a:endParaRPr lang="en-US"/>
                        </a:p>
                      </a:txBody>
                      <a:tcPr>
                        <a:blipFill>
                          <a:blip r:embed="rId26"/>
                          <a:stretch>
                            <a:fillRect t="-100000" r="-598333" b="-316667"/>
                          </a:stretch>
                        </a:blipFill>
                      </a:tcPr>
                    </a:tc>
                    <a:tc>
                      <a:txBody>
                        <a:bodyPr/>
                        <a:lstStyle/>
                        <a:p>
                          <a:endParaRPr lang="en-US"/>
                        </a:p>
                      </a:txBody>
                      <a:tcPr>
                        <a:blipFill>
                          <a:blip r:embed="rId26"/>
                          <a:stretch>
                            <a:fillRect l="-72289" t="-100000" r="-332530" b="-316667"/>
                          </a:stretch>
                        </a:blipFill>
                      </a:tcPr>
                    </a:tc>
                    <a:tc>
                      <a:txBody>
                        <a:bodyPr/>
                        <a:lstStyle/>
                        <a:p>
                          <a:endParaRPr lang="en-US"/>
                        </a:p>
                      </a:txBody>
                      <a:tcPr>
                        <a:blipFill>
                          <a:blip r:embed="rId26"/>
                          <a:stretch>
                            <a:fillRect l="-172289" t="-100000" r="-232530" b="-316667"/>
                          </a:stretch>
                        </a:blipFill>
                      </a:tcPr>
                    </a:tc>
                    <a:tc>
                      <a:txBody>
                        <a:bodyPr/>
                        <a:lstStyle/>
                        <a:p>
                          <a:endParaRPr lang="en-US"/>
                        </a:p>
                      </a:txBody>
                      <a:tcPr>
                        <a:blipFill>
                          <a:blip r:embed="rId26"/>
                          <a:stretch>
                            <a:fillRect l="-230612" t="-100000" r="-96939" b="-316667"/>
                          </a:stretch>
                        </a:blipFill>
                      </a:tcPr>
                    </a:tc>
                    <a:tc>
                      <a:txBody>
                        <a:bodyPr/>
                        <a:lstStyle/>
                        <a:p>
                          <a:endParaRPr lang="en-US"/>
                        </a:p>
                      </a:txBody>
                      <a:tcPr>
                        <a:blipFill>
                          <a:blip r:embed="rId26"/>
                          <a:stretch>
                            <a:fillRect l="-348387" t="-100000" r="-2151" b="-316667"/>
                          </a:stretch>
                        </a:blipFill>
                      </a:tcPr>
                    </a:tc>
                    <a:extLst>
                      <a:ext uri="{0D108BD9-81ED-4DB2-BD59-A6C34878D82A}">
                        <a16:rowId xmlns:a16="http://schemas.microsoft.com/office/drawing/2014/main" val="3624600540"/>
                      </a:ext>
                    </a:extLst>
                  </a:tr>
                  <a:tr h="370840">
                    <a:tc>
                      <a:txBody>
                        <a:bodyPr/>
                        <a:lstStyle/>
                        <a:p>
                          <a:endParaRPr lang="en-US"/>
                        </a:p>
                      </a:txBody>
                      <a:tcPr>
                        <a:blipFill>
                          <a:blip r:embed="rId26"/>
                          <a:stretch>
                            <a:fillRect t="-206897" r="-598333" b="-227586"/>
                          </a:stretch>
                        </a:blipFill>
                      </a:tcPr>
                    </a:tc>
                    <a:tc>
                      <a:txBody>
                        <a:bodyPr/>
                        <a:lstStyle/>
                        <a:p>
                          <a:endParaRPr lang="en-US"/>
                        </a:p>
                      </a:txBody>
                      <a:tcPr>
                        <a:blipFill>
                          <a:blip r:embed="rId26"/>
                          <a:stretch>
                            <a:fillRect l="-72289" t="-206897" r="-332530" b="-227586"/>
                          </a:stretch>
                        </a:blipFill>
                      </a:tcPr>
                    </a:tc>
                    <a:tc>
                      <a:txBody>
                        <a:bodyPr/>
                        <a:lstStyle/>
                        <a:p>
                          <a:endParaRPr lang="en-US"/>
                        </a:p>
                      </a:txBody>
                      <a:tcPr>
                        <a:blipFill>
                          <a:blip r:embed="rId26"/>
                          <a:stretch>
                            <a:fillRect l="-172289" t="-206897" r="-232530" b="-227586"/>
                          </a:stretch>
                        </a:blipFill>
                      </a:tcPr>
                    </a:tc>
                    <a:tc>
                      <a:txBody>
                        <a:bodyPr/>
                        <a:lstStyle/>
                        <a:p>
                          <a:endParaRPr lang="en-US"/>
                        </a:p>
                      </a:txBody>
                      <a:tcPr>
                        <a:blipFill>
                          <a:blip r:embed="rId26"/>
                          <a:stretch>
                            <a:fillRect l="-230612" t="-206897" r="-96939" b="-227586"/>
                          </a:stretch>
                        </a:blipFill>
                      </a:tcPr>
                    </a:tc>
                    <a:tc>
                      <a:txBody>
                        <a:bodyPr/>
                        <a:lstStyle/>
                        <a:p>
                          <a:endParaRPr lang="en-US"/>
                        </a:p>
                      </a:txBody>
                      <a:tcPr>
                        <a:blipFill>
                          <a:blip r:embed="rId26"/>
                          <a:stretch>
                            <a:fillRect l="-348387" t="-206897" r="-2151" b="-227586"/>
                          </a:stretch>
                        </a:blipFill>
                      </a:tcPr>
                    </a:tc>
                    <a:extLst>
                      <a:ext uri="{0D108BD9-81ED-4DB2-BD59-A6C34878D82A}">
                        <a16:rowId xmlns:a16="http://schemas.microsoft.com/office/drawing/2014/main" val="1943612749"/>
                      </a:ext>
                    </a:extLst>
                  </a:tr>
                  <a:tr h="370840">
                    <a:tc>
                      <a:txBody>
                        <a:bodyPr/>
                        <a:lstStyle/>
                        <a:p>
                          <a:endParaRPr lang="en-US"/>
                        </a:p>
                      </a:txBody>
                      <a:tcPr>
                        <a:blipFill>
                          <a:blip r:embed="rId26"/>
                          <a:stretch>
                            <a:fillRect t="-296667" r="-598333" b="-120000"/>
                          </a:stretch>
                        </a:blipFill>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966392971"/>
                      </a:ext>
                    </a:extLst>
                  </a:tr>
                  <a:tr h="370840">
                    <a:tc>
                      <a:txBody>
                        <a:bodyPr/>
                        <a:lstStyle/>
                        <a:p>
                          <a:endParaRPr lang="en-US"/>
                        </a:p>
                      </a:txBody>
                      <a:tcPr>
                        <a:blipFill>
                          <a:blip r:embed="rId26"/>
                          <a:stretch>
                            <a:fillRect t="-410345" r="-598333" b="-24138"/>
                          </a:stretch>
                        </a:blipFill>
                      </a:tcPr>
                    </a:tc>
                    <a:tc>
                      <a:txBody>
                        <a:bodyPr/>
                        <a:lstStyle/>
                        <a:p>
                          <a:endParaRPr lang="en-US"/>
                        </a:p>
                      </a:txBody>
                      <a:tcPr>
                        <a:blipFill>
                          <a:blip r:embed="rId26"/>
                          <a:stretch>
                            <a:fillRect l="-72289" t="-410345" r="-332530" b="-24138"/>
                          </a:stretch>
                        </a:blipFill>
                      </a:tcPr>
                    </a:tc>
                    <a:tc>
                      <a:txBody>
                        <a:bodyPr/>
                        <a:lstStyle/>
                        <a:p>
                          <a:endParaRPr lang="en-US"/>
                        </a:p>
                      </a:txBody>
                      <a:tcPr>
                        <a:blipFill>
                          <a:blip r:embed="rId26"/>
                          <a:stretch>
                            <a:fillRect l="-172289" t="-410345" r="-232530" b="-24138"/>
                          </a:stretch>
                        </a:blipFill>
                      </a:tcPr>
                    </a:tc>
                    <a:tc>
                      <a:txBody>
                        <a:bodyPr/>
                        <a:lstStyle/>
                        <a:p>
                          <a:endParaRPr lang="en-US"/>
                        </a:p>
                      </a:txBody>
                      <a:tcPr>
                        <a:blipFill>
                          <a:blip r:embed="rId26"/>
                          <a:stretch>
                            <a:fillRect l="-230612" t="-410345" r="-96939" b="-24138"/>
                          </a:stretch>
                        </a:blipFill>
                      </a:tcPr>
                    </a:tc>
                    <a:tc>
                      <a:txBody>
                        <a:bodyPr/>
                        <a:lstStyle/>
                        <a:p>
                          <a:endParaRPr lang="en-US"/>
                        </a:p>
                      </a:txBody>
                      <a:tcPr>
                        <a:blipFill>
                          <a:blip r:embed="rId26"/>
                          <a:stretch>
                            <a:fillRect l="-348387" t="-410345" r="-2151" b="-24138"/>
                          </a:stretch>
                        </a:blipFill>
                      </a:tcPr>
                    </a:tc>
                    <a:extLst>
                      <a:ext uri="{0D108BD9-81ED-4DB2-BD59-A6C34878D82A}">
                        <a16:rowId xmlns:a16="http://schemas.microsoft.com/office/drawing/2014/main" val="1266784218"/>
                      </a:ext>
                    </a:extLst>
                  </a:tr>
                </a:tbl>
              </a:graphicData>
            </a:graphic>
          </p:graphicFrame>
        </mc:Fallback>
      </mc:AlternateContent>
    </p:spTree>
    <p:extLst>
      <p:ext uri="{BB962C8B-B14F-4D97-AF65-F5344CB8AC3E}">
        <p14:creationId xmlns:p14="http://schemas.microsoft.com/office/powerpoint/2010/main" val="2343073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F3B08-A09C-CB3F-71B5-B9CFA55BCC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0E4E13-8CC2-702C-CBE7-289F2D2755A3}"/>
              </a:ext>
            </a:extLst>
          </p:cNvPr>
          <p:cNvSpPr>
            <a:spLocks noGrp="1"/>
          </p:cNvSpPr>
          <p:nvPr>
            <p:ph type="title"/>
          </p:nvPr>
        </p:nvSpPr>
        <p:spPr>
          <a:xfrm>
            <a:off x="835960" y="365126"/>
            <a:ext cx="5142048" cy="681036"/>
          </a:xfrm>
        </p:spPr>
        <p:txBody>
          <a:bodyPr/>
          <a:lstStyle/>
          <a:p>
            <a:r>
              <a:rPr lang="en-US" dirty="0"/>
              <a:t>About greedy actions </a:t>
            </a:r>
          </a:p>
        </p:txBody>
      </p:sp>
      <p:sp>
        <p:nvSpPr>
          <p:cNvPr id="8" name="Rounded Rectangle 7">
            <a:extLst>
              <a:ext uri="{FF2B5EF4-FFF2-40B4-BE49-F238E27FC236}">
                <a16:creationId xmlns:a16="http://schemas.microsoft.com/office/drawing/2014/main" id="{B34B3CC9-C120-73BA-C181-EF090EE65956}"/>
              </a:ext>
            </a:extLst>
          </p:cNvPr>
          <p:cNvSpPr/>
          <p:nvPr/>
        </p:nvSpPr>
        <p:spPr>
          <a:xfrm>
            <a:off x="915665" y="1092065"/>
            <a:ext cx="10220555" cy="3067811"/>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88A4B89-9A58-B367-F863-B1A280365531}"/>
              </a:ext>
            </a:extLst>
          </p:cNvPr>
          <p:cNvSpPr txBox="1"/>
          <p:nvPr/>
        </p:nvSpPr>
        <p:spPr>
          <a:xfrm>
            <a:off x="1434963" y="2693849"/>
            <a:ext cx="9086088" cy="369332"/>
          </a:xfrm>
          <a:prstGeom prst="rect">
            <a:avLst/>
          </a:prstGeom>
          <a:noFill/>
        </p:spPr>
        <p:txBody>
          <a:bodyPr wrap="square" rtlCol="0">
            <a:spAutoFit/>
          </a:bodyPr>
          <a:lstStyle/>
          <a:p>
            <a:pPr marL="95250"/>
            <a:r>
              <a:rPr lang="en-GB" dirty="0">
                <a:latin typeface="Arial" panose="020B0604020202020204" pitchFamily="34" charset="0"/>
                <a:cs typeface="Arial" panose="020B0604020202020204" pitchFamily="34" charset="0"/>
              </a:rPr>
              <a:t>In partially observable environments we have </a:t>
            </a:r>
            <a:r>
              <a:rPr lang="en-GB" b="1" u="sng" dirty="0">
                <a:latin typeface="Arial" panose="020B0604020202020204" pitchFamily="34" charset="0"/>
                <a:cs typeface="Arial" panose="020B0604020202020204" pitchFamily="34" charset="0"/>
              </a:rPr>
              <a:t>estimations</a:t>
            </a:r>
            <a:r>
              <a:rPr lang="en-GB" dirty="0">
                <a:latin typeface="Arial" panose="020B0604020202020204" pitchFamily="34" charset="0"/>
                <a:cs typeface="Arial" panose="020B0604020202020204" pitchFamily="34" charset="0"/>
              </a:rPr>
              <a:t> of the values of the actions:</a:t>
            </a:r>
          </a:p>
        </p:txBody>
      </p:sp>
      <p:sp>
        <p:nvSpPr>
          <p:cNvPr id="10" name="TextBox 9">
            <a:extLst>
              <a:ext uri="{FF2B5EF4-FFF2-40B4-BE49-F238E27FC236}">
                <a16:creationId xmlns:a16="http://schemas.microsoft.com/office/drawing/2014/main" id="{3384AA6F-A31D-FC6E-E80B-EBAA099AA691}"/>
              </a:ext>
            </a:extLst>
          </p:cNvPr>
          <p:cNvSpPr txBox="1"/>
          <p:nvPr/>
        </p:nvSpPr>
        <p:spPr>
          <a:xfrm>
            <a:off x="899884" y="4420419"/>
            <a:ext cx="6720109"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Example of value estimation: sample-average method</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2267273-4EB5-EE50-00BB-40E4936C2636}"/>
                  </a:ext>
                </a:extLst>
              </p:cNvPr>
              <p:cNvSpPr txBox="1"/>
              <p:nvPr/>
            </p:nvSpPr>
            <p:spPr>
              <a:xfrm>
                <a:off x="1086107" y="4953160"/>
                <a:ext cx="5686173" cy="7293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𝒬</m:t>
                          </m:r>
                        </m:e>
                        <m:sub>
                          <m:r>
                            <a:rPr lang="en-US" sz="2000" b="0" i="1" smtClean="0">
                              <a:latin typeface="Cambria Math" panose="02040503050406030204" pitchFamily="18" charset="0"/>
                              <a:ea typeface="Cambria Math" panose="02040503050406030204" pitchFamily="18" charset="0"/>
                            </a:rPr>
                            <m:t>𝑡</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𝑎</m:t>
                      </m:r>
                      <m:r>
                        <a:rPr lang="en-US" sz="2000" b="0"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m:t>
                      </m:r>
                      <m:f>
                        <m:fPr>
                          <m:ctrlPr>
                            <a:rPr lang="en-US" sz="2000" i="1" smtClean="0">
                              <a:latin typeface="Cambria Math" panose="02040503050406030204" pitchFamily="18" charset="0"/>
                              <a:ea typeface="Cambria Math" panose="02040503050406030204" pitchFamily="18" charset="0"/>
                            </a:rPr>
                          </m:ctrlPr>
                        </m:fPr>
                        <m:num>
                          <m:r>
                            <m:rPr>
                              <m:nor/>
                            </m:rPr>
                            <a:rPr lang="en-US" sz="2000" b="0" i="0" smtClean="0">
                              <a:latin typeface="Cambria Math" panose="02040503050406030204" pitchFamily="18" charset="0"/>
                              <a:ea typeface="Cambria Math" panose="02040503050406030204" pitchFamily="18" charset="0"/>
                            </a:rPr>
                            <m:t>sum</m:t>
                          </m:r>
                          <m:r>
                            <m:rPr>
                              <m:nor/>
                            </m:rPr>
                            <a:rPr lang="en-US" sz="2000" b="0" i="0" smtClean="0">
                              <a:latin typeface="Cambria Math" panose="02040503050406030204" pitchFamily="18" charset="0"/>
                              <a:ea typeface="Cambria Math" panose="02040503050406030204" pitchFamily="18" charset="0"/>
                            </a:rPr>
                            <m:t> </m:t>
                          </m:r>
                          <m:r>
                            <m:rPr>
                              <m:nor/>
                            </m:rPr>
                            <a:rPr lang="en-US" sz="2000" b="0" i="0" smtClean="0">
                              <a:latin typeface="Cambria Math" panose="02040503050406030204" pitchFamily="18" charset="0"/>
                              <a:ea typeface="Cambria Math" panose="02040503050406030204" pitchFamily="18" charset="0"/>
                            </a:rPr>
                            <m:t>of</m:t>
                          </m:r>
                          <m:r>
                            <m:rPr>
                              <m:nor/>
                            </m:rPr>
                            <a:rPr lang="en-US" sz="2000" b="0" i="0" smtClean="0">
                              <a:latin typeface="Cambria Math" panose="02040503050406030204" pitchFamily="18" charset="0"/>
                              <a:ea typeface="Cambria Math" panose="02040503050406030204" pitchFamily="18" charset="0"/>
                            </a:rPr>
                            <m:t> </m:t>
                          </m:r>
                          <m:r>
                            <m:rPr>
                              <m:nor/>
                            </m:rPr>
                            <a:rPr lang="en-US" sz="2000" b="0" i="0" smtClean="0">
                              <a:latin typeface="Cambria Math" panose="02040503050406030204" pitchFamily="18" charset="0"/>
                              <a:ea typeface="Cambria Math" panose="02040503050406030204" pitchFamily="18" charset="0"/>
                            </a:rPr>
                            <m:t>rewards</m:t>
                          </m:r>
                          <m:r>
                            <m:rPr>
                              <m:nor/>
                            </m:rPr>
                            <a:rPr lang="en-US" sz="2000" b="0" i="0" smtClean="0">
                              <a:latin typeface="Cambria Math" panose="02040503050406030204" pitchFamily="18" charset="0"/>
                              <a:ea typeface="Cambria Math" panose="02040503050406030204" pitchFamily="18" charset="0"/>
                            </a:rPr>
                            <m:t> </m:t>
                          </m:r>
                          <m:r>
                            <m:rPr>
                              <m:nor/>
                            </m:rPr>
                            <a:rPr lang="en-US" sz="2000" b="0" i="0" smtClean="0">
                              <a:latin typeface="Cambria Math" panose="02040503050406030204" pitchFamily="18" charset="0"/>
                              <a:ea typeface="Cambria Math" panose="02040503050406030204" pitchFamily="18" charset="0"/>
                            </a:rPr>
                            <m:t>when</m:t>
                          </m:r>
                          <m:r>
                            <m:rPr>
                              <m:nor/>
                            </m:rPr>
                            <a:rPr lang="en-US" sz="2000" b="0" i="0"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𝑎</m:t>
                          </m:r>
                          <m:r>
                            <a:rPr lang="en-US" sz="2000" b="0" i="1" smtClean="0">
                              <a:latin typeface="Cambria Math" panose="02040503050406030204" pitchFamily="18" charset="0"/>
                              <a:ea typeface="Cambria Math" panose="02040503050406030204" pitchFamily="18" charset="0"/>
                            </a:rPr>
                            <m:t> </m:t>
                          </m:r>
                          <m:r>
                            <m:rPr>
                              <m:nor/>
                            </m:rPr>
                            <a:rPr lang="en-US" sz="2000" b="0" i="0" smtClean="0">
                              <a:latin typeface="Cambria Math" panose="02040503050406030204" pitchFamily="18" charset="0"/>
                              <a:ea typeface="Cambria Math" panose="02040503050406030204" pitchFamily="18" charset="0"/>
                            </a:rPr>
                            <m:t>taken</m:t>
                          </m:r>
                          <m:r>
                            <m:rPr>
                              <m:nor/>
                            </m:rPr>
                            <a:rPr lang="en-US" sz="2000" b="0" i="0" smtClean="0">
                              <a:latin typeface="Cambria Math" panose="02040503050406030204" pitchFamily="18" charset="0"/>
                              <a:ea typeface="Cambria Math" panose="02040503050406030204" pitchFamily="18" charset="0"/>
                            </a:rPr>
                            <m:t> </m:t>
                          </m:r>
                          <m:r>
                            <m:rPr>
                              <m:nor/>
                            </m:rPr>
                            <a:rPr lang="en-US" sz="2000" b="0" i="0" smtClean="0">
                              <a:latin typeface="Cambria Math" panose="02040503050406030204" pitchFamily="18" charset="0"/>
                              <a:ea typeface="Cambria Math" panose="02040503050406030204" pitchFamily="18" charset="0"/>
                            </a:rPr>
                            <m:t>prior</m:t>
                          </m:r>
                          <m:r>
                            <m:rPr>
                              <m:nor/>
                            </m:rPr>
                            <a:rPr lang="en-US" sz="2000" b="0" i="0" smtClean="0">
                              <a:latin typeface="Cambria Math" panose="02040503050406030204" pitchFamily="18" charset="0"/>
                              <a:ea typeface="Cambria Math" panose="02040503050406030204" pitchFamily="18" charset="0"/>
                            </a:rPr>
                            <m:t> </m:t>
                          </m:r>
                          <m:r>
                            <m:rPr>
                              <m:nor/>
                            </m:rPr>
                            <a:rPr lang="en-US" sz="2000" b="0" i="0" smtClean="0">
                              <a:latin typeface="Cambria Math" panose="02040503050406030204" pitchFamily="18" charset="0"/>
                              <a:ea typeface="Cambria Math" panose="02040503050406030204" pitchFamily="18" charset="0"/>
                            </a:rPr>
                            <m:t>to</m:t>
                          </m:r>
                          <m:r>
                            <m:rPr>
                              <m:nor/>
                            </m:rPr>
                            <a:rPr lang="en-US" sz="2000" b="0" i="0"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𝑡</m:t>
                          </m:r>
                        </m:num>
                        <m:den>
                          <m:r>
                            <m:rPr>
                              <m:nor/>
                            </m:rPr>
                            <a:rPr lang="en-US" sz="2000" b="0" i="0" smtClean="0">
                              <a:latin typeface="Cambria Math" panose="02040503050406030204" pitchFamily="18" charset="0"/>
                              <a:ea typeface="Cambria Math" panose="02040503050406030204" pitchFamily="18" charset="0"/>
                            </a:rPr>
                            <m:t>number</m:t>
                          </m:r>
                          <m:r>
                            <m:rPr>
                              <m:nor/>
                            </m:rPr>
                            <a:rPr lang="en-US" sz="2000" b="0" i="0" smtClean="0">
                              <a:latin typeface="Cambria Math" panose="02040503050406030204" pitchFamily="18" charset="0"/>
                              <a:ea typeface="Cambria Math" panose="02040503050406030204" pitchFamily="18" charset="0"/>
                            </a:rPr>
                            <m:t> </m:t>
                          </m:r>
                          <m:r>
                            <m:rPr>
                              <m:nor/>
                            </m:rPr>
                            <a:rPr lang="en-US" sz="2000" b="0" i="0" smtClean="0">
                              <a:latin typeface="Cambria Math" panose="02040503050406030204" pitchFamily="18" charset="0"/>
                              <a:ea typeface="Cambria Math" panose="02040503050406030204" pitchFamily="18" charset="0"/>
                            </a:rPr>
                            <m:t>of</m:t>
                          </m:r>
                          <m:r>
                            <m:rPr>
                              <m:nor/>
                            </m:rPr>
                            <a:rPr lang="en-US" sz="2000" b="0" i="0" smtClean="0">
                              <a:latin typeface="Cambria Math" panose="02040503050406030204" pitchFamily="18" charset="0"/>
                              <a:ea typeface="Cambria Math" panose="02040503050406030204" pitchFamily="18" charset="0"/>
                            </a:rPr>
                            <m:t> </m:t>
                          </m:r>
                          <m:r>
                            <m:rPr>
                              <m:nor/>
                            </m:rPr>
                            <a:rPr lang="en-US" sz="2000" b="0" i="0" smtClean="0">
                              <a:latin typeface="Cambria Math" panose="02040503050406030204" pitchFamily="18" charset="0"/>
                              <a:ea typeface="Cambria Math" panose="02040503050406030204" pitchFamily="18" charset="0"/>
                            </a:rPr>
                            <m:t>times</m:t>
                          </m:r>
                          <m:r>
                            <a:rPr lang="en-US" sz="2000" b="0" i="1" smtClean="0">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𝑎</m:t>
                          </m:r>
                          <m:r>
                            <a:rPr lang="en-US" sz="2000" b="0" i="1" smtClean="0">
                              <a:latin typeface="Cambria Math" panose="02040503050406030204" pitchFamily="18" charset="0"/>
                              <a:ea typeface="Cambria Math" panose="02040503050406030204" pitchFamily="18" charset="0"/>
                            </a:rPr>
                            <m:t> </m:t>
                          </m:r>
                          <m:r>
                            <m:rPr>
                              <m:nor/>
                            </m:rPr>
                            <a:rPr lang="en-US" sz="2000" b="0" i="0" smtClean="0">
                              <a:latin typeface="Cambria Math" panose="02040503050406030204" pitchFamily="18" charset="0"/>
                              <a:ea typeface="Cambria Math" panose="02040503050406030204" pitchFamily="18" charset="0"/>
                            </a:rPr>
                            <m:t>taken</m:t>
                          </m:r>
                          <m:r>
                            <m:rPr>
                              <m:nor/>
                            </m:rPr>
                            <a:rPr lang="en-US" sz="2000" b="0" i="0" smtClean="0">
                              <a:latin typeface="Cambria Math" panose="02040503050406030204" pitchFamily="18" charset="0"/>
                              <a:ea typeface="Cambria Math" panose="02040503050406030204" pitchFamily="18" charset="0"/>
                            </a:rPr>
                            <m:t> </m:t>
                          </m:r>
                          <m:r>
                            <m:rPr>
                              <m:nor/>
                            </m:rPr>
                            <a:rPr lang="en-US" sz="2000" b="0" i="0" smtClean="0">
                              <a:latin typeface="Cambria Math" panose="02040503050406030204" pitchFamily="18" charset="0"/>
                              <a:ea typeface="Cambria Math" panose="02040503050406030204" pitchFamily="18" charset="0"/>
                            </a:rPr>
                            <m:t>prior</m:t>
                          </m:r>
                          <m:r>
                            <m:rPr>
                              <m:nor/>
                            </m:rPr>
                            <a:rPr lang="en-US" sz="2000" b="0" i="0" smtClean="0">
                              <a:latin typeface="Cambria Math" panose="02040503050406030204" pitchFamily="18" charset="0"/>
                              <a:ea typeface="Cambria Math" panose="02040503050406030204" pitchFamily="18" charset="0"/>
                            </a:rPr>
                            <m:t> </m:t>
                          </m:r>
                          <m:r>
                            <m:rPr>
                              <m:nor/>
                            </m:rPr>
                            <a:rPr lang="en-US" sz="2000" b="0" i="0" smtClean="0">
                              <a:latin typeface="Cambria Math" panose="02040503050406030204" pitchFamily="18" charset="0"/>
                              <a:ea typeface="Cambria Math" panose="02040503050406030204" pitchFamily="18" charset="0"/>
                            </a:rPr>
                            <m:t>to</m:t>
                          </m:r>
                          <m:r>
                            <m:rPr>
                              <m:nor/>
                            </m:rPr>
                            <a:rPr lang="en-US" sz="2000" b="0" i="0"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𝑡</m:t>
                          </m:r>
                        </m:den>
                      </m:f>
                    </m:oMath>
                  </m:oMathPara>
                </a14:m>
                <a:endParaRPr lang="en-US" sz="2000" dirty="0"/>
              </a:p>
            </p:txBody>
          </p:sp>
        </mc:Choice>
        <mc:Fallback xmlns="">
          <p:sp>
            <p:nvSpPr>
              <p:cNvPr id="11" name="TextBox 10">
                <a:extLst>
                  <a:ext uri="{FF2B5EF4-FFF2-40B4-BE49-F238E27FC236}">
                    <a16:creationId xmlns:a16="http://schemas.microsoft.com/office/drawing/2014/main" id="{62267273-4EB5-EE50-00BB-40E4936C2636}"/>
                  </a:ext>
                </a:extLst>
              </p:cNvPr>
              <p:cNvSpPr txBox="1">
                <a:spLocks noRot="1" noChangeAspect="1" noMove="1" noResize="1" noEditPoints="1" noAdjustHandles="1" noChangeArrowheads="1" noChangeShapeType="1" noTextEdit="1"/>
              </p:cNvSpPr>
              <p:nvPr/>
            </p:nvSpPr>
            <p:spPr>
              <a:xfrm>
                <a:off x="1086107" y="4953160"/>
                <a:ext cx="5686173" cy="729302"/>
              </a:xfrm>
              <a:prstGeom prst="rect">
                <a:avLst/>
              </a:prstGeom>
              <a:blipFill>
                <a:blip r:embed="rId3"/>
                <a:stretch>
                  <a:fillRect t="-1724"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5DD4591-D2B2-B3BD-0188-E35EE2C5ACE0}"/>
                  </a:ext>
                </a:extLst>
              </p:cNvPr>
              <p:cNvSpPr txBox="1"/>
              <p:nvPr/>
            </p:nvSpPr>
            <p:spPr>
              <a:xfrm flipH="1">
                <a:off x="7110179" y="5167705"/>
                <a:ext cx="2321688" cy="49295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2000" i="1" smtClean="0">
                              <a:latin typeface="Cambria Math" panose="02040503050406030204" pitchFamily="18" charset="0"/>
                            </a:rPr>
                          </m:ctrlPr>
                        </m:funcPr>
                        <m:fName>
                          <m:limLow>
                            <m:limLowPr>
                              <m:ctrlPr>
                                <a:rPr lang="en-US" sz="2000" i="1" smtClean="0">
                                  <a:latin typeface="Cambria Math" panose="02040503050406030204" pitchFamily="18" charset="0"/>
                                </a:rPr>
                              </m:ctrlPr>
                            </m:limLowPr>
                            <m:e>
                              <m:r>
                                <m:rPr>
                                  <m:sty m:val="p"/>
                                </m:rPr>
                                <a:rPr lang="en-US" sz="2000" i="0" smtClean="0">
                                  <a:latin typeface="Cambria Math" panose="02040503050406030204" pitchFamily="18" charset="0"/>
                                </a:rPr>
                                <m:t>lim</m:t>
                              </m:r>
                            </m:e>
                            <m:lim>
                              <m:r>
                                <a:rPr lang="en-US" sz="2000" b="0" i="1" smtClean="0">
                                  <a:latin typeface="Cambria Math" panose="02040503050406030204" pitchFamily="18" charset="0"/>
                                </a:rPr>
                                <m:t>𝑡</m:t>
                              </m:r>
                              <m:r>
                                <a:rPr lang="en-US" sz="2000" i="1" smtClean="0">
                                  <a:latin typeface="Cambria Math" panose="02040503050406030204" pitchFamily="18" charset="0"/>
                                </a:rPr>
                                <m:t>→∞</m:t>
                              </m:r>
                            </m:lim>
                          </m:limLow>
                        </m:fName>
                        <m:e>
                          <m:sSub>
                            <m:sSubPr>
                              <m:ctrlPr>
                                <a:rPr lang="en-US" sz="2000" i="1">
                                  <a:latin typeface="Cambria Math" panose="02040503050406030204" pitchFamily="18" charset="0"/>
                                  <a:ea typeface="Cambria Math" panose="02040503050406030204" pitchFamily="18" charset="0"/>
                                </a:rPr>
                              </m:ctrlPr>
                            </m:sSubPr>
                            <m:e>
                              <m:r>
                                <a:rPr lang="en-US" sz="2000" b="0" i="1">
                                  <a:latin typeface="Cambria Math" panose="02040503050406030204" pitchFamily="18" charset="0"/>
                                  <a:ea typeface="Cambria Math" panose="02040503050406030204" pitchFamily="18" charset="0"/>
                                </a:rPr>
                                <m:t>𝒬</m:t>
                              </m:r>
                            </m:e>
                            <m:sub>
                              <m:r>
                                <a:rPr lang="en-US" sz="2000" b="0" i="1">
                                  <a:latin typeface="Cambria Math" panose="02040503050406030204" pitchFamily="18" charset="0"/>
                                  <a:ea typeface="Cambria Math" panose="02040503050406030204" pitchFamily="18" charset="0"/>
                                </a:rPr>
                                <m:t>𝑡</m:t>
                              </m:r>
                            </m:sub>
                          </m:sSub>
                          <m:d>
                            <m:dPr>
                              <m:ctrlPr>
                                <a:rPr lang="en-US" sz="2000" i="1">
                                  <a:latin typeface="Cambria Math" panose="02040503050406030204" pitchFamily="18" charset="0"/>
                                  <a:ea typeface="Cambria Math" panose="02040503050406030204" pitchFamily="18" charset="0"/>
                                </a:rPr>
                              </m:ctrlPr>
                            </m:dPr>
                            <m:e>
                              <m:r>
                                <a:rPr lang="en-US" sz="2000" b="0" i="1">
                                  <a:latin typeface="Cambria Math" panose="02040503050406030204" pitchFamily="18" charset="0"/>
                                  <a:ea typeface="Cambria Math" panose="02040503050406030204" pitchFamily="18" charset="0"/>
                                </a:rPr>
                                <m:t>𝑎</m:t>
                              </m:r>
                            </m:e>
                          </m:d>
                          <m:r>
                            <a:rPr lang="en-US" sz="2000" b="0" i="1" smtClean="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b="0" i="1">
                                  <a:latin typeface="Cambria Math" panose="02040503050406030204" pitchFamily="18" charset="0"/>
                                  <a:ea typeface="Cambria Math" panose="02040503050406030204" pitchFamily="18" charset="0"/>
                                </a:rPr>
                                <m:t>𝑞</m:t>
                              </m:r>
                            </m:e>
                            <m:sup>
                              <m:r>
                                <a:rPr lang="en-US" sz="2000" b="0" i="1">
                                  <a:latin typeface="Cambria Math" panose="02040503050406030204" pitchFamily="18" charset="0"/>
                                  <a:ea typeface="Cambria Math" panose="02040503050406030204" pitchFamily="18" charset="0"/>
                                </a:rPr>
                                <m:t>∗</m:t>
                              </m:r>
                            </m:sup>
                          </m:sSup>
                          <m:r>
                            <a:rPr lang="en-US" sz="2000" b="0" i="1">
                              <a:latin typeface="Cambria Math" panose="02040503050406030204" pitchFamily="18" charset="0"/>
                              <a:ea typeface="Cambria Math" panose="02040503050406030204" pitchFamily="18" charset="0"/>
                            </a:rPr>
                            <m:t>(</m:t>
                          </m:r>
                          <m:r>
                            <a:rPr lang="en-US" sz="2000" b="0" i="1">
                              <a:latin typeface="Cambria Math" panose="02040503050406030204" pitchFamily="18" charset="0"/>
                              <a:ea typeface="Cambria Math" panose="02040503050406030204" pitchFamily="18" charset="0"/>
                            </a:rPr>
                            <m:t>𝑎</m:t>
                          </m:r>
                          <m:r>
                            <a:rPr lang="en-US" sz="2000" b="1" i="1">
                              <a:latin typeface="Cambria Math" panose="02040503050406030204" pitchFamily="18" charset="0"/>
                              <a:ea typeface="Cambria Math" panose="02040503050406030204" pitchFamily="18" charset="0"/>
                            </a:rPr>
                            <m:t>)</m:t>
                          </m:r>
                        </m:e>
                      </m:func>
                    </m:oMath>
                  </m:oMathPara>
                </a14:m>
                <a:endParaRPr lang="en-US" sz="2000" dirty="0"/>
              </a:p>
            </p:txBody>
          </p:sp>
        </mc:Choice>
        <mc:Fallback xmlns="">
          <p:sp>
            <p:nvSpPr>
              <p:cNvPr id="12" name="TextBox 11">
                <a:extLst>
                  <a:ext uri="{FF2B5EF4-FFF2-40B4-BE49-F238E27FC236}">
                    <a16:creationId xmlns:a16="http://schemas.microsoft.com/office/drawing/2014/main" id="{D5DD4591-D2B2-B3BD-0188-E35EE2C5ACE0}"/>
                  </a:ext>
                </a:extLst>
              </p:cNvPr>
              <p:cNvSpPr txBox="1">
                <a:spLocks noRot="1" noChangeAspect="1" noMove="1" noResize="1" noEditPoints="1" noAdjustHandles="1" noChangeArrowheads="1" noChangeShapeType="1" noTextEdit="1"/>
              </p:cNvSpPr>
              <p:nvPr/>
            </p:nvSpPr>
            <p:spPr>
              <a:xfrm flipH="1">
                <a:off x="7110179" y="5167705"/>
                <a:ext cx="2321688" cy="492955"/>
              </a:xfrm>
              <a:prstGeom prst="rect">
                <a:avLst/>
              </a:prstGeom>
              <a:blipFill>
                <a:blip r:embed="rId4"/>
                <a:stretch>
                  <a:fillRect b="-2564"/>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7C6F7921-78D4-2E55-2C8A-53FE1A88EBA9}"/>
              </a:ext>
            </a:extLst>
          </p:cNvPr>
          <p:cNvSpPr>
            <a:spLocks noGrp="1"/>
          </p:cNvSpPr>
          <p:nvPr>
            <p:ph type="sldNum" sz="quarter" idx="11"/>
          </p:nvPr>
        </p:nvSpPr>
        <p:spPr/>
        <p:txBody>
          <a:bodyPr/>
          <a:lstStyle/>
          <a:p>
            <a:fld id="{8EC8024B-7172-FB45-9673-F90DEA3BA41B}" type="slidenum">
              <a:rPr lang="en-US" smtClean="0"/>
              <a:t>47</a:t>
            </a:fld>
            <a:endParaRPr lang="en-US" dirty="0"/>
          </a:p>
        </p:txBody>
      </p:sp>
      <p:sp>
        <p:nvSpPr>
          <p:cNvPr id="13" name="TextBox 12">
            <a:extLst>
              <a:ext uri="{FF2B5EF4-FFF2-40B4-BE49-F238E27FC236}">
                <a16:creationId xmlns:a16="http://schemas.microsoft.com/office/drawing/2014/main" id="{DCA5099E-BCD5-A818-FC3E-089DC61B7DFC}"/>
              </a:ext>
            </a:extLst>
          </p:cNvPr>
          <p:cNvSpPr txBox="1"/>
          <p:nvPr/>
        </p:nvSpPr>
        <p:spPr>
          <a:xfrm>
            <a:off x="1831924" y="1250892"/>
            <a:ext cx="9086089" cy="1107996"/>
          </a:xfrm>
          <a:prstGeom prst="rect">
            <a:avLst/>
          </a:prstGeom>
          <a:noFill/>
        </p:spPr>
        <p:txBody>
          <a:bodyPr wrap="square">
            <a:spAutoFit/>
          </a:bodyPr>
          <a:lstStyle/>
          <a:p>
            <a:pPr marL="95250"/>
            <a:r>
              <a:rPr lang="en-GB" sz="1800" i="1" dirty="0">
                <a:latin typeface="Arial" panose="020B0604020202020204" pitchFamily="34" charset="0"/>
                <a:cs typeface="Arial" panose="020B0604020202020204" pitchFamily="34" charset="0"/>
              </a:rPr>
              <a:t>Cool. So, if the </a:t>
            </a:r>
            <a:r>
              <a:rPr lang="en-GB" sz="1800" b="1" i="1" dirty="0">
                <a:latin typeface="Arial" panose="020B0604020202020204" pitchFamily="34" charset="0"/>
                <a:cs typeface="Arial" panose="020B0604020202020204" pitchFamily="34" charset="0"/>
              </a:rPr>
              <a:t>value function </a:t>
            </a:r>
            <a:r>
              <a:rPr lang="en-GB" sz="1800" i="1" dirty="0">
                <a:latin typeface="Arial" panose="020B0604020202020204" pitchFamily="34" charset="0"/>
                <a:cs typeface="Arial" panose="020B0604020202020204" pitchFamily="34" charset="0"/>
              </a:rPr>
              <a:t>gives “value” to an action…we just keeping choosing the action with more value every time! problem solved.</a:t>
            </a:r>
            <a:endParaRPr lang="en-GB" i="1" dirty="0">
              <a:latin typeface="Arial" panose="020B0604020202020204" pitchFamily="34" charset="0"/>
              <a:cs typeface="Arial" panose="020B0604020202020204" pitchFamily="34" charset="0"/>
            </a:endParaRPr>
          </a:p>
          <a:p>
            <a:pPr marL="95250"/>
            <a:endParaRPr lang="en-GB" sz="1200" i="1" dirty="0">
              <a:latin typeface="Arial" panose="020B0604020202020204" pitchFamily="34" charset="0"/>
              <a:cs typeface="Arial" panose="020B0604020202020204" pitchFamily="34" charset="0"/>
            </a:endParaRPr>
          </a:p>
          <a:p>
            <a:pPr marL="95250"/>
            <a:r>
              <a:rPr lang="en-GB" i="1" dirty="0">
                <a:latin typeface="Arial" panose="020B0604020202020204" pitchFamily="34" charset="0"/>
                <a:cs typeface="Arial" panose="020B0604020202020204" pitchFamily="34" charset="0"/>
              </a:rPr>
              <a:t>Well, this only works if the </a:t>
            </a:r>
            <a:r>
              <a:rPr lang="en-GB" b="1" i="1" dirty="0">
                <a:latin typeface="Arial" panose="020B0604020202020204" pitchFamily="34" charset="0"/>
                <a:cs typeface="Arial" panose="020B0604020202020204" pitchFamily="34" charset="0"/>
              </a:rPr>
              <a:t>environment is fully observable</a:t>
            </a:r>
            <a:r>
              <a:rPr lang="en-GB" i="1" dirty="0">
                <a:latin typeface="Arial" panose="020B0604020202020204" pitchFamily="34" charset="0"/>
                <a:cs typeface="Arial" panose="020B0604020202020204" pitchFamily="34" charset="0"/>
              </a:rPr>
              <a:t>, and we know the model.</a:t>
            </a:r>
            <a:endParaRPr lang="en-GB" sz="1800" i="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56AC71D-7FD7-54EE-71F4-355DD7FF99C3}"/>
              </a:ext>
            </a:extLst>
          </p:cNvPr>
          <p:cNvSpPr txBox="1"/>
          <p:nvPr/>
        </p:nvSpPr>
        <p:spPr>
          <a:xfrm>
            <a:off x="1086107" y="1317207"/>
            <a:ext cx="184731" cy="646331"/>
          </a:xfrm>
          <a:prstGeom prst="rect">
            <a:avLst/>
          </a:prstGeom>
          <a:noFill/>
        </p:spPr>
        <p:txBody>
          <a:bodyPr wrap="none" rtlCol="0">
            <a:spAutoFit/>
          </a:bodyPr>
          <a:lstStyle/>
          <a:p>
            <a:endParaRPr lang="en-US" sz="3600" dirty="0"/>
          </a:p>
        </p:txBody>
      </p:sp>
      <p:sp>
        <p:nvSpPr>
          <p:cNvPr id="15" name="TextBox 14">
            <a:extLst>
              <a:ext uri="{FF2B5EF4-FFF2-40B4-BE49-F238E27FC236}">
                <a16:creationId xmlns:a16="http://schemas.microsoft.com/office/drawing/2014/main" id="{CC6ADE03-55A8-6312-0F42-1B6608B824D4}"/>
              </a:ext>
            </a:extLst>
          </p:cNvPr>
          <p:cNvSpPr txBox="1"/>
          <p:nvPr/>
        </p:nvSpPr>
        <p:spPr>
          <a:xfrm>
            <a:off x="1098180" y="1885349"/>
            <a:ext cx="785611" cy="646331"/>
          </a:xfrm>
          <a:prstGeom prst="rect">
            <a:avLst/>
          </a:prstGeom>
          <a:noFill/>
        </p:spPr>
        <p:txBody>
          <a:bodyPr wrap="square" rtlCol="0">
            <a:spAutoFit/>
          </a:bodyPr>
          <a:lstStyle/>
          <a:p>
            <a:endParaRPr lang="en-US" sz="3600" dirty="0"/>
          </a:p>
        </p:txBody>
      </p:sp>
      <p:sp>
        <p:nvSpPr>
          <p:cNvPr id="16" name="TextBox 15">
            <a:extLst>
              <a:ext uri="{FF2B5EF4-FFF2-40B4-BE49-F238E27FC236}">
                <a16:creationId xmlns:a16="http://schemas.microsoft.com/office/drawing/2014/main" id="{F87EDCA9-6B38-BA2C-EB11-3C8D8B05862C}"/>
              </a:ext>
            </a:extLst>
          </p:cNvPr>
          <p:cNvSpPr txBox="1"/>
          <p:nvPr/>
        </p:nvSpPr>
        <p:spPr>
          <a:xfrm>
            <a:off x="1737451" y="1307687"/>
            <a:ext cx="287258" cy="523220"/>
          </a:xfrm>
          <a:prstGeom prst="rect">
            <a:avLst/>
          </a:prstGeom>
          <a:noFill/>
        </p:spPr>
        <p:txBody>
          <a:bodyPr wrap="none" rtlCol="0">
            <a:spAutoFit/>
          </a:bodyPr>
          <a:lstStyle/>
          <a:p>
            <a:r>
              <a:rPr lang="en-US" sz="2800" dirty="0"/>
              <a:t>:</a:t>
            </a:r>
          </a:p>
        </p:txBody>
      </p:sp>
      <p:sp>
        <p:nvSpPr>
          <p:cNvPr id="17" name="TextBox 16">
            <a:extLst>
              <a:ext uri="{FF2B5EF4-FFF2-40B4-BE49-F238E27FC236}">
                <a16:creationId xmlns:a16="http://schemas.microsoft.com/office/drawing/2014/main" id="{AC91C847-F855-7ED9-C718-01AE11E84349}"/>
              </a:ext>
            </a:extLst>
          </p:cNvPr>
          <p:cNvSpPr txBox="1"/>
          <p:nvPr/>
        </p:nvSpPr>
        <p:spPr>
          <a:xfrm>
            <a:off x="1737451" y="1866726"/>
            <a:ext cx="287258" cy="523220"/>
          </a:xfrm>
          <a:prstGeom prst="rect">
            <a:avLst/>
          </a:prstGeom>
          <a:noFill/>
        </p:spPr>
        <p:txBody>
          <a:bodyPr wrap="none" rtlCol="0">
            <a:spAutoFit/>
          </a:bodyPr>
          <a:lstStyle/>
          <a:p>
            <a:r>
              <a:rPr lang="en-US" sz="2800" dirty="0"/>
              <a:t>:</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293ACB8-5B80-EC06-0652-E9BD95A1F060}"/>
                  </a:ext>
                </a:extLst>
              </p:cNvPr>
              <p:cNvSpPr txBox="1"/>
              <p:nvPr/>
            </p:nvSpPr>
            <p:spPr>
              <a:xfrm>
                <a:off x="5819688" y="3268385"/>
                <a:ext cx="4369507" cy="707886"/>
              </a:xfrm>
              <a:prstGeom prst="rect">
                <a:avLst/>
              </a:prstGeom>
              <a:noFill/>
            </p:spPr>
            <p:txBody>
              <a:bodyPr wrap="square">
                <a:spAutoFit/>
              </a:bodyPr>
              <a:lstStyle/>
              <a:p>
                <a:pPr marL="95250" algn="ctr"/>
                <a:r>
                  <a:rPr lang="en-US" sz="2000" dirty="0">
                    <a:latin typeface="Arial" panose="020B0604020202020204" pitchFamily="34" charset="0"/>
                    <a:cs typeface="Arial" panose="020B0604020202020204" pitchFamily="34" charset="0"/>
                    <a:sym typeface="Wingdings" pitchFamily="2" charset="2"/>
                  </a:rPr>
                  <a:t>We want </a:t>
                </a:r>
                <a14:m>
                  <m:oMath xmlns:m="http://schemas.openxmlformats.org/officeDocument/2006/math">
                    <m:r>
                      <a:rPr lang="en-US" sz="2000" b="1" i="1">
                        <a:latin typeface="Cambria Math" panose="02040503050406030204" pitchFamily="18" charset="0"/>
                        <a:ea typeface="Cambria Math" panose="02040503050406030204" pitchFamily="18" charset="0"/>
                      </a:rPr>
                      <m:t>|</m:t>
                    </m:r>
                    <m:r>
                      <a:rPr lang="en-US" sz="2000" b="1" i="1">
                        <a:latin typeface="Cambria Math" panose="02040503050406030204" pitchFamily="18" charset="0"/>
                        <a:ea typeface="Cambria Math" panose="02040503050406030204" pitchFamily="18" charset="0"/>
                      </a:rPr>
                      <m:t>𝓠</m:t>
                    </m:r>
                    <m:r>
                      <a:rPr lang="en-US" sz="2000" b="1" i="1">
                        <a:latin typeface="Cambria Math" panose="02040503050406030204" pitchFamily="18" charset="0"/>
                        <a:ea typeface="Cambria Math" panose="02040503050406030204" pitchFamily="18" charset="0"/>
                      </a:rPr>
                      <m:t>(</m:t>
                    </m:r>
                    <m:r>
                      <a:rPr lang="en-US" sz="2000" b="1" i="1">
                        <a:latin typeface="Cambria Math" panose="02040503050406030204" pitchFamily="18" charset="0"/>
                        <a:ea typeface="Cambria Math" panose="02040503050406030204" pitchFamily="18" charset="0"/>
                      </a:rPr>
                      <m:t>𝒂</m:t>
                    </m:r>
                    <m:r>
                      <a:rPr lang="en-US" sz="2000" b="1" i="1">
                        <a:latin typeface="Cambria Math" panose="02040503050406030204" pitchFamily="18" charset="0"/>
                        <a:ea typeface="Cambria Math" panose="02040503050406030204" pitchFamily="18" charset="0"/>
                      </a:rPr>
                      <m:t>)−</m:t>
                    </m:r>
                    <m:sSup>
                      <m:sSupPr>
                        <m:ctrlPr>
                          <a:rPr lang="en-US" sz="2000" b="1" i="1" smtClean="0">
                            <a:latin typeface="Cambria Math" panose="02040503050406030204" pitchFamily="18" charset="0"/>
                            <a:ea typeface="Cambria Math" panose="02040503050406030204" pitchFamily="18" charset="0"/>
                          </a:rPr>
                        </m:ctrlPr>
                      </m:sSupPr>
                      <m:e>
                        <m:r>
                          <a:rPr lang="en-US" sz="2000" b="1" i="1" smtClean="0">
                            <a:latin typeface="Cambria Math" panose="02040503050406030204" pitchFamily="18" charset="0"/>
                            <a:ea typeface="Cambria Math" panose="02040503050406030204" pitchFamily="18" charset="0"/>
                          </a:rPr>
                          <m:t>𝒒</m:t>
                        </m:r>
                      </m:e>
                      <m:sup>
                        <m:r>
                          <a:rPr lang="en-US" sz="2000" b="1" i="1" smtClean="0">
                            <a:latin typeface="Cambria Math" panose="02040503050406030204" pitchFamily="18" charset="0"/>
                            <a:ea typeface="Cambria Math" panose="02040503050406030204" pitchFamily="18" charset="0"/>
                          </a:rPr>
                          <m:t>∗</m:t>
                        </m:r>
                      </m:sup>
                    </m:sSup>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𝒂</m:t>
                    </m:r>
                    <m:r>
                      <a:rPr lang="en-US" sz="2000" b="1" i="1" smtClean="0">
                        <a:latin typeface="Cambria Math" panose="02040503050406030204" pitchFamily="18" charset="0"/>
                        <a:ea typeface="Cambria Math" panose="02040503050406030204" pitchFamily="18" charset="0"/>
                      </a:rPr>
                      <m:t>)|</m:t>
                    </m:r>
                  </m:oMath>
                </a14:m>
                <a:r>
                  <a:rPr lang="en-US" sz="2000" dirty="0">
                    <a:latin typeface="Arial" panose="020B0604020202020204" pitchFamily="34" charset="0"/>
                    <a:cs typeface="Arial" panose="020B0604020202020204" pitchFamily="34" charset="0"/>
                  </a:rPr>
                  <a:t> to be minimal</a:t>
                </a:r>
                <a:endParaRPr lang="en-DE" sz="2000" dirty="0">
                  <a:latin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8293ACB8-5B80-EC06-0652-E9BD95A1F060}"/>
                  </a:ext>
                </a:extLst>
              </p:cNvPr>
              <p:cNvSpPr txBox="1">
                <a:spLocks noRot="1" noChangeAspect="1" noMove="1" noResize="1" noEditPoints="1" noAdjustHandles="1" noChangeArrowheads="1" noChangeShapeType="1" noTextEdit="1"/>
              </p:cNvSpPr>
              <p:nvPr/>
            </p:nvSpPr>
            <p:spPr>
              <a:xfrm>
                <a:off x="5819688" y="3268385"/>
                <a:ext cx="4369507" cy="707886"/>
              </a:xfrm>
              <a:prstGeom prst="rect">
                <a:avLst/>
              </a:prstGeom>
              <a:blipFill>
                <a:blip r:embed="rId5"/>
                <a:stretch>
                  <a:fillRect t="-5357" b="-160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5B5E81B-9D1E-4E25-CC16-FD8EE2853ABA}"/>
                  </a:ext>
                </a:extLst>
              </p:cNvPr>
              <p:cNvSpPr txBox="1"/>
              <p:nvPr/>
            </p:nvSpPr>
            <p:spPr>
              <a:xfrm>
                <a:off x="2626280" y="3214807"/>
                <a:ext cx="3351727" cy="707886"/>
              </a:xfrm>
              <a:prstGeom prst="rect">
                <a:avLst/>
              </a:prstGeom>
              <a:noFill/>
            </p:spPr>
            <p:txBody>
              <a:bodyPr wrap="square">
                <a:spAutoFit/>
              </a:bodyPr>
              <a:lstStyle/>
              <a:p>
                <a:pPr marL="381000" indent="-285750">
                  <a:buFont typeface="Wingdings" pitchFamily="2" charset="2"/>
                  <a:buChar char="§"/>
                </a:pPr>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𝒬</m:t>
                        </m:r>
                      </m:e>
                      <m:sub>
                        <m:r>
                          <a:rPr lang="en-US" sz="2000" b="0" i="1" smtClean="0">
                            <a:latin typeface="Cambria Math" panose="02040503050406030204" pitchFamily="18" charset="0"/>
                            <a:ea typeface="Cambria Math" panose="02040503050406030204" pitchFamily="18" charset="0"/>
                          </a:rPr>
                          <m:t>𝑡</m:t>
                        </m:r>
                      </m:sub>
                    </m:sSub>
                    <m:d>
                      <m:dPr>
                        <m:ctrlPr>
                          <a:rPr lang="en-US" sz="200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𝑎</m:t>
                        </m:r>
                      </m:e>
                    </m:d>
                    <m:r>
                      <a:rPr lang="en-US" sz="2000" b="1" i="1" smtClean="0">
                        <a:latin typeface="Cambria Math" panose="02040503050406030204" pitchFamily="18" charset="0"/>
                        <a:ea typeface="Cambria Math" panose="02040503050406030204" pitchFamily="18" charset="0"/>
                      </a:rPr>
                      <m:t> </m:t>
                    </m:r>
                  </m:oMath>
                </a14:m>
                <a:r>
                  <a:rPr lang="en-US" sz="2000" b="0" dirty="0">
                    <a:latin typeface="Arial" panose="020B0604020202020204" pitchFamily="34" charset="0"/>
                    <a:ea typeface="Cambria Math" panose="02040503050406030204" pitchFamily="18" charset="0"/>
                    <a:sym typeface="Wingdings" pitchFamily="2" charset="2"/>
                  </a:rPr>
                  <a:t> estimation</a:t>
                </a:r>
                <a:endParaRPr lang="en-US" sz="2000" b="0" dirty="0">
                  <a:latin typeface="Arial" panose="020B0604020202020204" pitchFamily="34" charset="0"/>
                  <a:ea typeface="Cambria Math" panose="02040503050406030204" pitchFamily="18" charset="0"/>
                </a:endParaRPr>
              </a:p>
              <a:p>
                <a:pPr marL="381000" indent="-285750">
                  <a:buFont typeface="Wingdings" pitchFamily="2" charset="2"/>
                  <a:buChar char="§"/>
                </a:pPr>
                <a14:m>
                  <m:oMath xmlns:m="http://schemas.openxmlformats.org/officeDocument/2006/math">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𝑞</m:t>
                        </m:r>
                      </m:e>
                      <m:sub>
                        <m:r>
                          <a:rPr lang="en-US" sz="2000" b="0" i="1" smtClean="0">
                            <a:latin typeface="Cambria Math" panose="02040503050406030204" pitchFamily="18" charset="0"/>
                            <a:ea typeface="Cambria Math" panose="02040503050406030204" pitchFamily="18" charset="0"/>
                          </a:rPr>
                          <m:t>𝑡</m:t>
                        </m:r>
                      </m:sub>
                      <m:sup>
                        <m:r>
                          <a:rPr lang="en-US" sz="2000" b="0" i="1" smtClean="0">
                            <a:latin typeface="Cambria Math" panose="02040503050406030204" pitchFamily="18" charset="0"/>
                            <a:ea typeface="Cambria Math" panose="02040503050406030204" pitchFamily="18" charset="0"/>
                          </a:rPr>
                          <m:t>∗</m:t>
                        </m:r>
                      </m:sup>
                    </m:sSubSup>
                    <m:d>
                      <m:dPr>
                        <m:ctrlPr>
                          <a:rPr lang="en-US" sz="200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𝑎</m:t>
                        </m:r>
                      </m:e>
                    </m:d>
                    <m:r>
                      <a:rPr lang="en-US" sz="2000" b="0" i="1" smtClean="0">
                        <a:latin typeface="Cambria Math" panose="02040503050406030204" pitchFamily="18" charset="0"/>
                        <a:ea typeface="Cambria Math" panose="02040503050406030204" pitchFamily="18" charset="0"/>
                      </a:rPr>
                      <m:t> </m:t>
                    </m:r>
                  </m:oMath>
                </a14:m>
                <a:r>
                  <a:rPr lang="en-US" sz="2000" dirty="0">
                    <a:latin typeface="Arial" panose="020B0604020202020204" pitchFamily="34" charset="0"/>
                    <a:cs typeface="Arial" panose="020B0604020202020204" pitchFamily="34" charset="0"/>
                    <a:sym typeface="Wingdings" pitchFamily="2" charset="2"/>
                  </a:rPr>
                  <a:t> exact</a:t>
                </a:r>
              </a:p>
            </p:txBody>
          </p:sp>
        </mc:Choice>
        <mc:Fallback xmlns="">
          <p:sp>
            <p:nvSpPr>
              <p:cNvPr id="22" name="TextBox 21">
                <a:extLst>
                  <a:ext uri="{FF2B5EF4-FFF2-40B4-BE49-F238E27FC236}">
                    <a16:creationId xmlns:a16="http://schemas.microsoft.com/office/drawing/2014/main" id="{55B5E81B-9D1E-4E25-CC16-FD8EE2853ABA}"/>
                  </a:ext>
                </a:extLst>
              </p:cNvPr>
              <p:cNvSpPr txBox="1">
                <a:spLocks noRot="1" noChangeAspect="1" noMove="1" noResize="1" noEditPoints="1" noAdjustHandles="1" noChangeArrowheads="1" noChangeShapeType="1" noTextEdit="1"/>
              </p:cNvSpPr>
              <p:nvPr/>
            </p:nvSpPr>
            <p:spPr>
              <a:xfrm>
                <a:off x="2626280" y="3214807"/>
                <a:ext cx="3351727" cy="707886"/>
              </a:xfrm>
              <a:prstGeom prst="rect">
                <a:avLst/>
              </a:prstGeom>
              <a:blipFill>
                <a:blip r:embed="rId6"/>
                <a:stretch>
                  <a:fillRect t="-3509" b="-14035"/>
                </a:stretch>
              </a:blipFill>
            </p:spPr>
            <p:txBody>
              <a:bodyPr/>
              <a:lstStyle/>
              <a:p>
                <a:r>
                  <a:rPr lang="en-US">
                    <a:noFill/>
                  </a:rPr>
                  <a:t> </a:t>
                </a:r>
              </a:p>
            </p:txBody>
          </p:sp>
        </mc:Fallback>
      </mc:AlternateContent>
      <p:pic>
        <p:nvPicPr>
          <p:cNvPr id="4" name="Picture 3" descr="A red flashing light with a light on&#10;&#10;AI-generated content may be incorrect.">
            <a:extLst>
              <a:ext uri="{FF2B5EF4-FFF2-40B4-BE49-F238E27FC236}">
                <a16:creationId xmlns:a16="http://schemas.microsoft.com/office/drawing/2014/main" id="{4D3870CE-0524-8843-C9F1-79946C49F9E2}"/>
              </a:ext>
            </a:extLst>
          </p:cNvPr>
          <p:cNvPicPr>
            <a:picLocks noChangeAspect="1"/>
          </p:cNvPicPr>
          <p:nvPr/>
        </p:nvPicPr>
        <p:blipFill>
          <a:blip r:embed="rId7"/>
          <a:stretch>
            <a:fillRect/>
          </a:stretch>
        </p:blipFill>
        <p:spPr>
          <a:xfrm>
            <a:off x="5705994" y="462103"/>
            <a:ext cx="508000" cy="508000"/>
          </a:xfrm>
          <a:prstGeom prst="rect">
            <a:avLst/>
          </a:prstGeom>
        </p:spPr>
      </p:pic>
      <p:pic>
        <p:nvPicPr>
          <p:cNvPr id="5" name="Picture 4" descr="A cartoon of a child's face&#10;&#10;AI-generated content may be incorrect.">
            <a:extLst>
              <a:ext uri="{FF2B5EF4-FFF2-40B4-BE49-F238E27FC236}">
                <a16:creationId xmlns:a16="http://schemas.microsoft.com/office/drawing/2014/main" id="{DEA546DC-5952-6F97-1DBD-E33C152CF9B8}"/>
              </a:ext>
            </a:extLst>
          </p:cNvPr>
          <p:cNvPicPr>
            <a:picLocks noChangeAspect="1"/>
          </p:cNvPicPr>
          <p:nvPr/>
        </p:nvPicPr>
        <p:blipFill>
          <a:blip r:embed="rId8"/>
          <a:stretch>
            <a:fillRect/>
          </a:stretch>
        </p:blipFill>
        <p:spPr>
          <a:xfrm>
            <a:off x="1202908" y="1381122"/>
            <a:ext cx="423767" cy="423767"/>
          </a:xfrm>
          <a:prstGeom prst="rect">
            <a:avLst/>
          </a:prstGeom>
        </p:spPr>
      </p:pic>
      <p:pic>
        <p:nvPicPr>
          <p:cNvPr id="18" name="Picture 17" descr="A cartoon of a person's face&#10;&#10;AI-generated content may be incorrect.">
            <a:extLst>
              <a:ext uri="{FF2B5EF4-FFF2-40B4-BE49-F238E27FC236}">
                <a16:creationId xmlns:a16="http://schemas.microsoft.com/office/drawing/2014/main" id="{115CF0CC-4D1B-D887-5E27-B1F79C89BC9D}"/>
              </a:ext>
            </a:extLst>
          </p:cNvPr>
          <p:cNvPicPr>
            <a:picLocks noChangeAspect="1"/>
          </p:cNvPicPr>
          <p:nvPr/>
        </p:nvPicPr>
        <p:blipFill>
          <a:blip r:embed="rId9"/>
          <a:stretch>
            <a:fillRect/>
          </a:stretch>
        </p:blipFill>
        <p:spPr>
          <a:xfrm>
            <a:off x="1226414" y="1926851"/>
            <a:ext cx="471480" cy="471480"/>
          </a:xfrm>
          <a:prstGeom prst="rect">
            <a:avLst/>
          </a:prstGeom>
        </p:spPr>
      </p:pic>
    </p:spTree>
    <p:extLst>
      <p:ext uri="{BB962C8B-B14F-4D97-AF65-F5344CB8AC3E}">
        <p14:creationId xmlns:p14="http://schemas.microsoft.com/office/powerpoint/2010/main" val="60665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0" grpId="0"/>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C7F7C-FD53-D388-AE8D-2AC7D1F2503C}"/>
              </a:ext>
            </a:extLst>
          </p:cNvPr>
          <p:cNvSpPr>
            <a:spLocks noGrp="1"/>
          </p:cNvSpPr>
          <p:nvPr>
            <p:ph type="title"/>
          </p:nvPr>
        </p:nvSpPr>
        <p:spPr>
          <a:xfrm>
            <a:off x="835959" y="365126"/>
            <a:ext cx="4924611" cy="681036"/>
          </a:xfrm>
        </p:spPr>
        <p:txBody>
          <a:bodyPr/>
          <a:lstStyle/>
          <a:p>
            <a:r>
              <a:rPr lang="en-US" dirty="0"/>
              <a:t>About greedy actions </a:t>
            </a:r>
          </a:p>
        </p:txBody>
      </p:sp>
      <p:sp>
        <p:nvSpPr>
          <p:cNvPr id="5" name="TextBox 4">
            <a:extLst>
              <a:ext uri="{FF2B5EF4-FFF2-40B4-BE49-F238E27FC236}">
                <a16:creationId xmlns:a16="http://schemas.microsoft.com/office/drawing/2014/main" id="{26E8C653-880F-B817-C732-1075EAE1DDF9}"/>
              </a:ext>
            </a:extLst>
          </p:cNvPr>
          <p:cNvSpPr txBox="1"/>
          <p:nvPr/>
        </p:nvSpPr>
        <p:spPr>
          <a:xfrm>
            <a:off x="2248096" y="2271045"/>
            <a:ext cx="9086088" cy="400110"/>
          </a:xfrm>
          <a:prstGeom prst="rect">
            <a:avLst/>
          </a:prstGeom>
          <a:noFill/>
        </p:spPr>
        <p:txBody>
          <a:bodyPr wrap="square" rtlCol="0">
            <a:spAutoFit/>
          </a:bodyPr>
          <a:lstStyle/>
          <a:p>
            <a:pPr marL="95250"/>
            <a:r>
              <a:rPr lang="en-GB" sz="2000" dirty="0">
                <a:latin typeface="Arial" panose="020B0604020202020204" pitchFamily="34" charset="0"/>
                <a:cs typeface="Arial" panose="020B0604020202020204" pitchFamily="34" charset="0"/>
              </a:rPr>
              <a:t>Does </a:t>
            </a:r>
            <a:r>
              <a:rPr lang="en-GB" sz="2000" b="1" dirty="0">
                <a:latin typeface="Arial" panose="020B0604020202020204" pitchFamily="34" charset="0"/>
                <a:cs typeface="Arial" panose="020B0604020202020204" pitchFamily="34" charset="0"/>
              </a:rPr>
              <a:t>greedy action</a:t>
            </a:r>
            <a:r>
              <a:rPr lang="en-GB" sz="2000" dirty="0">
                <a:latin typeface="Arial" panose="020B0604020202020204" pitchFamily="34" charset="0"/>
                <a:cs typeface="Arial" panose="020B0604020202020204" pitchFamily="34" charset="0"/>
              </a:rPr>
              <a:t> work? </a:t>
            </a:r>
            <a:r>
              <a:rPr lang="en-GB" sz="2000" dirty="0">
                <a:latin typeface="Arial" panose="020B0604020202020204" pitchFamily="34" charset="0"/>
                <a:cs typeface="Arial" panose="020B0604020202020204" pitchFamily="34" charset="0"/>
                <a:sym typeface="Wingdings" pitchFamily="2" charset="2"/>
              </a:rPr>
              <a:t> </a:t>
            </a:r>
            <a:r>
              <a:rPr lang="en-US" sz="2000" dirty="0">
                <a:latin typeface="Arial" panose="020B0604020202020204" pitchFamily="34" charset="0"/>
                <a:cs typeface="Arial" panose="020B0604020202020204" pitchFamily="34" charset="0"/>
              </a:rPr>
              <a:t>it will depend on the uncertainties</a:t>
            </a:r>
            <a:endParaRPr lang="en-GB" sz="600" dirty="0">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1C47D7BD-F4F5-F8FA-8967-82373044E59D}"/>
              </a:ext>
            </a:extLst>
          </p:cNvPr>
          <p:cNvCxnSpPr>
            <a:cxnSpLocks/>
          </p:cNvCxnSpPr>
          <p:nvPr/>
        </p:nvCxnSpPr>
        <p:spPr>
          <a:xfrm flipV="1">
            <a:off x="3048680" y="3341014"/>
            <a:ext cx="0" cy="1506537"/>
          </a:xfrm>
          <a:prstGeom prst="straightConnector1">
            <a:avLst/>
          </a:prstGeom>
          <a:ln w="2540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B9C9070-6A46-BA8F-52A6-997BC8618F67}"/>
              </a:ext>
            </a:extLst>
          </p:cNvPr>
          <p:cNvCxnSpPr>
            <a:cxnSpLocks/>
          </p:cNvCxnSpPr>
          <p:nvPr/>
        </p:nvCxnSpPr>
        <p:spPr>
          <a:xfrm>
            <a:off x="3048680" y="4847551"/>
            <a:ext cx="2463800" cy="0"/>
          </a:xfrm>
          <a:prstGeom prst="straightConnector1">
            <a:avLst/>
          </a:prstGeom>
          <a:ln w="2540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276AB3A0-FD53-0A1F-67B8-D261402FE642}"/>
              </a:ext>
            </a:extLst>
          </p:cNvPr>
          <p:cNvCxnSpPr>
            <a:cxnSpLocks/>
          </p:cNvCxnSpPr>
          <p:nvPr/>
        </p:nvCxnSpPr>
        <p:spPr>
          <a:xfrm flipV="1">
            <a:off x="6096000" y="3351591"/>
            <a:ext cx="0" cy="1506537"/>
          </a:xfrm>
          <a:prstGeom prst="straightConnector1">
            <a:avLst/>
          </a:prstGeom>
          <a:ln w="2540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26A5942-DC85-ED05-0493-61B2C9B3A3E1}"/>
              </a:ext>
            </a:extLst>
          </p:cNvPr>
          <p:cNvCxnSpPr>
            <a:cxnSpLocks/>
          </p:cNvCxnSpPr>
          <p:nvPr/>
        </p:nvCxnSpPr>
        <p:spPr>
          <a:xfrm>
            <a:off x="6096000" y="4858128"/>
            <a:ext cx="3633033" cy="0"/>
          </a:xfrm>
          <a:prstGeom prst="straightConnector1">
            <a:avLst/>
          </a:prstGeom>
          <a:ln w="2540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27" name="Freeform 26">
            <a:extLst>
              <a:ext uri="{FF2B5EF4-FFF2-40B4-BE49-F238E27FC236}">
                <a16:creationId xmlns:a16="http://schemas.microsoft.com/office/drawing/2014/main" id="{01834073-2E4B-F36D-49E9-5E235E403476}"/>
              </a:ext>
            </a:extLst>
          </p:cNvPr>
          <p:cNvSpPr/>
          <p:nvPr/>
        </p:nvSpPr>
        <p:spPr>
          <a:xfrm>
            <a:off x="4101906" y="3352845"/>
            <a:ext cx="216550" cy="1482874"/>
          </a:xfrm>
          <a:custGeom>
            <a:avLst/>
            <a:gdLst>
              <a:gd name="connsiteX0" fmla="*/ 0 w 1320800"/>
              <a:gd name="connsiteY0" fmla="*/ 1435112 h 1482874"/>
              <a:gd name="connsiteX1" fmla="*/ 292100 w 1320800"/>
              <a:gd name="connsiteY1" fmla="*/ 1270012 h 1482874"/>
              <a:gd name="connsiteX2" fmla="*/ 673100 w 1320800"/>
              <a:gd name="connsiteY2" fmla="*/ 12 h 1482874"/>
              <a:gd name="connsiteX3" fmla="*/ 1041400 w 1320800"/>
              <a:gd name="connsiteY3" fmla="*/ 1295412 h 1482874"/>
              <a:gd name="connsiteX4" fmla="*/ 1320800 w 1320800"/>
              <a:gd name="connsiteY4" fmla="*/ 1447812 h 148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482874">
                <a:moveTo>
                  <a:pt x="0" y="1435112"/>
                </a:moveTo>
                <a:cubicBezTo>
                  <a:pt x="89958" y="1472153"/>
                  <a:pt x="179917" y="1509195"/>
                  <a:pt x="292100" y="1270012"/>
                </a:cubicBezTo>
                <a:cubicBezTo>
                  <a:pt x="404283" y="1030829"/>
                  <a:pt x="548217" y="-4221"/>
                  <a:pt x="673100" y="12"/>
                </a:cubicBezTo>
                <a:cubicBezTo>
                  <a:pt x="797983" y="4245"/>
                  <a:pt x="933450" y="1054112"/>
                  <a:pt x="1041400" y="1295412"/>
                </a:cubicBezTo>
                <a:cubicBezTo>
                  <a:pt x="1149350" y="1536712"/>
                  <a:pt x="1235075" y="1492262"/>
                  <a:pt x="1320800" y="144781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EED63173-30E2-5822-1FD7-96A56CF70107}"/>
              </a:ext>
            </a:extLst>
          </p:cNvPr>
          <p:cNvSpPr/>
          <p:nvPr/>
        </p:nvSpPr>
        <p:spPr>
          <a:xfrm>
            <a:off x="6049274" y="3375254"/>
            <a:ext cx="3299819" cy="1482874"/>
          </a:xfrm>
          <a:custGeom>
            <a:avLst/>
            <a:gdLst>
              <a:gd name="connsiteX0" fmla="*/ 0 w 1320800"/>
              <a:gd name="connsiteY0" fmla="*/ 1435112 h 1482874"/>
              <a:gd name="connsiteX1" fmla="*/ 292100 w 1320800"/>
              <a:gd name="connsiteY1" fmla="*/ 1270012 h 1482874"/>
              <a:gd name="connsiteX2" fmla="*/ 673100 w 1320800"/>
              <a:gd name="connsiteY2" fmla="*/ 12 h 1482874"/>
              <a:gd name="connsiteX3" fmla="*/ 1041400 w 1320800"/>
              <a:gd name="connsiteY3" fmla="*/ 1295412 h 1482874"/>
              <a:gd name="connsiteX4" fmla="*/ 1320800 w 1320800"/>
              <a:gd name="connsiteY4" fmla="*/ 1447812 h 148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482874">
                <a:moveTo>
                  <a:pt x="0" y="1435112"/>
                </a:moveTo>
                <a:cubicBezTo>
                  <a:pt x="89958" y="1472153"/>
                  <a:pt x="179917" y="1509195"/>
                  <a:pt x="292100" y="1270012"/>
                </a:cubicBezTo>
                <a:cubicBezTo>
                  <a:pt x="404283" y="1030829"/>
                  <a:pt x="548217" y="-4221"/>
                  <a:pt x="673100" y="12"/>
                </a:cubicBezTo>
                <a:cubicBezTo>
                  <a:pt x="797983" y="4245"/>
                  <a:pt x="933450" y="1054112"/>
                  <a:pt x="1041400" y="1295412"/>
                </a:cubicBezTo>
                <a:cubicBezTo>
                  <a:pt x="1149350" y="1536712"/>
                  <a:pt x="1235075" y="1492262"/>
                  <a:pt x="1320800" y="144781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4E8ACC34-4004-0043-C45E-63B13B729821}"/>
              </a:ext>
            </a:extLst>
          </p:cNvPr>
          <p:cNvCxnSpPr>
            <a:cxnSpLocks/>
          </p:cNvCxnSpPr>
          <p:nvPr/>
        </p:nvCxnSpPr>
        <p:spPr>
          <a:xfrm>
            <a:off x="4220255" y="3352845"/>
            <a:ext cx="0" cy="1482874"/>
          </a:xfrm>
          <a:prstGeom prst="line">
            <a:avLst/>
          </a:prstGeom>
          <a:ln w="22225">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E7DA90E-2DCC-05B9-BF98-114C23607872}"/>
                  </a:ext>
                </a:extLst>
              </p:cNvPr>
              <p:cNvSpPr txBox="1"/>
              <p:nvPr/>
            </p:nvSpPr>
            <p:spPr>
              <a:xfrm>
                <a:off x="2582336" y="3849892"/>
                <a:ext cx="39891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𝒢</m:t>
                          </m:r>
                        </m:e>
                        <m:sub>
                          <m:r>
                            <a:rPr lang="en-US" sz="2000" i="1">
                              <a:latin typeface="Cambria Math" panose="02040503050406030204" pitchFamily="18" charset="0"/>
                              <a:ea typeface="Cambria Math" panose="02040503050406030204" pitchFamily="18" charset="0"/>
                            </a:rPr>
                            <m:t>𝑡</m:t>
                          </m:r>
                        </m:sub>
                      </m:sSub>
                    </m:oMath>
                  </m:oMathPara>
                </a14:m>
                <a:endParaRPr lang="en-US" sz="2000" dirty="0"/>
              </a:p>
            </p:txBody>
          </p:sp>
        </mc:Choice>
        <mc:Fallback xmlns="">
          <p:sp>
            <p:nvSpPr>
              <p:cNvPr id="32" name="TextBox 31">
                <a:extLst>
                  <a:ext uri="{FF2B5EF4-FFF2-40B4-BE49-F238E27FC236}">
                    <a16:creationId xmlns:a16="http://schemas.microsoft.com/office/drawing/2014/main" id="{8E7DA90E-2DCC-05B9-BF98-114C23607872}"/>
                  </a:ext>
                </a:extLst>
              </p:cNvPr>
              <p:cNvSpPr txBox="1">
                <a:spLocks noRot="1" noChangeAspect="1" noMove="1" noResize="1" noEditPoints="1" noAdjustHandles="1" noChangeArrowheads="1" noChangeShapeType="1" noTextEdit="1"/>
              </p:cNvSpPr>
              <p:nvPr/>
            </p:nvSpPr>
            <p:spPr>
              <a:xfrm>
                <a:off x="2582336" y="3849892"/>
                <a:ext cx="398919" cy="400110"/>
              </a:xfrm>
              <a:prstGeom prst="rect">
                <a:avLst/>
              </a:prstGeom>
              <a:blipFill>
                <a:blip r:embed="rId3"/>
                <a:stretch>
                  <a:fillRect l="-6250"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667AA04-5562-7C4E-76F8-9D7CBE4C1E0B}"/>
                  </a:ext>
                </a:extLst>
              </p:cNvPr>
              <p:cNvSpPr txBox="1"/>
              <p:nvPr/>
            </p:nvSpPr>
            <p:spPr>
              <a:xfrm>
                <a:off x="3758586" y="4935349"/>
                <a:ext cx="89793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solidFill>
                                <a:schemeClr val="accent6">
                                  <a:lumMod val="75000"/>
                                </a:schemeClr>
                              </a:solidFill>
                              <a:latin typeface="Cambria Math" panose="02040503050406030204" pitchFamily="18" charset="0"/>
                              <a:ea typeface="Cambria Math" panose="02040503050406030204" pitchFamily="18" charset="0"/>
                            </a:rPr>
                          </m:ctrlPr>
                        </m:sSupPr>
                        <m:e>
                          <m:r>
                            <a:rPr lang="en-US" sz="2000" b="0" i="1" smtClean="0">
                              <a:solidFill>
                                <a:schemeClr val="accent6">
                                  <a:lumMod val="75000"/>
                                </a:schemeClr>
                              </a:solidFill>
                              <a:latin typeface="Cambria Math" panose="02040503050406030204" pitchFamily="18" charset="0"/>
                              <a:ea typeface="Cambria Math" panose="02040503050406030204" pitchFamily="18" charset="0"/>
                            </a:rPr>
                            <m:t>𝑞</m:t>
                          </m:r>
                        </m:e>
                        <m:sup>
                          <m:r>
                            <a:rPr lang="en-US" sz="2000" b="0" i="1" smtClean="0">
                              <a:solidFill>
                                <a:schemeClr val="accent6">
                                  <a:lumMod val="75000"/>
                                </a:schemeClr>
                              </a:solidFill>
                              <a:latin typeface="Cambria Math" panose="02040503050406030204" pitchFamily="18" charset="0"/>
                              <a:ea typeface="Cambria Math" panose="02040503050406030204" pitchFamily="18" charset="0"/>
                            </a:rPr>
                            <m:t>∗</m:t>
                          </m:r>
                        </m:sup>
                      </m:sSup>
                      <m:d>
                        <m:dPr>
                          <m:ctrlPr>
                            <a:rPr lang="en-US" sz="2000" b="0" i="1" smtClean="0">
                              <a:solidFill>
                                <a:schemeClr val="accent6">
                                  <a:lumMod val="75000"/>
                                </a:schemeClr>
                              </a:solidFill>
                              <a:latin typeface="Cambria Math" panose="02040503050406030204" pitchFamily="18" charset="0"/>
                              <a:ea typeface="Cambria Math" panose="02040503050406030204" pitchFamily="18" charset="0"/>
                            </a:rPr>
                          </m:ctrlPr>
                        </m:dPr>
                        <m:e>
                          <m:r>
                            <a:rPr lang="en-US" sz="2000" b="0" i="1" smtClean="0">
                              <a:solidFill>
                                <a:schemeClr val="accent6">
                                  <a:lumMod val="75000"/>
                                </a:schemeClr>
                              </a:solidFill>
                              <a:latin typeface="Cambria Math" panose="02040503050406030204" pitchFamily="18" charset="0"/>
                              <a:ea typeface="Cambria Math" panose="02040503050406030204" pitchFamily="18" charset="0"/>
                            </a:rPr>
                            <m:t>𝑠</m:t>
                          </m:r>
                          <m:r>
                            <a:rPr lang="en-US" sz="2000" b="0" i="1" smtClean="0">
                              <a:solidFill>
                                <a:schemeClr val="accent6">
                                  <a:lumMod val="75000"/>
                                </a:schemeClr>
                              </a:solidFill>
                              <a:latin typeface="Cambria Math" panose="02040503050406030204" pitchFamily="18" charset="0"/>
                              <a:ea typeface="Cambria Math" panose="02040503050406030204" pitchFamily="18" charset="0"/>
                            </a:rPr>
                            <m:t>,</m:t>
                          </m:r>
                          <m:r>
                            <a:rPr lang="en-US" sz="2000" b="0" i="1" smtClean="0">
                              <a:solidFill>
                                <a:schemeClr val="accent6">
                                  <a:lumMod val="75000"/>
                                </a:schemeClr>
                              </a:solidFill>
                              <a:latin typeface="Cambria Math" panose="02040503050406030204" pitchFamily="18" charset="0"/>
                              <a:ea typeface="Cambria Math" panose="02040503050406030204" pitchFamily="18" charset="0"/>
                            </a:rPr>
                            <m:t>𝑎</m:t>
                          </m:r>
                        </m:e>
                      </m:d>
                    </m:oMath>
                  </m:oMathPara>
                </a14:m>
                <a:endParaRPr lang="en-DE" sz="2000" dirty="0">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33" name="TextBox 32">
                <a:extLst>
                  <a:ext uri="{FF2B5EF4-FFF2-40B4-BE49-F238E27FC236}">
                    <a16:creationId xmlns:a16="http://schemas.microsoft.com/office/drawing/2014/main" id="{E667AA04-5562-7C4E-76F8-9D7CBE4C1E0B}"/>
                  </a:ext>
                </a:extLst>
              </p:cNvPr>
              <p:cNvSpPr txBox="1">
                <a:spLocks noRot="1" noChangeAspect="1" noMove="1" noResize="1" noEditPoints="1" noAdjustHandles="1" noChangeArrowheads="1" noChangeShapeType="1" noTextEdit="1"/>
              </p:cNvSpPr>
              <p:nvPr/>
            </p:nvSpPr>
            <p:spPr>
              <a:xfrm>
                <a:off x="3758586" y="4935349"/>
                <a:ext cx="897938" cy="307777"/>
              </a:xfrm>
              <a:prstGeom prst="rect">
                <a:avLst/>
              </a:prstGeom>
              <a:blipFill>
                <a:blip r:embed="rId4"/>
                <a:stretch>
                  <a:fillRect l="-7042" b="-28000"/>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D5E04E51-B325-6D69-62FF-9F7E322B54A8}"/>
              </a:ext>
            </a:extLst>
          </p:cNvPr>
          <p:cNvCxnSpPr>
            <a:cxnSpLocks/>
          </p:cNvCxnSpPr>
          <p:nvPr/>
        </p:nvCxnSpPr>
        <p:spPr>
          <a:xfrm>
            <a:off x="7741944" y="3390244"/>
            <a:ext cx="0" cy="1482874"/>
          </a:xfrm>
          <a:prstGeom prst="line">
            <a:avLst/>
          </a:prstGeom>
          <a:ln w="22225">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D2A75E4-0E3D-D779-7C8F-73C0F61F6CA2}"/>
                  </a:ext>
                </a:extLst>
              </p:cNvPr>
              <p:cNvSpPr txBox="1"/>
              <p:nvPr/>
            </p:nvSpPr>
            <p:spPr>
              <a:xfrm>
                <a:off x="7250214" y="4945926"/>
                <a:ext cx="89793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solidFill>
                                <a:schemeClr val="accent6">
                                  <a:lumMod val="75000"/>
                                </a:schemeClr>
                              </a:solidFill>
                              <a:latin typeface="Cambria Math" panose="02040503050406030204" pitchFamily="18" charset="0"/>
                              <a:ea typeface="Cambria Math" panose="02040503050406030204" pitchFamily="18" charset="0"/>
                            </a:rPr>
                          </m:ctrlPr>
                        </m:sSupPr>
                        <m:e>
                          <m:r>
                            <a:rPr lang="en-US" sz="2000" b="0" i="1" smtClean="0">
                              <a:solidFill>
                                <a:schemeClr val="accent6">
                                  <a:lumMod val="75000"/>
                                </a:schemeClr>
                              </a:solidFill>
                              <a:latin typeface="Cambria Math" panose="02040503050406030204" pitchFamily="18" charset="0"/>
                              <a:ea typeface="Cambria Math" panose="02040503050406030204" pitchFamily="18" charset="0"/>
                            </a:rPr>
                            <m:t>𝑞</m:t>
                          </m:r>
                        </m:e>
                        <m:sup>
                          <m:r>
                            <a:rPr lang="en-US" sz="2000" b="0" i="1" smtClean="0">
                              <a:solidFill>
                                <a:schemeClr val="accent6">
                                  <a:lumMod val="75000"/>
                                </a:schemeClr>
                              </a:solidFill>
                              <a:latin typeface="Cambria Math" panose="02040503050406030204" pitchFamily="18" charset="0"/>
                              <a:ea typeface="Cambria Math" panose="02040503050406030204" pitchFamily="18" charset="0"/>
                            </a:rPr>
                            <m:t>∗</m:t>
                          </m:r>
                        </m:sup>
                      </m:sSup>
                      <m:d>
                        <m:dPr>
                          <m:ctrlPr>
                            <a:rPr lang="en-US" sz="2000" b="0" i="1" smtClean="0">
                              <a:solidFill>
                                <a:schemeClr val="accent6">
                                  <a:lumMod val="75000"/>
                                </a:schemeClr>
                              </a:solidFill>
                              <a:latin typeface="Cambria Math" panose="02040503050406030204" pitchFamily="18" charset="0"/>
                              <a:ea typeface="Cambria Math" panose="02040503050406030204" pitchFamily="18" charset="0"/>
                            </a:rPr>
                          </m:ctrlPr>
                        </m:dPr>
                        <m:e>
                          <m:r>
                            <a:rPr lang="en-US" sz="2000" b="0" i="1" smtClean="0">
                              <a:solidFill>
                                <a:schemeClr val="accent6">
                                  <a:lumMod val="75000"/>
                                </a:schemeClr>
                              </a:solidFill>
                              <a:latin typeface="Cambria Math" panose="02040503050406030204" pitchFamily="18" charset="0"/>
                              <a:ea typeface="Cambria Math" panose="02040503050406030204" pitchFamily="18" charset="0"/>
                            </a:rPr>
                            <m:t>𝑠</m:t>
                          </m:r>
                          <m:r>
                            <a:rPr lang="en-US" sz="2000" b="0" i="1" smtClean="0">
                              <a:solidFill>
                                <a:schemeClr val="accent6">
                                  <a:lumMod val="75000"/>
                                </a:schemeClr>
                              </a:solidFill>
                              <a:latin typeface="Cambria Math" panose="02040503050406030204" pitchFamily="18" charset="0"/>
                              <a:ea typeface="Cambria Math" panose="02040503050406030204" pitchFamily="18" charset="0"/>
                            </a:rPr>
                            <m:t>,</m:t>
                          </m:r>
                          <m:r>
                            <a:rPr lang="en-US" sz="2000" b="0" i="1" smtClean="0">
                              <a:solidFill>
                                <a:schemeClr val="accent6">
                                  <a:lumMod val="75000"/>
                                </a:schemeClr>
                              </a:solidFill>
                              <a:latin typeface="Cambria Math" panose="02040503050406030204" pitchFamily="18" charset="0"/>
                              <a:ea typeface="Cambria Math" panose="02040503050406030204" pitchFamily="18" charset="0"/>
                            </a:rPr>
                            <m:t>𝑎</m:t>
                          </m:r>
                        </m:e>
                      </m:d>
                    </m:oMath>
                  </m:oMathPara>
                </a14:m>
                <a:endParaRPr lang="en-DE" sz="2000" dirty="0">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36" name="TextBox 35">
                <a:extLst>
                  <a:ext uri="{FF2B5EF4-FFF2-40B4-BE49-F238E27FC236}">
                    <a16:creationId xmlns:a16="http://schemas.microsoft.com/office/drawing/2014/main" id="{DD2A75E4-0E3D-D779-7C8F-73C0F61F6CA2}"/>
                  </a:ext>
                </a:extLst>
              </p:cNvPr>
              <p:cNvSpPr txBox="1">
                <a:spLocks noRot="1" noChangeAspect="1" noMove="1" noResize="1" noEditPoints="1" noAdjustHandles="1" noChangeArrowheads="1" noChangeShapeType="1" noTextEdit="1"/>
              </p:cNvSpPr>
              <p:nvPr/>
            </p:nvSpPr>
            <p:spPr>
              <a:xfrm>
                <a:off x="7250214" y="4945926"/>
                <a:ext cx="897938" cy="307777"/>
              </a:xfrm>
              <a:prstGeom prst="rect">
                <a:avLst/>
              </a:prstGeom>
              <a:blipFill>
                <a:blip r:embed="rId5"/>
                <a:stretch>
                  <a:fillRect l="-5556" b="-24000"/>
                </a:stretch>
              </a:blipFill>
            </p:spPr>
            <p:txBody>
              <a:bodyPr/>
              <a:lstStyle/>
              <a:p>
                <a:r>
                  <a:rPr lang="en-US">
                    <a:noFill/>
                  </a:rPr>
                  <a:t> </a:t>
                </a:r>
              </a:p>
            </p:txBody>
          </p:sp>
        </mc:Fallback>
      </mc:AlternateContent>
      <p:sp>
        <p:nvSpPr>
          <p:cNvPr id="9" name="Oval 8">
            <a:extLst>
              <a:ext uri="{FF2B5EF4-FFF2-40B4-BE49-F238E27FC236}">
                <a16:creationId xmlns:a16="http://schemas.microsoft.com/office/drawing/2014/main" id="{8AD2117F-963F-BB1E-3BB0-9D36369189CA}"/>
              </a:ext>
            </a:extLst>
          </p:cNvPr>
          <p:cNvSpPr/>
          <p:nvPr/>
        </p:nvSpPr>
        <p:spPr>
          <a:xfrm>
            <a:off x="7877915" y="3616417"/>
            <a:ext cx="108000" cy="108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BAF765A-7E86-5338-D61F-4BCD6AD08990}"/>
              </a:ext>
            </a:extLst>
          </p:cNvPr>
          <p:cNvSpPr/>
          <p:nvPr/>
        </p:nvSpPr>
        <p:spPr>
          <a:xfrm>
            <a:off x="7357175" y="4070186"/>
            <a:ext cx="108000" cy="108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444972C-704D-F328-C961-BC667B9ABE16}"/>
              </a:ext>
            </a:extLst>
          </p:cNvPr>
          <p:cNvSpPr txBox="1"/>
          <p:nvPr/>
        </p:nvSpPr>
        <p:spPr>
          <a:xfrm>
            <a:off x="6298980" y="5353488"/>
            <a:ext cx="2986981" cy="830997"/>
          </a:xfrm>
          <a:prstGeom prst="rect">
            <a:avLst/>
          </a:prstGeom>
          <a:noFill/>
        </p:spPr>
        <p:txBody>
          <a:bodyPr wrap="square" rtlCol="0">
            <a:spAutoFit/>
          </a:bodyPr>
          <a:lstStyle/>
          <a:p>
            <a:pPr algn="ctr"/>
            <a:r>
              <a:rPr lang="en-US" sz="1600" i="1" dirty="0">
                <a:latin typeface="Arial" panose="020B0604020202020204" pitchFamily="34" charset="0"/>
                <a:cs typeface="Arial" panose="020B0604020202020204" pitchFamily="34" charset="0"/>
              </a:rPr>
              <a:t>If value uncertainty is large, more exploration is required to reduce estimation error.</a:t>
            </a:r>
            <a:endParaRPr lang="en-US" sz="1600" b="1" i="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53F9DC5-44E7-AF1E-2BD9-61E8DAE9698F}"/>
              </a:ext>
            </a:extLst>
          </p:cNvPr>
          <p:cNvSpPr txBox="1"/>
          <p:nvPr/>
        </p:nvSpPr>
        <p:spPr>
          <a:xfrm>
            <a:off x="2803678" y="5301320"/>
            <a:ext cx="2807754" cy="830997"/>
          </a:xfrm>
          <a:prstGeom prst="rect">
            <a:avLst/>
          </a:prstGeom>
          <a:noFill/>
        </p:spPr>
        <p:txBody>
          <a:bodyPr wrap="square">
            <a:spAutoFit/>
          </a:bodyPr>
          <a:lstStyle/>
          <a:p>
            <a:pPr algn="ctr"/>
            <a:r>
              <a:rPr lang="en-US" sz="1600" i="1" dirty="0">
                <a:latin typeface="Arial" panose="020B0604020202020204" pitchFamily="34" charset="0"/>
                <a:cs typeface="Arial" panose="020B0604020202020204" pitchFamily="34" charset="0"/>
              </a:rPr>
              <a:t>If reward and transitions are deterministic, one sample is sufficient</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E098BA1-1EAB-B24E-DDB5-1B5C137201F8}"/>
                  </a:ext>
                </a:extLst>
              </p:cNvPr>
              <p:cNvSpPr txBox="1"/>
              <p:nvPr/>
            </p:nvSpPr>
            <p:spPr>
              <a:xfrm>
                <a:off x="8535692" y="493518"/>
                <a:ext cx="30217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𝒬</m:t>
                          </m:r>
                        </m:e>
                        <m:sub>
                          <m:r>
                            <a:rPr lang="en-US" sz="2400" b="0" i="1" smtClean="0">
                              <a:latin typeface="Cambria Math" panose="02040503050406030204" pitchFamily="18" charset="0"/>
                              <a:ea typeface="Cambria Math" panose="02040503050406030204" pitchFamily="18" charset="0"/>
                            </a:rPr>
                            <m:t>𝜋</m:t>
                          </m:r>
                        </m:sub>
                      </m:sSub>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𝑎</m:t>
                          </m:r>
                        </m:e>
                      </m:d>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𝔼</m:t>
                          </m:r>
                        </m:e>
                        <m:sub>
                          <m:r>
                            <a:rPr lang="en-US" sz="2400" b="0" i="1" smtClean="0">
                              <a:latin typeface="Cambria Math" panose="02040503050406030204" pitchFamily="18" charset="0"/>
                              <a:ea typeface="Cambria Math" panose="02040503050406030204" pitchFamily="18" charset="0"/>
                            </a:rPr>
                            <m:t>𝜋</m:t>
                          </m:r>
                        </m:sub>
                      </m:sSub>
                      <m:d>
                        <m:dPr>
                          <m:begChr m:val="["/>
                          <m:endChr m:val="|"/>
                          <m:ctrlPr>
                            <a:rPr lang="en-US" sz="2400" b="0" i="1" smtClean="0">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𝒢</m:t>
                              </m:r>
                            </m:e>
                            <m:sub>
                              <m:r>
                                <a:rPr lang="en-US" sz="2400" i="1">
                                  <a:latin typeface="Cambria Math" panose="02040503050406030204" pitchFamily="18" charset="0"/>
                                  <a:ea typeface="Cambria Math" panose="02040503050406030204" pitchFamily="18" charset="0"/>
                                </a:rPr>
                                <m:t>𝑡</m:t>
                              </m:r>
                            </m:sub>
                          </m:sSub>
                          <m:r>
                            <a:rPr lang="en-US" sz="2400" b="0" i="1" smtClean="0">
                              <a:latin typeface="Cambria Math" panose="02040503050406030204" pitchFamily="18" charset="0"/>
                              <a:ea typeface="Cambria Math" panose="02040503050406030204" pitchFamily="18" charset="0"/>
                            </a:rPr>
                            <m:t> </m:t>
                          </m:r>
                        </m:e>
                      </m:d>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m:t>
                      </m:r>
                      <m:r>
                        <a:rPr lang="en-US" sz="2400" i="1">
                          <a:latin typeface="Cambria Math" panose="02040503050406030204" pitchFamily="18" charset="0"/>
                          <a:ea typeface="Cambria Math" panose="02040503050406030204" pitchFamily="18" charset="0"/>
                        </a:rPr>
                        <m:t>]</m:t>
                      </m:r>
                    </m:oMath>
                  </m:oMathPara>
                </a14:m>
                <a:endParaRPr lang="en-DE" sz="2400" dirty="0">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7E098BA1-1EAB-B24E-DDB5-1B5C137201F8}"/>
                  </a:ext>
                </a:extLst>
              </p:cNvPr>
              <p:cNvSpPr txBox="1">
                <a:spLocks noRot="1" noChangeAspect="1" noMove="1" noResize="1" noEditPoints="1" noAdjustHandles="1" noChangeArrowheads="1" noChangeShapeType="1" noTextEdit="1"/>
              </p:cNvSpPr>
              <p:nvPr/>
            </p:nvSpPr>
            <p:spPr>
              <a:xfrm>
                <a:off x="8535692" y="493518"/>
                <a:ext cx="3021725" cy="369332"/>
              </a:xfrm>
              <a:prstGeom prst="rect">
                <a:avLst/>
              </a:prstGeom>
              <a:blipFill>
                <a:blip r:embed="rId8"/>
                <a:stretch>
                  <a:fillRect l="-2510" t="-6452" r="-2510" b="-35484"/>
                </a:stretch>
              </a:blipFill>
            </p:spPr>
            <p:txBody>
              <a:bodyPr/>
              <a:lstStyle/>
              <a:p>
                <a:r>
                  <a:rPr lang="en-US">
                    <a:noFill/>
                  </a:rPr>
                  <a:t> </a:t>
                </a:r>
              </a:p>
            </p:txBody>
          </p:sp>
        </mc:Fallback>
      </mc:AlternateContent>
      <p:sp>
        <p:nvSpPr>
          <p:cNvPr id="25" name="Oval 24">
            <a:extLst>
              <a:ext uri="{FF2B5EF4-FFF2-40B4-BE49-F238E27FC236}">
                <a16:creationId xmlns:a16="http://schemas.microsoft.com/office/drawing/2014/main" id="{6AAED533-2700-A5FE-CB9F-17F25AF1FAEC}"/>
              </a:ext>
            </a:extLst>
          </p:cNvPr>
          <p:cNvSpPr/>
          <p:nvPr/>
        </p:nvSpPr>
        <p:spPr>
          <a:xfrm>
            <a:off x="4390493" y="3623330"/>
            <a:ext cx="108000" cy="108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66D9FFB-CE00-DB2F-B538-BC5C558DF3AE}"/>
              </a:ext>
            </a:extLst>
          </p:cNvPr>
          <p:cNvSpPr/>
          <p:nvPr/>
        </p:nvSpPr>
        <p:spPr>
          <a:xfrm>
            <a:off x="3869753" y="4077099"/>
            <a:ext cx="108000" cy="108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8B755FAC-C831-80C6-EE41-8648AB891758}"/>
              </a:ext>
            </a:extLst>
          </p:cNvPr>
          <p:cNvSpPr/>
          <p:nvPr/>
        </p:nvSpPr>
        <p:spPr>
          <a:xfrm>
            <a:off x="911225" y="1081974"/>
            <a:ext cx="10812023" cy="1072017"/>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DDE2CBB9-6B3F-A392-A86C-A61CC4B9676B}"/>
              </a:ext>
            </a:extLst>
          </p:cNvPr>
          <p:cNvSpPr txBox="1"/>
          <p:nvPr/>
        </p:nvSpPr>
        <p:spPr>
          <a:xfrm>
            <a:off x="1120564" y="1167394"/>
            <a:ext cx="1850186" cy="400110"/>
          </a:xfrm>
          <a:prstGeom prst="rect">
            <a:avLst/>
          </a:prstGeom>
          <a:noFill/>
        </p:spPr>
        <p:txBody>
          <a:bodyPr wrap="none" rtlCol="0">
            <a:spAutoFit/>
          </a:bodyPr>
          <a:lstStyle/>
          <a:p>
            <a:r>
              <a:rPr lang="en-US" sz="2000" u="sng" dirty="0">
                <a:latin typeface="Arial" panose="020B0604020202020204" pitchFamily="34" charset="0"/>
                <a:cs typeface="Arial" panose="020B0604020202020204" pitchFamily="34" charset="0"/>
              </a:rPr>
              <a:t>Greedy action:</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609A552-415F-BB1C-4F9E-BC74345B5B9E}"/>
                  </a:ext>
                </a:extLst>
              </p:cNvPr>
              <p:cNvSpPr txBox="1"/>
              <p:nvPr/>
            </p:nvSpPr>
            <p:spPr>
              <a:xfrm flipH="1">
                <a:off x="2759437" y="1195426"/>
                <a:ext cx="3200593" cy="5488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𝑎</m:t>
                          </m:r>
                        </m:e>
                        <m:sub>
                          <m:r>
                            <a:rPr lang="en-US" sz="2000" b="0" i="1" smtClean="0">
                              <a:latin typeface="Cambria Math" panose="02040503050406030204" pitchFamily="18" charset="0"/>
                              <a:ea typeface="Cambria Math" panose="02040503050406030204" pitchFamily="18" charset="0"/>
                            </a:rPr>
                            <m:t>𝑡</m:t>
                          </m:r>
                        </m:sub>
                      </m:sSub>
                      <m:r>
                        <a:rPr lang="en-US" sz="2000" b="1" i="1">
                          <a:latin typeface="Cambria Math" panose="02040503050406030204" pitchFamily="18" charset="0"/>
                          <a:ea typeface="Cambria Math" panose="02040503050406030204" pitchFamily="18" charset="0"/>
                        </a:rPr>
                        <m:t>≐</m:t>
                      </m:r>
                      <m:func>
                        <m:funcPr>
                          <m:ctrlPr>
                            <a:rPr lang="en-US" sz="2000" i="1">
                              <a:latin typeface="Cambria Math" panose="02040503050406030204" pitchFamily="18" charset="0"/>
                              <a:ea typeface="Cambria Math" panose="02040503050406030204" pitchFamily="18" charset="0"/>
                            </a:rPr>
                          </m:ctrlPr>
                        </m:funcPr>
                        <m:fName>
                          <m:limLow>
                            <m:limLowPr>
                              <m:ctrlPr>
                                <a:rPr lang="en-US" sz="2000" i="1">
                                  <a:latin typeface="Cambria Math" panose="02040503050406030204" pitchFamily="18" charset="0"/>
                                  <a:ea typeface="Cambria Math" panose="02040503050406030204" pitchFamily="18" charset="0"/>
                                </a:rPr>
                              </m:ctrlPr>
                            </m:limLowPr>
                            <m:e>
                              <m:r>
                                <m:rPr>
                                  <m:sty m:val="p"/>
                                </m:rPr>
                                <a:rPr lang="en-US" sz="2000">
                                  <a:latin typeface="Cambria Math" panose="02040503050406030204" pitchFamily="18" charset="0"/>
                                  <a:ea typeface="Cambria Math" panose="02040503050406030204" pitchFamily="18" charset="0"/>
                                </a:rPr>
                                <m:t>arg</m:t>
                              </m:r>
                              <m:r>
                                <a:rPr lang="en-US" sz="2000">
                                  <a:latin typeface="Cambria Math" panose="02040503050406030204" pitchFamily="18" charset="0"/>
                                  <a:ea typeface="Cambria Math" panose="02040503050406030204" pitchFamily="18" charset="0"/>
                                </a:rPr>
                                <m:t> </m:t>
                              </m:r>
                              <m:r>
                                <m:rPr>
                                  <m:sty m:val="p"/>
                                </m:rPr>
                                <a:rPr lang="en-US" sz="2000">
                                  <a:latin typeface="Cambria Math" panose="02040503050406030204" pitchFamily="18" charset="0"/>
                                  <a:ea typeface="Cambria Math" panose="02040503050406030204" pitchFamily="18" charset="0"/>
                                </a:rPr>
                                <m:t>max</m:t>
                              </m:r>
                            </m:e>
                            <m:lim>
                              <m:r>
                                <a:rPr lang="en-US" sz="2000" i="1">
                                  <a:latin typeface="Cambria Math" panose="02040503050406030204" pitchFamily="18" charset="0"/>
                                  <a:ea typeface="Cambria Math" panose="02040503050406030204" pitchFamily="18" charset="0"/>
                                </a:rPr>
                                <m:t>𝑎</m:t>
                              </m:r>
                            </m:lim>
                          </m:limLow>
                        </m:fName>
                        <m:e>
                          <m:sSub>
                            <m:sSubPr>
                              <m:ctrlPr>
                                <a:rPr lang="en-US" sz="200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𝒬</m:t>
                              </m:r>
                            </m:e>
                            <m:sub>
                              <m:r>
                                <a:rPr lang="en-US" sz="2000" b="0" i="1" smtClean="0">
                                  <a:latin typeface="Cambria Math" panose="02040503050406030204" pitchFamily="18" charset="0"/>
                                  <a:ea typeface="Cambria Math" panose="02040503050406030204" pitchFamily="18" charset="0"/>
                                </a:rPr>
                                <m:t>𝑡</m:t>
                              </m:r>
                            </m:sub>
                          </m:sSub>
                          <m:r>
                            <a:rPr lang="en-US" sz="2000" i="1" smtClean="0">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𝑎</m:t>
                          </m:r>
                          <m:r>
                            <a:rPr lang="en-US" sz="2000" i="1">
                              <a:latin typeface="Cambria Math" panose="02040503050406030204" pitchFamily="18" charset="0"/>
                              <a:ea typeface="Cambria Math" panose="02040503050406030204" pitchFamily="18" charset="0"/>
                            </a:rPr>
                            <m:t>)</m:t>
                          </m:r>
                        </m:e>
                      </m:func>
                    </m:oMath>
                  </m:oMathPara>
                </a14:m>
                <a:endParaRPr lang="en-US" sz="2000" dirty="0"/>
              </a:p>
            </p:txBody>
          </p:sp>
        </mc:Choice>
        <mc:Fallback xmlns="">
          <p:sp>
            <p:nvSpPr>
              <p:cNvPr id="34" name="TextBox 33">
                <a:extLst>
                  <a:ext uri="{FF2B5EF4-FFF2-40B4-BE49-F238E27FC236}">
                    <a16:creationId xmlns:a16="http://schemas.microsoft.com/office/drawing/2014/main" id="{B609A552-415F-BB1C-4F9E-BC74345B5B9E}"/>
                  </a:ext>
                </a:extLst>
              </p:cNvPr>
              <p:cNvSpPr txBox="1">
                <a:spLocks noRot="1" noChangeAspect="1" noMove="1" noResize="1" noEditPoints="1" noAdjustHandles="1" noChangeArrowheads="1" noChangeShapeType="1" noTextEdit="1"/>
              </p:cNvSpPr>
              <p:nvPr/>
            </p:nvSpPr>
            <p:spPr>
              <a:xfrm flipH="1">
                <a:off x="2759437" y="1195426"/>
                <a:ext cx="3200593" cy="548868"/>
              </a:xfrm>
              <a:prstGeom prst="rect">
                <a:avLst/>
              </a:prstGeom>
              <a:blipFill>
                <a:blip r:embed="rId9"/>
                <a:stretch>
                  <a:fillRect/>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C579A94E-C413-FD10-E9A8-EF3A98A4486E}"/>
              </a:ext>
            </a:extLst>
          </p:cNvPr>
          <p:cNvSpPr txBox="1"/>
          <p:nvPr/>
        </p:nvSpPr>
        <p:spPr>
          <a:xfrm>
            <a:off x="5760570" y="1241701"/>
            <a:ext cx="6270784" cy="338554"/>
          </a:xfrm>
          <a:prstGeom prst="rect">
            <a:avLst/>
          </a:prstGeom>
          <a:noFill/>
        </p:spPr>
        <p:txBody>
          <a:bodyPr wrap="square" rtlCol="0">
            <a:spAutoFit/>
          </a:bodyPr>
          <a:lstStyle/>
          <a:p>
            <a:r>
              <a:rPr lang="en-US" sz="1600" dirty="0">
                <a:solidFill>
                  <a:schemeClr val="accent6">
                    <a:lumMod val="75000"/>
                  </a:schemeClr>
                </a:solidFill>
                <a:latin typeface="Arial" panose="020B0604020202020204" pitchFamily="34" charset="0"/>
                <a:cs typeface="Arial" panose="020B0604020202020204" pitchFamily="34" charset="0"/>
              </a:rPr>
              <a:t>select action with most value </a:t>
            </a:r>
            <a:r>
              <a:rPr lang="en-US" sz="1600" dirty="0">
                <a:solidFill>
                  <a:schemeClr val="accent6">
                    <a:lumMod val="75000"/>
                  </a:schemeClr>
                </a:solidFill>
                <a:latin typeface="Arial" panose="020B0604020202020204" pitchFamily="34" charset="0"/>
                <a:cs typeface="Arial" panose="020B0604020202020204" pitchFamily="34" charset="0"/>
                <a:sym typeface="Wingdings" pitchFamily="2" charset="2"/>
              </a:rPr>
              <a:t> pure exploitation</a:t>
            </a:r>
            <a:endParaRPr lang="en-DE" sz="1600" dirty="0">
              <a:solidFill>
                <a:schemeClr val="accent6">
                  <a:lumMod val="75000"/>
                </a:schemeClr>
              </a:solidFill>
              <a:latin typeface="Arial" panose="020B0604020202020204" pitchFamily="34" charset="0"/>
              <a:cs typeface="Arial" panose="020B0604020202020204" pitchFamily="34" charset="0"/>
            </a:endParaRPr>
          </a:p>
        </p:txBody>
      </p:sp>
      <p:pic>
        <p:nvPicPr>
          <p:cNvPr id="7" name="Picture 4" descr="A minimalistic and brightly colored horizontal illustration in a children's book style. The scene shows a winding road through a simple city landscape with just a few small, playful buildings. The shapes are basic and clean, with bright pastel colors. Only a couple of happy people are walking or sitting. The road curves gently through soft hills and round, puffy trees. The sun has a friendly face and the sky is clear with simple cloud shapes. The overall style is very simple, naive, and childlike, similar to artwork in books for very young children.">
            <a:extLst>
              <a:ext uri="{FF2B5EF4-FFF2-40B4-BE49-F238E27FC236}">
                <a16:creationId xmlns:a16="http://schemas.microsoft.com/office/drawing/2014/main" id="{A8B79867-8B02-827B-CB52-B8816C1F5B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1249" y="3232748"/>
            <a:ext cx="2160005" cy="12342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A horizontal illustration of a present-day city with more complexity and modern technology, in a child-friendly, storybook style. The scene includes apartment buildings, shops, cars, buses, people walking or biking, traffic lights, crosswalks, and public transport like a tram or metro entrance. Modern elements like electric scooters, solar panels on rooftops, and digital billboards are included. The style remains playful and minimalistic, with bright colors, rounded shapes, and a cartoon-like, naive look suitable for young children.">
            <a:extLst>
              <a:ext uri="{FF2B5EF4-FFF2-40B4-BE49-F238E27FC236}">
                <a16:creationId xmlns:a16="http://schemas.microsoft.com/office/drawing/2014/main" id="{C23FCF5B-8B8F-3B0D-3FA2-12B3504BA5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51907" y="3164655"/>
            <a:ext cx="2171341" cy="12407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C4B4AF1-F9A5-C7C5-4B7A-29E51DD82099}"/>
                  </a:ext>
                </a:extLst>
              </p:cNvPr>
              <p:cNvSpPr txBox="1"/>
              <p:nvPr/>
            </p:nvSpPr>
            <p:spPr>
              <a:xfrm>
                <a:off x="5561111" y="3894227"/>
                <a:ext cx="39891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𝒢</m:t>
                          </m:r>
                        </m:e>
                        <m:sub>
                          <m:r>
                            <a:rPr lang="en-US" sz="2000" i="1">
                              <a:latin typeface="Cambria Math" panose="02040503050406030204" pitchFamily="18" charset="0"/>
                              <a:ea typeface="Cambria Math" panose="02040503050406030204" pitchFamily="18" charset="0"/>
                            </a:rPr>
                            <m:t>𝑡</m:t>
                          </m:r>
                        </m:sub>
                      </m:sSub>
                    </m:oMath>
                  </m:oMathPara>
                </a14:m>
                <a:endParaRPr lang="en-US" sz="2000" dirty="0"/>
              </a:p>
            </p:txBody>
          </p:sp>
        </mc:Choice>
        <mc:Fallback xmlns="">
          <p:sp>
            <p:nvSpPr>
              <p:cNvPr id="11" name="TextBox 10">
                <a:extLst>
                  <a:ext uri="{FF2B5EF4-FFF2-40B4-BE49-F238E27FC236}">
                    <a16:creationId xmlns:a16="http://schemas.microsoft.com/office/drawing/2014/main" id="{DC4B4AF1-F9A5-C7C5-4B7A-29E51DD82099}"/>
                  </a:ext>
                </a:extLst>
              </p:cNvPr>
              <p:cNvSpPr txBox="1">
                <a:spLocks noRot="1" noChangeAspect="1" noMove="1" noResize="1" noEditPoints="1" noAdjustHandles="1" noChangeArrowheads="1" noChangeShapeType="1" noTextEdit="1"/>
              </p:cNvSpPr>
              <p:nvPr/>
            </p:nvSpPr>
            <p:spPr>
              <a:xfrm>
                <a:off x="5561111" y="3894227"/>
                <a:ext cx="398919" cy="400110"/>
              </a:xfrm>
              <a:prstGeom prst="rect">
                <a:avLst/>
              </a:prstGeom>
              <a:blipFill>
                <a:blip r:embed="rId12"/>
                <a:stretch>
                  <a:fillRect l="-3030"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5BEEA5C-110B-9FA2-4AB9-7343BFD37ADD}"/>
                  </a:ext>
                </a:extLst>
              </p:cNvPr>
              <p:cNvSpPr txBox="1"/>
              <p:nvPr/>
            </p:nvSpPr>
            <p:spPr>
              <a:xfrm>
                <a:off x="10143531" y="4758415"/>
                <a:ext cx="1872760" cy="461665"/>
              </a:xfrm>
              <a:prstGeom prst="rect">
                <a:avLst/>
              </a:prstGeom>
              <a:noFill/>
            </p:spPr>
            <p:txBody>
              <a:bodyPr wrap="square">
                <a:spAutoFit/>
              </a:bodyPr>
              <a:lstStyle/>
              <a:p>
                <a14:m>
                  <m:oMath xmlns:m="http://schemas.openxmlformats.org/officeDocument/2006/math">
                    <m:r>
                      <a:rPr lang="en-US" sz="1200" i="1" smtClean="0">
                        <a:latin typeface="Cambria Math" panose="02040503050406030204" pitchFamily="18" charset="0"/>
                        <a:ea typeface="Cambria Math" panose="02040503050406030204" pitchFamily="18" charset="0"/>
                      </a:rPr>
                      <m:t>ℛ</m:t>
                    </m:r>
                    <m:r>
                      <a:rPr lang="en-US" sz="1200" b="0" i="1" smtClean="0">
                        <a:latin typeface="Cambria Math" panose="02040503050406030204" pitchFamily="18" charset="0"/>
                        <a:ea typeface="Cambria Math" panose="02040503050406030204" pitchFamily="18" charset="0"/>
                      </a:rPr>
                      <m:t>=</m:t>
                    </m:r>
                  </m:oMath>
                </a14:m>
                <a:r>
                  <a:rPr lang="en-US" sz="1200" dirty="0">
                    <a:latin typeface="Arial" panose="020B0604020202020204" pitchFamily="34" charset="0"/>
                    <a:cs typeface="Arial" panose="020B0604020202020204" pitchFamily="34" charset="0"/>
                  </a:rPr>
                  <a:t> deterministic + stochastic components</a:t>
                </a:r>
              </a:p>
            </p:txBody>
          </p:sp>
        </mc:Choice>
        <mc:Fallback xmlns="">
          <p:sp>
            <p:nvSpPr>
              <p:cNvPr id="13" name="TextBox 12">
                <a:extLst>
                  <a:ext uri="{FF2B5EF4-FFF2-40B4-BE49-F238E27FC236}">
                    <a16:creationId xmlns:a16="http://schemas.microsoft.com/office/drawing/2014/main" id="{85BEEA5C-110B-9FA2-4AB9-7343BFD37ADD}"/>
                  </a:ext>
                </a:extLst>
              </p:cNvPr>
              <p:cNvSpPr txBox="1">
                <a:spLocks noRot="1" noChangeAspect="1" noMove="1" noResize="1" noEditPoints="1" noAdjustHandles="1" noChangeArrowheads="1" noChangeShapeType="1" noTextEdit="1"/>
              </p:cNvSpPr>
              <p:nvPr/>
            </p:nvSpPr>
            <p:spPr>
              <a:xfrm>
                <a:off x="10143531" y="4758415"/>
                <a:ext cx="1872760" cy="461665"/>
              </a:xfrm>
              <a:prstGeom prst="rect">
                <a:avLst/>
              </a:prstGeom>
              <a:blipFill>
                <a:blip r:embed="rId13"/>
                <a:stretch>
                  <a:fillRect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0BDC953-30B5-0FD5-1C0C-18180A5E0788}"/>
                  </a:ext>
                </a:extLst>
              </p:cNvPr>
              <p:cNvSpPr txBox="1"/>
              <p:nvPr/>
            </p:nvSpPr>
            <p:spPr>
              <a:xfrm>
                <a:off x="6791140" y="2841391"/>
                <a:ext cx="181608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6">
                              <a:lumMod val="75000"/>
                            </a:schemeClr>
                          </a:solidFill>
                          <a:latin typeface="Cambria Math" panose="02040503050406030204" pitchFamily="18" charset="0"/>
                          <a:ea typeface="Cambria Math" panose="02040503050406030204" pitchFamily="18" charset="0"/>
                        </a:rPr>
                        <m:t>𝜇</m:t>
                      </m:r>
                      <m:d>
                        <m:dPr>
                          <m:ctrlPr>
                            <a:rPr lang="en-US" b="0" i="1" smtClean="0">
                              <a:solidFill>
                                <a:schemeClr val="accent6">
                                  <a:lumMod val="75000"/>
                                </a:schemeClr>
                              </a:solidFill>
                              <a:latin typeface="Cambria Math" panose="02040503050406030204" pitchFamily="18" charset="0"/>
                              <a:ea typeface="Cambria Math" panose="02040503050406030204" pitchFamily="18" charset="0"/>
                            </a:rPr>
                          </m:ctrlPr>
                        </m:dPr>
                        <m:e>
                          <m:r>
                            <a:rPr lang="en-US" b="0" i="1" smtClean="0">
                              <a:solidFill>
                                <a:schemeClr val="accent6">
                                  <a:lumMod val="75000"/>
                                </a:schemeClr>
                              </a:solidFill>
                              <a:latin typeface="Cambria Math" panose="02040503050406030204" pitchFamily="18" charset="0"/>
                              <a:ea typeface="Cambria Math" panose="02040503050406030204" pitchFamily="18" charset="0"/>
                            </a:rPr>
                            <m:t>𝑠</m:t>
                          </m:r>
                          <m:r>
                            <a:rPr lang="en-US" b="0" i="1" smtClean="0">
                              <a:solidFill>
                                <a:schemeClr val="accent6">
                                  <a:lumMod val="75000"/>
                                </a:schemeClr>
                              </a:solidFill>
                              <a:latin typeface="Cambria Math" panose="02040503050406030204" pitchFamily="18" charset="0"/>
                              <a:ea typeface="Cambria Math" panose="02040503050406030204" pitchFamily="18" charset="0"/>
                            </a:rPr>
                            <m:t>,</m:t>
                          </m:r>
                          <m:r>
                            <a:rPr lang="en-US" b="0" i="1" smtClean="0">
                              <a:solidFill>
                                <a:schemeClr val="accent6">
                                  <a:lumMod val="75000"/>
                                </a:schemeClr>
                              </a:solidFill>
                              <a:latin typeface="Cambria Math" panose="02040503050406030204" pitchFamily="18" charset="0"/>
                              <a:ea typeface="Cambria Math" panose="02040503050406030204" pitchFamily="18" charset="0"/>
                            </a:rPr>
                            <m:t>𝑎</m:t>
                          </m:r>
                        </m:e>
                      </m:d>
                      <m:r>
                        <a:rPr lang="en-US" b="0" i="1" smtClean="0">
                          <a:solidFill>
                            <a:schemeClr val="accent6">
                              <a:lumMod val="75000"/>
                            </a:schemeClr>
                          </a:solidFill>
                          <a:latin typeface="Cambria Math" panose="02040503050406030204" pitchFamily="18" charset="0"/>
                          <a:ea typeface="Cambria Math" panose="02040503050406030204" pitchFamily="18" charset="0"/>
                        </a:rPr>
                        <m:t>+</m:t>
                      </m:r>
                      <m:r>
                        <a:rPr lang="en-US" b="0" i="1" smtClean="0">
                          <a:solidFill>
                            <a:schemeClr val="accent6">
                              <a:lumMod val="75000"/>
                            </a:schemeClr>
                          </a:solidFill>
                          <a:latin typeface="Cambria Math" panose="02040503050406030204" pitchFamily="18" charset="0"/>
                          <a:ea typeface="Cambria Math" panose="02040503050406030204" pitchFamily="18" charset="0"/>
                        </a:rPr>
                        <m:t>𝜀</m:t>
                      </m:r>
                    </m:oMath>
                  </m:oMathPara>
                </a14:m>
                <a:endParaRPr lang="en-US" dirty="0">
                  <a:solidFill>
                    <a:schemeClr val="accent6">
                      <a:lumMod val="75000"/>
                    </a:schemeClr>
                  </a:solidFill>
                </a:endParaRPr>
              </a:p>
            </p:txBody>
          </p:sp>
        </mc:Choice>
        <mc:Fallback xmlns="">
          <p:sp>
            <p:nvSpPr>
              <p:cNvPr id="19" name="TextBox 18">
                <a:extLst>
                  <a:ext uri="{FF2B5EF4-FFF2-40B4-BE49-F238E27FC236}">
                    <a16:creationId xmlns:a16="http://schemas.microsoft.com/office/drawing/2014/main" id="{80BDC953-30B5-0FD5-1C0C-18180A5E0788}"/>
                  </a:ext>
                </a:extLst>
              </p:cNvPr>
              <p:cNvSpPr txBox="1">
                <a:spLocks noRot="1" noChangeAspect="1" noMove="1" noResize="1" noEditPoints="1" noAdjustHandles="1" noChangeArrowheads="1" noChangeShapeType="1" noTextEdit="1"/>
              </p:cNvSpPr>
              <p:nvPr/>
            </p:nvSpPr>
            <p:spPr>
              <a:xfrm>
                <a:off x="6791140" y="2841391"/>
                <a:ext cx="1816085" cy="369332"/>
              </a:xfrm>
              <a:prstGeom prst="rect">
                <a:avLst/>
              </a:prstGeom>
              <a:blipFill>
                <a:blip r:embed="rId14"/>
                <a:stretch>
                  <a:fillRect b="-10000"/>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C9293371-5148-9299-11A1-ED3D0744C605}"/>
              </a:ext>
            </a:extLst>
          </p:cNvPr>
          <p:cNvSpPr txBox="1"/>
          <p:nvPr/>
        </p:nvSpPr>
        <p:spPr>
          <a:xfrm>
            <a:off x="7112433" y="3110853"/>
            <a:ext cx="1229824" cy="307777"/>
          </a:xfrm>
          <a:prstGeom prst="rect">
            <a:avLst/>
          </a:prstGeom>
          <a:noFill/>
        </p:spPr>
        <p:txBody>
          <a:bodyPr wrap="none" rtlCol="0">
            <a:spAutoFit/>
          </a:bodyPr>
          <a:lstStyle/>
          <a:p>
            <a:r>
              <a:rPr lang="en-US" sz="1400" dirty="0">
                <a:solidFill>
                  <a:schemeClr val="accent6">
                    <a:lumMod val="75000"/>
                  </a:schemeClr>
                </a:solidFill>
              </a:rPr>
              <a:t>noisy sample</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459EC29-87E9-35DD-7F4E-878F14F4BDA3}"/>
                  </a:ext>
                </a:extLst>
              </p:cNvPr>
              <p:cNvSpPr txBox="1"/>
              <p:nvPr/>
            </p:nvSpPr>
            <p:spPr>
              <a:xfrm>
                <a:off x="3303722" y="2855083"/>
                <a:ext cx="18330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6">
                              <a:lumMod val="75000"/>
                            </a:schemeClr>
                          </a:solidFill>
                          <a:latin typeface="Cambria Math" panose="02040503050406030204" pitchFamily="18" charset="0"/>
                          <a:ea typeface="Cambria Math" panose="02040503050406030204" pitchFamily="18" charset="0"/>
                        </a:rPr>
                        <m:t>𝜇</m:t>
                      </m:r>
                      <m:d>
                        <m:dPr>
                          <m:ctrlPr>
                            <a:rPr lang="en-US" b="0" i="1" smtClean="0">
                              <a:solidFill>
                                <a:schemeClr val="accent6">
                                  <a:lumMod val="75000"/>
                                </a:schemeClr>
                              </a:solidFill>
                              <a:latin typeface="Cambria Math" panose="02040503050406030204" pitchFamily="18" charset="0"/>
                              <a:ea typeface="Cambria Math" panose="02040503050406030204" pitchFamily="18" charset="0"/>
                            </a:rPr>
                          </m:ctrlPr>
                        </m:dPr>
                        <m:e>
                          <m:r>
                            <a:rPr lang="en-US" b="0" i="1" smtClean="0">
                              <a:solidFill>
                                <a:schemeClr val="accent6">
                                  <a:lumMod val="75000"/>
                                </a:schemeClr>
                              </a:solidFill>
                              <a:latin typeface="Cambria Math" panose="02040503050406030204" pitchFamily="18" charset="0"/>
                              <a:ea typeface="Cambria Math" panose="02040503050406030204" pitchFamily="18" charset="0"/>
                            </a:rPr>
                            <m:t>𝑠</m:t>
                          </m:r>
                          <m:r>
                            <a:rPr lang="en-US" b="0" i="1" smtClean="0">
                              <a:solidFill>
                                <a:schemeClr val="accent6">
                                  <a:lumMod val="75000"/>
                                </a:schemeClr>
                              </a:solidFill>
                              <a:latin typeface="Cambria Math" panose="02040503050406030204" pitchFamily="18" charset="0"/>
                              <a:ea typeface="Cambria Math" panose="02040503050406030204" pitchFamily="18" charset="0"/>
                            </a:rPr>
                            <m:t>,</m:t>
                          </m:r>
                          <m:r>
                            <a:rPr lang="en-US" b="0" i="1" smtClean="0">
                              <a:solidFill>
                                <a:schemeClr val="accent6">
                                  <a:lumMod val="75000"/>
                                </a:schemeClr>
                              </a:solidFill>
                              <a:latin typeface="Cambria Math" panose="02040503050406030204" pitchFamily="18" charset="0"/>
                              <a:ea typeface="Cambria Math" panose="02040503050406030204" pitchFamily="18" charset="0"/>
                            </a:rPr>
                            <m:t>𝑎</m:t>
                          </m:r>
                        </m:e>
                      </m:d>
                      <m:r>
                        <a:rPr lang="en-US" b="0" i="1" smtClean="0">
                          <a:solidFill>
                            <a:schemeClr val="accent6">
                              <a:lumMod val="75000"/>
                            </a:schemeClr>
                          </a:solidFill>
                          <a:latin typeface="Cambria Math" panose="02040503050406030204" pitchFamily="18" charset="0"/>
                          <a:ea typeface="Cambria Math" panose="02040503050406030204" pitchFamily="18" charset="0"/>
                        </a:rPr>
                        <m:t>=</m:t>
                      </m:r>
                      <m:r>
                        <a:rPr lang="en-US" b="0" i="1" smtClean="0">
                          <a:solidFill>
                            <a:schemeClr val="accent6">
                              <a:lumMod val="75000"/>
                            </a:schemeClr>
                          </a:solidFill>
                          <a:latin typeface="Cambria Math" panose="02040503050406030204" pitchFamily="18" charset="0"/>
                          <a:ea typeface="Cambria Math" panose="02040503050406030204" pitchFamily="18" charset="0"/>
                        </a:rPr>
                        <m:t>𝔼</m:t>
                      </m:r>
                      <m:r>
                        <a:rPr lang="en-US" b="0" i="1" smtClean="0">
                          <a:solidFill>
                            <a:schemeClr val="accent6">
                              <a:lumMod val="75000"/>
                            </a:schemeClr>
                          </a:solidFill>
                          <a:latin typeface="Cambria Math" panose="02040503050406030204" pitchFamily="18" charset="0"/>
                          <a:ea typeface="Cambria Math" panose="02040503050406030204" pitchFamily="18" charset="0"/>
                        </a:rPr>
                        <m:t>[</m:t>
                      </m:r>
                      <m:r>
                        <a:rPr lang="en-US" b="0" i="1" smtClean="0">
                          <a:solidFill>
                            <a:schemeClr val="accent6">
                              <a:lumMod val="75000"/>
                            </a:schemeClr>
                          </a:solidFill>
                          <a:latin typeface="Cambria Math" panose="02040503050406030204" pitchFamily="18" charset="0"/>
                          <a:ea typeface="Cambria Math" panose="02040503050406030204" pitchFamily="18" charset="0"/>
                        </a:rPr>
                        <m:t>𝑟</m:t>
                      </m:r>
                      <m:r>
                        <a:rPr lang="en-US" b="0" i="1" smtClean="0">
                          <a:solidFill>
                            <a:schemeClr val="accent6">
                              <a:lumMod val="75000"/>
                            </a:schemeClr>
                          </a:solidFill>
                          <a:latin typeface="Cambria Math" panose="02040503050406030204" pitchFamily="18" charset="0"/>
                          <a:ea typeface="Cambria Math" panose="02040503050406030204" pitchFamily="18" charset="0"/>
                        </a:rPr>
                        <m:t>|</m:t>
                      </m:r>
                      <m:r>
                        <a:rPr lang="en-US" b="0" i="1" smtClean="0">
                          <a:solidFill>
                            <a:schemeClr val="accent6">
                              <a:lumMod val="75000"/>
                            </a:schemeClr>
                          </a:solidFill>
                          <a:latin typeface="Cambria Math" panose="02040503050406030204" pitchFamily="18" charset="0"/>
                          <a:ea typeface="Cambria Math" panose="02040503050406030204" pitchFamily="18" charset="0"/>
                        </a:rPr>
                        <m:t>𝑠</m:t>
                      </m:r>
                      <m:r>
                        <a:rPr lang="en-US" b="0" i="1" smtClean="0">
                          <a:solidFill>
                            <a:schemeClr val="accent6">
                              <a:lumMod val="75000"/>
                            </a:schemeClr>
                          </a:solidFill>
                          <a:latin typeface="Cambria Math" panose="02040503050406030204" pitchFamily="18" charset="0"/>
                          <a:ea typeface="Cambria Math" panose="02040503050406030204" pitchFamily="18" charset="0"/>
                        </a:rPr>
                        <m:t>,</m:t>
                      </m:r>
                      <m:r>
                        <a:rPr lang="en-US" b="0" i="1" smtClean="0">
                          <a:solidFill>
                            <a:schemeClr val="accent6">
                              <a:lumMod val="75000"/>
                            </a:schemeClr>
                          </a:solidFill>
                          <a:latin typeface="Cambria Math" panose="02040503050406030204" pitchFamily="18" charset="0"/>
                          <a:ea typeface="Cambria Math" panose="02040503050406030204" pitchFamily="18" charset="0"/>
                        </a:rPr>
                        <m:t>𝑎</m:t>
                      </m:r>
                      <m:r>
                        <a:rPr lang="en-US" b="0" i="1" smtClean="0">
                          <a:solidFill>
                            <a:schemeClr val="accent6">
                              <a:lumMod val="75000"/>
                            </a:schemeClr>
                          </a:solidFill>
                          <a:latin typeface="Cambria Math" panose="02040503050406030204" pitchFamily="18" charset="0"/>
                          <a:ea typeface="Cambria Math" panose="02040503050406030204" pitchFamily="18" charset="0"/>
                        </a:rPr>
                        <m:t>]</m:t>
                      </m:r>
                    </m:oMath>
                  </m:oMathPara>
                </a14:m>
                <a:endParaRPr lang="en-US" dirty="0">
                  <a:solidFill>
                    <a:schemeClr val="accent6">
                      <a:lumMod val="75000"/>
                    </a:schemeClr>
                  </a:solidFill>
                </a:endParaRPr>
              </a:p>
            </p:txBody>
          </p:sp>
        </mc:Choice>
        <mc:Fallback xmlns="">
          <p:sp>
            <p:nvSpPr>
              <p:cNvPr id="22" name="TextBox 21">
                <a:extLst>
                  <a:ext uri="{FF2B5EF4-FFF2-40B4-BE49-F238E27FC236}">
                    <a16:creationId xmlns:a16="http://schemas.microsoft.com/office/drawing/2014/main" id="{4459EC29-87E9-35DD-7F4E-878F14F4BDA3}"/>
                  </a:ext>
                </a:extLst>
              </p:cNvPr>
              <p:cNvSpPr txBox="1">
                <a:spLocks noRot="1" noChangeAspect="1" noMove="1" noResize="1" noEditPoints="1" noAdjustHandles="1" noChangeArrowheads="1" noChangeShapeType="1" noTextEdit="1"/>
              </p:cNvSpPr>
              <p:nvPr/>
            </p:nvSpPr>
            <p:spPr>
              <a:xfrm>
                <a:off x="3303722" y="2855083"/>
                <a:ext cx="1833066" cy="276999"/>
              </a:xfrm>
              <a:prstGeom prst="rect">
                <a:avLst/>
              </a:prstGeom>
              <a:blipFill>
                <a:blip r:embed="rId15"/>
                <a:stretch>
                  <a:fillRect l="-2759" r="-4138" b="-39130"/>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EE92402C-F131-DFBB-91CB-1C677FBBD87F}"/>
              </a:ext>
            </a:extLst>
          </p:cNvPr>
          <p:cNvSpPr txBox="1"/>
          <p:nvPr/>
        </p:nvSpPr>
        <p:spPr>
          <a:xfrm>
            <a:off x="3331268" y="3097579"/>
            <a:ext cx="1864613" cy="307777"/>
          </a:xfrm>
          <a:prstGeom prst="rect">
            <a:avLst/>
          </a:prstGeom>
          <a:noFill/>
        </p:spPr>
        <p:txBody>
          <a:bodyPr wrap="none" rtlCol="0">
            <a:spAutoFit/>
          </a:bodyPr>
          <a:lstStyle/>
          <a:p>
            <a:r>
              <a:rPr lang="en-US" sz="1400" dirty="0">
                <a:solidFill>
                  <a:schemeClr val="accent6">
                    <a:lumMod val="75000"/>
                  </a:schemeClr>
                </a:solidFill>
              </a:rPr>
              <a:t>true expected reward</a:t>
            </a:r>
          </a:p>
        </p:txBody>
      </p:sp>
      <p:sp>
        <p:nvSpPr>
          <p:cNvPr id="42" name="Slide Number Placeholder 41">
            <a:extLst>
              <a:ext uri="{FF2B5EF4-FFF2-40B4-BE49-F238E27FC236}">
                <a16:creationId xmlns:a16="http://schemas.microsoft.com/office/drawing/2014/main" id="{40FB9AB7-7872-45AA-6A75-899DF81BF2B5}"/>
              </a:ext>
            </a:extLst>
          </p:cNvPr>
          <p:cNvSpPr>
            <a:spLocks noGrp="1"/>
          </p:cNvSpPr>
          <p:nvPr>
            <p:ph type="sldNum" sz="quarter" idx="11"/>
          </p:nvPr>
        </p:nvSpPr>
        <p:spPr/>
        <p:txBody>
          <a:bodyPr/>
          <a:lstStyle/>
          <a:p>
            <a:fld id="{8EC8024B-7172-FB45-9673-F90DEA3BA41B}" type="slidenum">
              <a:rPr lang="en-US" smtClean="0"/>
              <a:t>48</a:t>
            </a:fld>
            <a:endParaRPr lang="en-US" dirty="0"/>
          </a:p>
        </p:txBody>
      </p:sp>
      <p:sp>
        <p:nvSpPr>
          <p:cNvPr id="45" name="TextBox 44">
            <a:extLst>
              <a:ext uri="{FF2B5EF4-FFF2-40B4-BE49-F238E27FC236}">
                <a16:creationId xmlns:a16="http://schemas.microsoft.com/office/drawing/2014/main" id="{D9EBC093-9BBB-451E-C349-94DA33B8B895}"/>
              </a:ext>
            </a:extLst>
          </p:cNvPr>
          <p:cNvSpPr txBox="1"/>
          <p:nvPr/>
        </p:nvSpPr>
        <p:spPr>
          <a:xfrm>
            <a:off x="1127359" y="1693992"/>
            <a:ext cx="2210862" cy="369332"/>
          </a:xfrm>
          <a:prstGeom prst="rect">
            <a:avLst/>
          </a:prstGeom>
          <a:noFill/>
        </p:spPr>
        <p:txBody>
          <a:bodyPr wrap="none" rtlCol="0">
            <a:spAutoFit/>
          </a:bodyPr>
          <a:lstStyle/>
          <a:p>
            <a:r>
              <a:rPr lang="en-US" u="sng" dirty="0">
                <a:latin typeface="Arial" panose="020B0604020202020204" pitchFamily="34" charset="0"/>
                <a:cs typeface="Arial" panose="020B0604020202020204" pitchFamily="34" charset="0"/>
              </a:rPr>
              <a:t>Near-greedy action:</a:t>
            </a: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EA5320D-F7C4-921F-FCFC-518CBFD82729}"/>
                  </a:ext>
                </a:extLst>
              </p:cNvPr>
              <p:cNvSpPr txBox="1"/>
              <p:nvPr/>
            </p:nvSpPr>
            <p:spPr>
              <a:xfrm>
                <a:off x="3356029" y="1712590"/>
                <a:ext cx="8334171" cy="338554"/>
              </a:xfrm>
              <a:prstGeom prst="rect">
                <a:avLst/>
              </a:prstGeom>
              <a:noFill/>
            </p:spPr>
            <p:txBody>
              <a:bodyPr wrap="square" rtlCol="0">
                <a:spAutoFit/>
              </a:bodyPr>
              <a:lstStyle/>
              <a:p>
                <a:r>
                  <a:rPr lang="en-US" sz="1600" dirty="0">
                    <a:solidFill>
                      <a:schemeClr val="accent6">
                        <a:lumMod val="75000"/>
                      </a:schemeClr>
                    </a:solidFill>
                    <a:latin typeface="Arial" panose="020B0604020202020204" pitchFamily="34" charset="0"/>
                    <a:cs typeface="Arial" panose="020B0604020202020204" pitchFamily="34" charset="0"/>
                  </a:rPr>
                  <a:t>small probability </a:t>
                </a:r>
                <a14:m>
                  <m:oMath xmlns:m="http://schemas.openxmlformats.org/officeDocument/2006/math">
                    <m:r>
                      <a:rPr lang="en-US" sz="160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𝜀</m:t>
                    </m:r>
                    <m:r>
                      <a:rPr lang="en-US" sz="1600" b="0" i="1" smtClean="0">
                        <a:solidFill>
                          <a:schemeClr val="accent6">
                            <a:lumMod val="75000"/>
                          </a:schemeClr>
                        </a:solidFill>
                        <a:latin typeface="Cambria Math" panose="02040503050406030204" pitchFamily="18" charset="0"/>
                        <a:ea typeface="Cambria Math" panose="02040503050406030204" pitchFamily="18" charset="0"/>
                        <a:cs typeface="Arial" panose="020B0604020202020204" pitchFamily="34" charset="0"/>
                      </a:rPr>
                      <m:t> </m:t>
                    </m:r>
                  </m:oMath>
                </a14:m>
                <a:r>
                  <a:rPr lang="en-US" sz="1600" dirty="0">
                    <a:solidFill>
                      <a:schemeClr val="accent6">
                        <a:lumMod val="75000"/>
                      </a:schemeClr>
                    </a:solidFill>
                    <a:latin typeface="Arial" panose="020B0604020202020204" pitchFamily="34" charset="0"/>
                    <a:cs typeface="Arial" panose="020B0604020202020204" pitchFamily="34" charset="0"/>
                  </a:rPr>
                  <a:t>to select randomly from all actions </a:t>
                </a:r>
                <a:r>
                  <a:rPr lang="en-US" sz="1600" dirty="0">
                    <a:solidFill>
                      <a:schemeClr val="accent6">
                        <a:lumMod val="75000"/>
                      </a:schemeClr>
                    </a:solidFill>
                    <a:latin typeface="Arial" panose="020B0604020202020204" pitchFamily="34" charset="0"/>
                    <a:cs typeface="Arial" panose="020B0604020202020204" pitchFamily="34" charset="0"/>
                    <a:sym typeface="Wingdings" pitchFamily="2" charset="2"/>
                  </a:rPr>
                  <a:t> ensures sufficient exploration</a:t>
                </a:r>
                <a:endParaRPr lang="en-DE" sz="1600" dirty="0">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46" name="TextBox 45">
                <a:extLst>
                  <a:ext uri="{FF2B5EF4-FFF2-40B4-BE49-F238E27FC236}">
                    <a16:creationId xmlns:a16="http://schemas.microsoft.com/office/drawing/2014/main" id="{8EA5320D-F7C4-921F-FCFC-518CBFD82729}"/>
                  </a:ext>
                </a:extLst>
              </p:cNvPr>
              <p:cNvSpPr txBox="1">
                <a:spLocks noRot="1" noChangeAspect="1" noMove="1" noResize="1" noEditPoints="1" noAdjustHandles="1" noChangeArrowheads="1" noChangeShapeType="1" noTextEdit="1"/>
              </p:cNvSpPr>
              <p:nvPr/>
            </p:nvSpPr>
            <p:spPr>
              <a:xfrm>
                <a:off x="3356029" y="1712590"/>
                <a:ext cx="8334171" cy="338554"/>
              </a:xfrm>
              <a:prstGeom prst="rect">
                <a:avLst/>
              </a:prstGeom>
              <a:blipFill>
                <a:blip r:embed="rId16"/>
                <a:stretch>
                  <a:fillRect l="-457" t="-3571" b="-21429"/>
                </a:stretch>
              </a:blipFill>
            </p:spPr>
            <p:txBody>
              <a:bodyPr/>
              <a:lstStyle/>
              <a:p>
                <a:r>
                  <a:rPr lang="en-US">
                    <a:noFill/>
                  </a:rPr>
                  <a:t> </a:t>
                </a:r>
              </a:p>
            </p:txBody>
          </p:sp>
        </mc:Fallback>
      </mc:AlternateContent>
      <p:pic>
        <p:nvPicPr>
          <p:cNvPr id="4" name="Picture 3" descr="A red flashing light with a light on&#10;&#10;AI-generated content may be incorrect.">
            <a:extLst>
              <a:ext uri="{FF2B5EF4-FFF2-40B4-BE49-F238E27FC236}">
                <a16:creationId xmlns:a16="http://schemas.microsoft.com/office/drawing/2014/main" id="{679D5D30-A3A9-9512-5C41-7E4B73226421}"/>
              </a:ext>
            </a:extLst>
          </p:cNvPr>
          <p:cNvPicPr>
            <a:picLocks noChangeAspect="1"/>
          </p:cNvPicPr>
          <p:nvPr/>
        </p:nvPicPr>
        <p:blipFill>
          <a:blip r:embed="rId17"/>
          <a:stretch>
            <a:fillRect/>
          </a:stretch>
        </p:blipFill>
        <p:spPr>
          <a:xfrm>
            <a:off x="5745777" y="414447"/>
            <a:ext cx="508000" cy="508000"/>
          </a:xfrm>
          <a:prstGeom prst="rect">
            <a:avLst/>
          </a:prstGeom>
        </p:spPr>
      </p:pic>
    </p:spTree>
    <p:extLst>
      <p:ext uri="{BB962C8B-B14F-4D97-AF65-F5344CB8AC3E}">
        <p14:creationId xmlns:p14="http://schemas.microsoft.com/office/powerpoint/2010/main" val="298920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animBg="1"/>
      <p:bldP spid="28" grpId="0" animBg="1"/>
      <p:bldP spid="32" grpId="0"/>
      <p:bldP spid="33" grpId="0"/>
      <p:bldP spid="36" grpId="0"/>
      <p:bldP spid="9" grpId="0" animBg="1"/>
      <p:bldP spid="10" grpId="0" animBg="1"/>
      <p:bldP spid="21" grpId="0"/>
      <p:bldP spid="23" grpId="0"/>
      <p:bldP spid="25" grpId="0" animBg="1"/>
      <p:bldP spid="26" grpId="0" animBg="1"/>
      <p:bldP spid="11" grpId="0"/>
      <p:bldP spid="13" grpId="0"/>
      <p:bldP spid="19" grpId="0"/>
      <p:bldP spid="20" grpId="0"/>
      <p:bldP spid="22" grpId="0"/>
      <p:bldP spid="41" grpId="0"/>
      <p:bldP spid="45" grpId="0"/>
      <p:bldP spid="4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D9D20-D11C-0143-BA71-D0197FFF72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09E51F-BE50-D542-8BA5-152F61A1CD78}"/>
              </a:ext>
            </a:extLst>
          </p:cNvPr>
          <p:cNvSpPr>
            <a:spLocks noGrp="1"/>
          </p:cNvSpPr>
          <p:nvPr>
            <p:ph type="ctrTitle"/>
          </p:nvPr>
        </p:nvSpPr>
        <p:spPr>
          <a:xfrm>
            <a:off x="4273816" y="2987002"/>
            <a:ext cx="3644367" cy="883995"/>
          </a:xfrm>
        </p:spPr>
        <p:txBody>
          <a:bodyPr>
            <a:normAutofit/>
          </a:bodyPr>
          <a:lstStyle/>
          <a:p>
            <a:pPr algn="ctr"/>
            <a:r>
              <a:rPr lang="en-US" sz="4800" dirty="0">
                <a:latin typeface="Arial" panose="020B0604020202020204" pitchFamily="34" charset="0"/>
                <a:ea typeface="Hiragino Kaku Gothic Std W8" panose="020B0800000000000000" pitchFamily="34" charset="-128"/>
              </a:rPr>
              <a:t>summary</a:t>
            </a:r>
            <a:endParaRPr lang="en-ES" sz="4800" dirty="0">
              <a:latin typeface="Arial" panose="020B0604020202020204" pitchFamily="34" charset="0"/>
              <a:ea typeface="Hiragino Kaku Gothic Std W8" panose="020B0800000000000000" pitchFamily="34" charset="-128"/>
            </a:endParaRPr>
          </a:p>
        </p:txBody>
      </p:sp>
      <p:sp>
        <p:nvSpPr>
          <p:cNvPr id="3" name="Rectangle 2">
            <a:extLst>
              <a:ext uri="{FF2B5EF4-FFF2-40B4-BE49-F238E27FC236}">
                <a16:creationId xmlns:a16="http://schemas.microsoft.com/office/drawing/2014/main" id="{C86C249F-3A3F-824B-98F3-FF9E2EB750FD}"/>
              </a:ext>
            </a:extLst>
          </p:cNvPr>
          <p:cNvSpPr/>
          <p:nvPr/>
        </p:nvSpPr>
        <p:spPr>
          <a:xfrm>
            <a:off x="338202" y="6187858"/>
            <a:ext cx="9979277" cy="570751"/>
          </a:xfrm>
          <a:prstGeom prst="rect">
            <a:avLst/>
          </a:prstGeom>
          <a:solidFill>
            <a:srgbClr val="1F2B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819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8D9992-BBC6-371D-16BA-A6BDC734FB8E}"/>
              </a:ext>
            </a:extLst>
          </p:cNvPr>
          <p:cNvSpPr>
            <a:spLocks noGrp="1"/>
          </p:cNvSpPr>
          <p:nvPr>
            <p:ph type="sldNum" sz="quarter" idx="11"/>
          </p:nvPr>
        </p:nvSpPr>
        <p:spPr/>
        <p:txBody>
          <a:bodyPr/>
          <a:lstStyle/>
          <a:p>
            <a:fld id="{8EC8024B-7172-FB45-9673-F90DEA3BA41B}" type="slidenum">
              <a:rPr lang="en-US" smtClean="0"/>
              <a:t>5</a:t>
            </a:fld>
            <a:endParaRPr lang="en-US" dirty="0"/>
          </a:p>
        </p:txBody>
      </p:sp>
      <p:sp>
        <p:nvSpPr>
          <p:cNvPr id="5" name="Title 1">
            <a:extLst>
              <a:ext uri="{FF2B5EF4-FFF2-40B4-BE49-F238E27FC236}">
                <a16:creationId xmlns:a16="http://schemas.microsoft.com/office/drawing/2014/main" id="{539ACB1A-2365-DD13-7034-B9C0F152550A}"/>
              </a:ext>
            </a:extLst>
          </p:cNvPr>
          <p:cNvSpPr>
            <a:spLocks noGrp="1"/>
          </p:cNvSpPr>
          <p:nvPr>
            <p:ph type="title"/>
          </p:nvPr>
        </p:nvSpPr>
        <p:spPr>
          <a:xfrm>
            <a:off x="942106" y="274617"/>
            <a:ext cx="7437395" cy="683387"/>
          </a:xfrm>
        </p:spPr>
        <p:txBody>
          <a:bodyPr>
            <a:normAutofit/>
          </a:bodyPr>
          <a:lstStyle/>
          <a:p>
            <a:r>
              <a:rPr lang="en-GB" sz="3600" dirty="0"/>
              <a:t>Learning paradigms (ML)</a:t>
            </a:r>
            <a:endParaRPr lang="en-US" sz="3600" dirty="0"/>
          </a:p>
        </p:txBody>
      </p:sp>
      <p:pic>
        <p:nvPicPr>
          <p:cNvPr id="11" name="Picture 10">
            <a:extLst>
              <a:ext uri="{FF2B5EF4-FFF2-40B4-BE49-F238E27FC236}">
                <a16:creationId xmlns:a16="http://schemas.microsoft.com/office/drawing/2014/main" id="{52A743F3-3270-6062-388A-7D2237C2083E}"/>
              </a:ext>
            </a:extLst>
          </p:cNvPr>
          <p:cNvPicPr>
            <a:picLocks noChangeAspect="1"/>
          </p:cNvPicPr>
          <p:nvPr/>
        </p:nvPicPr>
        <p:blipFill>
          <a:blip r:embed="rId3"/>
          <a:srcRect l="13307" t="11729" r="15772" b="63799"/>
          <a:stretch>
            <a:fillRect/>
          </a:stretch>
        </p:blipFill>
        <p:spPr>
          <a:xfrm>
            <a:off x="1067008" y="1598635"/>
            <a:ext cx="9858029" cy="4812723"/>
          </a:xfrm>
          <a:prstGeom prst="rect">
            <a:avLst/>
          </a:prstGeom>
        </p:spPr>
      </p:pic>
      <p:sp>
        <p:nvSpPr>
          <p:cNvPr id="12" name="TextBox 11">
            <a:extLst>
              <a:ext uri="{FF2B5EF4-FFF2-40B4-BE49-F238E27FC236}">
                <a16:creationId xmlns:a16="http://schemas.microsoft.com/office/drawing/2014/main" id="{AB2B8F38-D07B-7523-EEE2-C7368C7A2EC1}"/>
              </a:ext>
            </a:extLst>
          </p:cNvPr>
          <p:cNvSpPr txBox="1"/>
          <p:nvPr/>
        </p:nvSpPr>
        <p:spPr>
          <a:xfrm>
            <a:off x="839010" y="915248"/>
            <a:ext cx="3484511" cy="400110"/>
          </a:xfrm>
          <a:prstGeom prst="rect">
            <a:avLst/>
          </a:prstGeom>
          <a:noFill/>
        </p:spPr>
        <p:txBody>
          <a:bodyPr wrap="square">
            <a:spAutoFit/>
          </a:bodyPr>
          <a:lstStyle/>
          <a:p>
            <a:r>
              <a:rPr lang="en-GB" sz="2000" b="1" i="1" dirty="0">
                <a:solidFill>
                  <a:schemeClr val="accent6">
                    <a:lumMod val="75000"/>
                  </a:schemeClr>
                </a:solidFill>
                <a:latin typeface="Arial" panose="020B0604020202020204" pitchFamily="34" charset="0"/>
                <a:cs typeface="Arial" panose="020B0604020202020204" pitchFamily="34" charset="0"/>
              </a:rPr>
              <a:t>Ways of learning from data</a:t>
            </a:r>
            <a:endParaRPr lang="en-GB" sz="20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50657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89B41-6728-3D54-2BD1-52182403E991}"/>
              </a:ext>
            </a:extLst>
          </p:cNvPr>
          <p:cNvSpPr>
            <a:spLocks noGrp="1"/>
          </p:cNvSpPr>
          <p:nvPr>
            <p:ph type="title"/>
          </p:nvPr>
        </p:nvSpPr>
        <p:spPr/>
        <p:txBody>
          <a:bodyPr/>
          <a:lstStyle/>
          <a:p>
            <a:r>
              <a:rPr lang="en-US" dirty="0"/>
              <a:t>Summary: introduction to RL</a:t>
            </a:r>
          </a:p>
        </p:txBody>
      </p:sp>
      <p:sp>
        <p:nvSpPr>
          <p:cNvPr id="3" name="Slide Number Placeholder 2">
            <a:extLst>
              <a:ext uri="{FF2B5EF4-FFF2-40B4-BE49-F238E27FC236}">
                <a16:creationId xmlns:a16="http://schemas.microsoft.com/office/drawing/2014/main" id="{52F70267-FA37-0525-5B9C-C47D8EDBD49B}"/>
              </a:ext>
            </a:extLst>
          </p:cNvPr>
          <p:cNvSpPr>
            <a:spLocks noGrp="1"/>
          </p:cNvSpPr>
          <p:nvPr>
            <p:ph type="sldNum" sz="quarter" idx="12"/>
          </p:nvPr>
        </p:nvSpPr>
        <p:spPr/>
        <p:txBody>
          <a:bodyPr/>
          <a:lstStyle/>
          <a:p>
            <a:fld id="{8EC8024B-7172-FB45-9673-F90DEA3BA41B}" type="slidenum">
              <a:rPr lang="en-US" smtClean="0"/>
              <a:t>50</a:t>
            </a:fld>
            <a:endParaRPr lang="en-US"/>
          </a:p>
        </p:txBody>
      </p:sp>
      <p:sp>
        <p:nvSpPr>
          <p:cNvPr id="5" name="TextBox 4">
            <a:extLst>
              <a:ext uri="{FF2B5EF4-FFF2-40B4-BE49-F238E27FC236}">
                <a16:creationId xmlns:a16="http://schemas.microsoft.com/office/drawing/2014/main" id="{BAA4122B-E76A-34A2-11B8-08C9229D9C6D}"/>
              </a:ext>
            </a:extLst>
          </p:cNvPr>
          <p:cNvSpPr txBox="1"/>
          <p:nvPr/>
        </p:nvSpPr>
        <p:spPr>
          <a:xfrm>
            <a:off x="1534701" y="1346930"/>
            <a:ext cx="9310856" cy="4785926"/>
          </a:xfrm>
          <a:prstGeom prst="rect">
            <a:avLst/>
          </a:prstGeom>
          <a:solidFill>
            <a:schemeClr val="tx2">
              <a:lumMod val="20000"/>
              <a:lumOff val="80000"/>
            </a:schemeClr>
          </a:solidFill>
        </p:spPr>
        <p:txBody>
          <a:bodyPr wrap="square" rtlCol="0">
            <a:spAutoFit/>
          </a:bodyPr>
          <a:lstStyle/>
          <a:p>
            <a:pPr marL="285750" indent="-285750">
              <a:buFont typeface="Wingdings" pitchFamily="2" charset="2"/>
              <a:buChar char="§"/>
            </a:pPr>
            <a:r>
              <a:rPr lang="en-GB" dirty="0"/>
              <a:t>Reinforcement learning formalises </a:t>
            </a:r>
            <a:r>
              <a:rPr lang="en-GB" b="1" dirty="0">
                <a:solidFill>
                  <a:schemeClr val="accent6">
                    <a:lumMod val="75000"/>
                  </a:schemeClr>
                </a:solidFill>
              </a:rPr>
              <a:t>sequential decision-making under uncertainty</a:t>
            </a:r>
            <a:r>
              <a:rPr lang="en-GB" dirty="0"/>
              <a:t>.</a:t>
            </a:r>
          </a:p>
          <a:p>
            <a:pPr marL="285750" indent="-285750">
              <a:buFont typeface="Wingdings" pitchFamily="2" charset="2"/>
              <a:buChar char="§"/>
            </a:pPr>
            <a:endParaRPr lang="en-GB" sz="500" dirty="0"/>
          </a:p>
          <a:p>
            <a:pPr marL="285750" indent="-285750">
              <a:buFont typeface="Wingdings" pitchFamily="2" charset="2"/>
              <a:buChar char="§"/>
            </a:pPr>
            <a:r>
              <a:rPr lang="en-GB" b="1" dirty="0">
                <a:solidFill>
                  <a:schemeClr val="accent6">
                    <a:lumMod val="75000"/>
                  </a:schemeClr>
                </a:solidFill>
              </a:rPr>
              <a:t>MDPs</a:t>
            </a:r>
            <a:r>
              <a:rPr lang="en-GB" dirty="0"/>
              <a:t> provide the </a:t>
            </a:r>
            <a:r>
              <a:rPr lang="en-GB" b="1" dirty="0">
                <a:solidFill>
                  <a:schemeClr val="accent6">
                    <a:lumMod val="75000"/>
                  </a:schemeClr>
                </a:solidFill>
              </a:rPr>
              <a:t>mathematical structure</a:t>
            </a:r>
            <a:r>
              <a:rPr lang="en-GB" dirty="0"/>
              <a:t>: state, transition dynamics, reward, discounting, and the Markov property.</a:t>
            </a:r>
          </a:p>
          <a:p>
            <a:pPr marL="285750" indent="-285750">
              <a:buFont typeface="Wingdings" pitchFamily="2" charset="2"/>
              <a:buChar char="§"/>
            </a:pPr>
            <a:endParaRPr lang="en-GB" sz="500" dirty="0"/>
          </a:p>
          <a:p>
            <a:pPr marL="285750" indent="-285750">
              <a:buFont typeface="Wingdings" pitchFamily="2" charset="2"/>
              <a:buChar char="§"/>
            </a:pPr>
            <a:r>
              <a:rPr lang="en-GB" dirty="0"/>
              <a:t>The </a:t>
            </a:r>
            <a:r>
              <a:rPr lang="en-GB" b="1" dirty="0">
                <a:solidFill>
                  <a:schemeClr val="accent6">
                    <a:lumMod val="75000"/>
                  </a:schemeClr>
                </a:solidFill>
              </a:rPr>
              <a:t>Bellman equation</a:t>
            </a:r>
            <a:r>
              <a:rPr lang="en-GB" dirty="0">
                <a:solidFill>
                  <a:schemeClr val="accent6">
                    <a:lumMod val="75000"/>
                  </a:schemeClr>
                </a:solidFill>
              </a:rPr>
              <a:t> </a:t>
            </a:r>
            <a:r>
              <a:rPr lang="en-GB" dirty="0"/>
              <a:t>converts a global optimisation problem into </a:t>
            </a:r>
            <a:r>
              <a:rPr lang="en-GB" b="1" dirty="0">
                <a:solidFill>
                  <a:schemeClr val="accent6">
                    <a:lumMod val="75000"/>
                  </a:schemeClr>
                </a:solidFill>
              </a:rPr>
              <a:t>recursive local updates</a:t>
            </a:r>
            <a:r>
              <a:rPr lang="en-GB" dirty="0"/>
              <a:t> (dynamic programming).</a:t>
            </a:r>
          </a:p>
          <a:p>
            <a:pPr marL="285750" indent="-285750">
              <a:buFont typeface="Wingdings" pitchFamily="2" charset="2"/>
              <a:buChar char="§"/>
            </a:pPr>
            <a:endParaRPr lang="en-GB" sz="500" dirty="0"/>
          </a:p>
          <a:p>
            <a:pPr marL="285750" indent="-285750">
              <a:buFont typeface="Wingdings" pitchFamily="2" charset="2"/>
              <a:buChar char="§"/>
            </a:pPr>
            <a:r>
              <a:rPr lang="en-GB" dirty="0"/>
              <a:t>When the model is known and tractable, we can compute the exact value function and optimal policy.</a:t>
            </a:r>
          </a:p>
          <a:p>
            <a:pPr marL="285750" indent="-285750">
              <a:buFont typeface="Wingdings" pitchFamily="2" charset="2"/>
              <a:buChar char="§"/>
            </a:pPr>
            <a:endParaRPr lang="en-GB" sz="500" dirty="0"/>
          </a:p>
          <a:p>
            <a:pPr marL="285750" indent="-285750">
              <a:buFont typeface="Wingdings" pitchFamily="2" charset="2"/>
              <a:buChar char="§"/>
            </a:pPr>
            <a:r>
              <a:rPr lang="en-GB" dirty="0"/>
              <a:t>In realistic settings, environments are stochastic, partially observable, and high-dimensional (</a:t>
            </a:r>
            <a:r>
              <a:rPr lang="en-GB" b="1" dirty="0">
                <a:solidFill>
                  <a:schemeClr val="accent6">
                    <a:lumMod val="75000"/>
                  </a:schemeClr>
                </a:solidFill>
              </a:rPr>
              <a:t>POMDPs</a:t>
            </a:r>
            <a:r>
              <a:rPr lang="en-GB" dirty="0"/>
              <a:t>).</a:t>
            </a:r>
          </a:p>
          <a:p>
            <a:pPr marL="285750" indent="-285750">
              <a:buFont typeface="Wingdings" pitchFamily="2" charset="2"/>
              <a:buChar char="§"/>
            </a:pPr>
            <a:endParaRPr lang="en-GB" sz="500" dirty="0"/>
          </a:p>
          <a:p>
            <a:pPr marL="285750" indent="-285750">
              <a:buFont typeface="Wingdings" pitchFamily="2" charset="2"/>
              <a:buChar char="§"/>
            </a:pPr>
            <a:r>
              <a:rPr lang="en-GB" b="1" dirty="0">
                <a:solidFill>
                  <a:schemeClr val="accent6">
                    <a:lumMod val="75000"/>
                  </a:schemeClr>
                </a:solidFill>
              </a:rPr>
              <a:t>Exact solutions </a:t>
            </a:r>
            <a:r>
              <a:rPr lang="en-GB" dirty="0"/>
              <a:t>become </a:t>
            </a:r>
            <a:r>
              <a:rPr lang="en-GB" b="1" dirty="0">
                <a:solidFill>
                  <a:schemeClr val="accent6">
                    <a:lumMod val="75000"/>
                  </a:schemeClr>
                </a:solidFill>
              </a:rPr>
              <a:t>computationally intractable</a:t>
            </a:r>
            <a:r>
              <a:rPr lang="en-GB" dirty="0"/>
              <a:t> → we rely on sampling, approximation, and learning from interaction.</a:t>
            </a:r>
          </a:p>
          <a:p>
            <a:pPr marL="285750" indent="-285750">
              <a:buFont typeface="Wingdings" pitchFamily="2" charset="2"/>
              <a:buChar char="§"/>
            </a:pPr>
            <a:endParaRPr lang="en-GB" sz="500" dirty="0"/>
          </a:p>
          <a:p>
            <a:pPr marL="285750" indent="-285750">
              <a:buFont typeface="Wingdings" pitchFamily="2" charset="2"/>
              <a:buChar char="§"/>
            </a:pPr>
            <a:r>
              <a:rPr lang="en-GB" b="1" dirty="0">
                <a:solidFill>
                  <a:schemeClr val="accent6">
                    <a:lumMod val="75000"/>
                  </a:schemeClr>
                </a:solidFill>
              </a:rPr>
              <a:t>Exploration</a:t>
            </a:r>
            <a:r>
              <a:rPr lang="en-GB" dirty="0"/>
              <a:t> is required when value estimates are uncertain. Purely greedy control is insufficient.</a:t>
            </a:r>
          </a:p>
          <a:p>
            <a:pPr marL="285750" indent="-285750">
              <a:buFont typeface="Wingdings" pitchFamily="2" charset="2"/>
              <a:buChar char="§"/>
            </a:pPr>
            <a:endParaRPr lang="en-GB" sz="500" dirty="0"/>
          </a:p>
          <a:p>
            <a:pPr marL="285750" indent="-285750">
              <a:buFont typeface="Wingdings" pitchFamily="2" charset="2"/>
              <a:buChar char="§"/>
            </a:pPr>
            <a:r>
              <a:rPr lang="en-GB" dirty="0"/>
              <a:t>The practical objective is not perfect optimality, but </a:t>
            </a:r>
            <a:r>
              <a:rPr lang="en-GB" b="1" dirty="0">
                <a:solidFill>
                  <a:schemeClr val="accent6">
                    <a:lumMod val="75000"/>
                  </a:schemeClr>
                </a:solidFill>
              </a:rPr>
              <a:t>robust, good-enough policies</a:t>
            </a:r>
            <a:r>
              <a:rPr lang="en-GB" dirty="0"/>
              <a:t> under uncertainty and computational constraints.</a:t>
            </a:r>
          </a:p>
        </p:txBody>
      </p:sp>
    </p:spTree>
    <p:extLst>
      <p:ext uri="{BB962C8B-B14F-4D97-AF65-F5344CB8AC3E}">
        <p14:creationId xmlns:p14="http://schemas.microsoft.com/office/powerpoint/2010/main" val="331472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5">
                                            <p:bg/>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5" grpId="1"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AE00C-A3A2-D32C-93DA-B3DF1A0798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BB5902-1840-9A02-2639-78A3180BCCA5}"/>
              </a:ext>
            </a:extLst>
          </p:cNvPr>
          <p:cNvSpPr>
            <a:spLocks noGrp="1"/>
          </p:cNvSpPr>
          <p:nvPr>
            <p:ph type="ctrTitle"/>
          </p:nvPr>
        </p:nvSpPr>
        <p:spPr>
          <a:xfrm>
            <a:off x="1338468" y="2647875"/>
            <a:ext cx="9518229" cy="1502755"/>
          </a:xfrm>
        </p:spPr>
        <p:txBody>
          <a:bodyPr>
            <a:normAutofit/>
          </a:bodyPr>
          <a:lstStyle/>
          <a:p>
            <a:pPr algn="ctr"/>
            <a:r>
              <a:rPr lang="en-US" sz="4800" dirty="0">
                <a:latin typeface="Arial" panose="020B0604020202020204" pitchFamily="34" charset="0"/>
                <a:ea typeface="Hiragino Kaku Gothic Std W8" panose="020B0800000000000000" pitchFamily="34" charset="-128"/>
              </a:rPr>
              <a:t>Sampling and approximation methods</a:t>
            </a:r>
            <a:endParaRPr lang="en-ES" sz="4800" dirty="0">
              <a:latin typeface="Arial" panose="020B0604020202020204" pitchFamily="34" charset="0"/>
              <a:ea typeface="Hiragino Kaku Gothic Std W8" panose="020B0800000000000000" pitchFamily="34" charset="-128"/>
            </a:endParaRPr>
          </a:p>
        </p:txBody>
      </p:sp>
      <p:sp>
        <p:nvSpPr>
          <p:cNvPr id="3" name="Rectangle 2">
            <a:extLst>
              <a:ext uri="{FF2B5EF4-FFF2-40B4-BE49-F238E27FC236}">
                <a16:creationId xmlns:a16="http://schemas.microsoft.com/office/drawing/2014/main" id="{BF1BF770-85F5-2600-DAF2-FA27F90D02D7}"/>
              </a:ext>
            </a:extLst>
          </p:cNvPr>
          <p:cNvSpPr/>
          <p:nvPr/>
        </p:nvSpPr>
        <p:spPr>
          <a:xfrm>
            <a:off x="338202" y="6187858"/>
            <a:ext cx="9979277" cy="570751"/>
          </a:xfrm>
          <a:prstGeom prst="rect">
            <a:avLst/>
          </a:prstGeom>
          <a:solidFill>
            <a:srgbClr val="1F2B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92507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AB3F6-86D6-AD88-9776-42A1509A0B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12E58D-A599-967C-21FA-9E59B3C2F275}"/>
              </a:ext>
            </a:extLst>
          </p:cNvPr>
          <p:cNvSpPr>
            <a:spLocks noGrp="1"/>
          </p:cNvSpPr>
          <p:nvPr>
            <p:ph type="title"/>
          </p:nvPr>
        </p:nvSpPr>
        <p:spPr/>
        <p:txBody>
          <a:bodyPr>
            <a:normAutofit/>
          </a:bodyPr>
          <a:lstStyle/>
          <a:p>
            <a:r>
              <a:rPr lang="en-US" dirty="0"/>
              <a:t>The expanded Bellman equation</a:t>
            </a:r>
          </a:p>
        </p:txBody>
      </p:sp>
      <p:sp>
        <p:nvSpPr>
          <p:cNvPr id="21" name="Rounded Rectangle 20">
            <a:extLst>
              <a:ext uri="{FF2B5EF4-FFF2-40B4-BE49-F238E27FC236}">
                <a16:creationId xmlns:a16="http://schemas.microsoft.com/office/drawing/2014/main" id="{B35383CF-F6BB-65E7-74E6-1C5B6A50BCB0}"/>
              </a:ext>
            </a:extLst>
          </p:cNvPr>
          <p:cNvSpPr/>
          <p:nvPr/>
        </p:nvSpPr>
        <p:spPr>
          <a:xfrm>
            <a:off x="911225" y="1622170"/>
            <a:ext cx="10354183" cy="4297045"/>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1224567-A786-3027-9BC1-0D972E11F729}"/>
                  </a:ext>
                </a:extLst>
              </p:cNvPr>
              <p:cNvSpPr txBox="1"/>
              <p:nvPr/>
            </p:nvSpPr>
            <p:spPr>
              <a:xfrm>
                <a:off x="3112768" y="1957004"/>
                <a:ext cx="5963684" cy="896207"/>
              </a:xfrm>
              <a:prstGeom prst="rect">
                <a:avLst/>
              </a:prstGeom>
              <a:noFill/>
              <a:ln w="2222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𝒱</m:t>
                          </m:r>
                        </m:e>
                        <m:sup>
                          <m:r>
                            <a:rPr lang="en-US" sz="2400" i="1">
                              <a:latin typeface="Cambria Math" panose="02040503050406030204" pitchFamily="18" charset="0"/>
                              <a:ea typeface="Cambria Math" panose="02040503050406030204" pitchFamily="18" charset="0"/>
                            </a:rPr>
                            <m:t>𝜋</m:t>
                          </m:r>
                        </m:sup>
                      </m:sSup>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𝑠</m:t>
                          </m:r>
                        </m:e>
                      </m:d>
                      <m:r>
                        <a:rPr lang="en-US" sz="2400" b="0" i="1" smtClean="0">
                          <a:latin typeface="Cambria Math" panose="02040503050406030204" pitchFamily="18" charset="0"/>
                          <a:ea typeface="Cambria Math" panose="02040503050406030204" pitchFamily="18" charset="0"/>
                        </a:rPr>
                        <m:t>=</m:t>
                      </m:r>
                      <m:nary>
                        <m:naryPr>
                          <m:chr m:val="∑"/>
                          <m:supHide m:val="on"/>
                          <m:ctrlPr>
                            <a:rPr lang="en-US" sz="2400" b="0" i="1" smtClean="0">
                              <a:latin typeface="Cambria Math" panose="02040503050406030204" pitchFamily="18" charset="0"/>
                              <a:ea typeface="Cambria Math" panose="02040503050406030204" pitchFamily="18" charset="0"/>
                            </a:rPr>
                          </m:ctrlPr>
                        </m:naryPr>
                        <m:sub>
                          <m:r>
                            <m:rPr>
                              <m:brk m:alnAt="7"/>
                            </m:rP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𝒜</m:t>
                          </m:r>
                        </m:sub>
                        <m:sup/>
                        <m:e>
                          <m:r>
                            <a:rPr lang="en-US" sz="2400" b="0" i="1" smtClean="0">
                              <a:latin typeface="Cambria Math" panose="02040503050406030204" pitchFamily="18" charset="0"/>
                              <a:ea typeface="Cambria Math" panose="02040503050406030204" pitchFamily="18" charset="0"/>
                            </a:rPr>
                            <m:t>𝜋</m:t>
                          </m:r>
                        </m:e>
                      </m:nary>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ea typeface="Cambria Math" panose="02040503050406030204" pitchFamily="18" charset="0"/>
                        </a:rPr>
                        <m:t>)</m:t>
                      </m:r>
                      <m:nary>
                        <m:naryPr>
                          <m:chr m:val="∑"/>
                          <m:supHide m:val="on"/>
                          <m:ctrlPr>
                            <a:rPr lang="en-US" sz="2400" i="1">
                              <a:latin typeface="Cambria Math" panose="02040503050406030204" pitchFamily="18" charset="0"/>
                              <a:ea typeface="Cambria Math" panose="02040503050406030204" pitchFamily="18" charset="0"/>
                            </a:rPr>
                          </m:ctrlPr>
                        </m:naryPr>
                        <m:sub>
                          <m:r>
                            <m:rPr>
                              <m:brk m:alnAt="7"/>
                            </m:rP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𝒮</m:t>
                          </m:r>
                        </m:sub>
                        <m:sup/>
                        <m:e>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𝒫</m:t>
                              </m:r>
                            </m:e>
                            <m:sub>
                              <m: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sub>
                            <m:sup>
                              <m:r>
                                <a:rPr lang="en-US" sz="2400" i="1">
                                  <a:latin typeface="Cambria Math" panose="02040503050406030204" pitchFamily="18" charset="0"/>
                                  <a:ea typeface="Cambria Math" panose="02040503050406030204" pitchFamily="18" charset="0"/>
                                </a:rPr>
                                <m:t>𝑎</m:t>
                              </m:r>
                            </m:sup>
                          </m:sSubSup>
                        </m:e>
                      </m:nary>
                      <m:d>
                        <m:dPr>
                          <m:ctrlPr>
                            <a:rPr lang="en-US" sz="2400" b="0" i="1" smtClean="0">
                              <a:latin typeface="Cambria Math" panose="02040503050406030204" pitchFamily="18" charset="0"/>
                              <a:ea typeface="Cambria Math" panose="02040503050406030204" pitchFamily="18" charset="0"/>
                            </a:rPr>
                          </m:ctrlPr>
                        </m:dPr>
                        <m:e>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ℛ</m:t>
                              </m:r>
                            </m:e>
                            <m:sub>
                              <m:r>
                                <a:rPr lang="en-US" sz="2400" i="1">
                                  <a:latin typeface="Cambria Math" panose="02040503050406030204" pitchFamily="18" charset="0"/>
                                  <a:ea typeface="Cambria Math" panose="02040503050406030204" pitchFamily="18" charset="0"/>
                                </a:rPr>
                                <m:t>𝑠</m:t>
                              </m:r>
                            </m:sub>
                            <m:sup>
                              <m:r>
                                <a:rPr lang="en-US" sz="2400" i="1">
                                  <a:latin typeface="Cambria Math" panose="02040503050406030204" pitchFamily="18" charset="0"/>
                                  <a:ea typeface="Cambria Math" panose="02040503050406030204" pitchFamily="18" charset="0"/>
                                </a:rPr>
                                <m:t>𝑎</m:t>
                              </m:r>
                            </m:sup>
                          </m:sSubSup>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𝛾</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𝒱</m:t>
                              </m:r>
                            </m:e>
                            <m:sup>
                              <m:r>
                                <a:rPr lang="en-US" sz="2400" i="1">
                                  <a:latin typeface="Cambria Math" panose="02040503050406030204" pitchFamily="18" charset="0"/>
                                  <a:ea typeface="Cambria Math" panose="02040503050406030204" pitchFamily="18" charset="0"/>
                                </a:rPr>
                                <m:t>𝜋</m:t>
                              </m:r>
                            </m:sup>
                          </m:sSup>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e>
                          </m:d>
                        </m:e>
                      </m:d>
                    </m:oMath>
                  </m:oMathPara>
                </a14:m>
                <a:endParaRPr lang="en-DE" sz="2400" dirty="0"/>
              </a:p>
            </p:txBody>
          </p:sp>
        </mc:Choice>
        <mc:Fallback xmlns="">
          <p:sp>
            <p:nvSpPr>
              <p:cNvPr id="11" name="TextBox 10">
                <a:extLst>
                  <a:ext uri="{FF2B5EF4-FFF2-40B4-BE49-F238E27FC236}">
                    <a16:creationId xmlns:a16="http://schemas.microsoft.com/office/drawing/2014/main" id="{A1224567-A786-3027-9BC1-0D972E11F729}"/>
                  </a:ext>
                </a:extLst>
              </p:cNvPr>
              <p:cNvSpPr txBox="1">
                <a:spLocks noRot="1" noChangeAspect="1" noMove="1" noResize="1" noEditPoints="1" noAdjustHandles="1" noChangeArrowheads="1" noChangeShapeType="1" noTextEdit="1"/>
              </p:cNvSpPr>
              <p:nvPr/>
            </p:nvSpPr>
            <p:spPr>
              <a:xfrm>
                <a:off x="3112768" y="1957004"/>
                <a:ext cx="5963684" cy="896207"/>
              </a:xfrm>
              <a:prstGeom prst="rect">
                <a:avLst/>
              </a:prstGeom>
              <a:blipFill>
                <a:blip r:embed="rId3"/>
                <a:stretch>
                  <a:fillRect l="-851" t="-149296" b="-205634"/>
                </a:stretch>
              </a:blipFill>
              <a:ln w="22225">
                <a:noFill/>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id="{C2D37163-ED29-784E-025C-6D6C4CDF9F5B}"/>
              </a:ext>
            </a:extLst>
          </p:cNvPr>
          <p:cNvSpPr/>
          <p:nvPr/>
        </p:nvSpPr>
        <p:spPr>
          <a:xfrm>
            <a:off x="2970551" y="1934921"/>
            <a:ext cx="6250898" cy="963260"/>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1BC0327-88DC-DABC-B368-5114E386695B}"/>
                  </a:ext>
                </a:extLst>
              </p:cNvPr>
              <p:cNvSpPr txBox="1"/>
              <p:nvPr/>
            </p:nvSpPr>
            <p:spPr>
              <a:xfrm>
                <a:off x="8396738" y="3516827"/>
                <a:ext cx="2380990" cy="1508105"/>
              </a:xfrm>
              <a:prstGeom prst="rect">
                <a:avLst/>
              </a:prstGeom>
              <a:noFill/>
              <a:ln w="25400">
                <a:solidFill>
                  <a:schemeClr val="tx1"/>
                </a:solidFill>
              </a:ln>
            </p:spPr>
            <p:txBody>
              <a:bodyPr wrap="square">
                <a:spAutoFit/>
              </a:bodyPr>
              <a:lstStyle/>
              <a:p>
                <a:pPr marL="14288" lvl="1" algn="ctr"/>
                <a:r>
                  <a:rPr lang="en-US" sz="2000" b="1" dirty="0">
                    <a:latin typeface="Arial" panose="020B0604020202020204" pitchFamily="34" charset="0"/>
                    <a:cs typeface="Arial" panose="020B0604020202020204" pitchFamily="34" charset="0"/>
                  </a:rPr>
                  <a:t>Directly</a:t>
                </a:r>
              </a:p>
              <a:p>
                <a:pPr marL="14288" lvl="1" algn="ctr"/>
                <a:r>
                  <a:rPr lang="en-DE" sz="1800">
                    <a:latin typeface="Arial" panose="020B0604020202020204" pitchFamily="34" charset="0"/>
                    <a:cs typeface="Arial" panose="020B0604020202020204" pitchFamily="34" charset="0"/>
                  </a:rPr>
                  <a:t>System </a:t>
                </a:r>
                <a:r>
                  <a:rPr lang="en-DE" sz="1800" dirty="0">
                    <a:latin typeface="Arial" panose="020B0604020202020204" pitchFamily="34" charset="0"/>
                    <a:cs typeface="Arial" panose="020B0604020202020204" pitchFamily="34" charset="0"/>
                  </a:rPr>
                  <a:t>of </a:t>
                </a:r>
                <a14:m>
                  <m:oMath xmlns:m="http://schemas.openxmlformats.org/officeDocument/2006/math">
                    <m:r>
                      <a:rPr lang="en-DE" sz="1800">
                        <a:latin typeface="Cambria Math" panose="02040503050406030204" pitchFamily="18" charset="0"/>
                      </a:rPr>
                      <m:t>𝒮</m:t>
                    </m:r>
                    <m:r>
                      <a:rPr lang="en-US" sz="1800">
                        <a:latin typeface="Cambria Math" panose="02040503050406030204" pitchFamily="18" charset="0"/>
                      </a:rPr>
                      <m:t> </m:t>
                    </m:r>
                  </m:oMath>
                </a14:m>
                <a:r>
                  <a:rPr lang="en-DE" sz="1800" dirty="0">
                    <a:latin typeface="Arial" panose="020B0604020202020204" pitchFamily="34" charset="0"/>
                    <a:cs typeface="Arial" panose="020B0604020202020204" pitchFamily="34" charset="0"/>
                  </a:rPr>
                  <a:t>simultaneous linear equations with </a:t>
                </a:r>
                <a14:m>
                  <m:oMath xmlns:m="http://schemas.openxmlformats.org/officeDocument/2006/math">
                    <m:r>
                      <a:rPr lang="en-DE" sz="1800">
                        <a:latin typeface="Cambria Math" panose="02040503050406030204" pitchFamily="18" charset="0"/>
                      </a:rPr>
                      <m:t>𝒮</m:t>
                    </m:r>
                  </m:oMath>
                </a14:m>
                <a:r>
                  <a:rPr lang="en-DE" sz="1800" dirty="0">
                    <a:latin typeface="Arial" panose="020B0604020202020204" pitchFamily="34" charset="0"/>
                    <a:cs typeface="Arial" panose="020B0604020202020204" pitchFamily="34" charset="0"/>
                  </a:rPr>
                  <a:t> unknowns</a:t>
                </a:r>
                <a:endParaRPr lang="en-DE" sz="1800">
                  <a:latin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71BC0327-88DC-DABC-B368-5114E386695B}"/>
                  </a:ext>
                </a:extLst>
              </p:cNvPr>
              <p:cNvSpPr txBox="1">
                <a:spLocks noRot="1" noChangeAspect="1" noMove="1" noResize="1" noEditPoints="1" noAdjustHandles="1" noChangeArrowheads="1" noChangeShapeType="1" noTextEdit="1"/>
              </p:cNvSpPr>
              <p:nvPr/>
            </p:nvSpPr>
            <p:spPr>
              <a:xfrm>
                <a:off x="8396738" y="3516827"/>
                <a:ext cx="2380990" cy="1508105"/>
              </a:xfrm>
              <a:prstGeom prst="rect">
                <a:avLst/>
              </a:prstGeom>
              <a:blipFill>
                <a:blip r:embed="rId4"/>
                <a:stretch>
                  <a:fillRect t="-1653" r="-3684" b="-4132"/>
                </a:stretch>
              </a:blipFill>
              <a:ln w="25400">
                <a:solidFill>
                  <a:schemeClr val="tx1"/>
                </a:solid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A981F25D-763C-7B10-7E0A-A11B342D4E55}"/>
              </a:ext>
            </a:extLst>
          </p:cNvPr>
          <p:cNvSpPr txBox="1"/>
          <p:nvPr/>
        </p:nvSpPr>
        <p:spPr>
          <a:xfrm>
            <a:off x="6195239" y="3764251"/>
            <a:ext cx="1994457" cy="954107"/>
          </a:xfrm>
          <a:prstGeom prst="rect">
            <a:avLst/>
          </a:prstGeom>
          <a:noFill/>
          <a:ln w="25400">
            <a:solidFill>
              <a:schemeClr val="tx1"/>
            </a:solidFill>
          </a:ln>
        </p:spPr>
        <p:txBody>
          <a:bodyPr wrap="square">
            <a:spAutoFit/>
          </a:bodyPr>
          <a:lstStyle/>
          <a:p>
            <a:pPr marL="14288" lvl="1" algn="ctr"/>
            <a:r>
              <a:rPr lang="en-US" sz="2000" b="1" dirty="0">
                <a:latin typeface="Arial" panose="020B0604020202020204" pitchFamily="34" charset="0"/>
                <a:cs typeface="Arial" panose="020B0604020202020204" pitchFamily="34" charset="0"/>
              </a:rPr>
              <a:t>Iteration</a:t>
            </a:r>
          </a:p>
          <a:p>
            <a:pPr marL="14288" lvl="1" algn="ctr"/>
            <a:r>
              <a:rPr lang="en-US" sz="1800" dirty="0">
                <a:latin typeface="Arial" panose="020B0604020202020204" pitchFamily="34" charset="0"/>
                <a:cs typeface="Arial" panose="020B0604020202020204" pitchFamily="34" charset="0"/>
              </a:rPr>
              <a:t>Dynamic programming</a:t>
            </a:r>
            <a:endParaRPr lang="en-DE" sz="18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D673FEB-642E-2B8F-03A5-E500B184721A}"/>
              </a:ext>
            </a:extLst>
          </p:cNvPr>
          <p:cNvSpPr txBox="1"/>
          <p:nvPr/>
        </p:nvSpPr>
        <p:spPr>
          <a:xfrm>
            <a:off x="3993740" y="3776394"/>
            <a:ext cx="1994457" cy="954107"/>
          </a:xfrm>
          <a:prstGeom prst="rect">
            <a:avLst/>
          </a:prstGeom>
          <a:noFill/>
          <a:ln w="25400">
            <a:solidFill>
              <a:schemeClr val="tx1"/>
            </a:solidFill>
          </a:ln>
        </p:spPr>
        <p:txBody>
          <a:bodyPr wrap="square">
            <a:spAutoFit/>
          </a:bodyPr>
          <a:lstStyle/>
          <a:p>
            <a:pPr marL="14288" lvl="1" algn="ctr"/>
            <a:r>
              <a:rPr lang="en-US" sz="2000" b="1" dirty="0">
                <a:latin typeface="Arial" panose="020B0604020202020204" pitchFamily="34" charset="0"/>
                <a:cs typeface="Arial" panose="020B0604020202020204" pitchFamily="34" charset="0"/>
              </a:rPr>
              <a:t>Sampling</a:t>
            </a:r>
          </a:p>
          <a:p>
            <a:pPr marL="14288" lvl="1" algn="ctr"/>
            <a:r>
              <a:rPr lang="en-US" sz="1800" dirty="0">
                <a:latin typeface="Arial" panose="020B0604020202020204" pitchFamily="34" charset="0"/>
                <a:cs typeface="Arial" panose="020B0604020202020204" pitchFamily="34" charset="0"/>
              </a:rPr>
              <a:t>Monte Carlo methods</a:t>
            </a:r>
            <a:endParaRPr lang="en-DE" sz="18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C61FB05-0FC4-49F4-95DF-32A34A426247}"/>
              </a:ext>
            </a:extLst>
          </p:cNvPr>
          <p:cNvSpPr txBox="1"/>
          <p:nvPr/>
        </p:nvSpPr>
        <p:spPr>
          <a:xfrm>
            <a:off x="1419484" y="3764251"/>
            <a:ext cx="2380990" cy="954107"/>
          </a:xfrm>
          <a:prstGeom prst="rect">
            <a:avLst/>
          </a:prstGeom>
          <a:noFill/>
          <a:ln w="25400">
            <a:solidFill>
              <a:schemeClr val="tx1"/>
            </a:solidFill>
          </a:ln>
        </p:spPr>
        <p:txBody>
          <a:bodyPr wrap="square">
            <a:spAutoFit/>
          </a:bodyPr>
          <a:lstStyle/>
          <a:p>
            <a:pPr marL="14288" lvl="1" algn="ctr"/>
            <a:r>
              <a:rPr lang="en-US" sz="2000" b="1" dirty="0">
                <a:latin typeface="Arial" panose="020B0604020202020204" pitchFamily="34" charset="0"/>
                <a:cs typeface="Arial" panose="020B0604020202020204" pitchFamily="34" charset="0"/>
              </a:rPr>
              <a:t>Approximation</a:t>
            </a:r>
          </a:p>
          <a:p>
            <a:pPr marL="14288" lvl="1" algn="ctr"/>
            <a:r>
              <a:rPr lang="en-US" sz="1800" dirty="0">
                <a:latin typeface="Arial" panose="020B0604020202020204" pitchFamily="34" charset="0"/>
                <a:cs typeface="Arial" panose="020B0604020202020204" pitchFamily="34" charset="0"/>
              </a:rPr>
              <a:t>Temporal-difference learning</a:t>
            </a:r>
            <a:endParaRPr lang="en-DE" sz="1800">
              <a:latin typeface="Arial" panose="020B0604020202020204" pitchFamily="34" charset="0"/>
              <a:cs typeface="Arial" panose="020B0604020202020204" pitchFamily="34" charset="0"/>
            </a:endParaRPr>
          </a:p>
        </p:txBody>
      </p:sp>
      <p:sp>
        <p:nvSpPr>
          <p:cNvPr id="20" name="Down Arrow 19">
            <a:extLst>
              <a:ext uri="{FF2B5EF4-FFF2-40B4-BE49-F238E27FC236}">
                <a16:creationId xmlns:a16="http://schemas.microsoft.com/office/drawing/2014/main" id="{D025CADE-A552-3954-80B3-B15D1F92C636}"/>
              </a:ext>
            </a:extLst>
          </p:cNvPr>
          <p:cNvSpPr/>
          <p:nvPr/>
        </p:nvSpPr>
        <p:spPr>
          <a:xfrm rot="16200000" flipH="1">
            <a:off x="5988630" y="562324"/>
            <a:ext cx="386775" cy="9525067"/>
          </a:xfrm>
          <a:prstGeom prst="downArrow">
            <a:avLst>
              <a:gd name="adj1" fmla="val 50000"/>
              <a:gd name="adj2" fmla="val 118229"/>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117EEAC-305F-FD11-742C-AF6C7CB3C3A0}"/>
              </a:ext>
            </a:extLst>
          </p:cNvPr>
          <p:cNvSpPr txBox="1"/>
          <p:nvPr/>
        </p:nvSpPr>
        <p:spPr>
          <a:xfrm>
            <a:off x="4575791" y="5459037"/>
            <a:ext cx="2824812" cy="369332"/>
          </a:xfrm>
          <a:prstGeom prst="rect">
            <a:avLst/>
          </a:prstGeom>
          <a:noFill/>
        </p:spPr>
        <p:txBody>
          <a:bodyPr wrap="none" rtlCol="0">
            <a:spAutoFit/>
          </a:bodyPr>
          <a:lstStyle/>
          <a:p>
            <a:r>
              <a:rPr lang="en-US" i="1" dirty="0">
                <a:solidFill>
                  <a:schemeClr val="accent6">
                    <a:lumMod val="75000"/>
                  </a:schemeClr>
                </a:solidFill>
                <a:latin typeface="Arial" panose="020B0604020202020204" pitchFamily="34" charset="0"/>
                <a:cs typeface="Arial" panose="020B0604020202020204" pitchFamily="34" charset="0"/>
              </a:rPr>
              <a:t>Computational complexity</a:t>
            </a:r>
          </a:p>
        </p:txBody>
      </p:sp>
      <p:sp>
        <p:nvSpPr>
          <p:cNvPr id="24" name="Slide Number Placeholder 23">
            <a:extLst>
              <a:ext uri="{FF2B5EF4-FFF2-40B4-BE49-F238E27FC236}">
                <a16:creationId xmlns:a16="http://schemas.microsoft.com/office/drawing/2014/main" id="{E1DDC3BC-1CE6-635E-F03A-77E4D1518BB4}"/>
              </a:ext>
            </a:extLst>
          </p:cNvPr>
          <p:cNvSpPr>
            <a:spLocks noGrp="1"/>
          </p:cNvSpPr>
          <p:nvPr>
            <p:ph type="sldNum" sz="quarter" idx="11"/>
          </p:nvPr>
        </p:nvSpPr>
        <p:spPr/>
        <p:txBody>
          <a:bodyPr/>
          <a:lstStyle/>
          <a:p>
            <a:fld id="{8EC8024B-7172-FB45-9673-F90DEA3BA41B}" type="slidenum">
              <a:rPr lang="en-US" smtClean="0"/>
              <a:t>52</a:t>
            </a:fld>
            <a:endParaRPr lang="en-US" dirty="0"/>
          </a:p>
        </p:txBody>
      </p:sp>
      <p:pic>
        <p:nvPicPr>
          <p:cNvPr id="9" name="Picture 8" descr="A green square with a white tick&#10;&#10;AI-generated content may be incorrect.">
            <a:extLst>
              <a:ext uri="{FF2B5EF4-FFF2-40B4-BE49-F238E27FC236}">
                <a16:creationId xmlns:a16="http://schemas.microsoft.com/office/drawing/2014/main" id="{7432E084-A447-86CF-99D4-BB1CBFC8791C}"/>
              </a:ext>
            </a:extLst>
          </p:cNvPr>
          <p:cNvPicPr>
            <a:picLocks noChangeAspect="1"/>
          </p:cNvPicPr>
          <p:nvPr/>
        </p:nvPicPr>
        <p:blipFill>
          <a:blip r:embed="rId5"/>
          <a:stretch>
            <a:fillRect/>
          </a:stretch>
        </p:blipFill>
        <p:spPr>
          <a:xfrm>
            <a:off x="10267216" y="3331131"/>
            <a:ext cx="408762" cy="408762"/>
          </a:xfrm>
          <a:prstGeom prst="rect">
            <a:avLst/>
          </a:prstGeom>
        </p:spPr>
      </p:pic>
      <p:pic>
        <p:nvPicPr>
          <p:cNvPr id="12" name="Picture 11" descr="A green square with a white tick&#10;&#10;AI-generated content may be incorrect.">
            <a:extLst>
              <a:ext uri="{FF2B5EF4-FFF2-40B4-BE49-F238E27FC236}">
                <a16:creationId xmlns:a16="http://schemas.microsoft.com/office/drawing/2014/main" id="{55BF877A-7427-12CF-6AE9-F457926EFBF6}"/>
              </a:ext>
            </a:extLst>
          </p:cNvPr>
          <p:cNvPicPr>
            <a:picLocks noChangeAspect="1"/>
          </p:cNvPicPr>
          <p:nvPr/>
        </p:nvPicPr>
        <p:blipFill>
          <a:blip r:embed="rId5"/>
          <a:stretch>
            <a:fillRect/>
          </a:stretch>
        </p:blipFill>
        <p:spPr>
          <a:xfrm>
            <a:off x="7711606" y="3535512"/>
            <a:ext cx="408762" cy="408762"/>
          </a:xfrm>
          <a:prstGeom prst="rect">
            <a:avLst/>
          </a:prstGeom>
        </p:spPr>
      </p:pic>
      <p:pic>
        <p:nvPicPr>
          <p:cNvPr id="18" name="Picture 17" descr="A red question mark on a black background&#10;&#10;AI-generated content may be incorrect.">
            <a:extLst>
              <a:ext uri="{FF2B5EF4-FFF2-40B4-BE49-F238E27FC236}">
                <a16:creationId xmlns:a16="http://schemas.microsoft.com/office/drawing/2014/main" id="{63943214-4517-45B7-5B50-5D52E1C59132}"/>
              </a:ext>
            </a:extLst>
          </p:cNvPr>
          <p:cNvPicPr>
            <a:picLocks noChangeAspect="1"/>
          </p:cNvPicPr>
          <p:nvPr/>
        </p:nvPicPr>
        <p:blipFill>
          <a:blip r:embed="rId6"/>
          <a:stretch>
            <a:fillRect/>
          </a:stretch>
        </p:blipFill>
        <p:spPr>
          <a:xfrm>
            <a:off x="5491273" y="3514840"/>
            <a:ext cx="505489" cy="505489"/>
          </a:xfrm>
          <a:prstGeom prst="rect">
            <a:avLst/>
          </a:prstGeom>
        </p:spPr>
      </p:pic>
      <p:pic>
        <p:nvPicPr>
          <p:cNvPr id="19" name="Picture 18" descr="A red question mark on a black background&#10;&#10;AI-generated content may be incorrect.">
            <a:extLst>
              <a:ext uri="{FF2B5EF4-FFF2-40B4-BE49-F238E27FC236}">
                <a16:creationId xmlns:a16="http://schemas.microsoft.com/office/drawing/2014/main" id="{8B554912-0124-91D8-F551-68E9102E8D57}"/>
              </a:ext>
            </a:extLst>
          </p:cNvPr>
          <p:cNvPicPr>
            <a:picLocks noChangeAspect="1"/>
          </p:cNvPicPr>
          <p:nvPr/>
        </p:nvPicPr>
        <p:blipFill>
          <a:blip r:embed="rId6"/>
          <a:stretch>
            <a:fillRect/>
          </a:stretch>
        </p:blipFill>
        <p:spPr>
          <a:xfrm>
            <a:off x="3382409" y="3487148"/>
            <a:ext cx="505489" cy="505489"/>
          </a:xfrm>
          <a:prstGeom prst="rect">
            <a:avLst/>
          </a:prstGeom>
        </p:spPr>
      </p:pic>
      <p:sp>
        <p:nvSpPr>
          <p:cNvPr id="25" name="Text Placeholder 2">
            <a:extLst>
              <a:ext uri="{FF2B5EF4-FFF2-40B4-BE49-F238E27FC236}">
                <a16:creationId xmlns:a16="http://schemas.microsoft.com/office/drawing/2014/main" id="{DA6142F3-5B32-A04F-9125-95E2F4CFCE84}"/>
              </a:ext>
            </a:extLst>
          </p:cNvPr>
          <p:cNvSpPr>
            <a:spLocks noGrp="1"/>
          </p:cNvSpPr>
          <p:nvPr>
            <p:ph type="body" sz="quarter" idx="12"/>
          </p:nvPr>
        </p:nvSpPr>
        <p:spPr>
          <a:xfrm>
            <a:off x="838200" y="897219"/>
            <a:ext cx="9939528" cy="403225"/>
          </a:xfrm>
        </p:spPr>
        <p:txBody>
          <a:bodyPr/>
          <a:lstStyle/>
          <a:p>
            <a:r>
              <a:rPr lang="en-US" dirty="0"/>
              <a:t>How to solve it?</a:t>
            </a:r>
          </a:p>
        </p:txBody>
      </p:sp>
    </p:spTree>
    <p:extLst>
      <p:ext uri="{BB962C8B-B14F-4D97-AF65-F5344CB8AC3E}">
        <p14:creationId xmlns:p14="http://schemas.microsoft.com/office/powerpoint/2010/main" val="12969227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C4D93-57DA-A67A-022E-63FA852394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1D762D-7183-7499-80FA-1D4B446D7D37}"/>
              </a:ext>
            </a:extLst>
          </p:cNvPr>
          <p:cNvSpPr>
            <a:spLocks noGrp="1"/>
          </p:cNvSpPr>
          <p:nvPr>
            <p:ph type="title"/>
          </p:nvPr>
        </p:nvSpPr>
        <p:spPr/>
        <p:txBody>
          <a:bodyPr/>
          <a:lstStyle/>
          <a:p>
            <a:r>
              <a:rPr lang="en-US" dirty="0"/>
              <a:t>Transitioning to “modern” RL</a:t>
            </a:r>
          </a:p>
        </p:txBody>
      </p:sp>
      <p:sp>
        <p:nvSpPr>
          <p:cNvPr id="5" name="Slide Number Placeholder 4">
            <a:extLst>
              <a:ext uri="{FF2B5EF4-FFF2-40B4-BE49-F238E27FC236}">
                <a16:creationId xmlns:a16="http://schemas.microsoft.com/office/drawing/2014/main" id="{48D577E7-4DB5-6E6B-EF57-BA6BF0438B2E}"/>
              </a:ext>
            </a:extLst>
          </p:cNvPr>
          <p:cNvSpPr>
            <a:spLocks noGrp="1"/>
          </p:cNvSpPr>
          <p:nvPr>
            <p:ph type="sldNum" sz="quarter" idx="11"/>
          </p:nvPr>
        </p:nvSpPr>
        <p:spPr/>
        <p:txBody>
          <a:bodyPr/>
          <a:lstStyle/>
          <a:p>
            <a:fld id="{8EC8024B-7172-FB45-9673-F90DEA3BA41B}" type="slidenum">
              <a:rPr lang="en-US" smtClean="0"/>
              <a:t>53</a:t>
            </a:fld>
            <a:endParaRPr lang="en-US" dirty="0"/>
          </a:p>
        </p:txBody>
      </p:sp>
      <p:sp>
        <p:nvSpPr>
          <p:cNvPr id="9" name="Rounded Rectangle 8">
            <a:extLst>
              <a:ext uri="{FF2B5EF4-FFF2-40B4-BE49-F238E27FC236}">
                <a16:creationId xmlns:a16="http://schemas.microsoft.com/office/drawing/2014/main" id="{DA09CADC-81BB-EC34-9E19-30379D2F4F1F}"/>
              </a:ext>
            </a:extLst>
          </p:cNvPr>
          <p:cNvSpPr/>
          <p:nvPr/>
        </p:nvSpPr>
        <p:spPr>
          <a:xfrm>
            <a:off x="1442963" y="1017924"/>
            <a:ext cx="3513953" cy="2230926"/>
          </a:xfrm>
          <a:prstGeom prst="roundRect">
            <a:avLst>
              <a:gd name="adj" fmla="val 0"/>
            </a:avLst>
          </a:prstGeom>
          <a:solidFill>
            <a:schemeClr val="tx2">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CBCA0002-614E-B684-6364-AE11110E4C9D}"/>
              </a:ext>
            </a:extLst>
          </p:cNvPr>
          <p:cNvSpPr/>
          <p:nvPr/>
        </p:nvSpPr>
        <p:spPr>
          <a:xfrm>
            <a:off x="7351876" y="1033539"/>
            <a:ext cx="3513953" cy="2245292"/>
          </a:xfrm>
          <a:prstGeom prst="roundRect">
            <a:avLst>
              <a:gd name="adj" fmla="val 0"/>
            </a:avLst>
          </a:prstGeom>
          <a:solidFill>
            <a:schemeClr val="tx2">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42630EE-6D14-96F2-2040-AFCB65517EC9}"/>
              </a:ext>
            </a:extLst>
          </p:cNvPr>
          <p:cNvSpPr txBox="1"/>
          <p:nvPr/>
        </p:nvSpPr>
        <p:spPr>
          <a:xfrm>
            <a:off x="1618206" y="1063519"/>
            <a:ext cx="3230372" cy="1969770"/>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Ideal setting</a:t>
            </a:r>
          </a:p>
          <a:p>
            <a:pPr algn="ctr"/>
            <a:r>
              <a:rPr lang="en-US" sz="1600" dirty="0">
                <a:solidFill>
                  <a:schemeClr val="accent6">
                    <a:lumMod val="75000"/>
                  </a:schemeClr>
                </a:solidFill>
                <a:latin typeface="Arial" panose="020B0604020202020204" pitchFamily="34" charset="0"/>
                <a:cs typeface="Arial" panose="020B0604020202020204" pitchFamily="34" charset="0"/>
              </a:rPr>
              <a:t>State fully observable</a:t>
            </a:r>
          </a:p>
          <a:p>
            <a:endParaRPr lang="en-US" sz="1000" dirty="0">
              <a:latin typeface="Arial" panose="020B0604020202020204" pitchFamily="34" charset="0"/>
              <a:cs typeface="Arial" panose="020B0604020202020204" pitchFamily="34" charset="0"/>
            </a:endParaRPr>
          </a:p>
          <a:p>
            <a:pPr marL="285750" indent="-285750">
              <a:buFont typeface="Wingdings" pitchFamily="2" charset="2"/>
              <a:buChar char="§"/>
            </a:pPr>
            <a:r>
              <a:rPr lang="en-US" dirty="0">
                <a:latin typeface="Arial" panose="020B0604020202020204" pitchFamily="34" charset="0"/>
                <a:cs typeface="Arial" panose="020B0604020202020204" pitchFamily="34" charset="0"/>
              </a:rPr>
              <a:t>MDP (finite, discrete)</a:t>
            </a:r>
          </a:p>
          <a:p>
            <a:pPr marL="285750" indent="-285750">
              <a:buFont typeface="Wingdings" pitchFamily="2" charset="2"/>
              <a:buChar char="§"/>
            </a:pPr>
            <a:r>
              <a:rPr lang="en-US" dirty="0">
                <a:latin typeface="Arial" panose="020B0604020202020204" pitchFamily="34" charset="0"/>
                <a:cs typeface="Arial" panose="020B0604020202020204" pitchFamily="34" charset="0"/>
              </a:rPr>
              <a:t>Model known and tractable</a:t>
            </a:r>
          </a:p>
          <a:p>
            <a:pPr marL="285750" indent="-285750">
              <a:buFont typeface="Wingdings" pitchFamily="2" charset="2"/>
              <a:buChar char="§"/>
            </a:pPr>
            <a:r>
              <a:rPr lang="en-US" dirty="0">
                <a:latin typeface="Arial" panose="020B0604020202020204" pitchFamily="34" charset="0"/>
                <a:cs typeface="Arial" panose="020B0604020202020204" pitchFamily="34" charset="0"/>
              </a:rPr>
              <a:t>Value function computable</a:t>
            </a:r>
          </a:p>
          <a:p>
            <a:pPr marL="285750" indent="-285750">
              <a:buFont typeface="Wingdings" pitchFamily="2" charset="2"/>
              <a:buChar char="§"/>
            </a:pPr>
            <a:r>
              <a:rPr lang="en-US" dirty="0">
                <a:latin typeface="Arial" panose="020B0604020202020204" pitchFamily="34" charset="0"/>
                <a:cs typeface="Arial" panose="020B0604020202020204" pitchFamily="34" charset="0"/>
              </a:rPr>
              <a:t>Optimal policy computable</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4922349-433F-75F3-392E-7B9F6DBB1FF2}"/>
                  </a:ext>
                </a:extLst>
              </p:cNvPr>
              <p:cNvSpPr txBox="1"/>
              <p:nvPr/>
            </p:nvSpPr>
            <p:spPr>
              <a:xfrm>
                <a:off x="7460443" y="1093500"/>
                <a:ext cx="3430811" cy="2036583"/>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Real world</a:t>
                </a:r>
              </a:p>
              <a:p>
                <a:pPr algn="ctr"/>
                <a:r>
                  <a:rPr lang="en-US" sz="1600" dirty="0">
                    <a:solidFill>
                      <a:schemeClr val="accent6">
                        <a:lumMod val="75000"/>
                      </a:schemeClr>
                    </a:solidFill>
                    <a:latin typeface="Arial" panose="020B0604020202020204" pitchFamily="34" charset="0"/>
                    <a:cs typeface="Arial" panose="020B0604020202020204" pitchFamily="34" charset="0"/>
                  </a:rPr>
                  <a:t>State partially observable</a:t>
                </a:r>
              </a:p>
              <a:p>
                <a:endParaRPr lang="en-US" sz="1000" dirty="0">
                  <a:latin typeface="Arial" panose="020B0604020202020204" pitchFamily="34" charset="0"/>
                  <a:cs typeface="Arial" panose="020B0604020202020204" pitchFamily="34" charset="0"/>
                </a:endParaRPr>
              </a:p>
              <a:p>
                <a:pPr marL="285750" indent="-285750">
                  <a:buFont typeface="Wingdings" pitchFamily="2" charset="2"/>
                  <a:buChar char="§"/>
                </a:pPr>
                <a:r>
                  <a:rPr lang="en-US" dirty="0">
                    <a:latin typeface="Arial" panose="020B0604020202020204" pitchFamily="34" charset="0"/>
                    <a:cs typeface="Arial" panose="020B0604020202020204" pitchFamily="34" charset="0"/>
                  </a:rPr>
                  <a:t>POMDP</a:t>
                </a:r>
              </a:p>
              <a:p>
                <a:pPr marL="285750" indent="-285750">
                  <a:buFont typeface="Wingdings" pitchFamily="2" charset="2"/>
                  <a:buChar char="§"/>
                </a:pPr>
                <a:r>
                  <a:rPr lang="en-US" dirty="0">
                    <a:latin typeface="Arial" panose="020B0604020202020204" pitchFamily="34" charset="0"/>
                    <a:cs typeface="Arial" panose="020B0604020202020204" pitchFamily="34" charset="0"/>
                  </a:rPr>
                  <a:t>Model unknown or learned</a:t>
                </a:r>
              </a:p>
              <a:p>
                <a:pPr marL="285750" indent="-285750">
                  <a:buFont typeface="Wingdings" pitchFamily="2" charset="2"/>
                  <a:buChar char="§"/>
                </a:pPr>
                <a:r>
                  <a:rPr lang="en-US" dirty="0">
                    <a:latin typeface="Arial" panose="020B0604020202020204" pitchFamily="34" charset="0"/>
                    <a:cs typeface="Arial" panose="020B0604020202020204" pitchFamily="34" charset="0"/>
                  </a:rPr>
                  <a:t>Value function approximated</a:t>
                </a:r>
              </a:p>
              <a:p>
                <a:pPr marL="285750" indent="-285750">
                  <a:buFont typeface="Wingdings" pitchFamily="2" charset="2"/>
                  <a:buChar char="§"/>
                </a:pPr>
                <a:r>
                  <a:rPr lang="en-US" dirty="0">
                    <a:latin typeface="Arial" panose="020B0604020202020204" pitchFamily="34" charset="0"/>
                    <a:cs typeface="Arial" panose="020B0604020202020204" pitchFamily="34" charset="0"/>
                  </a:rPr>
                  <a:t>Policy approximated </a:t>
                </a:r>
                <a14:m>
                  <m:oMath xmlns:m="http://schemas.openxmlformats.org/officeDocument/2006/math">
                    <m:r>
                      <a:rPr lang="en-US" i="1" smtClean="0">
                        <a:latin typeface="Cambria Math" panose="02040503050406030204" pitchFamily="18" charset="0"/>
                        <a:ea typeface="Cambria Math" panose="02040503050406030204" pitchFamily="18" charset="0"/>
                        <a:cs typeface="Arial" panose="020B0604020202020204" pitchFamily="34" charset="0"/>
                      </a:rPr>
                      <m:t>𝜋</m:t>
                    </m:r>
                    <m:r>
                      <a:rPr lang="en-US" i="1" smtClean="0">
                        <a:latin typeface="Cambria Math" panose="02040503050406030204" pitchFamily="18" charset="0"/>
                        <a:ea typeface="Cambria Math" panose="02040503050406030204" pitchFamily="18" charset="0"/>
                        <a:cs typeface="Arial" panose="020B0604020202020204" pitchFamily="34" charset="0"/>
                      </a:rPr>
                      <m:t>≈</m:t>
                    </m:r>
                    <m:sSup>
                      <m:sSupPr>
                        <m:ctrlPr>
                          <a:rPr lang="en-US" i="1" smtClean="0">
                            <a:latin typeface="Cambria Math" panose="02040503050406030204" pitchFamily="18" charset="0"/>
                            <a:ea typeface="Cambria Math" panose="02040503050406030204" pitchFamily="18" charset="0"/>
                            <a:cs typeface="Arial" panose="020B0604020202020204" pitchFamily="34" charset="0"/>
                          </a:rPr>
                        </m:ctrlPr>
                      </m:sSupPr>
                      <m:e>
                        <m:r>
                          <a:rPr lang="en-US" i="1" smtClean="0">
                            <a:latin typeface="Cambria Math" panose="02040503050406030204" pitchFamily="18" charset="0"/>
                            <a:ea typeface="Cambria Math" panose="02040503050406030204" pitchFamily="18" charset="0"/>
                            <a:cs typeface="Arial" panose="020B0604020202020204" pitchFamily="34" charset="0"/>
                          </a:rPr>
                          <m:t>𝜋</m:t>
                        </m:r>
                      </m:e>
                      <m:sup>
                        <m:r>
                          <a:rPr lang="en-US" b="0" i="1" smtClean="0">
                            <a:latin typeface="Cambria Math" panose="02040503050406030204" pitchFamily="18" charset="0"/>
                            <a:ea typeface="Cambria Math" panose="02040503050406030204" pitchFamily="18" charset="0"/>
                            <a:cs typeface="Arial" panose="020B0604020202020204" pitchFamily="34" charset="0"/>
                          </a:rPr>
                          <m:t>∗</m:t>
                        </m:r>
                      </m:sup>
                    </m:sSup>
                  </m:oMath>
                </a14:m>
                <a:endParaRPr lang="en-US"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84922349-433F-75F3-392E-7B9F6DBB1FF2}"/>
                  </a:ext>
                </a:extLst>
              </p:cNvPr>
              <p:cNvSpPr txBox="1">
                <a:spLocks noRot="1" noChangeAspect="1" noMove="1" noResize="1" noEditPoints="1" noAdjustHandles="1" noChangeArrowheads="1" noChangeShapeType="1" noTextEdit="1"/>
              </p:cNvSpPr>
              <p:nvPr/>
            </p:nvSpPr>
            <p:spPr>
              <a:xfrm>
                <a:off x="7460443" y="1093500"/>
                <a:ext cx="3430811" cy="2036583"/>
              </a:xfrm>
              <a:prstGeom prst="rect">
                <a:avLst/>
              </a:prstGeom>
              <a:blipFill>
                <a:blip r:embed="rId3"/>
                <a:stretch>
                  <a:fillRect l="-1107" t="-1852"/>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C73ECA88-22CE-0FE8-E063-067F939CCCC2}"/>
              </a:ext>
            </a:extLst>
          </p:cNvPr>
          <p:cNvSpPr txBox="1"/>
          <p:nvPr/>
        </p:nvSpPr>
        <p:spPr>
          <a:xfrm>
            <a:off x="5513882" y="1873664"/>
            <a:ext cx="1194216"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vs</a:t>
            </a:r>
          </a:p>
        </p:txBody>
      </p:sp>
      <p:sp>
        <p:nvSpPr>
          <p:cNvPr id="18" name="TextBox 17">
            <a:extLst>
              <a:ext uri="{FF2B5EF4-FFF2-40B4-BE49-F238E27FC236}">
                <a16:creationId xmlns:a16="http://schemas.microsoft.com/office/drawing/2014/main" id="{E73B58F5-BA94-0487-F64F-24C185BC47ED}"/>
              </a:ext>
            </a:extLst>
          </p:cNvPr>
          <p:cNvSpPr txBox="1"/>
          <p:nvPr/>
        </p:nvSpPr>
        <p:spPr>
          <a:xfrm>
            <a:off x="1996023" y="3706129"/>
            <a:ext cx="373692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Classical dynamic programming</a:t>
            </a:r>
          </a:p>
        </p:txBody>
      </p:sp>
      <p:sp>
        <p:nvSpPr>
          <p:cNvPr id="19" name="TextBox 18">
            <a:extLst>
              <a:ext uri="{FF2B5EF4-FFF2-40B4-BE49-F238E27FC236}">
                <a16:creationId xmlns:a16="http://schemas.microsoft.com/office/drawing/2014/main" id="{7CB96423-D4FD-FEFB-0A9F-AD97AC6EA8E1}"/>
              </a:ext>
            </a:extLst>
          </p:cNvPr>
          <p:cNvSpPr txBox="1"/>
          <p:nvPr/>
        </p:nvSpPr>
        <p:spPr>
          <a:xfrm>
            <a:off x="7750844" y="3725808"/>
            <a:ext cx="284789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Modern RL (model free!)</a:t>
            </a:r>
          </a:p>
        </p:txBody>
      </p:sp>
      <p:sp>
        <p:nvSpPr>
          <p:cNvPr id="20" name="TextBox 19">
            <a:extLst>
              <a:ext uri="{FF2B5EF4-FFF2-40B4-BE49-F238E27FC236}">
                <a16:creationId xmlns:a16="http://schemas.microsoft.com/office/drawing/2014/main" id="{9F7B90ED-6DE7-B73A-DFEE-96D6E3B1503A}"/>
              </a:ext>
            </a:extLst>
          </p:cNvPr>
          <p:cNvSpPr txBox="1"/>
          <p:nvPr/>
        </p:nvSpPr>
        <p:spPr>
          <a:xfrm>
            <a:off x="6658652" y="4080729"/>
            <a:ext cx="5032281" cy="2292935"/>
          </a:xfrm>
          <a:prstGeom prst="rect">
            <a:avLst/>
          </a:prstGeom>
          <a:noFill/>
        </p:spPr>
        <p:txBody>
          <a:bodyPr wrap="square" rtlCol="0">
            <a:spAutoFit/>
          </a:bodyPr>
          <a:lstStyle/>
          <a:p>
            <a:pPr marL="285750" indent="-285750">
              <a:buFont typeface="Wingdings" pitchFamily="2" charset="2"/>
              <a:buChar char="§"/>
            </a:pPr>
            <a:r>
              <a:rPr lang="en-US" sz="1600" dirty="0">
                <a:latin typeface="Arial" panose="020B0604020202020204" pitchFamily="34" charset="0"/>
                <a:cs typeface="Arial" panose="020B0604020202020204" pitchFamily="34" charset="0"/>
              </a:rPr>
              <a:t>The Bellman operator is approximated via stochastic samples</a:t>
            </a:r>
          </a:p>
          <a:p>
            <a:pPr marL="285750"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sz="1600" dirty="0">
                <a:latin typeface="Arial" panose="020B0604020202020204" pitchFamily="34" charset="0"/>
                <a:cs typeface="Arial" panose="020B0604020202020204" pitchFamily="34" charset="0"/>
              </a:rPr>
              <a:t>Expectations are replaced by sample-based estimators</a:t>
            </a:r>
          </a:p>
          <a:p>
            <a:pPr marL="285750"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sz="1600" dirty="0">
                <a:latin typeface="Arial" panose="020B0604020202020204" pitchFamily="34" charset="0"/>
                <a:cs typeface="Arial" panose="020B0604020202020204" pitchFamily="34" charset="0"/>
              </a:rPr>
              <a:t>Value functions are learned through stochastic approximation</a:t>
            </a:r>
          </a:p>
          <a:p>
            <a:pPr marL="285750"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sz="1600" dirty="0">
                <a:latin typeface="Arial" panose="020B0604020202020204" pitchFamily="34" charset="0"/>
                <a:cs typeface="Arial" panose="020B0604020202020204" pitchFamily="34" charset="0"/>
              </a:rPr>
              <a:t>Convergence is statistical and depends on sampling, noise, and step sizes</a:t>
            </a:r>
          </a:p>
        </p:txBody>
      </p:sp>
      <p:sp>
        <p:nvSpPr>
          <p:cNvPr id="21" name="Down Arrow 20">
            <a:extLst>
              <a:ext uri="{FF2B5EF4-FFF2-40B4-BE49-F238E27FC236}">
                <a16:creationId xmlns:a16="http://schemas.microsoft.com/office/drawing/2014/main" id="{0F687CD2-2271-F233-4CE7-293D00E42F6F}"/>
              </a:ext>
            </a:extLst>
          </p:cNvPr>
          <p:cNvSpPr/>
          <p:nvPr/>
        </p:nvSpPr>
        <p:spPr>
          <a:xfrm>
            <a:off x="2756765" y="3200888"/>
            <a:ext cx="476626" cy="525803"/>
          </a:xfrm>
          <a:prstGeom prst="down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a:extLst>
              <a:ext uri="{FF2B5EF4-FFF2-40B4-BE49-F238E27FC236}">
                <a16:creationId xmlns:a16="http://schemas.microsoft.com/office/drawing/2014/main" id="{6BF3CAD9-BF71-3F44-9C1E-027CF5D8502A}"/>
              </a:ext>
            </a:extLst>
          </p:cNvPr>
          <p:cNvSpPr/>
          <p:nvPr/>
        </p:nvSpPr>
        <p:spPr>
          <a:xfrm>
            <a:off x="8937535" y="3227397"/>
            <a:ext cx="476626" cy="525803"/>
          </a:xfrm>
          <a:prstGeom prst="down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0" name="Picture 2" descr="Dr. Richard Bellman - Hosted by Google">
            <a:extLst>
              <a:ext uri="{FF2B5EF4-FFF2-40B4-BE49-F238E27FC236}">
                <a16:creationId xmlns:a16="http://schemas.microsoft.com/office/drawing/2014/main" id="{B96F9C64-E953-8214-C9E4-682E8DC2C7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851"/>
          <a:stretch/>
        </p:blipFill>
        <p:spPr bwMode="auto">
          <a:xfrm>
            <a:off x="402454" y="4097227"/>
            <a:ext cx="1562827" cy="20979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895BA7B-5C3F-E815-7B48-1254934F6591}"/>
                  </a:ext>
                </a:extLst>
              </p:cNvPr>
              <p:cNvSpPr txBox="1"/>
              <p:nvPr/>
            </p:nvSpPr>
            <p:spPr>
              <a:xfrm>
                <a:off x="1996023" y="4085658"/>
                <a:ext cx="4391129" cy="2369880"/>
              </a:xfrm>
              <a:prstGeom prst="rect">
                <a:avLst/>
              </a:prstGeom>
              <a:noFill/>
            </p:spPr>
            <p:txBody>
              <a:bodyPr wrap="square" rtlCol="0">
                <a:spAutoFit/>
              </a:bodyPr>
              <a:lstStyle/>
              <a:p>
                <a:pPr marL="285750" indent="-285750">
                  <a:buFont typeface="Wingdings" pitchFamily="2" charset="2"/>
                  <a:buChar char="§"/>
                </a:pPr>
                <a:r>
                  <a:rPr lang="en-US" sz="1600" dirty="0">
                    <a:latin typeface="Arial" panose="020B0604020202020204" pitchFamily="34" charset="0"/>
                    <a:cs typeface="Arial" panose="020B0604020202020204" pitchFamily="34" charset="0"/>
                  </a:rPr>
                  <a:t>The Bellman operator is evaluated exactly using the known transition model</a:t>
                </a:r>
              </a:p>
              <a:p>
                <a:pPr marL="285750"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sz="1600" dirty="0">
                    <a:latin typeface="Arial" panose="020B0604020202020204" pitchFamily="34" charset="0"/>
                    <a:cs typeface="Arial" panose="020B0604020202020204" pitchFamily="34" charset="0"/>
                  </a:rPr>
                  <a:t>Expectations are computed analytically from </a:t>
                </a:r>
                <a14:m>
                  <m:oMath xmlns:m="http://schemas.openxmlformats.org/officeDocument/2006/math">
                    <m:r>
                      <a:rPr lang="en-US" sz="1600" i="1" smtClean="0">
                        <a:latin typeface="Cambria Math" panose="02040503050406030204" pitchFamily="18" charset="0"/>
                        <a:ea typeface="Cambria Math" panose="02040503050406030204" pitchFamily="18" charset="0"/>
                        <a:cs typeface="Arial" panose="020B0604020202020204" pitchFamily="34" charset="0"/>
                      </a:rPr>
                      <m:t>𝒫</m:t>
                    </m:r>
                    <m:r>
                      <a:rPr lang="en-US" sz="1600" b="0" i="1" smtClean="0">
                        <a:latin typeface="Cambria Math" panose="02040503050406030204" pitchFamily="18" charset="0"/>
                        <a:ea typeface="Cambria Math" panose="02040503050406030204" pitchFamily="18" charset="0"/>
                        <a:cs typeface="Arial" panose="020B0604020202020204" pitchFamily="34" charset="0"/>
                      </a:rPr>
                      <m:t>(</m:t>
                    </m:r>
                    <m:r>
                      <a:rPr lang="en-US" sz="1600" b="0" i="1" smtClean="0">
                        <a:latin typeface="Cambria Math" panose="02040503050406030204" pitchFamily="18" charset="0"/>
                        <a:ea typeface="Cambria Math" panose="02040503050406030204" pitchFamily="18" charset="0"/>
                        <a:cs typeface="Arial" panose="020B0604020202020204" pitchFamily="34" charset="0"/>
                      </a:rPr>
                      <m:t>𝑠</m:t>
                    </m:r>
                    <m:r>
                      <a:rPr lang="en-US" sz="1600" b="0" i="1" smtClean="0">
                        <a:latin typeface="Cambria Math" panose="02040503050406030204" pitchFamily="18" charset="0"/>
                        <a:ea typeface="Cambria Math" panose="02040503050406030204" pitchFamily="18" charset="0"/>
                        <a:cs typeface="Arial" panose="020B0604020202020204" pitchFamily="34" charset="0"/>
                      </a:rPr>
                      <m:t>|</m:t>
                    </m:r>
                    <m:r>
                      <a:rPr lang="en-US" sz="1600" b="0" i="1" smtClean="0">
                        <a:latin typeface="Cambria Math" panose="02040503050406030204" pitchFamily="18" charset="0"/>
                        <a:ea typeface="Cambria Math" panose="02040503050406030204" pitchFamily="18" charset="0"/>
                        <a:cs typeface="Arial" panose="020B0604020202020204" pitchFamily="34" charset="0"/>
                      </a:rPr>
                      <m:t>𝑠</m:t>
                    </m:r>
                    <m:r>
                      <a:rPr lang="en-US" sz="1600" b="0" i="1" smtClean="0">
                        <a:latin typeface="Cambria Math" panose="02040503050406030204" pitchFamily="18" charset="0"/>
                        <a:ea typeface="Cambria Math" panose="02040503050406030204" pitchFamily="18" charset="0"/>
                        <a:cs typeface="Arial" panose="020B0604020202020204" pitchFamily="34" charset="0"/>
                      </a:rPr>
                      <m:t>,</m:t>
                    </m:r>
                    <m:r>
                      <a:rPr lang="en-US" sz="1600" b="0" i="1" smtClean="0">
                        <a:latin typeface="Cambria Math" panose="02040503050406030204" pitchFamily="18" charset="0"/>
                        <a:ea typeface="Cambria Math" panose="02040503050406030204" pitchFamily="18" charset="0"/>
                        <a:cs typeface="Arial" panose="020B0604020202020204" pitchFamily="34" charset="0"/>
                      </a:rPr>
                      <m:t>𝑎</m:t>
                    </m:r>
                    <m:r>
                      <a:rPr lang="en-US" sz="1600" b="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500" i="1" dirty="0">
                  <a:latin typeface="Arial" panose="020B0604020202020204" pitchFamily="34" charset="0"/>
                  <a:cs typeface="Arial" panose="020B0604020202020204" pitchFamily="34" charset="0"/>
                </a:endParaRPr>
              </a:p>
              <a:p>
                <a:pPr marL="285750"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sz="1600" dirty="0">
                    <a:latin typeface="Arial" panose="020B0604020202020204" pitchFamily="34" charset="0"/>
                    <a:cs typeface="Arial" panose="020B0604020202020204" pitchFamily="34" charset="0"/>
                  </a:rPr>
                  <a:t>Value functions are obtained via deterministic fixed-point iteration</a:t>
                </a:r>
              </a:p>
              <a:p>
                <a:pPr marL="285750"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sz="1600" dirty="0">
                    <a:latin typeface="Arial" panose="020B0604020202020204" pitchFamily="34" charset="0"/>
                    <a:cs typeface="Arial" panose="020B0604020202020204" pitchFamily="34" charset="0"/>
                  </a:rPr>
                  <a:t>Convergence is algebraic and guaranteed under contraction of the Bellman operator</a:t>
                </a:r>
              </a:p>
            </p:txBody>
          </p:sp>
        </mc:Choice>
        <mc:Fallback xmlns="">
          <p:sp>
            <p:nvSpPr>
              <p:cNvPr id="23" name="TextBox 22">
                <a:extLst>
                  <a:ext uri="{FF2B5EF4-FFF2-40B4-BE49-F238E27FC236}">
                    <a16:creationId xmlns:a16="http://schemas.microsoft.com/office/drawing/2014/main" id="{A895BA7B-5C3F-E815-7B48-1254934F6591}"/>
                  </a:ext>
                </a:extLst>
              </p:cNvPr>
              <p:cNvSpPr txBox="1">
                <a:spLocks noRot="1" noChangeAspect="1" noMove="1" noResize="1" noEditPoints="1" noAdjustHandles="1" noChangeArrowheads="1" noChangeShapeType="1" noTextEdit="1"/>
              </p:cNvSpPr>
              <p:nvPr/>
            </p:nvSpPr>
            <p:spPr>
              <a:xfrm>
                <a:off x="1996023" y="4085658"/>
                <a:ext cx="4391129" cy="2369880"/>
              </a:xfrm>
              <a:prstGeom prst="rect">
                <a:avLst/>
              </a:prstGeom>
              <a:blipFill>
                <a:blip r:embed="rId5"/>
                <a:stretch>
                  <a:fillRect l="-287" t="-532"/>
                </a:stretch>
              </a:blipFill>
            </p:spPr>
            <p:txBody>
              <a:bodyPr/>
              <a:lstStyle/>
              <a:p>
                <a:r>
                  <a:rPr lang="en-US">
                    <a:noFill/>
                  </a:rPr>
                  <a:t> </a:t>
                </a:r>
              </a:p>
            </p:txBody>
          </p:sp>
        </mc:Fallback>
      </mc:AlternateContent>
    </p:spTree>
    <p:extLst>
      <p:ext uri="{BB962C8B-B14F-4D97-AF65-F5344CB8AC3E}">
        <p14:creationId xmlns:p14="http://schemas.microsoft.com/office/powerpoint/2010/main" val="248129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8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5" grpId="0"/>
      <p:bldP spid="18" grpId="0"/>
      <p:bldP spid="19" grpId="0"/>
      <p:bldP spid="20" grpId="0" build="p"/>
      <p:bldP spid="21" grpId="0" animBg="1"/>
      <p:bldP spid="22" grpId="0" animBg="1"/>
      <p:bldP spid="2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5A201-1102-313E-0FA6-0F477FEDCD32}"/>
              </a:ext>
            </a:extLst>
          </p:cNvPr>
          <p:cNvSpPr>
            <a:spLocks noGrp="1"/>
          </p:cNvSpPr>
          <p:nvPr>
            <p:ph type="title"/>
          </p:nvPr>
        </p:nvSpPr>
        <p:spPr/>
        <p:txBody>
          <a:bodyPr/>
          <a:lstStyle/>
          <a:p>
            <a:r>
              <a:rPr lang="en-US" dirty="0"/>
              <a:t>Monte Carlo learning</a:t>
            </a:r>
          </a:p>
        </p:txBody>
      </p:sp>
      <p:sp>
        <p:nvSpPr>
          <p:cNvPr id="4" name="Slide Number Placeholder 3">
            <a:extLst>
              <a:ext uri="{FF2B5EF4-FFF2-40B4-BE49-F238E27FC236}">
                <a16:creationId xmlns:a16="http://schemas.microsoft.com/office/drawing/2014/main" id="{59573D26-608F-FABE-7B49-40BC4A32DF0A}"/>
              </a:ext>
            </a:extLst>
          </p:cNvPr>
          <p:cNvSpPr>
            <a:spLocks noGrp="1"/>
          </p:cNvSpPr>
          <p:nvPr>
            <p:ph type="sldNum" sz="quarter" idx="11"/>
          </p:nvPr>
        </p:nvSpPr>
        <p:spPr/>
        <p:txBody>
          <a:bodyPr/>
          <a:lstStyle/>
          <a:p>
            <a:fld id="{8EC8024B-7172-FB45-9673-F90DEA3BA41B}" type="slidenum">
              <a:rPr lang="en-US" smtClean="0"/>
              <a:t>54</a:t>
            </a:fld>
            <a:endParaRPr lang="en-US" dirty="0"/>
          </a:p>
        </p:txBody>
      </p:sp>
      <p:sp>
        <p:nvSpPr>
          <p:cNvPr id="5" name="TextBox 4">
            <a:extLst>
              <a:ext uri="{FF2B5EF4-FFF2-40B4-BE49-F238E27FC236}">
                <a16:creationId xmlns:a16="http://schemas.microsoft.com/office/drawing/2014/main" id="{8F56A7E5-B531-541C-714D-169D0CF2B4A4}"/>
              </a:ext>
            </a:extLst>
          </p:cNvPr>
          <p:cNvSpPr txBox="1"/>
          <p:nvPr/>
        </p:nvSpPr>
        <p:spPr>
          <a:xfrm>
            <a:off x="6398904" y="757083"/>
            <a:ext cx="4698722" cy="369332"/>
          </a:xfrm>
          <a:prstGeom prst="rect">
            <a:avLst/>
          </a:prstGeom>
          <a:noFill/>
        </p:spPr>
        <p:txBody>
          <a:bodyPr wrap="none" rtlCol="0">
            <a:spAutoFit/>
          </a:bodyPr>
          <a:lstStyle/>
          <a:p>
            <a:r>
              <a:rPr lang="en-US" b="1" i="1" dirty="0">
                <a:solidFill>
                  <a:schemeClr val="accent6">
                    <a:lumMod val="75000"/>
                  </a:schemeClr>
                </a:solidFill>
                <a:latin typeface="Arial" panose="020B0604020202020204" pitchFamily="34" charset="0"/>
                <a:cs typeface="Arial" panose="020B0604020202020204" pitchFamily="34" charset="0"/>
              </a:rPr>
              <a:t>The experience is </a:t>
            </a:r>
            <a:r>
              <a:rPr lang="en-US" b="1" i="1" dirty="0" err="1">
                <a:solidFill>
                  <a:schemeClr val="accent6">
                    <a:lumMod val="75000"/>
                  </a:schemeClr>
                </a:solidFill>
                <a:latin typeface="Arial" panose="020B0604020202020204" pitchFamily="34" charset="0"/>
                <a:cs typeface="Arial" panose="020B0604020202020204" pitchFamily="34" charset="0"/>
              </a:rPr>
              <a:t>organised</a:t>
            </a:r>
            <a:r>
              <a:rPr lang="en-US" b="1" i="1" dirty="0">
                <a:solidFill>
                  <a:schemeClr val="accent6">
                    <a:lumMod val="75000"/>
                  </a:schemeClr>
                </a:solidFill>
                <a:latin typeface="Arial" panose="020B0604020202020204" pitchFamily="34" charset="0"/>
                <a:cs typeface="Arial" panose="020B0604020202020204" pitchFamily="34" charset="0"/>
              </a:rPr>
              <a:t> in episodes:</a:t>
            </a:r>
            <a:endParaRPr lang="en-US" b="1" i="1" dirty="0">
              <a:solidFill>
                <a:schemeClr val="accent6">
                  <a:lumMod val="75000"/>
                </a:schemeClr>
              </a:solidFill>
            </a:endParaRPr>
          </a:p>
        </p:txBody>
      </p:sp>
      <p:sp>
        <p:nvSpPr>
          <p:cNvPr id="12" name="Rounded Rectangle 11">
            <a:extLst>
              <a:ext uri="{FF2B5EF4-FFF2-40B4-BE49-F238E27FC236}">
                <a16:creationId xmlns:a16="http://schemas.microsoft.com/office/drawing/2014/main" id="{E2431728-31BD-7A9C-D35F-DDEF8FC9BBBF}"/>
              </a:ext>
            </a:extLst>
          </p:cNvPr>
          <p:cNvSpPr/>
          <p:nvPr/>
        </p:nvSpPr>
        <p:spPr>
          <a:xfrm>
            <a:off x="5553157" y="1164825"/>
            <a:ext cx="6350000" cy="1631216"/>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962AA445-BAEB-71C4-64F3-44A28935CC36}"/>
              </a:ext>
            </a:extLst>
          </p:cNvPr>
          <p:cNvCxnSpPr/>
          <p:nvPr/>
        </p:nvCxnSpPr>
        <p:spPr>
          <a:xfrm>
            <a:off x="5820915" y="1670549"/>
            <a:ext cx="5854700" cy="0"/>
          </a:xfrm>
          <a:prstGeom prst="straightConnector1">
            <a:avLst/>
          </a:prstGeom>
          <a:ln w="38100">
            <a:solidFill>
              <a:schemeClr val="tx1"/>
            </a:solidFill>
            <a:headEnd w="lg" len="lg"/>
            <a:tailEnd type="stealth"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E260A78-7100-DFE4-7EC3-A8EB73B4FA16}"/>
                  </a:ext>
                </a:extLst>
              </p:cNvPr>
              <p:cNvSpPr txBox="1"/>
              <p:nvPr/>
            </p:nvSpPr>
            <p:spPr>
              <a:xfrm>
                <a:off x="5820915" y="1298270"/>
                <a:ext cx="382585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𝑎</m:t>
                          </m:r>
                        </m:e>
                        <m:sub>
                          <m:r>
                            <a:rPr lang="en-US" sz="2000" i="1">
                              <a:latin typeface="Cambria Math" panose="02040503050406030204" pitchFamily="18" charset="0"/>
                            </a:rPr>
                            <m:t>0</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𝑟</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𝑠</m:t>
                          </m:r>
                        </m:e>
                        <m:sub>
                          <m:r>
                            <a:rPr lang="en-US" sz="2000" b="0" i="1" smtClean="0">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b="0" i="1" smtClean="0">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𝑟</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𝑠</m:t>
                          </m:r>
                        </m:e>
                        <m:sub>
                          <m:r>
                            <a:rPr lang="en-US" sz="2000" b="0" i="1" smtClean="0">
                              <a:latin typeface="Cambria Math" panose="02040503050406030204" pitchFamily="18" charset="0"/>
                            </a:rPr>
                            <m:t>𝑇</m:t>
                          </m:r>
                          <m:r>
                            <a:rPr lang="en-US" sz="2000" b="0" i="1" smtClean="0">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b="0" i="1" smtClean="0">
                              <a:latin typeface="Cambria Math" panose="02040503050406030204" pitchFamily="18" charset="0"/>
                            </a:rPr>
                            <m:t>𝑇</m:t>
                          </m:r>
                          <m:r>
                            <a:rPr lang="en-US" sz="2000" b="0" i="1" smtClean="0">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𝑟</m:t>
                          </m:r>
                        </m:e>
                        <m:sub>
                          <m:r>
                            <a:rPr lang="en-US" sz="2000" b="0" i="1" smtClean="0">
                              <a:latin typeface="Cambria Math" panose="02040503050406030204" pitchFamily="18" charset="0"/>
                            </a:rPr>
                            <m:t>𝑇</m:t>
                          </m:r>
                        </m:sub>
                      </m:sSub>
                    </m:oMath>
                  </m:oMathPara>
                </a14:m>
                <a:endParaRPr lang="en-US" sz="2000" dirty="0"/>
              </a:p>
            </p:txBody>
          </p:sp>
        </mc:Choice>
        <mc:Fallback xmlns="">
          <p:sp>
            <p:nvSpPr>
              <p:cNvPr id="14" name="TextBox 13">
                <a:extLst>
                  <a:ext uri="{FF2B5EF4-FFF2-40B4-BE49-F238E27FC236}">
                    <a16:creationId xmlns:a16="http://schemas.microsoft.com/office/drawing/2014/main" id="{EE260A78-7100-DFE4-7EC3-A8EB73B4FA16}"/>
                  </a:ext>
                </a:extLst>
              </p:cNvPr>
              <p:cNvSpPr txBox="1">
                <a:spLocks noRot="1" noChangeAspect="1" noMove="1" noResize="1" noEditPoints="1" noAdjustHandles="1" noChangeArrowheads="1" noChangeShapeType="1" noTextEdit="1"/>
              </p:cNvSpPr>
              <p:nvPr/>
            </p:nvSpPr>
            <p:spPr>
              <a:xfrm>
                <a:off x="5820915" y="1298270"/>
                <a:ext cx="3825856" cy="307777"/>
              </a:xfrm>
              <a:prstGeom prst="rect">
                <a:avLst/>
              </a:prstGeom>
              <a:blipFill>
                <a:blip r:embed="rId3"/>
                <a:stretch>
                  <a:fillRect l="-331" b="-16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EA1A7CA9-9594-FF3E-A128-3D15683426F1}"/>
              </a:ext>
            </a:extLst>
          </p:cNvPr>
          <p:cNvSpPr txBox="1"/>
          <p:nvPr/>
        </p:nvSpPr>
        <p:spPr>
          <a:xfrm rot="5400000">
            <a:off x="8311372" y="1682956"/>
            <a:ext cx="441146" cy="400110"/>
          </a:xfrm>
          <a:prstGeom prst="rect">
            <a:avLst/>
          </a:prstGeom>
          <a:noFill/>
        </p:spPr>
        <p:txBody>
          <a:bodyPr wrap="none" rtlCol="0">
            <a:spAutoFit/>
          </a:bodyPr>
          <a:lstStyle/>
          <a:p>
            <a:r>
              <a:rPr lang="en-US" sz="2000" dirty="0"/>
              <a:t>…</a:t>
            </a:r>
          </a:p>
        </p:txBody>
      </p:sp>
      <p:cxnSp>
        <p:nvCxnSpPr>
          <p:cNvPr id="16" name="Straight Arrow Connector 15">
            <a:extLst>
              <a:ext uri="{FF2B5EF4-FFF2-40B4-BE49-F238E27FC236}">
                <a16:creationId xmlns:a16="http://schemas.microsoft.com/office/drawing/2014/main" id="{B6CCFDBE-7385-3472-2C57-EFD82E762A4F}"/>
              </a:ext>
            </a:extLst>
          </p:cNvPr>
          <p:cNvCxnSpPr/>
          <p:nvPr/>
        </p:nvCxnSpPr>
        <p:spPr>
          <a:xfrm>
            <a:off x="5820915" y="2337915"/>
            <a:ext cx="5854700" cy="0"/>
          </a:xfrm>
          <a:prstGeom prst="straightConnector1">
            <a:avLst/>
          </a:prstGeom>
          <a:ln w="38100">
            <a:solidFill>
              <a:schemeClr val="tx1"/>
            </a:solidFill>
            <a:headEnd w="lg" len="lg"/>
            <a:tailEnd type="stealth"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3D37055-A169-DE04-0A61-F9524A669977}"/>
                  </a:ext>
                </a:extLst>
              </p:cNvPr>
              <p:cNvSpPr txBox="1"/>
              <p:nvPr/>
            </p:nvSpPr>
            <p:spPr>
              <a:xfrm>
                <a:off x="5820915" y="1965636"/>
                <a:ext cx="382585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𝑎</m:t>
                          </m:r>
                        </m:e>
                        <m:sub>
                          <m:r>
                            <a:rPr lang="en-US" sz="2000" i="1">
                              <a:latin typeface="Cambria Math" panose="02040503050406030204" pitchFamily="18" charset="0"/>
                            </a:rPr>
                            <m:t>0</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𝑟</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𝑠</m:t>
                          </m:r>
                        </m:e>
                        <m:sub>
                          <m:r>
                            <a:rPr lang="en-US" sz="2000" b="0" i="1" smtClean="0">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b="0" i="1" smtClean="0">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𝑟</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𝑠</m:t>
                          </m:r>
                        </m:e>
                        <m:sub>
                          <m:r>
                            <a:rPr lang="en-US" sz="2000" b="0" i="1" smtClean="0">
                              <a:latin typeface="Cambria Math" panose="02040503050406030204" pitchFamily="18" charset="0"/>
                            </a:rPr>
                            <m:t>𝑇</m:t>
                          </m:r>
                          <m:r>
                            <a:rPr lang="en-US" sz="2000" b="0" i="1" smtClean="0">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b="0" i="1" smtClean="0">
                              <a:latin typeface="Cambria Math" panose="02040503050406030204" pitchFamily="18" charset="0"/>
                            </a:rPr>
                            <m:t>𝑇</m:t>
                          </m:r>
                          <m:r>
                            <a:rPr lang="en-US" sz="2000" b="0" i="1" smtClean="0">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𝑟</m:t>
                          </m:r>
                        </m:e>
                        <m:sub>
                          <m:r>
                            <a:rPr lang="en-US" sz="2000" b="0" i="1" smtClean="0">
                              <a:latin typeface="Cambria Math" panose="02040503050406030204" pitchFamily="18" charset="0"/>
                            </a:rPr>
                            <m:t>𝑇</m:t>
                          </m:r>
                        </m:sub>
                      </m:sSub>
                    </m:oMath>
                  </m:oMathPara>
                </a14:m>
                <a:endParaRPr lang="en-US" sz="2000" dirty="0"/>
              </a:p>
            </p:txBody>
          </p:sp>
        </mc:Choice>
        <mc:Fallback xmlns="">
          <p:sp>
            <p:nvSpPr>
              <p:cNvPr id="17" name="TextBox 16">
                <a:extLst>
                  <a:ext uri="{FF2B5EF4-FFF2-40B4-BE49-F238E27FC236}">
                    <a16:creationId xmlns:a16="http://schemas.microsoft.com/office/drawing/2014/main" id="{83D37055-A169-DE04-0A61-F9524A669977}"/>
                  </a:ext>
                </a:extLst>
              </p:cNvPr>
              <p:cNvSpPr txBox="1">
                <a:spLocks noRot="1" noChangeAspect="1" noMove="1" noResize="1" noEditPoints="1" noAdjustHandles="1" noChangeArrowheads="1" noChangeShapeType="1" noTextEdit="1"/>
              </p:cNvSpPr>
              <p:nvPr/>
            </p:nvSpPr>
            <p:spPr>
              <a:xfrm>
                <a:off x="5820915" y="1965636"/>
                <a:ext cx="3825856" cy="307777"/>
              </a:xfrm>
              <a:prstGeom prst="rect">
                <a:avLst/>
              </a:prstGeom>
              <a:blipFill>
                <a:blip r:embed="rId4"/>
                <a:stretch>
                  <a:fillRect l="-331" b="-11538"/>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BB94EA34-8E13-4E81-FA54-A14BF33E7486}"/>
              </a:ext>
            </a:extLst>
          </p:cNvPr>
          <p:cNvSpPr txBox="1"/>
          <p:nvPr/>
        </p:nvSpPr>
        <p:spPr>
          <a:xfrm>
            <a:off x="10300145" y="1698441"/>
            <a:ext cx="1095172" cy="338554"/>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Episode 1</a:t>
            </a:r>
          </a:p>
        </p:txBody>
      </p:sp>
      <p:sp>
        <p:nvSpPr>
          <p:cNvPr id="19" name="TextBox 18">
            <a:extLst>
              <a:ext uri="{FF2B5EF4-FFF2-40B4-BE49-F238E27FC236}">
                <a16:creationId xmlns:a16="http://schemas.microsoft.com/office/drawing/2014/main" id="{A914F033-32EB-9D37-F625-0BF15E9F17DD}"/>
              </a:ext>
            </a:extLst>
          </p:cNvPr>
          <p:cNvSpPr txBox="1"/>
          <p:nvPr/>
        </p:nvSpPr>
        <p:spPr>
          <a:xfrm>
            <a:off x="10300145" y="2358603"/>
            <a:ext cx="1152880" cy="338554"/>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Episode M</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1C134B4-2B8B-A106-4440-31A42825AC74}"/>
                  </a:ext>
                </a:extLst>
              </p:cNvPr>
              <p:cNvSpPr txBox="1"/>
              <p:nvPr/>
            </p:nvSpPr>
            <p:spPr>
              <a:xfrm>
                <a:off x="5768216" y="2393600"/>
                <a:ext cx="1506759" cy="338554"/>
              </a:xfrm>
              <a:prstGeom prst="rect">
                <a:avLst/>
              </a:prstGeom>
              <a:noFill/>
            </p:spPr>
            <p:txBody>
              <a:bodyPr wrap="none" rtlCol="0">
                <a:spAutoFit/>
              </a:bodyPr>
              <a:lstStyle/>
              <a:p>
                <a:r>
                  <a:rPr lang="en-US" sz="1600" dirty="0">
                    <a:solidFill>
                      <a:schemeClr val="accent6">
                        <a:lumMod val="75000"/>
                      </a:schemeClr>
                    </a:solidFill>
                    <a:latin typeface="Arial" panose="020B0604020202020204" pitchFamily="34" charset="0"/>
                    <a:cs typeface="Arial" panose="020B0604020202020204" pitchFamily="34" charset="0"/>
                  </a:rPr>
                  <a:t>Under policy </a:t>
                </a:r>
                <a14:m>
                  <m:oMath xmlns:m="http://schemas.openxmlformats.org/officeDocument/2006/math">
                    <m:r>
                      <a:rPr lang="en-US" sz="1600" i="1" smtClean="0">
                        <a:solidFill>
                          <a:schemeClr val="accent6">
                            <a:lumMod val="75000"/>
                          </a:schemeClr>
                        </a:solidFill>
                        <a:latin typeface="Cambria Math" panose="02040503050406030204" pitchFamily="18" charset="0"/>
                        <a:ea typeface="Cambria Math" panose="02040503050406030204" pitchFamily="18" charset="0"/>
                      </a:rPr>
                      <m:t>𝜋</m:t>
                    </m:r>
                  </m:oMath>
                </a14:m>
                <a:endParaRPr lang="en-US" sz="1600" dirty="0">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31C134B4-2B8B-A106-4440-31A42825AC74}"/>
                  </a:ext>
                </a:extLst>
              </p:cNvPr>
              <p:cNvSpPr txBox="1">
                <a:spLocks noRot="1" noChangeAspect="1" noMove="1" noResize="1" noEditPoints="1" noAdjustHandles="1" noChangeArrowheads="1" noChangeShapeType="1" noTextEdit="1"/>
              </p:cNvSpPr>
              <p:nvPr/>
            </p:nvSpPr>
            <p:spPr>
              <a:xfrm>
                <a:off x="5768216" y="2393600"/>
                <a:ext cx="1506759" cy="338554"/>
              </a:xfrm>
              <a:prstGeom prst="rect">
                <a:avLst/>
              </a:prstGeom>
              <a:blipFill>
                <a:blip r:embed="rId5"/>
                <a:stretch>
                  <a:fillRect l="-2521"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E505F05-75DE-7308-ACA4-A4B134173C62}"/>
                  </a:ext>
                </a:extLst>
              </p:cNvPr>
              <p:cNvSpPr txBox="1"/>
              <p:nvPr/>
            </p:nvSpPr>
            <p:spPr>
              <a:xfrm>
                <a:off x="909230" y="1166885"/>
                <a:ext cx="4278007" cy="1631216"/>
              </a:xfrm>
              <a:prstGeom prst="rect">
                <a:avLst/>
              </a:prstGeom>
              <a:solidFill>
                <a:schemeClr val="tx2">
                  <a:lumMod val="20000"/>
                  <a:lumOff val="80000"/>
                </a:schemeClr>
              </a:solidFill>
            </p:spPr>
            <p:txBody>
              <a:bodyPr wrap="square" rtlCol="0">
                <a:spAutoFit/>
              </a:bodyPr>
              <a:lstStyle/>
              <a:p>
                <a:pPr marL="285750" indent="-285750">
                  <a:buFont typeface="Wingdings" pitchFamily="2" charset="2"/>
                  <a:buChar char="§"/>
                </a:pPr>
                <a:r>
                  <a:rPr lang="en-US" dirty="0">
                    <a:latin typeface="Arial" panose="020B0604020202020204" pitchFamily="34" charset="0"/>
                    <a:cs typeface="Arial" panose="020B0604020202020204" pitchFamily="34" charset="0"/>
                  </a:rPr>
                  <a:t>We have access to a black box model that we query sequentially (simulation or real-world)</a:t>
                </a:r>
              </a:p>
              <a:p>
                <a:pPr marL="285750"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dirty="0">
                    <a:latin typeface="Arial" panose="020B0604020202020204" pitchFamily="34" charset="0"/>
                    <a:cs typeface="Arial" panose="020B0604020202020204" pitchFamily="34" charset="0"/>
                  </a:rPr>
                  <a:t>We get samples of trajectories</a:t>
                </a:r>
              </a:p>
              <a:p>
                <a:pPr marL="285750"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dirty="0">
                    <a:latin typeface="Arial" panose="020B0604020202020204" pitchFamily="34" charset="0"/>
                    <a:cs typeface="Arial" panose="020B0604020202020204" pitchFamily="34" charset="0"/>
                  </a:rPr>
                  <a:t>We don’t know </a:t>
                </a:r>
                <a14:m>
                  <m:oMath xmlns:m="http://schemas.openxmlformats.org/officeDocument/2006/math">
                    <m:r>
                      <a:rPr lang="en-US" i="1" smtClean="0">
                        <a:latin typeface="Cambria Math" panose="02040503050406030204" pitchFamily="18" charset="0"/>
                        <a:ea typeface="Cambria Math" panose="02040503050406030204" pitchFamily="18" charset="0"/>
                        <a:cs typeface="Arial" panose="020B0604020202020204" pitchFamily="34" charset="0"/>
                      </a:rPr>
                      <m:t>𝒫</m:t>
                    </m:r>
                  </m:oMath>
                </a14:m>
                <a:endParaRPr lang="en-US" dirty="0">
                  <a:latin typeface="Arial" panose="020B0604020202020204" pitchFamily="34"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8E505F05-75DE-7308-ACA4-A4B134173C62}"/>
                  </a:ext>
                </a:extLst>
              </p:cNvPr>
              <p:cNvSpPr txBox="1">
                <a:spLocks noRot="1" noChangeAspect="1" noMove="1" noResize="1" noEditPoints="1" noAdjustHandles="1" noChangeArrowheads="1" noChangeShapeType="1" noTextEdit="1"/>
              </p:cNvSpPr>
              <p:nvPr/>
            </p:nvSpPr>
            <p:spPr>
              <a:xfrm>
                <a:off x="909230" y="1166885"/>
                <a:ext cx="4278007" cy="1631216"/>
              </a:xfrm>
              <a:prstGeom prst="rect">
                <a:avLst/>
              </a:prstGeom>
              <a:blipFill>
                <a:blip r:embed="rId6"/>
                <a:stretch>
                  <a:fillRect l="-888" t="-1538"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A888D6A-0688-18D0-A526-60D390B50C28}"/>
                  </a:ext>
                </a:extLst>
              </p:cNvPr>
              <p:cNvSpPr txBox="1"/>
              <p:nvPr/>
            </p:nvSpPr>
            <p:spPr>
              <a:xfrm flipH="1">
                <a:off x="8220274" y="4753599"/>
                <a:ext cx="2627457" cy="49295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2000" i="1" smtClean="0">
                              <a:latin typeface="Cambria Math" panose="02040503050406030204" pitchFamily="18" charset="0"/>
                            </a:rPr>
                          </m:ctrlPr>
                        </m:funcPr>
                        <m:fName>
                          <m:limLow>
                            <m:limLowPr>
                              <m:ctrlPr>
                                <a:rPr lang="en-US" sz="2000" i="1" smtClean="0">
                                  <a:latin typeface="Cambria Math" panose="02040503050406030204" pitchFamily="18" charset="0"/>
                                </a:rPr>
                              </m:ctrlPr>
                            </m:limLowPr>
                            <m:e>
                              <m:r>
                                <m:rPr>
                                  <m:sty m:val="p"/>
                                </m:rPr>
                                <a:rPr lang="en-US" sz="2000" i="0" smtClean="0">
                                  <a:latin typeface="Cambria Math" panose="02040503050406030204" pitchFamily="18" charset="0"/>
                                </a:rPr>
                                <m:t>lim</m:t>
                              </m:r>
                            </m:e>
                            <m:lim>
                              <m:r>
                                <a:rPr lang="en-US" sz="2000" b="0" i="1" smtClean="0">
                                  <a:latin typeface="Cambria Math" panose="02040503050406030204" pitchFamily="18" charset="0"/>
                                </a:rPr>
                                <m:t>𝑡</m:t>
                              </m:r>
                              <m:r>
                                <a:rPr lang="en-US" sz="2000" i="1" smtClean="0">
                                  <a:latin typeface="Cambria Math" panose="02040503050406030204" pitchFamily="18" charset="0"/>
                                </a:rPr>
                                <m:t>→∞</m:t>
                              </m:r>
                            </m:lim>
                          </m:limLow>
                        </m:fName>
                        <m:e>
                          <m:sSub>
                            <m:sSubPr>
                              <m:ctrlPr>
                                <a:rPr lang="en-US" sz="2000" i="1">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𝒱</m:t>
                              </m:r>
                            </m:e>
                            <m:sub>
                              <m:r>
                                <a:rPr lang="en-US" sz="2000" b="0" i="1">
                                  <a:latin typeface="Cambria Math" panose="02040503050406030204" pitchFamily="18" charset="0"/>
                                  <a:ea typeface="Cambria Math" panose="02040503050406030204" pitchFamily="18" charset="0"/>
                                </a:rPr>
                                <m:t>𝑡</m:t>
                              </m:r>
                            </m:sub>
                          </m:sSub>
                          <m:d>
                            <m:dPr>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𝑠</m:t>
                              </m:r>
                            </m:e>
                          </m:d>
                          <m:r>
                            <a:rPr lang="en-US" sz="2000" b="0" i="1" smtClean="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𝑣</m:t>
                              </m:r>
                            </m:e>
                            <m:sup>
                              <m:r>
                                <a:rPr lang="en-US" sz="2000" b="0" i="1" smtClean="0">
                                  <a:latin typeface="Cambria Math" panose="02040503050406030204" pitchFamily="18" charset="0"/>
                                  <a:ea typeface="Cambria Math" panose="02040503050406030204" pitchFamily="18" charset="0"/>
                                </a:rPr>
                                <m:t>𝜋</m:t>
                              </m:r>
                            </m:sup>
                          </m:sSup>
                          <m:r>
                            <a:rPr lang="en-US" sz="2000" b="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m:t>
                          </m:r>
                          <m:r>
                            <a:rPr lang="en-US" sz="2000" b="1" i="1">
                              <a:latin typeface="Cambria Math" panose="02040503050406030204" pitchFamily="18" charset="0"/>
                              <a:ea typeface="Cambria Math" panose="02040503050406030204" pitchFamily="18" charset="0"/>
                            </a:rPr>
                            <m:t>)</m:t>
                          </m:r>
                        </m:e>
                      </m:func>
                    </m:oMath>
                  </m:oMathPara>
                </a14:m>
                <a:endParaRPr lang="en-US" sz="2000" dirty="0"/>
              </a:p>
            </p:txBody>
          </p:sp>
        </mc:Choice>
        <mc:Fallback xmlns="">
          <p:sp>
            <p:nvSpPr>
              <p:cNvPr id="25" name="TextBox 24">
                <a:extLst>
                  <a:ext uri="{FF2B5EF4-FFF2-40B4-BE49-F238E27FC236}">
                    <a16:creationId xmlns:a16="http://schemas.microsoft.com/office/drawing/2014/main" id="{9A888D6A-0688-18D0-A526-60D390B50C28}"/>
                  </a:ext>
                </a:extLst>
              </p:cNvPr>
              <p:cNvSpPr txBox="1">
                <a:spLocks noRot="1" noChangeAspect="1" noMove="1" noResize="1" noEditPoints="1" noAdjustHandles="1" noChangeArrowheads="1" noChangeShapeType="1" noTextEdit="1"/>
              </p:cNvSpPr>
              <p:nvPr/>
            </p:nvSpPr>
            <p:spPr>
              <a:xfrm flipH="1">
                <a:off x="8220274" y="4753599"/>
                <a:ext cx="2627457" cy="492955"/>
              </a:xfrm>
              <a:prstGeom prst="rect">
                <a:avLst/>
              </a:prstGeom>
              <a:blipFill>
                <a:blip r:embed="rId7"/>
                <a:stretch>
                  <a:fillRect/>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9259944B-F4FC-A850-6D13-6133EEB475F7}"/>
              </a:ext>
            </a:extLst>
          </p:cNvPr>
          <p:cNvSpPr/>
          <p:nvPr/>
        </p:nvSpPr>
        <p:spPr>
          <a:xfrm>
            <a:off x="924220" y="3131187"/>
            <a:ext cx="6196108" cy="3251107"/>
          </a:xfrm>
          <a:prstGeom prst="rect">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B125275-94EF-81BE-B037-CA96DE935059}"/>
                  </a:ext>
                </a:extLst>
              </p:cNvPr>
              <p:cNvSpPr txBox="1"/>
              <p:nvPr/>
            </p:nvSpPr>
            <p:spPr>
              <a:xfrm>
                <a:off x="1016155" y="3466617"/>
                <a:ext cx="6104173" cy="1754326"/>
              </a:xfrm>
              <a:prstGeom prst="rect">
                <a:avLst/>
              </a:prstGeom>
              <a:noFill/>
            </p:spPr>
            <p:txBody>
              <a:bodyPr wrap="square" rtlCol="0">
                <a:spAutoFit/>
              </a:bodyPr>
              <a:lstStyle/>
              <a:p>
                <a:endParaRPr lang="en-US" sz="400" b="1" u="sng" dirty="0">
                  <a:latin typeface="Arial" panose="020B0604020202020204" pitchFamily="34" charset="0"/>
                  <a:cs typeface="Arial" panose="020B0604020202020204" pitchFamily="34" charset="0"/>
                </a:endParaRPr>
              </a:p>
              <a:p>
                <a:endParaRPr lang="en-US" sz="400" dirty="0">
                  <a:latin typeface="Arial" panose="020B0604020202020204" pitchFamily="34" charset="0"/>
                  <a:cs typeface="Arial" panose="020B0604020202020204" pitchFamily="34" charset="0"/>
                </a:endParaRPr>
              </a:p>
              <a:p>
                <a:pPr marL="660400" indent="-342900">
                  <a:buFont typeface="Wingdings" pitchFamily="2" charset="2"/>
                  <a:buChar char="§"/>
                </a:pPr>
                <a:r>
                  <a:rPr lang="en-US" dirty="0">
                    <a:latin typeface="Arial" panose="020B0604020202020204" pitchFamily="34" charset="0"/>
                    <a:cs typeface="Arial" panose="020B0604020202020204" pitchFamily="34" charset="0"/>
                  </a:rPr>
                  <a:t>Loop through each episode </a:t>
                </a:r>
                <a14:m>
                  <m:oMath xmlns:m="http://schemas.openxmlformats.org/officeDocument/2006/math">
                    <m:r>
                      <a:rPr lang="en-US" b="0" i="1" smtClean="0">
                        <a:latin typeface="Cambria Math" panose="02040503050406030204" pitchFamily="18" charset="0"/>
                        <a:cs typeface="Arial" panose="020B0604020202020204" pitchFamily="34" charset="0"/>
                      </a:rPr>
                      <m:t>𝑡</m:t>
                    </m:r>
                    <m:r>
                      <a:rPr lang="en-US" b="0" i="1" smtClean="0">
                        <a:latin typeface="Cambria Math" panose="02040503050406030204" pitchFamily="18" charset="0"/>
                        <a:cs typeface="Arial" panose="020B0604020202020204" pitchFamily="34" charset="0"/>
                      </a:rPr>
                      <m:t>=</m:t>
                    </m:r>
                    <m:r>
                      <a:rPr lang="en-US" b="0" i="1" smtClean="0">
                        <a:latin typeface="Cambria Math" panose="02040503050406030204" pitchFamily="18" charset="0"/>
                        <a:cs typeface="Arial" panose="020B0604020202020204" pitchFamily="34" charset="0"/>
                      </a:rPr>
                      <m:t>𝑇</m:t>
                    </m:r>
                    <m:r>
                      <a:rPr lang="en-US" b="0" i="1" smtClean="0">
                        <a:latin typeface="Cambria Math" panose="02040503050406030204" pitchFamily="18" charset="0"/>
                        <a:cs typeface="Arial" panose="020B0604020202020204" pitchFamily="34" charset="0"/>
                      </a:rPr>
                      <m:t>, </m:t>
                    </m:r>
                    <m:r>
                      <a:rPr lang="en-US" b="0" i="1" smtClean="0">
                        <a:latin typeface="Cambria Math" panose="02040503050406030204" pitchFamily="18" charset="0"/>
                        <a:cs typeface="Arial" panose="020B0604020202020204" pitchFamily="34" charset="0"/>
                      </a:rPr>
                      <m:t>𝑇</m:t>
                    </m:r>
                    <m:r>
                      <a:rPr lang="en-US" b="0" i="1" smtClean="0">
                        <a:latin typeface="Cambria Math" panose="02040503050406030204" pitchFamily="18" charset="0"/>
                        <a:cs typeface="Arial" panose="020B0604020202020204" pitchFamily="34" charset="0"/>
                      </a:rPr>
                      <m:t>−1, …, 0</m:t>
                    </m:r>
                  </m:oMath>
                </a14:m>
                <a:r>
                  <a:rPr lang="en-US" dirty="0">
                    <a:latin typeface="Arial" panose="020B0604020202020204" pitchFamily="34" charset="0"/>
                    <a:cs typeface="Arial" panose="020B0604020202020204" pitchFamily="34" charset="0"/>
                  </a:rPr>
                  <a:t> to see when each state </a:t>
                </a:r>
                <a14:m>
                  <m:oMath xmlns:m="http://schemas.openxmlformats.org/officeDocument/2006/math">
                    <m:r>
                      <a:rPr lang="en-US" b="0" i="1" smtClean="0">
                        <a:latin typeface="Cambria Math" panose="02040503050406030204" pitchFamily="18" charset="0"/>
                        <a:cs typeface="Arial" panose="020B0604020202020204" pitchFamily="34" charset="0"/>
                      </a:rPr>
                      <m:t>𝑠</m:t>
                    </m:r>
                  </m:oMath>
                </a14:m>
                <a:r>
                  <a:rPr lang="en-US" dirty="0">
                    <a:latin typeface="Arial" panose="020B0604020202020204" pitchFamily="34" charset="0"/>
                    <a:cs typeface="Arial" panose="020B0604020202020204" pitchFamily="34" charset="0"/>
                  </a:rPr>
                  <a:t> was visited</a:t>
                </a:r>
              </a:p>
              <a:p>
                <a:pPr marL="660400" indent="-342900">
                  <a:buFont typeface="Wingdings" pitchFamily="2" charset="2"/>
                  <a:buChar char="§"/>
                </a:pPr>
                <a:endParaRPr lang="en-US" sz="500" dirty="0">
                  <a:latin typeface="Arial" panose="020B0604020202020204" pitchFamily="34" charset="0"/>
                  <a:cs typeface="Arial" panose="020B0604020202020204" pitchFamily="34" charset="0"/>
                </a:endParaRPr>
              </a:p>
              <a:p>
                <a:pPr marL="660400" indent="-342900">
                  <a:buFont typeface="Wingdings" pitchFamily="2" charset="2"/>
                  <a:buChar char="§"/>
                </a:pPr>
                <a:r>
                  <a:rPr lang="en-US" dirty="0">
                    <a:latin typeface="Arial" panose="020B0604020202020204" pitchFamily="34" charset="0"/>
                    <a:cs typeface="Arial" panose="020B0604020202020204" pitchFamily="34" charset="0"/>
                  </a:rPr>
                  <a:t>Each time a particular </a:t>
                </a:r>
                <a14:m>
                  <m:oMath xmlns:m="http://schemas.openxmlformats.org/officeDocument/2006/math">
                    <m:r>
                      <a:rPr lang="en-US" i="1">
                        <a:latin typeface="Cambria Math" panose="02040503050406030204" pitchFamily="18" charset="0"/>
                        <a:cs typeface="Arial" panose="020B0604020202020204" pitchFamily="34" charset="0"/>
                      </a:rPr>
                      <m:t>𝑠</m:t>
                    </m:r>
                  </m:oMath>
                </a14:m>
                <a:r>
                  <a:rPr lang="en-US" dirty="0">
                    <a:latin typeface="Arial" panose="020B0604020202020204" pitchFamily="34" charset="0"/>
                    <a:cs typeface="Arial" panose="020B0604020202020204" pitchFamily="34" charset="0"/>
                  </a:rPr>
                  <a:t> is visited update the return </a:t>
                </a:r>
              </a:p>
              <a:p>
                <a:pPr marL="317500"/>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cs typeface="Arial" panose="020B0604020202020204" pitchFamily="34" charset="0"/>
                        </a:rPr>
                        <m:t>𝒢</m:t>
                      </m:r>
                      <m:r>
                        <a:rPr lang="en-US" b="0" i="1" smtClean="0">
                          <a:latin typeface="Cambria Math" panose="02040503050406030204" pitchFamily="18" charset="0"/>
                          <a:ea typeface="Cambria Math" panose="02040503050406030204" pitchFamily="18" charset="0"/>
                          <a:cs typeface="Arial" panose="020B0604020202020204" pitchFamily="34" charset="0"/>
                        </a:rPr>
                        <m:t>←</m:t>
                      </m:r>
                      <m:r>
                        <a:rPr lang="en-US" b="0" i="1" smtClean="0">
                          <a:latin typeface="Cambria Math" panose="02040503050406030204" pitchFamily="18" charset="0"/>
                          <a:ea typeface="Cambria Math" panose="02040503050406030204" pitchFamily="18" charset="0"/>
                          <a:cs typeface="Arial" panose="020B0604020202020204" pitchFamily="34" charset="0"/>
                        </a:rPr>
                        <m:t>𝛾</m:t>
                      </m:r>
                      <m:r>
                        <a:rPr lang="en-US" b="0" i="1" smtClean="0">
                          <a:latin typeface="Cambria Math" panose="02040503050406030204" pitchFamily="18" charset="0"/>
                          <a:ea typeface="Cambria Math" panose="02040503050406030204" pitchFamily="18" charset="0"/>
                          <a:cs typeface="Arial" panose="020B0604020202020204" pitchFamily="34" charset="0"/>
                        </a:rPr>
                        <m:t>𝒢</m:t>
                      </m:r>
                      <m:r>
                        <a:rPr lang="en-US"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b="0" i="1" smtClean="0">
                              <a:latin typeface="Cambria Math" panose="02040503050406030204" pitchFamily="18" charset="0"/>
                              <a:ea typeface="Cambria Math" panose="02040503050406030204" pitchFamily="18" charset="0"/>
                              <a:cs typeface="Arial" panose="020B0604020202020204" pitchFamily="34" charset="0"/>
                            </a:rPr>
                          </m:ctrlPr>
                        </m:sSubPr>
                        <m:e>
                          <m:r>
                            <a:rPr lang="en-US" b="0" i="1" smtClean="0">
                              <a:latin typeface="Cambria Math" panose="02040503050406030204" pitchFamily="18" charset="0"/>
                              <a:ea typeface="Cambria Math" panose="02040503050406030204" pitchFamily="18" charset="0"/>
                              <a:cs typeface="Arial" panose="020B0604020202020204" pitchFamily="34" charset="0"/>
                            </a:rPr>
                            <m:t>ℛ</m:t>
                          </m:r>
                        </m:e>
                        <m:sub>
                          <m:r>
                            <a:rPr lang="en-US" b="0" i="1" smtClean="0">
                              <a:latin typeface="Cambria Math" panose="02040503050406030204" pitchFamily="18" charset="0"/>
                              <a:ea typeface="Cambria Math" panose="02040503050406030204" pitchFamily="18" charset="0"/>
                              <a:cs typeface="Arial" panose="020B0604020202020204" pitchFamily="34" charset="0"/>
                            </a:rPr>
                            <m:t>𝑡</m:t>
                          </m:r>
                          <m:r>
                            <a:rPr lang="en-US" b="0" i="1" smtClean="0">
                              <a:latin typeface="Cambria Math" panose="02040503050406030204" pitchFamily="18" charset="0"/>
                              <a:ea typeface="Cambria Math" panose="02040503050406030204" pitchFamily="18" charset="0"/>
                              <a:cs typeface="Arial" panose="020B0604020202020204" pitchFamily="34" charset="0"/>
                            </a:rPr>
                            <m:t>+1</m:t>
                          </m:r>
                        </m:sub>
                      </m:sSub>
                    </m:oMath>
                  </m:oMathPara>
                </a14:m>
                <a:endParaRPr lang="en-US" dirty="0">
                  <a:latin typeface="Arial" panose="020B0604020202020204" pitchFamily="34" charset="0"/>
                  <a:cs typeface="Arial" panose="020B0604020202020204" pitchFamily="34" charset="0"/>
                </a:endParaRPr>
              </a:p>
              <a:p>
                <a:pPr marL="660400" indent="-342900">
                  <a:buFont typeface="Wingdings" pitchFamily="2" charset="2"/>
                  <a:buChar char="§"/>
                </a:pPr>
                <a:endParaRPr lang="en-US" sz="500" dirty="0">
                  <a:latin typeface="Arial" panose="020B0604020202020204" pitchFamily="34" charset="0"/>
                  <a:cs typeface="Arial" panose="020B0604020202020204" pitchFamily="34" charset="0"/>
                </a:endParaRPr>
              </a:p>
              <a:p>
                <a:pPr marL="660400" indent="-342900">
                  <a:buFont typeface="Wingdings" pitchFamily="2" charset="2"/>
                  <a:buChar char="§"/>
                </a:pPr>
                <a:r>
                  <a:rPr lang="en-US" dirty="0">
                    <a:latin typeface="Arial" panose="020B0604020202020204" pitchFamily="34" charset="0"/>
                    <a:cs typeface="Arial" panose="020B0604020202020204" pitchFamily="34" charset="0"/>
                  </a:rPr>
                  <a:t>Average the returns to estimate </a:t>
                </a:r>
                <a14:m>
                  <m:oMath xmlns:m="http://schemas.openxmlformats.org/officeDocument/2006/math">
                    <m:sSup>
                      <m:sSupPr>
                        <m:ctrlPr>
                          <a:rPr lang="en-US" i="1" smtClean="0">
                            <a:latin typeface="Cambria Math" panose="02040503050406030204" pitchFamily="18" charset="0"/>
                            <a:cs typeface="Arial" panose="020B0604020202020204" pitchFamily="34" charset="0"/>
                          </a:rPr>
                        </m:ctrlPr>
                      </m:sSupPr>
                      <m:e>
                        <m:r>
                          <a:rPr lang="en-US" i="1" smtClean="0">
                            <a:latin typeface="Cambria Math" panose="02040503050406030204" pitchFamily="18" charset="0"/>
                            <a:ea typeface="Cambria Math" panose="02040503050406030204" pitchFamily="18" charset="0"/>
                            <a:cs typeface="Arial" panose="020B0604020202020204" pitchFamily="34" charset="0"/>
                          </a:rPr>
                          <m:t>𝒱</m:t>
                        </m:r>
                      </m:e>
                      <m:sup>
                        <m:r>
                          <a:rPr lang="en-US" i="1" smtClean="0">
                            <a:latin typeface="Cambria Math" panose="02040503050406030204" pitchFamily="18" charset="0"/>
                            <a:ea typeface="Cambria Math" panose="02040503050406030204" pitchFamily="18" charset="0"/>
                            <a:cs typeface="Arial" panose="020B0604020202020204" pitchFamily="34" charset="0"/>
                          </a:rPr>
                          <m:t>𝜋</m:t>
                        </m:r>
                      </m:sup>
                    </m:sSup>
                    <m:d>
                      <m:dPr>
                        <m:ctrlPr>
                          <a:rPr lang="en-US" b="0" i="1" smtClean="0">
                            <a:latin typeface="Cambria Math" panose="02040503050406030204" pitchFamily="18" charset="0"/>
                            <a:ea typeface="Cambria Math" panose="02040503050406030204" pitchFamily="18" charset="0"/>
                            <a:cs typeface="Arial" panose="020B0604020202020204" pitchFamily="34" charset="0"/>
                          </a:rPr>
                        </m:ctrlPr>
                      </m:dPr>
                      <m:e>
                        <m:r>
                          <m:rPr>
                            <m:sty m:val="p"/>
                          </m:rPr>
                          <a:rPr lang="en-US" b="0" i="0" smtClean="0">
                            <a:latin typeface="Cambria Math" panose="02040503050406030204" pitchFamily="18" charset="0"/>
                            <a:cs typeface="Arial" panose="020B0604020202020204" pitchFamily="34" charset="0"/>
                          </a:rPr>
                          <m:t>s</m:t>
                        </m:r>
                      </m:e>
                    </m:d>
                    <m:r>
                      <a:rPr lang="en-US" b="0" i="0" smtClean="0">
                        <a:latin typeface="Cambria Math" panose="02040503050406030204" pitchFamily="18" charset="0"/>
                        <a:cs typeface="Arial" panose="020B0604020202020204" pitchFamily="34" charset="0"/>
                      </a:rPr>
                      <m:t>:</m:t>
                    </m:r>
                  </m:oMath>
                </a14:m>
                <a:endParaRPr lang="en-US"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2B125275-94EF-81BE-B037-CA96DE935059}"/>
                  </a:ext>
                </a:extLst>
              </p:cNvPr>
              <p:cNvSpPr txBox="1">
                <a:spLocks noRot="1" noChangeAspect="1" noMove="1" noResize="1" noEditPoints="1" noAdjustHandles="1" noChangeArrowheads="1" noChangeShapeType="1" noTextEdit="1"/>
              </p:cNvSpPr>
              <p:nvPr/>
            </p:nvSpPr>
            <p:spPr>
              <a:xfrm>
                <a:off x="1016155" y="3466617"/>
                <a:ext cx="6104173" cy="1754326"/>
              </a:xfrm>
              <a:prstGeom prst="rect">
                <a:avLst/>
              </a:prstGeom>
              <a:blipFill>
                <a:blip r:embed="rId8"/>
                <a:stretch>
                  <a:fillRect r="-624" b="-50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4B585A2-F818-69A7-4852-BCF823040099}"/>
                  </a:ext>
                </a:extLst>
              </p:cNvPr>
              <p:cNvSpPr txBox="1"/>
              <p:nvPr/>
            </p:nvSpPr>
            <p:spPr>
              <a:xfrm>
                <a:off x="1734170" y="5288880"/>
                <a:ext cx="2518510" cy="971356"/>
              </a:xfrm>
              <a:prstGeom prst="rect">
                <a:avLst/>
              </a:prstGeom>
              <a:noFill/>
              <a:ln w="3175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𝒱</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𝑠</m:t>
                          </m:r>
                        </m:e>
                      </m:d>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r>
                            <a:rPr lang="en-US" sz="2000" b="0" i="1" smtClean="0">
                              <a:latin typeface="Cambria Math" panose="02040503050406030204" pitchFamily="18" charset="0"/>
                              <a:ea typeface="Cambria Math" panose="02040503050406030204" pitchFamily="18" charset="0"/>
                            </a:rPr>
                            <m:t>𝑁</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m:t>
                          </m:r>
                        </m:den>
                      </m:f>
                      <m:nary>
                        <m:naryPr>
                          <m:chr m:val="∑"/>
                          <m:ctrlPr>
                            <a:rPr lang="en-US" sz="2000" b="0" i="1" smtClean="0">
                              <a:latin typeface="Cambria Math" panose="02040503050406030204" pitchFamily="18" charset="0"/>
                              <a:ea typeface="Cambria Math" panose="02040503050406030204" pitchFamily="18" charset="0"/>
                            </a:rPr>
                          </m:ctrlPr>
                        </m:naryPr>
                        <m:sub>
                          <m:r>
                            <m:rPr>
                              <m:brk m:alnAt="23"/>
                            </m:rPr>
                            <a:rPr lang="en-US" sz="2000" b="0" i="1"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=1</m:t>
                          </m:r>
                        </m:sub>
                        <m:sup>
                          <m:r>
                            <a:rPr lang="en-US" sz="2000" b="0" i="1" smtClean="0">
                              <a:latin typeface="Cambria Math" panose="02040503050406030204" pitchFamily="18" charset="0"/>
                              <a:ea typeface="Cambria Math" panose="02040503050406030204" pitchFamily="18" charset="0"/>
                            </a:rPr>
                            <m:t>𝑁</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m:t>
                          </m:r>
                        </m:sup>
                        <m:e>
                          <m:sSubSup>
                            <m:sSubSupPr>
                              <m:ctrlPr>
                                <a:rPr lang="en-US" sz="2000" b="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𝒢</m:t>
                              </m:r>
                            </m:e>
                            <m:sub>
                              <m:r>
                                <a:rPr lang="en-US" sz="2000" b="0" i="1" smtClean="0">
                                  <a:latin typeface="Cambria Math" panose="02040503050406030204" pitchFamily="18" charset="0"/>
                                  <a:ea typeface="Cambria Math" panose="02040503050406030204" pitchFamily="18" charset="0"/>
                                </a:rPr>
                                <m:t>𝑡</m:t>
                              </m:r>
                            </m:sub>
                            <m:sup>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up>
                          </m:sSubSup>
                        </m:e>
                      </m:nary>
                    </m:oMath>
                  </m:oMathPara>
                </a14:m>
                <a:endParaRPr lang="en-US" sz="2000" dirty="0"/>
              </a:p>
            </p:txBody>
          </p:sp>
        </mc:Choice>
        <mc:Fallback xmlns="">
          <p:sp>
            <p:nvSpPr>
              <p:cNvPr id="7" name="TextBox 6">
                <a:extLst>
                  <a:ext uri="{FF2B5EF4-FFF2-40B4-BE49-F238E27FC236}">
                    <a16:creationId xmlns:a16="http://schemas.microsoft.com/office/drawing/2014/main" id="{54B585A2-F818-69A7-4852-BCF823040099}"/>
                  </a:ext>
                </a:extLst>
              </p:cNvPr>
              <p:cNvSpPr txBox="1">
                <a:spLocks noRot="1" noChangeAspect="1" noMove="1" noResize="1" noEditPoints="1" noAdjustHandles="1" noChangeArrowheads="1" noChangeShapeType="1" noTextEdit="1"/>
              </p:cNvSpPr>
              <p:nvPr/>
            </p:nvSpPr>
            <p:spPr>
              <a:xfrm>
                <a:off x="1734170" y="5288880"/>
                <a:ext cx="2518510" cy="971356"/>
              </a:xfrm>
              <a:prstGeom prst="rect">
                <a:avLst/>
              </a:prstGeom>
              <a:blipFill>
                <a:blip r:embed="rId9"/>
                <a:stretch>
                  <a:fillRect t="-91250" r="-495" b="-143750"/>
                </a:stretch>
              </a:blipFill>
              <a:ln w="3175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81CD7F5-9200-B4D0-C455-90ED7227AE75}"/>
                  </a:ext>
                </a:extLst>
              </p:cNvPr>
              <p:cNvSpPr txBox="1"/>
              <p:nvPr/>
            </p:nvSpPr>
            <p:spPr>
              <a:xfrm>
                <a:off x="4412800" y="5529750"/>
                <a:ext cx="2058534" cy="523220"/>
              </a:xfrm>
              <a:prstGeom prst="rect">
                <a:avLst/>
              </a:prstGeom>
              <a:noFill/>
            </p:spPr>
            <p:txBody>
              <a:bodyPr wrap="square" rtlCol="0">
                <a:spAutoFit/>
              </a:bodyPr>
              <a:lstStyle/>
              <a:p>
                <a14:m>
                  <m:oMath xmlns:m="http://schemas.openxmlformats.org/officeDocument/2006/math">
                    <m:r>
                      <a:rPr lang="en-US" sz="1400" b="0" i="1" smtClean="0">
                        <a:solidFill>
                          <a:schemeClr val="accent6">
                            <a:lumMod val="75000"/>
                          </a:schemeClr>
                        </a:solidFill>
                        <a:latin typeface="Cambria Math" panose="02040503050406030204" pitchFamily="18" charset="0"/>
                      </a:rPr>
                      <m:t>𝑁</m:t>
                    </m:r>
                  </m:oMath>
                </a14:m>
                <a:r>
                  <a:rPr lang="en-US" sz="1400" dirty="0">
                    <a:solidFill>
                      <a:schemeClr val="accent6">
                        <a:lumMod val="75000"/>
                      </a:schemeClr>
                    </a:solidFill>
                    <a:latin typeface="Arial" panose="020B0604020202020204" pitchFamily="34" charset="0"/>
                    <a:cs typeface="Arial" panose="020B0604020202020204" pitchFamily="34" charset="0"/>
                  </a:rPr>
                  <a:t> = # of times </a:t>
                </a:r>
                <a14:m>
                  <m:oMath xmlns:m="http://schemas.openxmlformats.org/officeDocument/2006/math">
                    <m:r>
                      <a:rPr lang="en-US" sz="1400" b="0" i="1" smtClean="0">
                        <a:solidFill>
                          <a:schemeClr val="accent6">
                            <a:lumMod val="75000"/>
                          </a:schemeClr>
                        </a:solidFill>
                        <a:latin typeface="Cambria Math" panose="02040503050406030204" pitchFamily="18" charset="0"/>
                      </a:rPr>
                      <m:t>𝑠</m:t>
                    </m:r>
                  </m:oMath>
                </a14:m>
                <a:r>
                  <a:rPr lang="en-US" sz="1400" dirty="0">
                    <a:solidFill>
                      <a:schemeClr val="accent6">
                        <a:lumMod val="75000"/>
                      </a:schemeClr>
                    </a:solidFill>
                    <a:latin typeface="Arial" panose="020B0604020202020204" pitchFamily="34" charset="0"/>
                    <a:cs typeface="Arial" panose="020B0604020202020204" pitchFamily="34" charset="0"/>
                  </a:rPr>
                  <a:t> was visited across episodes</a:t>
                </a:r>
              </a:p>
            </p:txBody>
          </p:sp>
        </mc:Choice>
        <mc:Fallback xmlns="">
          <p:sp>
            <p:nvSpPr>
              <p:cNvPr id="8" name="TextBox 7">
                <a:extLst>
                  <a:ext uri="{FF2B5EF4-FFF2-40B4-BE49-F238E27FC236}">
                    <a16:creationId xmlns:a16="http://schemas.microsoft.com/office/drawing/2014/main" id="{081CD7F5-9200-B4D0-C455-90ED7227AE75}"/>
                  </a:ext>
                </a:extLst>
              </p:cNvPr>
              <p:cNvSpPr txBox="1">
                <a:spLocks noRot="1" noChangeAspect="1" noMove="1" noResize="1" noEditPoints="1" noAdjustHandles="1" noChangeArrowheads="1" noChangeShapeType="1" noTextEdit="1"/>
              </p:cNvSpPr>
              <p:nvPr/>
            </p:nvSpPr>
            <p:spPr>
              <a:xfrm>
                <a:off x="4412800" y="5529750"/>
                <a:ext cx="2058534" cy="523220"/>
              </a:xfrm>
              <a:prstGeom prst="rect">
                <a:avLst/>
              </a:prstGeom>
              <a:blipFill>
                <a:blip r:embed="rId10"/>
                <a:stretch>
                  <a:fillRect l="-613" t="-2381"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6C1B4BE-FE6C-327C-F9E3-E0C79EAA51C1}"/>
                  </a:ext>
                </a:extLst>
              </p:cNvPr>
              <p:cNvSpPr txBox="1"/>
              <p:nvPr/>
            </p:nvSpPr>
            <p:spPr>
              <a:xfrm>
                <a:off x="1016155" y="3169384"/>
                <a:ext cx="3045502" cy="400110"/>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Value estimation </a:t>
                </a:r>
                <a14:m>
                  <m:oMath xmlns:m="http://schemas.openxmlformats.org/officeDocument/2006/math">
                    <m:sSup>
                      <m:sSupPr>
                        <m:ctrlPr>
                          <a:rPr lang="en-US" sz="2000" b="1" i="1" smtClean="0">
                            <a:latin typeface="Cambria Math" panose="02040503050406030204" pitchFamily="18" charset="0"/>
                            <a:cs typeface="Arial" panose="020B0604020202020204" pitchFamily="34" charset="0"/>
                          </a:rPr>
                        </m:ctrlPr>
                      </m:sSupPr>
                      <m:e>
                        <m:r>
                          <a:rPr lang="en-US" sz="2000" b="1" i="1" smtClean="0">
                            <a:latin typeface="Cambria Math" panose="02040503050406030204" pitchFamily="18" charset="0"/>
                            <a:ea typeface="Cambria Math" panose="02040503050406030204" pitchFamily="18" charset="0"/>
                            <a:cs typeface="Arial" panose="020B0604020202020204" pitchFamily="34" charset="0"/>
                          </a:rPr>
                          <m:t>𝓥</m:t>
                        </m:r>
                      </m:e>
                      <m:sup>
                        <m:r>
                          <a:rPr lang="en-US" sz="2000" b="1" i="1" smtClean="0">
                            <a:latin typeface="Cambria Math" panose="02040503050406030204" pitchFamily="18" charset="0"/>
                            <a:ea typeface="Cambria Math" panose="02040503050406030204" pitchFamily="18" charset="0"/>
                            <a:cs typeface="Arial" panose="020B0604020202020204" pitchFamily="34" charset="0"/>
                          </a:rPr>
                          <m:t>𝝅</m:t>
                        </m:r>
                      </m:sup>
                    </m:sSup>
                    <m:r>
                      <a:rPr lang="en-US" sz="2000" b="1" i="0" smtClean="0">
                        <a:latin typeface="Cambria Math" panose="02040503050406030204" pitchFamily="18" charset="0"/>
                        <a:cs typeface="Arial" panose="020B0604020202020204" pitchFamily="34" charset="0"/>
                      </a:rPr>
                      <m:t>(</m:t>
                    </m:r>
                    <m:r>
                      <a:rPr lang="en-US" sz="2000" b="1" i="0" smtClean="0">
                        <a:latin typeface="Cambria Math" panose="02040503050406030204" pitchFamily="18" charset="0"/>
                        <a:cs typeface="Arial" panose="020B0604020202020204" pitchFamily="34" charset="0"/>
                      </a:rPr>
                      <m:t>𝐬</m:t>
                    </m:r>
                    <m:r>
                      <a:rPr lang="en-US" sz="2000" b="1" i="0" smtClean="0">
                        <a:latin typeface="Cambria Math" panose="02040503050406030204" pitchFamily="18" charset="0"/>
                        <a:cs typeface="Arial" panose="020B0604020202020204" pitchFamily="34" charset="0"/>
                      </a:rPr>
                      <m:t>)</m:t>
                    </m:r>
                  </m:oMath>
                </a14:m>
                <a:endParaRPr lang="en-US" sz="500" b="1" dirty="0">
                  <a:latin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06C1B4BE-FE6C-327C-F9E3-E0C79EAA51C1}"/>
                  </a:ext>
                </a:extLst>
              </p:cNvPr>
              <p:cNvSpPr txBox="1">
                <a:spLocks noRot="1" noChangeAspect="1" noMove="1" noResize="1" noEditPoints="1" noAdjustHandles="1" noChangeArrowheads="1" noChangeShapeType="1" noTextEdit="1"/>
              </p:cNvSpPr>
              <p:nvPr/>
            </p:nvSpPr>
            <p:spPr>
              <a:xfrm>
                <a:off x="1016155" y="3169384"/>
                <a:ext cx="3045502" cy="400110"/>
              </a:xfrm>
              <a:prstGeom prst="rect">
                <a:avLst/>
              </a:prstGeom>
              <a:blipFill>
                <a:blip r:embed="rId11"/>
                <a:stretch>
                  <a:fillRect l="-2500" t="-9091" b="-24242"/>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28E5328F-7407-3705-D73F-F9E7021213DE}"/>
              </a:ext>
            </a:extLst>
          </p:cNvPr>
          <p:cNvSpPr txBox="1"/>
          <p:nvPr/>
        </p:nvSpPr>
        <p:spPr>
          <a:xfrm>
            <a:off x="7401266" y="5372991"/>
            <a:ext cx="4328049" cy="1015663"/>
          </a:xfrm>
          <a:prstGeom prst="rect">
            <a:avLst/>
          </a:prstGeom>
          <a:noFill/>
          <a:ln w="31750">
            <a:solidFill>
              <a:srgbClr val="C00000"/>
            </a:solidFill>
          </a:ln>
        </p:spPr>
        <p:txBody>
          <a:bodyPr wrap="square">
            <a:spAutoFit/>
          </a:bodyPr>
          <a:lstStyle/>
          <a:p>
            <a:pPr algn="ctr">
              <a:buNone/>
            </a:pPr>
            <a:r>
              <a:rPr lang="en-GB" sz="2000" i="1" dirty="0">
                <a:solidFill>
                  <a:srgbClr val="0E0E0E"/>
                </a:solidFill>
                <a:effectLst/>
                <a:latin typeface="Arial" panose="020B0604020202020204" pitchFamily="34" charset="0"/>
                <a:cs typeface="Arial" panose="020B0604020202020204" pitchFamily="34" charset="0"/>
              </a:rPr>
              <a:t>Monte Carlo estimates the expectation in the Bellman equation by empirical averages of full returns</a:t>
            </a:r>
          </a:p>
        </p:txBody>
      </p:sp>
      <p:sp>
        <p:nvSpPr>
          <p:cNvPr id="28" name="TextBox 27">
            <a:extLst>
              <a:ext uri="{FF2B5EF4-FFF2-40B4-BE49-F238E27FC236}">
                <a16:creationId xmlns:a16="http://schemas.microsoft.com/office/drawing/2014/main" id="{D2E753D0-6AFE-74CC-4CA5-E8D2C2F40E42}"/>
              </a:ext>
            </a:extLst>
          </p:cNvPr>
          <p:cNvSpPr txBox="1"/>
          <p:nvPr/>
        </p:nvSpPr>
        <p:spPr>
          <a:xfrm>
            <a:off x="7401266" y="2925373"/>
            <a:ext cx="4274349" cy="1831271"/>
          </a:xfrm>
          <a:prstGeom prst="rect">
            <a:avLst/>
          </a:prstGeom>
          <a:noFill/>
        </p:spPr>
        <p:txBody>
          <a:bodyPr wrap="square" rtlCol="0">
            <a:spAutoFit/>
          </a:bodyPr>
          <a:lstStyle/>
          <a:p>
            <a:pPr marL="285750" indent="-285750">
              <a:buFont typeface="Wingdings" pitchFamily="2" charset="2"/>
              <a:buChar char="§"/>
            </a:pPr>
            <a:r>
              <a:rPr lang="en-GB" dirty="0"/>
              <a:t>The first-visit MC variant averages returns only from the first occurrence of each state per episode</a:t>
            </a:r>
          </a:p>
          <a:p>
            <a:pPr marL="285750" indent="-285750">
              <a:buFont typeface="Wingdings" pitchFamily="2" charset="2"/>
              <a:buChar char="§"/>
            </a:pPr>
            <a:endParaRPr lang="en-GB" sz="500" dirty="0"/>
          </a:p>
          <a:p>
            <a:pPr marL="285750" indent="-285750">
              <a:buFont typeface="Wingdings" pitchFamily="2" charset="2"/>
              <a:buChar char="§"/>
            </a:pPr>
            <a:r>
              <a:rPr lang="en-GB" dirty="0"/>
              <a:t>As the number of visits tends to infinity, the </a:t>
            </a:r>
            <a:r>
              <a:rPr lang="en-GB" b="1" dirty="0"/>
              <a:t>estimator converges</a:t>
            </a:r>
            <a:r>
              <a:rPr lang="en-GB" dirty="0"/>
              <a:t> by the law of large numbers:</a:t>
            </a:r>
          </a:p>
        </p:txBody>
      </p:sp>
      <p:sp>
        <p:nvSpPr>
          <p:cNvPr id="29" name="TextBox 28">
            <a:extLst>
              <a:ext uri="{FF2B5EF4-FFF2-40B4-BE49-F238E27FC236}">
                <a16:creationId xmlns:a16="http://schemas.microsoft.com/office/drawing/2014/main" id="{3C1DC8D2-E03E-64D4-ADEB-CEFC34EF0C9D}"/>
              </a:ext>
            </a:extLst>
          </p:cNvPr>
          <p:cNvSpPr txBox="1"/>
          <p:nvPr/>
        </p:nvSpPr>
        <p:spPr>
          <a:xfrm>
            <a:off x="5663364" y="3179798"/>
            <a:ext cx="1330814" cy="307777"/>
          </a:xfrm>
          <a:prstGeom prst="rect">
            <a:avLst/>
          </a:prstGeom>
          <a:noFill/>
        </p:spPr>
        <p:txBody>
          <a:bodyPr wrap="none" rtlCol="0">
            <a:spAutoFit/>
          </a:bodyPr>
          <a:lstStyle/>
          <a:p>
            <a:r>
              <a:rPr lang="en-US" sz="1400" i="1" dirty="0">
                <a:solidFill>
                  <a:schemeClr val="accent6">
                    <a:lumMod val="75000"/>
                  </a:schemeClr>
                </a:solidFill>
              </a:rPr>
              <a:t>Every visit MC</a:t>
            </a:r>
          </a:p>
        </p:txBody>
      </p:sp>
    </p:spTree>
    <p:extLst>
      <p:ext uri="{BB962C8B-B14F-4D97-AF65-F5344CB8AC3E}">
        <p14:creationId xmlns:p14="http://schemas.microsoft.com/office/powerpoint/2010/main" val="160033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4" grpId="0"/>
      <p:bldP spid="15" grpId="0"/>
      <p:bldP spid="17" grpId="0"/>
      <p:bldP spid="18" grpId="0"/>
      <p:bldP spid="19" grpId="0"/>
      <p:bldP spid="20" grpId="0"/>
      <p:bldP spid="22" grpId="0" build="p" animBg="1"/>
      <p:bldP spid="25" grpId="0"/>
      <p:bldP spid="3" grpId="0" animBg="1"/>
      <p:bldP spid="6" grpId="0" build="p"/>
      <p:bldP spid="7" grpId="0" animBg="1"/>
      <p:bldP spid="8" grpId="0"/>
      <p:bldP spid="10" grpId="0"/>
      <p:bldP spid="24" grpId="0" animBg="1"/>
      <p:bldP spid="28" grpId="0" build="p"/>
      <p:bldP spid="2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53D4B-A2DB-1881-2833-CF214141B1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57BD8F-D675-26F1-0C43-44A682CFD74D}"/>
              </a:ext>
            </a:extLst>
          </p:cNvPr>
          <p:cNvSpPr>
            <a:spLocks noGrp="1"/>
          </p:cNvSpPr>
          <p:nvPr>
            <p:ph type="title"/>
          </p:nvPr>
        </p:nvSpPr>
        <p:spPr/>
        <p:txBody>
          <a:bodyPr/>
          <a:lstStyle/>
          <a:p>
            <a:r>
              <a:rPr lang="en-US" dirty="0"/>
              <a:t>Monte Carlo learning</a:t>
            </a:r>
          </a:p>
        </p:txBody>
      </p:sp>
      <p:sp>
        <p:nvSpPr>
          <p:cNvPr id="4" name="Slide Number Placeholder 3">
            <a:extLst>
              <a:ext uri="{FF2B5EF4-FFF2-40B4-BE49-F238E27FC236}">
                <a16:creationId xmlns:a16="http://schemas.microsoft.com/office/drawing/2014/main" id="{AF009ED6-EC63-80DB-F81C-18D0FC68FB3F}"/>
              </a:ext>
            </a:extLst>
          </p:cNvPr>
          <p:cNvSpPr>
            <a:spLocks noGrp="1"/>
          </p:cNvSpPr>
          <p:nvPr>
            <p:ph type="sldNum" sz="quarter" idx="11"/>
          </p:nvPr>
        </p:nvSpPr>
        <p:spPr/>
        <p:txBody>
          <a:bodyPr/>
          <a:lstStyle/>
          <a:p>
            <a:fld id="{8EC8024B-7172-FB45-9673-F90DEA3BA41B}" type="slidenum">
              <a:rPr lang="en-US" smtClean="0"/>
              <a:t>55</a:t>
            </a:fld>
            <a:endParaRPr lang="en-US" dirty="0"/>
          </a:p>
        </p:txBody>
      </p:sp>
      <p:pic>
        <p:nvPicPr>
          <p:cNvPr id="11" name="Picture 10">
            <a:extLst>
              <a:ext uri="{FF2B5EF4-FFF2-40B4-BE49-F238E27FC236}">
                <a16:creationId xmlns:a16="http://schemas.microsoft.com/office/drawing/2014/main" id="{4696796C-F825-EAE1-1839-2EC2203F38F9}"/>
              </a:ext>
            </a:extLst>
          </p:cNvPr>
          <p:cNvPicPr>
            <a:picLocks noChangeAspect="1"/>
          </p:cNvPicPr>
          <p:nvPr/>
        </p:nvPicPr>
        <p:blipFill>
          <a:blip r:embed="rId3"/>
          <a:stretch>
            <a:fillRect/>
          </a:stretch>
        </p:blipFill>
        <p:spPr>
          <a:xfrm>
            <a:off x="918002" y="2264866"/>
            <a:ext cx="4951942" cy="2689517"/>
          </a:xfrm>
          <a:prstGeom prst="rect">
            <a:avLst/>
          </a:prstGeom>
        </p:spPr>
      </p:pic>
      <p:sp>
        <p:nvSpPr>
          <p:cNvPr id="26" name="Rounded Rectangle 25">
            <a:extLst>
              <a:ext uri="{FF2B5EF4-FFF2-40B4-BE49-F238E27FC236}">
                <a16:creationId xmlns:a16="http://schemas.microsoft.com/office/drawing/2014/main" id="{56B9EF48-4E7F-874E-8503-3D638E036074}"/>
              </a:ext>
            </a:extLst>
          </p:cNvPr>
          <p:cNvSpPr/>
          <p:nvPr/>
        </p:nvSpPr>
        <p:spPr>
          <a:xfrm>
            <a:off x="6308434" y="940181"/>
            <a:ext cx="5429833" cy="2421492"/>
          </a:xfrm>
          <a:prstGeom prst="roundRect">
            <a:avLst>
              <a:gd name="adj" fmla="val 0"/>
            </a:avLst>
          </a:prstGeom>
          <a:solidFill>
            <a:schemeClr val="accent2">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ADAD912-F899-9898-1232-CD2B20128A51}"/>
                  </a:ext>
                </a:extLst>
              </p:cNvPr>
              <p:cNvSpPr txBox="1"/>
              <p:nvPr/>
            </p:nvSpPr>
            <p:spPr>
              <a:xfrm>
                <a:off x="6458335" y="1032702"/>
                <a:ext cx="5279932" cy="2328971"/>
              </a:xfrm>
              <a:prstGeom prst="rect">
                <a:avLst/>
              </a:prstGeom>
              <a:noFill/>
            </p:spPr>
            <p:txBody>
              <a:bodyPr wrap="square" rtlCol="0">
                <a:spAutoFit/>
              </a:bodyPr>
              <a:lstStyle/>
              <a:p>
                <a:pPr marL="285750" indent="-285750">
                  <a:buFont typeface="Wingdings" pitchFamily="2" charset="2"/>
                  <a:buChar char="§"/>
                </a:pPr>
                <a:r>
                  <a:rPr lang="en-US" dirty="0">
                    <a:latin typeface="Arial" panose="020B0604020202020204" pitchFamily="34" charset="0"/>
                    <a:cs typeface="Arial" panose="020B0604020202020204" pitchFamily="34" charset="0"/>
                  </a:rPr>
                  <a:t>Conceptually simple: </a:t>
                </a:r>
                <a:r>
                  <a:rPr lang="en-US" b="1" dirty="0">
                    <a:latin typeface="Arial" panose="020B0604020202020204" pitchFamily="34" charset="0"/>
                    <a:cs typeface="Arial" panose="020B0604020202020204" pitchFamily="34" charset="0"/>
                  </a:rPr>
                  <a:t>direct empirical estimation of expected return</a:t>
                </a:r>
              </a:p>
              <a:p>
                <a:pPr marL="285750"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dirty="0">
                    <a:latin typeface="Arial" panose="020B0604020202020204" pitchFamily="34" charset="0"/>
                    <a:cs typeface="Arial" panose="020B0604020202020204" pitchFamily="34" charset="0"/>
                  </a:rPr>
                  <a:t>No model </a:t>
                </a:r>
                <a14:m>
                  <m:oMath xmlns:m="http://schemas.openxmlformats.org/officeDocument/2006/math">
                    <m:r>
                      <a:rPr lang="en-US" i="1" smtClean="0">
                        <a:latin typeface="Cambria Math" panose="02040503050406030204" pitchFamily="18" charset="0"/>
                        <a:ea typeface="Cambria Math" panose="02040503050406030204" pitchFamily="18" charset="0"/>
                      </a:rPr>
                      <m:t>𝒫</m:t>
                    </m:r>
                  </m:oMath>
                </a14:m>
                <a:r>
                  <a:rPr lang="en-US" dirty="0">
                    <a:latin typeface="Arial" panose="020B0604020202020204" pitchFamily="34" charset="0"/>
                    <a:cs typeface="Arial" panose="020B0604020202020204" pitchFamily="34" charset="0"/>
                  </a:rPr>
                  <a:t> required: </a:t>
                </a:r>
                <a:r>
                  <a:rPr lang="en-US" b="1" dirty="0">
                    <a:latin typeface="Arial" panose="020B0604020202020204" pitchFamily="34" charset="0"/>
                    <a:cs typeface="Arial" panose="020B0604020202020204" pitchFamily="34" charset="0"/>
                  </a:rPr>
                  <a:t>uses only observed trajectories</a:t>
                </a:r>
              </a:p>
              <a:p>
                <a:pPr marL="285750"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b="1" dirty="0">
                    <a:latin typeface="Arial" panose="020B0604020202020204" pitchFamily="34" charset="0"/>
                    <a:cs typeface="Arial" panose="020B0604020202020204" pitchFamily="34" charset="0"/>
                  </a:rPr>
                  <a:t>Unbiased estimator</a:t>
                </a:r>
                <a:r>
                  <a:rPr lang="en-US" dirty="0">
                    <a:latin typeface="Arial" panose="020B0604020202020204" pitchFamily="34" charset="0"/>
                    <a:cs typeface="Arial" panose="020B0604020202020204" pitchFamily="34" charset="0"/>
                  </a:rPr>
                  <a:t> of </a:t>
                </a:r>
                <a14:m>
                  <m:oMath xmlns:m="http://schemas.openxmlformats.org/officeDocument/2006/math">
                    <m:sSup>
                      <m:sSupPr>
                        <m:ctrlPr>
                          <a:rPr lang="en-US" i="1" smtClean="0">
                            <a:latin typeface="Cambria Math" panose="02040503050406030204" pitchFamily="18" charset="0"/>
                            <a:cs typeface="Arial" panose="020B0604020202020204" pitchFamily="34" charset="0"/>
                          </a:rPr>
                        </m:ctrlPr>
                      </m:sSupPr>
                      <m:e>
                        <m:r>
                          <a:rPr lang="en-US" b="0" i="1" smtClean="0">
                            <a:latin typeface="Cambria Math" panose="02040503050406030204" pitchFamily="18" charset="0"/>
                            <a:cs typeface="Arial" panose="020B0604020202020204" pitchFamily="34" charset="0"/>
                          </a:rPr>
                          <m:t>𝑣</m:t>
                        </m:r>
                      </m:e>
                      <m:sup>
                        <m:r>
                          <a:rPr lang="en-US" i="1" smtClean="0">
                            <a:latin typeface="Cambria Math" panose="02040503050406030204" pitchFamily="18" charset="0"/>
                            <a:ea typeface="Cambria Math" panose="02040503050406030204" pitchFamily="18" charset="0"/>
                            <a:cs typeface="Arial" panose="020B0604020202020204" pitchFamily="34" charset="0"/>
                          </a:rPr>
                          <m:t>𝜋</m:t>
                        </m:r>
                      </m:sup>
                    </m:sSup>
                    <m:r>
                      <a:rPr lang="en-US" b="0" i="1" smtClean="0">
                        <a:latin typeface="Cambria Math" panose="02040503050406030204" pitchFamily="18" charset="0"/>
                        <a:cs typeface="Arial" panose="020B0604020202020204" pitchFamily="34" charset="0"/>
                      </a:rPr>
                      <m:t>(</m:t>
                    </m:r>
                    <m:r>
                      <a:rPr lang="en-US" b="0" i="1" smtClean="0">
                        <a:latin typeface="Cambria Math" panose="02040503050406030204" pitchFamily="18" charset="0"/>
                        <a:cs typeface="Arial" panose="020B0604020202020204" pitchFamily="34" charset="0"/>
                      </a:rPr>
                      <m:t>𝑠</m:t>
                    </m:r>
                    <m:r>
                      <a:rPr lang="en-US" b="0" i="1" smtClean="0">
                        <a:latin typeface="Cambria Math" panose="02040503050406030204" pitchFamily="18" charset="0"/>
                        <a:cs typeface="Arial" panose="020B0604020202020204" pitchFamily="34" charset="0"/>
                      </a:rPr>
                      <m:t>)</m:t>
                    </m:r>
                  </m:oMath>
                </a14:m>
                <a:endParaRPr lang="en-US" dirty="0">
                  <a:latin typeface="Arial" panose="020B0604020202020204" pitchFamily="34" charset="0"/>
                  <a:cs typeface="Arial" panose="020B0604020202020204" pitchFamily="34" charset="0"/>
                </a:endParaRPr>
              </a:p>
              <a:p>
                <a:pPr marL="285750"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dirty="0">
                    <a:latin typeface="Arial" panose="020B0604020202020204" pitchFamily="34" charset="0"/>
                    <a:cs typeface="Arial" panose="020B0604020202020204" pitchFamily="34" charset="0"/>
                  </a:rPr>
                  <a:t>Foundation for many </a:t>
                </a:r>
                <a:r>
                  <a:rPr lang="en-US" b="1" dirty="0">
                    <a:latin typeface="Arial" panose="020B0604020202020204" pitchFamily="34" charset="0"/>
                    <a:cs typeface="Arial" panose="020B0604020202020204" pitchFamily="34" charset="0"/>
                  </a:rPr>
                  <a:t>modern policy gradient methods</a:t>
                </a:r>
              </a:p>
            </p:txBody>
          </p:sp>
        </mc:Choice>
        <mc:Fallback xmlns="">
          <p:sp>
            <p:nvSpPr>
              <p:cNvPr id="27" name="TextBox 26">
                <a:extLst>
                  <a:ext uri="{FF2B5EF4-FFF2-40B4-BE49-F238E27FC236}">
                    <a16:creationId xmlns:a16="http://schemas.microsoft.com/office/drawing/2014/main" id="{9ADAD912-F899-9898-1232-CD2B20128A51}"/>
                  </a:ext>
                </a:extLst>
              </p:cNvPr>
              <p:cNvSpPr txBox="1">
                <a:spLocks noRot="1" noChangeAspect="1" noMove="1" noResize="1" noEditPoints="1" noAdjustHandles="1" noChangeArrowheads="1" noChangeShapeType="1" noTextEdit="1"/>
              </p:cNvSpPr>
              <p:nvPr/>
            </p:nvSpPr>
            <p:spPr>
              <a:xfrm>
                <a:off x="6458335" y="1032702"/>
                <a:ext cx="5279932" cy="2328971"/>
              </a:xfrm>
              <a:prstGeom prst="rect">
                <a:avLst/>
              </a:prstGeom>
              <a:blipFill>
                <a:blip r:embed="rId4"/>
                <a:stretch>
                  <a:fillRect l="-719" t="-1087"/>
                </a:stretch>
              </a:blipFill>
            </p:spPr>
            <p:txBody>
              <a:bodyPr/>
              <a:lstStyle/>
              <a:p>
                <a:r>
                  <a:rPr lang="en-US">
                    <a:noFill/>
                  </a:rPr>
                  <a:t> </a:t>
                </a:r>
              </a:p>
            </p:txBody>
          </p:sp>
        </mc:Fallback>
      </mc:AlternateContent>
      <p:sp>
        <p:nvSpPr>
          <p:cNvPr id="31" name="Rounded Rectangle 30">
            <a:extLst>
              <a:ext uri="{FF2B5EF4-FFF2-40B4-BE49-F238E27FC236}">
                <a16:creationId xmlns:a16="http://schemas.microsoft.com/office/drawing/2014/main" id="{53678E13-38B4-08E4-04D8-F9B7A1F6043D}"/>
              </a:ext>
            </a:extLst>
          </p:cNvPr>
          <p:cNvSpPr/>
          <p:nvPr/>
        </p:nvSpPr>
        <p:spPr>
          <a:xfrm>
            <a:off x="6322057" y="3493353"/>
            <a:ext cx="5416209" cy="2689517"/>
          </a:xfrm>
          <a:prstGeom prst="roundRect">
            <a:avLst>
              <a:gd name="adj" fmla="val 0"/>
            </a:avLst>
          </a:prstGeom>
          <a:solidFill>
            <a:schemeClr val="accent6">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143AA931-9728-FD2E-1D7A-EF9DB95DEAB9}"/>
              </a:ext>
            </a:extLst>
          </p:cNvPr>
          <p:cNvSpPr txBox="1"/>
          <p:nvPr/>
        </p:nvSpPr>
        <p:spPr>
          <a:xfrm>
            <a:off x="6381964" y="3609625"/>
            <a:ext cx="5356302" cy="2539157"/>
          </a:xfrm>
          <a:prstGeom prst="rect">
            <a:avLst/>
          </a:prstGeom>
          <a:noFill/>
        </p:spPr>
        <p:txBody>
          <a:bodyPr wrap="square">
            <a:spAutoFit/>
          </a:bodyPr>
          <a:lstStyle/>
          <a:p>
            <a:pPr marL="285750" indent="-285750">
              <a:buFont typeface="Wingdings" pitchFamily="2" charset="2"/>
              <a:buChar char="§"/>
            </a:pPr>
            <a:r>
              <a:rPr lang="en-US" dirty="0">
                <a:latin typeface="Arial" panose="020B0604020202020204" pitchFamily="34" charset="0"/>
                <a:cs typeface="Arial" panose="020B0604020202020204" pitchFamily="34" charset="0"/>
              </a:rPr>
              <a:t>Requires </a:t>
            </a:r>
            <a:r>
              <a:rPr lang="en-US" b="1" dirty="0">
                <a:latin typeface="Arial" panose="020B0604020202020204" pitchFamily="34" charset="0"/>
                <a:cs typeface="Arial" panose="020B0604020202020204" pitchFamily="34" charset="0"/>
              </a:rPr>
              <a:t>full episodes before updating </a:t>
            </a:r>
            <a:r>
              <a:rPr lang="en-US" dirty="0">
                <a:latin typeface="Arial" panose="020B0604020202020204" pitchFamily="34" charset="0"/>
                <a:cs typeface="Arial" panose="020B0604020202020204" pitchFamily="34" charset="0"/>
              </a:rPr>
              <a:t>(slow learning, expensive simulation or experiment)</a:t>
            </a:r>
          </a:p>
          <a:p>
            <a:pPr marL="285750"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b="1" dirty="0">
                <a:latin typeface="Arial" panose="020B0604020202020204" pitchFamily="34" charset="0"/>
                <a:cs typeface="Arial" panose="020B0604020202020204" pitchFamily="34" charset="0"/>
              </a:rPr>
              <a:t>High variance</a:t>
            </a:r>
            <a:r>
              <a:rPr lang="en-US" dirty="0">
                <a:latin typeface="Arial" panose="020B0604020202020204" pitchFamily="34" charset="0"/>
                <a:cs typeface="Arial" panose="020B0604020202020204" pitchFamily="34" charset="0"/>
              </a:rPr>
              <a:t>: returns depend on long stochastic trajectories</a:t>
            </a:r>
          </a:p>
          <a:p>
            <a:pPr marL="285750" indent="-285750">
              <a:buFont typeface="Wingdings" pitchFamily="2" charset="2"/>
              <a:buChar char="§"/>
            </a:pPr>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b="1" dirty="0">
                <a:latin typeface="Arial" panose="020B0604020202020204" pitchFamily="34" charset="0"/>
                <a:cs typeface="Arial" panose="020B0604020202020204" pitchFamily="34" charset="0"/>
              </a:rPr>
              <a:t>Sample inefficient</a:t>
            </a:r>
            <a:r>
              <a:rPr lang="en-GB" dirty="0"/>
              <a:t>: many visits needed for accurate estimates</a:t>
            </a:r>
          </a:p>
          <a:p>
            <a:pPr marL="285750" indent="-285750">
              <a:buFont typeface="Wingdings" pitchFamily="2" charset="2"/>
              <a:buChar char="§"/>
            </a:pPr>
            <a:endParaRPr lang="en-GB" sz="500" dirty="0"/>
          </a:p>
          <a:p>
            <a:pPr marL="285750" indent="-285750">
              <a:buFont typeface="Wingdings" pitchFamily="2" charset="2"/>
              <a:buChar char="§"/>
            </a:pPr>
            <a:r>
              <a:rPr lang="en-GB" b="1" dirty="0"/>
              <a:t>No bootstrapping</a:t>
            </a:r>
            <a:r>
              <a:rPr lang="en-GB" dirty="0"/>
              <a:t>: slow propagation of value information</a:t>
            </a:r>
            <a:endParaRPr lang="en-US"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0B0D9C1-E2E2-72D4-5C4F-B58A912AE88D}"/>
              </a:ext>
            </a:extLst>
          </p:cNvPr>
          <p:cNvSpPr txBox="1"/>
          <p:nvPr/>
        </p:nvSpPr>
        <p:spPr>
          <a:xfrm>
            <a:off x="1430356" y="4093975"/>
            <a:ext cx="2852063" cy="523220"/>
          </a:xfrm>
          <a:prstGeom prst="rect">
            <a:avLst/>
          </a:prstGeom>
          <a:solidFill>
            <a:schemeClr val="bg1"/>
          </a:solidFill>
          <a:ln w="31750">
            <a:noFill/>
          </a:ln>
        </p:spPr>
        <p:txBody>
          <a:bodyPr wrap="none" rtlCol="0">
            <a:spAutoFit/>
          </a:bodyPr>
          <a:lstStyle/>
          <a:p>
            <a:r>
              <a:rPr lang="en-US" sz="1400" dirty="0">
                <a:latin typeface="Arial" panose="020B0604020202020204" pitchFamily="34" charset="0"/>
                <a:cs typeface="Arial" panose="020B0604020202020204" pitchFamily="34" charset="0"/>
              </a:rPr>
              <a:t>MC estimation: </a:t>
            </a:r>
            <a:r>
              <a:rPr lang="en-US" sz="1400" b="1" dirty="0">
                <a:latin typeface="Arial" panose="020B0604020202020204" pitchFamily="34" charset="0"/>
                <a:cs typeface="Arial" panose="020B0604020202020204" pitchFamily="34" charset="0"/>
              </a:rPr>
              <a:t>-156.66</a:t>
            </a:r>
          </a:p>
          <a:p>
            <a:r>
              <a:rPr lang="en-US" sz="1400" dirty="0">
                <a:latin typeface="Arial" panose="020B0604020202020204" pitchFamily="34" charset="0"/>
                <a:cs typeface="Arial" panose="020B0604020202020204" pitchFamily="34" charset="0"/>
              </a:rPr>
              <a:t>Exact value we calculated: </a:t>
            </a:r>
            <a:r>
              <a:rPr lang="en-US" sz="1400" b="1" dirty="0">
                <a:latin typeface="Arial" panose="020B0604020202020204" pitchFamily="34" charset="0"/>
                <a:cs typeface="Arial" panose="020B0604020202020204" pitchFamily="34" charset="0"/>
              </a:rPr>
              <a:t>-156.0</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3823931-52E7-1CE0-262C-1CCA2FB82DCC}"/>
                  </a:ext>
                </a:extLst>
              </p:cNvPr>
              <p:cNvSpPr txBox="1"/>
              <p:nvPr/>
            </p:nvSpPr>
            <p:spPr>
              <a:xfrm>
                <a:off x="835960" y="1232624"/>
                <a:ext cx="5130935" cy="923330"/>
              </a:xfrm>
              <a:prstGeom prst="rect">
                <a:avLst/>
              </a:prstGeom>
              <a:noFill/>
            </p:spPr>
            <p:txBody>
              <a:bodyPr wrap="square" rtlCol="0">
                <a:spAutoFit/>
              </a:bodyPr>
              <a:lstStyle/>
              <a:p>
                <a:r>
                  <a:rPr lang="en-US" dirty="0"/>
                  <a:t>Let’s try this by considering 1000 episodes from our </a:t>
                </a:r>
                <a:r>
                  <a:rPr lang="en-US" dirty="0" err="1"/>
                  <a:t>gridworld</a:t>
                </a:r>
                <a:r>
                  <a:rPr lang="en-US" dirty="0"/>
                  <a:t> example for state </a:t>
                </a:r>
                <a14:m>
                  <m:oMath xmlns:m="http://schemas.openxmlformats.org/officeDocument/2006/math">
                    <m:r>
                      <a:rPr lang="en-US" i="1">
                        <a:latin typeface="Cambria Math" panose="02040503050406030204" pitchFamily="18" charset="0"/>
                      </a:rPr>
                      <m:t>𝑠</m:t>
                    </m:r>
                    <m:r>
                      <a:rPr lang="en-US" i="1">
                        <a:latin typeface="Cambria Math" panose="02040503050406030204" pitchFamily="18" charset="0"/>
                      </a:rPr>
                      <m:t>=0 </m:t>
                    </m:r>
                  </m:oMath>
                </a14:m>
                <a:r>
                  <a:rPr lang="en-US" dirty="0"/>
                  <a:t>(initial state) and a random policy:</a:t>
                </a:r>
              </a:p>
            </p:txBody>
          </p:sp>
        </mc:Choice>
        <mc:Fallback xmlns="">
          <p:sp>
            <p:nvSpPr>
              <p:cNvPr id="3" name="TextBox 2">
                <a:extLst>
                  <a:ext uri="{FF2B5EF4-FFF2-40B4-BE49-F238E27FC236}">
                    <a16:creationId xmlns:a16="http://schemas.microsoft.com/office/drawing/2014/main" id="{F3823931-52E7-1CE0-262C-1CCA2FB82DCC}"/>
                  </a:ext>
                </a:extLst>
              </p:cNvPr>
              <p:cNvSpPr txBox="1">
                <a:spLocks noRot="1" noChangeAspect="1" noMove="1" noResize="1" noEditPoints="1" noAdjustHandles="1" noChangeArrowheads="1" noChangeShapeType="1" noTextEdit="1"/>
              </p:cNvSpPr>
              <p:nvPr/>
            </p:nvSpPr>
            <p:spPr>
              <a:xfrm>
                <a:off x="835960" y="1232624"/>
                <a:ext cx="5130935" cy="923330"/>
              </a:xfrm>
              <a:prstGeom prst="rect">
                <a:avLst/>
              </a:prstGeom>
              <a:blipFill>
                <a:blip r:embed="rId5"/>
                <a:stretch>
                  <a:fillRect l="-988" t="-1351" b="-1081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94A68BF2-0596-30B3-9E79-38755B5CEBFF}"/>
              </a:ext>
            </a:extLst>
          </p:cNvPr>
          <p:cNvSpPr txBox="1"/>
          <p:nvPr/>
        </p:nvSpPr>
        <p:spPr>
          <a:xfrm>
            <a:off x="1095048" y="5275698"/>
            <a:ext cx="4871847" cy="400110"/>
          </a:xfrm>
          <a:prstGeom prst="rect">
            <a:avLst/>
          </a:prstGeom>
          <a:noFill/>
          <a:ln w="31750">
            <a:solidFill>
              <a:srgbClr val="C00000"/>
            </a:solidFill>
          </a:ln>
        </p:spPr>
        <p:txBody>
          <a:bodyPr wrap="none" rtlCol="0">
            <a:spAutoFit/>
          </a:bodyPr>
          <a:lstStyle/>
          <a:p>
            <a:r>
              <a:rPr lang="en-US" sz="2000" i="1" dirty="0"/>
              <a:t>Can we update before the episode ends?</a:t>
            </a:r>
          </a:p>
        </p:txBody>
      </p:sp>
      <p:pic>
        <p:nvPicPr>
          <p:cNvPr id="7" name="Picture 6" descr="A yellow smiley face with black background&#10;&#10;AI-generated content may be incorrect.">
            <a:extLst>
              <a:ext uri="{FF2B5EF4-FFF2-40B4-BE49-F238E27FC236}">
                <a16:creationId xmlns:a16="http://schemas.microsoft.com/office/drawing/2014/main" id="{1CDFF940-9CF8-61BA-A620-F291FB3A5CCE}"/>
              </a:ext>
            </a:extLst>
          </p:cNvPr>
          <p:cNvPicPr>
            <a:picLocks noChangeAspect="1"/>
          </p:cNvPicPr>
          <p:nvPr/>
        </p:nvPicPr>
        <p:blipFill>
          <a:blip r:embed="rId6"/>
          <a:stretch>
            <a:fillRect/>
          </a:stretch>
        </p:blipFill>
        <p:spPr>
          <a:xfrm>
            <a:off x="2200220" y="5799999"/>
            <a:ext cx="468027" cy="468027"/>
          </a:xfrm>
          <a:prstGeom prst="rect">
            <a:avLst/>
          </a:prstGeom>
        </p:spPr>
      </p:pic>
      <p:sp>
        <p:nvSpPr>
          <p:cNvPr id="8" name="TextBox 7">
            <a:extLst>
              <a:ext uri="{FF2B5EF4-FFF2-40B4-BE49-F238E27FC236}">
                <a16:creationId xmlns:a16="http://schemas.microsoft.com/office/drawing/2014/main" id="{89C8FEC2-34B1-9707-DEEF-F7AEEBDB7417}"/>
              </a:ext>
            </a:extLst>
          </p:cNvPr>
          <p:cNvSpPr txBox="1"/>
          <p:nvPr/>
        </p:nvSpPr>
        <p:spPr>
          <a:xfrm>
            <a:off x="2695835" y="5849346"/>
            <a:ext cx="1928733" cy="369332"/>
          </a:xfrm>
          <a:prstGeom prst="rect">
            <a:avLst/>
          </a:prstGeom>
          <a:noFill/>
        </p:spPr>
        <p:txBody>
          <a:bodyPr wrap="none" rtlCol="0">
            <a:spAutoFit/>
          </a:bodyPr>
          <a:lstStyle/>
          <a:p>
            <a:r>
              <a:rPr lang="en-US" i="1" dirty="0"/>
              <a:t>well, yes, we can</a:t>
            </a:r>
          </a:p>
        </p:txBody>
      </p:sp>
    </p:spTree>
    <p:extLst>
      <p:ext uri="{BB962C8B-B14F-4D97-AF65-F5344CB8AC3E}">
        <p14:creationId xmlns:p14="http://schemas.microsoft.com/office/powerpoint/2010/main" val="350852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build="p"/>
      <p:bldP spid="31" grpId="0" animBg="1"/>
      <p:bldP spid="32" grpId="0" build="p"/>
      <p:bldP spid="33" grpId="0" animBg="1"/>
      <p:bldP spid="5" grpId="0" animBg="1"/>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6CFA2-87F2-890B-5222-D7F6444B77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4FC33F-FA72-9AC9-F6B5-76973416C707}"/>
              </a:ext>
            </a:extLst>
          </p:cNvPr>
          <p:cNvSpPr>
            <a:spLocks noGrp="1"/>
          </p:cNvSpPr>
          <p:nvPr>
            <p:ph type="title"/>
          </p:nvPr>
        </p:nvSpPr>
        <p:spPr/>
        <p:txBody>
          <a:bodyPr/>
          <a:lstStyle/>
          <a:p>
            <a:r>
              <a:rPr lang="en-US" dirty="0"/>
              <a:t>Temporal difference learning</a:t>
            </a:r>
          </a:p>
        </p:txBody>
      </p:sp>
      <p:sp>
        <p:nvSpPr>
          <p:cNvPr id="3" name="Slide Number Placeholder 2">
            <a:extLst>
              <a:ext uri="{FF2B5EF4-FFF2-40B4-BE49-F238E27FC236}">
                <a16:creationId xmlns:a16="http://schemas.microsoft.com/office/drawing/2014/main" id="{397550C3-F4EB-E5CC-F192-6EA46C1091F8}"/>
              </a:ext>
            </a:extLst>
          </p:cNvPr>
          <p:cNvSpPr>
            <a:spLocks noGrp="1"/>
          </p:cNvSpPr>
          <p:nvPr>
            <p:ph type="sldNum" sz="quarter" idx="11"/>
          </p:nvPr>
        </p:nvSpPr>
        <p:spPr/>
        <p:txBody>
          <a:bodyPr/>
          <a:lstStyle/>
          <a:p>
            <a:fld id="{8EC8024B-7172-FB45-9673-F90DEA3BA41B}" type="slidenum">
              <a:rPr lang="en-US" smtClean="0"/>
              <a:t>56</a:t>
            </a:fld>
            <a:endParaRPr lang="en-US" dirty="0"/>
          </a:p>
        </p:txBody>
      </p:sp>
      <p:sp>
        <p:nvSpPr>
          <p:cNvPr id="7" name="Rounded Rectangle 6">
            <a:extLst>
              <a:ext uri="{FF2B5EF4-FFF2-40B4-BE49-F238E27FC236}">
                <a16:creationId xmlns:a16="http://schemas.microsoft.com/office/drawing/2014/main" id="{F747150A-B4AF-9CE1-603A-3A45AB08068B}"/>
              </a:ext>
            </a:extLst>
          </p:cNvPr>
          <p:cNvSpPr/>
          <p:nvPr/>
        </p:nvSpPr>
        <p:spPr>
          <a:xfrm>
            <a:off x="930733" y="1039897"/>
            <a:ext cx="10721344" cy="938805"/>
          </a:xfrm>
          <a:prstGeom prst="roundRect">
            <a:avLst>
              <a:gd name="adj" fmla="val 0"/>
            </a:avLst>
          </a:prstGeom>
          <a:solidFill>
            <a:schemeClr val="tx2">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91DDA92-7E00-7305-D92B-EE1AC438C51B}"/>
              </a:ext>
            </a:extLst>
          </p:cNvPr>
          <p:cNvSpPr txBox="1"/>
          <p:nvPr/>
        </p:nvSpPr>
        <p:spPr>
          <a:xfrm>
            <a:off x="1143009" y="1140990"/>
            <a:ext cx="10405523"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How to compute the averages of action-value methods with </a:t>
            </a:r>
            <a:r>
              <a:rPr lang="en-US" sz="2000" b="1" dirty="0">
                <a:solidFill>
                  <a:schemeClr val="accent6">
                    <a:lumMod val="75000"/>
                  </a:schemeClr>
                </a:solidFill>
                <a:latin typeface="Arial" panose="020B0604020202020204" pitchFamily="34" charset="0"/>
                <a:cs typeface="Arial" panose="020B0604020202020204" pitchFamily="34" charset="0"/>
              </a:rPr>
              <a:t>constant memory</a:t>
            </a:r>
            <a:r>
              <a:rPr lang="en-US" sz="2000" dirty="0">
                <a:latin typeface="Arial" panose="020B0604020202020204" pitchFamily="34" charset="0"/>
                <a:cs typeface="Arial" panose="020B0604020202020204" pitchFamily="34" charset="0"/>
              </a:rPr>
              <a:t> and </a:t>
            </a:r>
            <a:r>
              <a:rPr lang="en-US" sz="2000" b="1" dirty="0">
                <a:solidFill>
                  <a:schemeClr val="accent6">
                    <a:lumMod val="75000"/>
                  </a:schemeClr>
                </a:solidFill>
                <a:latin typeface="Arial" panose="020B0604020202020204" pitchFamily="34" charset="0"/>
                <a:cs typeface="Arial" panose="020B0604020202020204" pitchFamily="34" charset="0"/>
              </a:rPr>
              <a:t>constant computation step</a:t>
            </a:r>
            <a:r>
              <a:rPr lang="en-US" sz="2000" dirty="0">
                <a:latin typeface="Arial" panose="020B0604020202020204" pitchFamily="34" charset="0"/>
                <a:cs typeface="Arial" panose="020B0604020202020204" pitchFamily="34" charset="0"/>
              </a:rPr>
              <a:t>, i.e., without storing and averaging a lot of data in tables?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CBC62C3-6E55-3E2E-C696-914810D9E14B}"/>
                  </a:ext>
                </a:extLst>
              </p:cNvPr>
              <p:cNvSpPr txBox="1"/>
              <p:nvPr/>
            </p:nvSpPr>
            <p:spPr>
              <a:xfrm>
                <a:off x="930733" y="2175715"/>
                <a:ext cx="4866424" cy="1554272"/>
              </a:xfrm>
              <a:prstGeom prst="rect">
                <a:avLst/>
              </a:prstGeom>
              <a:noFill/>
              <a:ln w="31750">
                <a:solidFill>
                  <a:schemeClr val="tx1"/>
                </a:solidFill>
              </a:ln>
            </p:spPr>
            <p:txBody>
              <a:bodyPr wrap="square" rtlCol="0">
                <a:spAutoFit/>
              </a:bodyPr>
              <a:lstStyle/>
              <a:p>
                <a:r>
                  <a:rPr lang="en-US" b="1" i="1" dirty="0"/>
                  <a:t>Dynamic programming</a:t>
                </a:r>
              </a:p>
              <a:p>
                <a:endParaRPr lang="en-US" sz="900" b="1" dirty="0"/>
              </a:p>
              <a:p>
                <a:pPr marL="285750" indent="-285750">
                  <a:buFont typeface="Wingdings" pitchFamily="2" charset="2"/>
                  <a:buChar char="§"/>
                </a:pPr>
                <a:r>
                  <a:rPr lang="en-US" sz="1600" b="1" dirty="0"/>
                  <a:t>Memory</a:t>
                </a:r>
                <a:r>
                  <a:rPr lang="en-US" sz="1600" dirty="0"/>
                  <a:t>: must store full transition model </a:t>
                </a:r>
                <a14:m>
                  <m:oMath xmlns:m="http://schemas.openxmlformats.org/officeDocument/2006/math">
                    <m:r>
                      <a:rPr lang="en-US" sz="1600" i="1" smtClean="0">
                        <a:latin typeface="Cambria Math" panose="02040503050406030204" pitchFamily="18" charset="0"/>
                        <a:ea typeface="Cambria Math" panose="02040503050406030204" pitchFamily="18" charset="0"/>
                      </a:rPr>
                      <m:t>𝒫</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𝑎</m:t>
                    </m:r>
                    <m:r>
                      <a:rPr lang="en-US" sz="1600" b="0" i="1" smtClean="0">
                        <a:latin typeface="Cambria Math" panose="02040503050406030204" pitchFamily="18" charset="0"/>
                        <a:ea typeface="Cambria Math" panose="02040503050406030204" pitchFamily="18" charset="0"/>
                      </a:rPr>
                      <m:t>)</m:t>
                    </m:r>
                  </m:oMath>
                </a14:m>
                <a:r>
                  <a:rPr lang="en-US" sz="1600" dirty="0"/>
                  <a:t> and value function over all states</a:t>
                </a:r>
              </a:p>
              <a:p>
                <a:pPr marL="285750" indent="-285750">
                  <a:buFont typeface="Wingdings" pitchFamily="2" charset="2"/>
                  <a:buChar char="§"/>
                </a:pPr>
                <a:endParaRPr lang="en-US" sz="400" dirty="0"/>
              </a:p>
              <a:p>
                <a:pPr marL="285750" indent="-285750">
                  <a:buFont typeface="Wingdings" pitchFamily="2" charset="2"/>
                  <a:buChar char="§"/>
                </a:pPr>
                <a:r>
                  <a:rPr lang="en-US" sz="1600" b="1" dirty="0"/>
                  <a:t>Computation per update</a:t>
                </a:r>
                <a:r>
                  <a:rPr lang="en-US" sz="1600" dirty="0"/>
                  <a:t>: requires summing over all possible next states (full expectation)</a:t>
                </a:r>
              </a:p>
            </p:txBody>
          </p:sp>
        </mc:Choice>
        <mc:Fallback xmlns="">
          <p:sp>
            <p:nvSpPr>
              <p:cNvPr id="6" name="TextBox 5">
                <a:extLst>
                  <a:ext uri="{FF2B5EF4-FFF2-40B4-BE49-F238E27FC236}">
                    <a16:creationId xmlns:a16="http://schemas.microsoft.com/office/drawing/2014/main" id="{8CBC62C3-6E55-3E2E-C696-914810D9E14B}"/>
                  </a:ext>
                </a:extLst>
              </p:cNvPr>
              <p:cNvSpPr txBox="1">
                <a:spLocks noRot="1" noChangeAspect="1" noMove="1" noResize="1" noEditPoints="1" noAdjustHandles="1" noChangeArrowheads="1" noChangeShapeType="1" noTextEdit="1"/>
              </p:cNvSpPr>
              <p:nvPr/>
            </p:nvSpPr>
            <p:spPr>
              <a:xfrm>
                <a:off x="930733" y="2175715"/>
                <a:ext cx="4866424" cy="1554272"/>
              </a:xfrm>
              <a:prstGeom prst="rect">
                <a:avLst/>
              </a:prstGeom>
              <a:blipFill>
                <a:blip r:embed="rId3"/>
                <a:stretch>
                  <a:fillRect l="-777" t="-1587" b="-2381"/>
                </a:stretch>
              </a:blipFill>
              <a:ln w="31750">
                <a:solidFill>
                  <a:schemeClr val="tx1"/>
                </a:solid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0CD68911-8DBF-B601-F4A4-A9EC79D7EFF9}"/>
              </a:ext>
            </a:extLst>
          </p:cNvPr>
          <p:cNvSpPr txBox="1"/>
          <p:nvPr/>
        </p:nvSpPr>
        <p:spPr>
          <a:xfrm>
            <a:off x="6291405" y="2175715"/>
            <a:ext cx="5319597" cy="1554272"/>
          </a:xfrm>
          <a:prstGeom prst="rect">
            <a:avLst/>
          </a:prstGeom>
          <a:noFill/>
          <a:ln w="31750">
            <a:solidFill>
              <a:schemeClr val="tx1"/>
            </a:solidFill>
          </a:ln>
        </p:spPr>
        <p:txBody>
          <a:bodyPr wrap="square" rtlCol="0">
            <a:spAutoFit/>
          </a:bodyPr>
          <a:lstStyle/>
          <a:p>
            <a:r>
              <a:rPr lang="en-US" b="1" i="1" dirty="0"/>
              <a:t>Monte Carlo</a:t>
            </a:r>
          </a:p>
          <a:p>
            <a:endParaRPr lang="en-US" sz="900" b="1" dirty="0"/>
          </a:p>
          <a:p>
            <a:pPr marL="285750" indent="-285750">
              <a:buFont typeface="Wingdings" pitchFamily="2" charset="2"/>
              <a:buChar char="§"/>
            </a:pPr>
            <a:r>
              <a:rPr lang="en-US" sz="1600" b="1" dirty="0"/>
              <a:t>Memory</a:t>
            </a:r>
            <a:r>
              <a:rPr lang="en-US" sz="1600" dirty="0"/>
              <a:t>: must store complete trajectories (or future rewards) until episode termination</a:t>
            </a:r>
          </a:p>
          <a:p>
            <a:pPr marL="285750" indent="-285750">
              <a:buFont typeface="Wingdings" pitchFamily="2" charset="2"/>
              <a:buChar char="§"/>
            </a:pPr>
            <a:endParaRPr lang="en-US" sz="400" dirty="0"/>
          </a:p>
          <a:p>
            <a:pPr marL="285750" indent="-285750">
              <a:buFont typeface="Wingdings" pitchFamily="2" charset="2"/>
              <a:buChar char="§"/>
            </a:pPr>
            <a:r>
              <a:rPr lang="en-US" sz="1600" b="1" dirty="0"/>
              <a:t>Computation per update</a:t>
            </a:r>
            <a:r>
              <a:rPr lang="en-US" sz="1600" dirty="0"/>
              <a:t>: computes full returns by summing over the entire remaining trajectory</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1E30CBE-141A-29A5-3CEE-3B16DC65D389}"/>
                  </a:ext>
                </a:extLst>
              </p:cNvPr>
              <p:cNvSpPr txBox="1"/>
              <p:nvPr/>
            </p:nvSpPr>
            <p:spPr>
              <a:xfrm>
                <a:off x="915744" y="3998924"/>
                <a:ext cx="4881413" cy="1554272"/>
              </a:xfrm>
              <a:prstGeom prst="rect">
                <a:avLst/>
              </a:prstGeom>
              <a:noFill/>
              <a:ln w="31750">
                <a:solidFill>
                  <a:schemeClr val="tx1"/>
                </a:solidFill>
              </a:ln>
            </p:spPr>
            <p:txBody>
              <a:bodyPr wrap="square" rtlCol="0">
                <a:spAutoFit/>
              </a:bodyPr>
              <a:lstStyle/>
              <a:p>
                <a:r>
                  <a:rPr lang="en-US" b="1" i="1" dirty="0"/>
                  <a:t>Temporal difference</a:t>
                </a:r>
              </a:p>
              <a:p>
                <a:endParaRPr lang="en-US" sz="900" b="1" dirty="0"/>
              </a:p>
              <a:p>
                <a:pPr marL="285750" indent="-285750">
                  <a:buFont typeface="Wingdings" pitchFamily="2" charset="2"/>
                  <a:buChar char="§"/>
                </a:pPr>
                <a:r>
                  <a:rPr lang="en-US" sz="1600" b="1" dirty="0"/>
                  <a:t>Memory</a:t>
                </a:r>
                <a:r>
                  <a:rPr lang="en-US" sz="1600" dirty="0"/>
                  <a:t>: stores only current value estimates, no model and no trajectory buffering required</a:t>
                </a:r>
              </a:p>
              <a:p>
                <a:pPr marL="285750" indent="-285750">
                  <a:buFont typeface="Wingdings" pitchFamily="2" charset="2"/>
                  <a:buChar char="§"/>
                </a:pPr>
                <a:endParaRPr lang="en-US" sz="400" dirty="0"/>
              </a:p>
              <a:p>
                <a:pPr marL="285750" indent="-285750">
                  <a:buFont typeface="Wingdings" pitchFamily="2" charset="2"/>
                  <a:buChar char="§"/>
                </a:pPr>
                <a:r>
                  <a:rPr lang="en-US" sz="1600" b="1" dirty="0"/>
                  <a:t>Computation per update</a:t>
                </a:r>
                <a:r>
                  <a:rPr lang="en-US" sz="1600" dirty="0"/>
                  <a:t>: constant per step, uses a single transition </a:t>
                </a:r>
                <a14:m>
                  <m:oMath xmlns:m="http://schemas.openxmlformats.org/officeDocument/2006/math">
                    <m:r>
                      <a:rPr lang="en-US" sz="1600" b="0" i="1" smtClean="0">
                        <a:latin typeface="Cambria Math" panose="02040503050406030204" pitchFamily="18" charset="0"/>
                      </a:rPr>
                      <m:t>(</m:t>
                    </m:r>
                    <m:r>
                      <a:rPr lang="en-US" sz="1600" b="0" i="1" smtClean="0">
                        <a:latin typeface="Cambria Math" panose="02040503050406030204" pitchFamily="18" charset="0"/>
                      </a:rPr>
                      <m:t>𝑠</m:t>
                    </m:r>
                    <m:r>
                      <a:rPr lang="en-US" sz="1600" b="0" i="1" smtClean="0">
                        <a:latin typeface="Cambria Math" panose="02040503050406030204" pitchFamily="18" charset="0"/>
                      </a:rPr>
                      <m:t>, </m:t>
                    </m:r>
                    <m:r>
                      <a:rPr lang="en-US" sz="1600" b="0" i="1" smtClean="0">
                        <a:latin typeface="Cambria Math" panose="02040503050406030204" pitchFamily="18" charset="0"/>
                      </a:rPr>
                      <m:t>𝑟</m:t>
                    </m:r>
                    <m:r>
                      <a:rPr lang="en-US" sz="1600" b="0" i="1" smtClean="0">
                        <a:latin typeface="Cambria Math" panose="02040503050406030204" pitchFamily="18" charset="0"/>
                      </a:rPr>
                      <m:t>, </m:t>
                    </m:r>
                    <m:r>
                      <a:rPr lang="en-US" sz="1600" b="0" i="1" smtClean="0">
                        <a:latin typeface="Cambria Math" panose="02040503050406030204" pitchFamily="18" charset="0"/>
                      </a:rPr>
                      <m:t>𝑠</m:t>
                    </m:r>
                    <m:r>
                      <a:rPr lang="en-US" sz="1600" i="1" smtClean="0">
                        <a:latin typeface="Cambria Math" panose="02040503050406030204" pitchFamily="18" charset="0"/>
                      </a:rPr>
                      <m:t>’</m:t>
                    </m:r>
                    <m:r>
                      <a:rPr lang="en-US" sz="1600" b="0" i="1" smtClean="0">
                        <a:latin typeface="Cambria Math" panose="02040503050406030204" pitchFamily="18" charset="0"/>
                      </a:rPr>
                      <m:t>)</m:t>
                    </m:r>
                  </m:oMath>
                </a14:m>
                <a:endParaRPr lang="en-US" sz="1600" dirty="0"/>
              </a:p>
            </p:txBody>
          </p:sp>
        </mc:Choice>
        <mc:Fallback xmlns="">
          <p:sp>
            <p:nvSpPr>
              <p:cNvPr id="11" name="TextBox 10">
                <a:extLst>
                  <a:ext uri="{FF2B5EF4-FFF2-40B4-BE49-F238E27FC236}">
                    <a16:creationId xmlns:a16="http://schemas.microsoft.com/office/drawing/2014/main" id="{41E30CBE-141A-29A5-3CEE-3B16DC65D389}"/>
                  </a:ext>
                </a:extLst>
              </p:cNvPr>
              <p:cNvSpPr txBox="1">
                <a:spLocks noRot="1" noChangeAspect="1" noMove="1" noResize="1" noEditPoints="1" noAdjustHandles="1" noChangeArrowheads="1" noChangeShapeType="1" noTextEdit="1"/>
              </p:cNvSpPr>
              <p:nvPr/>
            </p:nvSpPr>
            <p:spPr>
              <a:xfrm>
                <a:off x="915744" y="3998924"/>
                <a:ext cx="4881413" cy="1554272"/>
              </a:xfrm>
              <a:prstGeom prst="rect">
                <a:avLst/>
              </a:prstGeom>
              <a:blipFill>
                <a:blip r:embed="rId4"/>
                <a:stretch>
                  <a:fillRect l="-775" t="-794" r="-775" b="-3175"/>
                </a:stretch>
              </a:blipFill>
              <a:ln w="31750">
                <a:solidFill>
                  <a:schemeClr val="tx1"/>
                </a:solid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0BC91BEF-9063-3F44-D968-7D6199C0E0EC}"/>
              </a:ext>
            </a:extLst>
          </p:cNvPr>
          <p:cNvSpPr txBox="1"/>
          <p:nvPr/>
        </p:nvSpPr>
        <p:spPr>
          <a:xfrm>
            <a:off x="4219481" y="2218272"/>
            <a:ext cx="1577676" cy="307777"/>
          </a:xfrm>
          <a:prstGeom prst="rect">
            <a:avLst/>
          </a:prstGeom>
          <a:noFill/>
        </p:spPr>
        <p:txBody>
          <a:bodyPr wrap="none" rtlCol="0">
            <a:spAutoFit/>
          </a:bodyPr>
          <a:lstStyle/>
          <a:p>
            <a:r>
              <a:rPr lang="en-US" sz="1400" i="1" dirty="0">
                <a:solidFill>
                  <a:schemeClr val="accent6">
                    <a:lumMod val="75000"/>
                  </a:schemeClr>
                </a:solidFill>
              </a:rPr>
              <a:t>exact expectation</a:t>
            </a:r>
          </a:p>
        </p:txBody>
      </p:sp>
      <p:sp>
        <p:nvSpPr>
          <p:cNvPr id="13" name="TextBox 12">
            <a:extLst>
              <a:ext uri="{FF2B5EF4-FFF2-40B4-BE49-F238E27FC236}">
                <a16:creationId xmlns:a16="http://schemas.microsoft.com/office/drawing/2014/main" id="{4E09C5D1-C7F3-AFB5-F28E-20614B089E63}"/>
              </a:ext>
            </a:extLst>
          </p:cNvPr>
          <p:cNvSpPr txBox="1"/>
          <p:nvPr/>
        </p:nvSpPr>
        <p:spPr>
          <a:xfrm>
            <a:off x="9848002" y="2218272"/>
            <a:ext cx="1696298" cy="307777"/>
          </a:xfrm>
          <a:prstGeom prst="rect">
            <a:avLst/>
          </a:prstGeom>
          <a:noFill/>
        </p:spPr>
        <p:txBody>
          <a:bodyPr wrap="none" rtlCol="0">
            <a:spAutoFit/>
          </a:bodyPr>
          <a:lstStyle/>
          <a:p>
            <a:r>
              <a:rPr lang="en-US" sz="1400" i="1" dirty="0">
                <a:solidFill>
                  <a:schemeClr val="accent6">
                    <a:lumMod val="75000"/>
                  </a:schemeClr>
                </a:solidFill>
              </a:rPr>
              <a:t>empirical full return</a:t>
            </a:r>
          </a:p>
        </p:txBody>
      </p:sp>
      <p:sp>
        <p:nvSpPr>
          <p:cNvPr id="14" name="TextBox 13">
            <a:extLst>
              <a:ext uri="{FF2B5EF4-FFF2-40B4-BE49-F238E27FC236}">
                <a16:creationId xmlns:a16="http://schemas.microsoft.com/office/drawing/2014/main" id="{0EA2381F-51C3-E064-0780-5DA1F7F57317}"/>
              </a:ext>
            </a:extLst>
          </p:cNvPr>
          <p:cNvSpPr txBox="1"/>
          <p:nvPr/>
        </p:nvSpPr>
        <p:spPr>
          <a:xfrm>
            <a:off x="3779145" y="3981881"/>
            <a:ext cx="2018012" cy="523220"/>
          </a:xfrm>
          <a:prstGeom prst="rect">
            <a:avLst/>
          </a:prstGeom>
          <a:noFill/>
        </p:spPr>
        <p:txBody>
          <a:bodyPr wrap="square" rtlCol="0">
            <a:spAutoFit/>
          </a:bodyPr>
          <a:lstStyle/>
          <a:p>
            <a:pPr algn="r"/>
            <a:r>
              <a:rPr lang="en-US" sz="1400" i="1" dirty="0">
                <a:solidFill>
                  <a:schemeClr val="accent6">
                    <a:lumMod val="75000"/>
                  </a:schemeClr>
                </a:solidFill>
              </a:rPr>
              <a:t>stochastic fixed-point bootstrapping</a:t>
            </a:r>
          </a:p>
        </p:txBody>
      </p:sp>
      <p:sp>
        <p:nvSpPr>
          <p:cNvPr id="15" name="TextBox 14">
            <a:extLst>
              <a:ext uri="{FF2B5EF4-FFF2-40B4-BE49-F238E27FC236}">
                <a16:creationId xmlns:a16="http://schemas.microsoft.com/office/drawing/2014/main" id="{A9776EC1-E1D1-A141-C790-C5CF20228265}"/>
              </a:ext>
            </a:extLst>
          </p:cNvPr>
          <p:cNvSpPr txBox="1"/>
          <p:nvPr/>
        </p:nvSpPr>
        <p:spPr>
          <a:xfrm>
            <a:off x="7116648" y="5851474"/>
            <a:ext cx="4314472" cy="523220"/>
          </a:xfrm>
          <a:prstGeom prst="rect">
            <a:avLst/>
          </a:prstGeom>
          <a:noFill/>
        </p:spPr>
        <p:txBody>
          <a:bodyPr wrap="square" rtlCol="0">
            <a:spAutoFit/>
          </a:bodyPr>
          <a:lstStyle/>
          <a:p>
            <a:r>
              <a:rPr lang="en-GB" sz="1400" i="1" dirty="0">
                <a:solidFill>
                  <a:schemeClr val="accent6">
                    <a:lumMod val="75000"/>
                  </a:schemeClr>
                </a:solidFill>
              </a:rPr>
              <a:t>Bootstrapping means updating an estimate using another estimate in place of an exact quantity</a:t>
            </a:r>
          </a:p>
        </p:txBody>
      </p:sp>
      <p:pic>
        <p:nvPicPr>
          <p:cNvPr id="17" name="Picture 16" descr="A light bulb with a black background&#10;&#10;AI-generated content may be incorrect.">
            <a:extLst>
              <a:ext uri="{FF2B5EF4-FFF2-40B4-BE49-F238E27FC236}">
                <a16:creationId xmlns:a16="http://schemas.microsoft.com/office/drawing/2014/main" id="{DC89963F-389A-CE87-1F79-A10B6CB5D890}"/>
              </a:ext>
            </a:extLst>
          </p:cNvPr>
          <p:cNvPicPr>
            <a:picLocks noChangeAspect="1"/>
          </p:cNvPicPr>
          <p:nvPr/>
        </p:nvPicPr>
        <p:blipFill>
          <a:blip r:embed="rId5"/>
          <a:stretch>
            <a:fillRect/>
          </a:stretch>
        </p:blipFill>
        <p:spPr>
          <a:xfrm>
            <a:off x="6818993" y="5956786"/>
            <a:ext cx="312596" cy="312596"/>
          </a:xfrm>
          <a:prstGeom prst="rect">
            <a:avLst/>
          </a:prstGeom>
        </p:spPr>
      </p:pic>
      <p:sp>
        <p:nvSpPr>
          <p:cNvPr id="18" name="TextBox 17">
            <a:extLst>
              <a:ext uri="{FF2B5EF4-FFF2-40B4-BE49-F238E27FC236}">
                <a16:creationId xmlns:a16="http://schemas.microsoft.com/office/drawing/2014/main" id="{A9F7A1A2-69C8-269B-AAA4-31BAE4C0C2BD}"/>
              </a:ext>
            </a:extLst>
          </p:cNvPr>
          <p:cNvSpPr txBox="1"/>
          <p:nvPr/>
        </p:nvSpPr>
        <p:spPr>
          <a:xfrm>
            <a:off x="6291405" y="3961273"/>
            <a:ext cx="5319597" cy="1831271"/>
          </a:xfrm>
          <a:prstGeom prst="rect">
            <a:avLst/>
          </a:prstGeom>
          <a:noFill/>
          <a:ln w="31750">
            <a:solidFill>
              <a:srgbClr val="C00000"/>
            </a:solidFill>
          </a:ln>
        </p:spPr>
        <p:txBody>
          <a:bodyPr wrap="square" rtlCol="0">
            <a:spAutoFit/>
          </a:bodyPr>
          <a:lstStyle/>
          <a:p>
            <a:pPr marL="285750" indent="-285750">
              <a:buFont typeface="Wingdings" pitchFamily="2" charset="2"/>
              <a:buChar char="§"/>
            </a:pPr>
            <a:r>
              <a:rPr lang="en-GB" dirty="0"/>
              <a:t>TD replaces exact expectation with a </a:t>
            </a:r>
            <a:r>
              <a:rPr lang="en-GB" b="1" dirty="0"/>
              <a:t>stochastic one-step update</a:t>
            </a:r>
            <a:r>
              <a:rPr lang="en-GB" dirty="0"/>
              <a:t> using the current estimate itself (bootstrapping)</a:t>
            </a:r>
          </a:p>
          <a:p>
            <a:pPr marL="285750" indent="-285750">
              <a:buFont typeface="Wingdings" pitchFamily="2" charset="2"/>
              <a:buChar char="§"/>
            </a:pPr>
            <a:endParaRPr lang="en-GB" sz="500" dirty="0"/>
          </a:p>
          <a:p>
            <a:pPr marL="285750" indent="-285750">
              <a:buFont typeface="Wingdings" pitchFamily="2" charset="2"/>
              <a:buChar char="§"/>
            </a:pPr>
            <a:r>
              <a:rPr lang="en-GB" dirty="0"/>
              <a:t>It trades exactness for incremental, constant-memory updates that converge to the Bellman fixed point</a:t>
            </a:r>
          </a:p>
        </p:txBody>
      </p:sp>
    </p:spTree>
    <p:extLst>
      <p:ext uri="{BB962C8B-B14F-4D97-AF65-F5344CB8AC3E}">
        <p14:creationId xmlns:p14="http://schemas.microsoft.com/office/powerpoint/2010/main" val="56626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bg/>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p:bldP spid="13" grpId="0"/>
      <p:bldP spid="14" grpId="0"/>
      <p:bldP spid="15" grpId="0"/>
      <p:bldP spid="18"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3E837-DE5F-5BC7-59D5-78DDAFB896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7CD50D-A8F6-EE26-81EF-2FB43585A4E5}"/>
              </a:ext>
            </a:extLst>
          </p:cNvPr>
          <p:cNvSpPr>
            <a:spLocks noGrp="1"/>
          </p:cNvSpPr>
          <p:nvPr>
            <p:ph type="title"/>
          </p:nvPr>
        </p:nvSpPr>
        <p:spPr/>
        <p:txBody>
          <a:bodyPr/>
          <a:lstStyle/>
          <a:p>
            <a:r>
              <a:rPr lang="en-US" dirty="0"/>
              <a:t>Temporal difference learning</a:t>
            </a:r>
          </a:p>
        </p:txBody>
      </p:sp>
      <p:sp>
        <p:nvSpPr>
          <p:cNvPr id="3" name="Slide Number Placeholder 2">
            <a:extLst>
              <a:ext uri="{FF2B5EF4-FFF2-40B4-BE49-F238E27FC236}">
                <a16:creationId xmlns:a16="http://schemas.microsoft.com/office/drawing/2014/main" id="{E7943EA3-89A7-5B3B-29E7-3C387B5950ED}"/>
              </a:ext>
            </a:extLst>
          </p:cNvPr>
          <p:cNvSpPr>
            <a:spLocks noGrp="1"/>
          </p:cNvSpPr>
          <p:nvPr>
            <p:ph type="sldNum" sz="quarter" idx="11"/>
          </p:nvPr>
        </p:nvSpPr>
        <p:spPr/>
        <p:txBody>
          <a:bodyPr/>
          <a:lstStyle/>
          <a:p>
            <a:fld id="{8EC8024B-7172-FB45-9673-F90DEA3BA41B}" type="slidenum">
              <a:rPr lang="en-US" smtClean="0"/>
              <a:t>57</a:t>
            </a:fld>
            <a:endParaRPr lang="en-US" dirty="0"/>
          </a:p>
        </p:txBody>
      </p:sp>
      <p:sp>
        <p:nvSpPr>
          <p:cNvPr id="38" name="Rounded Rectangle 37">
            <a:extLst>
              <a:ext uri="{FF2B5EF4-FFF2-40B4-BE49-F238E27FC236}">
                <a16:creationId xmlns:a16="http://schemas.microsoft.com/office/drawing/2014/main" id="{B137771B-94C5-FA0F-819A-20ABBF256E5C}"/>
              </a:ext>
            </a:extLst>
          </p:cNvPr>
          <p:cNvSpPr/>
          <p:nvPr/>
        </p:nvSpPr>
        <p:spPr>
          <a:xfrm>
            <a:off x="3154671" y="1772376"/>
            <a:ext cx="6514953" cy="2052301"/>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C09C5B9A-27E9-38A3-5A8B-2385A67C810B}"/>
                  </a:ext>
                </a:extLst>
              </p:cNvPr>
              <p:cNvSpPr txBox="1"/>
              <p:nvPr/>
            </p:nvSpPr>
            <p:spPr>
              <a:xfrm>
                <a:off x="3324559" y="1902168"/>
                <a:ext cx="49809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DE" sz="2400" i="1" smtClean="0">
                          <a:latin typeface="Cambria Math" panose="02040503050406030204" pitchFamily="18" charset="0"/>
                          <a:ea typeface="Cambria Math" panose="02040503050406030204" pitchFamily="18" charset="0"/>
                        </a:rPr>
                        <m:t>𝒱</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𝑠</m:t>
                          </m:r>
                        </m:e>
                      </m:d>
                      <m:r>
                        <a:rPr lang="en-US" sz="2400" b="0" i="1" smtClean="0">
                          <a:latin typeface="Cambria Math" panose="02040503050406030204" pitchFamily="18" charset="0"/>
                          <a:ea typeface="Cambria Math" panose="02040503050406030204" pitchFamily="18" charset="0"/>
                        </a:rPr>
                        <m:t>←</m:t>
                      </m:r>
                      <m:r>
                        <a:rPr lang="en-DE" sz="2400" i="1">
                          <a:latin typeface="Cambria Math" panose="02040503050406030204" pitchFamily="18" charset="0"/>
                          <a:ea typeface="Cambria Math" panose="02040503050406030204" pitchFamily="18" charset="0"/>
                        </a:rPr>
                        <m:t>𝒱</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𝑠</m:t>
                          </m:r>
                        </m:e>
                      </m:d>
                      <m:r>
                        <a:rPr lang="en-US" sz="2400" b="0" i="0" smtClean="0">
                          <a:latin typeface="Cambria Math" panose="02040503050406030204" pitchFamily="18" charset="0"/>
                          <a:ea typeface="Cambria Math" panose="02040503050406030204" pitchFamily="18" charset="0"/>
                        </a:rPr>
                        <m:t>+</m:t>
                      </m:r>
                      <m:r>
                        <m:rPr>
                          <m:sty m:val="p"/>
                        </m:rPr>
                        <a:rPr lang="el-GR" sz="2400" b="0" i="1" smtClean="0">
                          <a:latin typeface="Cambria Math" panose="02040503050406030204" pitchFamily="18" charset="0"/>
                          <a:ea typeface="Cambria Math" panose="02040503050406030204" pitchFamily="18" charset="0"/>
                        </a:rPr>
                        <m:t>α</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𝑟</m:t>
                      </m:r>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𝛾</m:t>
                      </m:r>
                      <m:r>
                        <a:rPr lang="en-DE" sz="2400" i="1">
                          <a:latin typeface="Cambria Math" panose="02040503050406030204" pitchFamily="18" charset="0"/>
                          <a:ea typeface="Cambria Math" panose="02040503050406030204" pitchFamily="18" charset="0"/>
                        </a:rPr>
                        <m:t>𝒱</m:t>
                      </m:r>
                      <m:d>
                        <m:dPr>
                          <m:ctrlPr>
                            <a:rPr lang="en-US" sz="2400" i="1">
                              <a:latin typeface="Cambria Math" panose="02040503050406030204" pitchFamily="18" charset="0"/>
                              <a:ea typeface="Cambria Math" panose="02040503050406030204" pitchFamily="18" charset="0"/>
                            </a:rPr>
                          </m:ctrlPr>
                        </m:dPr>
                        <m:e>
                          <m:sSup>
                            <m:sSupPr>
                              <m:ctrlPr>
                                <a:rPr lang="en-US" sz="2400" b="0" i="1" smtClean="0">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𝑠</m:t>
                              </m:r>
                            </m:e>
                            <m:sup>
                              <m:r>
                                <a:rPr lang="en-US" sz="2400" b="0" i="1" smtClean="0">
                                  <a:latin typeface="Cambria Math" panose="02040503050406030204" pitchFamily="18" charset="0"/>
                                  <a:ea typeface="Cambria Math" panose="02040503050406030204" pitchFamily="18" charset="0"/>
                                </a:rPr>
                                <m:t>′</m:t>
                              </m:r>
                            </m:sup>
                          </m:sSup>
                        </m:e>
                      </m:d>
                      <m:r>
                        <a:rPr lang="en-US" sz="2400" b="0" i="1" smtClean="0">
                          <a:latin typeface="Cambria Math" panose="02040503050406030204" pitchFamily="18" charset="0"/>
                          <a:ea typeface="Cambria Math" panose="02040503050406030204" pitchFamily="18" charset="0"/>
                        </a:rPr>
                        <m:t>−</m:t>
                      </m:r>
                      <m:r>
                        <a:rPr lang="en-DE" sz="2400" i="1">
                          <a:latin typeface="Cambria Math" panose="02040503050406030204" pitchFamily="18" charset="0"/>
                          <a:ea typeface="Cambria Math" panose="02040503050406030204" pitchFamily="18" charset="0"/>
                        </a:rPr>
                        <m:t>𝒱</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𝑠</m:t>
                          </m:r>
                        </m:e>
                      </m:d>
                      <m:r>
                        <a:rPr lang="en-US" sz="2400" b="0" i="1" smtClean="0">
                          <a:latin typeface="Cambria Math" panose="02040503050406030204" pitchFamily="18" charset="0"/>
                          <a:ea typeface="Cambria Math" panose="02040503050406030204" pitchFamily="18" charset="0"/>
                        </a:rPr>
                        <m:t>]</m:t>
                      </m:r>
                    </m:oMath>
                  </m:oMathPara>
                </a14:m>
                <a:endParaRPr lang="en-DE" sz="2400" dirty="0"/>
              </a:p>
            </p:txBody>
          </p:sp>
        </mc:Choice>
        <mc:Fallback xmlns="">
          <p:sp>
            <p:nvSpPr>
              <p:cNvPr id="42" name="TextBox 41">
                <a:extLst>
                  <a:ext uri="{FF2B5EF4-FFF2-40B4-BE49-F238E27FC236}">
                    <a16:creationId xmlns:a16="http://schemas.microsoft.com/office/drawing/2014/main" id="{C09C5B9A-27E9-38A3-5A8B-2385A67C810B}"/>
                  </a:ext>
                </a:extLst>
              </p:cNvPr>
              <p:cNvSpPr txBox="1">
                <a:spLocks noRot="1" noChangeAspect="1" noMove="1" noResize="1" noEditPoints="1" noAdjustHandles="1" noChangeArrowheads="1" noChangeShapeType="1" noTextEdit="1"/>
              </p:cNvSpPr>
              <p:nvPr/>
            </p:nvSpPr>
            <p:spPr>
              <a:xfrm>
                <a:off x="3324559" y="1902168"/>
                <a:ext cx="4980979" cy="369332"/>
              </a:xfrm>
              <a:prstGeom prst="rect">
                <a:avLst/>
              </a:prstGeom>
              <a:blipFill>
                <a:blip r:embed="rId3"/>
                <a:stretch>
                  <a:fillRect l="-763" r="-1527" b="-32258"/>
                </a:stretch>
              </a:blipFill>
            </p:spPr>
            <p:txBody>
              <a:bodyPr/>
              <a:lstStyle/>
              <a:p>
                <a:r>
                  <a:rPr lang="en-US">
                    <a:noFill/>
                  </a:rPr>
                  <a:t> </a:t>
                </a:r>
              </a:p>
            </p:txBody>
          </p:sp>
        </mc:Fallback>
      </mc:AlternateContent>
      <p:sp>
        <p:nvSpPr>
          <p:cNvPr id="43" name="Left Brace 42">
            <a:extLst>
              <a:ext uri="{FF2B5EF4-FFF2-40B4-BE49-F238E27FC236}">
                <a16:creationId xmlns:a16="http://schemas.microsoft.com/office/drawing/2014/main" id="{099C088C-2E7B-035A-6541-86ACD586F298}"/>
              </a:ext>
            </a:extLst>
          </p:cNvPr>
          <p:cNvSpPr/>
          <p:nvPr/>
        </p:nvSpPr>
        <p:spPr>
          <a:xfrm rot="16200000">
            <a:off x="6235301" y="1590341"/>
            <a:ext cx="203115" cy="1505373"/>
          </a:xfrm>
          <a:prstGeom prst="leftBrace">
            <a:avLst>
              <a:gd name="adj1" fmla="val 23455"/>
              <a:gd name="adj2" fmla="val 50000"/>
            </a:avLst>
          </a:prstGeom>
          <a:ln w="317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945E8E2-4F1A-B48F-B047-870104025EC9}"/>
                  </a:ext>
                </a:extLst>
              </p:cNvPr>
              <p:cNvSpPr txBox="1"/>
              <p:nvPr/>
            </p:nvSpPr>
            <p:spPr>
              <a:xfrm>
                <a:off x="3182800" y="935486"/>
                <a:ext cx="6261971" cy="6721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𝒱</m:t>
                          </m:r>
                        </m:e>
                        <m:sup>
                          <m:r>
                            <a:rPr lang="en-US" i="1">
                              <a:latin typeface="Cambria Math" panose="02040503050406030204" pitchFamily="18" charset="0"/>
                              <a:ea typeface="Cambria Math" panose="02040503050406030204" pitchFamily="18" charset="0"/>
                            </a:rPr>
                            <m:t>𝜋</m:t>
                          </m:r>
                        </m:sup>
                      </m:sSup>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𝑠</m:t>
                          </m:r>
                        </m:e>
                      </m:d>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𝔼</m:t>
                      </m:r>
                      <m:d>
                        <m:dPr>
                          <m:begChr m:val="["/>
                          <m:endChr m:val="]"/>
                          <m:ctrlPr>
                            <a:rPr lang="en-US" b="0" i="1" smtClean="0">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𝑟</m:t>
                          </m:r>
                          <m:r>
                            <a:rPr lang="en-US" i="1">
                              <a:latin typeface="Cambria Math" panose="02040503050406030204" pitchFamily="18" charset="0"/>
                              <a:ea typeface="Cambria Math" panose="02040503050406030204" pitchFamily="18" charset="0"/>
                            </a:rPr>
                            <m:t> </m:t>
                          </m:r>
                          <m:r>
                            <m:rPr>
                              <m:nor/>
                            </m:rPr>
                            <a:rPr lang="en-DE"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 </m:t>
                          </m:r>
                          <m:r>
                            <a:rPr lang="en-US" i="1">
                              <a:latin typeface="Cambria Math" panose="02040503050406030204" pitchFamily="18" charset="0"/>
                              <a:ea typeface="Cambria Math" panose="02040503050406030204" pitchFamily="18" charset="0"/>
                            </a:rPr>
                            <m:t>𝛾</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𝒱</m:t>
                              </m:r>
                            </m:e>
                            <m:sup>
                              <m:r>
                                <a:rPr lang="en-US" i="1">
                                  <a:latin typeface="Cambria Math" panose="02040503050406030204" pitchFamily="18" charset="0"/>
                                  <a:ea typeface="Cambria Math" panose="02040503050406030204" pitchFamily="18" charset="0"/>
                                </a:rPr>
                                <m:t>𝜋</m:t>
                              </m:r>
                            </m:sup>
                          </m:sSup>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𝑠</m:t>
                                  </m:r>
                                </m:e>
                                <m:sup>
                                  <m:r>
                                    <a:rPr lang="en-US" i="1">
                                      <a:latin typeface="Cambria Math" panose="02040503050406030204" pitchFamily="18" charset="0"/>
                                      <a:ea typeface="Cambria Math" panose="02040503050406030204" pitchFamily="18" charset="0"/>
                                    </a:rPr>
                                    <m:t>′</m:t>
                                  </m:r>
                                </m:sup>
                              </m:sSup>
                            </m:e>
                          </m:d>
                        </m:e>
                      </m:d>
                      <m:r>
                        <a:rPr lang="en-US" b="0" i="1" smtClean="0">
                          <a:latin typeface="Cambria Math" panose="02040503050406030204" pitchFamily="18" charset="0"/>
                          <a:ea typeface="Cambria Math" panose="02040503050406030204" pitchFamily="18" charset="0"/>
                        </a:rPr>
                        <m:t>=</m:t>
                      </m:r>
                      <m:nary>
                        <m:naryPr>
                          <m:chr m:val="∑"/>
                          <m:supHide m:val="on"/>
                          <m:ctrlPr>
                            <a:rPr lang="en-US" i="1">
                              <a:latin typeface="Cambria Math" panose="02040503050406030204" pitchFamily="18" charset="0"/>
                              <a:ea typeface="Cambria Math" panose="02040503050406030204" pitchFamily="18" charset="0"/>
                            </a:rPr>
                          </m:ctrlPr>
                        </m:naryPr>
                        <m:sub>
                          <m:r>
                            <m:rPr>
                              <m:brk m:alnAt="7"/>
                            </m:rPr>
                            <a:rPr lang="en-US" i="1">
                              <a:latin typeface="Cambria Math" panose="02040503050406030204" pitchFamily="18" charset="0"/>
                              <a:ea typeface="Cambria Math" panose="02040503050406030204" pitchFamily="18" charset="0"/>
                            </a:rPr>
                            <m:t>𝑎</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𝒜</m:t>
                          </m:r>
                        </m:sub>
                        <m:sup/>
                        <m:e>
                          <m:r>
                            <a:rPr lang="en-US" i="1">
                              <a:latin typeface="Cambria Math" panose="02040503050406030204" pitchFamily="18" charset="0"/>
                              <a:ea typeface="Cambria Math" panose="02040503050406030204" pitchFamily="18" charset="0"/>
                            </a:rPr>
                            <m:t>𝜋</m:t>
                          </m:r>
                        </m:e>
                      </m:nary>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𝑎</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m:t>
                      </m:r>
                      <m:r>
                        <a:rPr lang="en-US" i="1">
                          <a:latin typeface="Cambria Math" panose="02040503050406030204" pitchFamily="18" charset="0"/>
                          <a:ea typeface="Cambria Math" panose="02040503050406030204" pitchFamily="18" charset="0"/>
                        </a:rPr>
                        <m:t>)</m:t>
                      </m:r>
                      <m:nary>
                        <m:naryPr>
                          <m:chr m:val="∑"/>
                          <m:supHide m:val="on"/>
                          <m:ctrlPr>
                            <a:rPr lang="en-US" i="1">
                              <a:latin typeface="Cambria Math" panose="02040503050406030204" pitchFamily="18" charset="0"/>
                              <a:ea typeface="Cambria Math" panose="02040503050406030204" pitchFamily="18" charset="0"/>
                            </a:rPr>
                          </m:ctrlPr>
                        </m:naryPr>
                        <m:sub>
                          <m:r>
                            <m:rPr>
                              <m:brk m:alnAt="7"/>
                            </m:rPr>
                            <a:rPr lang="en-US" i="1">
                              <a:latin typeface="Cambria Math" panose="02040503050406030204" pitchFamily="18" charset="0"/>
                              <a:ea typeface="Cambria Math" panose="02040503050406030204" pitchFamily="18" charset="0"/>
                            </a:rPr>
                            <m:t>𝑠</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𝒮</m:t>
                          </m:r>
                        </m:sub>
                        <m:sup/>
                        <m:e>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𝒫</m:t>
                              </m:r>
                            </m:e>
                            <m:sub>
                              <m:r>
                                <a:rPr lang="en-US" i="1">
                                  <a:latin typeface="Cambria Math" panose="02040503050406030204" pitchFamily="18" charset="0"/>
                                  <a:ea typeface="Cambria Math" panose="02040503050406030204" pitchFamily="18" charset="0"/>
                                </a:rPr>
                                <m:t>𝑠</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m:t>
                              </m:r>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ea typeface="Cambria Math" panose="02040503050406030204" pitchFamily="18" charset="0"/>
                                </a:rPr>
                                <m:t>𝑎</m:t>
                              </m:r>
                            </m:sup>
                          </m:sSubSup>
                        </m:e>
                      </m:nary>
                      <m:d>
                        <m:dPr>
                          <m:ctrlPr>
                            <a:rPr lang="en-US"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ℛ</m:t>
                              </m:r>
                            </m:e>
                            <m:sub>
                              <m:r>
                                <a:rPr lang="en-US" i="1">
                                  <a:latin typeface="Cambria Math" panose="02040503050406030204" pitchFamily="18" charset="0"/>
                                  <a:ea typeface="Cambria Math" panose="02040503050406030204" pitchFamily="18" charset="0"/>
                                </a:rPr>
                                <m:t>𝑠</m:t>
                              </m:r>
                            </m:sub>
                            <m:sup>
                              <m:r>
                                <a:rPr lang="en-US" i="1">
                                  <a:latin typeface="Cambria Math" panose="02040503050406030204" pitchFamily="18" charset="0"/>
                                  <a:ea typeface="Cambria Math" panose="02040503050406030204" pitchFamily="18" charset="0"/>
                                </a:rPr>
                                <m:t>𝑎</m:t>
                              </m:r>
                            </m:sup>
                          </m:sSub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𝛾</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𝒱</m:t>
                              </m:r>
                            </m:e>
                            <m:sup>
                              <m:r>
                                <a:rPr lang="en-US" i="1">
                                  <a:latin typeface="Cambria Math" panose="02040503050406030204" pitchFamily="18" charset="0"/>
                                  <a:ea typeface="Cambria Math" panose="02040503050406030204" pitchFamily="18" charset="0"/>
                                </a:rPr>
                                <m:t>𝜋</m:t>
                              </m:r>
                            </m:sup>
                          </m:sSup>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𝑠</m:t>
                              </m:r>
                              <m:r>
                                <a:rPr lang="en-US" i="1">
                                  <a:latin typeface="Cambria Math" panose="02040503050406030204" pitchFamily="18" charset="0"/>
                                  <a:ea typeface="Cambria Math" panose="02040503050406030204" pitchFamily="18" charset="0"/>
                                </a:rPr>
                                <m:t>′</m:t>
                              </m:r>
                            </m:e>
                          </m:d>
                        </m:e>
                      </m:d>
                    </m:oMath>
                  </m:oMathPara>
                </a14:m>
                <a:endParaRPr lang="en-DE"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5945E8E2-4F1A-B48F-B047-870104025EC9}"/>
                  </a:ext>
                </a:extLst>
              </p:cNvPr>
              <p:cNvSpPr txBox="1">
                <a:spLocks noRot="1" noChangeAspect="1" noMove="1" noResize="1" noEditPoints="1" noAdjustHandles="1" noChangeArrowheads="1" noChangeShapeType="1" noTextEdit="1"/>
              </p:cNvSpPr>
              <p:nvPr/>
            </p:nvSpPr>
            <p:spPr>
              <a:xfrm>
                <a:off x="3182800" y="935486"/>
                <a:ext cx="6261971" cy="672172"/>
              </a:xfrm>
              <a:prstGeom prst="rect">
                <a:avLst/>
              </a:prstGeom>
              <a:blipFill>
                <a:blip r:embed="rId4"/>
                <a:stretch>
                  <a:fillRect l="-202" t="-144444" b="-198148"/>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84A244FD-AE1E-D4C8-1226-1C461CBC6901}"/>
              </a:ext>
            </a:extLst>
          </p:cNvPr>
          <p:cNvSpPr txBox="1"/>
          <p:nvPr/>
        </p:nvSpPr>
        <p:spPr>
          <a:xfrm>
            <a:off x="835959" y="1029267"/>
            <a:ext cx="2406428" cy="400110"/>
          </a:xfrm>
          <a:prstGeom prst="rect">
            <a:avLst/>
          </a:prstGeom>
          <a:noFill/>
        </p:spPr>
        <p:txBody>
          <a:bodyPr wrap="none" rtlCol="0">
            <a:spAutoFit/>
          </a:bodyPr>
          <a:lstStyle/>
          <a:p>
            <a:r>
              <a:rPr lang="en-US" sz="2000" b="1" dirty="0"/>
              <a:t>Bellman equation:</a:t>
            </a:r>
          </a:p>
        </p:txBody>
      </p:sp>
      <p:sp>
        <p:nvSpPr>
          <p:cNvPr id="8" name="TextBox 7">
            <a:extLst>
              <a:ext uri="{FF2B5EF4-FFF2-40B4-BE49-F238E27FC236}">
                <a16:creationId xmlns:a16="http://schemas.microsoft.com/office/drawing/2014/main" id="{1A5BD944-AF88-F6F2-C0F2-553BAC4C3958}"/>
              </a:ext>
            </a:extLst>
          </p:cNvPr>
          <p:cNvSpPr txBox="1"/>
          <p:nvPr/>
        </p:nvSpPr>
        <p:spPr>
          <a:xfrm>
            <a:off x="9461956" y="948288"/>
            <a:ext cx="2568022" cy="523220"/>
          </a:xfrm>
          <a:prstGeom prst="rect">
            <a:avLst/>
          </a:prstGeom>
          <a:noFill/>
        </p:spPr>
        <p:txBody>
          <a:bodyPr wrap="square" rtlCol="0">
            <a:spAutoFit/>
          </a:bodyPr>
          <a:lstStyle/>
          <a:p>
            <a:r>
              <a:rPr lang="en-US" sz="1400" i="1" dirty="0">
                <a:solidFill>
                  <a:schemeClr val="accent6">
                    <a:lumMod val="75000"/>
                  </a:schemeClr>
                </a:solidFill>
                <a:latin typeface="Arial" panose="020B0604020202020204" pitchFamily="34" charset="0"/>
                <a:cs typeface="Arial" panose="020B0604020202020204" pitchFamily="34" charset="0"/>
              </a:rPr>
              <a:t>Full expectation, sum over all states and actions required</a:t>
            </a:r>
          </a:p>
        </p:txBody>
      </p:sp>
      <p:sp>
        <p:nvSpPr>
          <p:cNvPr id="9" name="TextBox 8">
            <a:extLst>
              <a:ext uri="{FF2B5EF4-FFF2-40B4-BE49-F238E27FC236}">
                <a16:creationId xmlns:a16="http://schemas.microsoft.com/office/drawing/2014/main" id="{AB308FCC-075A-CD4F-2C93-DEB35462FDA2}"/>
              </a:ext>
            </a:extLst>
          </p:cNvPr>
          <p:cNvSpPr txBox="1"/>
          <p:nvPr/>
        </p:nvSpPr>
        <p:spPr>
          <a:xfrm>
            <a:off x="1645305" y="1889402"/>
            <a:ext cx="1524776" cy="400110"/>
          </a:xfrm>
          <a:prstGeom prst="rect">
            <a:avLst/>
          </a:prstGeom>
          <a:noFill/>
        </p:spPr>
        <p:txBody>
          <a:bodyPr wrap="none" rtlCol="0">
            <a:spAutoFit/>
          </a:bodyPr>
          <a:lstStyle/>
          <a:p>
            <a:r>
              <a:rPr lang="en-US" sz="2000" b="1" dirty="0"/>
              <a:t>TD update:</a:t>
            </a:r>
          </a:p>
        </p:txBody>
      </p:sp>
      <p:sp>
        <p:nvSpPr>
          <p:cNvPr id="10" name="TextBox 9">
            <a:extLst>
              <a:ext uri="{FF2B5EF4-FFF2-40B4-BE49-F238E27FC236}">
                <a16:creationId xmlns:a16="http://schemas.microsoft.com/office/drawing/2014/main" id="{11451680-DC45-0203-347A-506C98043684}"/>
              </a:ext>
            </a:extLst>
          </p:cNvPr>
          <p:cNvSpPr txBox="1"/>
          <p:nvPr/>
        </p:nvSpPr>
        <p:spPr>
          <a:xfrm>
            <a:off x="4801322" y="2436218"/>
            <a:ext cx="3071072" cy="523220"/>
          </a:xfrm>
          <a:prstGeom prst="rect">
            <a:avLst/>
          </a:prstGeom>
          <a:noFill/>
        </p:spPr>
        <p:txBody>
          <a:bodyPr wrap="square" rtlCol="0">
            <a:spAutoFit/>
          </a:bodyPr>
          <a:lstStyle/>
          <a:p>
            <a:pPr algn="ctr"/>
            <a:r>
              <a:rPr lang="en-US" sz="1400" b="1" i="1" dirty="0">
                <a:solidFill>
                  <a:schemeClr val="accent6">
                    <a:lumMod val="75000"/>
                  </a:schemeClr>
                </a:solidFill>
                <a:latin typeface="Arial" panose="020B0604020202020204" pitchFamily="34" charset="0"/>
                <a:cs typeface="Arial" panose="020B0604020202020204" pitchFamily="34" charset="0"/>
              </a:rPr>
              <a:t>Target</a:t>
            </a:r>
          </a:p>
          <a:p>
            <a:pPr algn="ctr"/>
            <a:r>
              <a:rPr lang="en-US" sz="1400" i="1" dirty="0">
                <a:solidFill>
                  <a:schemeClr val="accent6">
                    <a:lumMod val="75000"/>
                  </a:schemeClr>
                </a:solidFill>
                <a:latin typeface="Arial" panose="020B0604020202020204" pitchFamily="34" charset="0"/>
                <a:cs typeface="Arial" panose="020B0604020202020204" pitchFamily="34" charset="0"/>
              </a:rPr>
              <a:t>No expectation, one sample only</a:t>
            </a:r>
          </a:p>
        </p:txBody>
      </p:sp>
      <p:sp>
        <p:nvSpPr>
          <p:cNvPr id="11" name="TextBox 10">
            <a:extLst>
              <a:ext uri="{FF2B5EF4-FFF2-40B4-BE49-F238E27FC236}">
                <a16:creationId xmlns:a16="http://schemas.microsoft.com/office/drawing/2014/main" id="{B1E31B47-C571-7E71-04D9-D8FF340AC600}"/>
              </a:ext>
            </a:extLst>
          </p:cNvPr>
          <p:cNvSpPr txBox="1"/>
          <p:nvPr/>
        </p:nvSpPr>
        <p:spPr>
          <a:xfrm>
            <a:off x="3208321" y="3051946"/>
            <a:ext cx="6236450" cy="350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New estimate  </a:t>
            </a:r>
            <a:r>
              <a:rPr lang="en-US" sz="1600" dirty="0">
                <a:latin typeface="Arial" panose="020B0604020202020204" pitchFamily="34" charset="0"/>
                <a:cs typeface="Arial" panose="020B0604020202020204" pitchFamily="34" charset="0"/>
                <a:sym typeface="Wingdings" pitchFamily="2" charset="2"/>
              </a:rPr>
              <a:t> </a:t>
            </a:r>
            <a:r>
              <a:rPr lang="en-US" sz="1600" dirty="0">
                <a:latin typeface="Arial" panose="020B0604020202020204" pitchFamily="34" charset="0"/>
                <a:cs typeface="Arial" panose="020B0604020202020204" pitchFamily="34" charset="0"/>
              </a:rPr>
              <a:t>Old estimate + Step size (Target - Old estimate)</a:t>
            </a:r>
          </a:p>
        </p:txBody>
      </p:sp>
      <p:sp>
        <p:nvSpPr>
          <p:cNvPr id="17" name="Left Brace 16">
            <a:extLst>
              <a:ext uri="{FF2B5EF4-FFF2-40B4-BE49-F238E27FC236}">
                <a16:creationId xmlns:a16="http://schemas.microsoft.com/office/drawing/2014/main" id="{67F59880-3AC1-94B0-C7D8-38B9171E59E3}"/>
              </a:ext>
            </a:extLst>
          </p:cNvPr>
          <p:cNvSpPr/>
          <p:nvPr/>
        </p:nvSpPr>
        <p:spPr>
          <a:xfrm rot="16200000">
            <a:off x="8073243" y="2308082"/>
            <a:ext cx="236962" cy="2144394"/>
          </a:xfrm>
          <a:prstGeom prst="leftBrace">
            <a:avLst>
              <a:gd name="adj1" fmla="val 23455"/>
              <a:gd name="adj2" fmla="val 50000"/>
            </a:avLst>
          </a:prstGeom>
          <a:ln w="317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7C4053F1-1E62-E148-1B4C-36DE4E527A52}"/>
              </a:ext>
            </a:extLst>
          </p:cNvPr>
          <p:cNvSpPr txBox="1"/>
          <p:nvPr/>
        </p:nvSpPr>
        <p:spPr>
          <a:xfrm>
            <a:off x="6810646" y="3469595"/>
            <a:ext cx="2858978" cy="307777"/>
          </a:xfrm>
          <a:prstGeom prst="rect">
            <a:avLst/>
          </a:prstGeom>
          <a:noFill/>
        </p:spPr>
        <p:txBody>
          <a:bodyPr wrap="square" rtlCol="0">
            <a:spAutoFit/>
          </a:bodyPr>
          <a:lstStyle/>
          <a:p>
            <a:pPr algn="ctr"/>
            <a:r>
              <a:rPr lang="en-US" sz="1400" b="1" i="1" dirty="0">
                <a:solidFill>
                  <a:schemeClr val="accent6">
                    <a:lumMod val="75000"/>
                  </a:schemeClr>
                </a:solidFill>
                <a:latin typeface="Arial" panose="020B0604020202020204" pitchFamily="34" charset="0"/>
                <a:cs typeface="Arial" panose="020B0604020202020204" pitchFamily="34" charset="0"/>
              </a:rPr>
              <a:t>Temporal difference error</a:t>
            </a:r>
          </a:p>
        </p:txBody>
      </p:sp>
      <p:sp>
        <p:nvSpPr>
          <p:cNvPr id="19" name="TextBox 18">
            <a:extLst>
              <a:ext uri="{FF2B5EF4-FFF2-40B4-BE49-F238E27FC236}">
                <a16:creationId xmlns:a16="http://schemas.microsoft.com/office/drawing/2014/main" id="{1CF76431-FE31-3080-FDBC-242199027103}"/>
              </a:ext>
            </a:extLst>
          </p:cNvPr>
          <p:cNvSpPr txBox="1"/>
          <p:nvPr/>
        </p:nvSpPr>
        <p:spPr>
          <a:xfrm>
            <a:off x="9803451" y="2265400"/>
            <a:ext cx="2039746" cy="954107"/>
          </a:xfrm>
          <a:prstGeom prst="rect">
            <a:avLst/>
          </a:prstGeom>
          <a:noFill/>
        </p:spPr>
        <p:txBody>
          <a:bodyPr wrap="square" rtlCol="0">
            <a:spAutoFit/>
          </a:bodyPr>
          <a:lstStyle/>
          <a:p>
            <a:r>
              <a:rPr lang="en-GB" sz="1400" i="1" dirty="0">
                <a:solidFill>
                  <a:schemeClr val="accent6">
                    <a:lumMod val="75000"/>
                  </a:schemeClr>
                </a:solidFill>
              </a:rPr>
              <a:t>The target itself depends on the current value estimate (bootstrapping)</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D9EA8BD-DC50-AF87-0123-1AE0A10B33AC}"/>
                  </a:ext>
                </a:extLst>
              </p:cNvPr>
              <p:cNvSpPr txBox="1"/>
              <p:nvPr/>
            </p:nvSpPr>
            <p:spPr>
              <a:xfrm>
                <a:off x="1174569" y="4040513"/>
                <a:ext cx="4680574" cy="2292935"/>
              </a:xfrm>
              <a:prstGeom prst="rect">
                <a:avLst/>
              </a:prstGeom>
              <a:solidFill>
                <a:schemeClr val="accent2">
                  <a:lumMod val="20000"/>
                  <a:lumOff val="80000"/>
                </a:schemeClr>
              </a:solidFill>
            </p:spPr>
            <p:txBody>
              <a:bodyPr wrap="square" rtlCol="0">
                <a:spAutoFit/>
              </a:bodyPr>
              <a:lstStyle/>
              <a:p>
                <a:pPr marL="285750" indent="-285750">
                  <a:buFont typeface="Wingdings" pitchFamily="2" charset="2"/>
                  <a:buChar char="§"/>
                </a:pPr>
                <a:r>
                  <a:rPr lang="en-GB" sz="1600" b="1" dirty="0"/>
                  <a:t>Online updates:</a:t>
                </a:r>
                <a:r>
                  <a:rPr lang="en-GB" sz="1600" dirty="0"/>
                  <a:t> learns after each transition, no need to wait for episode termination</a:t>
                </a:r>
              </a:p>
              <a:p>
                <a:pPr marL="285750" indent="-285750">
                  <a:buFont typeface="Wingdings" pitchFamily="2" charset="2"/>
                  <a:buChar char="§"/>
                </a:pPr>
                <a:endParaRPr lang="en-GB" sz="500" dirty="0"/>
              </a:p>
              <a:p>
                <a:pPr marL="285750" indent="-285750">
                  <a:buFont typeface="Wingdings" pitchFamily="2" charset="2"/>
                  <a:buChar char="§"/>
                </a:pPr>
                <a:r>
                  <a:rPr lang="en-GB" sz="1600" b="1" dirty="0"/>
                  <a:t>Constant memory and computation per step:</a:t>
                </a:r>
                <a:r>
                  <a:rPr lang="en-GB" sz="1600" dirty="0"/>
                  <a:t> uses only </a:t>
                </a:r>
                <a14:m>
                  <m:oMath xmlns:m="http://schemas.openxmlformats.org/officeDocument/2006/math">
                    <m:r>
                      <a:rPr lang="en-US" sz="1600" i="1">
                        <a:latin typeface="Cambria Math" panose="02040503050406030204" pitchFamily="18" charset="0"/>
                      </a:rPr>
                      <m:t>(</m:t>
                    </m:r>
                    <m:r>
                      <a:rPr lang="en-US" sz="1600" i="1">
                        <a:latin typeface="Cambria Math" panose="02040503050406030204" pitchFamily="18" charset="0"/>
                      </a:rPr>
                      <m:t>𝑠</m:t>
                    </m:r>
                    <m:r>
                      <a:rPr lang="en-US" sz="1600" i="1">
                        <a:latin typeface="Cambria Math" panose="02040503050406030204" pitchFamily="18" charset="0"/>
                      </a:rPr>
                      <m:t>, </m:t>
                    </m:r>
                    <m:r>
                      <a:rPr lang="en-US" sz="1600" i="1">
                        <a:latin typeface="Cambria Math" panose="02040503050406030204" pitchFamily="18" charset="0"/>
                      </a:rPr>
                      <m:t>𝑟</m:t>
                    </m:r>
                    <m:r>
                      <a:rPr lang="en-US" sz="1600" i="1">
                        <a:latin typeface="Cambria Math" panose="02040503050406030204" pitchFamily="18" charset="0"/>
                      </a:rPr>
                      <m:t>, </m:t>
                    </m:r>
                    <m:r>
                      <a:rPr lang="en-US" sz="1600" i="1">
                        <a:latin typeface="Cambria Math" panose="02040503050406030204" pitchFamily="18" charset="0"/>
                      </a:rPr>
                      <m:t>𝑠</m:t>
                    </m:r>
                    <m:r>
                      <a:rPr lang="en-US" sz="1600" i="1">
                        <a:latin typeface="Cambria Math" panose="02040503050406030204" pitchFamily="18" charset="0"/>
                      </a:rPr>
                      <m:t>’)</m:t>
                    </m:r>
                  </m:oMath>
                </a14:m>
                <a:endParaRPr lang="en-GB" sz="1600" dirty="0"/>
              </a:p>
              <a:p>
                <a:pPr marL="285750" indent="-285750">
                  <a:buFont typeface="Wingdings" pitchFamily="2" charset="2"/>
                  <a:buChar char="§"/>
                </a:pPr>
                <a:endParaRPr lang="en-GB" sz="500" dirty="0"/>
              </a:p>
              <a:p>
                <a:pPr marL="285750" indent="-285750">
                  <a:buFont typeface="Wingdings" pitchFamily="2" charset="2"/>
                  <a:buChar char="§"/>
                </a:pPr>
                <a:r>
                  <a:rPr lang="en-GB" sz="1600" b="1" dirty="0"/>
                  <a:t>Lower variance than Monte Carlo:</a:t>
                </a:r>
                <a:r>
                  <a:rPr lang="en-GB" sz="1600" dirty="0"/>
                  <a:t> bootstrapping reduces trajectory-level noise</a:t>
                </a:r>
              </a:p>
              <a:p>
                <a:pPr marL="285750" indent="-285750">
                  <a:buFont typeface="Wingdings" pitchFamily="2" charset="2"/>
                  <a:buChar char="§"/>
                </a:pPr>
                <a:endParaRPr lang="en-GB" sz="500" dirty="0"/>
              </a:p>
              <a:p>
                <a:pPr marL="285750" indent="-285750">
                  <a:buFont typeface="Wingdings" pitchFamily="2" charset="2"/>
                  <a:buChar char="§"/>
                </a:pPr>
                <a:r>
                  <a:rPr lang="en-GB" sz="1600" b="1" dirty="0"/>
                  <a:t>Scales better to continuing tasks:</a:t>
                </a:r>
                <a:r>
                  <a:rPr lang="en-GB" sz="1600" dirty="0"/>
                  <a:t> naturally handles infinite-horizon settings.</a:t>
                </a:r>
              </a:p>
            </p:txBody>
          </p:sp>
        </mc:Choice>
        <mc:Fallback xmlns="">
          <p:sp>
            <p:nvSpPr>
              <p:cNvPr id="20" name="TextBox 19">
                <a:extLst>
                  <a:ext uri="{FF2B5EF4-FFF2-40B4-BE49-F238E27FC236}">
                    <a16:creationId xmlns:a16="http://schemas.microsoft.com/office/drawing/2014/main" id="{4D9EA8BD-DC50-AF87-0123-1AE0A10B33AC}"/>
                  </a:ext>
                </a:extLst>
              </p:cNvPr>
              <p:cNvSpPr txBox="1">
                <a:spLocks noRot="1" noChangeAspect="1" noMove="1" noResize="1" noEditPoints="1" noAdjustHandles="1" noChangeArrowheads="1" noChangeShapeType="1" noTextEdit="1"/>
              </p:cNvSpPr>
              <p:nvPr/>
            </p:nvSpPr>
            <p:spPr>
              <a:xfrm>
                <a:off x="1174569" y="4040513"/>
                <a:ext cx="4680574" cy="2292935"/>
              </a:xfrm>
              <a:prstGeom prst="rect">
                <a:avLst/>
              </a:prstGeom>
              <a:blipFill>
                <a:blip r:embed="rId5"/>
                <a:stretch>
                  <a:fillRect l="-542" t="-1105" b="-2762"/>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E3E009B4-5FD8-57F1-FD01-7C6A37B632B5}"/>
              </a:ext>
            </a:extLst>
          </p:cNvPr>
          <p:cNvSpPr txBox="1"/>
          <p:nvPr/>
        </p:nvSpPr>
        <p:spPr>
          <a:xfrm>
            <a:off x="6336858" y="4246734"/>
            <a:ext cx="5393964" cy="1723549"/>
          </a:xfrm>
          <a:prstGeom prst="rect">
            <a:avLst/>
          </a:prstGeom>
          <a:solidFill>
            <a:schemeClr val="accent6">
              <a:lumMod val="20000"/>
              <a:lumOff val="80000"/>
            </a:schemeClr>
          </a:solidFill>
        </p:spPr>
        <p:txBody>
          <a:bodyPr wrap="square" rtlCol="0">
            <a:spAutoFit/>
          </a:bodyPr>
          <a:lstStyle/>
          <a:p>
            <a:pPr marL="285750" indent="-285750">
              <a:buFont typeface="Wingdings" pitchFamily="2" charset="2"/>
              <a:buChar char="§"/>
            </a:pPr>
            <a:r>
              <a:rPr lang="en-GB" sz="1600" b="1" dirty="0"/>
              <a:t>Bootstrapping introduces bias:</a:t>
            </a:r>
            <a:r>
              <a:rPr lang="en-GB" sz="1600" dirty="0"/>
              <a:t> the target depends on current estimates</a:t>
            </a:r>
          </a:p>
          <a:p>
            <a:pPr marL="285750" indent="-285750">
              <a:buFont typeface="Wingdings" pitchFamily="2" charset="2"/>
              <a:buChar char="§"/>
            </a:pPr>
            <a:endParaRPr lang="en-GB" sz="500" dirty="0"/>
          </a:p>
          <a:p>
            <a:pPr marL="285750" indent="-285750">
              <a:buFont typeface="Wingdings" pitchFamily="2" charset="2"/>
              <a:buChar char="§"/>
            </a:pPr>
            <a:r>
              <a:rPr lang="en-GB" sz="1600" b="1" dirty="0"/>
              <a:t>Convergence requires conditions:</a:t>
            </a:r>
            <a:r>
              <a:rPr lang="en-GB" sz="1600" dirty="0"/>
              <a:t> appropriate step sizes and sufficient exploration</a:t>
            </a:r>
          </a:p>
          <a:p>
            <a:pPr marL="285750" indent="-285750">
              <a:buFont typeface="Wingdings" pitchFamily="2" charset="2"/>
              <a:buChar char="§"/>
            </a:pPr>
            <a:endParaRPr lang="en-GB" sz="500" dirty="0"/>
          </a:p>
          <a:p>
            <a:pPr marL="285750" indent="-285750">
              <a:buFont typeface="Wingdings" pitchFamily="2" charset="2"/>
              <a:buChar char="§"/>
            </a:pPr>
            <a:r>
              <a:rPr lang="en-GB" sz="1600" b="1" dirty="0"/>
              <a:t>Requires explicit representation of each state, </a:t>
            </a:r>
            <a:r>
              <a:rPr lang="en-GB" sz="1600" dirty="0"/>
              <a:t>impractical for very large or continuous state spaces</a:t>
            </a:r>
            <a:endParaRPr lang="en-GB" sz="500" dirty="0"/>
          </a:p>
        </p:txBody>
      </p:sp>
    </p:spTree>
    <p:extLst>
      <p:ext uri="{BB962C8B-B14F-4D97-AF65-F5344CB8AC3E}">
        <p14:creationId xmlns:p14="http://schemas.microsoft.com/office/powerpoint/2010/main" val="52506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bg/>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bg/>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p:bldP spid="43" grpId="0" animBg="1"/>
      <p:bldP spid="9" grpId="0"/>
      <p:bldP spid="10" grpId="0"/>
      <p:bldP spid="11" grpId="0"/>
      <p:bldP spid="17" grpId="0" animBg="1"/>
      <p:bldP spid="18" grpId="0"/>
      <p:bldP spid="19" grpId="0"/>
      <p:bldP spid="20" grpId="0" build="p" animBg="1"/>
      <p:bldP spid="21"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2DFC7-F162-F53D-58B6-5D46531C8C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9AEFF-C708-7DAC-5450-68C26D83A651}"/>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E6EA1D01-9C21-BAF4-B9F0-4E64FB1D095E}"/>
              </a:ext>
            </a:extLst>
          </p:cNvPr>
          <p:cNvSpPr>
            <a:spLocks noGrp="1"/>
          </p:cNvSpPr>
          <p:nvPr>
            <p:ph type="body" sz="quarter" idx="12"/>
          </p:nvPr>
        </p:nvSpPr>
        <p:spPr/>
        <p:txBody>
          <a:bodyPr/>
          <a:lstStyle/>
          <a:p>
            <a:r>
              <a:rPr lang="en-US" dirty="0"/>
              <a:t>Tabular solution methods for finite MDPs</a:t>
            </a:r>
          </a:p>
        </p:txBody>
      </p:sp>
      <p:graphicFrame>
        <p:nvGraphicFramePr>
          <p:cNvPr id="4" name="Table 3">
            <a:extLst>
              <a:ext uri="{FF2B5EF4-FFF2-40B4-BE49-F238E27FC236}">
                <a16:creationId xmlns:a16="http://schemas.microsoft.com/office/drawing/2014/main" id="{B28E4E8A-0FC4-D22D-6192-5B5E636041CD}"/>
              </a:ext>
            </a:extLst>
          </p:cNvPr>
          <p:cNvGraphicFramePr>
            <a:graphicFrameLocks noGrp="1"/>
          </p:cNvGraphicFramePr>
          <p:nvPr/>
        </p:nvGraphicFramePr>
        <p:xfrm>
          <a:off x="911225" y="1635252"/>
          <a:ext cx="9939530" cy="3773120"/>
        </p:xfrm>
        <a:graphic>
          <a:graphicData uri="http://schemas.openxmlformats.org/drawingml/2006/table">
            <a:tbl>
              <a:tblPr firstRow="1" bandRow="1">
                <a:tableStyleId>{2A488322-F2BA-4B5B-9748-0D474271808F}</a:tableStyleId>
              </a:tblPr>
              <a:tblGrid>
                <a:gridCol w="1987906">
                  <a:extLst>
                    <a:ext uri="{9D8B030D-6E8A-4147-A177-3AD203B41FA5}">
                      <a16:colId xmlns:a16="http://schemas.microsoft.com/office/drawing/2014/main" val="3471526042"/>
                    </a:ext>
                  </a:extLst>
                </a:gridCol>
                <a:gridCol w="1987906">
                  <a:extLst>
                    <a:ext uri="{9D8B030D-6E8A-4147-A177-3AD203B41FA5}">
                      <a16:colId xmlns:a16="http://schemas.microsoft.com/office/drawing/2014/main" val="3517477559"/>
                    </a:ext>
                  </a:extLst>
                </a:gridCol>
                <a:gridCol w="1987906">
                  <a:extLst>
                    <a:ext uri="{9D8B030D-6E8A-4147-A177-3AD203B41FA5}">
                      <a16:colId xmlns:a16="http://schemas.microsoft.com/office/drawing/2014/main" val="2132934600"/>
                    </a:ext>
                  </a:extLst>
                </a:gridCol>
                <a:gridCol w="1987906">
                  <a:extLst>
                    <a:ext uri="{9D8B030D-6E8A-4147-A177-3AD203B41FA5}">
                      <a16:colId xmlns:a16="http://schemas.microsoft.com/office/drawing/2014/main" val="3971620499"/>
                    </a:ext>
                  </a:extLst>
                </a:gridCol>
                <a:gridCol w="1987906">
                  <a:extLst>
                    <a:ext uri="{9D8B030D-6E8A-4147-A177-3AD203B41FA5}">
                      <a16:colId xmlns:a16="http://schemas.microsoft.com/office/drawing/2014/main" val="297173127"/>
                    </a:ext>
                  </a:extLst>
                </a:gridCol>
              </a:tblGrid>
              <a:tr h="706223">
                <a:tc>
                  <a:txBody>
                    <a:bodyPr/>
                    <a:lstStyle/>
                    <a:p>
                      <a:pPr algn="ctr"/>
                      <a:r>
                        <a:rPr lang="en-US" dirty="0">
                          <a:latin typeface="Arial" panose="020B0604020202020204" pitchFamily="34" charset="0"/>
                          <a:cs typeface="Arial" panose="020B0604020202020204" pitchFamily="34" charset="0"/>
                        </a:rPr>
                        <a:t>Methods</a:t>
                      </a:r>
                    </a:p>
                  </a:txBody>
                  <a:tcPr anchor="ctr"/>
                </a:tc>
                <a:tc>
                  <a:txBody>
                    <a:bodyPr/>
                    <a:lstStyle/>
                    <a:p>
                      <a:pPr algn="ctr"/>
                      <a:r>
                        <a:rPr lang="en-US" dirty="0">
                          <a:latin typeface="Arial" panose="020B0604020202020204" pitchFamily="34" charset="0"/>
                          <a:cs typeface="Arial" panose="020B0604020202020204" pitchFamily="34" charset="0"/>
                        </a:rPr>
                        <a:t>Techniques</a:t>
                      </a:r>
                    </a:p>
                  </a:txBody>
                  <a:tcPr anchor="ctr"/>
                </a:tc>
                <a:tc>
                  <a:txBody>
                    <a:bodyPr/>
                    <a:lstStyle/>
                    <a:p>
                      <a:pPr algn="ctr"/>
                      <a:r>
                        <a:rPr lang="en-US" dirty="0">
                          <a:latin typeface="Arial" panose="020B0604020202020204" pitchFamily="34" charset="0"/>
                          <a:cs typeface="Arial" panose="020B0604020202020204" pitchFamily="34" charset="0"/>
                        </a:rPr>
                        <a:t>Model-based</a:t>
                      </a:r>
                    </a:p>
                  </a:txBody>
                  <a:tcPr anchor="ctr"/>
                </a:tc>
                <a:tc>
                  <a:txBody>
                    <a:bodyPr/>
                    <a:lstStyle/>
                    <a:p>
                      <a:pPr algn="ctr"/>
                      <a:r>
                        <a:rPr lang="en-US" dirty="0">
                          <a:latin typeface="Arial" panose="020B0604020202020204" pitchFamily="34" charset="0"/>
                          <a:cs typeface="Arial" panose="020B0604020202020204" pitchFamily="34" charset="0"/>
                        </a:rPr>
                        <a:t>Bootstrapping</a:t>
                      </a:r>
                    </a:p>
                  </a:txBody>
                  <a:tcPr anchor="ctr"/>
                </a:tc>
                <a:tc>
                  <a:txBody>
                    <a:bodyPr/>
                    <a:lstStyle/>
                    <a:p>
                      <a:pPr algn="ctr"/>
                      <a:r>
                        <a:rPr lang="en-US" dirty="0">
                          <a:latin typeface="Arial" panose="020B0604020202020204" pitchFamily="34" charset="0"/>
                          <a:cs typeface="Arial" panose="020B0604020202020204" pitchFamily="34" charset="0"/>
                        </a:rPr>
                        <a:t>Algorithms</a:t>
                      </a:r>
                    </a:p>
                  </a:txBody>
                  <a:tcPr anchor="ctr"/>
                </a:tc>
                <a:extLst>
                  <a:ext uri="{0D108BD9-81ED-4DB2-BD59-A6C34878D82A}">
                    <a16:rowId xmlns:a16="http://schemas.microsoft.com/office/drawing/2014/main" val="1783919966"/>
                  </a:ext>
                </a:extLst>
              </a:tr>
              <a:tr h="1121053">
                <a:tc>
                  <a:txBody>
                    <a:bodyPr/>
                    <a:lstStyle/>
                    <a:p>
                      <a:pPr algn="ctr"/>
                      <a:r>
                        <a:rPr lang="en-US" sz="2000" b="1" dirty="0">
                          <a:latin typeface="Arial" panose="020B0604020202020204" pitchFamily="34" charset="0"/>
                          <a:cs typeface="Arial" panose="020B0604020202020204" pitchFamily="34" charset="0"/>
                        </a:rPr>
                        <a:t>Dynamic programming</a:t>
                      </a:r>
                    </a:p>
                  </a:txBody>
                  <a:tcPr anchor="ctr"/>
                </a:tc>
                <a:tc>
                  <a:txBody>
                    <a:bodyPr/>
                    <a:lstStyle/>
                    <a:p>
                      <a:pPr algn="ctr"/>
                      <a:r>
                        <a:rPr lang="en-US" dirty="0">
                          <a:latin typeface="Arial" panose="020B0604020202020204" pitchFamily="34" charset="0"/>
                          <a:cs typeface="Arial" panose="020B0604020202020204" pitchFamily="34" charset="0"/>
                        </a:rPr>
                        <a:t>Iterative</a:t>
                      </a:r>
                    </a:p>
                  </a:txBody>
                  <a:tcPr anchor="ctr"/>
                </a:tc>
                <a:tc>
                  <a:txBody>
                    <a:bodyPr/>
                    <a:lstStyle/>
                    <a:p>
                      <a:pPr algn="ctr"/>
                      <a:r>
                        <a:rPr lang="en-US" dirty="0">
                          <a:latin typeface="Arial" panose="020B0604020202020204" pitchFamily="34" charset="0"/>
                          <a:cs typeface="Arial" panose="020B0604020202020204" pitchFamily="34" charset="0"/>
                        </a:rPr>
                        <a:t>Yes</a:t>
                      </a:r>
                    </a:p>
                  </a:txBody>
                  <a:tcPr anchor="ctr"/>
                </a:tc>
                <a:tc>
                  <a:txBody>
                    <a:bodyPr/>
                    <a:lstStyle/>
                    <a:p>
                      <a:pPr algn="ctr"/>
                      <a:r>
                        <a:rPr lang="en-US" dirty="0">
                          <a:latin typeface="Arial" panose="020B0604020202020204" pitchFamily="34" charset="0"/>
                          <a:cs typeface="Arial" panose="020B0604020202020204" pitchFamily="34" charset="0"/>
                        </a:rPr>
                        <a:t>Yes</a:t>
                      </a:r>
                    </a:p>
                  </a:txBody>
                  <a:tcPr anchor="ctr"/>
                </a:tc>
                <a:tc>
                  <a:txBody>
                    <a:bodyPr/>
                    <a:lstStyle/>
                    <a:p>
                      <a:pPr algn="ctr"/>
                      <a:r>
                        <a:rPr lang="en-US" dirty="0">
                          <a:latin typeface="Arial" panose="020B0604020202020204" pitchFamily="34" charset="0"/>
                          <a:cs typeface="Arial" panose="020B0604020202020204" pitchFamily="34" charset="0"/>
                        </a:rPr>
                        <a:t>Policy evaluation</a:t>
                      </a:r>
                    </a:p>
                    <a:p>
                      <a:pPr algn="ctr"/>
                      <a:r>
                        <a:rPr lang="en-US" dirty="0">
                          <a:latin typeface="Arial" panose="020B0604020202020204" pitchFamily="34" charset="0"/>
                          <a:cs typeface="Arial" panose="020B0604020202020204" pitchFamily="34" charset="0"/>
                        </a:rPr>
                        <a:t>Policy iteration</a:t>
                      </a:r>
                    </a:p>
                    <a:p>
                      <a:pPr algn="ctr"/>
                      <a:r>
                        <a:rPr lang="en-US" dirty="0">
                          <a:latin typeface="Arial" panose="020B0604020202020204" pitchFamily="34" charset="0"/>
                          <a:cs typeface="Arial" panose="020B0604020202020204" pitchFamily="34" charset="0"/>
                        </a:rPr>
                        <a:t>Value iteration</a:t>
                      </a:r>
                    </a:p>
                  </a:txBody>
                  <a:tcPr anchor="ctr"/>
                </a:tc>
                <a:extLst>
                  <a:ext uri="{0D108BD9-81ED-4DB2-BD59-A6C34878D82A}">
                    <a16:rowId xmlns:a16="http://schemas.microsoft.com/office/drawing/2014/main" val="79876121"/>
                  </a:ext>
                </a:extLst>
              </a:tr>
              <a:tr h="999744">
                <a:tc>
                  <a:txBody>
                    <a:bodyPr/>
                    <a:lstStyle/>
                    <a:p>
                      <a:pPr algn="ctr"/>
                      <a:r>
                        <a:rPr lang="en-US" sz="2000" b="1" dirty="0">
                          <a:latin typeface="Arial" panose="020B0604020202020204" pitchFamily="34" charset="0"/>
                          <a:cs typeface="Arial" panose="020B0604020202020204" pitchFamily="34" charset="0"/>
                        </a:rPr>
                        <a:t>Monte Carlo</a:t>
                      </a:r>
                    </a:p>
                  </a:txBody>
                  <a:tcPr anchor="ctr"/>
                </a:tc>
                <a:tc>
                  <a:txBody>
                    <a:bodyPr/>
                    <a:lstStyle/>
                    <a:p>
                      <a:pPr algn="ctr"/>
                      <a:r>
                        <a:rPr lang="en-US" dirty="0">
                          <a:latin typeface="Arial" panose="020B0604020202020204" pitchFamily="34" charset="0"/>
                          <a:cs typeface="Arial" panose="020B0604020202020204" pitchFamily="34" charset="0"/>
                        </a:rPr>
                        <a:t>Sampling</a:t>
                      </a:r>
                    </a:p>
                    <a:p>
                      <a:pPr algn="ctr"/>
                      <a:r>
                        <a:rPr lang="en-US" dirty="0">
                          <a:latin typeface="Arial" panose="020B0604020202020204" pitchFamily="34" charset="0"/>
                          <a:cs typeface="Arial" panose="020B0604020202020204" pitchFamily="34" charset="0"/>
                        </a:rPr>
                        <a:t>(episode-based estimation)</a:t>
                      </a:r>
                    </a:p>
                  </a:txBody>
                  <a:tcPr anchor="ctr"/>
                </a:tc>
                <a:tc>
                  <a:txBody>
                    <a:bodyPr/>
                    <a:lstStyle/>
                    <a:p>
                      <a:pPr algn="ctr"/>
                      <a:r>
                        <a:rPr lang="en-US" dirty="0">
                          <a:latin typeface="Arial" panose="020B0604020202020204" pitchFamily="34" charset="0"/>
                          <a:cs typeface="Arial" panose="020B0604020202020204" pitchFamily="34" charset="0"/>
                        </a:rPr>
                        <a:t>No</a:t>
                      </a:r>
                    </a:p>
                  </a:txBody>
                  <a:tcPr anchor="ctr"/>
                </a:tc>
                <a:tc>
                  <a:txBody>
                    <a:bodyPr/>
                    <a:lstStyle/>
                    <a:p>
                      <a:pPr algn="ctr"/>
                      <a:r>
                        <a:rPr lang="en-US" dirty="0">
                          <a:latin typeface="Arial" panose="020B0604020202020204" pitchFamily="34" charset="0"/>
                          <a:cs typeface="Arial" panose="020B0604020202020204" pitchFamily="34" charset="0"/>
                        </a:rPr>
                        <a:t>No</a:t>
                      </a:r>
                    </a:p>
                  </a:txBody>
                  <a:tcPr anchor="ctr"/>
                </a:tc>
                <a:tc>
                  <a:txBody>
                    <a:bodyPr/>
                    <a:lstStyle/>
                    <a:p>
                      <a:pPr algn="ctr"/>
                      <a:r>
                        <a:rPr lang="en-US" dirty="0">
                          <a:latin typeface="Arial" panose="020B0604020202020204" pitchFamily="34" charset="0"/>
                          <a:cs typeface="Arial" panose="020B0604020202020204" pitchFamily="34" charset="0"/>
                        </a:rPr>
                        <a:t>First-visit MC</a:t>
                      </a:r>
                    </a:p>
                    <a:p>
                      <a:pPr algn="ctr"/>
                      <a:r>
                        <a:rPr lang="en-US" dirty="0">
                          <a:latin typeface="Arial" panose="020B0604020202020204" pitchFamily="34" charset="0"/>
                          <a:cs typeface="Arial" panose="020B0604020202020204" pitchFamily="34" charset="0"/>
                        </a:rPr>
                        <a:t>Every-visit MC</a:t>
                      </a:r>
                    </a:p>
                  </a:txBody>
                  <a:tcPr anchor="ctr"/>
                </a:tc>
                <a:extLst>
                  <a:ext uri="{0D108BD9-81ED-4DB2-BD59-A6C34878D82A}">
                    <a16:rowId xmlns:a16="http://schemas.microsoft.com/office/drawing/2014/main" val="112509141"/>
                  </a:ext>
                </a:extLst>
              </a:tr>
              <a:tr h="946100">
                <a:tc>
                  <a:txBody>
                    <a:bodyPr/>
                    <a:lstStyle/>
                    <a:p>
                      <a:pPr algn="ctr"/>
                      <a:r>
                        <a:rPr lang="en-US" sz="2000" b="1" dirty="0">
                          <a:latin typeface="Arial" panose="020B0604020202020204" pitchFamily="34" charset="0"/>
                          <a:cs typeface="Arial" panose="020B0604020202020204" pitchFamily="34" charset="0"/>
                        </a:rPr>
                        <a:t>Temporal difference</a:t>
                      </a:r>
                    </a:p>
                  </a:txBody>
                  <a:tcPr anchor="ctr"/>
                </a:tc>
                <a:tc>
                  <a:txBody>
                    <a:bodyPr/>
                    <a:lstStyle/>
                    <a:p>
                      <a:pPr algn="ctr"/>
                      <a:r>
                        <a:rPr lang="en-US" dirty="0">
                          <a:latin typeface="Arial" panose="020B0604020202020204" pitchFamily="34" charset="0"/>
                          <a:cs typeface="Arial" panose="020B0604020202020204" pitchFamily="34" charset="0"/>
                        </a:rPr>
                        <a:t>Approximation (sampling + approximation)</a:t>
                      </a:r>
                    </a:p>
                  </a:txBody>
                  <a:tcPr anchor="ctr"/>
                </a:tc>
                <a:tc>
                  <a:txBody>
                    <a:bodyPr/>
                    <a:lstStyle/>
                    <a:p>
                      <a:pPr algn="ctr"/>
                      <a:r>
                        <a:rPr lang="en-US" dirty="0">
                          <a:latin typeface="Arial" panose="020B0604020202020204" pitchFamily="34" charset="0"/>
                          <a:cs typeface="Arial" panose="020B0604020202020204" pitchFamily="34" charset="0"/>
                        </a:rPr>
                        <a:t>No</a:t>
                      </a:r>
                    </a:p>
                  </a:txBody>
                  <a:tcPr anchor="ctr"/>
                </a:tc>
                <a:tc>
                  <a:txBody>
                    <a:bodyPr/>
                    <a:lstStyle/>
                    <a:p>
                      <a:pPr algn="ctr"/>
                      <a:r>
                        <a:rPr lang="en-US" dirty="0">
                          <a:latin typeface="Arial" panose="020B0604020202020204" pitchFamily="34" charset="0"/>
                          <a:cs typeface="Arial" panose="020B0604020202020204" pitchFamily="34" charset="0"/>
                        </a:rPr>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TD(0)</a:t>
                      </a:r>
                    </a:p>
                    <a:p>
                      <a:pPr algn="ctr"/>
                      <a:r>
                        <a:rPr lang="en-US" dirty="0">
                          <a:latin typeface="Arial" panose="020B0604020202020204" pitchFamily="34" charset="0"/>
                          <a:cs typeface="Arial" panose="020B0604020202020204" pitchFamily="34" charset="0"/>
                        </a:rPr>
                        <a:t>Q-learning</a:t>
                      </a:r>
                    </a:p>
                    <a:p>
                      <a:pPr algn="ctr"/>
                      <a:r>
                        <a:rPr lang="en-US" dirty="0">
                          <a:latin typeface="Arial" panose="020B0604020202020204" pitchFamily="34" charset="0"/>
                          <a:cs typeface="Arial" panose="020B0604020202020204" pitchFamily="34" charset="0"/>
                        </a:rPr>
                        <a:t>SARSA</a:t>
                      </a:r>
                    </a:p>
                  </a:txBody>
                  <a:tcPr anchor="ctr"/>
                </a:tc>
                <a:extLst>
                  <a:ext uri="{0D108BD9-81ED-4DB2-BD59-A6C34878D82A}">
                    <a16:rowId xmlns:a16="http://schemas.microsoft.com/office/drawing/2014/main" val="1366527980"/>
                  </a:ext>
                </a:extLst>
              </a:tr>
            </a:tbl>
          </a:graphicData>
        </a:graphic>
      </p:graphicFrame>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E3FEABB-8B7F-635C-D1CF-115441FC4854}"/>
                  </a:ext>
                </a:extLst>
              </p:cNvPr>
              <p:cNvSpPr txBox="1"/>
              <p:nvPr/>
            </p:nvSpPr>
            <p:spPr>
              <a:xfrm>
                <a:off x="838200" y="5611439"/>
                <a:ext cx="608384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Model-based = we know the transition dynamics </a:t>
                </a:r>
                <a14:m>
                  <m:oMath xmlns:m="http://schemas.openxmlformats.org/officeDocument/2006/math">
                    <m:r>
                      <a:rPr lang="en-US" sz="1600" i="1" smtClean="0">
                        <a:latin typeface="Cambria Math" panose="02040503050406030204" pitchFamily="18" charset="0"/>
                        <a:ea typeface="Cambria Math" panose="02040503050406030204" pitchFamily="18" charset="0"/>
                        <a:cs typeface="Arial" panose="020B0604020202020204" pitchFamily="34" charset="0"/>
                      </a:rPr>
                      <m:t>𝒫</m:t>
                    </m:r>
                  </m:oMath>
                </a14:m>
                <a:r>
                  <a:rPr lang="en-US" sz="1600" dirty="0">
                    <a:latin typeface="Arial" panose="020B0604020202020204" pitchFamily="34" charset="0"/>
                    <a:cs typeface="Arial" panose="020B0604020202020204" pitchFamily="34" charset="0"/>
                  </a:rPr>
                  <a:t> of the problem</a:t>
                </a:r>
              </a:p>
            </p:txBody>
          </p:sp>
        </mc:Choice>
        <mc:Fallback xmlns="">
          <p:sp>
            <p:nvSpPr>
              <p:cNvPr id="5" name="TextBox 4">
                <a:extLst>
                  <a:ext uri="{FF2B5EF4-FFF2-40B4-BE49-F238E27FC236}">
                    <a16:creationId xmlns:a16="http://schemas.microsoft.com/office/drawing/2014/main" id="{EE3FEABB-8B7F-635C-D1CF-115441FC4854}"/>
                  </a:ext>
                </a:extLst>
              </p:cNvPr>
              <p:cNvSpPr txBox="1">
                <a:spLocks noRot="1" noChangeAspect="1" noMove="1" noResize="1" noEditPoints="1" noAdjustHandles="1" noChangeArrowheads="1" noChangeShapeType="1" noTextEdit="1"/>
              </p:cNvSpPr>
              <p:nvPr/>
            </p:nvSpPr>
            <p:spPr>
              <a:xfrm>
                <a:off x="838200" y="5611439"/>
                <a:ext cx="6083845" cy="338554"/>
              </a:xfrm>
              <a:prstGeom prst="rect">
                <a:avLst/>
              </a:prstGeom>
              <a:blipFill>
                <a:blip r:embed="rId2"/>
                <a:stretch>
                  <a:fillRect l="-625" t="-7407" r="-417" b="-25926"/>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FCB12BE7-2531-1DDC-64B2-D93A68777D0A}"/>
              </a:ext>
            </a:extLst>
          </p:cNvPr>
          <p:cNvSpPr>
            <a:spLocks noGrp="1"/>
          </p:cNvSpPr>
          <p:nvPr>
            <p:ph type="sldNum" sz="quarter" idx="11"/>
          </p:nvPr>
        </p:nvSpPr>
        <p:spPr/>
        <p:txBody>
          <a:bodyPr/>
          <a:lstStyle/>
          <a:p>
            <a:fld id="{8EC8024B-7172-FB45-9673-F90DEA3BA41B}" type="slidenum">
              <a:rPr lang="en-US" smtClean="0"/>
              <a:t>58</a:t>
            </a:fld>
            <a:endParaRPr lang="en-US" dirty="0"/>
          </a:p>
        </p:txBody>
      </p:sp>
    </p:spTree>
    <p:extLst>
      <p:ext uri="{BB962C8B-B14F-4D97-AF65-F5344CB8AC3E}">
        <p14:creationId xmlns:p14="http://schemas.microsoft.com/office/powerpoint/2010/main" val="39856779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2D015-FD7F-93BB-E786-550C52B792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F795A5-F98E-1206-94F8-3CBC2A5B67BA}"/>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2E41DA66-A06A-51F9-A830-06ACC0E975C5}"/>
              </a:ext>
            </a:extLst>
          </p:cNvPr>
          <p:cNvSpPr>
            <a:spLocks noGrp="1"/>
          </p:cNvSpPr>
          <p:nvPr>
            <p:ph type="body" sz="quarter" idx="12"/>
          </p:nvPr>
        </p:nvSpPr>
        <p:spPr/>
        <p:txBody>
          <a:bodyPr/>
          <a:lstStyle/>
          <a:p>
            <a:r>
              <a:rPr lang="en-US" dirty="0"/>
              <a:t>Tabular solution methods for finite discrete MDPs</a:t>
            </a:r>
          </a:p>
        </p:txBody>
      </p:sp>
      <p:pic>
        <p:nvPicPr>
          <p:cNvPr id="1026" name="Picture 2">
            <a:extLst>
              <a:ext uri="{FF2B5EF4-FFF2-40B4-BE49-F238E27FC236}">
                <a16:creationId xmlns:a16="http://schemas.microsoft.com/office/drawing/2014/main" id="{8DFCE2A2-9466-F3E2-32DE-B751FBBCA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000" y="1622171"/>
            <a:ext cx="5189866" cy="463910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4313CD9-0EB7-4B2E-446C-6AE32FF53669}"/>
                  </a:ext>
                </a:extLst>
              </p:cNvPr>
              <p:cNvSpPr txBox="1"/>
              <p:nvPr/>
            </p:nvSpPr>
            <p:spPr>
              <a:xfrm>
                <a:off x="7266151" y="438644"/>
                <a:ext cx="4087649" cy="1723549"/>
              </a:xfrm>
              <a:prstGeom prst="rect">
                <a:avLst/>
              </a:prstGeom>
              <a:noFill/>
            </p:spPr>
            <p:txBody>
              <a:bodyPr wrap="square" rtlCol="0">
                <a:spAutoFit/>
              </a:bodyPr>
              <a:lstStyle/>
              <a:p>
                <a14:m>
                  <m:oMath xmlns:m="http://schemas.openxmlformats.org/officeDocument/2006/math">
                    <m:r>
                      <a:rPr lang="en-US" sz="2000" i="1" smtClean="0">
                        <a:latin typeface="Cambria Math" panose="02040503050406030204" pitchFamily="18" charset="0"/>
                        <a:ea typeface="Cambria Math" panose="02040503050406030204" pitchFamily="18" charset="0"/>
                        <a:cs typeface="Arial" panose="020B0604020202020204" pitchFamily="34" charset="0"/>
                      </a:rPr>
                      <m:t>𝒱</m:t>
                    </m:r>
                  </m:oMath>
                </a14:m>
                <a:r>
                  <a:rPr lang="en-US" sz="2000" dirty="0">
                    <a:latin typeface="Arial" panose="020B0604020202020204" pitchFamily="34" charset="0"/>
                    <a:cs typeface="Arial" panose="020B0604020202020204" pitchFamily="34" charset="0"/>
                  </a:rPr>
                  <a:t> or </a:t>
                </a:r>
                <a14:m>
                  <m:oMath xmlns:m="http://schemas.openxmlformats.org/officeDocument/2006/math">
                    <m:r>
                      <a:rPr lang="en-US" sz="2000" i="1" smtClean="0">
                        <a:latin typeface="Cambria Math" panose="02040503050406030204" pitchFamily="18" charset="0"/>
                        <a:ea typeface="Cambria Math" panose="02040503050406030204" pitchFamily="18" charset="0"/>
                        <a:cs typeface="Arial" panose="020B0604020202020204" pitchFamily="34" charset="0"/>
                      </a:rPr>
                      <m:t>𝒬</m:t>
                    </m:r>
                  </m:oMath>
                </a14:m>
                <a:r>
                  <a:rPr lang="en-US" sz="2000" dirty="0">
                    <a:latin typeface="Arial" panose="020B0604020202020204" pitchFamily="34" charset="0"/>
                    <a:cs typeface="Arial" panose="020B0604020202020204" pitchFamily="34" charset="0"/>
                  </a:rPr>
                  <a:t> and </a:t>
                </a:r>
                <a14:m>
                  <m:oMath xmlns:m="http://schemas.openxmlformats.org/officeDocument/2006/math">
                    <m:r>
                      <a:rPr lang="en-US" sz="2000" i="1" smtClean="0">
                        <a:latin typeface="Cambria Math" panose="02040503050406030204" pitchFamily="18" charset="0"/>
                        <a:ea typeface="Cambria Math" panose="02040503050406030204" pitchFamily="18" charset="0"/>
                        <a:cs typeface="Arial" panose="020B0604020202020204" pitchFamily="34" charset="0"/>
                      </a:rPr>
                      <m:t>𝜋</m:t>
                    </m:r>
                  </m:oMath>
                </a14:m>
                <a:r>
                  <a:rPr lang="en-US" sz="2000" dirty="0">
                    <a:latin typeface="Arial" panose="020B0604020202020204" pitchFamily="34" charset="0"/>
                    <a:cs typeface="Arial" panose="020B0604020202020204" pitchFamily="34" charset="0"/>
                  </a:rPr>
                  <a:t> are stored as arrays</a:t>
                </a:r>
              </a:p>
              <a:p>
                <a:endParaRPr lang="en-US" sz="500" dirty="0">
                  <a:latin typeface="Arial" panose="020B0604020202020204" pitchFamily="34" charset="0"/>
                  <a:cs typeface="Arial" panose="020B0604020202020204" pitchFamily="34" charset="0"/>
                </a:endParaRPr>
              </a:p>
              <a:p>
                <a:pPr marL="285750" indent="-285750">
                  <a:buFont typeface="Wingdings" pitchFamily="2" charset="2"/>
                  <a:buChar char="§"/>
                </a:pPr>
                <a:r>
                  <a:rPr lang="en-US" dirty="0">
                    <a:latin typeface="Arial" panose="020B0604020202020204" pitchFamily="34" charset="0"/>
                    <a:cs typeface="Arial" panose="020B0604020202020204" pitchFamily="34" charset="0"/>
                  </a:rPr>
                  <a:t>What happens to infinite or continuous MDPs? </a:t>
                </a:r>
                <a14:m>
                  <m:oMath xmlns:m="http://schemas.openxmlformats.org/officeDocument/2006/math">
                    <m:r>
                      <a:rPr lang="en-DE" i="1">
                        <a:latin typeface="Cambria Math" panose="02040503050406030204" pitchFamily="18" charset="0"/>
                        <a:ea typeface="Cambria Math" panose="02040503050406030204" pitchFamily="18" charset="0"/>
                      </a:rPr>
                      <m:t>𝒱</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𝑠</m:t>
                        </m:r>
                      </m:e>
                    </m:d>
                    <m:r>
                      <a:rPr lang="en-US" b="0" i="1" smtClean="0">
                        <a:latin typeface="Cambria Math" panose="02040503050406030204" pitchFamily="18" charset="0"/>
                        <a:ea typeface="Cambria Math" panose="02040503050406030204" pitchFamily="18" charset="0"/>
                      </a:rPr>
                      <m:t>?</m:t>
                    </m:r>
                  </m:oMath>
                </a14:m>
                <a:endParaRPr lang="en-US" dirty="0">
                  <a:latin typeface="Arial" panose="020B0604020202020204" pitchFamily="34" charset="0"/>
                  <a:cs typeface="Arial" panose="020B0604020202020204" pitchFamily="34" charset="0"/>
                </a:endParaRPr>
              </a:p>
              <a:p>
                <a:pPr marL="285750" indent="-285750">
                  <a:buFont typeface="Wingdings" pitchFamily="2" charset="2"/>
                  <a:buChar char="§"/>
                </a:pPr>
                <a:endParaRPr lang="en-US" sz="900" dirty="0">
                  <a:latin typeface="Arial" panose="020B0604020202020204" pitchFamily="34" charset="0"/>
                  <a:cs typeface="Arial" panose="020B0604020202020204" pitchFamily="34" charset="0"/>
                </a:endParaRPr>
              </a:p>
              <a:p>
                <a:pPr marL="285750" indent="-285750">
                  <a:buFont typeface="Wingdings" pitchFamily="2" charset="2"/>
                  <a:buChar char="§"/>
                </a:pPr>
                <a:r>
                  <a:rPr lang="en-US" dirty="0">
                    <a:latin typeface="Arial" panose="020B0604020202020204" pitchFamily="34" charset="0"/>
                    <a:cs typeface="Arial" panose="020B0604020202020204" pitchFamily="34" charset="0"/>
                  </a:rPr>
                  <a:t>Can we identify and enumerate all states and actions? </a:t>
                </a:r>
              </a:p>
            </p:txBody>
          </p:sp>
        </mc:Choice>
        <mc:Fallback xmlns="">
          <p:sp>
            <p:nvSpPr>
              <p:cNvPr id="5" name="TextBox 4">
                <a:extLst>
                  <a:ext uri="{FF2B5EF4-FFF2-40B4-BE49-F238E27FC236}">
                    <a16:creationId xmlns:a16="http://schemas.microsoft.com/office/drawing/2014/main" id="{B4313CD9-0EB7-4B2E-446C-6AE32FF53669}"/>
                  </a:ext>
                </a:extLst>
              </p:cNvPr>
              <p:cNvSpPr txBox="1">
                <a:spLocks noRot="1" noChangeAspect="1" noMove="1" noResize="1" noEditPoints="1" noAdjustHandles="1" noChangeArrowheads="1" noChangeShapeType="1" noTextEdit="1"/>
              </p:cNvSpPr>
              <p:nvPr/>
            </p:nvSpPr>
            <p:spPr>
              <a:xfrm>
                <a:off x="7266151" y="438644"/>
                <a:ext cx="4087649" cy="1723549"/>
              </a:xfrm>
              <a:prstGeom prst="rect">
                <a:avLst/>
              </a:prstGeom>
              <a:blipFill>
                <a:blip r:embed="rId4"/>
                <a:stretch>
                  <a:fillRect l="-929" t="-2190" b="-438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7EC76ED-0655-75E3-C591-30511ED820DA}"/>
              </a:ext>
            </a:extLst>
          </p:cNvPr>
          <p:cNvSpPr txBox="1"/>
          <p:nvPr/>
        </p:nvSpPr>
        <p:spPr>
          <a:xfrm>
            <a:off x="3078544" y="1719585"/>
            <a:ext cx="2082621"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Image from Sutton &amp; Barto</a:t>
            </a:r>
          </a:p>
        </p:txBody>
      </p:sp>
      <p:sp>
        <p:nvSpPr>
          <p:cNvPr id="10" name="TextBox 9">
            <a:extLst>
              <a:ext uri="{FF2B5EF4-FFF2-40B4-BE49-F238E27FC236}">
                <a16:creationId xmlns:a16="http://schemas.microsoft.com/office/drawing/2014/main" id="{E0EE5662-6FBB-B763-42AC-5045CE13AA26}"/>
              </a:ext>
            </a:extLst>
          </p:cNvPr>
          <p:cNvSpPr txBox="1"/>
          <p:nvPr/>
        </p:nvSpPr>
        <p:spPr>
          <a:xfrm>
            <a:off x="9516919" y="2087154"/>
            <a:ext cx="2326278" cy="369332"/>
          </a:xfrm>
          <a:prstGeom prst="rect">
            <a:avLst/>
          </a:prstGeom>
          <a:noFill/>
        </p:spPr>
        <p:txBody>
          <a:bodyPr wrap="non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Model-free deep RL</a:t>
            </a:r>
          </a:p>
        </p:txBody>
      </p:sp>
      <p:sp>
        <p:nvSpPr>
          <p:cNvPr id="11" name="Rounded Rectangle 10">
            <a:extLst>
              <a:ext uri="{FF2B5EF4-FFF2-40B4-BE49-F238E27FC236}">
                <a16:creationId xmlns:a16="http://schemas.microsoft.com/office/drawing/2014/main" id="{E9AAABBF-16B6-7472-95F1-47B18C6B1BEE}"/>
              </a:ext>
            </a:extLst>
          </p:cNvPr>
          <p:cNvSpPr/>
          <p:nvPr/>
        </p:nvSpPr>
        <p:spPr>
          <a:xfrm>
            <a:off x="6564313" y="2509852"/>
            <a:ext cx="5260796" cy="3751424"/>
          </a:xfrm>
          <a:prstGeom prst="roundRect">
            <a:avLst>
              <a:gd name="adj" fmla="val 0"/>
            </a:avLst>
          </a:prstGeom>
          <a:solidFill>
            <a:schemeClr val="accent4">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954CDB9-94A5-74CB-572C-F3C8CD07A735}"/>
                  </a:ext>
                </a:extLst>
              </p:cNvPr>
              <p:cNvSpPr txBox="1"/>
              <p:nvPr/>
            </p:nvSpPr>
            <p:spPr>
              <a:xfrm>
                <a:off x="6751205" y="2597259"/>
                <a:ext cx="5073904" cy="3570208"/>
              </a:xfrm>
              <a:prstGeom prst="rect">
                <a:avLst/>
              </a:prstGeom>
              <a:noFill/>
            </p:spPr>
            <p:txBody>
              <a:bodyPr wrap="square" rtlCol="0">
                <a:spAutoFit/>
              </a:bodyPr>
              <a:lstStyle/>
              <a:p>
                <a:endParaRPr lang="en-US" sz="900" dirty="0">
                  <a:latin typeface="Arial" panose="020B0604020202020204" pitchFamily="34" charset="0"/>
                  <a:cs typeface="Arial" panose="020B0604020202020204" pitchFamily="34" charset="0"/>
                  <a:sym typeface="Wingdings" pitchFamily="2" charset="2"/>
                </a:endParaRPr>
              </a:p>
              <a:p>
                <a:r>
                  <a:rPr lang="en-US" b="1" dirty="0">
                    <a:latin typeface="Arial" panose="020B0604020202020204" pitchFamily="34" charset="0"/>
                    <a:cs typeface="Arial" panose="020B0604020202020204" pitchFamily="34" charset="0"/>
                    <a:sym typeface="Wingdings" pitchFamily="2" charset="2"/>
                  </a:rPr>
                  <a:t>Function approximation of </a:t>
                </a:r>
                <a14:m>
                  <m:oMath xmlns:m="http://schemas.openxmlformats.org/officeDocument/2006/math">
                    <m:r>
                      <a:rPr lang="en-US" sz="1800" b="1" i="1" smtClean="0">
                        <a:latin typeface="Cambria Math" panose="02040503050406030204" pitchFamily="18" charset="0"/>
                        <a:ea typeface="Cambria Math" panose="02040503050406030204" pitchFamily="18" charset="0"/>
                        <a:cs typeface="Arial" panose="020B0604020202020204" pitchFamily="34" charset="0"/>
                      </a:rPr>
                      <m:t>𝓥</m:t>
                    </m:r>
                  </m:oMath>
                </a14:m>
                <a:r>
                  <a:rPr lang="en-US" sz="1800" b="1" dirty="0">
                    <a:latin typeface="Arial" panose="020B0604020202020204" pitchFamily="34" charset="0"/>
                    <a:cs typeface="Arial" panose="020B0604020202020204" pitchFamily="34" charset="0"/>
                  </a:rPr>
                  <a:t> / </a:t>
                </a:r>
                <a14:m>
                  <m:oMath xmlns:m="http://schemas.openxmlformats.org/officeDocument/2006/math">
                    <m:r>
                      <a:rPr lang="en-US" sz="1800" b="1" i="1" smtClean="0">
                        <a:latin typeface="Cambria Math" panose="02040503050406030204" pitchFamily="18" charset="0"/>
                        <a:ea typeface="Cambria Math" panose="02040503050406030204" pitchFamily="18" charset="0"/>
                        <a:cs typeface="Arial" panose="020B0604020202020204" pitchFamily="34" charset="0"/>
                      </a:rPr>
                      <m:t>𝓠</m:t>
                    </m:r>
                  </m:oMath>
                </a14:m>
                <a:r>
                  <a:rPr lang="en-US" sz="1800" b="1" dirty="0">
                    <a:latin typeface="Arial" panose="020B0604020202020204" pitchFamily="34" charset="0"/>
                    <a:cs typeface="Arial" panose="020B0604020202020204" pitchFamily="34" charset="0"/>
                  </a:rPr>
                  <a:t> and </a:t>
                </a:r>
                <a14:m>
                  <m:oMath xmlns:m="http://schemas.openxmlformats.org/officeDocument/2006/math">
                    <m:r>
                      <a:rPr lang="en-US" sz="1800" b="1" i="1" smtClean="0">
                        <a:latin typeface="Cambria Math" panose="02040503050406030204" pitchFamily="18" charset="0"/>
                        <a:ea typeface="Cambria Math" panose="02040503050406030204" pitchFamily="18" charset="0"/>
                        <a:cs typeface="Arial" panose="020B0604020202020204" pitchFamily="34" charset="0"/>
                      </a:rPr>
                      <m:t>𝝅</m:t>
                    </m:r>
                  </m:oMath>
                </a14:m>
                <a:endParaRPr lang="en-US" sz="1800" b="1" dirty="0">
                  <a:latin typeface="Arial" panose="020B0604020202020204" pitchFamily="34" charset="0"/>
                  <a:cs typeface="Arial" panose="020B0604020202020204" pitchFamily="34" charset="0"/>
                </a:endParaRPr>
              </a:p>
              <a:p>
                <a:pPr marL="285750" indent="-285750">
                  <a:buFont typeface="Wingdings" pitchFamily="2" charset="2"/>
                  <a:buChar char="§"/>
                </a:pPr>
                <a:endParaRPr lang="en-US" sz="500" b="1" dirty="0">
                  <a:latin typeface="Arial" panose="020B0604020202020204" pitchFamily="34" charset="0"/>
                  <a:cs typeface="Arial" panose="020B0604020202020204" pitchFamily="34" charset="0"/>
                </a:endParaRPr>
              </a:p>
              <a:p>
                <a:pPr marL="742950" lvl="1" indent="-285750">
                  <a:buFont typeface="Wingdings" pitchFamily="2" charset="2"/>
                  <a:buChar char="à"/>
                </a:pPr>
                <a:r>
                  <a:rPr lang="en-US" dirty="0">
                    <a:latin typeface="Arial" panose="020B0604020202020204" pitchFamily="34" charset="0"/>
                    <a:cs typeface="Arial" panose="020B0604020202020204" pitchFamily="34" charset="0"/>
                  </a:rPr>
                  <a:t>Opens the door to high dimensional continuous problems (tractable)</a:t>
                </a:r>
              </a:p>
              <a:p>
                <a:pPr marL="742950" lvl="1" indent="-285750">
                  <a:buFont typeface="Wingdings" pitchFamily="2" charset="2"/>
                  <a:buChar char="à"/>
                </a:pPr>
                <a:r>
                  <a:rPr lang="en-US" dirty="0">
                    <a:latin typeface="Arial" panose="020B0604020202020204" pitchFamily="34" charset="0"/>
                    <a:cs typeface="Arial" panose="020B0604020202020204" pitchFamily="34" charset="0"/>
                    <a:sym typeface="Wingdings" pitchFamily="2" charset="2"/>
                  </a:rPr>
                  <a:t>Can learn abstract features</a:t>
                </a:r>
              </a:p>
              <a:p>
                <a:pPr marL="742950" lvl="1" indent="-285750">
                  <a:buFont typeface="Wingdings" pitchFamily="2" charset="2"/>
                  <a:buChar char="à"/>
                </a:pPr>
                <a:r>
                  <a:rPr lang="en-US" dirty="0">
                    <a:latin typeface="Arial" panose="020B0604020202020204" pitchFamily="34" charset="0"/>
                    <a:cs typeface="Arial" panose="020B0604020202020204" pitchFamily="34" charset="0"/>
                    <a:sym typeface="Wingdings" pitchFamily="2" charset="2"/>
                  </a:rPr>
                  <a:t>Introduces bias, variance, and stability challenges</a:t>
                </a:r>
              </a:p>
              <a:p>
                <a:pPr marL="742950" lvl="1" indent="-285750">
                  <a:buFont typeface="Wingdings" pitchFamily="2" charset="2"/>
                  <a:buChar char="à"/>
                </a:pPr>
                <a:r>
                  <a:rPr lang="en-US" dirty="0">
                    <a:latin typeface="Arial" panose="020B0604020202020204" pitchFamily="34" charset="0"/>
                    <a:cs typeface="Arial" panose="020B0604020202020204" pitchFamily="34" charset="0"/>
                    <a:sym typeface="Wingdings" pitchFamily="2" charset="2"/>
                  </a:rPr>
                  <a:t>Fewer convergence guarantees</a:t>
                </a:r>
              </a:p>
              <a:p>
                <a:pPr marL="285750" indent="-285750">
                  <a:buFont typeface="Wingdings" pitchFamily="2" charset="2"/>
                  <a:buChar char="§"/>
                </a:pPr>
                <a:endParaRPr lang="en-US" sz="900" dirty="0">
                  <a:latin typeface="Arial" panose="020B0604020202020204" pitchFamily="34" charset="0"/>
                  <a:cs typeface="Arial" panose="020B0604020202020204" pitchFamily="34" charset="0"/>
                  <a:sym typeface="Wingdings" pitchFamily="2" charset="2"/>
                </a:endParaRPr>
              </a:p>
              <a:p>
                <a:r>
                  <a:rPr lang="en-US" b="1" dirty="0">
                    <a:latin typeface="Arial" panose="020B0604020202020204" pitchFamily="34" charset="0"/>
                    <a:cs typeface="Arial" panose="020B0604020202020204" pitchFamily="34" charset="0"/>
                    <a:sym typeface="Wingdings" pitchFamily="2" charset="2"/>
                  </a:rPr>
                  <a:t>The function we learn can </a:t>
                </a:r>
                <a:r>
                  <a:rPr lang="en-US" b="1" dirty="0" err="1">
                    <a:latin typeface="Arial" panose="020B0604020202020204" pitchFamily="34" charset="0"/>
                    <a:cs typeface="Arial" panose="020B0604020202020204" pitchFamily="34" charset="0"/>
                    <a:sym typeface="Wingdings" pitchFamily="2" charset="2"/>
                  </a:rPr>
                  <a:t>generalise</a:t>
                </a:r>
                <a:r>
                  <a:rPr lang="en-US" b="1" dirty="0">
                    <a:latin typeface="Arial" panose="020B0604020202020204" pitchFamily="34" charset="0"/>
                    <a:cs typeface="Arial" panose="020B0604020202020204" pitchFamily="34" charset="0"/>
                    <a:sym typeface="Wingdings" pitchFamily="2" charset="2"/>
                  </a:rPr>
                  <a:t> to states never seen before</a:t>
                </a:r>
              </a:p>
              <a:p>
                <a:endParaRPr lang="en-US" sz="500" dirty="0">
                  <a:latin typeface="Arial" panose="020B0604020202020204" pitchFamily="34" charset="0"/>
                  <a:cs typeface="Arial" panose="020B0604020202020204" pitchFamily="34" charset="0"/>
                  <a:sym typeface="Wingdings" pitchFamily="2" charset="2"/>
                </a:endParaRPr>
              </a:p>
              <a:p>
                <a:pPr marL="742950" lvl="1" indent="-285750">
                  <a:buFont typeface="Wingdings" pitchFamily="2" charset="2"/>
                  <a:buChar char="à"/>
                </a:pPr>
                <a:r>
                  <a:rPr lang="en-US" dirty="0">
                    <a:latin typeface="Arial" panose="020B0604020202020204" pitchFamily="34" charset="0"/>
                    <a:cs typeface="Arial" panose="020B0604020202020204" pitchFamily="34" charset="0"/>
                    <a:sym typeface="Wingdings" pitchFamily="2" charset="2"/>
                  </a:rPr>
                  <a:t>Parameters </a:t>
                </a:r>
                <a14:m>
                  <m:oMath xmlns:m="http://schemas.openxmlformats.org/officeDocument/2006/math">
                    <m:r>
                      <a:rPr lang="en-US" i="1" smtClean="0">
                        <a:latin typeface="Cambria Math" panose="02040503050406030204" pitchFamily="18" charset="0"/>
                        <a:ea typeface="Cambria Math" panose="02040503050406030204" pitchFamily="18" charset="0"/>
                        <a:cs typeface="Arial" panose="020B0604020202020204" pitchFamily="34" charset="0"/>
                        <a:sym typeface="Wingdings" pitchFamily="2" charset="2"/>
                      </a:rPr>
                      <m:t>𝜃</m:t>
                    </m:r>
                  </m:oMath>
                </a14:m>
                <a:r>
                  <a:rPr lang="en-US" dirty="0">
                    <a:latin typeface="Arial" panose="020B0604020202020204" pitchFamily="34" charset="0"/>
                    <a:cs typeface="Arial" panose="020B0604020202020204" pitchFamily="34" charset="0"/>
                    <a:sym typeface="Wingdings" pitchFamily="2" charset="2"/>
                  </a:rPr>
                  <a:t> are shared over all states</a:t>
                </a:r>
              </a:p>
              <a:p>
                <a:pPr marL="742950" lvl="1" indent="-285750">
                  <a:buFont typeface="Wingdings" pitchFamily="2" charset="2"/>
                  <a:buChar char="à"/>
                </a:pPr>
                <a:r>
                  <a:rPr lang="en-US" dirty="0" err="1">
                    <a:latin typeface="Arial" panose="020B0604020202020204" pitchFamily="34" charset="0"/>
                    <a:cs typeface="Arial" panose="020B0604020202020204" pitchFamily="34" charset="0"/>
                    <a:sym typeface="Wingdings" pitchFamily="2" charset="2"/>
                  </a:rPr>
                  <a:t>Generalisation</a:t>
                </a:r>
                <a:r>
                  <a:rPr lang="en-US" dirty="0">
                    <a:latin typeface="Arial" panose="020B0604020202020204" pitchFamily="34" charset="0"/>
                    <a:cs typeface="Arial" panose="020B0604020202020204" pitchFamily="34" charset="0"/>
                    <a:sym typeface="Wingdings" pitchFamily="2" charset="2"/>
                  </a:rPr>
                  <a:t> only as good as data</a:t>
                </a:r>
              </a:p>
            </p:txBody>
          </p:sp>
        </mc:Choice>
        <mc:Fallback xmlns="">
          <p:sp>
            <p:nvSpPr>
              <p:cNvPr id="12" name="TextBox 11">
                <a:extLst>
                  <a:ext uri="{FF2B5EF4-FFF2-40B4-BE49-F238E27FC236}">
                    <a16:creationId xmlns:a16="http://schemas.microsoft.com/office/drawing/2014/main" id="{E954CDB9-94A5-74CB-572C-F3C8CD07A735}"/>
                  </a:ext>
                </a:extLst>
              </p:cNvPr>
              <p:cNvSpPr txBox="1">
                <a:spLocks noRot="1" noChangeAspect="1" noMove="1" noResize="1" noEditPoints="1" noAdjustHandles="1" noChangeArrowheads="1" noChangeShapeType="1" noTextEdit="1"/>
              </p:cNvSpPr>
              <p:nvPr/>
            </p:nvSpPr>
            <p:spPr>
              <a:xfrm>
                <a:off x="6751205" y="2597259"/>
                <a:ext cx="5073904" cy="3570208"/>
              </a:xfrm>
              <a:prstGeom prst="rect">
                <a:avLst/>
              </a:prstGeom>
              <a:blipFill>
                <a:blip r:embed="rId5"/>
                <a:stretch>
                  <a:fillRect l="-998" b="-177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40EB5B3-0E7B-1C03-3653-24996E6B993A}"/>
              </a:ext>
            </a:extLst>
          </p:cNvPr>
          <p:cNvSpPr>
            <a:spLocks noGrp="1"/>
          </p:cNvSpPr>
          <p:nvPr>
            <p:ph type="sldNum" sz="quarter" idx="11"/>
          </p:nvPr>
        </p:nvSpPr>
        <p:spPr/>
        <p:txBody>
          <a:bodyPr/>
          <a:lstStyle/>
          <a:p>
            <a:fld id="{8EC8024B-7172-FB45-9673-F90DEA3BA41B}" type="slidenum">
              <a:rPr lang="en-US" smtClean="0"/>
              <a:t>59</a:t>
            </a:fld>
            <a:endParaRPr lang="en-US" dirty="0"/>
          </a:p>
        </p:txBody>
      </p:sp>
      <p:sp>
        <p:nvSpPr>
          <p:cNvPr id="8" name="Down Arrow 7">
            <a:extLst>
              <a:ext uri="{FF2B5EF4-FFF2-40B4-BE49-F238E27FC236}">
                <a16:creationId xmlns:a16="http://schemas.microsoft.com/office/drawing/2014/main" id="{EBD67DC0-2F77-6758-BD22-75BC1A51EAC8}"/>
              </a:ext>
            </a:extLst>
          </p:cNvPr>
          <p:cNvSpPr/>
          <p:nvPr/>
        </p:nvSpPr>
        <p:spPr>
          <a:xfrm>
            <a:off x="8901313" y="2215282"/>
            <a:ext cx="522160" cy="505558"/>
          </a:xfrm>
          <a:prstGeom prst="down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664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animBg="1"/>
      <p:bldP spid="12"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DE276-24AB-4B56-6240-856561567D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0D7E3-5EDB-54B3-17B7-102270740BDA}"/>
              </a:ext>
            </a:extLst>
          </p:cNvPr>
          <p:cNvSpPr>
            <a:spLocks noGrp="1"/>
          </p:cNvSpPr>
          <p:nvPr>
            <p:ph type="title"/>
          </p:nvPr>
        </p:nvSpPr>
        <p:spPr/>
        <p:txBody>
          <a:bodyPr/>
          <a:lstStyle/>
          <a:p>
            <a:r>
              <a:rPr lang="en-US" dirty="0"/>
              <a:t>Reinforcement learning		</a:t>
            </a:r>
          </a:p>
        </p:txBody>
      </p:sp>
      <p:sp>
        <p:nvSpPr>
          <p:cNvPr id="3" name="Text Placeholder 2">
            <a:extLst>
              <a:ext uri="{FF2B5EF4-FFF2-40B4-BE49-F238E27FC236}">
                <a16:creationId xmlns:a16="http://schemas.microsoft.com/office/drawing/2014/main" id="{4CF0EA5C-1BF0-DC91-6CA3-927E9343473E}"/>
              </a:ext>
            </a:extLst>
          </p:cNvPr>
          <p:cNvSpPr>
            <a:spLocks noGrp="1"/>
          </p:cNvSpPr>
          <p:nvPr>
            <p:ph type="body" sz="quarter" idx="12"/>
          </p:nvPr>
        </p:nvSpPr>
        <p:spPr/>
        <p:txBody>
          <a:bodyPr/>
          <a:lstStyle/>
          <a:p>
            <a:r>
              <a:rPr lang="en-US" dirty="0"/>
              <a:t>More than machine learning: intellectual inheritance</a:t>
            </a:r>
          </a:p>
        </p:txBody>
      </p:sp>
      <p:sp>
        <p:nvSpPr>
          <p:cNvPr id="4" name="Slide Number Placeholder 3">
            <a:extLst>
              <a:ext uri="{FF2B5EF4-FFF2-40B4-BE49-F238E27FC236}">
                <a16:creationId xmlns:a16="http://schemas.microsoft.com/office/drawing/2014/main" id="{1E40D289-1C82-A4DA-20DF-5A3A987CD706}"/>
              </a:ext>
            </a:extLst>
          </p:cNvPr>
          <p:cNvSpPr>
            <a:spLocks noGrp="1"/>
          </p:cNvSpPr>
          <p:nvPr>
            <p:ph type="sldNum" sz="quarter" idx="11"/>
          </p:nvPr>
        </p:nvSpPr>
        <p:spPr/>
        <p:txBody>
          <a:bodyPr/>
          <a:lstStyle/>
          <a:p>
            <a:fld id="{8EC8024B-7172-FB45-9673-F90DEA3BA41B}" type="slidenum">
              <a:rPr lang="en-US" smtClean="0"/>
              <a:t>6</a:t>
            </a:fld>
            <a:endParaRPr lang="en-US" dirty="0"/>
          </a:p>
        </p:txBody>
      </p:sp>
      <p:pic>
        <p:nvPicPr>
          <p:cNvPr id="12" name="Picture 11">
            <a:extLst>
              <a:ext uri="{FF2B5EF4-FFF2-40B4-BE49-F238E27FC236}">
                <a16:creationId xmlns:a16="http://schemas.microsoft.com/office/drawing/2014/main" id="{C25A71A7-FFB7-8600-7C17-9D151E32E6E6}"/>
              </a:ext>
            </a:extLst>
          </p:cNvPr>
          <p:cNvPicPr>
            <a:picLocks noChangeAspect="1"/>
          </p:cNvPicPr>
          <p:nvPr/>
        </p:nvPicPr>
        <p:blipFill>
          <a:blip r:embed="rId3"/>
          <a:srcRect l="12483" t="10170" r="15254" b="57514"/>
          <a:stretch>
            <a:fillRect/>
          </a:stretch>
        </p:blipFill>
        <p:spPr>
          <a:xfrm>
            <a:off x="1971980" y="1234346"/>
            <a:ext cx="8217044" cy="5199278"/>
          </a:xfrm>
          <a:prstGeom prst="rect">
            <a:avLst/>
          </a:prstGeom>
        </p:spPr>
      </p:pic>
    </p:spTree>
    <p:extLst>
      <p:ext uri="{BB962C8B-B14F-4D97-AF65-F5344CB8AC3E}">
        <p14:creationId xmlns:p14="http://schemas.microsoft.com/office/powerpoint/2010/main" val="30566899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E2B58"/>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77F451C-DE14-6B43-2578-76C971C74F8E}"/>
              </a:ext>
            </a:extLst>
          </p:cNvPr>
          <p:cNvSpPr txBox="1">
            <a:spLocks/>
          </p:cNvSpPr>
          <p:nvPr/>
        </p:nvSpPr>
        <p:spPr>
          <a:xfrm>
            <a:off x="1476856" y="1704600"/>
            <a:ext cx="6094347" cy="1349287"/>
          </a:xfrm>
          <a:prstGeom prst="rect">
            <a:avLst/>
          </a:prstGeom>
          <a:ln w="22225">
            <a:solidFill>
              <a:schemeClr val="bg1"/>
            </a:solidFill>
          </a:ln>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4800" cap="all" spc="100" dirty="0">
                <a:solidFill>
                  <a:schemeClr val="bg1"/>
                </a:solidFill>
                <a:latin typeface="+mn-lt"/>
              </a:rPr>
              <a:t>THANK YOU FOR YOUR ATTENTION!</a:t>
            </a:r>
          </a:p>
        </p:txBody>
      </p:sp>
      <p:sp>
        <p:nvSpPr>
          <p:cNvPr id="7" name="Rectangle 6">
            <a:extLst>
              <a:ext uri="{FF2B5EF4-FFF2-40B4-BE49-F238E27FC236}">
                <a16:creationId xmlns:a16="http://schemas.microsoft.com/office/drawing/2014/main" id="{7D1DB216-5E8E-8202-31A0-DA430D2CFD89}"/>
              </a:ext>
            </a:extLst>
          </p:cNvPr>
          <p:cNvSpPr/>
          <p:nvPr/>
        </p:nvSpPr>
        <p:spPr>
          <a:xfrm>
            <a:off x="911225" y="6376086"/>
            <a:ext cx="7225610" cy="382523"/>
          </a:xfrm>
          <a:prstGeom prst="rect">
            <a:avLst/>
          </a:prstGeom>
          <a:solidFill>
            <a:srgbClr val="1F2B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F6D59C2A-E487-527F-9C66-5FE3E3AB5588}"/>
              </a:ext>
            </a:extLst>
          </p:cNvPr>
          <p:cNvSpPr txBox="1">
            <a:spLocks/>
          </p:cNvSpPr>
          <p:nvPr/>
        </p:nvSpPr>
        <p:spPr>
          <a:xfrm>
            <a:off x="1972925" y="3237738"/>
            <a:ext cx="4679884" cy="382523"/>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ts val="2100"/>
              </a:lnSpc>
              <a:spcBef>
                <a:spcPts val="0"/>
              </a:spcBef>
              <a:buFont typeface="Arial" panose="020B0604020202020204" pitchFamily="34" charset="0"/>
              <a:buNone/>
              <a:defRPr sz="1900" b="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r"/>
            <a:r>
              <a:rPr lang="en-GB" sz="2400" dirty="0"/>
              <a:t>What questions do you have for me?</a:t>
            </a:r>
            <a:endParaRPr lang="en-GB" sz="2000" dirty="0"/>
          </a:p>
        </p:txBody>
      </p:sp>
      <p:pic>
        <p:nvPicPr>
          <p:cNvPr id="3" name="Picture 2" descr="A person wearing glasses and a blue jacket&#10;&#10;AI-generated content may be incorrect.">
            <a:extLst>
              <a:ext uri="{FF2B5EF4-FFF2-40B4-BE49-F238E27FC236}">
                <a16:creationId xmlns:a16="http://schemas.microsoft.com/office/drawing/2014/main" id="{D985C8F6-23F4-C372-9534-06EF20BB9973}"/>
              </a:ext>
            </a:extLst>
          </p:cNvPr>
          <p:cNvPicPr>
            <a:picLocks noChangeAspect="1"/>
          </p:cNvPicPr>
          <p:nvPr/>
        </p:nvPicPr>
        <p:blipFill>
          <a:blip r:embed="rId3"/>
          <a:srcRect r="-2" b="33249"/>
          <a:stretch>
            <a:fillRect/>
          </a:stretch>
        </p:blipFill>
        <p:spPr>
          <a:xfrm>
            <a:off x="8588396" y="435172"/>
            <a:ext cx="3146403" cy="3146403"/>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
        <p:nvSpPr>
          <p:cNvPr id="9" name="TextBox 8">
            <a:extLst>
              <a:ext uri="{FF2B5EF4-FFF2-40B4-BE49-F238E27FC236}">
                <a16:creationId xmlns:a16="http://schemas.microsoft.com/office/drawing/2014/main" id="{5032372A-F827-FEB5-60AE-A70095B72683}"/>
              </a:ext>
            </a:extLst>
          </p:cNvPr>
          <p:cNvSpPr txBox="1"/>
          <p:nvPr/>
        </p:nvSpPr>
        <p:spPr>
          <a:xfrm>
            <a:off x="8369746" y="4863857"/>
            <a:ext cx="3220497" cy="1720086"/>
          </a:xfrm>
          <a:prstGeom prst="rect">
            <a:avLst/>
          </a:prstGeom>
          <a:noFill/>
        </p:spPr>
        <p:txBody>
          <a:bodyPr wrap="square" rtlCol="0">
            <a:spAutoFit/>
          </a:bodyPr>
          <a:lstStyle/>
          <a:p>
            <a:pPr>
              <a:lnSpc>
                <a:spcPct val="150000"/>
              </a:lnSpc>
            </a:pPr>
            <a:r>
              <a:rPr lang="en-US" sz="12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ansantam@liverpol.ac.uk</a:t>
            </a:r>
            <a:endParaRPr lang="en-US" sz="1200" dirty="0">
              <a:solidFill>
                <a:schemeClr val="bg1"/>
              </a:solidFill>
              <a:latin typeface="Arial" panose="020B0604020202020204" pitchFamily="34" charset="0"/>
              <a:cs typeface="Arial" panose="020B0604020202020204" pitchFamily="34" charset="0"/>
            </a:endParaRPr>
          </a:p>
          <a:p>
            <a:pPr>
              <a:lnSpc>
                <a:spcPct val="150000"/>
              </a:lnSpc>
            </a:pPr>
            <a:r>
              <a:rPr lang="en-US" sz="12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https://www.linkedin.com/in/ansantam/</a:t>
            </a:r>
            <a:endParaRPr lang="en-US" sz="1200" dirty="0">
              <a:solidFill>
                <a:schemeClr val="bg1"/>
              </a:solidFill>
              <a:latin typeface="Arial" panose="020B0604020202020204" pitchFamily="34" charset="0"/>
              <a:cs typeface="Arial" panose="020B0604020202020204" pitchFamily="34" charset="0"/>
            </a:endParaRPr>
          </a:p>
          <a:p>
            <a:pPr>
              <a:lnSpc>
                <a:spcPct val="150000"/>
              </a:lnSpc>
            </a:pPr>
            <a:r>
              <a:rPr lang="en-US" sz="12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https://github.com/ansantam</a:t>
            </a:r>
            <a:endParaRPr lang="en-US" sz="1200" dirty="0">
              <a:solidFill>
                <a:schemeClr val="bg1"/>
              </a:solidFill>
              <a:latin typeface="Arial" panose="020B0604020202020204" pitchFamily="34" charset="0"/>
              <a:cs typeface="Arial" panose="020B0604020202020204" pitchFamily="34" charset="0"/>
            </a:endParaRPr>
          </a:p>
          <a:p>
            <a:pPr>
              <a:lnSpc>
                <a:spcPct val="150000"/>
              </a:lnSpc>
            </a:pPr>
            <a:r>
              <a:rPr lang="en-US" sz="1200"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https://instagram.com/ansantam</a:t>
            </a:r>
            <a:endParaRPr lang="en-US" sz="1200" dirty="0">
              <a:solidFill>
                <a:schemeClr val="bg1"/>
              </a:solidFill>
              <a:latin typeface="Arial" panose="020B0604020202020204" pitchFamily="34" charset="0"/>
              <a:cs typeface="Arial" panose="020B0604020202020204" pitchFamily="34" charset="0"/>
            </a:endParaRPr>
          </a:p>
          <a:p>
            <a:pPr>
              <a:lnSpc>
                <a:spcPct val="150000"/>
              </a:lnSpc>
            </a:pPr>
            <a:r>
              <a:rPr lang="en-US" sz="1200"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a:t>
            </a:r>
            <a:r>
              <a:rPr lang="en-US" sz="1200" dirty="0" err="1">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www.liverpool.ac.uk</a:t>
            </a:r>
            <a:r>
              <a:rPr lang="en-US" sz="1200"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/people/</a:t>
            </a:r>
            <a:r>
              <a:rPr lang="en-US" sz="1200" dirty="0" err="1">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andrea-santamaria-garcia</a:t>
            </a:r>
            <a:endParaRPr lang="en-US" sz="12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284C8E7-23DD-F520-00DE-9CADEEC28262}"/>
              </a:ext>
            </a:extLst>
          </p:cNvPr>
          <p:cNvSpPr txBox="1"/>
          <p:nvPr/>
        </p:nvSpPr>
        <p:spPr>
          <a:xfrm>
            <a:off x="8322931" y="3775932"/>
            <a:ext cx="3793026" cy="400110"/>
          </a:xfrm>
          <a:prstGeom prst="rect">
            <a:avLst/>
          </a:prstGeom>
          <a:noFill/>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Dr. Andrea Santamaria Garcia</a:t>
            </a:r>
          </a:p>
        </p:txBody>
      </p:sp>
      <p:sp>
        <p:nvSpPr>
          <p:cNvPr id="11" name="TextBox 10">
            <a:extLst>
              <a:ext uri="{FF2B5EF4-FFF2-40B4-BE49-F238E27FC236}">
                <a16:creationId xmlns:a16="http://schemas.microsoft.com/office/drawing/2014/main" id="{C8D24DFA-525C-87E0-8EF2-529D2CCA12FE}"/>
              </a:ext>
            </a:extLst>
          </p:cNvPr>
          <p:cNvSpPr txBox="1"/>
          <p:nvPr/>
        </p:nvSpPr>
        <p:spPr>
          <a:xfrm>
            <a:off x="8348650" y="4090772"/>
            <a:ext cx="3241593" cy="584775"/>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Lecturer at University of Liverpool</a:t>
            </a:r>
          </a:p>
          <a:p>
            <a:r>
              <a:rPr lang="en-US" sz="1600" dirty="0">
                <a:solidFill>
                  <a:schemeClr val="bg1"/>
                </a:solidFill>
                <a:latin typeface="Arial" panose="020B0604020202020204" pitchFamily="34" charset="0"/>
                <a:cs typeface="Arial" panose="020B0604020202020204" pitchFamily="34" charset="0"/>
              </a:rPr>
              <a:t>Cockcroft Institute</a:t>
            </a:r>
          </a:p>
        </p:txBody>
      </p:sp>
      <p:sp>
        <p:nvSpPr>
          <p:cNvPr id="5" name="Text Placeholder 3">
            <a:extLst>
              <a:ext uri="{FF2B5EF4-FFF2-40B4-BE49-F238E27FC236}">
                <a16:creationId xmlns:a16="http://schemas.microsoft.com/office/drawing/2014/main" id="{D1DAA702-C436-7B0C-23F2-FE1FB08D5B48}"/>
              </a:ext>
            </a:extLst>
          </p:cNvPr>
          <p:cNvSpPr txBox="1">
            <a:spLocks/>
          </p:cNvSpPr>
          <p:nvPr/>
        </p:nvSpPr>
        <p:spPr>
          <a:xfrm>
            <a:off x="1032340" y="4366527"/>
            <a:ext cx="4679884" cy="2009560"/>
          </a:xfrm>
          <a:prstGeom prst="rect">
            <a:avLst/>
          </a:prstGeom>
        </p:spPr>
        <p:txBody>
          <a:bodyPr vert="horz" lIns="91440" tIns="45720" rIns="91440" bIns="45720" rtlCol="0" anchor="t">
            <a:normAutofit/>
          </a:bodyPr>
          <a:lstStyle>
            <a:lvl1pPr marL="0" indent="0" algn="l" defTabSz="914400" rtl="0" eaLnBrk="1" latinLnBrk="0" hangingPunct="1">
              <a:lnSpc>
                <a:spcPts val="2100"/>
              </a:lnSpc>
              <a:spcBef>
                <a:spcPts val="0"/>
              </a:spcBef>
              <a:buFont typeface="Arial" panose="020B0604020202020204" pitchFamily="34" charset="0"/>
              <a:buNone/>
              <a:defRPr sz="1900" b="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80876" indent="-380876">
              <a:buFont typeface="Wingdings" pitchFamily="2" charset="2"/>
              <a:buChar char="§"/>
            </a:pPr>
            <a:r>
              <a:rPr lang="en-GB" sz="1400" dirty="0">
                <a:hlinkClick r:id="rId9">
                  <a:extLst>
                    <a:ext uri="{A12FA001-AC4F-418D-AE19-62706E023703}">
                      <ahyp:hlinkClr xmlns:ahyp="http://schemas.microsoft.com/office/drawing/2018/hyperlinkcolor" val="tx"/>
                    </a:ext>
                  </a:extLst>
                </a:hlinkClick>
              </a:rPr>
              <a:t>Sutton &amp; Barto book</a:t>
            </a:r>
            <a:endParaRPr lang="en-GB" sz="1400" dirty="0"/>
          </a:p>
          <a:p>
            <a:pPr marL="380876" indent="-380876">
              <a:buFont typeface="Wingdings" pitchFamily="2" charset="2"/>
              <a:buChar char="§"/>
            </a:pPr>
            <a:r>
              <a:rPr lang="en-GB" sz="1400" dirty="0">
                <a:hlinkClick r:id="rId10">
                  <a:extLst>
                    <a:ext uri="{A12FA001-AC4F-418D-AE19-62706E023703}">
                      <ahyp:hlinkClr xmlns:ahyp="http://schemas.microsoft.com/office/drawing/2018/hyperlinkcolor" val="tx"/>
                    </a:ext>
                  </a:extLst>
                </a:hlinkClick>
              </a:rPr>
              <a:t>https://arxiv.org/pdf/cs/9605103.pdf</a:t>
            </a:r>
            <a:endParaRPr lang="en-GB" sz="1400" dirty="0"/>
          </a:p>
          <a:p>
            <a:pPr marL="380876" indent="-380876">
              <a:buFont typeface="Wingdings" pitchFamily="2" charset="2"/>
              <a:buChar char="§"/>
            </a:pPr>
            <a:r>
              <a:rPr lang="en-GB" sz="1400" dirty="0">
                <a:hlinkClick r:id="rId11">
                  <a:extLst>
                    <a:ext uri="{A12FA001-AC4F-418D-AE19-62706E023703}">
                      <ahyp:hlinkClr xmlns:ahyp="http://schemas.microsoft.com/office/drawing/2018/hyperlinkcolor" val="tx"/>
                    </a:ext>
                  </a:extLst>
                </a:hlinkClick>
              </a:rPr>
              <a:t>Reinforcement learning lectures by David Silver</a:t>
            </a:r>
            <a:endParaRPr lang="en-GB" sz="1400" dirty="0"/>
          </a:p>
          <a:p>
            <a:pPr marL="380876" indent="-380876">
              <a:buFont typeface="Wingdings" pitchFamily="2" charset="2"/>
              <a:buChar char="§"/>
            </a:pPr>
            <a:r>
              <a:rPr lang="en-GB" sz="1400" dirty="0">
                <a:hlinkClick r:id="rId12">
                  <a:extLst>
                    <a:ext uri="{A12FA001-AC4F-418D-AE19-62706E023703}">
                      <ahyp:hlinkClr xmlns:ahyp="http://schemas.microsoft.com/office/drawing/2018/hyperlinkcolor" val="tx"/>
                    </a:ext>
                  </a:extLst>
                </a:hlinkClick>
              </a:rPr>
              <a:t>https://spinningup.openai.com/en/latest/</a:t>
            </a:r>
            <a:endParaRPr lang="en-GB" sz="1400" dirty="0"/>
          </a:p>
          <a:p>
            <a:pPr marL="380876" indent="-380876">
              <a:buFont typeface="Wingdings" pitchFamily="2" charset="2"/>
              <a:buChar char="§"/>
            </a:pPr>
            <a:r>
              <a:rPr lang="en-GB" sz="1400" dirty="0">
                <a:hlinkClick r:id="rId13">
                  <a:extLst>
                    <a:ext uri="{A12FA001-AC4F-418D-AE19-62706E023703}">
                      <ahyp:hlinkClr xmlns:ahyp="http://schemas.microsoft.com/office/drawing/2018/hyperlinkcolor" val="tx"/>
                    </a:ext>
                  </a:extLst>
                </a:hlinkClick>
              </a:rPr>
              <a:t>Coursera RL specialization</a:t>
            </a:r>
            <a:endParaRPr lang="en-GB" sz="1400" dirty="0"/>
          </a:p>
          <a:p>
            <a:pPr marL="380876" indent="-380876">
              <a:buFont typeface="Wingdings" pitchFamily="2" charset="2"/>
              <a:buChar char="§"/>
            </a:pPr>
            <a:r>
              <a:rPr lang="en-GB" sz="1400" dirty="0">
                <a:hlinkClick r:id="rId14">
                  <a:extLst>
                    <a:ext uri="{A12FA001-AC4F-418D-AE19-62706E023703}">
                      <ahyp:hlinkClr xmlns:ahyp="http://schemas.microsoft.com/office/drawing/2018/hyperlinkcolor" val="tx"/>
                    </a:ext>
                  </a:extLst>
                </a:hlinkClick>
              </a:rPr>
              <a:t>https://arxiv.org/pdf/1810.06339.pdf</a:t>
            </a:r>
            <a:endParaRPr lang="en-GB" sz="1400" dirty="0"/>
          </a:p>
        </p:txBody>
      </p:sp>
      <p:sp>
        <p:nvSpPr>
          <p:cNvPr id="2" name="Title 1">
            <a:extLst>
              <a:ext uri="{FF2B5EF4-FFF2-40B4-BE49-F238E27FC236}">
                <a16:creationId xmlns:a16="http://schemas.microsoft.com/office/drawing/2014/main" id="{4A34EDC9-FE50-2687-AEA8-0EA4777F7D79}"/>
              </a:ext>
            </a:extLst>
          </p:cNvPr>
          <p:cNvSpPr txBox="1">
            <a:spLocks/>
          </p:cNvSpPr>
          <p:nvPr/>
        </p:nvSpPr>
        <p:spPr>
          <a:xfrm>
            <a:off x="911225" y="3899510"/>
            <a:ext cx="2377277" cy="382523"/>
          </a:xfrm>
          <a:prstGeom prst="rect">
            <a:avLst/>
          </a:prstGeom>
          <a:ln w="22225">
            <a:solidFill>
              <a:schemeClr val="bg1"/>
            </a:solidFill>
          </a:ln>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2400" cap="all" spc="100" dirty="0">
                <a:solidFill>
                  <a:schemeClr val="bg1"/>
                </a:solidFill>
                <a:latin typeface="+mn-lt"/>
              </a:rPr>
              <a:t>resources</a:t>
            </a:r>
          </a:p>
        </p:txBody>
      </p:sp>
    </p:spTree>
    <p:extLst>
      <p:ext uri="{BB962C8B-B14F-4D97-AF65-F5344CB8AC3E}">
        <p14:creationId xmlns:p14="http://schemas.microsoft.com/office/powerpoint/2010/main" val="3981223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997276A0-8855-3F7E-5A28-7E68301EA054}"/>
              </a:ext>
            </a:extLst>
          </p:cNvPr>
          <p:cNvSpPr>
            <a:spLocks noGrp="1"/>
          </p:cNvSpPr>
          <p:nvPr>
            <p:ph type="sldNum" sz="quarter" idx="11"/>
          </p:nvPr>
        </p:nvSpPr>
        <p:spPr>
          <a:xfrm>
            <a:off x="10992734" y="6292990"/>
            <a:ext cx="435023" cy="528189"/>
          </a:xfrm>
        </p:spPr>
        <p:txBody>
          <a:bodyPr/>
          <a:lstStyle/>
          <a:p>
            <a:fld id="{61696EC4-B4CF-4701-AD06-A8439D6D8E12}" type="slidenum">
              <a:rPr lang="en-US" noProof="0" smtClean="0"/>
              <a:t>7</a:t>
            </a:fld>
            <a:endParaRPr lang="en-US" noProof="0" dirty="0"/>
          </a:p>
        </p:txBody>
      </p:sp>
      <p:pic>
        <p:nvPicPr>
          <p:cNvPr id="3" name="Picture 2" descr="Diagram&#10;&#10;Description automatically generated">
            <a:extLst>
              <a:ext uri="{FF2B5EF4-FFF2-40B4-BE49-F238E27FC236}">
                <a16:creationId xmlns:a16="http://schemas.microsoft.com/office/drawing/2014/main" id="{A6904917-7C01-4C4B-FEE5-9A4C68276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225" y="441456"/>
            <a:ext cx="6351801" cy="5975087"/>
          </a:xfrm>
          <a:prstGeom prst="rect">
            <a:avLst/>
          </a:prstGeom>
        </p:spPr>
      </p:pic>
      <p:sp>
        <p:nvSpPr>
          <p:cNvPr id="26" name="TextBox 25">
            <a:extLst>
              <a:ext uri="{FF2B5EF4-FFF2-40B4-BE49-F238E27FC236}">
                <a16:creationId xmlns:a16="http://schemas.microsoft.com/office/drawing/2014/main" id="{A434D82C-389F-BAEF-5964-B485EF5065F6}"/>
              </a:ext>
            </a:extLst>
          </p:cNvPr>
          <p:cNvSpPr txBox="1"/>
          <p:nvPr/>
        </p:nvSpPr>
        <p:spPr>
          <a:xfrm>
            <a:off x="7602718" y="2651864"/>
            <a:ext cx="3390016" cy="1554272"/>
          </a:xfrm>
          <a:prstGeom prst="rect">
            <a:avLst/>
          </a:prstGeom>
          <a:solidFill>
            <a:schemeClr val="tx2">
              <a:lumMod val="20000"/>
              <a:lumOff val="80000"/>
            </a:schemeClr>
          </a:solidFill>
          <a:ln>
            <a:noFill/>
          </a:ln>
        </p:spPr>
        <p:txBody>
          <a:bodyPr wrap="square" rtlCol="0">
            <a:spAutoFit/>
          </a:bodyPr>
          <a:lstStyle/>
          <a:p>
            <a:pPr marL="285750" indent="-285750">
              <a:buFont typeface="Wingdings" pitchFamily="2" charset="2"/>
              <a:buChar char="§"/>
            </a:pPr>
            <a:r>
              <a:rPr lang="en-US" dirty="0"/>
              <a:t>All learning paradigms have </a:t>
            </a:r>
            <a:r>
              <a:rPr lang="en-US" b="1" dirty="0"/>
              <a:t>deep learning variants </a:t>
            </a:r>
            <a:r>
              <a:rPr lang="en-US" dirty="0"/>
              <a:t>(i.e., uses neural networks)</a:t>
            </a:r>
          </a:p>
          <a:p>
            <a:pPr marL="285750" indent="-285750">
              <a:buFont typeface="Wingdings" pitchFamily="2" charset="2"/>
              <a:buChar char="§"/>
            </a:pPr>
            <a:endParaRPr lang="en-US" sz="500" dirty="0"/>
          </a:p>
          <a:p>
            <a:pPr marL="285750" indent="-285750">
              <a:buFont typeface="Wingdings" pitchFamily="2" charset="2"/>
              <a:buChar char="§"/>
            </a:pPr>
            <a:r>
              <a:rPr lang="en-US" dirty="0"/>
              <a:t>Today </a:t>
            </a:r>
            <a:r>
              <a:rPr lang="en-US" b="1" dirty="0"/>
              <a:t>modern RL </a:t>
            </a:r>
            <a:r>
              <a:rPr lang="en-US" dirty="0"/>
              <a:t>refers to </a:t>
            </a:r>
            <a:r>
              <a:rPr lang="en-US" b="1" dirty="0"/>
              <a:t>deep RL</a:t>
            </a:r>
          </a:p>
        </p:txBody>
      </p:sp>
    </p:spTree>
    <p:extLst>
      <p:ext uri="{BB962C8B-B14F-4D97-AF65-F5344CB8AC3E}">
        <p14:creationId xmlns:p14="http://schemas.microsoft.com/office/powerpoint/2010/main" val="3707297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2336-EFBB-E1C3-95B5-5AD398CA67E8}"/>
              </a:ext>
            </a:extLst>
          </p:cNvPr>
          <p:cNvSpPr>
            <a:spLocks noGrp="1"/>
          </p:cNvSpPr>
          <p:nvPr>
            <p:ph type="title"/>
          </p:nvPr>
        </p:nvSpPr>
        <p:spPr/>
        <p:txBody>
          <a:bodyPr/>
          <a:lstStyle/>
          <a:p>
            <a:r>
              <a:rPr lang="en-US" dirty="0"/>
              <a:t>Deep reinforcement learning</a:t>
            </a:r>
          </a:p>
        </p:txBody>
      </p:sp>
      <p:sp>
        <p:nvSpPr>
          <p:cNvPr id="3" name="Text Placeholder 2">
            <a:extLst>
              <a:ext uri="{FF2B5EF4-FFF2-40B4-BE49-F238E27FC236}">
                <a16:creationId xmlns:a16="http://schemas.microsoft.com/office/drawing/2014/main" id="{A9656E4F-E1D0-223B-36B3-0DEA9C6DEA6E}"/>
              </a:ext>
            </a:extLst>
          </p:cNvPr>
          <p:cNvSpPr>
            <a:spLocks noGrp="1"/>
          </p:cNvSpPr>
          <p:nvPr>
            <p:ph type="body" sz="quarter" idx="12"/>
          </p:nvPr>
        </p:nvSpPr>
        <p:spPr/>
        <p:txBody>
          <a:bodyPr/>
          <a:lstStyle/>
          <a:p>
            <a:r>
              <a:rPr lang="en-US" dirty="0"/>
              <a:t>Opened the door to high dimensional environments</a:t>
            </a:r>
          </a:p>
          <a:p>
            <a:endParaRPr lang="en-US" dirty="0"/>
          </a:p>
        </p:txBody>
      </p:sp>
      <p:pic>
        <p:nvPicPr>
          <p:cNvPr id="4" name="Picture 3" descr="Graphical user interface&#10;&#10;Description automatically generated">
            <a:extLst>
              <a:ext uri="{FF2B5EF4-FFF2-40B4-BE49-F238E27FC236}">
                <a16:creationId xmlns:a16="http://schemas.microsoft.com/office/drawing/2014/main" id="{63136B10-E497-4BA9-E640-B88B130A3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7428" y="1751043"/>
            <a:ext cx="3336944" cy="4058445"/>
          </a:xfrm>
          <a:prstGeom prst="rect">
            <a:avLst/>
          </a:prstGeom>
        </p:spPr>
      </p:pic>
      <p:sp>
        <p:nvSpPr>
          <p:cNvPr id="5" name="TextBox 4">
            <a:extLst>
              <a:ext uri="{FF2B5EF4-FFF2-40B4-BE49-F238E27FC236}">
                <a16:creationId xmlns:a16="http://schemas.microsoft.com/office/drawing/2014/main" id="{47F8A7D6-6112-C132-BF20-C76CD5C6C875}"/>
              </a:ext>
            </a:extLst>
          </p:cNvPr>
          <p:cNvSpPr txBox="1"/>
          <p:nvPr/>
        </p:nvSpPr>
        <p:spPr>
          <a:xfrm>
            <a:off x="7297427" y="5809488"/>
            <a:ext cx="3336943" cy="461665"/>
          </a:xfrm>
          <a:prstGeom prst="rect">
            <a:avLst/>
          </a:prstGeom>
          <a:noFill/>
        </p:spPr>
        <p:txBody>
          <a:bodyPr wrap="square" rtlCol="0">
            <a:spAutoFit/>
          </a:bodyPr>
          <a:lstStyle/>
          <a:p>
            <a:pPr algn="ct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https://www.deepmind.com/publications/playing-atari-with-deep-reinforcement-learning</a:t>
            </a:r>
            <a:endParaRPr lang="en-GB" sz="1200" dirty="0">
              <a:solidFill>
                <a:schemeClr val="accent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1090E19-6AA2-EF4F-E1AA-69CED8463ED6}"/>
              </a:ext>
            </a:extLst>
          </p:cNvPr>
          <p:cNvSpPr txBox="1"/>
          <p:nvPr/>
        </p:nvSpPr>
        <p:spPr>
          <a:xfrm>
            <a:off x="2202252" y="5532489"/>
            <a:ext cx="2545151" cy="276999"/>
          </a:xfrm>
          <a:prstGeom prst="rect">
            <a:avLst/>
          </a:prstGeom>
          <a:noFill/>
        </p:spPr>
        <p:txBody>
          <a:bodyPr wrap="square">
            <a:spAutoFit/>
          </a:bodyPr>
          <a:lstStyle/>
          <a:p>
            <a:r>
              <a:rPr lang="en-DE"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https://arxiv.org/abs/1707.02286</a:t>
            </a:r>
            <a:endParaRPr lang="en-DE" sz="1200" dirty="0">
              <a:solidFill>
                <a:schemeClr val="accent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7BE9977-CE2F-A286-7D8D-3E577D501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544" y="2262628"/>
            <a:ext cx="4492569" cy="3248473"/>
          </a:xfrm>
          <a:prstGeom prst="rect">
            <a:avLst/>
          </a:prstGeom>
        </p:spPr>
      </p:pic>
      <p:sp>
        <p:nvSpPr>
          <p:cNvPr id="8" name="Slide Number Placeholder 7">
            <a:extLst>
              <a:ext uri="{FF2B5EF4-FFF2-40B4-BE49-F238E27FC236}">
                <a16:creationId xmlns:a16="http://schemas.microsoft.com/office/drawing/2014/main" id="{761055CA-55E3-1832-0A2D-19D0E4EE78A7}"/>
              </a:ext>
            </a:extLst>
          </p:cNvPr>
          <p:cNvSpPr>
            <a:spLocks noGrp="1"/>
          </p:cNvSpPr>
          <p:nvPr>
            <p:ph type="sldNum" sz="quarter" idx="11"/>
          </p:nvPr>
        </p:nvSpPr>
        <p:spPr/>
        <p:txBody>
          <a:bodyPr/>
          <a:lstStyle/>
          <a:p>
            <a:fld id="{8EC8024B-7172-FB45-9673-F90DEA3BA41B}" type="slidenum">
              <a:rPr lang="en-US" smtClean="0"/>
              <a:t>8</a:t>
            </a:fld>
            <a:endParaRPr lang="en-US" dirty="0"/>
          </a:p>
        </p:txBody>
      </p:sp>
    </p:spTree>
    <p:extLst>
      <p:ext uri="{BB962C8B-B14F-4D97-AF65-F5344CB8AC3E}">
        <p14:creationId xmlns:p14="http://schemas.microsoft.com/office/powerpoint/2010/main" val="1251113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F391F-B109-EA1A-7947-71422435F4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5DF3E1-2F4B-51F7-E5DA-A819555BE843}"/>
              </a:ext>
            </a:extLst>
          </p:cNvPr>
          <p:cNvSpPr>
            <a:spLocks noGrp="1"/>
          </p:cNvSpPr>
          <p:nvPr>
            <p:ph type="title"/>
          </p:nvPr>
        </p:nvSpPr>
        <p:spPr>
          <a:xfrm>
            <a:off x="835958" y="263470"/>
            <a:ext cx="11547187" cy="860182"/>
          </a:xfrm>
        </p:spPr>
        <p:txBody>
          <a:bodyPr>
            <a:normAutofit/>
          </a:bodyPr>
          <a:lstStyle/>
          <a:p>
            <a:r>
              <a:rPr lang="en-US" dirty="0"/>
              <a:t>Reinforcement learning: recent recognition		</a:t>
            </a:r>
          </a:p>
        </p:txBody>
      </p:sp>
      <p:pic>
        <p:nvPicPr>
          <p:cNvPr id="21" name="Picture 20" descr="A person with a beard and a person with a beard&#10;&#10;AI-generated content may be incorrect.">
            <a:extLst>
              <a:ext uri="{FF2B5EF4-FFF2-40B4-BE49-F238E27FC236}">
                <a16:creationId xmlns:a16="http://schemas.microsoft.com/office/drawing/2014/main" id="{41A3325A-AB06-6DFB-70CD-20AF2346BB3A}"/>
              </a:ext>
            </a:extLst>
          </p:cNvPr>
          <p:cNvPicPr>
            <a:picLocks noChangeAspect="1"/>
          </p:cNvPicPr>
          <p:nvPr/>
        </p:nvPicPr>
        <p:blipFill>
          <a:blip r:embed="rId3"/>
          <a:stretch>
            <a:fillRect/>
          </a:stretch>
        </p:blipFill>
        <p:spPr>
          <a:xfrm>
            <a:off x="1001182" y="1220371"/>
            <a:ext cx="3886010" cy="4814012"/>
          </a:xfrm>
          <a:prstGeom prst="rect">
            <a:avLst/>
          </a:prstGeom>
        </p:spPr>
      </p:pic>
      <p:pic>
        <p:nvPicPr>
          <p:cNvPr id="28" name="Graphic 27">
            <a:extLst>
              <a:ext uri="{FF2B5EF4-FFF2-40B4-BE49-F238E27FC236}">
                <a16:creationId xmlns:a16="http://schemas.microsoft.com/office/drawing/2014/main" id="{4025DD51-49BB-3C7F-26AC-8BEB05B890EC}"/>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77" t="21037" r="39651" b="19012"/>
          <a:stretch/>
        </p:blipFill>
        <p:spPr>
          <a:xfrm rot="4787295">
            <a:off x="5325801" y="1769610"/>
            <a:ext cx="347087" cy="973625"/>
          </a:xfrm>
          <a:prstGeom prst="rect">
            <a:avLst/>
          </a:prstGeom>
        </p:spPr>
      </p:pic>
      <p:sp>
        <p:nvSpPr>
          <p:cNvPr id="4" name="Slide Number Placeholder 3">
            <a:extLst>
              <a:ext uri="{FF2B5EF4-FFF2-40B4-BE49-F238E27FC236}">
                <a16:creationId xmlns:a16="http://schemas.microsoft.com/office/drawing/2014/main" id="{FFA26E05-819A-29BD-4ED3-241F3FCE7963}"/>
              </a:ext>
            </a:extLst>
          </p:cNvPr>
          <p:cNvSpPr>
            <a:spLocks noGrp="1"/>
          </p:cNvSpPr>
          <p:nvPr>
            <p:ph type="sldNum" sz="quarter" idx="11"/>
          </p:nvPr>
        </p:nvSpPr>
        <p:spPr/>
        <p:txBody>
          <a:bodyPr/>
          <a:lstStyle/>
          <a:p>
            <a:fld id="{8EC8024B-7172-FB45-9673-F90DEA3BA41B}" type="slidenum">
              <a:rPr lang="en-US" smtClean="0"/>
              <a:t>9</a:t>
            </a:fld>
            <a:endParaRPr lang="en-US" dirty="0"/>
          </a:p>
        </p:txBody>
      </p:sp>
      <p:sp>
        <p:nvSpPr>
          <p:cNvPr id="5" name="TextBox 4">
            <a:extLst>
              <a:ext uri="{FF2B5EF4-FFF2-40B4-BE49-F238E27FC236}">
                <a16:creationId xmlns:a16="http://schemas.microsoft.com/office/drawing/2014/main" id="{BC5A8B86-344D-DC6C-A6CF-8E008A757BFB}"/>
              </a:ext>
            </a:extLst>
          </p:cNvPr>
          <p:cNvSpPr txBox="1"/>
          <p:nvPr/>
        </p:nvSpPr>
        <p:spPr>
          <a:xfrm>
            <a:off x="6111498" y="1318596"/>
            <a:ext cx="5422244" cy="1554272"/>
          </a:xfrm>
          <a:prstGeom prst="rect">
            <a:avLst/>
          </a:prstGeom>
          <a:solidFill>
            <a:schemeClr val="tx2">
              <a:lumMod val="20000"/>
              <a:lumOff val="80000"/>
            </a:schemeClr>
          </a:solidFill>
        </p:spPr>
        <p:txBody>
          <a:bodyPr wrap="square" rtlCol="0">
            <a:spAutoFit/>
          </a:bodyPr>
          <a:lstStyle/>
          <a:p>
            <a:pPr algn="ctr"/>
            <a:r>
              <a:rPr lang="en-GB" dirty="0">
                <a:effectLst/>
                <a:latin typeface="Helvetica" pitchFamily="2" charset="0"/>
              </a:rPr>
              <a:t>“Reinforcement learning is simultaneously a </a:t>
            </a:r>
            <a:r>
              <a:rPr lang="en-GB" b="1" dirty="0">
                <a:solidFill>
                  <a:schemeClr val="accent6">
                    <a:lumMod val="75000"/>
                  </a:schemeClr>
                </a:solidFill>
                <a:effectLst/>
                <a:latin typeface="Helvetica" pitchFamily="2" charset="0"/>
              </a:rPr>
              <a:t>problem</a:t>
            </a:r>
            <a:r>
              <a:rPr lang="en-GB" dirty="0">
                <a:effectLst/>
                <a:latin typeface="Helvetica" pitchFamily="2" charset="0"/>
              </a:rPr>
              <a:t>, a </a:t>
            </a:r>
            <a:r>
              <a:rPr lang="en-GB" b="1" dirty="0">
                <a:solidFill>
                  <a:schemeClr val="accent6">
                    <a:lumMod val="75000"/>
                  </a:schemeClr>
                </a:solidFill>
                <a:effectLst/>
                <a:latin typeface="Helvetica" pitchFamily="2" charset="0"/>
              </a:rPr>
              <a:t>class of solution methods</a:t>
            </a:r>
            <a:r>
              <a:rPr lang="en-GB" b="1" dirty="0">
                <a:effectLst/>
                <a:latin typeface="Helvetica" pitchFamily="2" charset="0"/>
              </a:rPr>
              <a:t> </a:t>
            </a:r>
            <a:r>
              <a:rPr lang="en-GB" dirty="0">
                <a:effectLst/>
                <a:latin typeface="Helvetica" pitchFamily="2" charset="0"/>
              </a:rPr>
              <a:t>that work well on the problem, and the </a:t>
            </a:r>
            <a:r>
              <a:rPr lang="en-GB" b="1" dirty="0">
                <a:solidFill>
                  <a:schemeClr val="accent6">
                    <a:lumMod val="75000"/>
                  </a:schemeClr>
                </a:solidFill>
                <a:effectLst/>
                <a:latin typeface="Helvetica" pitchFamily="2" charset="0"/>
              </a:rPr>
              <a:t>field that studies this problem and its solution methods</a:t>
            </a:r>
            <a:r>
              <a:rPr lang="en-GB" dirty="0">
                <a:effectLst/>
                <a:latin typeface="Helvetica" pitchFamily="2" charset="0"/>
              </a:rPr>
              <a:t>” </a:t>
            </a:r>
          </a:p>
          <a:p>
            <a:endParaRPr lang="en-GB" sz="500" dirty="0">
              <a:effectLst/>
              <a:latin typeface="Helvetica" pitchFamily="2" charset="0"/>
            </a:endParaRPr>
          </a:p>
          <a:p>
            <a:pPr algn="r"/>
            <a:r>
              <a:rPr lang="en-GB" i="1" dirty="0">
                <a:effectLst/>
                <a:latin typeface="Helvetica" pitchFamily="2" charset="0"/>
              </a:rPr>
              <a:t>- Sutton &amp; Barto</a:t>
            </a:r>
          </a:p>
        </p:txBody>
      </p:sp>
      <p:sp>
        <p:nvSpPr>
          <p:cNvPr id="6" name="TextBox 5">
            <a:extLst>
              <a:ext uri="{FF2B5EF4-FFF2-40B4-BE49-F238E27FC236}">
                <a16:creationId xmlns:a16="http://schemas.microsoft.com/office/drawing/2014/main" id="{5F4C2C75-5861-F0E7-C6E2-E08E3FBA8037}"/>
              </a:ext>
            </a:extLst>
          </p:cNvPr>
          <p:cNvSpPr txBox="1"/>
          <p:nvPr/>
        </p:nvSpPr>
        <p:spPr>
          <a:xfrm>
            <a:off x="6003012" y="3521750"/>
            <a:ext cx="5491141"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W</a:t>
            </a:r>
            <a:r>
              <a:rPr lang="en-DE" dirty="0">
                <a:latin typeface="Arial" panose="020B0604020202020204" pitchFamily="34" charset="0"/>
                <a:cs typeface="Arial" panose="020B0604020202020204" pitchFamily="34" charset="0"/>
              </a:rPr>
              <a:t>hat we understand today </a:t>
            </a:r>
            <a:r>
              <a:rPr lang="en-DE">
                <a:latin typeface="Arial" panose="020B0604020202020204" pitchFamily="34" charset="0"/>
                <a:cs typeface="Arial" panose="020B0604020202020204" pitchFamily="34" charset="0"/>
              </a:rPr>
              <a:t>as RL</a:t>
            </a:r>
            <a:r>
              <a:rPr lang="en-US" dirty="0">
                <a:latin typeface="Arial" panose="020B0604020202020204" pitchFamily="34" charset="0"/>
                <a:cs typeface="Arial" panose="020B0604020202020204" pitchFamily="34" charset="0"/>
              </a:rPr>
              <a:t> (established in the 1980s) inherits concepts from:</a:t>
            </a:r>
            <a:endParaRPr lang="en-GB" u="sng"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B5AD2EF-AF67-74F5-B2FD-B841077447DC}"/>
              </a:ext>
            </a:extLst>
          </p:cNvPr>
          <p:cNvSpPr txBox="1"/>
          <p:nvPr/>
        </p:nvSpPr>
        <p:spPr>
          <a:xfrm>
            <a:off x="6513444" y="4168081"/>
            <a:ext cx="4911812" cy="1420261"/>
          </a:xfrm>
          <a:prstGeom prst="rect">
            <a:avLst/>
          </a:prstGeom>
          <a:noFill/>
        </p:spPr>
        <p:txBody>
          <a:bodyPr wrap="square">
            <a:spAutoFit/>
          </a:bodyPr>
          <a:lstStyle/>
          <a:p>
            <a:pPr marL="342900" indent="-342900">
              <a:lnSpc>
                <a:spcPct val="150000"/>
              </a:lnSpc>
              <a:buFont typeface="Courier New" panose="02070309020205020404" pitchFamily="49" charset="0"/>
              <a:buChar char="o"/>
            </a:pPr>
            <a:r>
              <a:rPr lang="en-GB" sz="2000" b="1" dirty="0">
                <a:latin typeface="Arial" panose="020B0604020202020204" pitchFamily="34" charset="0"/>
                <a:cs typeface="Arial" panose="020B0604020202020204" pitchFamily="34" charset="0"/>
              </a:rPr>
              <a:t>trial-and-error learning</a:t>
            </a:r>
          </a:p>
          <a:p>
            <a:pPr marL="342900" indent="-342900">
              <a:lnSpc>
                <a:spcPct val="150000"/>
              </a:lnSpc>
              <a:buFont typeface="Courier New" panose="02070309020205020404" pitchFamily="49" charset="0"/>
              <a:buChar char="o"/>
            </a:pPr>
            <a:r>
              <a:rPr lang="en-GB" sz="2000" b="1" dirty="0">
                <a:latin typeface="Arial" panose="020B0604020202020204" pitchFamily="34" charset="0"/>
                <a:cs typeface="Arial" panose="020B0604020202020204" pitchFamily="34" charset="0"/>
              </a:rPr>
              <a:t>optimal control</a:t>
            </a:r>
          </a:p>
          <a:p>
            <a:pPr marL="342900" indent="-342900">
              <a:lnSpc>
                <a:spcPct val="150000"/>
              </a:lnSpc>
              <a:buFont typeface="Courier New" panose="02070309020205020404" pitchFamily="49" charset="0"/>
              <a:buChar char="o"/>
            </a:pPr>
            <a:r>
              <a:rPr lang="en-GB" sz="2000" b="1" dirty="0">
                <a:latin typeface="Arial" panose="020B0604020202020204" pitchFamily="34" charset="0"/>
                <a:cs typeface="Arial" panose="020B0604020202020204" pitchFamily="34" charset="0"/>
              </a:rPr>
              <a:t>temporal difference learning</a:t>
            </a:r>
            <a:endParaRPr lang="en-DE" sz="2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AE1A883-C361-9D89-D892-6ABBC2A81529}"/>
              </a:ext>
            </a:extLst>
          </p:cNvPr>
          <p:cNvSpPr txBox="1"/>
          <p:nvPr/>
        </p:nvSpPr>
        <p:spPr>
          <a:xfrm>
            <a:off x="1001182" y="6064292"/>
            <a:ext cx="1460208" cy="276999"/>
          </a:xfrm>
          <a:prstGeom prst="rect">
            <a:avLst/>
          </a:prstGeom>
          <a:noFill/>
        </p:spPr>
        <p:txBody>
          <a:bodyPr wrap="none" rtlCol="0">
            <a:spAutoFit/>
          </a:bodyPr>
          <a:lstStyle/>
          <a:p>
            <a:r>
              <a:rPr lang="en-US" sz="1200" dirty="0"/>
              <a:t>2024 Turing Award</a:t>
            </a:r>
          </a:p>
        </p:txBody>
      </p:sp>
    </p:spTree>
    <p:extLst>
      <p:ext uri="{BB962C8B-B14F-4D97-AF65-F5344CB8AC3E}">
        <p14:creationId xmlns:p14="http://schemas.microsoft.com/office/powerpoint/2010/main" val="285797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theme/theme1.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76119</TotalTime>
  <Words>7002</Words>
  <Application>Microsoft Macintosh PowerPoint</Application>
  <PresentationFormat>Widescreen</PresentationFormat>
  <Paragraphs>1107</Paragraphs>
  <Slides>60</Slides>
  <Notes>43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60</vt:i4>
      </vt:variant>
    </vt:vector>
  </HeadingPairs>
  <TitlesOfParts>
    <vt:vector size="72" baseType="lpstr">
      <vt:lpstr>American Typewriter</vt:lpstr>
      <vt:lpstr>Apple Color Emoji</vt:lpstr>
      <vt:lpstr>Aptos</vt:lpstr>
      <vt:lpstr>Arial</vt:lpstr>
      <vt:lpstr>Avenir Next Condensed</vt:lpstr>
      <vt:lpstr>Cambria Math</vt:lpstr>
      <vt:lpstr>Courier New</vt:lpstr>
      <vt:lpstr>Helvetica</vt:lpstr>
      <vt:lpstr>Helvetica Neue</vt:lpstr>
      <vt:lpstr>Poppins</vt:lpstr>
      <vt:lpstr>Wingdings</vt:lpstr>
      <vt:lpstr>Office Theme</vt:lpstr>
      <vt:lpstr>Introduction to reinforcement learning</vt:lpstr>
      <vt:lpstr>Disclaimer</vt:lpstr>
      <vt:lpstr>OUTLINE</vt:lpstr>
      <vt:lpstr>THEORETICAL FOUNDATIONS OF REINFORCEMENT LEARNING</vt:lpstr>
      <vt:lpstr>Learning paradigms (ML)</vt:lpstr>
      <vt:lpstr>Reinforcement learning  </vt:lpstr>
      <vt:lpstr>PowerPoint Presentation</vt:lpstr>
      <vt:lpstr>Deep reinforcement learning</vt:lpstr>
      <vt:lpstr>Reinforcement learning: recent recognition  </vt:lpstr>
      <vt:lpstr>The pillars of reinforcement learning</vt:lpstr>
      <vt:lpstr>Trial-and-error concepts</vt:lpstr>
      <vt:lpstr>Trial-and-error concepts</vt:lpstr>
      <vt:lpstr>Trial-and-error concepts</vt:lpstr>
      <vt:lpstr>Trial-and-error concepts</vt:lpstr>
      <vt:lpstr>Trial-and-error concepts</vt:lpstr>
      <vt:lpstr>Trial-and-error concepts</vt:lpstr>
      <vt:lpstr>Trial-and-error concepts</vt:lpstr>
      <vt:lpstr>Optimal control concepts </vt:lpstr>
      <vt:lpstr>Optimal control concepts 💡</vt:lpstr>
      <vt:lpstr>Optimal control concepts </vt:lpstr>
      <vt:lpstr>Optimal control concepts</vt:lpstr>
      <vt:lpstr>Optimal control concepts </vt:lpstr>
      <vt:lpstr>Optimal control concepts </vt:lpstr>
      <vt:lpstr>Optimal control concepts </vt:lpstr>
      <vt:lpstr>Optimal control concepts </vt:lpstr>
      <vt:lpstr>Optimal control concepts </vt:lpstr>
      <vt:lpstr>Optimal control concepts </vt:lpstr>
      <vt:lpstr>Dynamic programming </vt:lpstr>
      <vt:lpstr>Dynamic programming</vt:lpstr>
      <vt:lpstr>Dynamic programming</vt:lpstr>
      <vt:lpstr>An illustrative toy problem: gridworld</vt:lpstr>
      <vt:lpstr>Gridworld toy problem</vt:lpstr>
      <vt:lpstr>Gridworld toy problem</vt:lpstr>
      <vt:lpstr>Gridworld toy problem</vt:lpstr>
      <vt:lpstr>Gridworld toy problem</vt:lpstr>
      <vt:lpstr>Gridworld toy problem</vt:lpstr>
      <vt:lpstr>Gridworld toy problem</vt:lpstr>
      <vt:lpstr>What have we learned?</vt:lpstr>
      <vt:lpstr>How does an agent actually learn?</vt:lpstr>
      <vt:lpstr>The reinforcement learning goal</vt:lpstr>
      <vt:lpstr>The reinforcement learning goal</vt:lpstr>
      <vt:lpstr>But how can we get the best policy?</vt:lpstr>
      <vt:lpstr>Bellman optimality equations</vt:lpstr>
      <vt:lpstr>Policy improvement</vt:lpstr>
      <vt:lpstr>Gridworld toy problem</vt:lpstr>
      <vt:lpstr>Gridworld toy problem</vt:lpstr>
      <vt:lpstr>About greedy actions </vt:lpstr>
      <vt:lpstr>About greedy actions </vt:lpstr>
      <vt:lpstr>summary</vt:lpstr>
      <vt:lpstr>Summary: introduction to RL</vt:lpstr>
      <vt:lpstr>Sampling and approximation methods</vt:lpstr>
      <vt:lpstr>The expanded Bellman equation</vt:lpstr>
      <vt:lpstr>Transitioning to “modern” RL</vt:lpstr>
      <vt:lpstr>Monte Carlo learning</vt:lpstr>
      <vt:lpstr>Monte Carlo learning</vt:lpstr>
      <vt:lpstr>Temporal difference learning</vt:lpstr>
      <vt:lpstr>Temporal difference learning</vt:lpstr>
      <vt:lpstr>Summary</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Santamaria Garcia, Andrea</dc:creator>
  <cp:lastModifiedBy>Santamaria Garcia, Andrea</cp:lastModifiedBy>
  <cp:revision>330</cp:revision>
  <dcterms:created xsi:type="dcterms:W3CDTF">2025-02-26T11:48:51Z</dcterms:created>
  <dcterms:modified xsi:type="dcterms:W3CDTF">2026-03-29T23:20:28Z</dcterms:modified>
</cp:coreProperties>
</file>