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svg" ContentType="image/svg+xml"/>
  <Default Extension="wmf" ContentType="image/x-wmf"/>
  <Default Extension="bin" ContentType="application/vnd.openxmlformats-officedocument.oleObject"/>
  <Default Extension="rels" ContentType="application/vnd.openxmlformats-package.relationships+xml"/>
  <Default Extension="jpeg" ContentType="image/jpeg"/>
  <Default Extension="png" ContentType="image/png"/>
  <Override PartName="/ppt/notesSlides/notesSlide10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2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Layouts/slideLayout7.xml" ContentType="application/vnd.openxmlformats-officedocument.presentationml.slideLayout+xml"/>
  <Override PartName="/ppt/slideLayouts/slideLayout1.xml" ContentType="application/vnd.openxmlformats-officedocument.presentationml.slideLayout+xml"/>
  <Override PartName="/ppt/notesSlides/notesSlide4.xml" ContentType="application/vnd.openxmlformats-officedocument.presentationml.notesSlide+xml"/>
  <Override PartName="/ppt/tableStyles.xml" ContentType="application/vnd.openxmlformats-officedocument.presentationml.tableStyles+xml"/>
  <Override PartName="/ppt/theme/theme5.xml" ContentType="application/vnd.openxmlformats-officedocument.theme+xml"/>
  <Override PartName="/docProps/app.xml" ContentType="application/vnd.openxmlformats-officedocument.extended-properties+xml"/>
  <Override PartName="/ppt/theme/theme7.xml" ContentType="application/vnd.openxmlformats-officedocument.theme+xml"/>
  <Override PartName="/ppt/viewProps.xml" ContentType="application/vnd.openxmlformats-officedocument.presentationml.viewProps+xml"/>
  <Override PartName="/ppt/notesSlides/notesSlide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8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2.xml" ContentType="application/vnd.openxmlformats-officedocument.presentationml.slide+xml"/>
  <Override PartName="/docProps/core.xml" ContentType="application/vnd.openxmlformats-package.core-properties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1.xml" ContentType="application/vnd.openxmlformats-officedocument.theme+xml"/>
  <Override PartName="/ppt/slideMasters/slideMaster3.xml" ContentType="application/vnd.openxmlformats-officedocument.presentationml.slideMaster+xml"/>
  <Override PartName="/ppt/slideLayouts/slideLayout9.xml" ContentType="application/vnd.openxmlformats-officedocument.presentationml.slideLayout+xml"/>
  <Override PartName="/ppt/slides/slide3.xml" ContentType="application/vnd.openxmlformats-officedocument.presentationml.slide+xml"/>
  <Override PartName="/ppt/theme/theme6.xml" ContentType="application/vnd.openxmlformats-officedocument.theme+xml"/>
  <Override PartName="/ppt/presProps.xml" ContentType="application/vnd.openxmlformats-officedocument.presentationml.presProps+xml"/>
  <Override PartName="/ppt/theme/theme4.xml" ContentType="application/vnd.openxmlformats-officedocument.theme+xml"/>
  <Override PartName="/ppt/theme/theme3.xml" ContentType="application/vnd.openxmlformats-officedocument.theme+xml"/>
  <Override PartName="/docProps/custom.xml" ContentType="application/vnd.openxmlformats-officedocument.custom-properties+xml"/>
  <Override PartName="/ppt/slideLayouts/slideLayout8.xml" ContentType="application/vnd.openxmlformats-officedocument.presentationml.slideLayout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s/slide7.xml" ContentType="application/vnd.openxmlformats-officedocument.presentationml.slide+xml"/>
  <Override PartName="/ppt/slideLayouts/slideLayout6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Masters/slideMaster6.xml" ContentType="application/vnd.openxmlformats-officedocument.presentationml.slideMaster+xml"/>
  <Override PartName="/ppt/slideLayouts/slideLayout11.xml" ContentType="application/vnd.openxmlformats-officedocument.presentationml.slideLayout+xml"/>
  <Override PartName="/ppt/notesSlides/notesSlide3.xml" ContentType="application/vnd.openxmlformats-officedocument.presentationml.notesSlide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9.xml" ContentType="application/vnd.openxmlformats-officedocument.presentationml.slide+xml"/>
  <Override PartName="/ppt/notesSlides/notesSlide1.xml" ContentType="application/vnd.openxmlformats-officedocument.presentationml.notesSlide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aveSubsetFonts="1">
  <p:sldMasterIdLst>
    <p:sldMasterId id="2147483648" r:id="rId1"/>
    <p:sldMasterId id="2147483651" r:id="rId2"/>
    <p:sldMasterId id="2147483653" r:id="rId3"/>
    <p:sldMasterId id="2147483659" r:id="rId4"/>
    <p:sldMasterId id="2147483663" r:id="rId5"/>
    <p:sldMasterId id="2147483666" r:id="rId6"/>
  </p:sldMasterIdLst>
  <p:notesMasterIdLst>
    <p:notesMasterId r:id="rId24"/>
  </p:notes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</p:sldIdLst>
  <p:sldSz cx="12192000" cy="6858000"/>
  <p:notesSz cx="6858000" cy="9144000"/>
  <p:defaultTextStyle>
    <a:defPPr>
      <a:defRPr lang="en-US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 varScale="1">
        <p:scale>
          <a:sx n="1" d="2"/>
          <a:sy n="1" d="2"/>
        </p:scale>
        <p:origin x="0" y="0"/>
      </p:cViewPr>
      <p:guideLst>
        <p:guide pos="2137" orient="horz"/>
        <p:guide pos="3840"/>
      </p:guideLst>
    </p:cSldViewPr>
  </p:slideViewPr>
  <p:gridSpacing cx="76200" cy="76200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theme" Target="theme/theme1.xml"/><Relationship Id="rId8" Type="http://schemas.openxmlformats.org/officeDocument/2006/relationships/theme" Target="theme/theme2.xml"/><Relationship Id="rId9" Type="http://schemas.openxmlformats.org/officeDocument/2006/relationships/theme" Target="theme/theme3.xml"/><Relationship Id="rId10" Type="http://schemas.openxmlformats.org/officeDocument/2006/relationships/theme" Target="theme/theme4.xml"/><Relationship Id="rId11" Type="http://schemas.openxmlformats.org/officeDocument/2006/relationships/theme" Target="theme/theme5.xml"/><Relationship Id="rId12" Type="http://schemas.openxmlformats.org/officeDocument/2006/relationships/theme" Target="theme/theme6.xml"/><Relationship Id="rId13" Type="http://schemas.openxmlformats.org/officeDocument/2006/relationships/theme" Target="theme/theme7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25" Type="http://schemas.openxmlformats.org/officeDocument/2006/relationships/presProps" Target="presProps.xml" /><Relationship Id="rId26" Type="http://schemas.openxmlformats.org/officeDocument/2006/relationships/tableStyles" Target="tableStyles.xml" /><Relationship Id="rId27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164485121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33091601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696BCBB-0F33-4B8D-91CA-DE339646112F}" type="datetimeFigureOut">
              <a:rPr lang="en-GB"/>
              <a:t>18/03/2026</a:t>
            </a:fld>
            <a:endParaRPr lang="en-GB"/>
          </a:p>
        </p:txBody>
      </p:sp>
      <p:sp>
        <p:nvSpPr>
          <p:cNvPr id="1985995981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GB"/>
          </a:p>
        </p:txBody>
      </p:sp>
      <p:sp>
        <p:nvSpPr>
          <p:cNvPr id="1744757150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77701582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52874316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E5C9707-FDC8-4766-B836-E203739A0B0D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696172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8791699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2495238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1786CD-C803-B1BC-F400-9A2F3501091A}" type="slidenum">
              <a:rPr/>
              <a:t>1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29222117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872254008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51032499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971D3D4-635D-2422-F640-993117376065}" type="slidenum">
              <a:rPr/>
              <a:t>10</a:t>
            </a:fld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1735495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40993429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74440061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24378746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0536254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364784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1804251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2074210292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54617010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1142A97-BA75-4C32-F08F-8A6C72E4AD56}" type="slidenum">
              <a:rPr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8082439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66108501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11338445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829285C-F99C-B4C8-09E5-857005C619E5}" type="slidenum">
              <a:rPr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83362658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076456584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354753373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10A4AEB-A245-29E8-CF61-A96612044406}" type="slidenum">
              <a:rPr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20914603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70130561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619064027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08DF58E-C818-4A0B-05D7-B2DB578861FF}" type="slidenum">
              <a:rPr/>
              <a:t>7</a:t>
            </a:fld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365212924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896341536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70187309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DE2E4-3CBD-67C0-A7B8-44E3779886A7}" type="slidenum">
              <a:rPr/>
              <a:t>8</a:t>
            </a:fld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84845990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19527017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1058352366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3EDE2E4-3CBD-67C0-A7B8-44E3779886A7}" type="slidenum">
              <a:rPr/>
              <a:t>9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media1.svg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Relationship Id="rId2" Type="http://schemas.openxmlformats.org/officeDocument/2006/relationships/image" Target="../media/image3.png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484879016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697709" y="5838677"/>
            <a:ext cx="3641406" cy="646331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/>
              <a:buNone/>
              <a:defRPr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6286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0858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5430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002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Mark Johnson | Senior Accelerator Physicist</a:t>
            </a:r>
            <a:br>
              <a:rPr lang="en-GB"/>
            </a:br>
            <a:r>
              <a:rPr lang="en-GB"/>
              <a:t>UKRI STFC Daresbury Laboratory</a:t>
            </a:r>
            <a:br>
              <a:rPr lang="en-GB"/>
            </a:br>
            <a:r>
              <a:rPr lang="en-GB"/>
              <a:t>       mark.johnson@stfc.ac.uk</a:t>
            </a:r>
            <a:endParaRPr/>
          </a:p>
        </p:txBody>
      </p:sp>
      <p:sp>
        <p:nvSpPr>
          <p:cNvPr id="824646159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5325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Presenter Name | Meeting Name</a:t>
            </a:r>
            <a:endParaRPr lang="en-GB"/>
          </a:p>
        </p:txBody>
      </p:sp>
      <p:sp>
        <p:nvSpPr>
          <p:cNvPr id="210607021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95325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Placeholder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631545516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695325" y="3802438"/>
            <a:ext cx="166254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5pPr>
          </a:lstStyle>
          <a:p>
            <a:pPr lvl="0">
              <a:defRPr/>
            </a:pPr>
            <a:r>
              <a:rPr lang="en-US"/>
              <a:t>01/01/2024</a:t>
            </a:r>
            <a:endParaRPr lang="en-GB"/>
          </a:p>
        </p:txBody>
      </p:sp>
      <p:pic>
        <p:nvPicPr>
          <p:cNvPr id="138731939" name="Graphic 24" descr="Envelope with solid fill"/>
          <p:cNvPicPr>
            <a:picLocks noChangeAspect="1"/>
          </p:cNvPicPr>
          <p:nvPr/>
        </p:nvPicPr>
        <p:blipFill rotWithShape="1">
          <a:blip r:embed="rId2">
            <a:alphaModFix amt="30000"/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/>
        </p:blipFill>
        <p:spPr bwMode="auto">
          <a:xfrm flipH="1">
            <a:off x="780478" y="6268525"/>
            <a:ext cx="216000" cy="18225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ext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33840273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33776583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238250"/>
            <a:ext cx="9275762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63489672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53773754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ext and Pictur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19760144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235705973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9" y="1238250"/>
            <a:ext cx="6433501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492640961" name="Picture Placeholder 5"/>
          <p:cNvSpPr>
            <a:spLocks noGrp="1"/>
          </p:cNvSpPr>
          <p:nvPr>
            <p:ph type="pic" sz="quarter" idx="13"/>
          </p:nvPr>
        </p:nvSpPr>
        <p:spPr bwMode="auto">
          <a:xfrm>
            <a:off x="7165571" y="1238250"/>
            <a:ext cx="4859742" cy="4895850"/>
          </a:xfrm>
        </p:spPr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1779374389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22994502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aption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4676806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852355177" name="Title 1"/>
          <p:cNvSpPr>
            <a:spLocks noGrp="1"/>
          </p:cNvSpPr>
          <p:nvPr>
            <p:ph type="title"/>
          </p:nvPr>
        </p:nvSpPr>
        <p:spPr bwMode="auto">
          <a:xfrm>
            <a:off x="524252" y="365125"/>
            <a:ext cx="5161654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724032347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163637"/>
            <a:ext cx="5186362" cy="330861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7084228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aption Righ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84440230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381027796" name="Title 1"/>
          <p:cNvSpPr>
            <a:spLocks noGrp="1"/>
          </p:cNvSpPr>
          <p:nvPr>
            <p:ph type="title"/>
          </p:nvPr>
        </p:nvSpPr>
        <p:spPr bwMode="auto">
          <a:xfrm>
            <a:off x="6498015" y="365125"/>
            <a:ext cx="5161654" cy="574675"/>
          </a:xfrm>
        </p:spPr>
        <p:txBody>
          <a:bodyPr>
            <a:normAutofit/>
          </a:bodyPr>
          <a:lstStyle>
            <a:lvl1pPr algn="r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39209574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6489701" y="1163637"/>
            <a:ext cx="5186362" cy="3308610"/>
          </a:xfrm>
        </p:spPr>
        <p:txBody>
          <a:bodyPr/>
          <a:lstStyle>
            <a:lvl1pPr algn="r">
              <a:defRPr/>
            </a:lvl1pPr>
            <a:lvl2pPr algn="r">
              <a:defRPr/>
            </a:lvl2pPr>
            <a:lvl3pPr algn="r">
              <a:defRPr/>
            </a:lvl3pPr>
            <a:lvl4pPr algn="r">
              <a:defRPr/>
            </a:lvl4pPr>
            <a:lvl5pPr algn="r">
              <a:defRPr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32691148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aption Left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37799600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144021494" name="Title 1"/>
          <p:cNvSpPr>
            <a:spLocks noGrp="1"/>
          </p:cNvSpPr>
          <p:nvPr>
            <p:ph type="title"/>
          </p:nvPr>
        </p:nvSpPr>
        <p:spPr bwMode="auto">
          <a:xfrm>
            <a:off x="524252" y="365125"/>
            <a:ext cx="5161654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11381896" name="Text Placeholder 5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163637"/>
            <a:ext cx="5186362" cy="3308610"/>
          </a:xfrm>
        </p:spPr>
        <p:txBody>
          <a:bodyPr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523338591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showMasterSp="1" userDrawn="1">
  <p:cSld name="Text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8853718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845840733" name="Text Placeholder 6"/>
          <p:cNvSpPr>
            <a:spLocks noGrp="1"/>
          </p:cNvSpPr>
          <p:nvPr>
            <p:ph type="body" sz="quarter" idx="12"/>
          </p:nvPr>
        </p:nvSpPr>
        <p:spPr bwMode="auto">
          <a:xfrm>
            <a:off x="515938" y="1238250"/>
            <a:ext cx="9275762" cy="4895850"/>
          </a:xfrm>
        </p:spPr>
        <p:txBody>
          <a:bodyPr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03575821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10985520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574068982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695325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Subheading</a:t>
            </a:r>
            <a:endParaRPr lang="en-GB"/>
          </a:p>
        </p:txBody>
      </p:sp>
      <p:sp>
        <p:nvSpPr>
          <p:cNvPr id="968310843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695325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Page Divider</a:t>
            </a:r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Main 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910395814" name="Subtitle 2"/>
          <p:cNvSpPr>
            <a:spLocks noGrp="1"/>
          </p:cNvSpPr>
          <p:nvPr>
            <p:ph type="subTitle" idx="1" hasCustomPrompt="1"/>
          </p:nvPr>
        </p:nvSpPr>
        <p:spPr bwMode="auto">
          <a:xfrm>
            <a:off x="1981200" y="3437313"/>
            <a:ext cx="4114800" cy="365125"/>
          </a:xfrm>
          <a:prstGeom prst="rect">
            <a:avLst/>
          </a:prstGeom>
        </p:spPr>
        <p:txBody>
          <a:bodyPr/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en-US"/>
              <a:t>Presenter Name | Meeting Name</a:t>
            </a:r>
            <a:endParaRPr lang="en-GB"/>
          </a:p>
        </p:txBody>
      </p:sp>
      <p:sp>
        <p:nvSpPr>
          <p:cNvPr id="1011227946" name="Title 1"/>
          <p:cNvSpPr>
            <a:spLocks noGrp="1"/>
          </p:cNvSpPr>
          <p:nvPr>
            <p:ph type="ctrTitle" hasCustomPrompt="1"/>
          </p:nvPr>
        </p:nvSpPr>
        <p:spPr bwMode="auto">
          <a:xfrm>
            <a:off x="1981200" y="2121910"/>
            <a:ext cx="4572000" cy="1315403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rgbClr val="003088"/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Placeholder</a:t>
            </a:r>
            <a:br>
              <a:rPr lang="en-US"/>
            </a:br>
            <a:r>
              <a:rPr lang="en-US"/>
              <a:t>Presentation Title</a:t>
            </a:r>
            <a:endParaRPr lang="en-GB"/>
          </a:p>
        </p:txBody>
      </p:sp>
      <p:sp>
        <p:nvSpPr>
          <p:cNvPr id="1139686490" name="Text Placeholder 10"/>
          <p:cNvSpPr>
            <a:spLocks noGrp="1"/>
          </p:cNvSpPr>
          <p:nvPr>
            <p:ph type="body" sz="quarter" idx="10" hasCustomPrompt="1"/>
          </p:nvPr>
        </p:nvSpPr>
        <p:spPr bwMode="auto">
          <a:xfrm>
            <a:off x="1981200" y="3802438"/>
            <a:ext cx="1662545" cy="365125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>
                <a:solidFill>
                  <a:schemeClr val="bg1">
                    <a:lumMod val="50000"/>
                  </a:schemeClr>
                </a:solidFill>
                <a:latin typeface="Arial"/>
                <a:cs typeface="Arial"/>
              </a:defRPr>
            </a:lvl1pPr>
            <a:lvl2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2pPr>
            <a:lvl3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3pPr>
            <a:lvl4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4pPr>
            <a:lvl5pPr>
              <a:defRPr sz="1600">
                <a:solidFill>
                  <a:schemeClr val="tx1">
                    <a:lumMod val="50000"/>
                    <a:lumOff val="50000"/>
                  </a:schemeClr>
                </a:solidFill>
                <a:latin typeface="Avenir Next LT Pro Light"/>
              </a:defRPr>
            </a:lvl5pPr>
          </a:lstStyle>
          <a:p>
            <a:pPr lvl="0">
              <a:defRPr/>
            </a:pPr>
            <a:r>
              <a:rPr lang="en-US"/>
              <a:t>01/01/2024</a:t>
            </a:r>
            <a:endParaRPr lang="en-GB"/>
          </a:p>
        </p:txBody>
      </p:sp>
      <p:pic>
        <p:nvPicPr>
          <p:cNvPr id="719582641" name="Graphic 24" descr="Envelope with solid fill"/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tretch/>
        </p:blipFill>
        <p:spPr bwMode="auto">
          <a:xfrm flipH="1">
            <a:off x="1740913" y="6497127"/>
            <a:ext cx="216000" cy="182254"/>
          </a:xfrm>
          <a:prstGeom prst="rect">
            <a:avLst/>
          </a:prstGeom>
        </p:spPr>
      </p:pic>
      <p:sp>
        <p:nvSpPr>
          <p:cNvPr id="855905070" name="Text Placeholder 3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1652782" y="6067277"/>
            <a:ext cx="3641406" cy="646331"/>
          </a:xfrm>
          <a:prstGeom prst="rect">
            <a:avLst/>
          </a:prstGeom>
        </p:spPr>
        <p:txBody>
          <a:bodyPr anchor="b" anchorCtr="0"/>
          <a:lstStyle>
            <a:lvl1pPr marL="0" indent="0">
              <a:buFont typeface="Arial"/>
              <a:buNone/>
              <a:defRPr>
                <a:solidFill>
                  <a:schemeClr val="bg1">
                    <a:lumMod val="65000"/>
                  </a:schemeClr>
                </a:solidFill>
                <a:latin typeface="Arial"/>
                <a:cs typeface="Arial"/>
              </a:defRPr>
            </a:lvl1pPr>
            <a:lvl2pPr marL="6286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2pPr>
            <a:lvl3pPr marL="10858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3pPr>
            <a:lvl4pPr marL="15430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4pPr>
            <a:lvl5pPr marL="2000250" indent="-171450">
              <a:buFont typeface="Arial"/>
              <a:buChar char="•"/>
              <a:defRPr>
                <a:solidFill>
                  <a:schemeClr val="bg1">
                    <a:lumMod val="50000"/>
                  </a:schemeClr>
                </a:solidFill>
              </a:defRPr>
            </a:lvl5pPr>
          </a:lstStyle>
          <a:p>
            <a:pPr lvl="0">
              <a:defRPr/>
            </a:pPr>
            <a:r>
              <a:rPr lang="en-GB"/>
              <a:t>Mark Johnson | Senior Accelerator Physicist</a:t>
            </a:r>
            <a:br>
              <a:rPr lang="en-GB"/>
            </a:br>
            <a:r>
              <a:rPr lang="en-GB"/>
              <a:t>UKRI STFC Daresbury Laboratory</a:t>
            </a:r>
            <a:br>
              <a:rPr lang="en-GB"/>
            </a:br>
            <a:r>
              <a:rPr lang="en-GB"/>
              <a:t>       mark.johnson@stfc.ac.uk</a:t>
            </a:r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ntents (4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02169626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00620162" name="Oval 3"/>
          <p:cNvSpPr/>
          <p:nvPr userDrawn="1"/>
        </p:nvSpPr>
        <p:spPr bwMode="auto">
          <a:xfrm>
            <a:off x="3902678" y="172131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329224128" name="Oval 4"/>
          <p:cNvSpPr/>
          <p:nvPr userDrawn="1"/>
        </p:nvSpPr>
        <p:spPr bwMode="auto">
          <a:xfrm>
            <a:off x="4203139" y="259253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875946998" name="Oval 5"/>
          <p:cNvSpPr/>
          <p:nvPr userDrawn="1"/>
        </p:nvSpPr>
        <p:spPr bwMode="auto">
          <a:xfrm>
            <a:off x="4260818" y="346375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991227441" name="Oval 6"/>
          <p:cNvSpPr/>
          <p:nvPr userDrawn="1"/>
        </p:nvSpPr>
        <p:spPr bwMode="auto">
          <a:xfrm>
            <a:off x="4047458" y="43349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399888565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4065452" y="1635295"/>
            <a:ext cx="2894148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616800043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79080" y="2503873"/>
            <a:ext cx="258052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162380639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11820" y="3375708"/>
            <a:ext cx="254778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305549869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206773" y="4236426"/>
            <a:ext cx="275282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2098338123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B8F26FFA-EB72-4676-AF21-238F28274DE6}" type="datetime1">
              <a:rPr lang="en-GB"/>
              <a:t>18/03/2026</a:t>
            </a:fld>
            <a:endParaRPr lang="en-GB"/>
          </a:p>
        </p:txBody>
      </p:sp>
      <p:sp>
        <p:nvSpPr>
          <p:cNvPr id="348047962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  <p:hf dt="1" ftr="0" hdr="0" sldNum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ntents (5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1080044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336811692" name="Oval 3"/>
          <p:cNvSpPr/>
          <p:nvPr userDrawn="1"/>
        </p:nvSpPr>
        <p:spPr bwMode="auto">
          <a:xfrm>
            <a:off x="3792716" y="1519181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274864890" name="Oval 4"/>
          <p:cNvSpPr/>
          <p:nvPr userDrawn="1"/>
        </p:nvSpPr>
        <p:spPr bwMode="auto">
          <a:xfrm>
            <a:off x="4267745" y="3096175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41437456" name="Oval 5"/>
          <p:cNvSpPr/>
          <p:nvPr userDrawn="1"/>
        </p:nvSpPr>
        <p:spPr bwMode="auto">
          <a:xfrm>
            <a:off x="4200733" y="388467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141034443" name="Oval 6"/>
          <p:cNvSpPr/>
          <p:nvPr userDrawn="1"/>
        </p:nvSpPr>
        <p:spPr bwMode="auto">
          <a:xfrm>
            <a:off x="3887620" y="4673169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565149852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963808" y="1436550"/>
            <a:ext cx="2995792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1775566181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310170" y="2210921"/>
            <a:ext cx="2649430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102384103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35373" y="3008943"/>
            <a:ext cx="252422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424650811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4055248" y="4585937"/>
            <a:ext cx="2904352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273247828" name="Oval 2"/>
          <p:cNvSpPr/>
          <p:nvPr userDrawn="1"/>
        </p:nvSpPr>
        <p:spPr bwMode="auto">
          <a:xfrm>
            <a:off x="4147212" y="2307678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693980899" name="Text Placeholder 1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367861" y="3796010"/>
            <a:ext cx="2591739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874512960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  <p:sp>
        <p:nvSpPr>
          <p:cNvPr id="1210472843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ntents (6x Entries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062968066" name="Arc 1"/>
          <p:cNvSpPr/>
          <p:nvPr userDrawn="1"/>
        </p:nvSpPr>
        <p:spPr bwMode="auto">
          <a:xfrm>
            <a:off x="-1493803" y="229423"/>
            <a:ext cx="5840324" cy="6031523"/>
          </a:xfrm>
          <a:prstGeom prst="arc">
            <a:avLst>
              <a:gd name="adj1" fmla="val 18014047"/>
              <a:gd name="adj2" fmla="val 3571556"/>
            </a:avLst>
          </a:prstGeom>
          <a:ln w="22225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14212416" name="Oval 3"/>
          <p:cNvSpPr/>
          <p:nvPr userDrawn="1"/>
        </p:nvSpPr>
        <p:spPr bwMode="auto">
          <a:xfrm>
            <a:off x="3668026" y="1352926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40496402" name="Oval 4"/>
          <p:cNvSpPr/>
          <p:nvPr userDrawn="1"/>
        </p:nvSpPr>
        <p:spPr bwMode="auto">
          <a:xfrm>
            <a:off x="4259432" y="3479737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770038955" name="Oval 5"/>
          <p:cNvSpPr/>
          <p:nvPr userDrawn="1"/>
        </p:nvSpPr>
        <p:spPr bwMode="auto">
          <a:xfrm>
            <a:off x="4109292" y="4188674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446885267" name="Oval 6"/>
          <p:cNvSpPr/>
          <p:nvPr userDrawn="1"/>
        </p:nvSpPr>
        <p:spPr bwMode="auto">
          <a:xfrm>
            <a:off x="3762929" y="4897612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686213301" name="Text Placeholder 16"/>
          <p:cNvSpPr>
            <a:spLocks noGrp="1"/>
          </p:cNvSpPr>
          <p:nvPr>
            <p:ph type="body" sz="quarter" idx="11" hasCustomPrompt="1"/>
          </p:nvPr>
        </p:nvSpPr>
        <p:spPr bwMode="auto">
          <a:xfrm>
            <a:off x="3830803" y="1260770"/>
            <a:ext cx="3128797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Introduction</a:t>
            </a:r>
            <a:endParaRPr lang="en-GB"/>
          </a:p>
        </p:txBody>
      </p:sp>
      <p:sp>
        <p:nvSpPr>
          <p:cNvPr id="53600320" name="Text Placeholder 16"/>
          <p:cNvSpPr>
            <a:spLocks noGrp="1"/>
          </p:cNvSpPr>
          <p:nvPr>
            <p:ph type="body" sz="quarter" idx="12" hasCustomPrompt="1"/>
          </p:nvPr>
        </p:nvSpPr>
        <p:spPr bwMode="auto">
          <a:xfrm>
            <a:off x="4410434" y="2678298"/>
            <a:ext cx="2549166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1915295938" name="Text Placeholder 16"/>
          <p:cNvSpPr>
            <a:spLocks noGrp="1"/>
          </p:cNvSpPr>
          <p:nvPr>
            <p:ph type="body" sz="quarter" idx="13" hasCustomPrompt="1"/>
          </p:nvPr>
        </p:nvSpPr>
        <p:spPr bwMode="auto">
          <a:xfrm>
            <a:off x="4426559" y="3399252"/>
            <a:ext cx="2533041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960404325" name="Text Placeholder 16"/>
          <p:cNvSpPr>
            <a:spLocks noGrp="1"/>
          </p:cNvSpPr>
          <p:nvPr>
            <p:ph type="body" sz="quarter" idx="14" hasCustomPrompt="1"/>
          </p:nvPr>
        </p:nvSpPr>
        <p:spPr bwMode="auto">
          <a:xfrm>
            <a:off x="3930556" y="4802736"/>
            <a:ext cx="3029044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861020696" name="Oval 2"/>
          <p:cNvSpPr/>
          <p:nvPr userDrawn="1"/>
        </p:nvSpPr>
        <p:spPr bwMode="auto">
          <a:xfrm>
            <a:off x="4238655" y="2770800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499259510" name="Text Placeholder 16"/>
          <p:cNvSpPr>
            <a:spLocks noGrp="1"/>
          </p:cNvSpPr>
          <p:nvPr>
            <p:ph type="body" sz="quarter" idx="15" hasCustomPrompt="1"/>
          </p:nvPr>
        </p:nvSpPr>
        <p:spPr bwMode="auto">
          <a:xfrm>
            <a:off x="4276422" y="4103579"/>
            <a:ext cx="2683178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749072101" name="Oval 8"/>
          <p:cNvSpPr/>
          <p:nvPr userDrawn="1"/>
        </p:nvSpPr>
        <p:spPr bwMode="auto">
          <a:xfrm>
            <a:off x="4046248" y="2061863"/>
            <a:ext cx="151002" cy="151002"/>
          </a:xfrm>
          <a:prstGeom prst="ellipse">
            <a:avLst/>
          </a:prstGeom>
          <a:solidFill>
            <a:schemeClr val="bg1"/>
          </a:solidFill>
          <a:ln w="222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latin typeface="Avenir Next LT Pro Demi"/>
            </a:endParaRPr>
          </a:p>
        </p:txBody>
      </p:sp>
      <p:sp>
        <p:nvSpPr>
          <p:cNvPr id="112678024" name="Text Placeholder 16"/>
          <p:cNvSpPr>
            <a:spLocks noGrp="1"/>
          </p:cNvSpPr>
          <p:nvPr>
            <p:ph type="body" sz="quarter" idx="16" hasCustomPrompt="1"/>
          </p:nvPr>
        </p:nvSpPr>
        <p:spPr bwMode="auto">
          <a:xfrm>
            <a:off x="4213876" y="1973557"/>
            <a:ext cx="2745724" cy="360000"/>
          </a:xfrm>
          <a:prstGeom prst="rect">
            <a:avLst/>
          </a:prstGeom>
        </p:spPr>
        <p:txBody>
          <a:bodyPr anchor="ctr"/>
          <a:lstStyle>
            <a:lvl1pPr marL="0" indent="0">
              <a:buNone/>
              <a:defRPr sz="1600" b="1">
                <a:solidFill>
                  <a:schemeClr val="tx1"/>
                </a:solidFill>
                <a:latin typeface="Arial"/>
                <a:cs typeface="Arial"/>
              </a:defRPr>
            </a:lvl1pPr>
            <a:lvl2pPr marL="4572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2pPr>
            <a:lvl3pPr marL="9144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3pPr>
            <a:lvl4pPr marL="13716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4pPr>
            <a:lvl5pPr marL="1828800" indent="0">
              <a:buNone/>
              <a:defRPr sz="1600">
                <a:solidFill>
                  <a:schemeClr val="tx1"/>
                </a:solidFill>
                <a:latin typeface="Avenir Next LT Pro Demi"/>
              </a:defRPr>
            </a:lvl5pPr>
          </a:lstStyle>
          <a:p>
            <a:pPr lvl="0">
              <a:defRPr/>
            </a:pPr>
            <a:r>
              <a:rPr lang="en-US"/>
              <a:t>Section Heading</a:t>
            </a:r>
            <a:endParaRPr lang="en-GB"/>
          </a:p>
        </p:txBody>
      </p:sp>
      <p:sp>
        <p:nvSpPr>
          <p:cNvPr id="756981854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  <p:sp>
        <p:nvSpPr>
          <p:cNvPr id="991959486" name="Slide Number Placeholder 9"/>
          <p:cNvSpPr>
            <a:spLocks noGrp="1"/>
          </p:cNvSpPr>
          <p:nvPr>
            <p:ph type="sldNum" sz="quarter" idx="4"/>
          </p:nvPr>
        </p:nvSpPr>
        <p:spPr bwMode="auto">
          <a:xfrm>
            <a:off x="9298913" y="6485255"/>
            <a:ext cx="2743200" cy="365125"/>
          </a:xfrm>
          <a:prstGeom prst="rect">
            <a:avLst/>
          </a:prstGeom>
        </p:spPr>
        <p:txBody>
          <a:bodyPr anchor="ctr"/>
          <a:lstStyle>
            <a:lvl1pPr algn="r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b="1"/>
              <a:t>Contents</a:t>
            </a:r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Conclusions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64146828" name="Title 1"/>
          <p:cNvSpPr>
            <a:spLocks noGrp="1"/>
          </p:cNvSpPr>
          <p:nvPr userDrawn="1">
            <p:ph type="ctrTitle" hasCustomPrompt="1"/>
          </p:nvPr>
        </p:nvSpPr>
        <p:spPr bwMode="auto">
          <a:xfrm>
            <a:off x="1577591" y="349250"/>
            <a:ext cx="4572000" cy="595313"/>
          </a:xfrm>
          <a:prstGeom prst="rect">
            <a:avLst/>
          </a:prstGeom>
        </p:spPr>
        <p:txBody>
          <a:bodyPr anchor="ctr"/>
          <a:lstStyle>
            <a:lvl1pPr algn="l">
              <a:defRPr sz="3000" b="1">
                <a:solidFill>
                  <a:srgbClr val="003088"/>
                </a:solidFill>
                <a:latin typeface="Avenir Next LT Pro"/>
              </a:defRPr>
            </a:lvl1pPr>
          </a:lstStyle>
          <a:p>
            <a:pPr>
              <a:defRPr/>
            </a:pPr>
            <a:r>
              <a:rPr lang="en-US"/>
              <a:t>Conclusions</a:t>
            </a:r>
            <a:endParaRPr lang="en-GB"/>
          </a:p>
        </p:txBody>
      </p:sp>
      <p:sp>
        <p:nvSpPr>
          <p:cNvPr id="1113584073" name="Date Placeholder 11"/>
          <p:cNvSpPr>
            <a:spLocks noGrp="1"/>
          </p:cNvSpPr>
          <p:nvPr>
            <p:ph type="dt" sz="half" idx="2"/>
          </p:nvPr>
        </p:nvSpPr>
        <p:spPr bwMode="auto">
          <a:xfrm>
            <a:off x="1577591" y="6485255"/>
            <a:ext cx="366729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Presenter Name | </a:t>
            </a:r>
            <a:r>
              <a:rPr lang="en-GB" b="1"/>
              <a:t>Presentation Title</a:t>
            </a:r>
            <a:r>
              <a:rPr lang="en-GB"/>
              <a:t> | </a:t>
            </a:r>
            <a:fld id="{D2033CBB-BF69-4769-B6FD-626D16D4B01A}" type="datetime1">
              <a:rPr lang="en-GB"/>
              <a:t>18/03/2026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showMasterSp="1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002740750" name="Title 1"/>
          <p:cNvSpPr>
            <a:spLocks noGrp="1"/>
          </p:cNvSpPr>
          <p:nvPr>
            <p:ph type="title"/>
          </p:nvPr>
        </p:nvSpPr>
        <p:spPr bwMode="auto">
          <a:xfrm>
            <a:off x="524251" y="365125"/>
            <a:ext cx="8004607" cy="574675"/>
          </a:xfrm>
        </p:spPr>
        <p:txBody>
          <a:bodyPr>
            <a:normAutofit/>
          </a:bodyPr>
          <a:lstStyle>
            <a:lvl1pPr algn="l">
              <a:defRPr sz="3000" b="1">
                <a:solidFill>
                  <a:srgbClr val="003088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8776157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B01B60CE-0CCE-4AF1-9DEF-2C9BFF349B2B}" type="datetime1">
              <a:rPr lang="en-GB"/>
              <a:t>18/03/2026</a:t>
            </a:fld>
            <a:endParaRPr lang="en-GB"/>
          </a:p>
        </p:txBody>
      </p:sp>
      <p:sp>
        <p:nvSpPr>
          <p:cNvPr id="121293534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</p:spTree>
  </p:cSld>
  <p:clrMapOvr>
    <a:masterClrMapping/>
  </p:clrMapOvr>
  <p:hf dt="1" ftr="0" hdr="0" sldNum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Relationship Id="rId4" Type="http://schemas.openxmlformats.org/officeDocument/2006/relationships/image" Target="../media/image1.png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theme" Target="../theme/theme2.xml"/><Relationship Id="rId3" Type="http://schemas.openxmlformats.org/officeDocument/2006/relationships/image" Target="../media/image1.png"/></Relationships>
</file>

<file path=ppt/slideMasters/_rels/slideMaster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slideLayout" Target="../slideLayouts/slideLayout5.xml"/><Relationship Id="rId3" Type="http://schemas.openxmlformats.org/officeDocument/2006/relationships/slideLayout" Target="../slideLayouts/slideLayout6.xml"/><Relationship Id="rId4" Type="http://schemas.openxmlformats.org/officeDocument/2006/relationships/slideLayout" Target="../slideLayouts/slideLayout7.xml"/><Relationship Id="rId5" Type="http://schemas.openxmlformats.org/officeDocument/2006/relationships/slideLayout" Target="../slideLayouts/slideLayout8.xml"/><Relationship Id="rId6" Type="http://schemas.openxmlformats.org/officeDocument/2006/relationships/theme" Target="../theme/theme3.xml"/><Relationship Id="rId7" Type="http://schemas.openxmlformats.org/officeDocument/2006/relationships/image" Target="../media/image1.png"/></Relationships>
</file>

<file path=ppt/slideMasters/_rels/slideMaster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slideLayout" Target="../slideLayouts/slideLayout10.xml"/><Relationship Id="rId3" Type="http://schemas.openxmlformats.org/officeDocument/2006/relationships/slideLayout" Target="../slideLayouts/slideLayout11.xml"/><Relationship Id="rId4" Type="http://schemas.openxmlformats.org/officeDocument/2006/relationships/theme" Target="../theme/theme4.xml"/><Relationship Id="rId5" Type="http://schemas.openxmlformats.org/officeDocument/2006/relationships/image" Target="../media/image1.png"/></Relationships>
</file>

<file path=ppt/slideMasters/_rels/slideMaster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theme" Target="../theme/theme5.xml"/></Relationships>
</file>

<file path=ppt/slideMasters/_rels/slideMaster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theme" Target="../theme/theme6.xml"/><Relationship Id="rId3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10788418" name="Picture 2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4"/>
          <a:stretch/>
        </p:blipFill>
        <p:spPr bwMode="auto">
          <a:xfrm>
            <a:off x="670387" y="265603"/>
            <a:ext cx="2606214" cy="714099"/>
          </a:xfrm>
          <a:prstGeom prst="rect">
            <a:avLst/>
          </a:prstGeom>
        </p:spPr>
      </p:pic>
      <p:sp>
        <p:nvSpPr>
          <p:cNvPr id="338213716" name="Freeform: Shape 23"/>
          <p:cNvSpPr/>
          <p:nvPr userDrawn="1"/>
        </p:nvSpPr>
        <p:spPr bwMode="auto">
          <a:xfrm flipV="1">
            <a:off x="4165600" y="0"/>
            <a:ext cx="8026400" cy="6858001"/>
          </a:xfrm>
          <a:custGeom>
            <a:avLst/>
            <a:gdLst>
              <a:gd name="connsiteX0" fmla="*/ 0 w 8026400"/>
              <a:gd name="connsiteY0" fmla="*/ 6858001 h 6858001"/>
              <a:gd name="connsiteX1" fmla="*/ 7992656 w 8026400"/>
              <a:gd name="connsiteY1" fmla="*/ 6858001 h 6858001"/>
              <a:gd name="connsiteX2" fmla="*/ 7992656 w 8026400"/>
              <a:gd name="connsiteY2" fmla="*/ 6858000 h 6858001"/>
              <a:gd name="connsiteX3" fmla="*/ 8026400 w 8026400"/>
              <a:gd name="connsiteY3" fmla="*/ 6858000 h 6858001"/>
              <a:gd name="connsiteX4" fmla="*/ 8026400 w 8026400"/>
              <a:gd name="connsiteY4" fmla="*/ 5010540 h 6858001"/>
              <a:gd name="connsiteX5" fmla="*/ 5724849 w 8026400"/>
              <a:gd name="connsiteY5" fmla="*/ 5010540 h 6858001"/>
              <a:gd name="connsiteX6" fmla="*/ 5724849 w 8026400"/>
              <a:gd name="connsiteY6" fmla="*/ 1 h 6858001"/>
              <a:gd name="connsiteX7" fmla="*/ 5730875 w 8026400"/>
              <a:gd name="connsiteY7" fmla="*/ 1 h 6858001"/>
              <a:gd name="connsiteX8" fmla="*/ 5730875 w 8026400"/>
              <a:gd name="connsiteY8" fmla="*/ 0 h 6858001"/>
              <a:gd name="connsiteX9" fmla="*/ 5258318 w 8026400"/>
              <a:gd name="connsiteY9" fmla="*/ 0 h 6858001"/>
              <a:gd name="connsiteX10" fmla="*/ 5258318 w 8026400"/>
              <a:gd name="connsiteY10" fmla="*/ 7356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8026400" h="6858001" fill="norm" stroke="1" extrusionOk="0">
                <a:moveTo>
                  <a:pt x="0" y="6858001"/>
                </a:moveTo>
                <a:lnTo>
                  <a:pt x="7992656" y="6858001"/>
                </a:lnTo>
                <a:lnTo>
                  <a:pt x="7992656" y="6858000"/>
                </a:lnTo>
                <a:lnTo>
                  <a:pt x="8026400" y="6858000"/>
                </a:lnTo>
                <a:lnTo>
                  <a:pt x="8026400" y="5010540"/>
                </a:lnTo>
                <a:lnTo>
                  <a:pt x="5724849" y="5010540"/>
                </a:lnTo>
                <a:lnTo>
                  <a:pt x="5724849" y="1"/>
                </a:lnTo>
                <a:lnTo>
                  <a:pt x="5730875" y="1"/>
                </a:lnTo>
                <a:lnTo>
                  <a:pt x="5730875" y="0"/>
                </a:lnTo>
                <a:lnTo>
                  <a:pt x="5258318" y="0"/>
                </a:lnTo>
                <a:lnTo>
                  <a:pt x="5258318" y="7356"/>
                </a:lnTo>
                <a:close/>
              </a:path>
            </a:pathLst>
          </a:custGeom>
          <a:solidFill>
            <a:srgbClr val="003088"/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45452076" name="Picture 2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670387" y="265603"/>
            <a:ext cx="2606214" cy="714099"/>
          </a:xfrm>
          <a:prstGeom prst="rect">
            <a:avLst/>
          </a:prstGeom>
        </p:spPr>
      </p:pic>
      <p:sp>
        <p:nvSpPr>
          <p:cNvPr id="1761091653" name="Freeform: Shape 8"/>
          <p:cNvSpPr/>
          <p:nvPr userDrawn="1"/>
        </p:nvSpPr>
        <p:spPr bwMode="auto">
          <a:xfrm>
            <a:off x="3905250" y="-1"/>
            <a:ext cx="8286750" cy="6858000"/>
          </a:xfrm>
          <a:custGeom>
            <a:avLst/>
            <a:gdLst>
              <a:gd name="connsiteX0" fmla="*/ 2657474 w 8286750"/>
              <a:gd name="connsiteY0" fmla="*/ 0 h 6858000"/>
              <a:gd name="connsiteX1" fmla="*/ 8286750 w 8286750"/>
              <a:gd name="connsiteY1" fmla="*/ 0 h 6858000"/>
              <a:gd name="connsiteX2" fmla="*/ 8286750 w 8286750"/>
              <a:gd name="connsiteY2" fmla="*/ 1971675 h 6858000"/>
              <a:gd name="connsiteX3" fmla="*/ 8286750 w 8286750"/>
              <a:gd name="connsiteY3" fmla="*/ 2266950 h 6858000"/>
              <a:gd name="connsiteX4" fmla="*/ 8286750 w 8286750"/>
              <a:gd name="connsiteY4" fmla="*/ 6858000 h 6858000"/>
              <a:gd name="connsiteX5" fmla="*/ 6000749 w 8286750"/>
              <a:gd name="connsiteY5" fmla="*/ 6858000 h 6858000"/>
              <a:gd name="connsiteX6" fmla="*/ 0 w 8286750"/>
              <a:gd name="connsiteY6" fmla="*/ 6858000 h 6858000"/>
              <a:gd name="connsiteX7" fmla="*/ 5951669 w 8286750"/>
              <a:gd name="connsiteY7" fmla="*/ 2266950 h 6858000"/>
              <a:gd name="connsiteX8" fmla="*/ 2657474 w 8286750"/>
              <a:gd name="connsiteY8" fmla="*/ 226695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86750" h="6858000" fill="norm" stroke="1" extrusionOk="0">
                <a:moveTo>
                  <a:pt x="2657474" y="0"/>
                </a:moveTo>
                <a:lnTo>
                  <a:pt x="8286750" y="0"/>
                </a:lnTo>
                <a:lnTo>
                  <a:pt x="8286750" y="1971675"/>
                </a:lnTo>
                <a:lnTo>
                  <a:pt x="8286750" y="2266950"/>
                </a:lnTo>
                <a:lnTo>
                  <a:pt x="8286750" y="6858000"/>
                </a:lnTo>
                <a:lnTo>
                  <a:pt x="6000749" y="6858000"/>
                </a:lnTo>
                <a:lnTo>
                  <a:pt x="0" y="6858000"/>
                </a:lnTo>
                <a:lnTo>
                  <a:pt x="5951669" y="2266950"/>
                </a:lnTo>
                <a:lnTo>
                  <a:pt x="2657474" y="2266950"/>
                </a:lnTo>
                <a:close/>
              </a:path>
            </a:pathLst>
          </a:custGeom>
          <a:solidFill>
            <a:srgbClr val="003088"/>
          </a:solidFill>
          <a:ln>
            <a:solidFill>
              <a:srgbClr val="00308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>
              <a:defRPr/>
            </a:pPr>
            <a:endParaRPr lang="en-GB"/>
          </a:p>
        </p:txBody>
      </p:sp>
      <p:sp>
        <p:nvSpPr>
          <p:cNvPr id="953385833" name="Rectangle 9"/>
          <p:cNvSpPr/>
          <p:nvPr userDrawn="1"/>
        </p:nvSpPr>
        <p:spPr bwMode="auto">
          <a:xfrm>
            <a:off x="11306174" y="0"/>
            <a:ext cx="885825" cy="6858000"/>
          </a:xfrm>
          <a:prstGeom prst="rect">
            <a:avLst/>
          </a:prstGeom>
          <a:solidFill>
            <a:srgbClr val="1E5DF8"/>
          </a:solidFill>
          <a:ln>
            <a:solidFill>
              <a:srgbClr val="1E5DF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87681120" name="Rectangle 6"/>
          <p:cNvSpPr/>
          <p:nvPr userDrawn="1"/>
        </p:nvSpPr>
        <p:spPr bwMode="auto">
          <a:xfrm>
            <a:off x="0" y="0"/>
            <a:ext cx="1577591" cy="6858000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29951042" name="Rectangle 8"/>
          <p:cNvSpPr/>
          <p:nvPr userDrawn="1"/>
        </p:nvSpPr>
        <p:spPr bwMode="auto">
          <a:xfrm>
            <a:off x="1275127" y="0"/>
            <a:ext cx="302464" cy="6858000"/>
          </a:xfrm>
          <a:prstGeom prst="rect">
            <a:avLst/>
          </a:prstGeom>
          <a:solidFill>
            <a:srgbClr val="1C5DF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1146504150" name="Picture 2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7"/>
          <a:stretch/>
        </p:blipFill>
        <p:spPr bwMode="auto">
          <a:xfrm>
            <a:off x="9046566" y="246208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>
        <a:lnSpc>
          <a:spcPct val="100000"/>
        </a:lnSpc>
        <a:spcBef>
          <a:spcPts val="0"/>
        </a:spcBef>
        <a:buFont typeface="Arial"/>
        <a:buNone/>
        <a:defRPr sz="1200">
          <a:solidFill>
            <a:schemeClr val="bg1">
              <a:lumMod val="65000"/>
            </a:schemeClr>
          </a:solidFill>
          <a:latin typeface="Avenir Next LT Pro Light"/>
          <a:ea typeface="+mn-ea"/>
          <a:cs typeface="+mn-cs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200">
          <a:solidFill>
            <a:schemeClr val="tx1"/>
          </a:solidFill>
          <a:latin typeface="Avenir Next LT Pro Ligh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338029296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37306562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226272085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868372282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554107399" name="Rectangle 6"/>
          <p:cNvSpPr/>
          <p:nvPr userDrawn="1"/>
        </p:nvSpPr>
        <p:spPr bwMode="auto">
          <a:xfrm>
            <a:off x="0" y="348342"/>
            <a:ext cx="515938" cy="591457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109678123" name="Picture 9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5"/>
          <a:stretch/>
        </p:blipFill>
        <p:spPr bwMode="auto">
          <a:xfrm>
            <a:off x="9046566" y="246208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982079699" name="Title Placeholder 1"/>
          <p:cNvSpPr>
            <a:spLocks noGrp="1"/>
          </p:cNvSpPr>
          <p:nvPr>
            <p:ph type="title"/>
          </p:nvPr>
        </p:nvSpPr>
        <p:spPr bwMode="auto">
          <a:xfrm>
            <a:off x="515938" y="349250"/>
            <a:ext cx="5327909" cy="590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62039178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5938" y="1135669"/>
            <a:ext cx="5327909" cy="341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GB"/>
          </a:p>
        </p:txBody>
      </p:sp>
      <p:sp>
        <p:nvSpPr>
          <p:cNvPr id="111709741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6134410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rgbClr val="003088"/>
          </a:solidFill>
          <a:latin typeface="Arial"/>
          <a:ea typeface="+mj-ea"/>
          <a:cs typeface="Arial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rgbClr val="003088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1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42936354" name="Title Placeholder 1"/>
          <p:cNvSpPr>
            <a:spLocks noGrp="1"/>
          </p:cNvSpPr>
          <p:nvPr>
            <p:ph type="title"/>
          </p:nvPr>
        </p:nvSpPr>
        <p:spPr bwMode="auto">
          <a:xfrm>
            <a:off x="515938" y="349250"/>
            <a:ext cx="5327909" cy="59054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587434202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15938" y="1135669"/>
            <a:ext cx="5327909" cy="34113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Example text</a:t>
            </a:r>
            <a:endParaRPr lang="en-GB"/>
          </a:p>
        </p:txBody>
      </p:sp>
      <p:sp>
        <p:nvSpPr>
          <p:cNvPr id="418369984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166528" y="6492875"/>
            <a:ext cx="387207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/>
              <a:t>Presenter Name | </a:t>
            </a:r>
            <a:r>
              <a:rPr lang="en-US" b="1"/>
              <a:t>Presentation Title</a:t>
            </a:r>
            <a:r>
              <a:rPr lang="en-US"/>
              <a:t> | </a:t>
            </a:r>
            <a:fld id="{AAEF46BB-D659-46D0-AFDF-3CC14DFBDECD}" type="datetime1">
              <a:rPr lang="en-US"/>
              <a:t>3/18/2026</a:t>
            </a:fld>
            <a:endParaRPr lang="en-GB"/>
          </a:p>
        </p:txBody>
      </p:sp>
      <p:sp>
        <p:nvSpPr>
          <p:cNvPr id="1743089074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‹#›</a:t>
            </a:fld>
            <a:endParaRPr lang="en-GB"/>
          </a:p>
        </p:txBody>
      </p:sp>
      <p:sp>
        <p:nvSpPr>
          <p:cNvPr id="164339854" name="Rectangle 4"/>
          <p:cNvSpPr/>
          <p:nvPr userDrawn="1"/>
        </p:nvSpPr>
        <p:spPr bwMode="auto">
          <a:xfrm>
            <a:off x="0" y="348342"/>
            <a:ext cx="515938" cy="591457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pic>
        <p:nvPicPr>
          <p:cNvPr id="2068460782" name="Picture 6" descr="A blue and black logo&#10;&#10;Description automatically generated"/>
          <p:cNvPicPr>
            <a:picLocks noChangeAspect="1"/>
          </p:cNvPicPr>
          <p:nvPr userDrawn="1"/>
        </p:nvPicPr>
        <p:blipFill rotWithShape="1">
          <a:blip r:embed="rId3"/>
          <a:stretch/>
        </p:blipFill>
        <p:spPr bwMode="auto">
          <a:xfrm>
            <a:off x="232569" y="5696899"/>
            <a:ext cx="2663681" cy="729845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</p:sldLayoutIdLst>
  <p:hf dt="1" ftr="0" hdr="0" sldNum="1"/>
  <p:txStyles>
    <p:titleStyle>
      <a:lvl1pPr algn="l" defTabSz="914400">
        <a:lnSpc>
          <a:spcPct val="90000"/>
        </a:lnSpc>
        <a:spcBef>
          <a:spcPts val="0"/>
        </a:spcBef>
        <a:buNone/>
        <a:defRPr sz="3000" b="1">
          <a:solidFill>
            <a:srgbClr val="003088"/>
          </a:solidFill>
          <a:latin typeface="Arial"/>
          <a:ea typeface="+mj-ea"/>
          <a:cs typeface="Arial"/>
        </a:defRPr>
      </a:lvl1pPr>
    </p:titleStyle>
    <p:bodyStyle>
      <a:lvl1pPr marL="0" indent="0" algn="l" defTabSz="914400">
        <a:lnSpc>
          <a:spcPct val="90000"/>
        </a:lnSpc>
        <a:spcBef>
          <a:spcPts val="10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1pPr>
      <a:lvl2pPr marL="4572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2pPr>
      <a:lvl3pPr marL="9144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3pPr>
      <a:lvl4pPr marL="13716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4pPr>
      <a:lvl5pPr marL="1828800" indent="0" algn="l" defTabSz="914400">
        <a:lnSpc>
          <a:spcPct val="90000"/>
        </a:lnSpc>
        <a:spcBef>
          <a:spcPts val="500"/>
        </a:spcBef>
        <a:buFont typeface="Arial"/>
        <a:buNone/>
        <a:defRPr sz="1800">
          <a:solidFill>
            <a:srgbClr val="003088"/>
          </a:solidFill>
          <a:latin typeface="Arial"/>
          <a:ea typeface="+mn-ea"/>
          <a:cs typeface="Arial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10.xml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5" Type="http://schemas.openxmlformats.org/officeDocument/2006/relationships/image" Target="../media/image7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0" Type="http://schemas.openxmlformats.org/officeDocument/2006/relationships/image" Target="../media/image12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Relationship Id="rId7" Type="http://schemas.openxmlformats.org/officeDocument/2006/relationships/image" Target="../media/image17.jpg"/><Relationship Id="rId8" Type="http://schemas.openxmlformats.org/officeDocument/2006/relationships/image" Target="../media/image18.png"/><Relationship Id="rId9" Type="http://schemas.openxmlformats.org/officeDocument/2006/relationships/image" Target="../media/image19.jpg"/><Relationship Id="rId10" Type="http://schemas.openxmlformats.org/officeDocument/2006/relationships/image" Target="../media/image20.jpg"/><Relationship Id="rId11" Type="http://schemas.openxmlformats.org/officeDocument/2006/relationships/image" Target="../media/image21.png"/><Relationship Id="rId12" Type="http://schemas.openxmlformats.org/officeDocument/2006/relationships/image" Target="../media/image22.png"/><Relationship Id="rId13" Type="http://schemas.openxmlformats.org/officeDocument/2006/relationships/image" Target="../media/image23.jp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4.png"/><Relationship Id="rId4" Type="http://schemas.openxmlformats.org/officeDocument/2006/relationships/image" Target="../media/image25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6.png"/><Relationship Id="rId4" Type="http://schemas.openxmlformats.org/officeDocument/2006/relationships/image" Target="../media/image27.png"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8" Type="http://schemas.openxmlformats.org/officeDocument/2006/relationships/image" Target="../media/image33.jpg"/><Relationship Id="rId9" Type="http://schemas.openxmlformats.org/officeDocument/2006/relationships/image" Target="../media/image34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9.png"/><Relationship Id="rId4" Type="http://schemas.openxmlformats.org/officeDocument/2006/relationships/image" Target="../media/image40.png"/><Relationship Id="rId5" Type="http://schemas.openxmlformats.org/officeDocument/2006/relationships/image" Target="../media/image41.png"/><Relationship Id="rId6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47608572" name="Text Placeholder 18"/>
          <p:cNvSpPr>
            <a:spLocks noGrp="1"/>
          </p:cNvSpPr>
          <p:nvPr>
            <p:ph type="body" sz="quarter" idx="11"/>
          </p:nvPr>
        </p:nvSpPr>
        <p:spPr bwMode="auto"/>
        <p:txBody>
          <a:bodyPr lIns="91440" tIns="45720" rIns="91440" bIns="45720" anchor="b" anchorCtr="0"/>
          <a:lstStyle/>
          <a:p>
            <a:pPr>
              <a:defRPr/>
            </a:pPr>
            <a:r>
              <a:rPr lang="en-GB">
                <a:latin typeface="Arial Nova Light"/>
                <a:cs typeface="Arial"/>
              </a:rPr>
              <a:t>Alexander Brynes | Senior Accelerator Physicist</a:t>
            </a:r>
            <a:br>
              <a:rPr lang="en-GB">
                <a:latin typeface="Arial Nova Light"/>
              </a:rPr>
            </a:br>
            <a:r>
              <a:rPr lang="en-GB">
                <a:latin typeface="Arial Nova Light"/>
                <a:cs typeface="Arial"/>
              </a:rPr>
              <a:t>UKRI STFC Daresbury Laboratory</a:t>
            </a:r>
            <a:br>
              <a:rPr lang="en-GB">
                <a:latin typeface="Arial Nova Light"/>
              </a:rPr>
            </a:br>
            <a:r>
              <a:rPr lang="en-GB">
                <a:latin typeface="Arial Nova Light"/>
                <a:cs typeface="Arial"/>
              </a:rPr>
              <a:t>      alexander.brynes@stfc.ac.uk</a:t>
            </a:r>
            <a:endParaRPr/>
          </a:p>
        </p:txBody>
      </p:sp>
      <p:sp>
        <p:nvSpPr>
          <p:cNvPr id="369778342" name="Subtitle 16"/>
          <p:cNvSpPr>
            <a:spLocks noGrp="1"/>
          </p:cNvSpPr>
          <p:nvPr>
            <p:ph type="subTitle" idx="1"/>
          </p:nvPr>
        </p:nvSpPr>
        <p:spPr bwMode="auto">
          <a:xfrm>
            <a:off x="695323" y="3428752"/>
            <a:ext cx="5685032" cy="373686"/>
          </a:xfrm>
        </p:spPr>
        <p:txBody>
          <a:bodyPr lIns="91440" tIns="45720" rIns="91440" bIns="45720" anchor="t"/>
          <a:lstStyle/>
          <a:p>
            <a:pPr>
              <a:defRPr/>
            </a:pPr>
            <a:r>
              <a:rPr lang="en-GB" b="1">
                <a:latin typeface="Arial"/>
                <a:cs typeface="Arial"/>
              </a:rPr>
              <a:t>Alexander Brynes</a:t>
            </a:r>
            <a:r>
              <a:rPr lang="en-GB">
                <a:latin typeface="Arial"/>
                <a:cs typeface="Arial"/>
              </a:rPr>
              <a:t> | UKRI-STFC, </a:t>
            </a:r>
            <a:r>
              <a:rPr lang="en-GB">
                <a:latin typeface="Arial"/>
                <a:cs typeface="Arial"/>
              </a:rPr>
              <a:t>ASTeC</a:t>
            </a:r>
            <a:endParaRPr lang="en-GB">
              <a:latin typeface="Arial"/>
              <a:cs typeface="Arial"/>
            </a:endParaRPr>
          </a:p>
          <a:p>
            <a:pPr>
              <a:defRPr/>
            </a:pPr>
            <a:r>
              <a:rPr lang="en-GB"/>
              <a:t>On behalf of the CLARA team</a:t>
            </a:r>
            <a:endParaRPr lang="en-GB"/>
          </a:p>
        </p:txBody>
      </p:sp>
      <p:sp>
        <p:nvSpPr>
          <p:cNvPr id="1346810098" name="Title 15"/>
          <p:cNvSpPr>
            <a:spLocks noGrp="1"/>
          </p:cNvSpPr>
          <p:nvPr>
            <p:ph type="ctrTitle"/>
          </p:nvPr>
        </p:nvSpPr>
        <p:spPr bwMode="auto">
          <a:xfrm>
            <a:off x="695325" y="2121910"/>
            <a:ext cx="5517468" cy="1315403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GB"/>
              <a:t>Introduction to CLARA</a:t>
            </a:r>
            <a:endParaRPr lang="en-US"/>
          </a:p>
        </p:txBody>
      </p:sp>
      <p:sp>
        <p:nvSpPr>
          <p:cNvPr id="1053245719" name="Text Placeholder 17"/>
          <p:cNvSpPr>
            <a:spLocks noGrp="1"/>
          </p:cNvSpPr>
          <p:nvPr>
            <p:ph type="body" sz="quarter" idx="10"/>
          </p:nvPr>
        </p:nvSpPr>
        <p:spPr bwMode="auto">
          <a:xfrm>
            <a:off x="695325" y="4598685"/>
            <a:ext cx="3287396" cy="365125"/>
          </a:xfrm>
        </p:spPr>
        <p:txBody>
          <a:bodyPr lIns="91440" tIns="45720" rIns="91440" bIns="45720" anchor="ctr"/>
          <a:lstStyle/>
          <a:p>
            <a:pPr>
              <a:defRPr/>
            </a:pPr>
            <a:r>
              <a:rPr lang="en-GB">
                <a:latin typeface="Arial Nova Light"/>
              </a:rPr>
              <a:t>30th March 2026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3401308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/>
              <a:t>Summary</a:t>
            </a:r>
            <a:endParaRPr lang="en-US"/>
          </a:p>
        </p:txBody>
      </p:sp>
      <p:sp>
        <p:nvSpPr>
          <p:cNvPr id="1760442165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DD2DD27E-459C-F910-8769-150B21188B2C}" type="slidenum">
              <a:rPr lang="en-GB"/>
              <a:t>10</a:t>
            </a:fld>
            <a:endParaRPr lang="en-GB"/>
          </a:p>
        </p:txBody>
      </p:sp>
      <p:sp>
        <p:nvSpPr>
          <p:cNvPr id="668523783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423485735" name="Group 10"/>
          <p:cNvGrpSpPr/>
          <p:nvPr/>
        </p:nvGrpSpPr>
        <p:grpSpPr bwMode="auto">
          <a:xfrm>
            <a:off x="6533064" y="1135349"/>
            <a:ext cx="5381459" cy="5351272"/>
            <a:chOff x="524250" y="1362391"/>
            <a:chExt cx="5400000" cy="7712690"/>
          </a:xfrm>
        </p:grpSpPr>
        <p:sp>
          <p:nvSpPr>
            <p:cNvPr id="753801942" name="Rectangle 5"/>
            <p:cNvSpPr/>
            <p:nvPr/>
          </p:nvSpPr>
          <p:spPr bwMode="auto">
            <a:xfrm>
              <a:off x="524250" y="1362391"/>
              <a:ext cx="5400000" cy="77126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224681370" name="Rectangle 6"/>
            <p:cNvSpPr/>
            <p:nvPr/>
          </p:nvSpPr>
          <p:spPr bwMode="auto">
            <a:xfrm>
              <a:off x="524250" y="1362395"/>
              <a:ext cx="5400000" cy="532627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References</a:t>
              </a:r>
              <a:endParaRPr lang="en-US"/>
            </a:p>
          </p:txBody>
        </p:sp>
        <p:sp>
          <p:nvSpPr>
            <p:cNvPr id="1724345136" name="TextBox 9"/>
            <p:cNvSpPr txBox="1"/>
            <p:nvPr/>
          </p:nvSpPr>
          <p:spPr bwMode="auto">
            <a:xfrm>
              <a:off x="713739" y="2195090"/>
              <a:ext cx="5017904" cy="499041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[1] </a:t>
              </a:r>
              <a:r>
                <a:rPr lang="en-GB" sz="1600">
                  <a:latin typeface="Arial Nova Light"/>
                </a:rPr>
                <a:t>Angal</a:t>
              </a:r>
              <a:r>
                <a:rPr lang="en-GB" sz="1600">
                  <a:latin typeface="Arial Nova Light"/>
                </a:rPr>
                <a:t>-Kalinin et al, PRAB </a:t>
              </a:r>
              <a:r>
                <a:rPr lang="en-GB" sz="1600" b="1">
                  <a:latin typeface="Arial Nova Light"/>
                </a:rPr>
                <a:t>23</a:t>
              </a:r>
              <a:r>
                <a:rPr lang="en-GB" sz="1600">
                  <a:latin typeface="Arial Nova Light"/>
                </a:rPr>
                <a:t>, 044801 (2020)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[2] Snedden et al, PRAB </a:t>
              </a:r>
              <a:r>
                <a:rPr lang="en-GB" sz="1600" b="1">
                  <a:latin typeface="Arial Nova Light"/>
                </a:rPr>
                <a:t>27</a:t>
              </a:r>
              <a:r>
                <a:rPr lang="en-GB" sz="1600">
                  <a:latin typeface="Arial Nova Light"/>
                </a:rPr>
                <a:t>, 041602 (2024)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[3] </a:t>
              </a:r>
              <a:r>
                <a:rPr lang="en-GB" sz="1600">
                  <a:latin typeface="Arial Nova Light"/>
                </a:rPr>
                <a:t>Clarke</a:t>
              </a:r>
              <a:r>
                <a:rPr lang="en-GB" sz="1600">
                  <a:latin typeface="Arial Nova Light"/>
                </a:rPr>
                <a:t> et al, JINST </a:t>
              </a:r>
              <a:r>
                <a:rPr lang="en-GB" sz="1600" b="1">
                  <a:latin typeface="Arial Nova Light"/>
                </a:rPr>
                <a:t>9(05)</a:t>
              </a:r>
              <a:r>
                <a:rPr lang="en-GB" sz="1600">
                  <a:latin typeface="Arial Nova Light"/>
                </a:rPr>
                <a:t>, T05001 (2014)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[4] </a:t>
              </a:r>
              <a:r>
                <a:rPr lang="en-GB" sz="1600">
                  <a:latin typeface="Arial Nova Light"/>
                </a:rPr>
                <a:t>Militsyn</a:t>
              </a:r>
              <a:r>
                <a:rPr lang="en-GB" sz="1600">
                  <a:latin typeface="Arial Nova Light"/>
                </a:rPr>
                <a:t> et al, Proc. IPAC'14, THPRO052 (2014)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[5] </a:t>
              </a:r>
              <a:r>
                <a:rPr lang="en" sz="1600">
                  <a:latin typeface="Arial Nova Light"/>
                </a:rPr>
                <a:t>Wolski et al, PRAB </a:t>
              </a:r>
              <a:r>
                <a:rPr lang="en" sz="1600" b="1">
                  <a:latin typeface="Arial Nova Light"/>
                </a:rPr>
                <a:t>25</a:t>
              </a:r>
              <a:r>
                <a:rPr lang="en" sz="1600">
                  <a:latin typeface="Arial Nova Light"/>
                </a:rPr>
                <a:t>, 122803 (2022)</a:t>
              </a:r>
              <a:endParaRPr lang="en-GB" sz="1600">
                <a:latin typeface="Arial Nova Light"/>
              </a:endParaRPr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[6] Roussel et al, PRAB </a:t>
              </a:r>
              <a:r>
                <a:rPr lang="en-GB" sz="1600" b="1">
                  <a:latin typeface="Arial Nova Light"/>
                </a:rPr>
                <a:t>27</a:t>
              </a:r>
              <a:r>
                <a:rPr lang="en-GB" sz="1600">
                  <a:latin typeface="Arial Nova Light"/>
                </a:rPr>
                <a:t>, 094601 (2024)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solidFill>
                    <a:srgbClr val="000000"/>
                  </a:solidFill>
                  <a:latin typeface="Arial Nova Light"/>
                </a:rPr>
                <a:t>[7] Foster et al, New J. Phys. </a:t>
              </a:r>
              <a:r>
                <a:rPr lang="en-GB" sz="1600" b="1">
                  <a:solidFill>
                    <a:srgbClr val="000000"/>
                  </a:solidFill>
                  <a:latin typeface="Arial Nova Light"/>
                </a:rPr>
                <a:t>25</a:t>
              </a:r>
              <a:r>
                <a:rPr lang="en-GB" sz="1600">
                  <a:solidFill>
                    <a:srgbClr val="000000"/>
                  </a:solidFill>
                  <a:latin typeface="Arial Nova Light"/>
                </a:rPr>
                <a:t>, 093037 (2023)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[8] Overton et al, NIM A, </a:t>
              </a:r>
              <a:r>
                <a:rPr lang="en-GB" sz="1600" b="1">
                  <a:latin typeface="Arial Nova Light"/>
                </a:rPr>
                <a:t>1072</a:t>
              </a:r>
              <a:r>
                <a:rPr lang="en-GB" sz="1600">
                  <a:latin typeface="Arial Nova Light"/>
                </a:rPr>
                <a:t>, 170160 (2025)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[9] Cowie et al, Proc. IPAC'18, THPAL084 (2018)</a:t>
              </a:r>
              <a:endParaRPr/>
            </a:p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[10] Pollard et al, Proc. IPAC'23, THPL034 (2023)</a:t>
              </a:r>
              <a:endParaRPr lang="en-GB" sz="1600">
                <a:latin typeface="Arial Nova Light"/>
              </a:endParaRPr>
            </a:p>
          </p:txBody>
        </p:sp>
      </p:grpSp>
      <p:sp>
        <p:nvSpPr>
          <p:cNvPr id="287914197" name=" 980124333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1389758394" name="Group 10"/>
          <p:cNvGrpSpPr/>
          <p:nvPr/>
        </p:nvGrpSpPr>
        <p:grpSpPr bwMode="auto">
          <a:xfrm>
            <a:off x="121736" y="5079819"/>
            <a:ext cx="6284382" cy="1412993"/>
            <a:chOff x="524250" y="1362391"/>
            <a:chExt cx="5400000" cy="7712690"/>
          </a:xfrm>
        </p:grpSpPr>
        <p:sp>
          <p:nvSpPr>
            <p:cNvPr id="3" name="Rectangle 5"/>
            <p:cNvSpPr/>
            <p:nvPr/>
          </p:nvSpPr>
          <p:spPr bwMode="auto">
            <a:xfrm>
              <a:off x="524250" y="1362391"/>
              <a:ext cx="5400000" cy="7712690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/>
            <p:cNvSpPr/>
            <p:nvPr/>
          </p:nvSpPr>
          <p:spPr bwMode="auto">
            <a:xfrm>
              <a:off x="524250" y="1362396"/>
              <a:ext cx="5400000" cy="1314472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Acknowledgements</a:t>
              </a:r>
              <a:endParaRPr lang="en-US"/>
            </a:p>
          </p:txBody>
        </p:sp>
        <p:sp>
          <p:nvSpPr>
            <p:cNvPr id="5" name="TextBox 9"/>
            <p:cNvSpPr txBox="1"/>
            <p:nvPr/>
          </p:nvSpPr>
          <p:spPr bwMode="auto">
            <a:xfrm>
              <a:off x="706463" y="3747027"/>
              <a:ext cx="5037744" cy="2959280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lnSpc>
                  <a:spcPct val="90000"/>
                </a:lnSpc>
                <a:spcBef>
                  <a:spcPts val="999"/>
                </a:spcBef>
                <a:defRPr/>
              </a:pPr>
              <a:r>
                <a:rPr lang="en-GB" sz="1600">
                  <a:latin typeface="Arial Nova Light"/>
                </a:rPr>
                <a:t>Many thanks to the entire CLARA team for delivering a successful installation, promising initial commissioning results and a flourishing user programme!</a:t>
              </a:r>
              <a:endParaRPr/>
            </a:p>
          </p:txBody>
        </p:sp>
      </p:grpSp>
      <p:grpSp>
        <p:nvGrpSpPr>
          <p:cNvPr id="317648307" name="Group 10"/>
          <p:cNvGrpSpPr/>
          <p:nvPr/>
        </p:nvGrpSpPr>
        <p:grpSpPr bwMode="auto">
          <a:xfrm>
            <a:off x="121735" y="1129779"/>
            <a:ext cx="6292668" cy="3610474"/>
            <a:chOff x="524250" y="1362391"/>
            <a:chExt cx="5402210" cy="8598125"/>
          </a:xfrm>
        </p:grpSpPr>
        <p:sp>
          <p:nvSpPr>
            <p:cNvPr id="7" name="Rectangle 5"/>
            <p:cNvSpPr/>
            <p:nvPr/>
          </p:nvSpPr>
          <p:spPr bwMode="auto">
            <a:xfrm>
              <a:off x="524250" y="1362391"/>
              <a:ext cx="5400000" cy="859333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8" name="Rectangle 6"/>
            <p:cNvSpPr/>
            <p:nvPr/>
          </p:nvSpPr>
          <p:spPr bwMode="auto">
            <a:xfrm>
              <a:off x="524250" y="1362396"/>
              <a:ext cx="5402210" cy="824390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Summary</a:t>
              </a:r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 bwMode="auto">
            <a:xfrm>
              <a:off x="707110" y="2325607"/>
              <a:ext cx="5035535" cy="763490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CLARA technical systems commissioning at </a:t>
              </a:r>
              <a:r>
                <a:rPr lang="en-GB" sz="1600" b="1">
                  <a:latin typeface="Arial Nova Light"/>
                </a:rPr>
                <a:t>full beam energy </a:t>
              </a:r>
              <a:r>
                <a:rPr lang="en-GB" sz="1600">
                  <a:latin typeface="Arial Nova Light"/>
                </a:rPr>
                <a:t>is underway, indicating good quality </a:t>
              </a:r>
              <a:r>
                <a:rPr lang="en-GB" sz="1600" b="1">
                  <a:latin typeface="Arial Nova Light"/>
                </a:rPr>
                <a:t>high-brightness beams</a:t>
              </a:r>
              <a:r>
                <a:rPr lang="en-GB" sz="1600">
                  <a:latin typeface="Arial Nova Light"/>
                </a:rPr>
                <a:t>.</a:t>
              </a:r>
              <a:endParaRPr lang="en-US"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Friendly </a:t>
              </a:r>
              <a:r>
                <a:rPr lang="en-GB" sz="1600" b="1">
                  <a:latin typeface="Arial Nova Light"/>
                </a:rPr>
                <a:t>user </a:t>
              </a:r>
              <a:r>
                <a:rPr lang="en-GB" sz="1600" b="1">
                  <a:latin typeface="Arial Nova Light"/>
                </a:rPr>
                <a:t>program </a:t>
              </a:r>
              <a:r>
                <a:rPr lang="en-GB" sz="1600">
                  <a:latin typeface="Arial Nova Light"/>
                </a:rPr>
                <a:t>(Jan – Apr) has been </a:t>
              </a:r>
              <a:r>
                <a:rPr lang="en-GB" sz="1600" b="1">
                  <a:latin typeface="Arial Nova Light"/>
                </a:rPr>
                <a:t>successful </a:t>
              </a:r>
              <a:r>
                <a:rPr lang="en-GB" sz="1600">
                  <a:latin typeface="Arial Nova Light"/>
                </a:rPr>
                <a:t>so far!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Further commissioning work to do:</a:t>
              </a:r>
              <a:endParaRPr/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Bunch compression </a:t>
              </a:r>
              <a:r>
                <a:rPr lang="en-GB" sz="1600" b="1">
                  <a:latin typeface="Arial Nova Light"/>
                </a:rPr>
                <a:t>linearization </a:t>
              </a:r>
              <a:r>
                <a:rPr lang="en-GB" sz="1600">
                  <a:latin typeface="Arial Nova Light"/>
                </a:rPr>
                <a:t>with </a:t>
              </a:r>
              <a:r>
                <a:rPr lang="en-GB" sz="1600" b="1">
                  <a:latin typeface="Arial Nova Light"/>
                </a:rPr>
                <a:t>4th harmonic cavity</a:t>
              </a:r>
              <a:r>
                <a:rPr lang="en-GB" sz="1600">
                  <a:latin typeface="Arial Nova Light"/>
                </a:rPr>
                <a:t>.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 b="1">
                  <a:latin typeface="Arial Nova Light"/>
                </a:rPr>
                <a:t>Dielectric </a:t>
              </a:r>
              <a:r>
                <a:rPr lang="en-GB" sz="1600" b="1">
                  <a:latin typeface="Arial Nova Light"/>
                </a:rPr>
                <a:t>dechirper</a:t>
              </a:r>
              <a:r>
                <a:rPr lang="en-GB" sz="1600">
                  <a:latin typeface="Arial Nova Light"/>
                </a:rPr>
                <a:t> commissioning.</a:t>
              </a:r>
              <a:endParaRPr/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Deployment and training of </a:t>
              </a:r>
              <a:r>
                <a:rPr lang="en-GB" sz="1600" b="1">
                  <a:latin typeface="Arial Nova Light"/>
                </a:rPr>
                <a:t>digital twin</a:t>
              </a:r>
              <a:r>
                <a:rPr lang="en-GB" sz="1600">
                  <a:latin typeface="Arial Nova Light"/>
                </a:rPr>
                <a:t>.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999"/>
                </a:spcBef>
                <a:buFont typeface="Courier New"/>
                <a:buChar char="o"/>
                <a:defRPr/>
              </a:pPr>
              <a:r>
                <a:rPr lang="en-GB" sz="1600" b="1">
                  <a:latin typeface="Arial Nova Light"/>
                </a:rPr>
                <a:t>TW laser</a:t>
              </a:r>
              <a:r>
                <a:rPr lang="en-GB" sz="1600">
                  <a:latin typeface="Arial Nova Light"/>
                </a:rPr>
                <a:t> commissioning for future user programs.</a:t>
              </a:r>
              <a:endParaRPr lang="en-GB" sz="16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endParaRPr lang="en-GB" sz="1600">
                <a:latin typeface="Arial Nova Light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50642085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Contents</a:t>
            </a:r>
            <a:endParaRPr lang="en-US"/>
          </a:p>
        </p:txBody>
      </p:sp>
      <p:sp>
        <p:nvSpPr>
          <p:cNvPr id="1117637078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1128015356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2</a:t>
            </a:fld>
            <a:endParaRPr/>
          </a:p>
        </p:txBody>
      </p:sp>
      <p:sp>
        <p:nvSpPr>
          <p:cNvPr id="1214111217" name="TextBox 2"/>
          <p:cNvSpPr txBox="1"/>
          <p:nvPr/>
        </p:nvSpPr>
        <p:spPr bwMode="auto">
          <a:xfrm>
            <a:off x="423748" y="1380699"/>
            <a:ext cx="5668666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defRPr/>
            </a:pPr>
            <a:r>
              <a:rPr lang="en-US" sz="2400" b="1" spc="-100">
                <a:solidFill>
                  <a:srgbClr val="1E5DF8"/>
                </a:solidFill>
                <a:latin typeface="Arial"/>
                <a:cs typeface="Arial"/>
              </a:rPr>
              <a:t>1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 CLARA</a:t>
            </a:r>
            <a:endParaRPr lang="en-US" sz="2400" b="1" spc="-100">
              <a:solidFill>
                <a:srgbClr val="2E2D62"/>
              </a:solidFill>
              <a:latin typeface="Arial"/>
              <a:cs typeface="Arial"/>
            </a:endParaRPr>
          </a:p>
          <a:p>
            <a:pPr marL="228600" lvl="1">
              <a:defRPr/>
            </a:pPr>
            <a:r>
              <a:rPr lang="en-GB" sz="2000">
                <a:solidFill>
                  <a:srgbClr val="626262"/>
                </a:solidFill>
                <a:latin typeface="Arial"/>
                <a:cs typeface="Arial"/>
              </a:rPr>
              <a:t>History &amp; first commissioning results</a:t>
            </a:r>
            <a:endParaRPr lang="en-GB"/>
          </a:p>
        </p:txBody>
      </p:sp>
      <p:sp>
        <p:nvSpPr>
          <p:cNvPr id="1486101000" name="TextBox 3"/>
          <p:cNvSpPr txBox="1"/>
          <p:nvPr/>
        </p:nvSpPr>
        <p:spPr bwMode="auto">
          <a:xfrm>
            <a:off x="423748" y="3513847"/>
            <a:ext cx="5406614" cy="110286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defRPr/>
            </a:pPr>
            <a:r>
              <a:rPr lang="en-US" sz="2400" b="1" spc="-100">
                <a:solidFill>
                  <a:srgbClr val="1E5DF8"/>
                </a:solidFill>
                <a:latin typeface="Arial"/>
                <a:cs typeface="Arial"/>
              </a:rPr>
              <a:t>3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 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Future Plans</a:t>
            </a:r>
            <a:endParaRPr lang="en-US" sz="2400" b="1" spc="-100">
              <a:solidFill>
                <a:srgbClr val="2E2D62"/>
              </a:solidFill>
              <a:latin typeface="Arial"/>
              <a:cs typeface="Arial"/>
            </a:endParaRPr>
          </a:p>
          <a:p>
            <a:pPr marL="228600" lvl="1">
              <a:defRPr/>
            </a:pPr>
            <a:r>
              <a:rPr lang="en-GB" sz="2000">
                <a:solidFill>
                  <a:srgbClr val="626262"/>
                </a:solidFill>
                <a:latin typeface="Arial"/>
                <a:cs typeface="Arial"/>
              </a:rPr>
              <a:t>Beam &amp; laser commissioning, more </a:t>
            </a:r>
            <a:r>
              <a:rPr lang="en-GB" sz="2000">
                <a:solidFill>
                  <a:srgbClr val="626262"/>
                </a:solidFill>
                <a:latin typeface="Arial"/>
                <a:cs typeface="Arial"/>
              </a:rPr>
              <a:t>users, ML applications</a:t>
            </a:r>
            <a:endParaRPr lang="en-GB" sz="2000">
              <a:solidFill>
                <a:srgbClr val="626262"/>
              </a:solidFill>
            </a:endParaRPr>
          </a:p>
        </p:txBody>
      </p:sp>
      <p:sp>
        <p:nvSpPr>
          <p:cNvPr id="1164071568" name="TextBox 1"/>
          <p:cNvSpPr txBox="1"/>
          <p:nvPr/>
        </p:nvSpPr>
        <p:spPr bwMode="auto">
          <a:xfrm>
            <a:off x="414223" y="2480383"/>
            <a:ext cx="5406614" cy="79508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200"/>
              </a:spcAft>
              <a:defRPr/>
            </a:pPr>
            <a:r>
              <a:rPr lang="en-US" sz="2400" b="1" spc="-100">
                <a:solidFill>
                  <a:srgbClr val="1E5DF8"/>
                </a:solidFill>
                <a:latin typeface="Arial"/>
                <a:cs typeface="Arial"/>
              </a:rPr>
              <a:t>2 </a:t>
            </a:r>
            <a:r>
              <a:rPr lang="en-US" sz="2400" b="1" spc="-100">
                <a:solidFill>
                  <a:srgbClr val="2E2D62"/>
                </a:solidFill>
                <a:latin typeface="Arial"/>
                <a:cs typeface="Arial"/>
              </a:rPr>
              <a:t>User Experiments</a:t>
            </a:r>
            <a:endParaRPr lang="en-US" sz="2400" b="1" spc="-100">
              <a:solidFill>
                <a:srgbClr val="2E2D62"/>
              </a:solidFill>
              <a:latin typeface="Arial"/>
              <a:cs typeface="Arial"/>
            </a:endParaRPr>
          </a:p>
          <a:p>
            <a:pPr marL="228600" lvl="1">
              <a:defRPr/>
            </a:pPr>
            <a:r>
              <a:rPr lang="en-GB" sz="2000">
                <a:solidFill>
                  <a:srgbClr val="626262"/>
                </a:solidFill>
              </a:rPr>
              <a:t>Highlights from early 2026</a:t>
            </a:r>
            <a:endParaRPr/>
          </a:p>
        </p:txBody>
      </p:sp>
      <p:pic>
        <p:nvPicPr>
          <p:cNvPr id="1368693965" name="Picture 11" descr="A machine in a factory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046383" y="0"/>
            <a:ext cx="51435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706588771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CLARA</a:t>
            </a:r>
            <a:endParaRPr lang="en-US"/>
          </a:p>
        </p:txBody>
      </p:sp>
      <p:sp>
        <p:nvSpPr>
          <p:cNvPr id="1925705287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416827061" name="Group 10"/>
          <p:cNvGrpSpPr/>
          <p:nvPr/>
        </p:nvGrpSpPr>
        <p:grpSpPr bwMode="auto">
          <a:xfrm>
            <a:off x="151206" y="948351"/>
            <a:ext cx="5283459" cy="4020311"/>
            <a:chOff x="0" y="0"/>
            <a:chExt cx="5283459" cy="3780910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5283459" cy="345496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0"/>
              <a:ext cx="5283459" cy="241709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-GB" sz="1600" b="1">
                  <a:cs typeface="Arial"/>
                </a:rPr>
                <a:t>What is CLARA?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196289" y="316205"/>
              <a:ext cx="4911410" cy="346470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250 MeV </a:t>
              </a:r>
              <a:r>
                <a:rPr lang="en-GB" sz="1600" b="1">
                  <a:latin typeface="Arial Nova Light"/>
                </a:rPr>
                <a:t>high-brightness </a:t>
              </a:r>
              <a:r>
                <a:rPr lang="en-GB" sz="1600">
                  <a:latin typeface="Arial Nova Light"/>
                </a:rPr>
                <a:t>electron linear accelerator facility [1,2]:</a:t>
              </a:r>
              <a:endParaRPr/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Up to </a:t>
              </a:r>
              <a:r>
                <a:rPr lang="en-GB" sz="1600" b="1">
                  <a:latin typeface="Arial Nova Light"/>
                </a:rPr>
                <a:t>100 Hz</a:t>
              </a:r>
              <a:r>
                <a:rPr lang="en-GB" sz="1600">
                  <a:latin typeface="Arial Nova Light"/>
                </a:rPr>
                <a:t> repetition rate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Up to </a:t>
              </a:r>
              <a:r>
                <a:rPr lang="en-GB" sz="1600" b="1">
                  <a:latin typeface="Arial Nova Light"/>
                </a:rPr>
                <a:t>250 </a:t>
              </a:r>
              <a:r>
                <a:rPr lang="en-GB" sz="1600" b="1">
                  <a:latin typeface="Arial Nova Light"/>
                </a:rPr>
                <a:t>pC</a:t>
              </a:r>
              <a:endParaRPr lang="en-GB" sz="1600" b="1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Bunc</a:t>
              </a:r>
              <a:r>
                <a:rPr lang="en-GB" sz="1600">
                  <a:latin typeface="Arial Nova Light"/>
                </a:rPr>
                <a:t>h lengths down to </a:t>
              </a:r>
              <a:r>
                <a:rPr lang="en-GB" sz="1600" b="1">
                  <a:latin typeface="Arial Nova Light"/>
                </a:rPr>
                <a:t>few 10s fs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-GB" sz="1600">
                  <a:latin typeface="Arial Nova Light"/>
                </a:rPr>
                <a:t>Test-bed for:</a:t>
              </a:r>
              <a:endParaRPr lang="en-GB"/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 b="1">
                  <a:latin typeface="Arial Nova Light"/>
                </a:rPr>
                <a:t>Advanced</a:t>
              </a:r>
              <a:r>
                <a:rPr lang="en-GB" sz="1600">
                  <a:latin typeface="Arial Nova Light"/>
                </a:rPr>
                <a:t> acceleration techniques</a:t>
              </a:r>
              <a:endParaRPr/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VHEE </a:t>
              </a:r>
              <a:r>
                <a:rPr lang="en-GB" sz="1600" b="1">
                  <a:latin typeface="Arial Nova Light"/>
                </a:rPr>
                <a:t>radiotherapy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Novel </a:t>
              </a:r>
              <a:r>
                <a:rPr lang="en-GB" sz="1600" b="1">
                  <a:latin typeface="Arial Nova Light"/>
                </a:rPr>
                <a:t>beam diagnostics</a:t>
              </a:r>
              <a:endParaRPr lang="en-GB" sz="1600">
                <a:latin typeface="Arial Nova Light"/>
              </a:endParaRPr>
            </a:p>
            <a:p>
              <a:pPr marL="742950" lvl="1" indent="-285750">
                <a:lnSpc>
                  <a:spcPct val="90000"/>
                </a:lnSpc>
                <a:spcBef>
                  <a:spcPts val="1000"/>
                </a:spcBef>
                <a:buFont typeface="Courier New"/>
                <a:buChar char="o"/>
                <a:defRPr/>
              </a:pPr>
              <a:r>
                <a:rPr lang="en-GB" sz="1600">
                  <a:latin typeface="Arial Nova Light"/>
                </a:rPr>
                <a:t>Phase space </a:t>
              </a:r>
              <a:r>
                <a:rPr lang="en-GB" sz="1600" b="1">
                  <a:latin typeface="Arial Nova Light"/>
                </a:rPr>
                <a:t>manipulation</a:t>
              </a:r>
              <a:endParaRPr lang="en-GB" sz="16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endParaRPr lang="en-GB" sz="1600">
                <a:latin typeface="Arial Nova Light"/>
              </a:endParaRPr>
            </a:p>
          </p:txBody>
        </p:sp>
      </p:grpSp>
      <p:sp>
        <p:nvSpPr>
          <p:cNvPr id="570726507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3</a:t>
            </a:fld>
            <a:endParaRPr/>
          </a:p>
        </p:txBody>
      </p:sp>
      <p:pic>
        <p:nvPicPr>
          <p:cNvPr id="1647560763" name="Picture 11" descr="A machine with many wires and cables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40341" y="4719918"/>
            <a:ext cx="2743200" cy="2057400"/>
          </a:xfrm>
          <a:prstGeom prst="rect">
            <a:avLst/>
          </a:prstGeom>
        </p:spPr>
      </p:pic>
      <p:pic>
        <p:nvPicPr>
          <p:cNvPr id="126124138" name="Picture 1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45104" y="6383990"/>
            <a:ext cx="2744880" cy="376518"/>
          </a:xfrm>
          <a:prstGeom prst="rect">
            <a:avLst/>
          </a:prstGeom>
        </p:spPr>
      </p:pic>
      <p:pic>
        <p:nvPicPr>
          <p:cNvPr id="1036288585" name="Picture 14" descr="A machine in a factory&#10;&#10;AI-generated content may b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2883274" y="4719918"/>
            <a:ext cx="3086100" cy="2057400"/>
          </a:xfrm>
          <a:prstGeom prst="rect">
            <a:avLst/>
          </a:prstGeom>
        </p:spPr>
      </p:pic>
      <p:pic>
        <p:nvPicPr>
          <p:cNvPr id="1919778941" name="Picture 15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2883274" y="6417609"/>
            <a:ext cx="3086100" cy="342900"/>
          </a:xfrm>
          <a:prstGeom prst="rect">
            <a:avLst/>
          </a:prstGeom>
        </p:spPr>
      </p:pic>
      <p:pic>
        <p:nvPicPr>
          <p:cNvPr id="165807816" name="Picture 16" descr="A machine in a room&#10;&#10;AI-generated content may be incorrect.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6076951" y="4719918"/>
            <a:ext cx="3086100" cy="2057400"/>
          </a:xfrm>
          <a:prstGeom prst="rect">
            <a:avLst/>
          </a:prstGeom>
        </p:spPr>
      </p:pic>
      <p:pic>
        <p:nvPicPr>
          <p:cNvPr id="721971807" name="Picture 17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6067426" y="6428815"/>
            <a:ext cx="3105150" cy="342900"/>
          </a:xfrm>
          <a:prstGeom prst="rect">
            <a:avLst/>
          </a:prstGeom>
        </p:spPr>
      </p:pic>
      <p:pic>
        <p:nvPicPr>
          <p:cNvPr id="783501649" name="Picture 21" descr="A large machine in a factory&#10;&#10;AI-generated content may be incorrect.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9273989" y="4708712"/>
            <a:ext cx="2743200" cy="2057400"/>
          </a:xfrm>
          <a:prstGeom prst="rect">
            <a:avLst/>
          </a:prstGeom>
        </p:spPr>
      </p:pic>
      <p:pic>
        <p:nvPicPr>
          <p:cNvPr id="809782858" name="Picture 22"/>
          <p:cNvPicPr>
            <a:picLocks noChangeAspect="1"/>
          </p:cNvPicPr>
          <p:nvPr/>
        </p:nvPicPr>
        <p:blipFill rotWithShape="1">
          <a:blip r:embed="rId10"/>
          <a:stretch/>
        </p:blipFill>
        <p:spPr bwMode="auto">
          <a:xfrm>
            <a:off x="9264463" y="6440021"/>
            <a:ext cx="2762250" cy="342900"/>
          </a:xfrm>
          <a:prstGeom prst="rect">
            <a:avLst/>
          </a:prstGeom>
        </p:spPr>
      </p:pic>
      <p:sp>
        <p:nvSpPr>
          <p:cNvPr id="317209055" name="Rectangle 3"/>
          <p:cNvSpPr/>
          <p:nvPr/>
        </p:nvSpPr>
        <p:spPr bwMode="auto">
          <a:xfrm>
            <a:off x="5625510" y="943869"/>
            <a:ext cx="5622125" cy="3673726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>
              <a:defRPr/>
            </a:pPr>
            <a:endParaRPr lang="en-GB"/>
          </a:p>
        </p:txBody>
      </p:sp>
      <p:graphicFrame>
        <p:nvGraphicFramePr>
          <p:cNvPr id="2120082980" name="Table 2"/>
          <p:cNvGraphicFramePr>
            <a:graphicFrameLocks xmlns:a="http://schemas.openxmlformats.org/drawingml/2006/main"/>
          </p:cNvGraphicFramePr>
          <p:nvPr/>
        </p:nvGraphicFramePr>
        <p:xfrm rot="0">
          <a:off x="5878284" y="1306285"/>
          <a:ext cx="5252408" cy="2991510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1604136"/>
                <a:gridCol w="3648272"/>
              </a:tblGrid>
              <a:tr h="348452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1" i="0" u="none">
                          <a:solidFill>
                            <a:srgbClr val="000000"/>
                          </a:solidFill>
                          <a:latin typeface="Arial"/>
                          <a:cs typeface="Arial"/>
                        </a:rPr>
                        <a:t>Year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en-US" sz="1400" b="1" i="0" u="none">
                          <a:solidFill>
                            <a:schemeClr val="tx1"/>
                          </a:solidFill>
                          <a:latin typeface="Arial"/>
                          <a:cs typeface="Arial"/>
                        </a:rPr>
                        <a:t>Milestone</a:t>
                      </a:r>
                      <a:endParaRPr sz="1400" b="1" i="0" u="none">
                        <a:solidFill>
                          <a:schemeClr val="tx1"/>
                        </a:solidFill>
                        <a:latin typeface="Arial"/>
                        <a:cs typeface="Arial"/>
                      </a:endParaRPr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265845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2012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FEL design published [3]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</a:tr>
              <a:tr h="278504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2013 – 2016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VELA gun test stand commissioning </a:t>
                      </a:r>
                      <a:b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</a:b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(5 MeV/c) [4]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</a:tr>
              <a:tr h="455734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2017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front end &amp; 400 Hz S-band gun installed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</a:tr>
              <a:tr h="265845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2017 – 2020 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noFill/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front end commissioning and user experiments (35 MeV/c) [1]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noFill/>
                    </a:lnB>
                  </a:tcPr>
                </a:tc>
              </a:tr>
              <a:tr h="278504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2021 – 2024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 &amp; FEBE installation [2]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</a:tcPr>
                </a:tc>
              </a:tr>
              <a:tr h="519031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2025 – present 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CLARA/FEBE technical &amp; beam systems </a:t>
                      </a: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commissioning (250 MeV/c)</a:t>
                      </a:r>
                      <a:endParaRPr/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0" algn="ctr">
                      <a:noFill/>
                    </a:lnB>
                  </a:tcPr>
                </a:tc>
              </a:tr>
              <a:tr h="227867"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2026 – present 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 lvl="0">
                        <a:buNone/>
                        <a:defRPr/>
                      </a:pPr>
                      <a:r>
                        <a:rPr lang="en-GB" sz="1400" b="0" i="0" u="none">
                          <a:solidFill>
                            <a:srgbClr val="000000"/>
                          </a:solidFill>
                          <a:latin typeface="Liberation Sans"/>
                        </a:rPr>
                        <a:t>User experiments</a:t>
                      </a:r>
                      <a:endParaRPr lang="en-GB" sz="1400" b="0" i="0" u="none">
                        <a:solidFill>
                          <a:srgbClr val="000000"/>
                        </a:solidFill>
                        <a:latin typeface="Liberation Sans"/>
                      </a:endParaRPr>
                    </a:p>
                  </a:txBody>
                  <a:tcPr marL="9524" marR="9524" marT="9524" marB="9524">
                    <a:lnL w="0" algn="ctr">
                      <a:noFill/>
                    </a:lnL>
                    <a:lnR w="0" algn="ctr">
                      <a:noFill/>
                    </a:lnR>
                    <a:lnT w="0" algn="ctr">
                      <a:noFill/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1535002500" name="Rectangle 7"/>
          <p:cNvSpPr/>
          <p:nvPr/>
        </p:nvSpPr>
        <p:spPr bwMode="auto">
          <a:xfrm>
            <a:off x="5625510" y="943869"/>
            <a:ext cx="5622125" cy="274681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-GB" sz="1600" b="1">
                <a:cs typeface="Arial"/>
              </a:rPr>
              <a:t>Timeline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91298718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GB"/>
              <a:t>First Commissioning Results</a:t>
            </a:r>
            <a:endParaRPr lang="en-US"/>
          </a:p>
        </p:txBody>
      </p:sp>
      <p:sp>
        <p:nvSpPr>
          <p:cNvPr id="1203832826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607880201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tx1">
                    <a:lumMod val="75000"/>
                    <a:lumOff val="2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GB"/>
              <a:t>Page </a:t>
            </a:r>
            <a:fld id="{AF2A5507-04C0-54F8-5533-260BBCB22A69}" type="slidenum">
              <a:rPr lang="en-GB"/>
              <a:t>4</a:t>
            </a:fld>
            <a:endParaRPr/>
          </a:p>
        </p:txBody>
      </p:sp>
      <p:pic>
        <p:nvPicPr>
          <p:cNvPr id="1690174573" name="Picture 1" descr="A diagram of a machine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0" y="3676090"/>
            <a:ext cx="12192000" cy="3181350"/>
          </a:xfrm>
          <a:prstGeom prst="rect">
            <a:avLst/>
          </a:prstGeom>
        </p:spPr>
      </p:pic>
      <p:pic>
        <p:nvPicPr>
          <p:cNvPr id="675037305" name="Picture 3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0" y="807384"/>
            <a:ext cx="12192000" cy="3181350"/>
          </a:xfrm>
          <a:prstGeom prst="rect">
            <a:avLst/>
          </a:prstGeom>
        </p:spPr>
      </p:pic>
      <p:pic>
        <p:nvPicPr>
          <p:cNvPr id="501525861" name="Picture 5" descr="A screen shot of a blue circle with red arrow&#10;&#10;AI-generated content may be incorrect.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1121" y="805423"/>
            <a:ext cx="1409700" cy="1571625"/>
          </a:xfrm>
          <a:prstGeom prst="rect">
            <a:avLst/>
          </a:prstGeom>
        </p:spPr>
      </p:pic>
      <p:sp>
        <p:nvSpPr>
          <p:cNvPr id="930884950" name="TextBox 7"/>
          <p:cNvSpPr txBox="1"/>
          <p:nvPr/>
        </p:nvSpPr>
        <p:spPr bwMode="auto">
          <a:xfrm>
            <a:off x="949187" y="2567044"/>
            <a:ext cx="1185827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Beam Momentum </a:t>
            </a:r>
            <a:endParaRPr/>
          </a:p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 = 3.9 MeV/c</a:t>
            </a:r>
            <a:endParaRPr/>
          </a:p>
        </p:txBody>
      </p:sp>
      <p:grpSp>
        <p:nvGrpSpPr>
          <p:cNvPr id="1092236676" name="Group 30"/>
          <p:cNvGrpSpPr/>
          <p:nvPr/>
        </p:nvGrpSpPr>
        <p:grpSpPr bwMode="auto">
          <a:xfrm>
            <a:off x="934294" y="2567044"/>
            <a:ext cx="1538473" cy="967703"/>
            <a:chOff x="0" y="0"/>
            <a:chExt cx="1538473" cy="967703"/>
          </a:xfrm>
        </p:grpSpPr>
        <p:pic>
          <p:nvPicPr>
            <p:cNvPr id="1696778635" name="Picture 5"/>
            <p:cNvPicPr>
              <a:picLocks noChangeAspect="1"/>
            </p:cNvPicPr>
            <p:nvPr/>
          </p:nvPicPr>
          <p:blipFill rotWithShape="1">
            <a:blip r:embed="rId6"/>
            <a:stretch/>
          </p:blipFill>
          <p:spPr bwMode="auto">
            <a:xfrm>
              <a:off x="0" y="0"/>
              <a:ext cx="1135245" cy="967703"/>
            </a:xfrm>
            <a:prstGeom prst="rect">
              <a:avLst/>
            </a:prstGeom>
          </p:spPr>
        </p:pic>
        <p:sp>
          <p:nvSpPr>
            <p:cNvPr id="1862871681" name="TextBox 7"/>
            <p:cNvSpPr txBox="1"/>
            <p:nvPr/>
          </p:nvSpPr>
          <p:spPr bwMode="auto">
            <a:xfrm>
              <a:off x="14892" y="0"/>
              <a:ext cx="1185827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Beam Momentum </a:t>
              </a:r>
              <a:endParaRPr/>
            </a:p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 = 3.9 MeV/c</a:t>
              </a:r>
              <a:endParaRPr/>
            </a:p>
          </p:txBody>
        </p:sp>
        <p:sp>
          <p:nvSpPr>
            <p:cNvPr id="806118143" name="Arrow: Right 18"/>
            <p:cNvSpPr/>
            <p:nvPr/>
          </p:nvSpPr>
          <p:spPr bwMode="auto">
            <a:xfrm rot="9159360">
              <a:off x="1153482" y="171721"/>
              <a:ext cx="384990" cy="11046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440422353" name="Group 31"/>
          <p:cNvGrpSpPr/>
          <p:nvPr/>
        </p:nvGrpSpPr>
        <p:grpSpPr bwMode="auto">
          <a:xfrm>
            <a:off x="2725481" y="795987"/>
            <a:ext cx="1723687" cy="1398497"/>
            <a:chOff x="0" y="0"/>
            <a:chExt cx="1723687" cy="1398497"/>
          </a:xfrm>
        </p:grpSpPr>
        <p:pic>
          <p:nvPicPr>
            <p:cNvPr id="951203621" name="Picture 4"/>
            <p:cNvPicPr>
              <a:picLocks noChangeAspect="1" noChangeArrowheads="1"/>
            </p:cNvPicPr>
            <p:nvPr/>
          </p:nvPicPr>
          <p:blipFill rotWithShape="1">
            <a:blip r:embed="rId7"/>
            <a:stretch/>
          </p:blipFill>
          <p:spPr bwMode="auto">
            <a:xfrm>
              <a:off x="0" y="10089"/>
              <a:ext cx="1723687" cy="1127686"/>
            </a:xfrm>
            <a:prstGeom prst="rect">
              <a:avLst/>
            </a:prstGeom>
            <a:noFill/>
          </p:spPr>
        </p:pic>
        <p:sp>
          <p:nvSpPr>
            <p:cNvPr id="1231099254" name="TextBox 19"/>
            <p:cNvSpPr txBox="1"/>
            <p:nvPr/>
          </p:nvSpPr>
          <p:spPr bwMode="auto">
            <a:xfrm>
              <a:off x="230099" y="0"/>
              <a:ext cx="1334589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on , 28/3/25</a:t>
              </a:r>
              <a:endParaRPr/>
            </a:p>
          </p:txBody>
        </p:sp>
        <p:sp>
          <p:nvSpPr>
            <p:cNvPr id="158735627" name="Arrow: Right 23"/>
            <p:cNvSpPr/>
            <p:nvPr/>
          </p:nvSpPr>
          <p:spPr bwMode="auto">
            <a:xfrm rot="16199969">
              <a:off x="429590" y="1064023"/>
              <a:ext cx="560293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690256363" name="Group 32"/>
          <p:cNvGrpSpPr/>
          <p:nvPr/>
        </p:nvGrpSpPr>
        <p:grpSpPr bwMode="auto">
          <a:xfrm>
            <a:off x="5134883" y="774848"/>
            <a:ext cx="1660808" cy="1425217"/>
            <a:chOff x="0" y="0"/>
            <a:chExt cx="1660808" cy="1425217"/>
          </a:xfrm>
        </p:grpSpPr>
        <p:pic>
          <p:nvPicPr>
            <p:cNvPr id="778922001" name="Picture 8"/>
            <p:cNvPicPr>
              <a:picLocks noChangeAspect="1"/>
            </p:cNvPicPr>
            <p:nvPr/>
          </p:nvPicPr>
          <p:blipFill rotWithShape="1">
            <a:blip r:embed="rId8"/>
            <a:stretch/>
          </p:blipFill>
          <p:spPr bwMode="auto">
            <a:xfrm>
              <a:off x="0" y="0"/>
              <a:ext cx="1660808" cy="1193927"/>
            </a:xfrm>
            <a:prstGeom prst="rect">
              <a:avLst/>
            </a:prstGeom>
          </p:spPr>
        </p:pic>
        <p:sp>
          <p:nvSpPr>
            <p:cNvPr id="1945742984" name="TextBox 9"/>
            <p:cNvSpPr txBox="1"/>
            <p:nvPr/>
          </p:nvSpPr>
          <p:spPr bwMode="auto">
            <a:xfrm>
              <a:off x="230100" y="20778"/>
              <a:ext cx="1263956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Linac03 on , 2/4/25</a:t>
              </a:r>
              <a:endParaRPr/>
            </a:p>
          </p:txBody>
        </p:sp>
        <p:sp>
          <p:nvSpPr>
            <p:cNvPr id="1937560462" name="Arrow: Right 24"/>
            <p:cNvSpPr/>
            <p:nvPr/>
          </p:nvSpPr>
          <p:spPr bwMode="auto">
            <a:xfrm rot="16199969">
              <a:off x="431233" y="1072422"/>
              <a:ext cx="596937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sp>
        <p:nvSpPr>
          <p:cNvPr id="1610836754" name="TextBox 21"/>
          <p:cNvSpPr txBox="1"/>
          <p:nvPr/>
        </p:nvSpPr>
        <p:spPr bwMode="auto">
          <a:xfrm>
            <a:off x="7315727" y="3210712"/>
            <a:ext cx="1525210" cy="3965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GB" sz="1000">
                <a:solidFill>
                  <a:schemeClr val="bg1"/>
                </a:solidFill>
              </a:rPr>
              <a:t>Linac02 &amp; 03 on  2/4/25</a:t>
            </a:r>
            <a:endParaRPr/>
          </a:p>
          <a:p>
            <a:pPr>
              <a:defRPr/>
            </a:pPr>
            <a:r>
              <a:rPr lang="en-GB" sz="1000" b="1">
                <a:solidFill>
                  <a:schemeClr val="bg1"/>
                </a:solidFill>
              </a:rPr>
              <a:t>E=160 MeV</a:t>
            </a:r>
            <a:endParaRPr/>
          </a:p>
        </p:txBody>
      </p:sp>
      <p:sp>
        <p:nvSpPr>
          <p:cNvPr id="1961448412" name="Arrow: Right 15"/>
          <p:cNvSpPr/>
          <p:nvPr/>
        </p:nvSpPr>
        <p:spPr bwMode="auto">
          <a:xfrm rot="7679994">
            <a:off x="9018100" y="3021665"/>
            <a:ext cx="716022" cy="154184"/>
          </a:xfrm>
          <a:prstGeom prst="rightArrow">
            <a:avLst>
              <a:gd name="adj1" fmla="val 50000"/>
              <a:gd name="adj2" fmla="val 51143"/>
            </a:avLst>
          </a:prstGeom>
          <a:solidFill>
            <a:srgbClr val="FF0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grpSp>
        <p:nvGrpSpPr>
          <p:cNvPr id="45705427" name="Group 35"/>
          <p:cNvGrpSpPr/>
          <p:nvPr/>
        </p:nvGrpSpPr>
        <p:grpSpPr bwMode="auto">
          <a:xfrm>
            <a:off x="7125444" y="2740746"/>
            <a:ext cx="2327760" cy="1546598"/>
            <a:chOff x="0" y="0"/>
            <a:chExt cx="2327760" cy="1546598"/>
          </a:xfrm>
        </p:grpSpPr>
        <p:pic>
          <p:nvPicPr>
            <p:cNvPr id="140998923" name="Picture 2"/>
            <p:cNvPicPr>
              <a:picLocks noChangeAspect="1" noChangeArrowheads="1"/>
            </p:cNvPicPr>
            <p:nvPr/>
          </p:nvPicPr>
          <p:blipFill rotWithShape="1">
            <a:blip r:embed="rId9"/>
            <a:stretch/>
          </p:blipFill>
          <p:spPr bwMode="auto">
            <a:xfrm>
              <a:off x="0" y="428697"/>
              <a:ext cx="2109046" cy="1117900"/>
            </a:xfrm>
            <a:prstGeom prst="rect">
              <a:avLst/>
            </a:prstGeom>
            <a:noFill/>
          </p:spPr>
        </p:pic>
        <p:sp>
          <p:nvSpPr>
            <p:cNvPr id="1431772033" name="TextBox 21"/>
            <p:cNvSpPr txBox="1"/>
            <p:nvPr/>
          </p:nvSpPr>
          <p:spPr bwMode="auto">
            <a:xfrm>
              <a:off x="190282" y="469965"/>
              <a:ext cx="1525210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&amp; 03 on  2/4/25</a:t>
              </a:r>
              <a:endParaRPr/>
            </a:p>
            <a:p>
              <a:pPr>
                <a:defRPr/>
              </a:pPr>
              <a:r>
                <a:rPr lang="en-GB" sz="1000" b="1">
                  <a:solidFill>
                    <a:schemeClr val="bg1"/>
                  </a:solidFill>
                </a:rPr>
                <a:t>E=160 MeV</a:t>
              </a:r>
              <a:endParaRPr/>
            </a:p>
          </p:txBody>
        </p:sp>
        <p:sp>
          <p:nvSpPr>
            <p:cNvPr id="1041006958" name="Arrow: Right 15"/>
            <p:cNvSpPr/>
            <p:nvPr/>
          </p:nvSpPr>
          <p:spPr bwMode="auto">
            <a:xfrm rot="7679994">
              <a:off x="1892655" y="280918"/>
              <a:ext cx="716022" cy="15418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1283797731" name="Group 34"/>
          <p:cNvGrpSpPr/>
          <p:nvPr/>
        </p:nvGrpSpPr>
        <p:grpSpPr bwMode="auto">
          <a:xfrm>
            <a:off x="7128207" y="2191150"/>
            <a:ext cx="2488421" cy="982909"/>
            <a:chOff x="0" y="0"/>
            <a:chExt cx="2488421" cy="982909"/>
          </a:xfrm>
        </p:grpSpPr>
        <p:sp>
          <p:nvSpPr>
            <p:cNvPr id="1073366399" name="Arrow: Right 26"/>
            <p:cNvSpPr/>
            <p:nvPr/>
          </p:nvSpPr>
          <p:spPr bwMode="auto">
            <a:xfrm rot="9159360">
              <a:off x="2103430" y="465949"/>
              <a:ext cx="384990" cy="110464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pic>
          <p:nvPicPr>
            <p:cNvPr id="2129114340" name="Picture 6"/>
            <p:cNvPicPr>
              <a:picLocks noChangeAspect="1" noChangeArrowheads="1"/>
            </p:cNvPicPr>
            <p:nvPr/>
          </p:nvPicPr>
          <p:blipFill rotWithShape="1">
            <a:blip r:embed="rId10"/>
            <a:stretch/>
          </p:blipFill>
          <p:spPr bwMode="auto">
            <a:xfrm>
              <a:off x="0" y="0"/>
              <a:ext cx="2095173" cy="982909"/>
            </a:xfrm>
            <a:prstGeom prst="rect">
              <a:avLst/>
            </a:prstGeom>
            <a:noFill/>
          </p:spPr>
        </p:pic>
        <p:sp>
          <p:nvSpPr>
            <p:cNvPr id="1454658175" name="TextBox 13"/>
            <p:cNvSpPr txBox="1"/>
            <p:nvPr/>
          </p:nvSpPr>
          <p:spPr bwMode="auto">
            <a:xfrm>
              <a:off x="165299" y="1745"/>
              <a:ext cx="1228674" cy="3965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Linac02 on  1/4/25</a:t>
              </a:r>
              <a:endParaRPr/>
            </a:p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 E=72 MeV</a:t>
              </a:r>
              <a:endParaRPr/>
            </a:p>
          </p:txBody>
        </p:sp>
      </p:grpSp>
      <p:grpSp>
        <p:nvGrpSpPr>
          <p:cNvPr id="1030293736" name="Group 33"/>
          <p:cNvGrpSpPr/>
          <p:nvPr/>
        </p:nvGrpSpPr>
        <p:grpSpPr bwMode="auto">
          <a:xfrm>
            <a:off x="9376112" y="708597"/>
            <a:ext cx="1851598" cy="1570105"/>
            <a:chOff x="0" y="0"/>
            <a:chExt cx="1851598" cy="1570105"/>
          </a:xfrm>
        </p:grpSpPr>
        <p:pic>
          <p:nvPicPr>
            <p:cNvPr id="906682141" name="Picture 17"/>
            <p:cNvPicPr>
              <a:picLocks noChangeAspect="1"/>
            </p:cNvPicPr>
            <p:nvPr/>
          </p:nvPicPr>
          <p:blipFill rotWithShape="1">
            <a:blip r:embed="rId11"/>
            <a:stretch/>
          </p:blipFill>
          <p:spPr bwMode="auto">
            <a:xfrm>
              <a:off x="0" y="0"/>
              <a:ext cx="1851598" cy="1192124"/>
            </a:xfrm>
            <a:prstGeom prst="rect">
              <a:avLst/>
            </a:prstGeom>
          </p:spPr>
        </p:pic>
        <p:sp>
          <p:nvSpPr>
            <p:cNvPr id="531608759" name="TextBox 20"/>
            <p:cNvSpPr txBox="1"/>
            <p:nvPr/>
          </p:nvSpPr>
          <p:spPr bwMode="auto">
            <a:xfrm>
              <a:off x="380799" y="53339"/>
              <a:ext cx="1263956" cy="2441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 sz="1000">
                  <a:solidFill>
                    <a:schemeClr val="bg1"/>
                  </a:solidFill>
                </a:rPr>
                <a:t>Linac04 on , 2/4/25</a:t>
              </a:r>
              <a:endParaRPr/>
            </a:p>
          </p:txBody>
        </p:sp>
        <p:sp>
          <p:nvSpPr>
            <p:cNvPr id="195451414" name="Arrow: Right 25"/>
            <p:cNvSpPr/>
            <p:nvPr/>
          </p:nvSpPr>
          <p:spPr bwMode="auto">
            <a:xfrm rot="16199969">
              <a:off x="600575" y="1217310"/>
              <a:ext cx="596937" cy="108651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grpSp>
        <p:nvGrpSpPr>
          <p:cNvPr id="936229543" name="Group 36"/>
          <p:cNvGrpSpPr/>
          <p:nvPr/>
        </p:nvGrpSpPr>
        <p:grpSpPr bwMode="auto">
          <a:xfrm>
            <a:off x="10134736" y="2379204"/>
            <a:ext cx="1858800" cy="1486005"/>
            <a:chOff x="0" y="0"/>
            <a:chExt cx="1858800" cy="1486005"/>
          </a:xfrm>
        </p:grpSpPr>
        <p:grpSp>
          <p:nvGrpSpPr>
            <p:cNvPr id="1767294661" name="Group 11"/>
            <p:cNvGrpSpPr/>
            <p:nvPr/>
          </p:nvGrpSpPr>
          <p:grpSpPr bwMode="auto">
            <a:xfrm>
              <a:off x="0" y="302735"/>
              <a:ext cx="1858800" cy="1183268"/>
              <a:chOff x="0" y="0"/>
              <a:chExt cx="1858800" cy="1183268"/>
            </a:xfrm>
          </p:grpSpPr>
          <p:sp>
            <p:nvSpPr>
              <p:cNvPr id="1601933660" name="TextBox 2"/>
              <p:cNvSpPr txBox="1"/>
              <p:nvPr/>
            </p:nvSpPr>
            <p:spPr bwMode="auto">
              <a:xfrm>
                <a:off x="0" y="4019"/>
                <a:ext cx="1288275" cy="1158599"/>
              </a:xfrm>
              <a:prstGeom prst="rect">
                <a:avLst/>
              </a:prstGeom>
              <a:solidFill>
                <a:srgbClr val="471A6B"/>
              </a:solidFill>
            </p:spPr>
            <p:txBody>
  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  <a:prstTxWarp prst="textNoShape"/>
                <a:spAutoFit/>
              </a:bodyPr>
              <a:lstStyle/>
              <a:p>
                <a:pPr>
                  <a:defRPr/>
                </a:pP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+ TDC beam streaking </a:t>
                </a:r>
                <a:endParaRPr lang="en-US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on 11/4/25</a:t>
                </a:r>
                <a:endParaRPr lang="en-US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r>
                  <a:rPr lang="en-US" sz="1000" b="1">
                    <a:solidFill>
                      <a:schemeClr val="bg1"/>
                    </a:solidFill>
                    <a:ea typeface="Calibri"/>
                    <a:cs typeface="Calibri"/>
                  </a:rPr>
                  <a:t>E =240 MeV</a:t>
                </a:r>
                <a:endParaRPr/>
              </a:p>
              <a:p>
                <a:pPr>
                  <a:defRPr/>
                </a:pPr>
                <a:r>
                  <a:rPr lang="en-US" sz="1000" b="1">
                    <a:solidFill>
                      <a:schemeClr val="bg1"/>
                    </a:solidFill>
                    <a:ea typeface="Calibri"/>
                    <a:cs typeface="Calibri"/>
                  </a:rPr>
                  <a:t>Length ~30p</a:t>
                </a:r>
                <a:r>
                  <a:rPr lang="en-US" sz="1000">
                    <a:solidFill>
                      <a:schemeClr val="bg1"/>
                    </a:solidFill>
                    <a:ea typeface="Calibri"/>
                    <a:cs typeface="Calibri"/>
                  </a:rPr>
                  <a:t>s</a:t>
                </a:r>
                <a:endParaRPr/>
              </a:p>
              <a:p>
                <a:pPr>
                  <a:defRPr/>
                </a:pPr>
                <a:endParaRPr lang="en-US" sz="1000">
                  <a:solidFill>
                    <a:schemeClr val="bg1"/>
                  </a:solidFill>
                  <a:ea typeface="Calibri"/>
                  <a:cs typeface="Calibri"/>
                </a:endParaRPr>
              </a:p>
              <a:p>
                <a:pPr>
                  <a:defRPr/>
                </a:pPr>
                <a:endParaRPr lang="en-US" sz="1000">
                  <a:solidFill>
                    <a:schemeClr val="bg1"/>
                  </a:solidFill>
                  <a:ea typeface="Calibri"/>
                  <a:cs typeface="Calibri"/>
                </a:endParaRPr>
              </a:p>
            </p:txBody>
          </p:sp>
          <p:pic>
            <p:nvPicPr>
              <p:cNvPr id="1196550499" name="Picture 6" descr="A blue and green light&#10;&#10;AI-generated content may be incorrect."/>
              <p:cNvPicPr>
                <a:picLocks noChangeAspect="1"/>
              </p:cNvPicPr>
              <p:nvPr/>
            </p:nvPicPr>
            <p:blipFill rotWithShape="1">
              <a:blip r:embed="rId12"/>
              <a:stretch/>
            </p:blipFill>
            <p:spPr bwMode="auto">
              <a:xfrm>
                <a:off x="861192" y="0"/>
                <a:ext cx="997607" cy="1183268"/>
              </a:xfrm>
              <a:prstGeom prst="rect">
                <a:avLst/>
              </a:prstGeom>
            </p:spPr>
          </p:pic>
        </p:grpSp>
        <p:sp>
          <p:nvSpPr>
            <p:cNvPr id="280495150" name="Arrow: Right 10"/>
            <p:cNvSpPr/>
            <p:nvPr/>
          </p:nvSpPr>
          <p:spPr bwMode="auto">
            <a:xfrm rot="4139974">
              <a:off x="719247" y="120538"/>
              <a:ext cx="361697" cy="120619"/>
            </a:xfrm>
            <a:prstGeom prst="rightArrow">
              <a:avLst>
                <a:gd name="adj1" fmla="val 50000"/>
                <a:gd name="adj2" fmla="val 51143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</p:grpSp>
      <p:pic>
        <p:nvPicPr>
          <p:cNvPr id="1008018572" name="Picture 4"/>
          <p:cNvPicPr>
            <a:picLocks noChangeAspect="1" noChangeArrowheads="1"/>
          </p:cNvPicPr>
          <p:nvPr/>
        </p:nvPicPr>
        <p:blipFill rotWithShape="1">
          <a:blip r:embed="rId13"/>
          <a:stretch/>
        </p:blipFill>
        <p:spPr bwMode="auto">
          <a:xfrm flipV="1">
            <a:off x="2308123" y="5830659"/>
            <a:ext cx="1951628" cy="1023581"/>
          </a:xfrm>
          <a:prstGeom prst="rect">
            <a:avLst/>
          </a:prstGeom>
          <a:noFill/>
        </p:spPr>
      </p:pic>
      <p:grpSp>
        <p:nvGrpSpPr>
          <p:cNvPr id="1808485966" name="Group 37"/>
          <p:cNvGrpSpPr/>
          <p:nvPr/>
        </p:nvGrpSpPr>
        <p:grpSpPr bwMode="auto">
          <a:xfrm>
            <a:off x="2308122" y="5830659"/>
            <a:ext cx="3949240" cy="1023581"/>
            <a:chOff x="0" y="0"/>
            <a:chExt cx="3949240" cy="1023581"/>
          </a:xfrm>
        </p:grpSpPr>
        <p:pic>
          <p:nvPicPr>
            <p:cNvPr id="801762745" name="Picture 4"/>
            <p:cNvPicPr>
              <a:picLocks noChangeAspect="1" noChangeArrowheads="1"/>
            </p:cNvPicPr>
            <p:nvPr/>
          </p:nvPicPr>
          <p:blipFill rotWithShape="1">
            <a:blip r:embed="rId13"/>
            <a:stretch/>
          </p:blipFill>
          <p:spPr bwMode="auto">
            <a:xfrm flipV="1">
              <a:off x="0" y="0"/>
              <a:ext cx="3949240" cy="1023581"/>
            </a:xfrm>
            <a:prstGeom prst="rect">
              <a:avLst/>
            </a:prstGeom>
            <a:noFill/>
          </p:spPr>
        </p:pic>
        <p:sp>
          <p:nvSpPr>
            <p:cNvPr id="759264980" name="TextBox 1"/>
            <p:cNvSpPr txBox="1"/>
            <p:nvPr/>
          </p:nvSpPr>
          <p:spPr bwMode="auto">
            <a:xfrm>
              <a:off x="0" y="0"/>
              <a:ext cx="3043319" cy="64044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GB">
                  <a:solidFill>
                    <a:schemeClr val="bg1"/>
                  </a:solidFill>
                </a:rPr>
                <a:t>Linac02, 03 &amp; 04 on,  2/4/25</a:t>
              </a:r>
              <a:endParaRPr/>
            </a:p>
            <a:p>
              <a:pPr>
                <a:defRPr/>
              </a:pPr>
              <a:r>
                <a:rPr lang="en-GB" b="1">
                  <a:solidFill>
                    <a:schemeClr val="bg1"/>
                  </a:solidFill>
                </a:rPr>
                <a:t>E = 250 MeV</a:t>
              </a:r>
              <a:endParaRPr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142465733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Phase Space Tomography</a:t>
            </a:r>
            <a:endParaRPr lang="en-US"/>
          </a:p>
        </p:txBody>
      </p:sp>
      <p:sp>
        <p:nvSpPr>
          <p:cNvPr id="712391591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1" y="6492873"/>
            <a:ext cx="2743200" cy="365125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6D8F85B6-7B2C-4044-9909-7ACF9755F780}" type="slidenum">
              <a:rPr lang="en-GB"/>
              <a:t>5</a:t>
            </a:fld>
            <a:endParaRPr lang="en-GB"/>
          </a:p>
        </p:txBody>
      </p:sp>
      <p:sp>
        <p:nvSpPr>
          <p:cNvPr id="526191176" name="TextBox 2"/>
          <p:cNvSpPr txBox="1"/>
          <p:nvPr/>
        </p:nvSpPr>
        <p:spPr bwMode="auto">
          <a:xfrm>
            <a:off x="7099519" y="573698"/>
            <a:ext cx="2993988" cy="466130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586082529" name="Group 10"/>
          <p:cNvGrpSpPr/>
          <p:nvPr/>
        </p:nvGrpSpPr>
        <p:grpSpPr bwMode="auto">
          <a:xfrm>
            <a:off x="163301" y="1129780"/>
            <a:ext cx="5316625" cy="2301087"/>
            <a:chOff x="0" y="0"/>
            <a:chExt cx="5316625" cy="3567351"/>
          </a:xfrm>
        </p:grpSpPr>
        <p:sp>
          <p:nvSpPr>
            <p:cNvPr id="6" name="Rectangle 5"/>
            <p:cNvSpPr/>
            <p:nvPr/>
          </p:nvSpPr>
          <p:spPr bwMode="auto">
            <a:xfrm>
              <a:off x="0" y="0"/>
              <a:ext cx="5316625" cy="3567351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7" name="Rectangle 6"/>
            <p:cNvSpPr/>
            <p:nvPr/>
          </p:nvSpPr>
          <p:spPr bwMode="auto">
            <a:xfrm>
              <a:off x="0" y="0"/>
              <a:ext cx="5316625" cy="535264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4D Reconstruction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31139" y="746623"/>
              <a:ext cx="5072549" cy="260201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4D phase space tomography</a:t>
              </a:r>
              <a:r>
                <a:rPr lang="en" sz="1600">
                  <a:latin typeface="Arial Nova Light"/>
                </a:rPr>
                <a:t> has been used to characterize the CLARA beam along the linac [5]</a:t>
              </a:r>
              <a:endParaRPr lang="en-GB" sz="16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Generative phase space reconstruction</a:t>
              </a:r>
              <a:r>
                <a:rPr lang="en" sz="1600">
                  <a:latin typeface="Arial Nova Light"/>
                </a:rPr>
                <a:t> (GPSR) has been used as the analysis method </a:t>
              </a:r>
              <a:r>
                <a:rPr lang="en" sz="1600">
                  <a:latin typeface="Arial Nova Light"/>
                </a:rPr>
                <a:t>[6]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By using </a:t>
              </a:r>
              <a:r>
                <a:rPr lang="en" sz="1600" b="1">
                  <a:latin typeface="Arial Nova Light"/>
                </a:rPr>
                <a:t>differentiable simulations</a:t>
              </a:r>
              <a:r>
                <a:rPr lang="en" sz="1600">
                  <a:latin typeface="Arial Nova Light"/>
                </a:rPr>
                <a:t>, a neutral network can be trained to </a:t>
              </a:r>
              <a:r>
                <a:rPr lang="en" sz="1600" b="1">
                  <a:latin typeface="Arial Nova Light"/>
                </a:rPr>
                <a:t>learn </a:t>
              </a:r>
              <a:r>
                <a:rPr lang="en" sz="1600">
                  <a:latin typeface="Arial Nova Light"/>
                </a:rPr>
                <a:t>the phase space </a:t>
              </a:r>
              <a:endParaRPr/>
            </a:p>
          </p:txBody>
        </p:sp>
      </p:grpSp>
      <p:sp>
        <p:nvSpPr>
          <p:cNvPr id="1132343533" name=" 1340329523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80351811" name="Picture 1080460130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649555" y="4407647"/>
            <a:ext cx="6469297" cy="2450350"/>
          </a:xfrm>
          <a:prstGeom prst="rect">
            <a:avLst/>
          </a:prstGeom>
        </p:spPr>
      </p:pic>
      <p:sp>
        <p:nvSpPr>
          <p:cNvPr id="1999201207" name=" 796183447"/>
          <p:cNvSpPr/>
          <p:nvPr/>
        </p:nvSpPr>
        <p:spPr bwMode="auto">
          <a:xfrm>
            <a:off x="3971283" y="6352799"/>
            <a:ext cx="4148011" cy="4270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lang="en"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GPSR method for reconstructing phase space from experimental data [Roussel et al, 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P</a:t>
            </a:r>
            <a:r>
              <a:rPr lang="en"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RAB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 </a:t>
            </a:r>
            <a:r>
              <a:rPr sz="1100" b="1" i="0" u="none">
                <a:solidFill>
                  <a:srgbClr val="404040"/>
                </a:solidFill>
                <a:latin typeface="Arial"/>
                <a:ea typeface="Arial"/>
                <a:cs typeface="Arial"/>
              </a:rPr>
              <a:t>27</a:t>
            </a:r>
            <a:r>
              <a:rPr sz="1100" b="0" i="0" u="none">
                <a:solidFill>
                  <a:srgbClr val="404040"/>
                </a:solidFill>
                <a:latin typeface="Liberation Sans"/>
                <a:ea typeface="Liberation Sans"/>
                <a:cs typeface="Liberation Sans"/>
              </a:rPr>
              <a:t>, 094601 (2024)</a:t>
            </a:r>
            <a:r>
              <a:rPr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​</a:t>
            </a:r>
            <a:r>
              <a:rPr lang="en" sz="1100" b="0" i="0" u="none">
                <a:solidFill>
                  <a:srgbClr val="000000"/>
                </a:solidFill>
                <a:latin typeface="Liberation Sans"/>
                <a:ea typeface="Liberation Sans"/>
                <a:cs typeface="Liberation Sans"/>
              </a:rPr>
              <a:t>]</a:t>
            </a:r>
            <a:endParaRPr/>
          </a:p>
        </p:txBody>
      </p:sp>
      <p:sp>
        <p:nvSpPr>
          <p:cNvPr id="496598545" name=" 915138291"/>
          <p:cNvSpPr/>
          <p:nvPr/>
        </p:nvSpPr>
        <p:spPr bwMode="auto">
          <a:xfrm>
            <a:off x="9426585" y="1476850"/>
            <a:ext cx="173557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2102974604" name="Picture 14242412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091978" y="137597"/>
            <a:ext cx="6026874" cy="4017916"/>
          </a:xfrm>
          <a:prstGeom prst="rect">
            <a:avLst/>
          </a:prstGeom>
        </p:spPr>
      </p:pic>
      <p:sp>
        <p:nvSpPr>
          <p:cNvPr id="1196969447" name=" 2055524671"/>
          <p:cNvSpPr/>
          <p:nvPr/>
        </p:nvSpPr>
        <p:spPr bwMode="auto">
          <a:xfrm>
            <a:off x="6461055" y="8336595"/>
            <a:ext cx="31875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u="sng"/>
              <a:t> </a:t>
            </a:r>
            <a:endParaRPr/>
          </a:p>
        </p:txBody>
      </p:sp>
      <p:graphicFrame>
        <p:nvGraphicFramePr>
          <p:cNvPr id="1995567267" name="Table 56397391"/>
          <p:cNvGraphicFramePr>
            <a:graphicFrameLocks xmlns:a="http://schemas.openxmlformats.org/drawingml/2006/main"/>
          </p:cNvGraphicFramePr>
          <p:nvPr/>
        </p:nvGraphicFramePr>
        <p:xfrm rot="0">
          <a:off x="244103" y="5045115"/>
          <a:ext cx="3727178" cy="1447800"/>
        </p:xfrm>
        <a:graphic>
          <a:graphicData uri="http://schemas.openxmlformats.org/drawingml/2006/table">
            <a:tbl>
              <a:tblPr firstRow="1" firstCol="1" lastRow="0" lastCol="0" bandRow="1" bandCol="0"/>
              <a:tblGrid>
                <a:gridCol w="1400271"/>
                <a:gridCol w="1310844"/>
                <a:gridCol w="1016064"/>
              </a:tblGrid>
              <a:tr h="361950"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Parameter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Horizontal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1" i="0" u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</a:rPr>
                        <a:t>Vertical</a:t>
                      </a:r>
                      <a:r>
                        <a:rPr sz="1400" b="1" i="0" u="none">
                          <a:solidFill>
                            <a:srgbClr val="FFFFFF"/>
                          </a:solidFill>
                          <a:latin typeface="Arial"/>
                          <a:ea typeface="Arial"/>
                          <a:cs typeface="Arial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  <a:solidFill>
                      <a:srgbClr val="F2F2F2"/>
                    </a:solidFill>
                  </a:tcPr>
                </a:tc>
              </a:tr>
              <a:tr h="361950"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Twiss </a:t>
                      </a:r>
                      <a:r>
                        <a:rPr sz="1400" b="0" i="1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α</a:t>
                      </a:r>
                      <a:r>
                        <a:rPr sz="900" b="0" i="1" u="none" baseline="-25000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x,y</a:t>
                      </a:r>
                      <a:r>
                        <a:rPr sz="9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-3</a:t>
                      </a: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.</a:t>
                      </a: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59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-</a:t>
                      </a: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4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.</a:t>
                      </a: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23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15239" algn="ctr">
                      <a:solidFill>
                        <a:srgbClr val="000000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</a:tr>
              <a:tr h="361950"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Twiss </a:t>
                      </a:r>
                      <a:r>
                        <a:rPr sz="1400" b="0" i="1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β</a:t>
                      </a:r>
                      <a:r>
                        <a:rPr sz="900" b="0" i="1" u="none" baseline="-25000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x,y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 [m]​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22.0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33.6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0" algn="ctr">
                      <a:solidFill>
                        <a:srgbClr val="FFFFFF"/>
                      </a:solidFill>
                    </a:lnB>
                  </a:tcPr>
                </a:tc>
              </a:tr>
              <a:tr h="361950">
                <a:tc>
                  <a:txBody>
                    <a:bodyPr/>
                    <a:p>
                      <a:pPr>
                        <a:defRPr/>
                      </a:pP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Emittance [µm]​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0.70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  <a:tc>
                  <a:txBody>
                    <a:bodyPr/>
                    <a:p>
                      <a:pPr>
                        <a:defRPr/>
                      </a:pPr>
                      <a:r>
                        <a:rPr lang="en"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0.72</a:t>
                      </a:r>
                      <a:r>
                        <a:rPr sz="1400" b="0" i="0" u="none">
                          <a:solidFill>
                            <a:srgbClr val="000000"/>
                          </a:solidFill>
                          <a:latin typeface="Liberation Sans"/>
                          <a:ea typeface="Liberation Sans"/>
                          <a:cs typeface="Liberation Sans"/>
                        </a:rPr>
                        <a:t>​</a:t>
                      </a:r>
                      <a:endParaRPr/>
                    </a:p>
                  </a:txBody>
                  <a:tcPr marL="9524" marR="9524" marT="9524" marB="9524">
                    <a:lnL w="0" algn="ctr">
                      <a:solidFill>
                        <a:srgbClr val="FFFFFF"/>
                      </a:solidFill>
                    </a:lnL>
                    <a:lnR w="0" algn="ctr">
                      <a:solidFill>
                        <a:srgbClr val="FFFFFF"/>
                      </a:solidFill>
                    </a:lnR>
                    <a:lnT w="0" algn="ctr">
                      <a:solidFill>
                        <a:srgbClr val="FFFFFF"/>
                      </a:solidFill>
                    </a:lnT>
                    <a:lnB w="15239" algn="ctr">
                      <a:solidFill>
                        <a:srgbClr val="000000"/>
                      </a:solidFill>
                    </a:lnB>
                  </a:tcPr>
                </a:tc>
              </a:tr>
            </a:tbl>
          </a:graphicData>
        </a:graphic>
      </p:graphicFrame>
      <p:grpSp>
        <p:nvGrpSpPr>
          <p:cNvPr id="147055048" name="Group 5"/>
          <p:cNvGrpSpPr/>
          <p:nvPr/>
        </p:nvGrpSpPr>
        <p:grpSpPr bwMode="auto">
          <a:xfrm>
            <a:off x="7211705" y="38897"/>
            <a:ext cx="4429759" cy="474705"/>
            <a:chOff x="0" y="0"/>
            <a:chExt cx="4429759" cy="474705"/>
          </a:xfrm>
        </p:grpSpPr>
        <p:sp>
          <p:nvSpPr>
            <p:cNvPr id="1750899098" name="Rectangle 1"/>
            <p:cNvSpPr/>
            <p:nvPr/>
          </p:nvSpPr>
          <p:spPr bwMode="auto">
            <a:xfrm>
              <a:off x="0" y="0"/>
              <a:ext cx="4429759" cy="474705"/>
            </a:xfrm>
            <a:prstGeom prst="rect">
              <a:avLst/>
            </a:prstGeom>
            <a:solidFill>
              <a:srgbClr val="FE7F0E">
                <a:alpha val="99999"/>
              </a:srgbClr>
            </a:solidFill>
            <a:ln w="25400" cap="flat" cmpd="sng" algn="ctr">
              <a:solidFill>
                <a:srgbClr val="FE7F0E">
                  <a:alpha val="0"/>
                </a:srgbClr>
              </a:solidFill>
              <a:prstDash val="solid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79398896" name="TextBox 3"/>
            <p:cNvSpPr txBox="1"/>
            <p:nvPr/>
          </p:nvSpPr>
          <p:spPr bwMode="auto">
            <a:xfrm>
              <a:off x="241206" y="98700"/>
              <a:ext cx="3847230" cy="320399"/>
            </a:xfrm>
            <a:prstGeom prst="rect">
              <a:avLst/>
            </a:prstGeom>
            <a:noFill/>
            <a:ln w="12700">
              <a:solidFill>
                <a:srgbClr val="000000">
                  <a:alpha val="0"/>
                </a:srgbClr>
              </a:solidFill>
            </a:ln>
          </p:spPr>
          <p:txBody>
            <a:bodyPr wrap="none" rtlCol="0">
              <a:spAutoFit/>
            </a:bodyPr>
            <a:lstStyle/>
            <a:p>
              <a:pPr algn="ctr">
                <a:defRPr/>
              </a:pPr>
              <a:r>
                <a:rPr lang="en" sz="1500">
                  <a:latin typeface="Arial Nova Light"/>
                </a:rPr>
                <a:t>Tomographic reconstruction of 20 pC beam</a:t>
              </a:r>
              <a:endParaRPr/>
            </a:p>
          </p:txBody>
        </p:sp>
      </p:grpSp>
      <p:sp>
        <p:nvSpPr>
          <p:cNvPr id="1376499921" name="Rectangle 1"/>
          <p:cNvSpPr/>
          <p:nvPr/>
        </p:nvSpPr>
        <p:spPr bwMode="auto">
          <a:xfrm flipH="0" flipV="0">
            <a:off x="158722" y="4404708"/>
            <a:ext cx="4511918" cy="474705"/>
          </a:xfrm>
          <a:prstGeom prst="rect">
            <a:avLst/>
          </a:prstGeom>
          <a:solidFill>
            <a:srgbClr val="FE7F0E">
              <a:alpha val="99999"/>
            </a:srgbClr>
          </a:solidFill>
          <a:ln w="25400" cap="flat" cmpd="sng" algn="ctr">
            <a:solidFill>
              <a:srgbClr val="FE7F0E">
                <a:alpha val="0"/>
              </a:srgbClr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9390091" name="TextBox 3"/>
          <p:cNvSpPr txBox="1"/>
          <p:nvPr/>
        </p:nvSpPr>
        <p:spPr bwMode="auto">
          <a:xfrm>
            <a:off x="158722" y="4481861"/>
            <a:ext cx="4598800" cy="320399"/>
          </a:xfrm>
          <a:prstGeom prst="rect">
            <a:avLst/>
          </a:prstGeom>
          <a:noFill/>
          <a:ln w="12700">
            <a:solidFill>
              <a:srgbClr val="000000">
                <a:alpha val="0"/>
              </a:srgbClr>
            </a:solidFill>
          </a:ln>
        </p:spPr>
        <p:txBody>
          <a:bodyPr wrap="non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lang="en" sz="1500">
                <a:latin typeface="Arial Nova Light"/>
              </a:rPr>
              <a:t>Measured beam parameters at injector exit (250 pC)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77733156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Digital Twin</a:t>
            </a:r>
            <a:endParaRPr lang="en-US"/>
          </a:p>
        </p:txBody>
      </p:sp>
      <p:sp>
        <p:nvSpPr>
          <p:cNvPr id="581397620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8D3B2C66-AD64-6F2D-1E13-D64478C24203}" type="slidenum">
              <a:rPr lang="en-GB"/>
              <a:t>6</a:t>
            </a:fld>
            <a:endParaRPr lang="en-GB"/>
          </a:p>
        </p:txBody>
      </p:sp>
      <p:sp>
        <p:nvSpPr>
          <p:cNvPr id="1926404033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99076283" name="Group 10"/>
          <p:cNvGrpSpPr/>
          <p:nvPr/>
        </p:nvGrpSpPr>
        <p:grpSpPr bwMode="auto">
          <a:xfrm>
            <a:off x="163301" y="1129780"/>
            <a:ext cx="7354933" cy="5545654"/>
            <a:chOff x="0" y="0"/>
            <a:chExt cx="7354933" cy="5545654"/>
          </a:xfrm>
        </p:grpSpPr>
        <p:sp>
          <p:nvSpPr>
            <p:cNvPr id="1767736470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15902806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Architecture</a:t>
              </a:r>
              <a:endParaRPr lang="en-US"/>
            </a:p>
          </p:txBody>
        </p:sp>
        <p:sp>
          <p:nvSpPr>
            <p:cNvPr id="614533859" name="TextBox 9"/>
            <p:cNvSpPr txBox="1"/>
            <p:nvPr/>
          </p:nvSpPr>
          <p:spPr bwMode="auto">
            <a:xfrm>
              <a:off x="259489" y="372990"/>
              <a:ext cx="6926315" cy="1223623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A </a:t>
              </a:r>
              <a:r>
                <a:rPr lang="en" sz="1600" b="1">
                  <a:latin typeface="Arial Nova Light"/>
                </a:rPr>
                <a:t>digital shadow </a:t>
              </a:r>
              <a:r>
                <a:rPr lang="en" sz="1600">
                  <a:latin typeface="Arial Nova Light"/>
                </a:rPr>
                <a:t>has been developed and validation has begun.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Virtual control system </a:t>
              </a:r>
              <a:r>
                <a:rPr lang="en" sz="1600">
                  <a:latin typeface="Arial Nova Light"/>
                </a:rPr>
                <a:t>is updated based on </a:t>
              </a:r>
              <a:r>
                <a:rPr lang="en" sz="1600" b="1">
                  <a:latin typeface="Arial Nova Light"/>
                </a:rPr>
                <a:t>real machine settings</a:t>
              </a:r>
              <a:r>
                <a:rPr lang="en" sz="1600">
                  <a:latin typeface="Arial Nova Light"/>
                </a:rPr>
                <a:t>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This is fed into a </a:t>
              </a:r>
              <a:r>
                <a:rPr lang="en" sz="1600" b="1">
                  <a:latin typeface="Arial Nova Light"/>
                </a:rPr>
                <a:t>simulation / ML model </a:t>
              </a:r>
              <a:r>
                <a:rPr lang="en" sz="1600">
                  <a:latin typeface="Arial Nova Light"/>
                </a:rPr>
                <a:t>which updates virtual diagnostics.</a:t>
              </a:r>
              <a:endParaRPr lang="en-GB" sz="1600">
                <a:latin typeface="Arial Nova Light"/>
              </a:endParaRPr>
            </a:p>
          </p:txBody>
        </p:sp>
      </p:grpSp>
      <p:sp>
        <p:nvSpPr>
          <p:cNvPr id="1474348550" name=" 1817983250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sp>
        <p:nvSpPr>
          <p:cNvPr id="1832269505" name="Rectangle 5"/>
          <p:cNvSpPr/>
          <p:nvPr/>
        </p:nvSpPr>
        <p:spPr bwMode="auto">
          <a:xfrm>
            <a:off x="7602279" y="1129780"/>
            <a:ext cx="4505814" cy="554565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499457798" name="Rectangle 6"/>
          <p:cNvSpPr/>
          <p:nvPr/>
        </p:nvSpPr>
        <p:spPr bwMode="auto">
          <a:xfrm>
            <a:off x="7602279" y="1129781"/>
            <a:ext cx="4604043" cy="25227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600" b="1">
                <a:cs typeface="Arial"/>
              </a:rPr>
              <a:t>Validation</a:t>
            </a:r>
            <a:endParaRPr lang="en-US"/>
          </a:p>
        </p:txBody>
      </p:sp>
      <p:pic>
        <p:nvPicPr>
          <p:cNvPr id="1220680649" name="Picture 3353925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7803417" y="2972266"/>
            <a:ext cx="4201767" cy="3156416"/>
          </a:xfrm>
          <a:prstGeom prst="rect">
            <a:avLst/>
          </a:prstGeom>
        </p:spPr>
      </p:pic>
      <p:sp>
        <p:nvSpPr>
          <p:cNvPr id="1802514622" name="TextBox 9"/>
          <p:cNvSpPr txBox="1"/>
          <p:nvPr/>
        </p:nvSpPr>
        <p:spPr bwMode="auto">
          <a:xfrm>
            <a:off x="7721293" y="1463384"/>
            <a:ext cx="4326825" cy="131607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600">
                <a:latin typeface="Arial Nova Light"/>
              </a:rPr>
              <a:t>Initial comparisons between </a:t>
            </a:r>
            <a:r>
              <a:rPr lang="en" sz="1600" b="1">
                <a:latin typeface="Arial Nova Light"/>
              </a:rPr>
              <a:t>real </a:t>
            </a:r>
            <a:r>
              <a:rPr lang="en" sz="1600">
                <a:latin typeface="Arial Nova Light"/>
              </a:rPr>
              <a:t>and </a:t>
            </a:r>
            <a:r>
              <a:rPr lang="en" sz="1600" b="1">
                <a:latin typeface="Arial Nova Light"/>
              </a:rPr>
              <a:t>virtual </a:t>
            </a:r>
            <a:r>
              <a:rPr lang="en" sz="1600">
                <a:latin typeface="Arial Nova Light"/>
              </a:rPr>
              <a:t>diagnostics are </a:t>
            </a:r>
            <a:r>
              <a:rPr lang="en" sz="1600" b="1">
                <a:latin typeface="Arial Nova Light"/>
              </a:rPr>
              <a:t>promising</a:t>
            </a:r>
            <a:r>
              <a:rPr lang="en" sz="1600">
                <a:latin typeface="Arial Nova Light"/>
              </a:rPr>
              <a:t>.</a:t>
            </a:r>
            <a:endParaRPr/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600">
                <a:latin typeface="Arial Nova Light"/>
              </a:rPr>
              <a:t>Can be used to </a:t>
            </a:r>
            <a:r>
              <a:rPr lang="en" sz="1600" b="1">
                <a:latin typeface="Arial Nova Light"/>
              </a:rPr>
              <a:t>train ML models</a:t>
            </a:r>
            <a:r>
              <a:rPr lang="en" sz="1600">
                <a:latin typeface="Arial Nova Light"/>
              </a:rPr>
              <a:t>, and eventually for </a:t>
            </a:r>
            <a:r>
              <a:rPr lang="en" sz="1600" b="1">
                <a:latin typeface="Arial Nova Light"/>
              </a:rPr>
              <a:t>offline ML </a:t>
            </a:r>
            <a:r>
              <a:rPr lang="en" sz="1600">
                <a:latin typeface="Arial Nova Light"/>
              </a:rPr>
              <a:t>(</a:t>
            </a:r>
            <a:r>
              <a:rPr lang="en" sz="1600" b="1">
                <a:latin typeface="Arial Nova Light"/>
              </a:rPr>
              <a:t>RL</a:t>
            </a:r>
            <a:r>
              <a:rPr lang="en" sz="1600" b="0">
                <a:latin typeface="Arial Nova Light"/>
              </a:rPr>
              <a:t>)</a:t>
            </a:r>
            <a:r>
              <a:rPr lang="en" sz="1600" b="1">
                <a:latin typeface="Arial Nova Light"/>
              </a:rPr>
              <a:t> optimisation</a:t>
            </a:r>
            <a:endParaRPr lang="en-GB" sz="1600">
              <a:latin typeface="Arial Nova Light"/>
            </a:endParaRPr>
          </a:p>
        </p:txBody>
      </p:sp>
      <p:sp>
        <p:nvSpPr>
          <p:cNvPr id="1371828713" name="Rectangle 1"/>
          <p:cNvSpPr/>
          <p:nvPr/>
        </p:nvSpPr>
        <p:spPr bwMode="auto">
          <a:xfrm>
            <a:off x="7640306" y="6128683"/>
            <a:ext cx="4429759" cy="474705"/>
          </a:xfrm>
          <a:prstGeom prst="rect">
            <a:avLst/>
          </a:prstGeom>
          <a:solidFill>
            <a:srgbClr val="FE7F0E">
              <a:alpha val="99999"/>
            </a:srgbClr>
          </a:solidFill>
          <a:ln w="25400">
            <a:solidFill>
              <a:srgbClr val="FE7F0E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279669339" name="TextBox 3"/>
          <p:cNvSpPr txBox="1"/>
          <p:nvPr/>
        </p:nvSpPr>
        <p:spPr bwMode="auto">
          <a:xfrm>
            <a:off x="7572429" y="6126435"/>
            <a:ext cx="4535663" cy="548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" sz="1500">
                <a:latin typeface="Arial Nova Light"/>
              </a:rPr>
              <a:t>Comparison between measured and virtual bunch length</a:t>
            </a:r>
            <a:endParaRPr/>
          </a:p>
        </p:txBody>
      </p:sp>
      <p:pic>
        <p:nvPicPr>
          <p:cNvPr id="1091556495" name="Picture 2" descr="A diagram of a network&#10;&#10;AI-generated content may b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 flipH="0" flipV="0">
            <a:off x="877499" y="2679930"/>
            <a:ext cx="6072667" cy="398448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46431076" name="Title 7"/>
          <p:cNvSpPr>
            <a:spLocks noGrp="1"/>
          </p:cNvSpPr>
          <p:nvPr>
            <p:ph type="title"/>
          </p:nvPr>
        </p:nvSpPr>
        <p:spPr bwMode="auto"/>
        <p:txBody>
          <a:bodyPr>
            <a:normAutofit fontScale="90000"/>
          </a:bodyPr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First User Experiments</a:t>
            </a:r>
            <a:r>
              <a:rPr lang="en"/>
              <a:t> (Preliminary Results)</a:t>
            </a:r>
            <a:endParaRPr lang="en-US"/>
          </a:p>
        </p:txBody>
      </p:sp>
      <p:sp>
        <p:nvSpPr>
          <p:cNvPr id="1413055507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473E3FB9-C394-9E60-9823-31760EC69090}" type="slidenum">
              <a:rPr lang="en-GB"/>
              <a:t>7</a:t>
            </a:fld>
            <a:endParaRPr lang="en-GB"/>
          </a:p>
        </p:txBody>
      </p:sp>
      <p:sp>
        <p:nvSpPr>
          <p:cNvPr id="399218199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grpSp>
        <p:nvGrpSpPr>
          <p:cNvPr id="2000387822" name="Group 10"/>
          <p:cNvGrpSpPr/>
          <p:nvPr/>
        </p:nvGrpSpPr>
        <p:grpSpPr bwMode="auto">
          <a:xfrm>
            <a:off x="185712" y="1129780"/>
            <a:ext cx="2881918" cy="5660048"/>
            <a:chOff x="0" y="0"/>
            <a:chExt cx="2993976" cy="5648843"/>
          </a:xfrm>
        </p:grpSpPr>
        <p:sp>
          <p:nvSpPr>
            <p:cNvPr id="724563271" name="Rectangle 5"/>
            <p:cNvSpPr/>
            <p:nvPr/>
          </p:nvSpPr>
          <p:spPr bwMode="auto">
            <a:xfrm>
              <a:off x="0" y="0"/>
              <a:ext cx="2993976" cy="5648843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501412930" name="TextBox 9"/>
            <p:cNvSpPr txBox="1"/>
            <p:nvPr/>
          </p:nvSpPr>
          <p:spPr bwMode="auto">
            <a:xfrm>
              <a:off x="96246" y="626522"/>
              <a:ext cx="2801843" cy="1754991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400">
                  <a:latin typeface="Arial Nova Light"/>
                </a:rPr>
                <a:t>An emittance diagnostic based on a </a:t>
              </a:r>
              <a:r>
                <a:rPr lang="en" sz="1400" b="1">
                  <a:latin typeface="Arial Nova Light"/>
                </a:rPr>
                <a:t>single-shot pepper-pot</a:t>
              </a:r>
              <a:r>
                <a:rPr lang="en" sz="1400">
                  <a:latin typeface="Arial Nova Light"/>
                </a:rPr>
                <a:t> using OTR has been tested.</a:t>
              </a:r>
              <a:endParaRPr sz="1400">
                <a:latin typeface="Arial Nova Light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400">
                  <a:latin typeface="Arial Nova Light"/>
                </a:rPr>
                <a:t>Transverse beam sizes were measured </a:t>
              </a:r>
              <a:r>
                <a:rPr lang="en" sz="1400" b="1">
                  <a:latin typeface="Arial Nova Light"/>
                </a:rPr>
                <a:t>far below </a:t>
              </a:r>
              <a:r>
                <a:rPr lang="en" sz="1400">
                  <a:latin typeface="Arial Nova Light"/>
                </a:rPr>
                <a:t>the resolution of CLARA YAG screens.</a:t>
              </a:r>
              <a:endParaRPr sz="1400"/>
            </a:p>
          </p:txBody>
        </p:sp>
      </p:grpSp>
      <p:sp>
        <p:nvSpPr>
          <p:cNvPr id="843072049" name=" 581522318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pic>
        <p:nvPicPr>
          <p:cNvPr id="1193941575" name="Picture 2079701858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182063" y="3904609"/>
            <a:ext cx="2874015" cy="2874015"/>
          </a:xfrm>
          <a:prstGeom prst="rect">
            <a:avLst/>
          </a:prstGeom>
        </p:spPr>
      </p:pic>
      <p:sp>
        <p:nvSpPr>
          <p:cNvPr id="2010923918" name=" 1274486059"/>
          <p:cNvSpPr/>
          <p:nvPr/>
        </p:nvSpPr>
        <p:spPr bwMode="auto">
          <a:xfrm>
            <a:off x="301940" y="6063058"/>
            <a:ext cx="3593779" cy="57947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600" b="0" i="0" u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Spatially Coherent OTR</a:t>
            </a: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b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</a:br>
            <a:r>
              <a:rPr sz="1600" b="0" i="0" u="none">
                <a:solidFill>
                  <a:srgbClr val="FFFFFF"/>
                </a:solidFill>
                <a:latin typeface="Arial"/>
                <a:ea typeface="Arial"/>
                <a:cs typeface="Arial"/>
              </a:rPr>
              <a:t>Beam Size &lt; 50 μm</a:t>
            </a:r>
            <a:r>
              <a:rPr sz="1600" b="0" i="0" u="none">
                <a:solidFill>
                  <a:srgbClr val="000000"/>
                </a:solidFill>
                <a:latin typeface="Arial"/>
                <a:ea typeface="Arial"/>
                <a:cs typeface="Arial"/>
              </a:rPr>
              <a:t>​</a:t>
            </a:r>
            <a:endParaRPr/>
          </a:p>
        </p:txBody>
      </p:sp>
      <p:sp>
        <p:nvSpPr>
          <p:cNvPr id="542402475" name="Rectangle 5"/>
          <p:cNvSpPr/>
          <p:nvPr/>
        </p:nvSpPr>
        <p:spPr bwMode="auto">
          <a:xfrm>
            <a:off x="3334705" y="1129781"/>
            <a:ext cx="2761293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1010403634" name="Rectangle 5"/>
          <p:cNvSpPr/>
          <p:nvPr/>
        </p:nvSpPr>
        <p:spPr bwMode="auto">
          <a:xfrm>
            <a:off x="6223799" y="1129781"/>
            <a:ext cx="2975317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75507738" name="Rectangle 5"/>
          <p:cNvSpPr/>
          <p:nvPr/>
        </p:nvSpPr>
        <p:spPr bwMode="auto">
          <a:xfrm>
            <a:off x="9339655" y="1129781"/>
            <a:ext cx="2685814" cy="5648843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</a:ln>
          <a:effectLst>
            <a:outerShdw blurRad="50800" dist="38100" dir="2700000" sx="101000" sy="101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/>
          </a:p>
        </p:txBody>
      </p:sp>
      <p:sp>
        <p:nvSpPr>
          <p:cNvPr id="29000930" name="Rectangle 6"/>
          <p:cNvSpPr/>
          <p:nvPr/>
        </p:nvSpPr>
        <p:spPr bwMode="auto">
          <a:xfrm>
            <a:off x="3334705" y="1129781"/>
            <a:ext cx="2761293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Bunch Length Diagnostics</a:t>
            </a:r>
            <a:endParaRPr sz="1400"/>
          </a:p>
          <a:p>
            <a:pPr>
              <a:defRPr/>
            </a:pPr>
            <a:r>
              <a:rPr lang="en" sz="1400"/>
              <a:t>DESY</a:t>
            </a:r>
            <a:endParaRPr sz="1400"/>
          </a:p>
        </p:txBody>
      </p:sp>
      <p:sp>
        <p:nvSpPr>
          <p:cNvPr id="338785155" name="Rectangle 6"/>
          <p:cNvSpPr/>
          <p:nvPr/>
        </p:nvSpPr>
        <p:spPr bwMode="auto">
          <a:xfrm>
            <a:off x="6223799" y="1129780"/>
            <a:ext cx="2975317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VHEE Radiotherapy</a:t>
            </a:r>
            <a:endParaRPr sz="1400"/>
          </a:p>
          <a:p>
            <a:pPr>
              <a:defRPr/>
            </a:pPr>
            <a:r>
              <a:rPr lang="en" sz="1400"/>
              <a:t>U. Manchester, CERN</a:t>
            </a:r>
            <a:endParaRPr sz="1400"/>
          </a:p>
        </p:txBody>
      </p:sp>
      <p:sp>
        <p:nvSpPr>
          <p:cNvPr id="1990189251" name="Rectangle 6"/>
          <p:cNvSpPr/>
          <p:nvPr/>
        </p:nvSpPr>
        <p:spPr bwMode="auto">
          <a:xfrm>
            <a:off x="9339655" y="1129781"/>
            <a:ext cx="2685814" cy="523085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Plasma Acceleration</a:t>
            </a:r>
            <a:endParaRPr sz="1400"/>
          </a:p>
          <a:p>
            <a:pPr>
              <a:defRPr/>
            </a:pPr>
            <a:r>
              <a:rPr lang="en" sz="1400"/>
              <a:t>U. Oxford, JAI</a:t>
            </a:r>
            <a:endParaRPr sz="1400"/>
          </a:p>
        </p:txBody>
      </p:sp>
      <p:sp>
        <p:nvSpPr>
          <p:cNvPr id="503671930" name="TextBox 9"/>
          <p:cNvSpPr txBox="1"/>
          <p:nvPr/>
        </p:nvSpPr>
        <p:spPr bwMode="auto">
          <a:xfrm>
            <a:off x="6310120" y="1756303"/>
            <a:ext cx="2575811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Biological samples were irradiated with varying dose rates to quantify </a:t>
            </a:r>
            <a:r>
              <a:rPr lang="en" sz="1400" b="1">
                <a:latin typeface="Arial Nova Light"/>
              </a:rPr>
              <a:t>cell survival rates</a:t>
            </a:r>
            <a:r>
              <a:rPr lang="en" sz="1400">
                <a:latin typeface="Arial Nova Light"/>
              </a:rPr>
              <a:t>.</a:t>
            </a:r>
            <a:endParaRPr/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First </a:t>
            </a:r>
            <a:r>
              <a:rPr lang="en" sz="1400" b="1">
                <a:latin typeface="Arial Nova Light"/>
              </a:rPr>
              <a:t>VHEE FLASH radiotherapy</a:t>
            </a:r>
            <a:r>
              <a:rPr lang="en" sz="1400">
                <a:latin typeface="Arial Nova Light"/>
              </a:rPr>
              <a:t> in Europe!</a:t>
            </a:r>
            <a:endParaRPr lang="en" sz="1400">
              <a:latin typeface="Arial Nova Light"/>
            </a:endParaRPr>
          </a:p>
        </p:txBody>
      </p:sp>
      <p:pic>
        <p:nvPicPr>
          <p:cNvPr id="1183606001" name="Picture 792369311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310120" y="5150509"/>
            <a:ext cx="2859675" cy="1524925"/>
          </a:xfrm>
          <a:prstGeom prst="rect">
            <a:avLst/>
          </a:prstGeom>
        </p:spPr>
      </p:pic>
      <p:sp>
        <p:nvSpPr>
          <p:cNvPr id="1555103913" name="TextBox 1764408666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/>
              <a:t> </a:t>
            </a:r>
            <a:endParaRPr/>
          </a:p>
        </p:txBody>
      </p:sp>
      <p:pic>
        <p:nvPicPr>
          <p:cNvPr id="1770598572" name="Picture 1354098921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6590467" y="3725784"/>
            <a:ext cx="2421884" cy="1515189"/>
          </a:xfrm>
          <a:prstGeom prst="rect">
            <a:avLst/>
          </a:prstGeom>
        </p:spPr>
      </p:pic>
      <p:sp>
        <p:nvSpPr>
          <p:cNvPr id="952909525" name="TextBox 9"/>
          <p:cNvSpPr txBox="1"/>
          <p:nvPr/>
        </p:nvSpPr>
        <p:spPr bwMode="auto">
          <a:xfrm>
            <a:off x="9394477" y="1756303"/>
            <a:ext cx="2644931" cy="138396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A discharge-capillary-based plasma module is to be installed to enable studies of </a:t>
            </a:r>
            <a:r>
              <a:rPr lang="en" sz="1400" b="1">
                <a:latin typeface="Arial Nova Light"/>
              </a:rPr>
              <a:t>non-linear plasma lensing</a:t>
            </a:r>
            <a:r>
              <a:rPr lang="en" sz="1400">
                <a:latin typeface="Arial Nova Light"/>
              </a:rPr>
              <a:t>.</a:t>
            </a:r>
            <a:endParaRPr/>
          </a:p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Will be useful to inform the proposed </a:t>
            </a:r>
            <a:r>
              <a:rPr lang="en" sz="1400" b="1">
                <a:latin typeface="Arial Nova Light"/>
              </a:rPr>
              <a:t>HALHF </a:t>
            </a:r>
            <a:r>
              <a:rPr lang="en" sz="1400">
                <a:latin typeface="Arial Nova Light"/>
              </a:rPr>
              <a:t>facility [7].</a:t>
            </a:r>
            <a:endParaRPr/>
          </a:p>
        </p:txBody>
      </p:sp>
      <p:sp>
        <p:nvSpPr>
          <p:cNvPr id="1713651126" name="TextBox 1243015765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i="0" u="none" strike="noStrike" cap="none" spc="0">
                <a:solidFill>
                  <a:schemeClr val="accent1"/>
                </a:solidFill>
                <a:latin typeface="undefined"/>
                <a:ea typeface="undefined"/>
                <a:cs typeface="undefined"/>
              </a:rPr>
              <a:t>​​</a:t>
            </a:r>
            <a:endParaRPr/>
          </a:p>
        </p:txBody>
      </p:sp>
      <p:sp>
        <p:nvSpPr>
          <p:cNvPr id="358421369" name="TextBox 1301175518"/>
          <p:cNvSpPr txBox="1"/>
          <p:nvPr/>
        </p:nvSpPr>
        <p:spPr bwMode="auto">
          <a:xfrm>
            <a:off x="6004379" y="3246120"/>
            <a:ext cx="183240" cy="365759"/>
          </a:xfrm>
          <a:prstGeom prst="rect">
            <a:avLst/>
          </a:prstGeom>
          <a:noFill/>
        </p:spPr>
        <p:txBody>
          <a:bodyPr vertOverflow="overflow" horzOverflow="overflow" vert="horz" wrap="square" lIns="91440" tIns="45720" rIns="91440" bIns="45720" numCol="1" spcCol="0" rtlCol="0" fromWordArt="0" anchor="t" anchorCtr="0" forceAA="0" compatLnSpc="0">
            <a:spAutoFit/>
          </a:bodyPr>
          <a:lstStyle/>
          <a:p>
            <a:pPr algn="l">
              <a:defRPr/>
            </a:pPr>
            <a:r>
              <a:rPr i="0" u="none" strike="noStrike" cap="none" spc="0">
                <a:solidFill>
                  <a:schemeClr val="accent1"/>
                </a:solidFill>
                <a:latin typeface="undefined"/>
                <a:ea typeface="undefined"/>
                <a:cs typeface="undefined"/>
              </a:rPr>
              <a:t>​​</a:t>
            </a:r>
            <a:endParaRPr/>
          </a:p>
        </p:txBody>
      </p:sp>
      <p:pic>
        <p:nvPicPr>
          <p:cNvPr id="349592628" name="Picture 1907779844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9402939" y="4925620"/>
            <a:ext cx="2501862" cy="1749814"/>
          </a:xfrm>
          <a:prstGeom prst="rect">
            <a:avLst/>
          </a:prstGeom>
        </p:spPr>
      </p:pic>
      <p:pic>
        <p:nvPicPr>
          <p:cNvPr id="2026064188" name="Picture 131044713"/>
          <p:cNvPicPr>
            <a:picLocks noChangeAspect="1"/>
          </p:cNvPicPr>
          <p:nvPr/>
        </p:nvPicPr>
        <p:blipFill rotWithShape="1">
          <a:blip r:embed="rId7"/>
          <a:stretch/>
        </p:blipFill>
        <p:spPr bwMode="auto">
          <a:xfrm>
            <a:off x="9490615" y="3291840"/>
            <a:ext cx="2383895" cy="1773330"/>
          </a:xfrm>
          <a:prstGeom prst="rect">
            <a:avLst/>
          </a:prstGeom>
        </p:spPr>
      </p:pic>
      <p:pic>
        <p:nvPicPr>
          <p:cNvPr id="1920335107" name="Picture 1" descr="A machine with a black camera&#10;&#10;AI-generated content may be incorrect."/>
          <p:cNvPicPr>
            <a:picLocks noChangeAspect="1"/>
          </p:cNvPicPr>
          <p:nvPr/>
        </p:nvPicPr>
        <p:blipFill rotWithShape="1">
          <a:blip r:embed="rId8"/>
          <a:stretch/>
        </p:blipFill>
        <p:spPr bwMode="auto">
          <a:xfrm>
            <a:off x="3408218" y="5008418"/>
            <a:ext cx="2618509" cy="1574801"/>
          </a:xfrm>
          <a:prstGeom prst="rect">
            <a:avLst/>
          </a:prstGeom>
        </p:spPr>
      </p:pic>
      <p:sp>
        <p:nvSpPr>
          <p:cNvPr id="1934427720" name="TextBox 9"/>
          <p:cNvSpPr txBox="1"/>
          <p:nvPr/>
        </p:nvSpPr>
        <p:spPr bwMode="auto">
          <a:xfrm>
            <a:off x="3400665" y="1737830"/>
            <a:ext cx="2585047" cy="10618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lnSpc>
                <a:spcPct val="90000"/>
              </a:lnSpc>
              <a:spcBef>
                <a:spcPts val="999"/>
              </a:spcBef>
              <a:buFont typeface="Arial"/>
              <a:buChar char="•"/>
              <a:defRPr/>
            </a:pPr>
            <a:r>
              <a:rPr lang="en" sz="1400">
                <a:latin typeface="Arial Nova Light"/>
              </a:rPr>
              <a:t>Novel </a:t>
            </a:r>
            <a:r>
              <a:rPr lang="en" sz="1400" b="1">
                <a:latin typeface="Arial Nova Light"/>
              </a:rPr>
              <a:t>low-charge diagnostics</a:t>
            </a:r>
            <a:r>
              <a:rPr lang="en" sz="1400">
                <a:latin typeface="Arial Nova Light"/>
              </a:rPr>
              <a:t> based on </a:t>
            </a:r>
            <a:r>
              <a:rPr lang="en" sz="1400" b="1">
                <a:latin typeface="Arial Nova Light"/>
              </a:rPr>
              <a:t>CTR </a:t>
            </a:r>
            <a:r>
              <a:rPr lang="en" sz="1400">
                <a:latin typeface="Arial Nova Light"/>
              </a:rPr>
              <a:t>were installed and tested across a range of bunch lengths.</a:t>
            </a:r>
            <a:endParaRPr lang="en-US"/>
          </a:p>
        </p:txBody>
      </p:sp>
      <p:pic>
        <p:nvPicPr>
          <p:cNvPr id="2079082052" name="Picture 3"/>
          <p:cNvPicPr>
            <a:picLocks noChangeAspect="1"/>
          </p:cNvPicPr>
          <p:nvPr/>
        </p:nvPicPr>
        <p:blipFill rotWithShape="1">
          <a:blip r:embed="rId9"/>
          <a:stretch/>
        </p:blipFill>
        <p:spPr bwMode="auto">
          <a:xfrm>
            <a:off x="3395375" y="3158835"/>
            <a:ext cx="2630344" cy="1768765"/>
          </a:xfrm>
          <a:prstGeom prst="rect">
            <a:avLst/>
          </a:prstGeom>
        </p:spPr>
      </p:pic>
      <p:sp>
        <p:nvSpPr>
          <p:cNvPr id="442825114" name="Rectangle 6"/>
          <p:cNvSpPr/>
          <p:nvPr/>
        </p:nvSpPr>
        <p:spPr bwMode="auto">
          <a:xfrm>
            <a:off x="185851" y="1129780"/>
            <a:ext cx="2884557" cy="590319"/>
          </a:xfrm>
          <a:prstGeom prst="rect">
            <a:avLst/>
          </a:prstGeom>
          <a:solidFill>
            <a:srgbClr val="00308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>
              <a:defRPr/>
            </a:pPr>
            <a:r>
              <a:rPr lang="en" sz="1400" b="1">
                <a:cs typeface="Arial"/>
              </a:rPr>
              <a:t>Transverse Diagnostics</a:t>
            </a:r>
            <a:endParaRPr sz="1400"/>
          </a:p>
          <a:p>
            <a:pPr>
              <a:defRPr/>
            </a:pPr>
            <a:r>
              <a:rPr lang="en" sz="1400"/>
              <a:t>U. Liverpool</a:t>
            </a:r>
            <a:endParaRPr lang="en" sz="1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66448057" name="Title 7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Future Plans</a:t>
            </a:r>
            <a:r>
              <a:rPr lang="en"/>
              <a:t> – Commissioning </a:t>
            </a:r>
            <a:endParaRPr lang="en-US"/>
          </a:p>
        </p:txBody>
      </p:sp>
      <p:sp>
        <p:nvSpPr>
          <p:cNvPr id="1318064380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5F4A2B97-68A3-A93F-18DD-F4FABFC3EE46}" type="slidenum">
              <a:rPr lang="en-GB"/>
              <a:t>8</a:t>
            </a:fld>
            <a:endParaRPr lang="en-GB"/>
          </a:p>
        </p:txBody>
      </p:sp>
      <p:sp>
        <p:nvSpPr>
          <p:cNvPr id="847551015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1881585496" name=" 1828402757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655148576" name="Group 10"/>
          <p:cNvGrpSpPr/>
          <p:nvPr/>
        </p:nvGrpSpPr>
        <p:grpSpPr bwMode="auto">
          <a:xfrm>
            <a:off x="-4787" y="1129780"/>
            <a:ext cx="3791462" cy="5545654"/>
            <a:chOff x="0" y="0"/>
            <a:chExt cx="7354932" cy="5545654"/>
          </a:xfrm>
        </p:grpSpPr>
        <p:sp>
          <p:nvSpPr>
            <p:cNvPr id="3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Phase Space Manipulation</a:t>
              </a:r>
              <a:endParaRPr lang="en-US"/>
            </a:p>
          </p:txBody>
        </p:sp>
        <p:sp>
          <p:nvSpPr>
            <p:cNvPr id="5" name="TextBox 9"/>
            <p:cNvSpPr txBox="1"/>
            <p:nvPr/>
          </p:nvSpPr>
          <p:spPr bwMode="auto">
            <a:xfrm>
              <a:off x="259488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A </a:t>
              </a:r>
              <a:r>
                <a:rPr lang="en" sz="1600" b="1">
                  <a:latin typeface="Arial Nova Light"/>
                </a:rPr>
                <a:t>passive dielectric </a:t>
              </a:r>
              <a:r>
                <a:rPr lang="en" sz="1600" b="1">
                  <a:latin typeface="Arial Nova Light"/>
                </a:rPr>
                <a:t>dechirper</a:t>
              </a:r>
              <a:r>
                <a:rPr lang="en" sz="1600">
                  <a:latin typeface="Arial Nova Light"/>
                </a:rPr>
                <a:t> is being commissioned [8].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This offers an alternative to RF-based deflectors for </a:t>
              </a:r>
              <a:r>
                <a:rPr lang="en" sz="1600" b="1">
                  <a:latin typeface="Arial Nova Light"/>
                </a:rPr>
                <a:t>measuring and controlling </a:t>
              </a:r>
              <a:r>
                <a:rPr lang="en" sz="1600">
                  <a:latin typeface="Arial Nova Light"/>
                </a:rPr>
                <a:t>the longitudinal phase space</a:t>
              </a:r>
              <a:endParaRPr lang="en" sz="1600">
                <a:latin typeface="Arial Nova Light"/>
              </a:endParaRPr>
            </a:p>
          </p:txBody>
        </p:sp>
      </p:grpSp>
      <p:grpSp>
        <p:nvGrpSpPr>
          <p:cNvPr id="1366642927" name="Group 10"/>
          <p:cNvGrpSpPr/>
          <p:nvPr/>
        </p:nvGrpSpPr>
        <p:grpSpPr bwMode="auto">
          <a:xfrm>
            <a:off x="3906066" y="1129780"/>
            <a:ext cx="3925932" cy="5545654"/>
            <a:chOff x="0" y="0"/>
            <a:chExt cx="7354932" cy="5545654"/>
          </a:xfrm>
        </p:grpSpPr>
        <p:sp>
          <p:nvSpPr>
            <p:cNvPr id="8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Beam Characterization</a:t>
              </a:r>
              <a:endParaRPr lang="en-US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59490" y="372990"/>
              <a:ext cx="6926315" cy="132856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Numerous systems are undergoing </a:t>
              </a:r>
              <a:r>
                <a:rPr lang="en" sz="1600" b="1">
                  <a:latin typeface="Arial Nova Light"/>
                </a:rPr>
                <a:t>technical commissioning</a:t>
              </a:r>
              <a:r>
                <a:rPr lang="en" sz="1600">
                  <a:latin typeface="Arial Nova Light"/>
                </a:rPr>
                <a:t>.</a:t>
              </a:r>
              <a:endParaRPr lang="en-US">
                <a:latin typeface="Arial"/>
              </a:endParaRPr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Full control over the beam phase space requires the 4th </a:t>
              </a:r>
              <a:r>
                <a:rPr lang="en" sz="1600" b="1">
                  <a:latin typeface="Arial Nova Light"/>
                </a:rPr>
                <a:t>harmonic RF cavity</a:t>
              </a:r>
              <a:r>
                <a:rPr lang="en" sz="1600">
                  <a:latin typeface="Arial Nova Light"/>
                </a:rPr>
                <a:t> to be conditioned [9].</a:t>
              </a:r>
              <a:endParaRPr lang="en" sz="1600">
                <a:latin typeface="Arial Nova Light"/>
              </a:endParaRPr>
            </a:p>
          </p:txBody>
        </p:sp>
      </p:grpSp>
      <p:grpSp>
        <p:nvGrpSpPr>
          <p:cNvPr id="875618420" name="Group 11"/>
          <p:cNvGrpSpPr/>
          <p:nvPr/>
        </p:nvGrpSpPr>
        <p:grpSpPr bwMode="auto">
          <a:xfrm>
            <a:off x="7985006" y="1129780"/>
            <a:ext cx="3925932" cy="5545654"/>
            <a:chOff x="0" y="0"/>
            <a:chExt cx="7354932" cy="5545654"/>
          </a:xfrm>
        </p:grpSpPr>
        <p:sp>
          <p:nvSpPr>
            <p:cNvPr id="13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Automation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259490" y="372990"/>
              <a:ext cx="6926315" cy="1771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With the </a:t>
              </a:r>
              <a:r>
                <a:rPr lang="en" sz="1600" b="1">
                  <a:latin typeface="Arial Nova Light"/>
                </a:rPr>
                <a:t>digital shadow </a:t>
              </a:r>
              <a:r>
                <a:rPr lang="en" sz="1600">
                  <a:latin typeface="Arial Nova Light"/>
                </a:rPr>
                <a:t>deployed, we can explore advanced </a:t>
              </a:r>
              <a:r>
                <a:rPr lang="en" sz="1600" b="1">
                  <a:latin typeface="Arial Nova Light"/>
                </a:rPr>
                <a:t>ML-based tuning</a:t>
              </a:r>
              <a:r>
                <a:rPr lang="en" sz="1600">
                  <a:latin typeface="Arial Nova Light"/>
                </a:rPr>
                <a:t> methods to optimize setups offline and develop </a:t>
              </a:r>
              <a:r>
                <a:rPr lang="en" sz="1600" b="1">
                  <a:latin typeface="Arial Nova Light"/>
                </a:rPr>
                <a:t>predictive diagnostics</a:t>
              </a:r>
              <a:r>
                <a:rPr lang="en" sz="1600">
                  <a:latin typeface="Arial Nova Light"/>
                </a:rPr>
                <a:t>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RL tuning</a:t>
              </a:r>
              <a:r>
                <a:rPr lang="en" sz="1600">
                  <a:latin typeface="Arial Nova Light"/>
                </a:rPr>
                <a:t> may become crucial for the future operation of CLARA!</a:t>
              </a:r>
              <a:endParaRPr lang="en" sz="1600">
                <a:latin typeface="Arial Nova Light"/>
              </a:endParaRPr>
            </a:p>
          </p:txBody>
        </p:sp>
      </p:grpSp>
      <p:pic>
        <p:nvPicPr>
          <p:cNvPr id="75437268" name="Picture 15" descr="A diagram of a circular diagram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603998" y="2993091"/>
            <a:ext cx="2758889" cy="1813112"/>
          </a:xfrm>
          <a:prstGeom prst="rect">
            <a:avLst/>
          </a:prstGeom>
        </p:spPr>
      </p:pic>
      <p:pic>
        <p:nvPicPr>
          <p:cNvPr id="968317178" name="Picture 16" descr="A collage of images of a meteorite&#10;&#10;AI-generated content may be incorrect.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655264" y="4798359"/>
            <a:ext cx="2633943" cy="1878106"/>
          </a:xfrm>
          <a:prstGeom prst="rect">
            <a:avLst/>
          </a:prstGeom>
        </p:spPr>
      </p:pic>
      <p:pic>
        <p:nvPicPr>
          <p:cNvPr id="1078012961" name="Picture 17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260476" y="3560389"/>
            <a:ext cx="3200400" cy="2314575"/>
          </a:xfrm>
          <a:prstGeom prst="rect">
            <a:avLst/>
          </a:prstGeom>
        </p:spPr>
      </p:pic>
      <p:pic>
        <p:nvPicPr>
          <p:cNvPr id="1655136720" name="Picture 18" descr="A diagram of a machine&#10;&#10;AI-generated content may be incorrect.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8092607" y="3903849"/>
            <a:ext cx="3806079" cy="195262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xmlns:mc="http://schemas.openxmlformats.org/markup-compatibility/2006" showMasterPhAnim="0" showMasterSp="1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849109478" name="Title 7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">
                <a:latin typeface="Arial"/>
                <a:cs typeface="Arial"/>
              </a:rPr>
              <a:t>Future Plans</a:t>
            </a:r>
            <a:r>
              <a:rPr lang="en"/>
              <a:t> – Commissioning &amp; Users</a:t>
            </a:r>
            <a:endParaRPr lang="en-US"/>
          </a:p>
        </p:txBody>
      </p:sp>
      <p:sp>
        <p:nvSpPr>
          <p:cNvPr id="856638718" name="Slide Number Placeholder 3"/>
          <p:cNvSpPr>
            <a:spLocks noGrp="1"/>
          </p:cNvSpPr>
          <p:nvPr>
            <p:ph type="sldNum" sz="quarter" idx="4"/>
          </p:nvPr>
        </p:nvSpPr>
        <p:spPr bwMode="auto">
          <a:xfrm>
            <a:off x="9282270" y="6492872"/>
            <a:ext cx="2743200" cy="365124"/>
          </a:xfrm>
        </p:spPr>
        <p:txBody>
          <a:bodyPr/>
          <a:lstStyle/>
          <a:p>
            <a:pPr>
              <a:defRPr/>
            </a:pPr>
            <a:r>
              <a:rPr lang="en-GB"/>
              <a:t>Page </a:t>
            </a:r>
            <a:fld id="{5F4A2B97-68A3-A93F-18DD-F4FABFC3EE46}" type="slidenum">
              <a:rPr lang="en-GB"/>
              <a:t>9</a:t>
            </a:fld>
            <a:endParaRPr lang="en-GB"/>
          </a:p>
        </p:txBody>
      </p:sp>
      <p:sp>
        <p:nvSpPr>
          <p:cNvPr id="291776944" name="TextBox 2"/>
          <p:cNvSpPr txBox="1"/>
          <p:nvPr/>
        </p:nvSpPr>
        <p:spPr bwMode="auto">
          <a:xfrm>
            <a:off x="7099518" y="573697"/>
            <a:ext cx="2993987" cy="466129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>
            <a:defPPr>
              <a:defRPr lang="en-US"/>
            </a:defPPr>
            <a:lvl1pPr marL="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>
              <a:defRPr sz="18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>
              <a:defRPr/>
            </a:pPr>
            <a:endParaRPr lang="en-GB"/>
          </a:p>
        </p:txBody>
      </p:sp>
      <p:sp>
        <p:nvSpPr>
          <p:cNvPr id="8179199" name=" 1828402757"/>
          <p:cNvSpPr/>
          <p:nvPr/>
        </p:nvSpPr>
        <p:spPr bwMode="auto">
          <a:xfrm>
            <a:off x="5968559" y="3291840"/>
            <a:ext cx="255240" cy="366119"/>
          </a:xfrm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/>
            <a:spAutoFit/>
          </a:bodyPr>
          <a:lstStyle/>
          <a:p>
            <a:pPr>
              <a:defRPr/>
            </a:pPr>
            <a:r>
              <a:rPr sz="1100" b="0" i="0" u="none">
                <a:solidFill>
                  <a:srgbClr val="000000"/>
                </a:solidFill>
                <a:latin typeface="Times New Roman"/>
                <a:ea typeface="Times New Roman"/>
                <a:cs typeface="Times New Roman"/>
              </a:rPr>
              <a:t> </a:t>
            </a:r>
            <a:endParaRPr/>
          </a:p>
        </p:txBody>
      </p:sp>
      <p:grpSp>
        <p:nvGrpSpPr>
          <p:cNvPr id="798104765" name="Group 10"/>
          <p:cNvGrpSpPr/>
          <p:nvPr/>
        </p:nvGrpSpPr>
        <p:grpSpPr bwMode="auto">
          <a:xfrm>
            <a:off x="-4787" y="1129780"/>
            <a:ext cx="3791462" cy="5545654"/>
            <a:chOff x="0" y="0"/>
            <a:chExt cx="7354932" cy="5545654"/>
          </a:xfrm>
        </p:grpSpPr>
        <p:sp>
          <p:nvSpPr>
            <p:cNvPr id="3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Terawatt Laser</a:t>
              </a:r>
              <a:endParaRPr lang="en-US"/>
            </a:p>
          </p:txBody>
        </p:sp>
        <p:sp>
          <p:nvSpPr>
            <p:cNvPr id="5" name="TextBox 9"/>
            <p:cNvSpPr txBox="1"/>
            <p:nvPr/>
          </p:nvSpPr>
          <p:spPr bwMode="auto">
            <a:xfrm>
              <a:off x="259488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A </a:t>
              </a:r>
              <a:r>
                <a:rPr lang="en" sz="1600" b="1">
                  <a:latin typeface="Arial Nova Light"/>
                </a:rPr>
                <a:t>100 TW</a:t>
              </a:r>
              <a:r>
                <a:rPr lang="en" sz="1600">
                  <a:latin typeface="Arial Nova Light"/>
                </a:rPr>
                <a:t> (~25 fs) laser is undergoing initial commissioning [2].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This is to be used to explore laser-based </a:t>
              </a:r>
              <a:r>
                <a:rPr lang="en" sz="1600" b="1">
                  <a:latin typeface="Arial Nova Light"/>
                </a:rPr>
                <a:t>plasma </a:t>
              </a:r>
              <a:r>
                <a:rPr lang="en" sz="1600" b="1">
                  <a:latin typeface="Arial Nova Light"/>
                </a:rPr>
                <a:t>wakefield</a:t>
              </a:r>
              <a:r>
                <a:rPr lang="en" sz="1600" b="1">
                  <a:latin typeface="Arial Nova Light"/>
                </a:rPr>
                <a:t> acceleration </a:t>
              </a:r>
              <a:r>
                <a:rPr lang="en" sz="1600">
                  <a:latin typeface="Arial Nova Light"/>
                </a:rPr>
                <a:t>and ionization.</a:t>
              </a:r>
              <a:endParaRPr/>
            </a:p>
          </p:txBody>
        </p:sp>
      </p:grpSp>
      <p:grpSp>
        <p:nvGrpSpPr>
          <p:cNvPr id="1617325467" name="Group 10"/>
          <p:cNvGrpSpPr/>
          <p:nvPr/>
        </p:nvGrpSpPr>
        <p:grpSpPr bwMode="auto">
          <a:xfrm>
            <a:off x="3906066" y="1129780"/>
            <a:ext cx="3925932" cy="5545654"/>
            <a:chOff x="0" y="0"/>
            <a:chExt cx="7354932" cy="5545654"/>
          </a:xfrm>
        </p:grpSpPr>
        <p:sp>
          <p:nvSpPr>
            <p:cNvPr id="8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9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/>
                <a:t>Plasma Acceleration</a:t>
              </a:r>
              <a:endParaRPr lang="en" sz="1600" b="1"/>
            </a:p>
          </p:txBody>
        </p:sp>
        <p:sp>
          <p:nvSpPr>
            <p:cNvPr id="10" name="TextBox 9"/>
            <p:cNvSpPr txBox="1"/>
            <p:nvPr/>
          </p:nvSpPr>
          <p:spPr bwMode="auto">
            <a:xfrm>
              <a:off x="259490" y="372990"/>
              <a:ext cx="6926315" cy="1771767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Beam</a:t>
              </a:r>
              <a:r>
                <a:rPr lang="en" sz="1600">
                  <a:latin typeface="Arial Nova Light"/>
                </a:rPr>
                <a:t>- or </a:t>
              </a:r>
              <a:r>
                <a:rPr lang="en" sz="1600" b="1">
                  <a:latin typeface="Arial Nova Light"/>
                </a:rPr>
                <a:t>laser-driven plasma </a:t>
              </a:r>
              <a:r>
                <a:rPr lang="en" sz="1600" b="1">
                  <a:latin typeface="Arial Nova Light"/>
                </a:rPr>
                <a:t>wakefield</a:t>
              </a:r>
              <a:r>
                <a:rPr lang="en" sz="1600" b="1">
                  <a:latin typeface="Arial Nova Light"/>
                </a:rPr>
                <a:t> acceleration </a:t>
              </a:r>
              <a:r>
                <a:rPr lang="en" sz="1600">
                  <a:latin typeface="Arial Nova Light"/>
                </a:rPr>
                <a:t>will form a large part of the CLARA user </a:t>
              </a:r>
              <a:r>
                <a:rPr lang="en" sz="1600">
                  <a:latin typeface="Arial Nova Light"/>
                </a:rPr>
                <a:t>programme</a:t>
              </a:r>
              <a:r>
                <a:rPr lang="en" sz="1600">
                  <a:latin typeface="Arial Nova Light"/>
                </a:rPr>
                <a:t>. 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The FEBE chamber can accommodate a </a:t>
              </a:r>
              <a:r>
                <a:rPr lang="en" sz="1600" b="1">
                  <a:latin typeface="Arial Nova Light"/>
                </a:rPr>
                <a:t>range </a:t>
              </a:r>
              <a:r>
                <a:rPr lang="en" sz="1600">
                  <a:latin typeface="Arial Nova Light"/>
                </a:rPr>
                <a:t>of possible </a:t>
              </a:r>
              <a:r>
                <a:rPr lang="en" sz="1600" b="1">
                  <a:latin typeface="Arial Nova Light"/>
                </a:rPr>
                <a:t>plasma experiments</a:t>
              </a:r>
              <a:r>
                <a:rPr lang="en" sz="1600">
                  <a:latin typeface="Arial Nova Light"/>
                </a:rPr>
                <a:t>.</a:t>
              </a:r>
              <a:endParaRPr/>
            </a:p>
          </p:txBody>
        </p:sp>
      </p:grpSp>
      <p:grpSp>
        <p:nvGrpSpPr>
          <p:cNvPr id="227396519" name="Group 11"/>
          <p:cNvGrpSpPr/>
          <p:nvPr/>
        </p:nvGrpSpPr>
        <p:grpSpPr bwMode="auto">
          <a:xfrm>
            <a:off x="7985006" y="1129780"/>
            <a:ext cx="3925932" cy="5545654"/>
            <a:chOff x="0" y="0"/>
            <a:chExt cx="7354932" cy="5545654"/>
          </a:xfrm>
        </p:grpSpPr>
        <p:sp>
          <p:nvSpPr>
            <p:cNvPr id="13" name="Rectangle 5"/>
            <p:cNvSpPr/>
            <p:nvPr/>
          </p:nvSpPr>
          <p:spPr bwMode="auto">
            <a:xfrm>
              <a:off x="1" y="0"/>
              <a:ext cx="7354931" cy="5545654"/>
            </a:xfrm>
            <a:prstGeom prst="rect">
              <a:avLst/>
            </a:prstGeom>
            <a:solidFill>
              <a:schemeClr val="bg1"/>
            </a:solidFill>
            <a:ln w="12700">
              <a:solidFill>
                <a:schemeClr val="bg1">
                  <a:lumMod val="50000"/>
                </a:schemeClr>
              </a:solidFill>
            </a:ln>
            <a:effectLst>
              <a:outerShdw blurRad="50800" dist="38100" dir="2700000" sx="101000" sy="101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/>
            </a:p>
          </p:txBody>
        </p:sp>
        <p:sp>
          <p:nvSpPr>
            <p:cNvPr id="14" name="Rectangle 6"/>
            <p:cNvSpPr/>
            <p:nvPr/>
          </p:nvSpPr>
          <p:spPr bwMode="auto">
            <a:xfrm>
              <a:off x="0" y="0"/>
              <a:ext cx="7354931" cy="252276"/>
            </a:xfrm>
            <a:prstGeom prst="rect">
              <a:avLst/>
            </a:prstGeom>
            <a:solidFill>
              <a:srgbClr val="003088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>
                <a:defRPr/>
              </a:pPr>
              <a:r>
                <a:rPr lang="en" sz="1600" b="1">
                  <a:cs typeface="Arial"/>
                </a:rPr>
                <a:t>Beam Profile Shaping</a:t>
              </a:r>
              <a:endParaRPr lang="en-US"/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259490" y="372990"/>
              <a:ext cx="6926315" cy="1550168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>
                  <a:latin typeface="Arial Nova Light"/>
                </a:rPr>
                <a:t>Dual beams in a </a:t>
              </a:r>
              <a:r>
                <a:rPr lang="en" sz="1600" b="1">
                  <a:latin typeface="Arial Nova Light"/>
                </a:rPr>
                <a:t>drive-witness configuration</a:t>
              </a:r>
              <a:r>
                <a:rPr lang="en" sz="1600">
                  <a:latin typeface="Arial Nova Light"/>
                </a:rPr>
                <a:t> can be produced via a mask.</a:t>
              </a:r>
              <a:endParaRPr/>
            </a:p>
            <a:p>
              <a:pPr marL="285750" indent="-285750">
                <a:lnSpc>
                  <a:spcPct val="90000"/>
                </a:lnSpc>
                <a:spcBef>
                  <a:spcPts val="999"/>
                </a:spcBef>
                <a:buFont typeface="Arial"/>
                <a:buChar char="•"/>
                <a:defRPr/>
              </a:pPr>
              <a:r>
                <a:rPr lang="en" sz="1600" b="1">
                  <a:latin typeface="Arial Nova Light"/>
                </a:rPr>
                <a:t>ML methods</a:t>
              </a:r>
              <a:r>
                <a:rPr lang="en" sz="1600">
                  <a:latin typeface="Arial Nova Light"/>
                </a:rPr>
                <a:t> can be used to modulate the photoinjector laser to produce </a:t>
              </a:r>
              <a:r>
                <a:rPr lang="en" sz="1600" b="1">
                  <a:latin typeface="Arial Nova Light"/>
                </a:rPr>
                <a:t>arbitrary pulse shapes </a:t>
              </a:r>
              <a:r>
                <a:rPr lang="en" sz="1600">
                  <a:latin typeface="Arial Nova Light"/>
                </a:rPr>
                <a:t>[10]</a:t>
              </a:r>
              <a:r>
                <a:rPr lang="en" sz="1600">
                  <a:latin typeface="Arial Nova Light"/>
                </a:rPr>
                <a:t>.</a:t>
              </a:r>
              <a:endParaRPr/>
            </a:p>
          </p:txBody>
        </p:sp>
      </p:grpSp>
      <p:pic>
        <p:nvPicPr>
          <p:cNvPr id="910315758" name="Picture 1" descr="A diagram of a machine&#10;&#10;AI-generated content may be incorrect."/>
          <p:cNvPicPr>
            <a:picLocks noChangeAspect="1"/>
          </p:cNvPicPr>
          <p:nvPr/>
        </p:nvPicPr>
        <p:blipFill rotWithShape="1">
          <a:blip r:embed="rId3"/>
          <a:stretch/>
        </p:blipFill>
        <p:spPr bwMode="auto">
          <a:xfrm>
            <a:off x="53509" y="3063688"/>
            <a:ext cx="3680573" cy="1660712"/>
          </a:xfrm>
          <a:prstGeom prst="rect">
            <a:avLst/>
          </a:prstGeom>
        </p:spPr>
      </p:pic>
      <p:pic>
        <p:nvPicPr>
          <p:cNvPr id="431266585" name="Picture 6"/>
          <p:cNvPicPr>
            <a:picLocks noChangeAspect="1"/>
          </p:cNvPicPr>
          <p:nvPr/>
        </p:nvPicPr>
        <p:blipFill rotWithShape="1">
          <a:blip r:embed="rId4"/>
          <a:stretch/>
        </p:blipFill>
        <p:spPr bwMode="auto">
          <a:xfrm>
            <a:off x="8955276" y="3080340"/>
            <a:ext cx="2424394" cy="3599891"/>
          </a:xfrm>
          <a:prstGeom prst="rect">
            <a:avLst/>
          </a:prstGeom>
        </p:spPr>
      </p:pic>
      <p:pic>
        <p:nvPicPr>
          <p:cNvPr id="1850531819" name="Picture 15"/>
          <p:cNvPicPr>
            <a:picLocks noChangeAspect="1"/>
          </p:cNvPicPr>
          <p:nvPr/>
        </p:nvPicPr>
        <p:blipFill rotWithShape="1">
          <a:blip r:embed="rId5"/>
          <a:stretch/>
        </p:blipFill>
        <p:spPr bwMode="auto">
          <a:xfrm>
            <a:off x="4408114" y="3653399"/>
            <a:ext cx="2905125" cy="2352675"/>
          </a:xfrm>
          <a:prstGeom prst="rect">
            <a:avLst/>
          </a:prstGeom>
        </p:spPr>
      </p:pic>
      <p:pic>
        <p:nvPicPr>
          <p:cNvPr id="377784120" name="Picture 17"/>
          <p:cNvPicPr>
            <a:picLocks noChangeAspect="1"/>
          </p:cNvPicPr>
          <p:nvPr/>
        </p:nvPicPr>
        <p:blipFill rotWithShape="1">
          <a:blip r:embed="rId6"/>
          <a:stretch/>
        </p:blipFill>
        <p:spPr bwMode="auto">
          <a:xfrm>
            <a:off x="210952" y="4732805"/>
            <a:ext cx="3354481" cy="187474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5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_rels/theme3.xml.rels><?xml version="1.0" encoding="UTF-8" standalone="yes"?><Relationships xmlns="http://schemas.openxmlformats.org/package/2006/relationships"></Relationships>
</file>

<file path=ppt/theme/_rels/theme4.xml.rels><?xml version="1.0" encoding="UTF-8" standalone="yes"?><Relationships xmlns="http://schemas.openxmlformats.org/package/2006/relationships"></Relationships>
</file>

<file path=ppt/theme/_rels/theme5.xml.rels><?xml version="1.0" encoding="UTF-8" standalone="yes"?><Relationships xmlns="http://schemas.openxmlformats.org/package/2006/relationships"></Relationships>
</file>

<file path=ppt/theme/_rels/theme6.xml.rels><?xml version="1.0" encoding="UTF-8" standalone="yes"?><Relationships xmlns="http://schemas.openxmlformats.org/package/2006/relationships"></Relationships>
</file>

<file path=ppt/theme/_rels/theme7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&quot;Official&quot;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&quot;Official&quot; Page Divid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venir Next LT Pro Demi"/>
        <a:ea typeface="Arial"/>
        <a:cs typeface="Arial"/>
      </a:majorFont>
      <a:minorFont>
        <a:latin typeface="Avenir Next LT Pro Light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3.xml><?xml version="1.0" encoding="utf-8"?>
<a:theme xmlns:a="http://schemas.openxmlformats.org/drawingml/2006/main" xmlns:r="http://schemas.openxmlformats.org/officeDocument/2006/relationships" xmlns:p="http://schemas.openxmlformats.org/presentationml/2006/main" name="&quot;Custom&quot; Title Slid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venir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</a:theme>
</file>

<file path=ppt/theme/theme4.xml><?xml version="1.0" encoding="utf-8"?>
<a:theme xmlns:a="http://schemas.openxmlformats.org/drawingml/2006/main" xmlns:r="http://schemas.openxmlformats.org/officeDocument/2006/relationships" xmlns:p="http://schemas.openxmlformats.org/presentationml/2006/main" name="Content Slides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5.xml><?xml version="1.0" encoding="utf-8"?>
<a:theme xmlns:a="http://schemas.openxmlformats.org/drawingml/2006/main" xmlns:r="http://schemas.openxmlformats.org/officeDocument/2006/relationships" xmlns:p="http://schemas.openxmlformats.org/presentationml/2006/main" name="Full Size Phot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6.xml><?xml version="1.0" encoding="utf-8"?>
<a:theme xmlns:a="http://schemas.openxmlformats.org/drawingml/2006/main" xmlns:r="http://schemas.openxmlformats.org/officeDocument/2006/relationships" xmlns:p="http://schemas.openxmlformats.org/presentationml/2006/main" name="Inset Photo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7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Arial"/>
        <a:cs typeface="Arial"/>
      </a:majorFont>
      <a:minorFont>
        <a:latin typeface="Aptos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ONLYOFFICE/9.3.1.8</Application>
  <DocSecurity>0</DocSecurity>
  <PresentationFormat>On-screen Show (4:3)</PresentationFormat>
  <Paragraphs>0</Paragraphs>
  <Slides>10</Slides>
  <Notes>10</Notes>
  <HiddenSlides>0</HiddenSlides>
  <MMClips>2</MMClips>
  <ScaleCrop>0</ScaleCrop>
  <HeadingPairs>
    <vt:vector size="4" baseType="variant">
      <vt:variant>
        <vt:lpstr>Theme</vt:lpstr>
      </vt:variant>
      <vt:variant>
        <vt:i4>6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Theme 1</vt:lpstr>
      <vt:lpstr>Theme 2</vt:lpstr>
      <vt:lpstr>Theme 3</vt:lpstr>
      <vt:lpstr>Theme 4</vt:lpstr>
      <vt:lpstr>Theme 5</vt:lpstr>
      <vt:lpstr>Theme 6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to CLARA</dc:title>
  <dc:subject/>
  <dc:creator/>
  <cp:keywords/>
  <dc:description/>
  <dc:identifier/>
  <dc:language/>
  <cp:lastModifiedBy/>
  <cp:revision>815</cp:revision>
  <dcterms:created xsi:type="dcterms:W3CDTF">2024-09-26T16:28:07Z</dcterms:created>
  <dcterms:modified xsi:type="dcterms:W3CDTF">2026-03-30T04:46:55Z</dcterms:modified>
  <cp:category/>
  <cp:contentStatus/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0x010100B640C8791350D34F8C89593996A8D79B</vt:lpwstr>
  </property>
</Properties>
</file>