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84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Consolas" panose="020B0609020204030204" pitchFamily="49" charset="0"/>
      <p:regular r:id="rId36"/>
      <p:bold r:id="rId37"/>
      <p:italic r:id="rId38"/>
      <p:boldItalic r:id="rId39"/>
    </p:embeddedFont>
    <p:embeddedFont>
      <p:font typeface="Poppins" panose="00000500000000000000" pitchFamily="2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277C47F-FF0E-4F09-8893-F60327240CA9}">
  <a:tblStyle styleId="{6277C47F-FF0E-4F09-8893-F60327240CA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3" d="100"/>
          <a:sy n="143" d="100"/>
        </p:scale>
        <p:origin x="126" y="3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c745f6bee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c745f6bee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95cc74f0a2_0_9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7" name="Google Shape;297;g395cc74f0a2_0_9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395cc74f0a2_0_10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64" name="Google Shape;364;g395cc74f0a2_0_10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95cc74f0a2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4" name="Google Shape;384;g395cc74f0a2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95cc74f0a2_1_4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92" name="Google Shape;392;g395cc74f0a2_1_4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395cc74f0a2_1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00" name="Google Shape;400;g395cc74f0a2_1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395cc74f0a2_1_3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12" name="Google Shape;412;g395cc74f0a2_1_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95cc74f0a2_1_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26" name="Google Shape;426;g395cc74f0a2_1_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395cc74f0a2_1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81" name="Google Shape;581;g395cc74f0a2_1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95cc74f0a2_1_4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40" name="Google Shape;440;g395cc74f0a2_1_4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395cc74f0a2_0_5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48" name="Google Shape;448;g395cc74f0a2_0_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95cc74f0a2_0_7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g395cc74f0a2_0_7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395cc74f0a2_1_4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55" name="Google Shape;455;g395cc74f0a2_1_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395cc74f0a2_1_4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69" name="Google Shape;469;g395cc74f0a2_1_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395cc74f0a2_0_5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81" name="Google Shape;481;g395cc74f0a2_0_5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395cc74f0a2_1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93" name="Google Shape;493;g395cc74f0a2_1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395cc74f0a2_0_6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00" name="Google Shape;500;g395cc74f0a2_0_6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395cc74f0a2_0_6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33" name="Google Shape;533;g395cc74f0a2_0_6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386dc63ea9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48" name="Google Shape;548;g386dc63ea9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3d181c0bd42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3d181c0bd42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3d181c0bd42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67" name="Google Shape;567;g3d181c0bd42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3d181c0bd42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74" name="Google Shape;574;g3d181c0bd42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95cc74f0a2_0_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2" name="Google Shape;102;g395cc74f0a2_0_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95cc74f0a2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5" name="Google Shape;115;g395cc74f0a2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95cc74f0a2_0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9" name="Google Shape;129;g395cc74f0a2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95cc74f0a2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95cc74f0a2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95cc74f0a2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1" name="Google Shape;171;g395cc74f0a2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95cc74f0a2_0_7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95cc74f0a2_0_7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95cc74f0a2_0_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4" name="Google Shape;234;g395cc74f0a2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/>
          <p:cNvPicPr preferRelativeResize="0"/>
          <p:nvPr/>
        </p:nvPicPr>
        <p:blipFill rotWithShape="1">
          <a:blip r:embed="rId2">
            <a:alphaModFix/>
          </a:blip>
          <a:srcRect l="8450" b="47843"/>
          <a:stretch/>
        </p:blipFill>
        <p:spPr>
          <a:xfrm>
            <a:off x="0" y="4393750"/>
            <a:ext cx="8371125" cy="74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2803"/>
            <a:ext cx="9144000" cy="3957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56459" y="785812"/>
            <a:ext cx="4001480" cy="4001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3"/>
          <p:cNvPicPr preferRelativeResize="0"/>
          <p:nvPr/>
        </p:nvPicPr>
        <p:blipFill rotWithShape="1">
          <a:blip r:embed="rId5">
            <a:alphaModFix/>
          </a:blip>
          <a:srcRect b="18877"/>
          <a:stretch/>
        </p:blipFill>
        <p:spPr>
          <a:xfrm>
            <a:off x="4356875" y="970874"/>
            <a:ext cx="4787123" cy="417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6">
            <a:alphaModFix/>
          </a:blip>
          <a:srcRect b="31680"/>
          <a:stretch/>
        </p:blipFill>
        <p:spPr>
          <a:xfrm>
            <a:off x="3679975" y="1629501"/>
            <a:ext cx="5464025" cy="351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16051" y="3125348"/>
            <a:ext cx="4239819" cy="1121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769082" y="2245132"/>
            <a:ext cx="3155994" cy="500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-2"/>
            <a:ext cx="6226631" cy="835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10">
            <a:alphaModFix/>
          </a:blip>
          <a:srcRect l="71931"/>
          <a:stretch/>
        </p:blipFill>
        <p:spPr>
          <a:xfrm>
            <a:off x="8119178" y="1031450"/>
            <a:ext cx="836700" cy="55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 rotWithShape="1">
          <a:blip r:embed="rId10">
            <a:alphaModFix/>
          </a:blip>
          <a:srcRect t="18706" r="29908"/>
          <a:stretch/>
        </p:blipFill>
        <p:spPr>
          <a:xfrm>
            <a:off x="5974950" y="1083475"/>
            <a:ext cx="2089400" cy="45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mparison" type="twoTxTwoObj">
  <p:cSld name="TWO_OBJECTS_WITH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 rotWithShape="1">
          <a:blip r:embed="rId2">
            <a:alphaModFix/>
          </a:blip>
          <a:srcRect l="1127"/>
          <a:stretch/>
        </p:blipFill>
        <p:spPr>
          <a:xfrm>
            <a:off x="0" y="0"/>
            <a:ext cx="6608450" cy="89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 rotWithShape="1">
          <a:blip r:embed="rId3">
            <a:alphaModFix/>
          </a:blip>
          <a:srcRect b="53493"/>
          <a:stretch/>
        </p:blipFill>
        <p:spPr>
          <a:xfrm>
            <a:off x="0" y="4821325"/>
            <a:ext cx="9144000" cy="32217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>
            <a:spLocks noGrp="1"/>
          </p:cNvSpPr>
          <p:nvPr>
            <p:ph type="title"/>
          </p:nvPr>
        </p:nvSpPr>
        <p:spPr>
          <a:xfrm>
            <a:off x="182875" y="0"/>
            <a:ext cx="5630100" cy="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00"/>
              <a:buFont typeface="Poppins"/>
              <a:buNone/>
              <a:defRPr sz="27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oppins"/>
              <a:buNone/>
              <a:defRPr sz="1500" b="1"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1"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sz="1200" b="1"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sz="1200" b="1"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sz="1200" b="1"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sz="1200" b="1"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sz="1200" b="1"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2286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200"/>
              <a:buFont typeface="Poppins"/>
              <a:buNone/>
              <a:defRPr sz="12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 sz="1100"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 sz="1100"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 sz="1100"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 sz="1100"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 sz="1100"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 sz="1100"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 sz="1100"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 sz="1100"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Font typeface="Poppins"/>
              <a:buChar char="■"/>
              <a:defRPr sz="11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oppins"/>
              <a:buNone/>
              <a:defRPr sz="1500" b="1"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sz="1400" b="1"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sz="1200" b="1"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sz="1200" b="1"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sz="1200" b="1"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sz="1200" b="1"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sz="1200" b="1"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2286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200"/>
              <a:buFont typeface="Poppins"/>
              <a:buNone/>
              <a:defRPr sz="12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 sz="1100"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 sz="1100"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 sz="1100"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 sz="1100"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 sz="1100"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 sz="1100"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 sz="1100"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 sz="1100"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Font typeface="Poppins"/>
              <a:buChar char="■"/>
              <a:defRPr sz="11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pic>
        <p:nvPicPr>
          <p:cNvPr id="71" name="Google Shape;71;p14"/>
          <p:cNvPicPr preferRelativeResize="0"/>
          <p:nvPr/>
        </p:nvPicPr>
        <p:blipFill rotWithShape="1">
          <a:blip r:embed="rId4">
            <a:alphaModFix/>
          </a:blip>
          <a:srcRect l="11770" b="34357"/>
          <a:stretch/>
        </p:blipFill>
        <p:spPr>
          <a:xfrm>
            <a:off x="0" y="4463575"/>
            <a:ext cx="5812975" cy="67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5">
            <a:alphaModFix/>
          </a:blip>
          <a:srcRect l="71931"/>
          <a:stretch/>
        </p:blipFill>
        <p:spPr>
          <a:xfrm>
            <a:off x="8202478" y="181725"/>
            <a:ext cx="836700" cy="55635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 txBox="1"/>
          <p:nvPr/>
        </p:nvSpPr>
        <p:spPr>
          <a:xfrm>
            <a:off x="5925300" y="4855513"/>
            <a:ext cx="1955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https://rl4aa.github.io/</a:t>
            </a:r>
            <a:endParaRPr sz="120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4" name="Google Shape;74;p14"/>
          <p:cNvPicPr preferRelativeResize="0"/>
          <p:nvPr/>
        </p:nvPicPr>
        <p:blipFill rotWithShape="1">
          <a:blip r:embed="rId5">
            <a:alphaModFix/>
          </a:blip>
          <a:srcRect t="18706" r="29908"/>
          <a:stretch/>
        </p:blipFill>
        <p:spPr>
          <a:xfrm>
            <a:off x="6058250" y="233750"/>
            <a:ext cx="2089400" cy="45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hyperlink" Target="https://cheetah-accelerator.readthedocs.io/en/latest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hyperlink" Target="https://stable-baselines3.readthedocs.io/en/master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stable-baselines3.readthedocs.io/en/master/modules/sac.html#parameters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stable-baselines3.readthedocs.io/en/master/modules/td3.html#parameters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RL4AA/rl4aa26-challenge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andb.ai/rl4aa26-challenge/challenge-leaderboard?nw=63171wvlqr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github.com/RL4AA/rl4aa26-challenge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co.ph.liv.ac.uk/event/2025/sessions/1451/#20260330" TargetMode="External"/><Relationship Id="rId3" Type="http://schemas.openxmlformats.org/officeDocument/2006/relationships/image" Target="../media/image18.png"/><Relationship Id="rId7" Type="http://schemas.openxmlformats.org/officeDocument/2006/relationships/hyperlink" Target="https://github.com/RL4AA/rl4aa26-challenge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andb.ai/rl4aa26-challenge/challenge-leaderboard?nw=63171wvlqr" TargetMode="External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indico.ph.liv.ac.uk/event/2025/sessions/1451/#20260330" TargetMode="External"/><Relationship Id="rId5" Type="http://schemas.openxmlformats.org/officeDocument/2006/relationships/hyperlink" Target="https://github.com/RL4AA/rl4aa26-challenge" TargetMode="External"/><Relationship Id="rId4" Type="http://schemas.openxmlformats.org/officeDocument/2006/relationships/hyperlink" Target="https://wandb.ai/rl4aa26-challenge/challenge-leaderboard/reports/RL4AA-26-Challenge-Leaderboard--VmlldzoxNjE5NzY2Nw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8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gif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/>
          <p:nvPr/>
        </p:nvSpPr>
        <p:spPr>
          <a:xfrm>
            <a:off x="-456600" y="4422300"/>
            <a:ext cx="5211300" cy="721200"/>
          </a:xfrm>
          <a:prstGeom prst="parallelogram">
            <a:avLst>
              <a:gd name="adj" fmla="val 56566"/>
            </a:avLst>
          </a:prstGeom>
          <a:solidFill>
            <a:srgbClr val="0B37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0" name="Google Shape;8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7125" y="4580152"/>
            <a:ext cx="2319626" cy="4055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/>
          <p:cNvSpPr/>
          <p:nvPr/>
        </p:nvSpPr>
        <p:spPr>
          <a:xfrm rot="-251">
            <a:off x="5517650" y="632291"/>
            <a:ext cx="4107900" cy="826200"/>
          </a:xfrm>
          <a:prstGeom prst="trapezoid">
            <a:avLst>
              <a:gd name="adj" fmla="val 5021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5"/>
          <p:cNvSpPr/>
          <p:nvPr/>
        </p:nvSpPr>
        <p:spPr>
          <a:xfrm>
            <a:off x="3658250" y="1458650"/>
            <a:ext cx="7414200" cy="2730900"/>
          </a:xfrm>
          <a:prstGeom prst="trapezoid">
            <a:avLst>
              <a:gd name="adj" fmla="val 64570"/>
            </a:avLst>
          </a:prstGeom>
          <a:solidFill>
            <a:srgbClr val="91752E"/>
          </a:solidFill>
          <a:ln w="9525" cap="flat" cmpd="sng">
            <a:solidFill>
              <a:srgbClr val="9175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5"/>
          <p:cNvSpPr/>
          <p:nvPr/>
        </p:nvSpPr>
        <p:spPr>
          <a:xfrm rot="10800000">
            <a:off x="3658250" y="4189500"/>
            <a:ext cx="7826700" cy="954600"/>
          </a:xfrm>
          <a:prstGeom prst="trapezoid">
            <a:avLst>
              <a:gd name="adj" fmla="val 66335"/>
            </a:avLst>
          </a:prstGeom>
          <a:solidFill>
            <a:srgbClr val="91752E"/>
          </a:solidFill>
          <a:ln w="9525" cap="flat" cmpd="sng">
            <a:solidFill>
              <a:srgbClr val="9175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4" name="Google Shape;84;p15"/>
          <p:cNvPicPr preferRelativeResize="0"/>
          <p:nvPr/>
        </p:nvPicPr>
        <p:blipFill rotWithShape="1">
          <a:blip r:embed="rId5">
            <a:alphaModFix/>
          </a:blip>
          <a:srcRect t="15439" b="11215"/>
          <a:stretch/>
        </p:blipFill>
        <p:spPr>
          <a:xfrm>
            <a:off x="5869200" y="773275"/>
            <a:ext cx="3274799" cy="58675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5"/>
          <p:cNvSpPr txBox="1">
            <a:spLocks noGrp="1"/>
          </p:cNvSpPr>
          <p:nvPr>
            <p:ph type="title" idx="4294967295"/>
          </p:nvPr>
        </p:nvSpPr>
        <p:spPr>
          <a:xfrm>
            <a:off x="5238550" y="1951875"/>
            <a:ext cx="3970800" cy="8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lang="en" sz="54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RL4AA’26</a:t>
            </a:r>
            <a:endParaRPr sz="5400"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6" name="Google Shape;86;p15"/>
          <p:cNvSpPr txBox="1"/>
          <p:nvPr/>
        </p:nvSpPr>
        <p:spPr>
          <a:xfrm>
            <a:off x="4399050" y="2859100"/>
            <a:ext cx="4650600" cy="19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RL Challenge</a:t>
            </a:r>
            <a:endParaRPr sz="47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i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Opening</a:t>
            </a:r>
            <a:endParaRPr sz="3800" i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7" name="Google Shape;87;p15"/>
          <p:cNvSpPr txBox="1"/>
          <p:nvPr/>
        </p:nvSpPr>
        <p:spPr>
          <a:xfrm>
            <a:off x="7636350" y="4426350"/>
            <a:ext cx="1413300" cy="4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Joel Wulff</a:t>
            </a:r>
            <a:endParaRPr sz="1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4"/>
          <p:cNvSpPr txBox="1">
            <a:spLocks noGrp="1"/>
          </p:cNvSpPr>
          <p:nvPr>
            <p:ph type="title"/>
          </p:nvPr>
        </p:nvSpPr>
        <p:spPr>
          <a:xfrm>
            <a:off x="182875" y="0"/>
            <a:ext cx="5630100" cy="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lang="en" sz="2400" dirty="0"/>
              <a:t>The transverse tuning problem: </a:t>
            </a:r>
            <a:br>
              <a:rPr lang="en" sz="2400" dirty="0"/>
            </a:br>
            <a:r>
              <a:rPr lang="en" sz="2400" dirty="0"/>
              <a:t>RL tuning loop</a:t>
            </a:r>
            <a:endParaRPr sz="2400" dirty="0"/>
          </a:p>
        </p:txBody>
      </p:sp>
      <p:pic>
        <p:nvPicPr>
          <p:cNvPr id="300" name="Google Shape;300;p24"/>
          <p:cNvPicPr preferRelativeResize="0"/>
          <p:nvPr/>
        </p:nvPicPr>
        <p:blipFill rotWithShape="1">
          <a:blip r:embed="rId3">
            <a:alphaModFix/>
          </a:blip>
          <a:srcRect l="84228" t="2997" b="66006"/>
          <a:stretch/>
        </p:blipFill>
        <p:spPr>
          <a:xfrm>
            <a:off x="6496483" y="1199956"/>
            <a:ext cx="1603705" cy="1498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4" title="DSC05817.png"/>
          <p:cNvPicPr preferRelativeResize="0"/>
          <p:nvPr/>
        </p:nvPicPr>
        <p:blipFill rotWithShape="1">
          <a:blip r:embed="rId4">
            <a:alphaModFix/>
          </a:blip>
          <a:srcRect l="-275380" t="5210" r="275380" b="-5210"/>
          <a:stretch/>
        </p:blipFill>
        <p:spPr>
          <a:xfrm>
            <a:off x="1049738" y="1192476"/>
            <a:ext cx="2164905" cy="14429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2" name="Google Shape;302;p24"/>
          <p:cNvCxnSpPr>
            <a:stCxn id="303" idx="3"/>
          </p:cNvCxnSpPr>
          <p:nvPr/>
        </p:nvCxnSpPr>
        <p:spPr>
          <a:xfrm rot="10800000" flipH="1">
            <a:off x="6023689" y="1200150"/>
            <a:ext cx="462300" cy="699900"/>
          </a:xfrm>
          <a:prstGeom prst="straightConnector1">
            <a:avLst/>
          </a:prstGeom>
          <a:noFill/>
          <a:ln w="17600" cap="flat" cmpd="sng">
            <a:solidFill>
              <a:srgbClr val="0033A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4" name="Google Shape;304;p24"/>
          <p:cNvCxnSpPr>
            <a:stCxn id="303" idx="3"/>
          </p:cNvCxnSpPr>
          <p:nvPr/>
        </p:nvCxnSpPr>
        <p:spPr>
          <a:xfrm>
            <a:off x="6023689" y="1900050"/>
            <a:ext cx="454800" cy="920100"/>
          </a:xfrm>
          <a:prstGeom prst="straightConnector1">
            <a:avLst/>
          </a:prstGeom>
          <a:noFill/>
          <a:ln w="17600" cap="flat" cmpd="sng">
            <a:solidFill>
              <a:srgbClr val="0033A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5" name="Google Shape;305;p24"/>
          <p:cNvSpPr/>
          <p:nvPr/>
        </p:nvSpPr>
        <p:spPr>
          <a:xfrm>
            <a:off x="6479797" y="1217741"/>
            <a:ext cx="1637400" cy="1628700"/>
          </a:xfrm>
          <a:prstGeom prst="rect">
            <a:avLst/>
          </a:prstGeom>
          <a:noFill/>
          <a:ln w="17600" cap="flat" cmpd="sng">
            <a:solidFill>
              <a:srgbClr val="0033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4450" tIns="84450" rIns="84450" bIns="84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93"/>
          </a:p>
        </p:txBody>
      </p:sp>
      <p:cxnSp>
        <p:nvCxnSpPr>
          <p:cNvPr id="306" name="Google Shape;306;p24"/>
          <p:cNvCxnSpPr/>
          <p:nvPr/>
        </p:nvCxnSpPr>
        <p:spPr>
          <a:xfrm flipH="1">
            <a:off x="7342098" y="1937502"/>
            <a:ext cx="155100" cy="1800"/>
          </a:xfrm>
          <a:prstGeom prst="straightConnector1">
            <a:avLst/>
          </a:prstGeom>
          <a:noFill/>
          <a:ln w="8800" cap="flat" cmpd="sng">
            <a:solidFill>
              <a:srgbClr val="6AA84F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307" name="Google Shape;307;p24"/>
          <p:cNvCxnSpPr/>
          <p:nvPr/>
        </p:nvCxnSpPr>
        <p:spPr>
          <a:xfrm rot="10800000">
            <a:off x="7497198" y="1833291"/>
            <a:ext cx="0" cy="110100"/>
          </a:xfrm>
          <a:prstGeom prst="straightConnector1">
            <a:avLst/>
          </a:prstGeom>
          <a:noFill/>
          <a:ln w="8800" cap="flat" cmpd="sng">
            <a:solidFill>
              <a:srgbClr val="6AA84F"/>
            </a:solidFill>
            <a:prstDash val="solid"/>
            <a:round/>
            <a:headEnd type="none" w="med" len="med"/>
            <a:tailEnd type="stealth" w="med" len="med"/>
          </a:ln>
        </p:spPr>
      </p:cxnSp>
      <p:grpSp>
        <p:nvGrpSpPr>
          <p:cNvPr id="308" name="Google Shape;308;p24"/>
          <p:cNvGrpSpPr/>
          <p:nvPr/>
        </p:nvGrpSpPr>
        <p:grpSpPr>
          <a:xfrm>
            <a:off x="6932190" y="1367911"/>
            <a:ext cx="553801" cy="655644"/>
            <a:chOff x="7689165" y="877886"/>
            <a:chExt cx="553801" cy="655644"/>
          </a:xfrm>
        </p:grpSpPr>
        <p:cxnSp>
          <p:nvCxnSpPr>
            <p:cNvPr id="309" name="Google Shape;309;p24"/>
            <p:cNvCxnSpPr/>
            <p:nvPr/>
          </p:nvCxnSpPr>
          <p:spPr>
            <a:xfrm>
              <a:off x="7881766" y="1341613"/>
              <a:ext cx="361200" cy="0"/>
            </a:xfrm>
            <a:prstGeom prst="straightConnector1">
              <a:avLst/>
            </a:prstGeom>
            <a:noFill/>
            <a:ln w="8800" cap="flat" cmpd="sng">
              <a:solidFill>
                <a:srgbClr val="5B0F00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310" name="Google Shape;310;p24"/>
            <p:cNvCxnSpPr/>
            <p:nvPr/>
          </p:nvCxnSpPr>
          <p:spPr>
            <a:xfrm>
              <a:off x="8090821" y="1114130"/>
              <a:ext cx="0" cy="419400"/>
            </a:xfrm>
            <a:prstGeom prst="straightConnector1">
              <a:avLst/>
            </a:prstGeom>
            <a:noFill/>
            <a:ln w="8800" cap="flat" cmpd="sng">
              <a:solidFill>
                <a:srgbClr val="5B0F00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311" name="Google Shape;311;p24"/>
            <p:cNvSpPr txBox="1"/>
            <p:nvPr/>
          </p:nvSpPr>
          <p:spPr>
            <a:xfrm>
              <a:off x="7837740" y="877886"/>
              <a:ext cx="361200" cy="35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4450" tIns="84450" rIns="84450" bIns="8445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16">
                  <a:solidFill>
                    <a:srgbClr val="5B0F00"/>
                  </a:solidFill>
                  <a:latin typeface="Cambria"/>
                  <a:ea typeface="Cambria"/>
                  <a:cs typeface="Cambria"/>
                  <a:sym typeface="Cambria"/>
                </a:rPr>
                <a:t>σ</a:t>
              </a:r>
              <a:r>
                <a:rPr lang="en" sz="1216" baseline="-25000">
                  <a:solidFill>
                    <a:srgbClr val="5B0F00"/>
                  </a:solidFill>
                  <a:latin typeface="Cambria"/>
                  <a:ea typeface="Cambria"/>
                  <a:cs typeface="Cambria"/>
                  <a:sym typeface="Cambria"/>
                </a:rPr>
                <a:t>y</a:t>
              </a:r>
              <a:endParaRPr sz="754">
                <a:solidFill>
                  <a:srgbClr val="5B0F00"/>
                </a:solidFill>
              </a:endParaRPr>
            </a:p>
          </p:txBody>
        </p:sp>
        <p:sp>
          <p:nvSpPr>
            <p:cNvPr id="312" name="Google Shape;312;p24"/>
            <p:cNvSpPr txBox="1"/>
            <p:nvPr/>
          </p:nvSpPr>
          <p:spPr>
            <a:xfrm>
              <a:off x="7689165" y="1175624"/>
              <a:ext cx="361200" cy="35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4450" tIns="84450" rIns="84450" bIns="8445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16">
                  <a:solidFill>
                    <a:srgbClr val="5B0F00"/>
                  </a:solidFill>
                  <a:latin typeface="Cambria"/>
                  <a:ea typeface="Cambria"/>
                  <a:cs typeface="Cambria"/>
                  <a:sym typeface="Cambria"/>
                </a:rPr>
                <a:t>σ</a:t>
              </a:r>
              <a:r>
                <a:rPr lang="en" sz="1216" baseline="-25000">
                  <a:solidFill>
                    <a:srgbClr val="5B0F00"/>
                  </a:solidFill>
                  <a:latin typeface="Cambria"/>
                  <a:ea typeface="Cambria"/>
                  <a:cs typeface="Cambria"/>
                  <a:sym typeface="Cambria"/>
                </a:rPr>
                <a:t>x</a:t>
              </a:r>
              <a:endParaRPr sz="754">
                <a:solidFill>
                  <a:srgbClr val="5B0F00"/>
                </a:solidFill>
              </a:endParaRPr>
            </a:p>
          </p:txBody>
        </p:sp>
      </p:grpSp>
      <p:sp>
        <p:nvSpPr>
          <p:cNvPr id="313" name="Google Shape;313;p24"/>
          <p:cNvSpPr txBox="1"/>
          <p:nvPr/>
        </p:nvSpPr>
        <p:spPr>
          <a:xfrm>
            <a:off x="7370421" y="1753364"/>
            <a:ext cx="301200" cy="4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450" tIns="84450" rIns="84450" bIns="8445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55">
                <a:solidFill>
                  <a:srgbClr val="186E33"/>
                </a:solidFill>
                <a:latin typeface="Cambria"/>
                <a:ea typeface="Cambria"/>
                <a:cs typeface="Cambria"/>
                <a:sym typeface="Cambria"/>
              </a:rPr>
              <a:t>x</a:t>
            </a:r>
            <a:endParaRPr sz="1293">
              <a:solidFill>
                <a:srgbClr val="186E33"/>
              </a:solidFill>
            </a:endParaRPr>
          </a:p>
        </p:txBody>
      </p:sp>
      <p:sp>
        <p:nvSpPr>
          <p:cNvPr id="314" name="Google Shape;314;p24"/>
          <p:cNvSpPr txBox="1"/>
          <p:nvPr/>
        </p:nvSpPr>
        <p:spPr>
          <a:xfrm>
            <a:off x="7508397" y="1593450"/>
            <a:ext cx="263400" cy="4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450" tIns="84450" rIns="84450" bIns="8445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55">
                <a:solidFill>
                  <a:srgbClr val="186E33"/>
                </a:solidFill>
                <a:latin typeface="Cambria"/>
                <a:ea typeface="Cambria"/>
                <a:cs typeface="Cambria"/>
                <a:sym typeface="Cambria"/>
              </a:rPr>
              <a:t>y</a:t>
            </a:r>
            <a:endParaRPr sz="1293"/>
          </a:p>
        </p:txBody>
      </p:sp>
      <p:cxnSp>
        <p:nvCxnSpPr>
          <p:cNvPr id="315" name="Google Shape;315;p24"/>
          <p:cNvCxnSpPr/>
          <p:nvPr/>
        </p:nvCxnSpPr>
        <p:spPr>
          <a:xfrm rot="10800000" flipH="1">
            <a:off x="2394301" y="1841858"/>
            <a:ext cx="474000" cy="110400"/>
          </a:xfrm>
          <a:prstGeom prst="straightConnector1">
            <a:avLst/>
          </a:prstGeom>
          <a:noFill/>
          <a:ln w="35200" cap="flat" cmpd="sng">
            <a:solidFill>
              <a:srgbClr val="61C4D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6" name="Google Shape;316;p24"/>
          <p:cNvCxnSpPr/>
          <p:nvPr/>
        </p:nvCxnSpPr>
        <p:spPr>
          <a:xfrm>
            <a:off x="2858087" y="1843124"/>
            <a:ext cx="409200" cy="95700"/>
          </a:xfrm>
          <a:prstGeom prst="straightConnector1">
            <a:avLst/>
          </a:prstGeom>
          <a:noFill/>
          <a:ln w="35200" cap="flat" cmpd="sng">
            <a:solidFill>
              <a:srgbClr val="61C4D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7" name="Google Shape;317;p24"/>
          <p:cNvSpPr/>
          <p:nvPr/>
        </p:nvSpPr>
        <p:spPr>
          <a:xfrm>
            <a:off x="4420202" y="1478266"/>
            <a:ext cx="629400" cy="837600"/>
          </a:xfrm>
          <a:prstGeom prst="rect">
            <a:avLst/>
          </a:prstGeom>
          <a:solidFill>
            <a:srgbClr val="FFFFFF"/>
          </a:solidFill>
          <a:ln w="8800" cap="flat" cmpd="sng">
            <a:solidFill>
              <a:srgbClr val="0033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4450" tIns="84450" rIns="84450" bIns="84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93"/>
          </a:p>
        </p:txBody>
      </p:sp>
      <p:sp>
        <p:nvSpPr>
          <p:cNvPr id="318" name="Google Shape;318;p24"/>
          <p:cNvSpPr/>
          <p:nvPr/>
        </p:nvSpPr>
        <p:spPr>
          <a:xfrm rot="10800000">
            <a:off x="3244770" y="1915514"/>
            <a:ext cx="483436" cy="37967"/>
          </a:xfrm>
          <a:custGeom>
            <a:avLst/>
            <a:gdLst/>
            <a:ahLst/>
            <a:cxnLst/>
            <a:rect l="l" t="t" r="r" b="b"/>
            <a:pathLst>
              <a:path w="32489" h="5907" extrusionOk="0">
                <a:moveTo>
                  <a:pt x="0" y="3839"/>
                </a:moveTo>
                <a:lnTo>
                  <a:pt x="32194" y="0"/>
                </a:lnTo>
                <a:lnTo>
                  <a:pt x="32489" y="5907"/>
                </a:lnTo>
                <a:close/>
              </a:path>
            </a:pathLst>
          </a:custGeom>
          <a:solidFill>
            <a:srgbClr val="61C4D3"/>
          </a:solidFill>
          <a:ln w="8800" cap="flat" cmpd="sng">
            <a:solidFill>
              <a:srgbClr val="61C4D3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19" name="Google Shape;319;p24"/>
          <p:cNvSpPr/>
          <p:nvPr/>
        </p:nvSpPr>
        <p:spPr>
          <a:xfrm rot="340903">
            <a:off x="3647850" y="1866296"/>
            <a:ext cx="497169" cy="136412"/>
          </a:xfrm>
          <a:custGeom>
            <a:avLst/>
            <a:gdLst/>
            <a:ahLst/>
            <a:cxnLst/>
            <a:rect l="l" t="t" r="r" b="b"/>
            <a:pathLst>
              <a:path w="32489" h="5907" extrusionOk="0">
                <a:moveTo>
                  <a:pt x="0" y="3839"/>
                </a:moveTo>
                <a:lnTo>
                  <a:pt x="32194" y="0"/>
                </a:lnTo>
                <a:lnTo>
                  <a:pt x="32489" y="5907"/>
                </a:lnTo>
                <a:close/>
              </a:path>
            </a:pathLst>
          </a:custGeom>
          <a:solidFill>
            <a:srgbClr val="61C4D3"/>
          </a:solidFill>
          <a:ln w="8800" cap="flat" cmpd="sng">
            <a:solidFill>
              <a:srgbClr val="61C4D3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20" name="Google Shape;320;p24"/>
          <p:cNvSpPr/>
          <p:nvPr/>
        </p:nvSpPr>
        <p:spPr>
          <a:xfrm rot="10583263">
            <a:off x="4119369" y="1878138"/>
            <a:ext cx="613637" cy="136413"/>
          </a:xfrm>
          <a:custGeom>
            <a:avLst/>
            <a:gdLst/>
            <a:ahLst/>
            <a:cxnLst/>
            <a:rect l="l" t="t" r="r" b="b"/>
            <a:pathLst>
              <a:path w="32489" h="5907" extrusionOk="0">
                <a:moveTo>
                  <a:pt x="0" y="3839"/>
                </a:moveTo>
                <a:lnTo>
                  <a:pt x="32194" y="0"/>
                </a:lnTo>
                <a:lnTo>
                  <a:pt x="32489" y="5907"/>
                </a:lnTo>
                <a:close/>
              </a:path>
            </a:pathLst>
          </a:custGeom>
          <a:solidFill>
            <a:srgbClr val="61C4D3"/>
          </a:solidFill>
          <a:ln w="8800" cap="flat" cmpd="sng">
            <a:solidFill>
              <a:srgbClr val="61C4D3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GB"/>
          </a:p>
        </p:txBody>
      </p:sp>
      <p:cxnSp>
        <p:nvCxnSpPr>
          <p:cNvPr id="321" name="Google Shape;321;p24"/>
          <p:cNvCxnSpPr/>
          <p:nvPr/>
        </p:nvCxnSpPr>
        <p:spPr>
          <a:xfrm>
            <a:off x="2836796" y="1475541"/>
            <a:ext cx="0" cy="830700"/>
          </a:xfrm>
          <a:prstGeom prst="straightConnector1">
            <a:avLst/>
          </a:prstGeom>
          <a:noFill/>
          <a:ln w="26400" cap="flat" cmpd="sng">
            <a:solidFill>
              <a:srgbClr val="6E24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2" name="Google Shape;322;p24"/>
          <p:cNvCxnSpPr/>
          <p:nvPr/>
        </p:nvCxnSpPr>
        <p:spPr>
          <a:xfrm>
            <a:off x="2895727" y="1475541"/>
            <a:ext cx="0" cy="830700"/>
          </a:xfrm>
          <a:prstGeom prst="straightConnector1">
            <a:avLst/>
          </a:prstGeom>
          <a:noFill/>
          <a:ln w="26400" cap="flat" cmpd="sng">
            <a:solidFill>
              <a:srgbClr val="6E24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3" name="Google Shape;323;p24"/>
          <p:cNvCxnSpPr/>
          <p:nvPr/>
        </p:nvCxnSpPr>
        <p:spPr>
          <a:xfrm>
            <a:off x="3246223" y="1475541"/>
            <a:ext cx="0" cy="830700"/>
          </a:xfrm>
          <a:prstGeom prst="straightConnector1">
            <a:avLst/>
          </a:prstGeom>
          <a:noFill/>
          <a:ln w="26400" cap="flat" cmpd="sng">
            <a:solidFill>
              <a:srgbClr val="E15E3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4" name="Google Shape;324;p24"/>
          <p:cNvCxnSpPr/>
          <p:nvPr/>
        </p:nvCxnSpPr>
        <p:spPr>
          <a:xfrm>
            <a:off x="3663201" y="1481730"/>
            <a:ext cx="0" cy="830700"/>
          </a:xfrm>
          <a:prstGeom prst="straightConnector1">
            <a:avLst/>
          </a:prstGeom>
          <a:noFill/>
          <a:ln w="26400" cap="flat" cmpd="sng">
            <a:solidFill>
              <a:srgbClr val="E15E3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5" name="Google Shape;325;p24"/>
          <p:cNvCxnSpPr/>
          <p:nvPr/>
        </p:nvCxnSpPr>
        <p:spPr>
          <a:xfrm>
            <a:off x="4126248" y="1475541"/>
            <a:ext cx="0" cy="830700"/>
          </a:xfrm>
          <a:prstGeom prst="straightConnector1">
            <a:avLst/>
          </a:prstGeom>
          <a:noFill/>
          <a:ln w="26400" cap="flat" cmpd="sng">
            <a:solidFill>
              <a:srgbClr val="E15E3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6" name="Google Shape;326;p24"/>
          <p:cNvSpPr txBox="1"/>
          <p:nvPr/>
        </p:nvSpPr>
        <p:spPr>
          <a:xfrm>
            <a:off x="2521216" y="1151441"/>
            <a:ext cx="864600" cy="1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450" tIns="84450" rIns="84450" bIns="84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rgbClr val="6E2466"/>
                </a:solidFill>
              </a:rPr>
              <a:t>h,v corr</a:t>
            </a:r>
            <a:endParaRPr sz="1200" i="1">
              <a:solidFill>
                <a:srgbClr val="6E2466"/>
              </a:solidFill>
            </a:endParaRPr>
          </a:p>
        </p:txBody>
      </p:sp>
      <p:sp>
        <p:nvSpPr>
          <p:cNvPr id="327" name="Google Shape;327;p24"/>
          <p:cNvSpPr txBox="1"/>
          <p:nvPr/>
        </p:nvSpPr>
        <p:spPr>
          <a:xfrm>
            <a:off x="3167339" y="1192891"/>
            <a:ext cx="3612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450" tIns="84450" rIns="84450" bIns="84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rgbClr val="E15E32"/>
                </a:solidFill>
              </a:rPr>
              <a:t>Q</a:t>
            </a:r>
            <a:r>
              <a:rPr lang="en" sz="1200" i="1" baseline="-25000">
                <a:solidFill>
                  <a:srgbClr val="E15E32"/>
                </a:solidFill>
              </a:rPr>
              <a:t>1</a:t>
            </a:r>
            <a:endParaRPr sz="1200" i="1" baseline="-25000">
              <a:solidFill>
                <a:srgbClr val="E15E32"/>
              </a:solidFill>
            </a:endParaRPr>
          </a:p>
        </p:txBody>
      </p:sp>
      <p:sp>
        <p:nvSpPr>
          <p:cNvPr id="328" name="Google Shape;328;p24"/>
          <p:cNvSpPr txBox="1"/>
          <p:nvPr/>
        </p:nvSpPr>
        <p:spPr>
          <a:xfrm>
            <a:off x="3505550" y="1192891"/>
            <a:ext cx="3612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450" tIns="84450" rIns="84450" bIns="84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rgbClr val="E15E32"/>
                </a:solidFill>
              </a:rPr>
              <a:t>Q</a:t>
            </a:r>
            <a:r>
              <a:rPr lang="en" sz="1200" i="1" baseline="-25000">
                <a:solidFill>
                  <a:srgbClr val="E15E32"/>
                </a:solidFill>
              </a:rPr>
              <a:t>2</a:t>
            </a:r>
            <a:endParaRPr sz="1200" i="1" baseline="-25000">
              <a:solidFill>
                <a:srgbClr val="E15E32"/>
              </a:solidFill>
            </a:endParaRPr>
          </a:p>
        </p:txBody>
      </p:sp>
      <p:sp>
        <p:nvSpPr>
          <p:cNvPr id="329" name="Google Shape;329;p24"/>
          <p:cNvSpPr txBox="1"/>
          <p:nvPr/>
        </p:nvSpPr>
        <p:spPr>
          <a:xfrm>
            <a:off x="3971530" y="1192891"/>
            <a:ext cx="3612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450" tIns="84450" rIns="84450" bIns="84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rgbClr val="E15E32"/>
                </a:solidFill>
              </a:rPr>
              <a:t>Q</a:t>
            </a:r>
            <a:r>
              <a:rPr lang="en" sz="1200" i="1" baseline="-25000">
                <a:solidFill>
                  <a:srgbClr val="E15E32"/>
                </a:solidFill>
              </a:rPr>
              <a:t>3</a:t>
            </a:r>
            <a:endParaRPr sz="1200" i="1" baseline="-25000">
              <a:solidFill>
                <a:srgbClr val="E15E32"/>
              </a:solidFill>
            </a:endParaRPr>
          </a:p>
        </p:txBody>
      </p:sp>
      <p:sp>
        <p:nvSpPr>
          <p:cNvPr id="330" name="Google Shape;330;p24"/>
          <p:cNvSpPr txBox="1"/>
          <p:nvPr/>
        </p:nvSpPr>
        <p:spPr>
          <a:xfrm rot="-985">
            <a:off x="4211551" y="1005802"/>
            <a:ext cx="1046700" cy="4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450" tIns="84450" rIns="84450" bIns="844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93" b="1">
                <a:solidFill>
                  <a:srgbClr val="0033A0"/>
                </a:solidFill>
                <a:latin typeface="Cambria"/>
                <a:ea typeface="Cambria"/>
                <a:cs typeface="Cambria"/>
                <a:sym typeface="Cambria"/>
              </a:rPr>
              <a:t>Diagnostic screen</a:t>
            </a:r>
            <a:endParaRPr sz="1293" b="1">
              <a:solidFill>
                <a:srgbClr val="0033A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03" name="Google Shape;303;p24"/>
          <p:cNvSpPr/>
          <p:nvPr/>
        </p:nvSpPr>
        <p:spPr>
          <a:xfrm>
            <a:off x="5402689" y="1731450"/>
            <a:ext cx="621000" cy="337200"/>
          </a:xfrm>
          <a:prstGeom prst="rect">
            <a:avLst/>
          </a:prstGeom>
          <a:solidFill>
            <a:srgbClr val="F8F8F8"/>
          </a:solidFill>
          <a:ln w="26400" cap="flat" cmpd="sng">
            <a:solidFill>
              <a:srgbClr val="2F2F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4450" tIns="84450" rIns="84450" bIns="84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38" b="1"/>
              <a:t>Camera</a:t>
            </a:r>
            <a:endParaRPr sz="738" b="1"/>
          </a:p>
        </p:txBody>
      </p:sp>
      <p:sp>
        <p:nvSpPr>
          <p:cNvPr id="331" name="Google Shape;331;p24"/>
          <p:cNvSpPr/>
          <p:nvPr/>
        </p:nvSpPr>
        <p:spPr>
          <a:xfrm rot="5400000">
            <a:off x="5165989" y="1786854"/>
            <a:ext cx="263400" cy="210000"/>
          </a:xfrm>
          <a:prstGeom prst="snip2SameRect">
            <a:avLst>
              <a:gd name="adj1" fmla="val 36829"/>
              <a:gd name="adj2" fmla="val 0"/>
            </a:avLst>
          </a:prstGeom>
          <a:solidFill>
            <a:srgbClr val="171717"/>
          </a:solidFill>
          <a:ln w="8800" cap="flat" cmpd="sng">
            <a:solidFill>
              <a:srgbClr val="2F2F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4450" tIns="84450" rIns="84450" bIns="84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93"/>
          </a:p>
        </p:txBody>
      </p:sp>
      <p:sp>
        <p:nvSpPr>
          <p:cNvPr id="332" name="Google Shape;332;p24"/>
          <p:cNvSpPr txBox="1"/>
          <p:nvPr/>
        </p:nvSpPr>
        <p:spPr>
          <a:xfrm rot="-868433">
            <a:off x="1036761" y="1997906"/>
            <a:ext cx="1943276" cy="327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450" tIns="84450" rIns="84450" bIns="844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85">
                <a:solidFill>
                  <a:srgbClr val="171717"/>
                </a:solidFill>
              </a:rPr>
              <a:t>Incoming electron beam</a:t>
            </a:r>
            <a:endParaRPr sz="1385">
              <a:solidFill>
                <a:srgbClr val="171717"/>
              </a:solidFill>
            </a:endParaRPr>
          </a:p>
        </p:txBody>
      </p:sp>
      <p:cxnSp>
        <p:nvCxnSpPr>
          <p:cNvPr id="333" name="Google Shape;333;p24"/>
          <p:cNvCxnSpPr/>
          <p:nvPr/>
        </p:nvCxnSpPr>
        <p:spPr>
          <a:xfrm rot="10800000" flipH="1">
            <a:off x="1792745" y="1945861"/>
            <a:ext cx="662700" cy="172500"/>
          </a:xfrm>
          <a:prstGeom prst="straightConnector1">
            <a:avLst/>
          </a:prstGeom>
          <a:noFill/>
          <a:ln w="8800" cap="flat" cmpd="sng">
            <a:solidFill>
              <a:srgbClr val="2F2F2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34" name="Google Shape;334;p24"/>
          <p:cNvSpPr txBox="1"/>
          <p:nvPr/>
        </p:nvSpPr>
        <p:spPr>
          <a:xfrm>
            <a:off x="3923016" y="2737311"/>
            <a:ext cx="1603500" cy="5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450" tIns="84450" rIns="84450" bIns="844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85">
                <a:solidFill>
                  <a:srgbClr val="0033A0"/>
                </a:solidFill>
                <a:latin typeface="Cambria"/>
                <a:ea typeface="Cambria"/>
                <a:cs typeface="Cambria"/>
                <a:sym typeface="Cambria"/>
              </a:rPr>
              <a:t>Magnet settings</a:t>
            </a:r>
            <a:endParaRPr sz="1285">
              <a:solidFill>
                <a:srgbClr val="0033A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85" b="1" i="1">
                <a:solidFill>
                  <a:srgbClr val="0033A0"/>
                </a:solidFill>
                <a:latin typeface="Cambria"/>
                <a:ea typeface="Cambria"/>
                <a:cs typeface="Cambria"/>
                <a:sym typeface="Cambria"/>
              </a:rPr>
              <a:t>u</a:t>
            </a:r>
            <a:endParaRPr sz="1285" b="1" i="1">
              <a:solidFill>
                <a:srgbClr val="0033A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335" name="Google Shape;335;p24"/>
          <p:cNvCxnSpPr/>
          <p:nvPr/>
        </p:nvCxnSpPr>
        <p:spPr>
          <a:xfrm rot="5400000">
            <a:off x="6307946" y="2964646"/>
            <a:ext cx="1159800" cy="958800"/>
          </a:xfrm>
          <a:prstGeom prst="bentConnector3">
            <a:avLst>
              <a:gd name="adj1" fmla="val 99888"/>
            </a:avLst>
          </a:prstGeom>
          <a:noFill/>
          <a:ln w="176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36" name="Google Shape;336;p24"/>
          <p:cNvCxnSpPr/>
          <p:nvPr/>
        </p:nvCxnSpPr>
        <p:spPr>
          <a:xfrm>
            <a:off x="2836803" y="2344811"/>
            <a:ext cx="0" cy="428100"/>
          </a:xfrm>
          <a:prstGeom prst="straightConnector1">
            <a:avLst/>
          </a:prstGeom>
          <a:noFill/>
          <a:ln w="17600" cap="flat" cmpd="sng">
            <a:solidFill>
              <a:srgbClr val="0033A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7" name="Google Shape;337;p24"/>
          <p:cNvCxnSpPr/>
          <p:nvPr/>
        </p:nvCxnSpPr>
        <p:spPr>
          <a:xfrm>
            <a:off x="2896312" y="2344811"/>
            <a:ext cx="0" cy="428100"/>
          </a:xfrm>
          <a:prstGeom prst="straightConnector1">
            <a:avLst/>
          </a:prstGeom>
          <a:noFill/>
          <a:ln w="17600" cap="flat" cmpd="sng">
            <a:solidFill>
              <a:srgbClr val="0033A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8" name="Google Shape;338;p24"/>
          <p:cNvCxnSpPr/>
          <p:nvPr/>
        </p:nvCxnSpPr>
        <p:spPr>
          <a:xfrm>
            <a:off x="3254474" y="2344811"/>
            <a:ext cx="0" cy="428100"/>
          </a:xfrm>
          <a:prstGeom prst="straightConnector1">
            <a:avLst/>
          </a:prstGeom>
          <a:noFill/>
          <a:ln w="17600" cap="flat" cmpd="sng">
            <a:solidFill>
              <a:srgbClr val="0033A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9" name="Google Shape;339;p24"/>
          <p:cNvCxnSpPr/>
          <p:nvPr/>
        </p:nvCxnSpPr>
        <p:spPr>
          <a:xfrm>
            <a:off x="3669559" y="2344811"/>
            <a:ext cx="0" cy="428100"/>
          </a:xfrm>
          <a:prstGeom prst="straightConnector1">
            <a:avLst/>
          </a:prstGeom>
          <a:noFill/>
          <a:ln w="17600" cap="flat" cmpd="sng">
            <a:solidFill>
              <a:srgbClr val="0033A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0" name="Google Shape;340;p24"/>
          <p:cNvCxnSpPr/>
          <p:nvPr/>
        </p:nvCxnSpPr>
        <p:spPr>
          <a:xfrm>
            <a:off x="4133414" y="2344811"/>
            <a:ext cx="0" cy="428100"/>
          </a:xfrm>
          <a:prstGeom prst="straightConnector1">
            <a:avLst/>
          </a:prstGeom>
          <a:noFill/>
          <a:ln w="17600" cap="flat" cmpd="sng">
            <a:solidFill>
              <a:srgbClr val="0033A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1" name="Google Shape;341;p24"/>
          <p:cNvCxnSpPr/>
          <p:nvPr/>
        </p:nvCxnSpPr>
        <p:spPr>
          <a:xfrm>
            <a:off x="2838096" y="2763497"/>
            <a:ext cx="2411700" cy="0"/>
          </a:xfrm>
          <a:prstGeom prst="straightConnector1">
            <a:avLst/>
          </a:prstGeom>
          <a:noFill/>
          <a:ln w="17600" cap="flat" cmpd="sng">
            <a:solidFill>
              <a:srgbClr val="0033A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2" name="Google Shape;342;p24"/>
          <p:cNvCxnSpPr/>
          <p:nvPr/>
        </p:nvCxnSpPr>
        <p:spPr>
          <a:xfrm>
            <a:off x="4150564" y="2762191"/>
            <a:ext cx="2146500" cy="1163100"/>
          </a:xfrm>
          <a:prstGeom prst="bentConnector3">
            <a:avLst>
              <a:gd name="adj1" fmla="val 99920"/>
            </a:avLst>
          </a:prstGeom>
          <a:noFill/>
          <a:ln w="17600" cap="flat" cmpd="sng">
            <a:solidFill>
              <a:srgbClr val="0033A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43" name="Google Shape;343;p24"/>
          <p:cNvSpPr txBox="1"/>
          <p:nvPr/>
        </p:nvSpPr>
        <p:spPr>
          <a:xfrm>
            <a:off x="1485268" y="3220749"/>
            <a:ext cx="1464600" cy="9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450" tIns="84450" rIns="84450" bIns="844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85">
                <a:solidFill>
                  <a:srgbClr val="171717"/>
                </a:solidFill>
                <a:latin typeface="Cambria"/>
                <a:ea typeface="Cambria"/>
                <a:cs typeface="Cambria"/>
                <a:sym typeface="Cambria"/>
              </a:rPr>
              <a:t>Changes to magnet settings</a:t>
            </a:r>
            <a:endParaRPr sz="1385" b="1">
              <a:solidFill>
                <a:srgbClr val="17171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85" b="1" i="1">
                <a:solidFill>
                  <a:srgbClr val="2F2F2F"/>
                </a:solidFill>
                <a:latin typeface="Cambria"/>
                <a:ea typeface="Cambria"/>
                <a:cs typeface="Cambria"/>
                <a:sym typeface="Cambria"/>
              </a:rPr>
              <a:t>a</a:t>
            </a:r>
            <a:r>
              <a:rPr lang="en" sz="1385" b="1" i="1" baseline="-25000">
                <a:solidFill>
                  <a:srgbClr val="2F2F2F"/>
                </a:solidFill>
                <a:latin typeface="Cambria"/>
                <a:ea typeface="Cambria"/>
                <a:cs typeface="Cambria"/>
                <a:sym typeface="Cambria"/>
              </a:rPr>
              <a:t>t</a:t>
            </a:r>
            <a:r>
              <a:rPr lang="en" sz="1385" i="1" baseline="-25000">
                <a:solidFill>
                  <a:srgbClr val="2F2F2F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385" i="1">
                <a:solidFill>
                  <a:srgbClr val="2F2F2F"/>
                </a:solidFill>
                <a:latin typeface="Cambria"/>
                <a:ea typeface="Cambria"/>
                <a:cs typeface="Cambria"/>
                <a:sym typeface="Cambria"/>
              </a:rPr>
              <a:t>=</a:t>
            </a:r>
            <a:r>
              <a:rPr lang="en" sz="1385" i="1">
                <a:solidFill>
                  <a:srgbClr val="171717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385">
                <a:solidFill>
                  <a:srgbClr val="171717"/>
                </a:solidFill>
                <a:latin typeface="Cambria"/>
                <a:ea typeface="Cambria"/>
                <a:cs typeface="Cambria"/>
                <a:sym typeface="Cambria"/>
              </a:rPr>
              <a:t>𝚫</a:t>
            </a:r>
            <a:r>
              <a:rPr lang="en" sz="1385" i="1">
                <a:solidFill>
                  <a:srgbClr val="171717"/>
                </a:solidFill>
                <a:latin typeface="Cambria"/>
                <a:ea typeface="Cambria"/>
                <a:cs typeface="Cambria"/>
                <a:sym typeface="Cambria"/>
              </a:rPr>
              <a:t>u</a:t>
            </a:r>
            <a:endParaRPr sz="1385" i="1">
              <a:solidFill>
                <a:srgbClr val="17171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344" name="Google Shape;344;p24"/>
          <p:cNvCxnSpPr>
            <a:stCxn id="345" idx="1"/>
          </p:cNvCxnSpPr>
          <p:nvPr/>
        </p:nvCxnSpPr>
        <p:spPr>
          <a:xfrm rot="10800000">
            <a:off x="2897452" y="2821422"/>
            <a:ext cx="1295400" cy="1193400"/>
          </a:xfrm>
          <a:prstGeom prst="bentConnector3">
            <a:avLst>
              <a:gd name="adj1" fmla="val 100010"/>
            </a:avLst>
          </a:prstGeom>
          <a:noFill/>
          <a:ln w="17600" cap="flat" cmpd="sng">
            <a:solidFill>
              <a:srgbClr val="2F2F2F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346" name="Google Shape;346;p24"/>
          <p:cNvCxnSpPr/>
          <p:nvPr/>
        </p:nvCxnSpPr>
        <p:spPr>
          <a:xfrm rot="5400000" flipH="1">
            <a:off x="2653125" y="3015725"/>
            <a:ext cx="429300" cy="64800"/>
          </a:xfrm>
          <a:prstGeom prst="bentConnector3">
            <a:avLst>
              <a:gd name="adj1" fmla="val 309"/>
            </a:avLst>
          </a:prstGeom>
          <a:noFill/>
          <a:ln w="17600" cap="flat" cmpd="sng">
            <a:solidFill>
              <a:srgbClr val="2F2F2F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347" name="Google Shape;347;p24"/>
          <p:cNvSpPr txBox="1"/>
          <p:nvPr/>
        </p:nvSpPr>
        <p:spPr>
          <a:xfrm>
            <a:off x="5080875" y="3922300"/>
            <a:ext cx="1312800" cy="4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450" tIns="84450" rIns="84450" bIns="844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85" b="1" i="1">
                <a:solidFill>
                  <a:srgbClr val="2F2F2F"/>
                </a:solidFill>
                <a:latin typeface="Cambria"/>
                <a:ea typeface="Cambria"/>
                <a:cs typeface="Cambria"/>
                <a:sym typeface="Cambria"/>
              </a:rPr>
              <a:t>o</a:t>
            </a:r>
            <a:r>
              <a:rPr lang="en" sz="1385" b="1" i="1" baseline="-25000">
                <a:solidFill>
                  <a:srgbClr val="2F2F2F"/>
                </a:solidFill>
                <a:latin typeface="Cambria"/>
                <a:ea typeface="Cambria"/>
                <a:cs typeface="Cambria"/>
                <a:sym typeface="Cambria"/>
              </a:rPr>
              <a:t>t</a:t>
            </a:r>
            <a:r>
              <a:rPr lang="en" sz="1385" i="1" baseline="-25000">
                <a:solidFill>
                  <a:srgbClr val="2F2F2F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385" i="1">
                <a:solidFill>
                  <a:srgbClr val="2F2F2F"/>
                </a:solidFill>
                <a:latin typeface="Cambria"/>
                <a:ea typeface="Cambria"/>
                <a:cs typeface="Cambria"/>
                <a:sym typeface="Cambria"/>
              </a:rPr>
              <a:t>=</a:t>
            </a:r>
            <a:r>
              <a:rPr lang="en" sz="1385" i="1">
                <a:solidFill>
                  <a:srgbClr val="171717"/>
                </a:solidFill>
                <a:latin typeface="Cambria"/>
                <a:ea typeface="Cambria"/>
                <a:cs typeface="Cambria"/>
                <a:sym typeface="Cambria"/>
              </a:rPr>
              <a:t> (</a:t>
            </a:r>
            <a:r>
              <a:rPr lang="en" sz="1385" b="1" i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b</a:t>
            </a:r>
            <a:r>
              <a:rPr lang="en" sz="1385" b="1" i="1">
                <a:solidFill>
                  <a:srgbClr val="171717"/>
                </a:solidFill>
                <a:latin typeface="Cambria"/>
                <a:ea typeface="Cambria"/>
                <a:cs typeface="Cambria"/>
                <a:sym typeface="Cambria"/>
              </a:rPr>
              <a:t>,</a:t>
            </a:r>
            <a:r>
              <a:rPr lang="en" sz="1385" b="1" i="1">
                <a:solidFill>
                  <a:srgbClr val="0000FF"/>
                </a:solidFill>
                <a:latin typeface="Cambria"/>
                <a:ea typeface="Cambria"/>
                <a:cs typeface="Cambria"/>
                <a:sym typeface="Cambria"/>
              </a:rPr>
              <a:t>u</a:t>
            </a:r>
            <a:r>
              <a:rPr lang="en" sz="1385" b="1" i="1">
                <a:solidFill>
                  <a:srgbClr val="171717"/>
                </a:solidFill>
                <a:latin typeface="Cambria"/>
                <a:ea typeface="Cambria"/>
                <a:cs typeface="Cambria"/>
                <a:sym typeface="Cambria"/>
              </a:rPr>
              <a:t>,</a:t>
            </a:r>
            <a:r>
              <a:rPr lang="en" sz="1385" b="1" i="1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b’</a:t>
            </a:r>
            <a:r>
              <a:rPr lang="en" sz="1385" i="1">
                <a:solidFill>
                  <a:srgbClr val="171717"/>
                </a:solidFill>
                <a:latin typeface="Cambria"/>
                <a:ea typeface="Cambria"/>
                <a:cs typeface="Cambria"/>
                <a:sym typeface="Cambria"/>
              </a:rPr>
              <a:t>)</a:t>
            </a:r>
            <a:endParaRPr sz="1385" b="1" i="1">
              <a:solidFill>
                <a:srgbClr val="17171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348" name="Google Shape;348;p24"/>
          <p:cNvCxnSpPr/>
          <p:nvPr/>
        </p:nvCxnSpPr>
        <p:spPr>
          <a:xfrm>
            <a:off x="2896225" y="3260725"/>
            <a:ext cx="1241700" cy="0"/>
          </a:xfrm>
          <a:prstGeom prst="straightConnector1">
            <a:avLst/>
          </a:prstGeom>
          <a:noFill/>
          <a:ln w="17600" cap="flat" cmpd="sng">
            <a:solidFill>
              <a:srgbClr val="2F2F2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9" name="Google Shape;349;p24"/>
          <p:cNvCxnSpPr/>
          <p:nvPr/>
        </p:nvCxnSpPr>
        <p:spPr>
          <a:xfrm rot="10800000">
            <a:off x="3255236" y="2842175"/>
            <a:ext cx="0" cy="411000"/>
          </a:xfrm>
          <a:prstGeom prst="straightConnector1">
            <a:avLst/>
          </a:prstGeom>
          <a:noFill/>
          <a:ln w="17600" cap="flat" cmpd="sng">
            <a:solidFill>
              <a:srgbClr val="2F2F2F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350" name="Google Shape;350;p24"/>
          <p:cNvCxnSpPr/>
          <p:nvPr/>
        </p:nvCxnSpPr>
        <p:spPr>
          <a:xfrm rot="10800000">
            <a:off x="3670321" y="2849726"/>
            <a:ext cx="0" cy="411000"/>
          </a:xfrm>
          <a:prstGeom prst="straightConnector1">
            <a:avLst/>
          </a:prstGeom>
          <a:noFill/>
          <a:ln w="17600" cap="flat" cmpd="sng">
            <a:solidFill>
              <a:srgbClr val="2F2F2F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351" name="Google Shape;351;p24"/>
          <p:cNvCxnSpPr/>
          <p:nvPr/>
        </p:nvCxnSpPr>
        <p:spPr>
          <a:xfrm rot="10800000">
            <a:off x="4128773" y="2849726"/>
            <a:ext cx="0" cy="411000"/>
          </a:xfrm>
          <a:prstGeom prst="straightConnector1">
            <a:avLst/>
          </a:prstGeom>
          <a:noFill/>
          <a:ln w="17600" cap="flat" cmpd="sng">
            <a:solidFill>
              <a:srgbClr val="2F2F2F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352" name="Google Shape;352;p24"/>
          <p:cNvSpPr txBox="1"/>
          <p:nvPr/>
        </p:nvSpPr>
        <p:spPr>
          <a:xfrm>
            <a:off x="5945725" y="4514950"/>
            <a:ext cx="2468400" cy="4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450" tIns="84450" rIns="84450" bIns="844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85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Target beam parameters </a:t>
            </a:r>
            <a:r>
              <a:rPr lang="en" sz="1385" b="1" i="1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b’</a:t>
            </a:r>
            <a:endParaRPr sz="1385" b="1" i="1">
              <a:solidFill>
                <a:srgbClr val="6AA84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53" name="Google Shape;353;p24"/>
          <p:cNvSpPr/>
          <p:nvPr/>
        </p:nvSpPr>
        <p:spPr>
          <a:xfrm>
            <a:off x="8415252" y="4125604"/>
            <a:ext cx="263400" cy="263400"/>
          </a:xfrm>
          <a:prstGeom prst="ellipse">
            <a:avLst/>
          </a:prstGeom>
          <a:solidFill>
            <a:srgbClr val="F8F8F8"/>
          </a:solidFill>
          <a:ln w="17600" cap="flat" cmpd="sng">
            <a:solidFill>
              <a:srgbClr val="2F2F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4450" tIns="84450" rIns="84450" bIns="84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93"/>
          </a:p>
        </p:txBody>
      </p:sp>
      <p:sp>
        <p:nvSpPr>
          <p:cNvPr id="354" name="Google Shape;354;p24"/>
          <p:cNvSpPr/>
          <p:nvPr/>
        </p:nvSpPr>
        <p:spPr>
          <a:xfrm>
            <a:off x="8315771" y="4410246"/>
            <a:ext cx="462300" cy="3270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8F8F8"/>
          </a:solidFill>
          <a:ln w="17600" cap="flat" cmpd="sng">
            <a:solidFill>
              <a:srgbClr val="2F2F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4450" tIns="84450" rIns="84450" bIns="84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93"/>
          </a:p>
        </p:txBody>
      </p:sp>
      <p:sp>
        <p:nvSpPr>
          <p:cNvPr id="355" name="Google Shape;355;p24"/>
          <p:cNvSpPr txBox="1"/>
          <p:nvPr/>
        </p:nvSpPr>
        <p:spPr>
          <a:xfrm>
            <a:off x="7671633" y="3755995"/>
            <a:ext cx="1750500" cy="5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450" tIns="84450" rIns="84450" bIns="844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77">
                <a:solidFill>
                  <a:srgbClr val="171717"/>
                </a:solidFill>
              </a:rPr>
              <a:t>Operator/Physicist</a:t>
            </a:r>
            <a:endParaRPr sz="1077">
              <a:solidFill>
                <a:srgbClr val="171717"/>
              </a:solidFill>
            </a:endParaRPr>
          </a:p>
        </p:txBody>
      </p:sp>
      <p:pic>
        <p:nvPicPr>
          <p:cNvPr id="345" name="Google Shape;345;p24" title="rl_policy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92852" y="3441991"/>
            <a:ext cx="1063825" cy="114566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6" name="Google Shape;356;p24"/>
          <p:cNvCxnSpPr>
            <a:endCxn id="345" idx="3"/>
          </p:cNvCxnSpPr>
          <p:nvPr/>
        </p:nvCxnSpPr>
        <p:spPr>
          <a:xfrm rot="10800000">
            <a:off x="5256677" y="4014822"/>
            <a:ext cx="1079400" cy="0"/>
          </a:xfrm>
          <a:prstGeom prst="straightConnector1">
            <a:avLst/>
          </a:prstGeom>
          <a:noFill/>
          <a:ln w="17600" cap="flat" cmpd="sng">
            <a:solidFill>
              <a:srgbClr val="2F2F2F"/>
            </a:solidFill>
            <a:prstDash val="solid"/>
            <a:round/>
            <a:headEnd type="oval" w="med" len="med"/>
            <a:tailEnd type="triangle" w="med" len="med"/>
          </a:ln>
        </p:spPr>
      </p:cxnSp>
      <p:cxnSp>
        <p:nvCxnSpPr>
          <p:cNvPr id="357" name="Google Shape;357;p24"/>
          <p:cNvCxnSpPr>
            <a:stCxn id="354" idx="2"/>
          </p:cNvCxnSpPr>
          <p:nvPr/>
        </p:nvCxnSpPr>
        <p:spPr>
          <a:xfrm rot="10800000">
            <a:off x="6294071" y="4113246"/>
            <a:ext cx="2021700" cy="460500"/>
          </a:xfrm>
          <a:prstGeom prst="bentConnector3">
            <a:avLst>
              <a:gd name="adj1" fmla="val 99937"/>
            </a:avLst>
          </a:prstGeom>
          <a:noFill/>
          <a:ln w="17600" cap="flat" cmpd="sng">
            <a:solidFill>
              <a:srgbClr val="6AA84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58" name="Google Shape;358;p24"/>
          <p:cNvSpPr txBox="1"/>
          <p:nvPr/>
        </p:nvSpPr>
        <p:spPr>
          <a:xfrm>
            <a:off x="7225275" y="3093199"/>
            <a:ext cx="1603500" cy="5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450" tIns="84450" rIns="84450" bIns="844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85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Observed beam parameters</a:t>
            </a:r>
            <a:endParaRPr sz="1385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85" b="1" i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b</a:t>
            </a:r>
            <a:endParaRPr sz="1385" b="1" i="1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59" name="Google Shape;359;p24"/>
          <p:cNvSpPr txBox="1"/>
          <p:nvPr/>
        </p:nvSpPr>
        <p:spPr>
          <a:xfrm>
            <a:off x="6422850" y="4294450"/>
            <a:ext cx="1963200" cy="2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chemeClr val="dk2"/>
                </a:solidFill>
              </a:rPr>
              <a:t>Fixed during challenge!</a:t>
            </a:r>
            <a:endParaRPr sz="1200" i="1">
              <a:solidFill>
                <a:schemeClr val="dk2"/>
              </a:solidFill>
            </a:endParaRPr>
          </a:p>
        </p:txBody>
      </p:sp>
      <p:sp>
        <p:nvSpPr>
          <p:cNvPr id="360" name="Google Shape;360;p24"/>
          <p:cNvSpPr txBox="1"/>
          <p:nvPr/>
        </p:nvSpPr>
        <p:spPr>
          <a:xfrm>
            <a:off x="36000" y="916500"/>
            <a:ext cx="2244600" cy="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</a:rPr>
              <a:t>Agent sees </a:t>
            </a:r>
            <a:r>
              <a:rPr lang="en" sz="1300" b="1" i="1">
                <a:solidFill>
                  <a:srgbClr val="0033A0"/>
                </a:solidFill>
              </a:rPr>
              <a:t>settings</a:t>
            </a:r>
            <a:r>
              <a:rPr lang="en" sz="1300">
                <a:solidFill>
                  <a:schemeClr val="dk2"/>
                </a:solidFill>
              </a:rPr>
              <a:t>, </a:t>
            </a:r>
            <a:r>
              <a:rPr lang="en" sz="1300" b="1" i="1">
                <a:solidFill>
                  <a:srgbClr val="FF0000"/>
                </a:solidFill>
              </a:rPr>
              <a:t>beam parameters</a:t>
            </a:r>
            <a:r>
              <a:rPr lang="en" sz="1300">
                <a:solidFill>
                  <a:schemeClr val="dk2"/>
                </a:solidFill>
              </a:rPr>
              <a:t>, and </a:t>
            </a:r>
            <a:r>
              <a:rPr lang="en" sz="1300" b="1" i="1">
                <a:solidFill>
                  <a:srgbClr val="6AA84F"/>
                </a:solidFill>
              </a:rPr>
              <a:t>target </a:t>
            </a:r>
            <a:r>
              <a:rPr lang="en" sz="1300">
                <a:solidFill>
                  <a:schemeClr val="dk2"/>
                </a:solidFill>
              </a:rPr>
              <a:t>beam </a:t>
            </a:r>
            <a:r>
              <a:rPr lang="en" sz="1300">
                <a:solidFill>
                  <a:srgbClr val="6D2466"/>
                </a:solidFill>
              </a:rPr>
              <a:t>(environment), and </a:t>
            </a:r>
            <a:r>
              <a:rPr lang="en" sz="1300" b="1" i="1"/>
              <a:t>acts</a:t>
            </a:r>
            <a:r>
              <a:rPr lang="en" sz="1300">
                <a:solidFill>
                  <a:schemeClr val="dk2"/>
                </a:solidFill>
              </a:rPr>
              <a:t> on magnet settings</a:t>
            </a:r>
            <a:endParaRPr sz="1300">
              <a:solidFill>
                <a:schemeClr val="dk2"/>
              </a:solidFill>
            </a:endParaRPr>
          </a:p>
        </p:txBody>
      </p:sp>
      <p:sp>
        <p:nvSpPr>
          <p:cNvPr id="361" name="Google Shape;361;p24"/>
          <p:cNvSpPr/>
          <p:nvPr/>
        </p:nvSpPr>
        <p:spPr>
          <a:xfrm>
            <a:off x="36075" y="2522200"/>
            <a:ext cx="1714500" cy="919800"/>
          </a:xfrm>
          <a:prstGeom prst="roundRect">
            <a:avLst>
              <a:gd name="adj" fmla="val 16667"/>
            </a:avLst>
          </a:prstGeom>
          <a:solidFill>
            <a:srgbClr val="0033A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How can we adapt the loop, to include an RL agent?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5"/>
          <p:cNvSpPr txBox="1">
            <a:spLocks noGrp="1"/>
          </p:cNvSpPr>
          <p:nvPr>
            <p:ph type="title"/>
          </p:nvPr>
        </p:nvSpPr>
        <p:spPr>
          <a:xfrm>
            <a:off x="182875" y="0"/>
            <a:ext cx="5630100" cy="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lang="en" sz="2400" dirty="0"/>
              <a:t>The transverse tuning problem: Training the RL</a:t>
            </a:r>
            <a:endParaRPr sz="2400" dirty="0"/>
          </a:p>
        </p:txBody>
      </p:sp>
      <p:sp>
        <p:nvSpPr>
          <p:cNvPr id="367" name="Google Shape;367;p25"/>
          <p:cNvSpPr txBox="1"/>
          <p:nvPr/>
        </p:nvSpPr>
        <p:spPr>
          <a:xfrm>
            <a:off x="180950" y="1141375"/>
            <a:ext cx="17397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6E2466"/>
                </a:solidFill>
              </a:rPr>
              <a:t>Environment: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368" name="Google Shape;36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975" y="1539912"/>
            <a:ext cx="1051975" cy="1051975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25"/>
          <p:cNvSpPr txBox="1"/>
          <p:nvPr/>
        </p:nvSpPr>
        <p:spPr>
          <a:xfrm>
            <a:off x="139675" y="3088450"/>
            <a:ext cx="2265000" cy="12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0033A0"/>
                </a:solidFill>
              </a:rPr>
              <a:t>Agent:</a:t>
            </a:r>
            <a:endParaRPr sz="1800" b="1" dirty="0">
              <a:solidFill>
                <a:srgbClr val="0033A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2"/>
                </a:solidFill>
              </a:rPr>
              <a:t>Off-policy RL agents</a:t>
            </a:r>
            <a:endParaRPr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→ Algorithms supplied by </a:t>
            </a:r>
            <a:r>
              <a:rPr lang="en" u="sng" dirty="0">
                <a:solidFill>
                  <a:schemeClr val="hlink"/>
                </a:solidFill>
                <a:hlinkClick r:id="rId4"/>
              </a:rPr>
              <a:t>stable-baselines3</a:t>
            </a:r>
            <a:endParaRPr dirty="0">
              <a:solidFill>
                <a:schemeClr val="dk2"/>
              </a:solidFill>
            </a:endParaRPr>
          </a:p>
        </p:txBody>
      </p:sp>
      <p:grpSp>
        <p:nvGrpSpPr>
          <p:cNvPr id="370" name="Google Shape;370;p25"/>
          <p:cNvGrpSpPr/>
          <p:nvPr/>
        </p:nvGrpSpPr>
        <p:grpSpPr>
          <a:xfrm>
            <a:off x="3243200" y="1220675"/>
            <a:ext cx="5808325" cy="2792575"/>
            <a:chOff x="3243200" y="1220675"/>
            <a:chExt cx="5808325" cy="2792575"/>
          </a:xfrm>
        </p:grpSpPr>
        <p:pic>
          <p:nvPicPr>
            <p:cNvPr id="371" name="Google Shape;371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243200" y="1220675"/>
              <a:ext cx="5808325" cy="27924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2" name="Google Shape;372;p25"/>
            <p:cNvSpPr/>
            <p:nvPr/>
          </p:nvSpPr>
          <p:spPr>
            <a:xfrm>
              <a:off x="3243200" y="3745350"/>
              <a:ext cx="2194500" cy="2679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5"/>
            <p:cNvSpPr/>
            <p:nvPr/>
          </p:nvSpPr>
          <p:spPr>
            <a:xfrm>
              <a:off x="4198900" y="3820650"/>
              <a:ext cx="2165100" cy="1926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4" name="Google Shape;374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04675" y="3335401"/>
            <a:ext cx="1055123" cy="91980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25"/>
          <p:cNvSpPr/>
          <p:nvPr/>
        </p:nvSpPr>
        <p:spPr>
          <a:xfrm>
            <a:off x="5378400" y="2943350"/>
            <a:ext cx="871200" cy="919800"/>
          </a:xfrm>
          <a:prstGeom prst="rect">
            <a:avLst/>
          </a:prstGeom>
          <a:noFill/>
          <a:ln w="28575" cap="flat" cmpd="sng">
            <a:solidFill>
              <a:srgbClr val="0033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33A0"/>
              </a:solidFill>
            </a:endParaRPr>
          </a:p>
        </p:txBody>
      </p:sp>
      <p:sp>
        <p:nvSpPr>
          <p:cNvPr id="376" name="Google Shape;376;p25"/>
          <p:cNvSpPr/>
          <p:nvPr/>
        </p:nvSpPr>
        <p:spPr>
          <a:xfrm>
            <a:off x="3290400" y="1216800"/>
            <a:ext cx="5767200" cy="3038400"/>
          </a:xfrm>
          <a:custGeom>
            <a:avLst/>
            <a:gdLst/>
            <a:ahLst/>
            <a:cxnLst/>
            <a:rect l="l" t="t" r="r" b="b"/>
            <a:pathLst>
              <a:path w="230688" h="121536" extrusionOk="0">
                <a:moveTo>
                  <a:pt x="0" y="55584"/>
                </a:moveTo>
                <a:lnTo>
                  <a:pt x="0" y="0"/>
                </a:lnTo>
                <a:lnTo>
                  <a:pt x="230688" y="0"/>
                </a:lnTo>
                <a:lnTo>
                  <a:pt x="230688" y="121536"/>
                </a:lnTo>
                <a:lnTo>
                  <a:pt x="144000" y="121536"/>
                </a:lnTo>
                <a:lnTo>
                  <a:pt x="144000" y="59904"/>
                </a:lnTo>
                <a:lnTo>
                  <a:pt x="576" y="59904"/>
                </a:lnTo>
                <a:close/>
              </a:path>
            </a:pathLst>
          </a:custGeom>
          <a:noFill/>
          <a:ln w="28575" cap="flat" cmpd="sng">
            <a:solidFill>
              <a:srgbClr val="6D2466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77" name="Google Shape;377;p25"/>
          <p:cNvSpPr txBox="1"/>
          <p:nvPr/>
        </p:nvSpPr>
        <p:spPr>
          <a:xfrm>
            <a:off x="182875" y="1539925"/>
            <a:ext cx="1931850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No accelerator available for each team </a:t>
            </a:r>
            <a:r>
              <a:rPr lang="en" dirty="0">
                <a:solidFill>
                  <a:schemeClr val="dk2"/>
                </a:solidFill>
                <a:sym typeface="Wingdings" panose="05000000000000000000" pitchFamily="2" charset="2"/>
              </a:rPr>
              <a:t></a:t>
            </a:r>
            <a:r>
              <a:rPr lang="en" dirty="0">
                <a:solidFill>
                  <a:schemeClr val="dk2"/>
                </a:solidFill>
              </a:rPr>
              <a:t>Simulated beamline (</a:t>
            </a:r>
            <a:r>
              <a:rPr lang="en" u="sng" dirty="0">
                <a:solidFill>
                  <a:schemeClr val="accent5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Cheetah</a:t>
            </a:r>
            <a:r>
              <a:rPr lang="en" u="sng" dirty="0">
                <a:solidFill>
                  <a:schemeClr val="accent5"/>
                </a:solidFill>
              </a:rPr>
              <a:t>)</a:t>
            </a:r>
            <a:endParaRPr dirty="0"/>
          </a:p>
        </p:txBody>
      </p:sp>
      <p:cxnSp>
        <p:nvCxnSpPr>
          <p:cNvPr id="378" name="Google Shape;378;p25"/>
          <p:cNvCxnSpPr/>
          <p:nvPr/>
        </p:nvCxnSpPr>
        <p:spPr>
          <a:xfrm rot="10800000">
            <a:off x="6266525" y="3703850"/>
            <a:ext cx="618300" cy="0"/>
          </a:xfrm>
          <a:prstGeom prst="straightConnector1">
            <a:avLst/>
          </a:prstGeom>
          <a:noFill/>
          <a:ln w="9525" cap="flat" cmpd="sng">
            <a:solidFill>
              <a:srgbClr val="98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79" name="Google Shape;379;p25"/>
          <p:cNvSpPr txBox="1"/>
          <p:nvPr/>
        </p:nvSpPr>
        <p:spPr>
          <a:xfrm>
            <a:off x="6366850" y="3645950"/>
            <a:ext cx="467700" cy="1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85" b="1" i="1">
                <a:solidFill>
                  <a:srgbClr val="980000"/>
                </a:solidFill>
                <a:latin typeface="Cambria"/>
                <a:ea typeface="Cambria"/>
                <a:cs typeface="Cambria"/>
                <a:sym typeface="Cambria"/>
              </a:rPr>
              <a:t>r</a:t>
            </a:r>
            <a:r>
              <a:rPr lang="en" sz="1385" b="1" i="1" baseline="-25000">
                <a:solidFill>
                  <a:srgbClr val="980000"/>
                </a:solidFill>
                <a:latin typeface="Cambria"/>
                <a:ea typeface="Cambria"/>
                <a:cs typeface="Cambria"/>
                <a:sym typeface="Cambria"/>
              </a:rPr>
              <a:t>t</a:t>
            </a:r>
            <a:r>
              <a:rPr lang="en" sz="1385" i="1" baseline="-25000">
                <a:solidFill>
                  <a:srgbClr val="98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 sz="1800">
              <a:solidFill>
                <a:srgbClr val="980000"/>
              </a:solidFill>
            </a:endParaRPr>
          </a:p>
        </p:txBody>
      </p:sp>
      <p:sp>
        <p:nvSpPr>
          <p:cNvPr id="380" name="Google Shape;380;p25"/>
          <p:cNvSpPr txBox="1"/>
          <p:nvPr/>
        </p:nvSpPr>
        <p:spPr>
          <a:xfrm>
            <a:off x="5252325" y="4038400"/>
            <a:ext cx="16728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980000"/>
                </a:solidFill>
              </a:rPr>
              <a:t>Reward </a:t>
            </a:r>
            <a:r>
              <a:rPr lang="en" sz="1385" b="1" i="1">
                <a:solidFill>
                  <a:srgbClr val="980000"/>
                </a:solidFill>
                <a:latin typeface="Cambria"/>
                <a:ea typeface="Cambria"/>
                <a:cs typeface="Cambria"/>
                <a:sym typeface="Cambria"/>
              </a:rPr>
              <a:t>r</a:t>
            </a:r>
            <a:r>
              <a:rPr lang="en" sz="1385" b="1" i="1" baseline="-25000">
                <a:solidFill>
                  <a:srgbClr val="980000"/>
                </a:solidFill>
                <a:latin typeface="Cambria"/>
                <a:ea typeface="Cambria"/>
                <a:cs typeface="Cambria"/>
                <a:sym typeface="Cambria"/>
              </a:rPr>
              <a:t>t</a:t>
            </a:r>
            <a:r>
              <a:rPr lang="en" sz="1385" i="1" baseline="-25000">
                <a:solidFill>
                  <a:srgbClr val="98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600">
                <a:solidFill>
                  <a:srgbClr val="980000"/>
                </a:solidFill>
              </a:rPr>
              <a:t> to be defined by you!</a:t>
            </a:r>
            <a:endParaRPr sz="1600">
              <a:solidFill>
                <a:srgbClr val="980000"/>
              </a:solidFill>
            </a:endParaRPr>
          </a:p>
        </p:txBody>
      </p:sp>
      <p:sp>
        <p:nvSpPr>
          <p:cNvPr id="381" name="Google Shape;381;p25"/>
          <p:cNvSpPr txBox="1"/>
          <p:nvPr/>
        </p:nvSpPr>
        <p:spPr>
          <a:xfrm>
            <a:off x="4197600" y="835225"/>
            <a:ext cx="4298400" cy="3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Agent-environment interaction loop</a:t>
            </a:r>
            <a:endParaRPr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6"/>
          <p:cNvSpPr txBox="1">
            <a:spLocks noGrp="1"/>
          </p:cNvSpPr>
          <p:nvPr>
            <p:ph type="title"/>
          </p:nvPr>
        </p:nvSpPr>
        <p:spPr>
          <a:xfrm>
            <a:off x="182875" y="0"/>
            <a:ext cx="5630100" cy="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lang="en" sz="2400"/>
              <a:t>Main challenges</a:t>
            </a:r>
            <a:endParaRPr sz="2400"/>
          </a:p>
        </p:txBody>
      </p:sp>
      <p:sp>
        <p:nvSpPr>
          <p:cNvPr id="387" name="Google Shape;387;p26"/>
          <p:cNvSpPr txBox="1"/>
          <p:nvPr/>
        </p:nvSpPr>
        <p:spPr>
          <a:xfrm>
            <a:off x="2397900" y="3389150"/>
            <a:ext cx="4348200" cy="9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1">
                <a:solidFill>
                  <a:schemeClr val="dk2"/>
                </a:solidFill>
              </a:rPr>
              <a:t>Limitations:</a:t>
            </a:r>
            <a:endParaRPr sz="1800" b="1" i="1">
              <a:solidFill>
                <a:schemeClr val="dk2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Max 100k total timesteps,</a:t>
            </a:r>
            <a:endParaRPr sz="1800">
              <a:solidFill>
                <a:schemeClr val="dk2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Off-policy algorithms: SAC or TD3.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88" name="Google Shape;388;p26"/>
          <p:cNvSpPr/>
          <p:nvPr/>
        </p:nvSpPr>
        <p:spPr>
          <a:xfrm>
            <a:off x="870900" y="1466375"/>
            <a:ext cx="3602700" cy="1794000"/>
          </a:xfrm>
          <a:prstGeom prst="roundRect">
            <a:avLst>
              <a:gd name="adj" fmla="val 16667"/>
            </a:avLst>
          </a:prstGeom>
          <a:solidFill>
            <a:srgbClr val="186E3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Designing a </a:t>
            </a:r>
            <a:r>
              <a:rPr lang="en" sz="1800" i="1">
                <a:solidFill>
                  <a:schemeClr val="lt1"/>
                </a:solidFill>
              </a:rPr>
              <a:t>reward</a:t>
            </a:r>
            <a:endParaRPr sz="1800" i="1">
              <a:solidFill>
                <a:schemeClr val="lt1"/>
              </a:solidFill>
            </a:endParaRPr>
          </a:p>
        </p:txBody>
      </p:sp>
      <p:sp>
        <p:nvSpPr>
          <p:cNvPr id="389" name="Google Shape;389;p26"/>
          <p:cNvSpPr/>
          <p:nvPr/>
        </p:nvSpPr>
        <p:spPr>
          <a:xfrm>
            <a:off x="4759950" y="1507125"/>
            <a:ext cx="3602700" cy="1794000"/>
          </a:xfrm>
          <a:prstGeom prst="roundRect">
            <a:avLst>
              <a:gd name="adj" fmla="val 16667"/>
            </a:avLst>
          </a:prstGeom>
          <a:solidFill>
            <a:srgbClr val="E15E3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Choosing and tuning RL/env. hyperparameters</a:t>
            </a:r>
            <a:endParaRPr sz="1800" i="1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7"/>
          <p:cNvSpPr txBox="1">
            <a:spLocks noGrp="1"/>
          </p:cNvSpPr>
          <p:nvPr>
            <p:ph type="title"/>
          </p:nvPr>
        </p:nvSpPr>
        <p:spPr>
          <a:xfrm>
            <a:off x="182875" y="0"/>
            <a:ext cx="5630100" cy="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lang="en" sz="2400"/>
              <a:t>Main challenges</a:t>
            </a:r>
            <a:endParaRPr sz="2400"/>
          </a:p>
        </p:txBody>
      </p:sp>
      <p:sp>
        <p:nvSpPr>
          <p:cNvPr id="395" name="Google Shape;395;p27"/>
          <p:cNvSpPr txBox="1"/>
          <p:nvPr/>
        </p:nvSpPr>
        <p:spPr>
          <a:xfrm>
            <a:off x="2397900" y="3389150"/>
            <a:ext cx="4348200" cy="9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1">
                <a:solidFill>
                  <a:schemeClr val="dk2"/>
                </a:solidFill>
              </a:rPr>
              <a:t>Limitations:</a:t>
            </a:r>
            <a:endParaRPr sz="1800" b="1" i="1">
              <a:solidFill>
                <a:schemeClr val="dk2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Max 100k total timesteps,</a:t>
            </a:r>
            <a:endParaRPr sz="1800">
              <a:solidFill>
                <a:schemeClr val="dk2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Off-policy algorithms: SAC or TD3.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96" name="Google Shape;396;p27"/>
          <p:cNvSpPr/>
          <p:nvPr/>
        </p:nvSpPr>
        <p:spPr>
          <a:xfrm>
            <a:off x="870900" y="1466375"/>
            <a:ext cx="3602700" cy="1794000"/>
          </a:xfrm>
          <a:prstGeom prst="roundRect">
            <a:avLst>
              <a:gd name="adj" fmla="val 16667"/>
            </a:avLst>
          </a:prstGeom>
          <a:solidFill>
            <a:srgbClr val="186E3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Designing a </a:t>
            </a:r>
            <a:r>
              <a:rPr lang="en" sz="1800" i="1">
                <a:solidFill>
                  <a:schemeClr val="lt1"/>
                </a:solidFill>
              </a:rPr>
              <a:t>reward</a:t>
            </a:r>
            <a:endParaRPr sz="1800" i="1">
              <a:solidFill>
                <a:schemeClr val="lt1"/>
              </a:solidFill>
            </a:endParaRPr>
          </a:p>
        </p:txBody>
      </p:sp>
      <p:sp>
        <p:nvSpPr>
          <p:cNvPr id="397" name="Google Shape;397;p27"/>
          <p:cNvSpPr/>
          <p:nvPr/>
        </p:nvSpPr>
        <p:spPr>
          <a:xfrm>
            <a:off x="4759950" y="1507125"/>
            <a:ext cx="3602700" cy="1794000"/>
          </a:xfrm>
          <a:prstGeom prst="roundRect">
            <a:avLst>
              <a:gd name="adj" fmla="val 16667"/>
            </a:avLst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Choosing and tuning RL/env. hyperparameters</a:t>
            </a:r>
            <a:endParaRPr sz="1800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28"/>
          <p:cNvSpPr txBox="1">
            <a:spLocks noGrp="1"/>
          </p:cNvSpPr>
          <p:nvPr>
            <p:ph type="title"/>
          </p:nvPr>
        </p:nvSpPr>
        <p:spPr>
          <a:xfrm>
            <a:off x="182875" y="0"/>
            <a:ext cx="5630100" cy="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lang="en" sz="2400"/>
              <a:t>Going from optimization to RL</a:t>
            </a:r>
            <a:endParaRPr sz="2400"/>
          </a:p>
        </p:txBody>
      </p:sp>
      <p:sp>
        <p:nvSpPr>
          <p:cNvPr id="403" name="Google Shape;403;p28"/>
          <p:cNvSpPr/>
          <p:nvPr/>
        </p:nvSpPr>
        <p:spPr>
          <a:xfrm>
            <a:off x="891750" y="1195211"/>
            <a:ext cx="3398100" cy="2592600"/>
          </a:xfrm>
          <a:prstGeom prst="roundRect">
            <a:avLst>
              <a:gd name="adj" fmla="val 10583"/>
            </a:avLst>
          </a:prstGeom>
          <a:solidFill>
            <a:srgbClr val="0033A0"/>
          </a:solidFill>
          <a:ln w="25400" cap="flat" cmpd="sng">
            <a:solidFill>
              <a:srgbClr val="00257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i="0" u="none" strike="noStrike" cap="none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04" name="Google Shape;404;p28"/>
          <p:cNvSpPr/>
          <p:nvPr/>
        </p:nvSpPr>
        <p:spPr>
          <a:xfrm>
            <a:off x="4854149" y="1145475"/>
            <a:ext cx="3398100" cy="2642100"/>
          </a:xfrm>
          <a:prstGeom prst="roundRect">
            <a:avLst>
              <a:gd name="adj" fmla="val 11422"/>
            </a:avLst>
          </a:prstGeom>
          <a:solidFill>
            <a:srgbClr val="E15E32"/>
          </a:solidFill>
          <a:ln w="25400" cap="flat" cmpd="sng">
            <a:solidFill>
              <a:srgbClr val="A444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i="0" u="none" strike="noStrike" cap="none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05" name="Google Shape;405;p28"/>
          <p:cNvSpPr txBox="1"/>
          <p:nvPr/>
        </p:nvSpPr>
        <p:spPr>
          <a:xfrm>
            <a:off x="1324993" y="1333055"/>
            <a:ext cx="26772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0" i="0" u="sng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Optimization</a:t>
            </a:r>
            <a:endParaRPr sz="800"/>
          </a:p>
        </p:txBody>
      </p:sp>
      <p:sp>
        <p:nvSpPr>
          <p:cNvPr id="406" name="Google Shape;406;p28"/>
          <p:cNvSpPr txBox="1"/>
          <p:nvPr/>
        </p:nvSpPr>
        <p:spPr>
          <a:xfrm>
            <a:off x="5214600" y="1333051"/>
            <a:ext cx="26772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0" i="0" u="sng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Reinforcement</a:t>
            </a:r>
            <a:r>
              <a:rPr lang="en" sz="2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200" b="0" i="0" u="sng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Learning</a:t>
            </a:r>
            <a:endParaRPr sz="2200" b="0" i="0" u="sng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28"/>
          <p:cNvSpPr txBox="1"/>
          <p:nvPr/>
        </p:nvSpPr>
        <p:spPr>
          <a:xfrm>
            <a:off x="891750" y="2104725"/>
            <a:ext cx="3398100" cy="16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Goal: </a:t>
            </a:r>
            <a:r>
              <a:rPr lang="en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minimize</a:t>
            </a:r>
            <a:r>
              <a:rPr lang="en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an objective function</a:t>
            </a:r>
            <a:endParaRPr sz="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FFFFFF"/>
                </a:solidFill>
              </a:rPr>
              <a:t>Transverse tuning</a:t>
            </a:r>
            <a:r>
              <a:rPr lang="en" sz="1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: minimize</a:t>
            </a:r>
            <a:r>
              <a:rPr lang="en" sz="1500">
                <a:solidFill>
                  <a:srgbClr val="FFFFFF"/>
                </a:solidFill>
              </a:rPr>
              <a:t> difference between target and current beam</a:t>
            </a:r>
            <a:r>
              <a:rPr lang="en" sz="1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5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28"/>
          <p:cNvSpPr txBox="1"/>
          <p:nvPr/>
        </p:nvSpPr>
        <p:spPr>
          <a:xfrm>
            <a:off x="4854148" y="2104725"/>
            <a:ext cx="3398100" cy="18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Goal: </a:t>
            </a:r>
            <a:r>
              <a:rPr lang="en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maximize</a:t>
            </a:r>
            <a:r>
              <a:rPr lang="en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cumulative reward </a:t>
            </a:r>
            <a:endParaRPr sz="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lt1"/>
                </a:solidFill>
              </a:rPr>
              <a:t>Transverse tuning</a:t>
            </a:r>
            <a:r>
              <a:rPr lang="en" sz="1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: a reward, that </a:t>
            </a:r>
            <a:r>
              <a:rPr lang="en" sz="1500" b="1">
                <a:solidFill>
                  <a:srgbClr val="FFFFFF"/>
                </a:solidFill>
              </a:rPr>
              <a:t>encourages</a:t>
            </a:r>
            <a:r>
              <a:rPr lang="en" sz="1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minimization of </a:t>
            </a:r>
            <a:r>
              <a:rPr lang="en" sz="1500">
                <a:solidFill>
                  <a:schemeClr val="lt1"/>
                </a:solidFill>
              </a:rPr>
              <a:t>target and current beam</a:t>
            </a:r>
            <a:r>
              <a:rPr lang="en" sz="1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difference?</a:t>
            </a:r>
            <a:endParaRPr sz="15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28"/>
          <p:cNvSpPr txBox="1"/>
          <p:nvPr/>
        </p:nvSpPr>
        <p:spPr>
          <a:xfrm>
            <a:off x="748950" y="3889225"/>
            <a:ext cx="76461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171717"/>
                </a:solidFill>
                <a:latin typeface="Cambria"/>
                <a:ea typeface="Cambria"/>
                <a:cs typeface="Cambria"/>
                <a:sym typeface="Cambria"/>
              </a:rPr>
              <a:t>Reward = -Objective?</a:t>
            </a:r>
            <a:endParaRPr sz="2100" b="1">
              <a:solidFill>
                <a:srgbClr val="17171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9"/>
          <p:cNvSpPr txBox="1">
            <a:spLocks noGrp="1"/>
          </p:cNvSpPr>
          <p:nvPr>
            <p:ph type="title"/>
          </p:nvPr>
        </p:nvSpPr>
        <p:spPr>
          <a:xfrm>
            <a:off x="182875" y="0"/>
            <a:ext cx="5630100" cy="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lang="en" sz="2400"/>
              <a:t>Defining a good reward: the naive solution</a:t>
            </a:r>
            <a:endParaRPr sz="2400"/>
          </a:p>
        </p:txBody>
      </p:sp>
      <p:pic>
        <p:nvPicPr>
          <p:cNvPr id="415" name="Google Shape;41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7479" y="1540439"/>
            <a:ext cx="2074989" cy="1414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0926" y="1540439"/>
            <a:ext cx="2137867" cy="1414765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29"/>
          <p:cNvSpPr txBox="1"/>
          <p:nvPr/>
        </p:nvSpPr>
        <p:spPr>
          <a:xfrm>
            <a:off x="2125956" y="1229631"/>
            <a:ext cx="19467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9575" tIns="59575" rIns="59575" bIns="595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68">
                <a:solidFill>
                  <a:srgbClr val="171717"/>
                </a:solidFill>
              </a:rPr>
              <a:t>Objective</a:t>
            </a:r>
            <a:endParaRPr sz="1368">
              <a:solidFill>
                <a:srgbClr val="171717"/>
              </a:solidFill>
            </a:endParaRPr>
          </a:p>
        </p:txBody>
      </p:sp>
      <p:sp>
        <p:nvSpPr>
          <p:cNvPr id="418" name="Google Shape;418;p29"/>
          <p:cNvSpPr txBox="1"/>
          <p:nvPr/>
        </p:nvSpPr>
        <p:spPr>
          <a:xfrm>
            <a:off x="5187246" y="1229631"/>
            <a:ext cx="19467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9575" tIns="59575" rIns="59575" bIns="595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68">
                <a:solidFill>
                  <a:srgbClr val="171717"/>
                </a:solidFill>
              </a:rPr>
              <a:t>Reward = -Objective</a:t>
            </a:r>
            <a:endParaRPr sz="1368">
              <a:solidFill>
                <a:srgbClr val="171717"/>
              </a:solidFill>
            </a:endParaRPr>
          </a:p>
        </p:txBody>
      </p:sp>
      <p:sp>
        <p:nvSpPr>
          <p:cNvPr id="419" name="Google Shape;419;p29"/>
          <p:cNvSpPr/>
          <p:nvPr/>
        </p:nvSpPr>
        <p:spPr>
          <a:xfrm>
            <a:off x="4270294" y="2075900"/>
            <a:ext cx="538500" cy="179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8F8F8"/>
          </a:solidFill>
          <a:ln w="6200" cap="flat" cmpd="sng">
            <a:solidFill>
              <a:srgbClr val="2F2F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9575" tIns="59575" rIns="59575" bIns="59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12"/>
          </a:p>
        </p:txBody>
      </p:sp>
      <p:sp>
        <p:nvSpPr>
          <p:cNvPr id="420" name="Google Shape;420;p29"/>
          <p:cNvSpPr txBox="1"/>
          <p:nvPr/>
        </p:nvSpPr>
        <p:spPr>
          <a:xfrm>
            <a:off x="2725681" y="3500780"/>
            <a:ext cx="36927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9575" tIns="59575" rIns="59575" bIns="595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68">
                <a:solidFill>
                  <a:srgbClr val="171717"/>
                </a:solidFill>
              </a:rPr>
              <a:t>As the input variable converges to the optimum (error = 0),the reward </a:t>
            </a:r>
            <a:r>
              <a:rPr lang="en" sz="1368" i="1">
                <a:solidFill>
                  <a:srgbClr val="171717"/>
                </a:solidFill>
              </a:rPr>
              <a:t>vanishes</a:t>
            </a:r>
            <a:endParaRPr sz="1368" i="1">
              <a:solidFill>
                <a:srgbClr val="171717"/>
              </a:solidFill>
            </a:endParaRPr>
          </a:p>
        </p:txBody>
      </p:sp>
      <p:sp>
        <p:nvSpPr>
          <p:cNvPr id="421" name="Google Shape;421;p29"/>
          <p:cNvSpPr/>
          <p:nvPr/>
        </p:nvSpPr>
        <p:spPr>
          <a:xfrm>
            <a:off x="1946899" y="3019320"/>
            <a:ext cx="5250300" cy="481500"/>
          </a:xfrm>
          <a:prstGeom prst="roundRect">
            <a:avLst>
              <a:gd name="adj" fmla="val 16667"/>
            </a:avLst>
          </a:prstGeom>
          <a:solidFill>
            <a:srgbClr val="0033A0"/>
          </a:solidFill>
          <a:ln w="6200" cap="flat" cmpd="sng">
            <a:solidFill>
              <a:srgbClr val="2F2F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9575" tIns="59575" rIns="59575" bIns="595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68" b="1">
                <a:solidFill>
                  <a:srgbClr val="FFFFFF"/>
                </a:solidFill>
              </a:rPr>
              <a:t>Question: Can you see a potential problem with this reward?</a:t>
            </a:r>
            <a:endParaRPr sz="1368" b="1">
              <a:solidFill>
                <a:srgbClr val="FFFFFF"/>
              </a:solidFill>
            </a:endParaRPr>
          </a:p>
        </p:txBody>
      </p:sp>
      <p:sp>
        <p:nvSpPr>
          <p:cNvPr id="422" name="Google Shape;422;p29"/>
          <p:cNvSpPr txBox="1"/>
          <p:nvPr/>
        </p:nvSpPr>
        <p:spPr>
          <a:xfrm>
            <a:off x="2080996" y="919800"/>
            <a:ext cx="4982100" cy="3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9575" tIns="59575" rIns="59575" bIns="5957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68" b="1">
                <a:solidFill>
                  <a:srgbClr val="171717"/>
                </a:solidFill>
              </a:rPr>
              <a:t>Example</a:t>
            </a:r>
            <a:r>
              <a:rPr lang="en" sz="1368">
                <a:solidFill>
                  <a:srgbClr val="171717"/>
                </a:solidFill>
              </a:rPr>
              <a:t>: Maximize the negative objective?</a:t>
            </a:r>
            <a:endParaRPr sz="1368">
              <a:solidFill>
                <a:srgbClr val="171717"/>
              </a:solidFill>
            </a:endParaRPr>
          </a:p>
        </p:txBody>
      </p:sp>
      <p:sp>
        <p:nvSpPr>
          <p:cNvPr id="423" name="Google Shape;423;p29"/>
          <p:cNvSpPr txBox="1"/>
          <p:nvPr/>
        </p:nvSpPr>
        <p:spPr>
          <a:xfrm>
            <a:off x="1257450" y="3911135"/>
            <a:ext cx="66291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9575" tIns="59575" rIns="59575" bIns="595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68">
                <a:solidFill>
                  <a:srgbClr val="171717"/>
                </a:solidFill>
              </a:rPr>
              <a:t>Actions </a:t>
            </a:r>
            <a:r>
              <a:rPr lang="en" sz="1368" b="1">
                <a:solidFill>
                  <a:srgbClr val="171717"/>
                </a:solidFill>
              </a:rPr>
              <a:t>close to the optimum</a:t>
            </a:r>
            <a:r>
              <a:rPr lang="en" sz="1368">
                <a:solidFill>
                  <a:srgbClr val="171717"/>
                </a:solidFill>
              </a:rPr>
              <a:t> barely get any difference in reward</a:t>
            </a:r>
            <a:endParaRPr sz="1368">
              <a:solidFill>
                <a:srgbClr val="171717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68">
                <a:solidFill>
                  <a:srgbClr val="171717"/>
                </a:solidFill>
              </a:rPr>
              <a:t>→ can lead to trained agents not reaching the optimum (or doing it slowly)</a:t>
            </a:r>
            <a:endParaRPr sz="1368">
              <a:solidFill>
                <a:srgbClr val="17171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0"/>
          <p:cNvSpPr txBox="1">
            <a:spLocks noGrp="1"/>
          </p:cNvSpPr>
          <p:nvPr>
            <p:ph type="title"/>
          </p:nvPr>
        </p:nvSpPr>
        <p:spPr>
          <a:xfrm>
            <a:off x="182875" y="0"/>
            <a:ext cx="5630100" cy="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lang="en" sz="2400"/>
              <a:t>Defining a good reward: a slightly less naive solution</a:t>
            </a:r>
            <a:endParaRPr sz="2400"/>
          </a:p>
        </p:txBody>
      </p:sp>
      <p:sp>
        <p:nvSpPr>
          <p:cNvPr id="429" name="Google Shape;429;p30"/>
          <p:cNvSpPr txBox="1"/>
          <p:nvPr/>
        </p:nvSpPr>
        <p:spPr>
          <a:xfrm>
            <a:off x="1926568" y="1197325"/>
            <a:ext cx="2105100" cy="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425" tIns="64425" rIns="64425" bIns="64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79">
                <a:solidFill>
                  <a:srgbClr val="171717"/>
                </a:solidFill>
              </a:rPr>
              <a:t>Objective</a:t>
            </a:r>
            <a:endParaRPr sz="1479">
              <a:solidFill>
                <a:srgbClr val="171717"/>
              </a:solidFill>
            </a:endParaRPr>
          </a:p>
        </p:txBody>
      </p:sp>
      <p:sp>
        <p:nvSpPr>
          <p:cNvPr id="430" name="Google Shape;430;p30"/>
          <p:cNvSpPr txBox="1"/>
          <p:nvPr/>
        </p:nvSpPr>
        <p:spPr>
          <a:xfrm>
            <a:off x="5237329" y="1197325"/>
            <a:ext cx="2105100" cy="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425" tIns="64425" rIns="64425" bIns="64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79">
                <a:solidFill>
                  <a:srgbClr val="171717"/>
                </a:solidFill>
              </a:rPr>
              <a:t>Reward = -Objective</a:t>
            </a:r>
            <a:endParaRPr sz="1479">
              <a:solidFill>
                <a:srgbClr val="171717"/>
              </a:solidFill>
            </a:endParaRPr>
          </a:p>
        </p:txBody>
      </p:sp>
      <p:sp>
        <p:nvSpPr>
          <p:cNvPr id="431" name="Google Shape;431;p30"/>
          <p:cNvSpPr/>
          <p:nvPr/>
        </p:nvSpPr>
        <p:spPr>
          <a:xfrm>
            <a:off x="4245653" y="2112561"/>
            <a:ext cx="582300" cy="194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8F8F8"/>
          </a:solidFill>
          <a:ln w="6700" cap="flat" cmpd="sng">
            <a:solidFill>
              <a:srgbClr val="2F2F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4425" tIns="64425" rIns="64425" bIns="64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86"/>
          </a:p>
        </p:txBody>
      </p:sp>
      <p:sp>
        <p:nvSpPr>
          <p:cNvPr id="432" name="Google Shape;432;p30"/>
          <p:cNvSpPr txBox="1"/>
          <p:nvPr/>
        </p:nvSpPr>
        <p:spPr>
          <a:xfrm>
            <a:off x="2575165" y="2972690"/>
            <a:ext cx="3993600" cy="4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425" tIns="64425" rIns="64425" bIns="64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79">
                <a:solidFill>
                  <a:srgbClr val="171717"/>
                </a:solidFill>
              </a:rPr>
              <a:t>As the input variable converges to the optimum (error=0), the reward </a:t>
            </a:r>
            <a:r>
              <a:rPr lang="en" sz="1479" i="1">
                <a:solidFill>
                  <a:srgbClr val="171717"/>
                </a:solidFill>
              </a:rPr>
              <a:t>increases</a:t>
            </a:r>
            <a:endParaRPr sz="1479" i="1">
              <a:solidFill>
                <a:srgbClr val="171717"/>
              </a:solidFill>
            </a:endParaRPr>
          </a:p>
        </p:txBody>
      </p:sp>
      <p:sp>
        <p:nvSpPr>
          <p:cNvPr id="433" name="Google Shape;433;p30"/>
          <p:cNvSpPr txBox="1"/>
          <p:nvPr/>
        </p:nvSpPr>
        <p:spPr>
          <a:xfrm>
            <a:off x="1592756" y="919800"/>
            <a:ext cx="5958600" cy="3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425" tIns="64425" rIns="64425" bIns="64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79" b="1">
                <a:solidFill>
                  <a:srgbClr val="171717"/>
                </a:solidFill>
              </a:rPr>
              <a:t>A better formulation (for RL): </a:t>
            </a:r>
            <a:r>
              <a:rPr lang="en" sz="1479">
                <a:solidFill>
                  <a:srgbClr val="171717"/>
                </a:solidFill>
              </a:rPr>
              <a:t>the log of Mean Absolute Error (MAE)</a:t>
            </a:r>
            <a:endParaRPr sz="1479">
              <a:solidFill>
                <a:srgbClr val="171717"/>
              </a:solidFill>
            </a:endParaRPr>
          </a:p>
        </p:txBody>
      </p:sp>
      <p:sp>
        <p:nvSpPr>
          <p:cNvPr id="434" name="Google Shape;434;p30"/>
          <p:cNvSpPr txBox="1"/>
          <p:nvPr/>
        </p:nvSpPr>
        <p:spPr>
          <a:xfrm>
            <a:off x="874288" y="3623807"/>
            <a:ext cx="7395300" cy="4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425" tIns="64425" rIns="64425" bIns="64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79" b="1">
                <a:solidFill>
                  <a:srgbClr val="171717"/>
                </a:solidFill>
              </a:rPr>
              <a:t>Takeaway</a:t>
            </a:r>
            <a:r>
              <a:rPr lang="en" sz="1479">
                <a:solidFill>
                  <a:srgbClr val="171717"/>
                </a:solidFill>
              </a:rPr>
              <a:t>: standard optimization objectives may not translate directly to RL rewards. Key to consider effects on policies! </a:t>
            </a:r>
            <a:endParaRPr sz="1479">
              <a:solidFill>
                <a:srgbClr val="171717"/>
              </a:solidFill>
            </a:endParaRPr>
          </a:p>
        </p:txBody>
      </p:sp>
      <p:pic>
        <p:nvPicPr>
          <p:cNvPr id="435" name="Google Shape;43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8902" y="1540651"/>
            <a:ext cx="2020508" cy="1384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7868" y="1540651"/>
            <a:ext cx="1964098" cy="1384612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30"/>
          <p:cNvSpPr txBox="1"/>
          <p:nvPr/>
        </p:nvSpPr>
        <p:spPr>
          <a:xfrm>
            <a:off x="0" y="4172950"/>
            <a:ext cx="9144000" cy="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425" tIns="64425" rIns="64425" bIns="64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79" i="1">
                <a:solidFill>
                  <a:srgbClr val="171717"/>
                </a:solidFill>
              </a:rPr>
              <a:t>N.B: This type of reward is in the BasicReward provided in the notebook. It requires further modification for successful agent training!</a:t>
            </a:r>
            <a:endParaRPr sz="1179" i="1">
              <a:solidFill>
                <a:srgbClr val="17171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43"/>
          <p:cNvSpPr txBox="1">
            <a:spLocks noGrp="1"/>
          </p:cNvSpPr>
          <p:nvPr>
            <p:ph type="title"/>
          </p:nvPr>
        </p:nvSpPr>
        <p:spPr>
          <a:xfrm>
            <a:off x="182875" y="0"/>
            <a:ext cx="5630100" cy="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lang="en" sz="2400" dirty="0"/>
              <a:t>Reward shaping: many options!</a:t>
            </a:r>
            <a:endParaRPr sz="2400" dirty="0"/>
          </a:p>
        </p:txBody>
      </p:sp>
      <p:sp>
        <p:nvSpPr>
          <p:cNvPr id="584" name="Google Shape;584;p43"/>
          <p:cNvSpPr txBox="1"/>
          <p:nvPr/>
        </p:nvSpPr>
        <p:spPr>
          <a:xfrm>
            <a:off x="-101850" y="2674525"/>
            <a:ext cx="5501700" cy="35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</a:pPr>
            <a:r>
              <a:rPr lang="en" sz="1600" b="1" dirty="0">
                <a:solidFill>
                  <a:schemeClr val="dk2"/>
                </a:solidFill>
              </a:rPr>
              <a:t>Sparse rewards</a:t>
            </a:r>
            <a:endParaRPr sz="1600" b="1" dirty="0">
              <a:solidFill>
                <a:schemeClr val="dk2"/>
              </a:solidFill>
            </a:endParaRPr>
          </a:p>
          <a:p>
            <a:pPr marL="1371600" lvl="2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</a:pPr>
            <a:r>
              <a:rPr lang="en" sz="1600" dirty="0">
                <a:solidFill>
                  <a:schemeClr val="dk2"/>
                </a:solidFill>
              </a:rPr>
              <a:t>On diagnostic screen or not?</a:t>
            </a:r>
            <a:endParaRPr sz="1600" dirty="0">
              <a:solidFill>
                <a:schemeClr val="dk2"/>
              </a:solidFill>
            </a:endParaRPr>
          </a:p>
          <a:p>
            <a:pPr marL="1371600" lvl="2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</a:pPr>
            <a:r>
              <a:rPr lang="en" sz="1600" dirty="0">
                <a:solidFill>
                  <a:schemeClr val="dk2"/>
                </a:solidFill>
              </a:rPr>
              <a:t>Close to target?</a:t>
            </a:r>
            <a:endParaRPr sz="1600" dirty="0">
              <a:solidFill>
                <a:schemeClr val="dk2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</a:pPr>
            <a:r>
              <a:rPr lang="en" sz="1600" b="1" dirty="0">
                <a:solidFill>
                  <a:schemeClr val="dk2"/>
                </a:solidFill>
              </a:rPr>
              <a:t>Dense rewards</a:t>
            </a:r>
            <a:endParaRPr sz="1600" b="1" dirty="0">
              <a:solidFill>
                <a:schemeClr val="dk2"/>
              </a:solidFill>
            </a:endParaRPr>
          </a:p>
          <a:p>
            <a:pPr marL="1371600" lvl="2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</a:pPr>
            <a:r>
              <a:rPr lang="en" sz="1600" dirty="0">
                <a:solidFill>
                  <a:schemeClr val="dk2"/>
                </a:solidFill>
              </a:rPr>
              <a:t>Distance to target?</a:t>
            </a:r>
            <a:endParaRPr sz="1600" dirty="0">
              <a:solidFill>
                <a:schemeClr val="dk2"/>
              </a:solidFill>
            </a:endParaRPr>
          </a:p>
          <a:p>
            <a:pPr marL="1371600" lvl="2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</a:pPr>
            <a:r>
              <a:rPr lang="en" sz="1600" dirty="0">
                <a:solidFill>
                  <a:schemeClr val="dk2"/>
                </a:solidFill>
              </a:rPr>
              <a:t>Improvement from last step?</a:t>
            </a:r>
            <a:endParaRPr sz="1600" dirty="0">
              <a:solidFill>
                <a:schemeClr val="dk2"/>
              </a:solidFill>
            </a:endParaRPr>
          </a:p>
        </p:txBody>
      </p:sp>
      <p:sp>
        <p:nvSpPr>
          <p:cNvPr id="585" name="Google Shape;585;p43"/>
          <p:cNvSpPr txBox="1"/>
          <p:nvPr/>
        </p:nvSpPr>
        <p:spPr>
          <a:xfrm>
            <a:off x="2130150" y="1319175"/>
            <a:ext cx="4883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186E33"/>
                </a:solidFill>
              </a:rPr>
              <a:t>Be creative with your rewards!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586" name="Google Shape;586;p43"/>
          <p:cNvSpPr txBox="1"/>
          <p:nvPr/>
        </p:nvSpPr>
        <p:spPr>
          <a:xfrm rot="-1031">
            <a:off x="443892" y="2118255"/>
            <a:ext cx="3000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Combine sparse and dense reward components</a:t>
            </a:r>
            <a:endParaRPr sz="1600" b="1" dirty="0">
              <a:solidFill>
                <a:schemeClr val="dk2"/>
              </a:solidFill>
            </a:endParaRPr>
          </a:p>
        </p:txBody>
      </p:sp>
      <p:sp>
        <p:nvSpPr>
          <p:cNvPr id="587" name="Google Shape;587;p43"/>
          <p:cNvSpPr txBox="1"/>
          <p:nvPr/>
        </p:nvSpPr>
        <p:spPr>
          <a:xfrm>
            <a:off x="4369775" y="2149650"/>
            <a:ext cx="43380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2"/>
                </a:solidFill>
              </a:rPr>
              <a:t>Multi-step learning?</a:t>
            </a:r>
            <a:endParaRPr sz="1600" b="1" dirty="0">
              <a:solidFill>
                <a:schemeClr val="dk2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" sz="1600" dirty="0">
                <a:solidFill>
                  <a:schemeClr val="dk2"/>
                </a:solidFill>
              </a:rPr>
              <a:t>First learn to get on screen, then to focus the beam?</a:t>
            </a:r>
            <a:endParaRPr sz="1600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1"/>
          <p:cNvSpPr txBox="1">
            <a:spLocks noGrp="1"/>
          </p:cNvSpPr>
          <p:nvPr>
            <p:ph type="title"/>
          </p:nvPr>
        </p:nvSpPr>
        <p:spPr>
          <a:xfrm>
            <a:off x="182875" y="0"/>
            <a:ext cx="5630100" cy="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lang="en" sz="2400"/>
              <a:t>Main challenges</a:t>
            </a:r>
            <a:endParaRPr sz="2400"/>
          </a:p>
        </p:txBody>
      </p:sp>
      <p:sp>
        <p:nvSpPr>
          <p:cNvPr id="443" name="Google Shape;443;p31"/>
          <p:cNvSpPr txBox="1"/>
          <p:nvPr/>
        </p:nvSpPr>
        <p:spPr>
          <a:xfrm>
            <a:off x="2397900" y="3389150"/>
            <a:ext cx="4348200" cy="9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1">
                <a:solidFill>
                  <a:schemeClr val="dk2"/>
                </a:solidFill>
              </a:rPr>
              <a:t>Limitations:</a:t>
            </a:r>
            <a:endParaRPr sz="1800" b="1" i="1">
              <a:solidFill>
                <a:schemeClr val="dk2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Max 100k total timesteps,</a:t>
            </a:r>
            <a:endParaRPr sz="1800">
              <a:solidFill>
                <a:schemeClr val="dk2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Off-policy algorithms: SAC or TD3.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44" name="Google Shape;444;p31"/>
          <p:cNvSpPr/>
          <p:nvPr/>
        </p:nvSpPr>
        <p:spPr>
          <a:xfrm>
            <a:off x="870900" y="1466375"/>
            <a:ext cx="3602700" cy="1794000"/>
          </a:xfrm>
          <a:prstGeom prst="roundRect">
            <a:avLst>
              <a:gd name="adj" fmla="val 16667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Designing a </a:t>
            </a:r>
            <a:r>
              <a:rPr lang="en" sz="1800" i="1">
                <a:solidFill>
                  <a:schemeClr val="lt1"/>
                </a:solidFill>
              </a:rPr>
              <a:t>reward</a:t>
            </a:r>
            <a:endParaRPr sz="1800" i="1">
              <a:solidFill>
                <a:schemeClr val="lt1"/>
              </a:solidFill>
            </a:endParaRPr>
          </a:p>
        </p:txBody>
      </p:sp>
      <p:sp>
        <p:nvSpPr>
          <p:cNvPr id="445" name="Google Shape;445;p31"/>
          <p:cNvSpPr/>
          <p:nvPr/>
        </p:nvSpPr>
        <p:spPr>
          <a:xfrm>
            <a:off x="4759950" y="1507125"/>
            <a:ext cx="3602700" cy="1794000"/>
          </a:xfrm>
          <a:prstGeom prst="roundRect">
            <a:avLst>
              <a:gd name="adj" fmla="val 16667"/>
            </a:avLst>
          </a:prstGeom>
          <a:solidFill>
            <a:srgbClr val="E15E3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Choosing and tuning RL/env. hyperparameters</a:t>
            </a:r>
            <a:endParaRPr sz="1800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2"/>
          <p:cNvSpPr txBox="1">
            <a:spLocks noGrp="1"/>
          </p:cNvSpPr>
          <p:nvPr>
            <p:ph type="title"/>
          </p:nvPr>
        </p:nvSpPr>
        <p:spPr>
          <a:xfrm>
            <a:off x="182875" y="0"/>
            <a:ext cx="5630100" cy="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lang="en" sz="2400"/>
              <a:t>Tuning hyperparameters</a:t>
            </a:r>
            <a:endParaRPr sz="2400"/>
          </a:p>
        </p:txBody>
      </p:sp>
      <p:sp>
        <p:nvSpPr>
          <p:cNvPr id="451" name="Google Shape;451;p32"/>
          <p:cNvSpPr txBox="1"/>
          <p:nvPr/>
        </p:nvSpPr>
        <p:spPr>
          <a:xfrm>
            <a:off x="458925" y="1731400"/>
            <a:ext cx="7707900" cy="21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 dirty="0">
                <a:solidFill>
                  <a:schemeClr val="dk2"/>
                </a:solidFill>
              </a:rPr>
              <a:t>However, could:</a:t>
            </a:r>
            <a:endParaRPr sz="1800" i="1" dirty="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 b="1" dirty="0">
                <a:solidFill>
                  <a:schemeClr val="dk2"/>
                </a:solidFill>
              </a:rPr>
              <a:t>Change training speed dramatically</a:t>
            </a:r>
            <a:endParaRPr sz="1800" b="1" dirty="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 b="1" dirty="0">
                <a:solidFill>
                  <a:schemeClr val="dk2"/>
                </a:solidFill>
              </a:rPr>
              <a:t>Lead to stronger final agents</a:t>
            </a:r>
            <a:endParaRPr sz="1800" b="1" dirty="0">
              <a:solidFill>
                <a:schemeClr val="dk2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i="1" dirty="0">
                <a:solidFill>
                  <a:schemeClr val="dk2"/>
                </a:solidFill>
              </a:rPr>
              <a:t>→ </a:t>
            </a:r>
            <a:r>
              <a:rPr lang="en" sz="1800" i="1" dirty="0">
                <a:solidFill>
                  <a:schemeClr val="dk2"/>
                </a:solidFill>
              </a:rPr>
              <a:t>Especially considering 100k timesteps limitation</a:t>
            </a:r>
            <a:endParaRPr sz="1800" i="1" dirty="0">
              <a:solidFill>
                <a:schemeClr val="dk2"/>
              </a:solidFill>
            </a:endParaRPr>
          </a:p>
        </p:txBody>
      </p:sp>
      <p:sp>
        <p:nvSpPr>
          <p:cNvPr id="452" name="Google Shape;452;p32"/>
          <p:cNvSpPr txBox="1"/>
          <p:nvPr/>
        </p:nvSpPr>
        <p:spPr>
          <a:xfrm>
            <a:off x="1720875" y="1325500"/>
            <a:ext cx="5184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BA2121"/>
                </a:solidFill>
              </a:rPr>
              <a:t>Not a replacement of a good reward!</a:t>
            </a:r>
            <a:endParaRPr sz="1800" b="1">
              <a:solidFill>
                <a:srgbClr val="BA212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 txBox="1">
            <a:spLocks noGrp="1"/>
          </p:cNvSpPr>
          <p:nvPr>
            <p:ph type="title"/>
          </p:nvPr>
        </p:nvSpPr>
        <p:spPr>
          <a:xfrm>
            <a:off x="182875" y="0"/>
            <a:ext cx="5630100" cy="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lang="en" sz="2400"/>
              <a:t>Introduction -  Who am I?</a:t>
            </a:r>
            <a:endParaRPr sz="2400"/>
          </a:p>
        </p:txBody>
      </p:sp>
      <p:pic>
        <p:nvPicPr>
          <p:cNvPr id="93" name="Google Shape;9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286" y="1004438"/>
            <a:ext cx="1175462" cy="1567299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6"/>
          <p:cNvSpPr txBox="1"/>
          <p:nvPr/>
        </p:nvSpPr>
        <p:spPr>
          <a:xfrm>
            <a:off x="182875" y="2571750"/>
            <a:ext cx="4784100" cy="18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rgbClr val="0033A0"/>
                </a:solidFill>
              </a:rPr>
              <a:t>Joel Wulff</a:t>
            </a:r>
            <a:endParaRPr sz="1900" b="1" dirty="0">
              <a:solidFill>
                <a:srgbClr val="0033A0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700"/>
              <a:buChar char="●"/>
            </a:pPr>
            <a:r>
              <a:rPr lang="en" sz="1700" b="1" dirty="0">
                <a:solidFill>
                  <a:srgbClr val="0033A0"/>
                </a:solidFill>
              </a:rPr>
              <a:t>Fellow @ CERN</a:t>
            </a:r>
            <a:r>
              <a:rPr lang="en" sz="1700" dirty="0">
                <a:solidFill>
                  <a:srgbClr val="0033A0"/>
                </a:solidFill>
              </a:rPr>
              <a:t> (SY-RF group)</a:t>
            </a:r>
            <a:endParaRPr sz="1700" dirty="0">
              <a:solidFill>
                <a:srgbClr val="0033A0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600"/>
              <a:buChar char="○"/>
            </a:pPr>
            <a:r>
              <a:rPr lang="en" sz="1600" dirty="0">
                <a:solidFill>
                  <a:srgbClr val="0033A0"/>
                </a:solidFill>
              </a:rPr>
              <a:t>Focusing on automation, anomaly detection and ML (including RL*)</a:t>
            </a:r>
            <a:endParaRPr sz="1900" dirty="0">
              <a:solidFill>
                <a:srgbClr val="0033A0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700"/>
              <a:buChar char="●"/>
            </a:pPr>
            <a:r>
              <a:rPr lang="en" sz="1700" dirty="0">
                <a:solidFill>
                  <a:srgbClr val="0033A0"/>
                </a:solidFill>
              </a:rPr>
              <a:t>Love skiing!</a:t>
            </a:r>
            <a:endParaRPr sz="1700" dirty="0">
              <a:solidFill>
                <a:srgbClr val="0033A0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700"/>
              <a:buChar char="●"/>
            </a:pPr>
            <a:r>
              <a:rPr lang="en" sz="1700" dirty="0">
                <a:solidFill>
                  <a:srgbClr val="0033A0"/>
                </a:solidFill>
              </a:rPr>
              <a:t>From Malmö, Sweden</a:t>
            </a:r>
            <a:endParaRPr sz="1700" dirty="0">
              <a:solidFill>
                <a:srgbClr val="0033A0"/>
              </a:solidFill>
            </a:endParaRPr>
          </a:p>
        </p:txBody>
      </p:sp>
      <p:sp>
        <p:nvSpPr>
          <p:cNvPr id="95" name="Google Shape;95;p16"/>
          <p:cNvSpPr txBox="1"/>
          <p:nvPr/>
        </p:nvSpPr>
        <p:spPr>
          <a:xfrm>
            <a:off x="4864525" y="1018150"/>
            <a:ext cx="4142700" cy="10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0033A0"/>
                </a:solidFill>
              </a:rPr>
              <a:t>Why am I working on this hands-on?</a:t>
            </a:r>
            <a:endParaRPr sz="1700" b="1">
              <a:solidFill>
                <a:srgbClr val="0033A0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700"/>
              <a:buChar char="●"/>
            </a:pPr>
            <a:r>
              <a:rPr lang="en" sz="1700">
                <a:solidFill>
                  <a:srgbClr val="0033A0"/>
                </a:solidFill>
              </a:rPr>
              <a:t>Attended RL4AA’25</a:t>
            </a:r>
            <a:endParaRPr sz="1700">
              <a:solidFill>
                <a:srgbClr val="0033A0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0033A0"/>
                </a:solidFill>
              </a:rPr>
              <a:t>→ Team won the challenge!</a:t>
            </a:r>
            <a:endParaRPr sz="1700">
              <a:solidFill>
                <a:srgbClr val="0033A0"/>
              </a:solidFill>
            </a:endParaRPr>
          </a:p>
        </p:txBody>
      </p:sp>
      <p:pic>
        <p:nvPicPr>
          <p:cNvPr id="96" name="Google Shape;96;p16"/>
          <p:cNvPicPr preferRelativeResize="0"/>
          <p:nvPr/>
        </p:nvPicPr>
        <p:blipFill rotWithShape="1">
          <a:blip r:embed="rId4">
            <a:alphaModFix/>
          </a:blip>
          <a:srcRect l="12587" t="1858" b="1858"/>
          <a:stretch/>
        </p:blipFill>
        <p:spPr>
          <a:xfrm>
            <a:off x="1854969" y="1018156"/>
            <a:ext cx="2574408" cy="1567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6"/>
          <p:cNvPicPr preferRelativeResize="0"/>
          <p:nvPr/>
        </p:nvPicPr>
        <p:blipFill rotWithShape="1">
          <a:blip r:embed="rId5">
            <a:alphaModFix/>
          </a:blip>
          <a:srcRect l="16516" t="22804" r="7651"/>
          <a:stretch/>
        </p:blipFill>
        <p:spPr>
          <a:xfrm>
            <a:off x="5637950" y="2776700"/>
            <a:ext cx="2961925" cy="2011124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6"/>
          <p:cNvSpPr txBox="1"/>
          <p:nvPr/>
        </p:nvSpPr>
        <p:spPr>
          <a:xfrm>
            <a:off x="4864525" y="1846203"/>
            <a:ext cx="41427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700"/>
              <a:buChar char="●"/>
            </a:pPr>
            <a:r>
              <a:rPr lang="en" sz="1700">
                <a:solidFill>
                  <a:srgbClr val="0033A0"/>
                </a:solidFill>
              </a:rPr>
              <a:t>Invited to participate in organization of RL4AA’26 :)</a:t>
            </a:r>
            <a:endParaRPr sz="1700"/>
          </a:p>
        </p:txBody>
      </p:sp>
      <p:sp>
        <p:nvSpPr>
          <p:cNvPr id="99" name="Google Shape;99;p16"/>
          <p:cNvSpPr txBox="1"/>
          <p:nvPr/>
        </p:nvSpPr>
        <p:spPr>
          <a:xfrm>
            <a:off x="3783325" y="4169787"/>
            <a:ext cx="15744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*See talk/poster!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3"/>
          <p:cNvSpPr txBox="1">
            <a:spLocks noGrp="1"/>
          </p:cNvSpPr>
          <p:nvPr>
            <p:ph type="title"/>
          </p:nvPr>
        </p:nvSpPr>
        <p:spPr>
          <a:xfrm>
            <a:off x="182875" y="0"/>
            <a:ext cx="5630100" cy="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lang="en" sz="2400"/>
              <a:t>Environment hyperparameters</a:t>
            </a:r>
            <a:endParaRPr sz="2400"/>
          </a:p>
        </p:txBody>
      </p:sp>
      <p:pic>
        <p:nvPicPr>
          <p:cNvPr id="458" name="Google Shape;45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537" y="1020000"/>
            <a:ext cx="7986925" cy="32596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9" name="Google Shape;459;p33"/>
          <p:cNvCxnSpPr/>
          <p:nvPr/>
        </p:nvCxnSpPr>
        <p:spPr>
          <a:xfrm>
            <a:off x="3330100" y="2768675"/>
            <a:ext cx="1392600" cy="0"/>
          </a:xfrm>
          <a:prstGeom prst="straightConnector1">
            <a:avLst/>
          </a:prstGeom>
          <a:noFill/>
          <a:ln w="9525" cap="flat" cmpd="sng">
            <a:solidFill>
              <a:srgbClr val="E15E3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60" name="Google Shape;460;p33"/>
          <p:cNvSpPr txBox="1"/>
          <p:nvPr/>
        </p:nvSpPr>
        <p:spPr>
          <a:xfrm>
            <a:off x="4722700" y="2595125"/>
            <a:ext cx="3016800" cy="3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15E32"/>
                </a:solidFill>
              </a:rPr>
              <a:t>Example: maximum change of magnet strengths in one step</a:t>
            </a:r>
            <a:endParaRPr sz="1300">
              <a:solidFill>
                <a:srgbClr val="E15E32"/>
              </a:solidFill>
            </a:endParaRPr>
          </a:p>
        </p:txBody>
      </p:sp>
      <p:sp>
        <p:nvSpPr>
          <p:cNvPr id="461" name="Google Shape;461;p33"/>
          <p:cNvSpPr txBox="1"/>
          <p:nvPr/>
        </p:nvSpPr>
        <p:spPr>
          <a:xfrm>
            <a:off x="5700750" y="1020000"/>
            <a:ext cx="25566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AA84F"/>
                </a:solidFill>
              </a:rPr>
              <a:t>Comments in the code</a:t>
            </a:r>
            <a:endParaRPr sz="1100">
              <a:solidFill>
                <a:srgbClr val="6AA84F"/>
              </a:solidFill>
            </a:endParaRPr>
          </a:p>
        </p:txBody>
      </p:sp>
      <p:sp>
        <p:nvSpPr>
          <p:cNvPr id="462" name="Google Shape;462;p33"/>
          <p:cNvSpPr txBox="1"/>
          <p:nvPr/>
        </p:nvSpPr>
        <p:spPr>
          <a:xfrm>
            <a:off x="5700750" y="1329300"/>
            <a:ext cx="27561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A86E8"/>
                </a:solidFill>
              </a:rPr>
              <a:t>Suggested tuning ranges in [min, max]</a:t>
            </a:r>
            <a:endParaRPr sz="1100">
              <a:solidFill>
                <a:srgbClr val="4A86E8"/>
              </a:solidFill>
            </a:endParaRPr>
          </a:p>
        </p:txBody>
      </p:sp>
      <p:cxnSp>
        <p:nvCxnSpPr>
          <p:cNvPr id="463" name="Google Shape;463;p33"/>
          <p:cNvCxnSpPr>
            <a:stCxn id="461" idx="1"/>
          </p:cNvCxnSpPr>
          <p:nvPr/>
        </p:nvCxnSpPr>
        <p:spPr>
          <a:xfrm flipH="1">
            <a:off x="3626850" y="1238700"/>
            <a:ext cx="2073900" cy="624900"/>
          </a:xfrm>
          <a:prstGeom prst="straightConnector1">
            <a:avLst/>
          </a:prstGeom>
          <a:noFill/>
          <a:ln w="9525" cap="flat" cmpd="sng">
            <a:solidFill>
              <a:srgbClr val="6AA84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64" name="Google Shape;464;p33"/>
          <p:cNvCxnSpPr>
            <a:stCxn id="462" idx="1"/>
          </p:cNvCxnSpPr>
          <p:nvPr/>
        </p:nvCxnSpPr>
        <p:spPr>
          <a:xfrm flipH="1">
            <a:off x="3526350" y="1548000"/>
            <a:ext cx="2174400" cy="6927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65" name="Google Shape;465;p33"/>
          <p:cNvCxnSpPr>
            <a:endCxn id="466" idx="1"/>
          </p:cNvCxnSpPr>
          <p:nvPr/>
        </p:nvCxnSpPr>
        <p:spPr>
          <a:xfrm>
            <a:off x="2459125" y="3891450"/>
            <a:ext cx="2570400" cy="0"/>
          </a:xfrm>
          <a:prstGeom prst="straightConnector1">
            <a:avLst/>
          </a:prstGeom>
          <a:noFill/>
          <a:ln w="9525" cap="flat" cmpd="sng">
            <a:solidFill>
              <a:srgbClr val="E15E3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66" name="Google Shape;466;p33"/>
          <p:cNvSpPr txBox="1"/>
          <p:nvPr/>
        </p:nvSpPr>
        <p:spPr>
          <a:xfrm>
            <a:off x="5029525" y="3717900"/>
            <a:ext cx="3273300" cy="3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15E32"/>
                </a:solidFill>
              </a:rPr>
              <a:t>Example: maximum steps during training before terminating episode</a:t>
            </a:r>
            <a:endParaRPr sz="1300">
              <a:solidFill>
                <a:srgbClr val="E15E3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34"/>
          <p:cNvSpPr txBox="1">
            <a:spLocks noGrp="1"/>
          </p:cNvSpPr>
          <p:nvPr>
            <p:ph type="title"/>
          </p:nvPr>
        </p:nvSpPr>
        <p:spPr>
          <a:xfrm>
            <a:off x="182875" y="0"/>
            <a:ext cx="5630100" cy="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lang="en" sz="2400"/>
              <a:t>Algorithm hyperparameters</a:t>
            </a:r>
            <a:endParaRPr sz="2400"/>
          </a:p>
        </p:txBody>
      </p:sp>
      <p:sp>
        <p:nvSpPr>
          <p:cNvPr id="472" name="Google Shape;472;p34"/>
          <p:cNvSpPr txBox="1"/>
          <p:nvPr/>
        </p:nvSpPr>
        <p:spPr>
          <a:xfrm>
            <a:off x="182875" y="1134625"/>
            <a:ext cx="4162200" cy="29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2"/>
                </a:solidFill>
              </a:rPr>
              <a:t>Generic parameters:</a:t>
            </a:r>
            <a:endParaRPr sz="1600" dirty="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600" dirty="0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batch_size</a:t>
            </a:r>
            <a:r>
              <a:rPr lang="en" sz="1600" dirty="0">
                <a:solidFill>
                  <a:schemeClr val="dk2"/>
                </a:solidFill>
              </a:rPr>
              <a:t>: </a:t>
            </a:r>
            <a:r>
              <a:rPr lang="en" sz="1300" dirty="0">
                <a:solidFill>
                  <a:schemeClr val="dk2"/>
                </a:solidFill>
              </a:rPr>
              <a:t>steps to take before performing gradient update</a:t>
            </a:r>
            <a:endParaRPr sz="1300" dirty="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600" dirty="0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learning_rate</a:t>
            </a:r>
            <a:r>
              <a:rPr lang="en" sz="1600" dirty="0">
                <a:solidFill>
                  <a:schemeClr val="dk2"/>
                </a:solidFill>
              </a:rPr>
              <a:t>: </a:t>
            </a:r>
            <a:r>
              <a:rPr lang="en" sz="1300" dirty="0">
                <a:solidFill>
                  <a:schemeClr val="dk2"/>
                </a:solidFill>
              </a:rPr>
              <a:t>coefficient applied to gradient step</a:t>
            </a:r>
            <a:endParaRPr sz="1300" dirty="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600" dirty="0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buffer_size</a:t>
            </a:r>
            <a:r>
              <a:rPr lang="en" sz="1600" dirty="0">
                <a:solidFill>
                  <a:schemeClr val="dk2"/>
                </a:solidFill>
              </a:rPr>
              <a:t>: </a:t>
            </a:r>
            <a:r>
              <a:rPr lang="en" sz="1300" dirty="0">
                <a:solidFill>
                  <a:schemeClr val="dk2"/>
                </a:solidFill>
              </a:rPr>
              <a:t>nbr of tuples to keep in replay buffer (recommended to keep large)</a:t>
            </a:r>
            <a:endParaRPr sz="1300" dirty="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600" dirty="0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gamma</a:t>
            </a:r>
            <a:r>
              <a:rPr lang="en" sz="1600" dirty="0">
                <a:solidFill>
                  <a:schemeClr val="dk2"/>
                </a:solidFill>
              </a:rPr>
              <a:t>: </a:t>
            </a:r>
            <a:r>
              <a:rPr lang="en" sz="1300" dirty="0">
                <a:solidFill>
                  <a:schemeClr val="dk2"/>
                </a:solidFill>
              </a:rPr>
              <a:t>reward discount factor (lowering puts more focus on instant rewards over estimated future rewards)</a:t>
            </a:r>
            <a:endParaRPr sz="1300" dirty="0">
              <a:solidFill>
                <a:schemeClr val="dk2"/>
              </a:solidFill>
            </a:endParaRPr>
          </a:p>
        </p:txBody>
      </p:sp>
      <p:sp>
        <p:nvSpPr>
          <p:cNvPr id="473" name="Google Shape;473;p34"/>
          <p:cNvSpPr txBox="1"/>
          <p:nvPr/>
        </p:nvSpPr>
        <p:spPr>
          <a:xfrm>
            <a:off x="4849850" y="1091850"/>
            <a:ext cx="4162200" cy="15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SAC specific: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" sz="1600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ent_coef</a:t>
            </a:r>
            <a:r>
              <a:rPr lang="en" sz="1600">
                <a:solidFill>
                  <a:schemeClr val="dk2"/>
                </a:solidFill>
              </a:rPr>
              <a:t>: </a:t>
            </a:r>
            <a:r>
              <a:rPr lang="en" sz="1600" i="1">
                <a:solidFill>
                  <a:schemeClr val="dk2"/>
                </a:solidFill>
              </a:rPr>
              <a:t>Entropy regularization coefficient</a:t>
            </a:r>
            <a:r>
              <a:rPr lang="en" sz="1600">
                <a:solidFill>
                  <a:schemeClr val="dk2"/>
                </a:solidFill>
              </a:rPr>
              <a:t>. </a:t>
            </a:r>
            <a:endParaRPr sz="1600">
              <a:solidFill>
                <a:schemeClr val="dk2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Controlling exploration/exploitation trade-off (1 = full exploration, 0 = full exploitation). Defaults to ‘auto’ to automatically learn (and ‘auto_0.1’ for using 0.1 as initial value). With limited training time, </a:t>
            </a:r>
            <a:r>
              <a:rPr lang="en" sz="1000" i="1">
                <a:solidFill>
                  <a:schemeClr val="dk2"/>
                </a:solidFill>
              </a:rPr>
              <a:t>fixed values may perform better</a:t>
            </a:r>
            <a:r>
              <a:rPr lang="en" sz="1000">
                <a:solidFill>
                  <a:schemeClr val="dk2"/>
                </a:solidFill>
              </a:rPr>
              <a:t>…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474" name="Google Shape;474;p34"/>
          <p:cNvSpPr txBox="1"/>
          <p:nvPr/>
        </p:nvSpPr>
        <p:spPr>
          <a:xfrm>
            <a:off x="4849850" y="2754425"/>
            <a:ext cx="4162200" cy="18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TD3 specific:</a:t>
            </a:r>
            <a:endParaRPr sz="1600">
              <a:solidFill>
                <a:schemeClr val="dk2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" sz="1600">
                <a:solidFill>
                  <a:schemeClr val="dk2"/>
                </a:solidFill>
              </a:rPr>
              <a:t>target policy smoothing: Noise added to target policy during critic update. </a:t>
            </a:r>
            <a:r>
              <a:rPr lang="en" sz="1000">
                <a:solidFill>
                  <a:schemeClr val="dk2"/>
                </a:solidFill>
              </a:rPr>
              <a:t>Controlled through</a:t>
            </a:r>
            <a:r>
              <a:rPr lang="en" sz="1600">
                <a:solidFill>
                  <a:schemeClr val="dk2"/>
                </a:solidFill>
              </a:rPr>
              <a:t> </a:t>
            </a:r>
            <a:r>
              <a:rPr lang="en" sz="1000">
                <a:solidFill>
                  <a:srgbClr val="BA2121"/>
                </a:solidFill>
                <a:latin typeface="Consolas"/>
                <a:ea typeface="Consolas"/>
                <a:cs typeface="Consolas"/>
                <a:sym typeface="Consolas"/>
              </a:rPr>
              <a:t>target_policy_noise</a:t>
            </a:r>
            <a:r>
              <a:rPr lang="en" sz="1000">
                <a:solidFill>
                  <a:srgbClr val="0055AA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0">
                <a:solidFill>
                  <a:srgbClr val="2F2F2F"/>
                </a:solidFill>
              </a:rPr>
              <a:t>and </a:t>
            </a:r>
            <a:r>
              <a:rPr lang="en" sz="1000">
                <a:solidFill>
                  <a:srgbClr val="BA2121"/>
                </a:solidFill>
                <a:latin typeface="Consolas"/>
                <a:ea typeface="Consolas"/>
                <a:cs typeface="Consolas"/>
                <a:sym typeface="Consolas"/>
              </a:rPr>
              <a:t>target_noise_clip</a:t>
            </a:r>
            <a:endParaRPr sz="1000">
              <a:solidFill>
                <a:schemeClr val="accent2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" sz="1600">
                <a:solidFill>
                  <a:schemeClr val="dk2"/>
                </a:solidFill>
              </a:rPr>
              <a:t>Exploration noise (action noise): </a:t>
            </a:r>
            <a:r>
              <a:rPr lang="en">
                <a:solidFill>
                  <a:schemeClr val="dk2"/>
                </a:solidFill>
              </a:rPr>
              <a:t>added to actions to encourage exploration. </a:t>
            </a:r>
            <a:endParaRPr>
              <a:solidFill>
                <a:schemeClr val="dk2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Controlled through </a:t>
            </a:r>
            <a:r>
              <a:rPr lang="en" sz="1000">
                <a:solidFill>
                  <a:srgbClr val="BA2121"/>
                </a:solidFill>
                <a:latin typeface="Consolas"/>
                <a:ea typeface="Consolas"/>
                <a:cs typeface="Consolas"/>
                <a:sym typeface="Consolas"/>
              </a:rPr>
              <a:t>action_noise_type</a:t>
            </a:r>
            <a:r>
              <a:rPr lang="en" sz="1000">
                <a:solidFill>
                  <a:srgbClr val="BA2121"/>
                </a:solidFill>
              </a:rPr>
              <a:t>, </a:t>
            </a:r>
            <a:r>
              <a:rPr lang="en" sz="1000">
                <a:solidFill>
                  <a:srgbClr val="BA2121"/>
                </a:solidFill>
                <a:latin typeface="Consolas"/>
                <a:ea typeface="Consolas"/>
                <a:cs typeface="Consolas"/>
                <a:sym typeface="Consolas"/>
              </a:rPr>
              <a:t>action_noise_std</a:t>
            </a:r>
            <a:endParaRPr sz="1000">
              <a:solidFill>
                <a:schemeClr val="dk2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475" name="Google Shape;475;p34"/>
          <p:cNvSpPr txBox="1"/>
          <p:nvPr/>
        </p:nvSpPr>
        <p:spPr>
          <a:xfrm>
            <a:off x="162575" y="4015575"/>
            <a:ext cx="4102800" cy="4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solidFill>
                  <a:schemeClr val="dk2"/>
                </a:solidFill>
              </a:rPr>
              <a:t>More info: SB3 docs: </a:t>
            </a:r>
            <a:r>
              <a:rPr lang="en" sz="1800" i="1" u="sng">
                <a:solidFill>
                  <a:schemeClr val="hlink"/>
                </a:solidFill>
                <a:hlinkClick r:id="rId3"/>
              </a:rPr>
              <a:t>SAC </a:t>
            </a:r>
            <a:r>
              <a:rPr lang="en" sz="1800" i="1">
                <a:solidFill>
                  <a:schemeClr val="dk2"/>
                </a:solidFill>
              </a:rPr>
              <a:t>, </a:t>
            </a:r>
            <a:r>
              <a:rPr lang="en" sz="1800" i="1" u="sng">
                <a:solidFill>
                  <a:schemeClr val="hlink"/>
                </a:solidFill>
                <a:hlinkClick r:id="rId4"/>
              </a:rPr>
              <a:t>TD3</a:t>
            </a:r>
            <a:endParaRPr sz="1800" i="1">
              <a:solidFill>
                <a:schemeClr val="dk2"/>
              </a:solidFill>
            </a:endParaRPr>
          </a:p>
        </p:txBody>
      </p:sp>
      <p:cxnSp>
        <p:nvCxnSpPr>
          <p:cNvPr id="476" name="Google Shape;476;p34"/>
          <p:cNvCxnSpPr/>
          <p:nvPr/>
        </p:nvCxnSpPr>
        <p:spPr>
          <a:xfrm>
            <a:off x="640225" y="2155969"/>
            <a:ext cx="1588800" cy="0"/>
          </a:xfrm>
          <a:prstGeom prst="straightConnector1">
            <a:avLst/>
          </a:prstGeom>
          <a:noFill/>
          <a:ln w="19050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7" name="Google Shape;477;p34"/>
          <p:cNvCxnSpPr/>
          <p:nvPr/>
        </p:nvCxnSpPr>
        <p:spPr>
          <a:xfrm>
            <a:off x="732300" y="3045277"/>
            <a:ext cx="581700" cy="0"/>
          </a:xfrm>
          <a:prstGeom prst="straightConnector1">
            <a:avLst/>
          </a:prstGeom>
          <a:noFill/>
          <a:ln w="19050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8" name="Google Shape;478;p34"/>
          <p:cNvSpPr txBox="1"/>
          <p:nvPr/>
        </p:nvSpPr>
        <p:spPr>
          <a:xfrm>
            <a:off x="228125" y="3622050"/>
            <a:ext cx="37257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C00000"/>
                </a:solidFill>
              </a:rPr>
              <a:t>Good candidates for initial tuning!</a:t>
            </a:r>
            <a:endParaRPr sz="180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35"/>
          <p:cNvSpPr txBox="1">
            <a:spLocks noGrp="1"/>
          </p:cNvSpPr>
          <p:nvPr>
            <p:ph type="title"/>
          </p:nvPr>
        </p:nvSpPr>
        <p:spPr>
          <a:xfrm>
            <a:off x="182875" y="0"/>
            <a:ext cx="5630100" cy="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lang="en" sz="2400"/>
              <a:t>The challenge setup</a:t>
            </a:r>
            <a:endParaRPr sz="2400"/>
          </a:p>
        </p:txBody>
      </p:sp>
      <p:sp>
        <p:nvSpPr>
          <p:cNvPr id="484" name="Google Shape;484;p35"/>
          <p:cNvSpPr txBox="1"/>
          <p:nvPr/>
        </p:nvSpPr>
        <p:spPr>
          <a:xfrm>
            <a:off x="66225" y="1276450"/>
            <a:ext cx="4841400" cy="28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>
                <a:solidFill>
                  <a:schemeClr val="dk2"/>
                </a:solidFill>
              </a:rPr>
              <a:t>Code on github: </a:t>
            </a:r>
            <a:r>
              <a:rPr lang="en" u="sng">
                <a:solidFill>
                  <a:schemeClr val="hlink"/>
                </a:solidFill>
                <a:hlinkClick r:id="rId3"/>
              </a:rPr>
              <a:t>RL4AA/rl4aa26-challenge</a:t>
            </a: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>
                <a:solidFill>
                  <a:schemeClr val="dk2"/>
                </a:solidFill>
              </a:rPr>
              <a:t>Main points of interaction divided into three jupyter notebooks</a:t>
            </a:r>
            <a:endParaRPr sz="1000">
              <a:solidFill>
                <a:schemeClr val="dk2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</a:pPr>
            <a:r>
              <a:rPr lang="en" b="1">
                <a:solidFill>
                  <a:schemeClr val="dk2"/>
                </a:solidFill>
              </a:rPr>
              <a:t>Challenge_introduction.ipynb</a:t>
            </a:r>
            <a:endParaRPr b="1">
              <a:solidFill>
                <a:schemeClr val="dk2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</a:pPr>
            <a:r>
              <a:rPr lang="en">
                <a:solidFill>
                  <a:schemeClr val="dk2"/>
                </a:solidFill>
              </a:rPr>
              <a:t>Background, overview of problem, interactive 3D/2D simulation enabling manual tuning</a:t>
            </a:r>
            <a:endParaRPr>
              <a:solidFill>
                <a:schemeClr val="dk2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</a:pPr>
            <a:r>
              <a:rPr lang="en" b="1">
                <a:solidFill>
                  <a:schemeClr val="dk2"/>
                </a:solidFill>
              </a:rPr>
              <a:t>Challenge_sac.ipynb</a:t>
            </a:r>
            <a:endParaRPr b="1">
              <a:solidFill>
                <a:schemeClr val="dk2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</a:pPr>
            <a:r>
              <a:rPr lang="en">
                <a:solidFill>
                  <a:schemeClr val="dk2"/>
                </a:solidFill>
              </a:rPr>
              <a:t>Main notebook for training SAC RL agent</a:t>
            </a:r>
            <a:endParaRPr>
              <a:solidFill>
                <a:schemeClr val="dk2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</a:pPr>
            <a:r>
              <a:rPr lang="en" b="1">
                <a:solidFill>
                  <a:schemeClr val="dk2"/>
                </a:solidFill>
              </a:rPr>
              <a:t>Challenge_td3.ipynb</a:t>
            </a:r>
            <a:endParaRPr b="1">
              <a:solidFill>
                <a:schemeClr val="dk2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</a:pPr>
            <a:r>
              <a:rPr lang="en">
                <a:solidFill>
                  <a:schemeClr val="dk2"/>
                </a:solidFill>
              </a:rPr>
              <a:t>Main notebook for training TD3 RL agent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pic>
        <p:nvPicPr>
          <p:cNvPr id="485" name="Google Shape;48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7625" y="1213525"/>
            <a:ext cx="853250" cy="85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60873" y="1071650"/>
            <a:ext cx="3286550" cy="113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07625" y="2330700"/>
            <a:ext cx="2876550" cy="1304925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35"/>
          <p:cNvSpPr/>
          <p:nvPr/>
        </p:nvSpPr>
        <p:spPr>
          <a:xfrm>
            <a:off x="602925" y="3066750"/>
            <a:ext cx="4458600" cy="4317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35"/>
          <p:cNvSpPr/>
          <p:nvPr/>
        </p:nvSpPr>
        <p:spPr>
          <a:xfrm>
            <a:off x="5776300" y="2421850"/>
            <a:ext cx="2876400" cy="4317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35"/>
          <p:cNvSpPr txBox="1"/>
          <p:nvPr/>
        </p:nvSpPr>
        <p:spPr>
          <a:xfrm>
            <a:off x="5457700" y="3833450"/>
            <a:ext cx="3195000" cy="7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Let’s go through the structure of the SAC notebook!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36"/>
          <p:cNvSpPr txBox="1">
            <a:spLocks noGrp="1"/>
          </p:cNvSpPr>
          <p:nvPr>
            <p:ph type="title"/>
          </p:nvPr>
        </p:nvSpPr>
        <p:spPr>
          <a:xfrm>
            <a:off x="182875" y="0"/>
            <a:ext cx="5630100" cy="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lang="en" sz="2400"/>
              <a:t>The RL notebook structure</a:t>
            </a:r>
            <a:endParaRPr sz="2400"/>
          </a:p>
        </p:txBody>
      </p:sp>
      <p:sp>
        <p:nvSpPr>
          <p:cNvPr id="496" name="Google Shape;496;p36"/>
          <p:cNvSpPr txBox="1"/>
          <p:nvPr/>
        </p:nvSpPr>
        <p:spPr>
          <a:xfrm>
            <a:off x="2457575" y="1702775"/>
            <a:ext cx="4064100" cy="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2"/>
                </a:solidFill>
              </a:rPr>
              <a:t>Notebook + Weights and Biases demo!</a:t>
            </a:r>
            <a:endParaRPr sz="2700">
              <a:solidFill>
                <a:schemeClr val="dk2"/>
              </a:solidFill>
            </a:endParaRPr>
          </a:p>
        </p:txBody>
      </p:sp>
      <p:sp>
        <p:nvSpPr>
          <p:cNvPr id="497" name="Google Shape;497;p36"/>
          <p:cNvSpPr txBox="1"/>
          <p:nvPr/>
        </p:nvSpPr>
        <p:spPr>
          <a:xfrm>
            <a:off x="1320300" y="2746975"/>
            <a:ext cx="5806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hlink"/>
                </a:solidFill>
                <a:hlinkClick r:id="rId3"/>
              </a:rPr>
              <a:t>Weights and Biases project</a:t>
            </a:r>
            <a:r>
              <a:rPr lang="en" sz="1300">
                <a:solidFill>
                  <a:schemeClr val="dk2"/>
                </a:solidFill>
              </a:rPr>
              <a:t> </a:t>
            </a:r>
            <a:endParaRPr sz="13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</a:rPr>
              <a:t>Challenge github: </a:t>
            </a:r>
            <a:r>
              <a:rPr lang="en" sz="1300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https://github.com/RL4AA/rl4aa26-challenge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7"/>
          <p:cNvSpPr txBox="1">
            <a:spLocks noGrp="1"/>
          </p:cNvSpPr>
          <p:nvPr>
            <p:ph type="title"/>
          </p:nvPr>
        </p:nvSpPr>
        <p:spPr>
          <a:xfrm>
            <a:off x="182875" y="0"/>
            <a:ext cx="5630100" cy="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lang="en" sz="2400"/>
              <a:t>Next steps…</a:t>
            </a:r>
            <a:endParaRPr sz="2400"/>
          </a:p>
        </p:txBody>
      </p:sp>
      <p:sp>
        <p:nvSpPr>
          <p:cNvPr id="503" name="Google Shape;503;p37"/>
          <p:cNvSpPr/>
          <p:nvPr/>
        </p:nvSpPr>
        <p:spPr>
          <a:xfrm>
            <a:off x="1069050" y="1947325"/>
            <a:ext cx="857400" cy="857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37"/>
          <p:cNvSpPr/>
          <p:nvPr/>
        </p:nvSpPr>
        <p:spPr>
          <a:xfrm>
            <a:off x="6936450" y="1947325"/>
            <a:ext cx="857400" cy="857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37"/>
          <p:cNvSpPr/>
          <p:nvPr/>
        </p:nvSpPr>
        <p:spPr>
          <a:xfrm>
            <a:off x="3024850" y="1947325"/>
            <a:ext cx="857400" cy="857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37"/>
          <p:cNvSpPr/>
          <p:nvPr/>
        </p:nvSpPr>
        <p:spPr>
          <a:xfrm>
            <a:off x="4980650" y="1947325"/>
            <a:ext cx="857400" cy="857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37"/>
          <p:cNvSpPr txBox="1"/>
          <p:nvPr/>
        </p:nvSpPr>
        <p:spPr>
          <a:xfrm>
            <a:off x="550500" y="2973925"/>
            <a:ext cx="1894500" cy="7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Go through the introduction notebook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508" name="Google Shape;508;p37"/>
          <p:cNvSpPr txBox="1"/>
          <p:nvPr/>
        </p:nvSpPr>
        <p:spPr>
          <a:xfrm>
            <a:off x="2506300" y="2973925"/>
            <a:ext cx="1894500" cy="7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Work on the problem in teams</a:t>
            </a:r>
            <a:endParaRPr sz="16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(Today afternoon and the whole workshop)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509" name="Google Shape;509;p37"/>
          <p:cNvSpPr txBox="1"/>
          <p:nvPr/>
        </p:nvSpPr>
        <p:spPr>
          <a:xfrm>
            <a:off x="4375250" y="2973925"/>
            <a:ext cx="2068200" cy="7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Make sure your runs are being registered and uploading to WandB!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510" name="Google Shape;510;p37"/>
          <p:cNvSpPr txBox="1"/>
          <p:nvPr/>
        </p:nvSpPr>
        <p:spPr>
          <a:xfrm>
            <a:off x="6481400" y="2973925"/>
            <a:ext cx="1894500" cy="7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Win the prize!</a:t>
            </a:r>
            <a:endParaRPr sz="800">
              <a:solidFill>
                <a:schemeClr val="dk2"/>
              </a:solidFill>
            </a:endParaRPr>
          </a:p>
        </p:txBody>
      </p:sp>
      <p:grpSp>
        <p:nvGrpSpPr>
          <p:cNvPr id="511" name="Google Shape;511;p37"/>
          <p:cNvGrpSpPr/>
          <p:nvPr/>
        </p:nvGrpSpPr>
        <p:grpSpPr>
          <a:xfrm>
            <a:off x="1275450" y="2108900"/>
            <a:ext cx="444600" cy="497688"/>
            <a:chOff x="1275450" y="2108900"/>
            <a:chExt cx="444600" cy="497688"/>
          </a:xfrm>
        </p:grpSpPr>
        <p:sp>
          <p:nvSpPr>
            <p:cNvPr id="512" name="Google Shape;512;p37"/>
            <p:cNvSpPr/>
            <p:nvPr/>
          </p:nvSpPr>
          <p:spPr>
            <a:xfrm>
              <a:off x="1275450" y="2352488"/>
              <a:ext cx="444600" cy="254100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513" name="Google Shape;513;p37"/>
            <p:cNvSpPr/>
            <p:nvPr/>
          </p:nvSpPr>
          <p:spPr>
            <a:xfrm>
              <a:off x="1394700" y="2108900"/>
              <a:ext cx="206100" cy="206100"/>
            </a:xfrm>
            <a:prstGeom prst="ellipse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</p:grpSp>
      <p:grpSp>
        <p:nvGrpSpPr>
          <p:cNvPr id="514" name="Google Shape;514;p37"/>
          <p:cNvGrpSpPr/>
          <p:nvPr/>
        </p:nvGrpSpPr>
        <p:grpSpPr>
          <a:xfrm>
            <a:off x="3126950" y="2214225"/>
            <a:ext cx="646266" cy="514120"/>
            <a:chOff x="3126950" y="2214225"/>
            <a:chExt cx="646266" cy="514120"/>
          </a:xfrm>
        </p:grpSpPr>
        <p:sp>
          <p:nvSpPr>
            <p:cNvPr id="515" name="Google Shape;515;p37"/>
            <p:cNvSpPr/>
            <p:nvPr/>
          </p:nvSpPr>
          <p:spPr>
            <a:xfrm>
              <a:off x="3500216" y="2475145"/>
              <a:ext cx="273000" cy="1566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516" name="Google Shape;516;p37"/>
            <p:cNvSpPr/>
            <p:nvPr/>
          </p:nvSpPr>
          <p:spPr>
            <a:xfrm>
              <a:off x="3558416" y="2353400"/>
              <a:ext cx="156600" cy="156600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517" name="Google Shape;517;p37"/>
            <p:cNvSpPr/>
            <p:nvPr/>
          </p:nvSpPr>
          <p:spPr>
            <a:xfrm>
              <a:off x="3126950" y="2475145"/>
              <a:ext cx="273000" cy="1566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518" name="Google Shape;518;p37"/>
            <p:cNvSpPr/>
            <p:nvPr/>
          </p:nvSpPr>
          <p:spPr>
            <a:xfrm>
              <a:off x="3185150" y="2353400"/>
              <a:ext cx="156600" cy="156600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519" name="Google Shape;519;p37"/>
            <p:cNvSpPr/>
            <p:nvPr/>
          </p:nvSpPr>
          <p:spPr>
            <a:xfrm>
              <a:off x="3317050" y="2571745"/>
              <a:ext cx="273000" cy="1566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520" name="Google Shape;520;p37"/>
            <p:cNvSpPr/>
            <p:nvPr/>
          </p:nvSpPr>
          <p:spPr>
            <a:xfrm>
              <a:off x="3375250" y="2450000"/>
              <a:ext cx="156600" cy="156600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521" name="Google Shape;521;p37"/>
            <p:cNvSpPr/>
            <p:nvPr/>
          </p:nvSpPr>
          <p:spPr>
            <a:xfrm>
              <a:off x="3558425" y="2226500"/>
              <a:ext cx="169200" cy="88500"/>
            </a:xfrm>
            <a:prstGeom prst="wedgeRoundRectCallout">
              <a:avLst>
                <a:gd name="adj1" fmla="val -6043"/>
                <a:gd name="adj2" fmla="val 93559"/>
                <a:gd name="adj3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7"/>
            <p:cNvSpPr/>
            <p:nvPr/>
          </p:nvSpPr>
          <p:spPr>
            <a:xfrm>
              <a:off x="3126950" y="2214225"/>
              <a:ext cx="169200" cy="88500"/>
            </a:xfrm>
            <a:prstGeom prst="wedgeRoundRectCallout">
              <a:avLst>
                <a:gd name="adj1" fmla="val -754"/>
                <a:gd name="adj2" fmla="val 113701"/>
                <a:gd name="adj3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"/>
            </a:p>
          </p:txBody>
        </p:sp>
        <p:sp>
          <p:nvSpPr>
            <p:cNvPr id="523" name="Google Shape;523;p37"/>
            <p:cNvSpPr/>
            <p:nvPr/>
          </p:nvSpPr>
          <p:spPr>
            <a:xfrm>
              <a:off x="3365488" y="2282100"/>
              <a:ext cx="169200" cy="88500"/>
            </a:xfrm>
            <a:prstGeom prst="wedgeRoundRectCallout">
              <a:avLst>
                <a:gd name="adj1" fmla="val 4883"/>
                <a:gd name="adj2" fmla="val 121469"/>
                <a:gd name="adj3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4" name="Google Shape;524;p37"/>
          <p:cNvSpPr/>
          <p:nvPr/>
        </p:nvSpPr>
        <p:spPr>
          <a:xfrm>
            <a:off x="5171150" y="2123125"/>
            <a:ext cx="476400" cy="5058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5" name="Google Shape;525;p37"/>
          <p:cNvGrpSpPr/>
          <p:nvPr/>
        </p:nvGrpSpPr>
        <p:grpSpPr>
          <a:xfrm>
            <a:off x="7137900" y="2121713"/>
            <a:ext cx="454500" cy="508625"/>
            <a:chOff x="7138050" y="2123125"/>
            <a:chExt cx="454500" cy="508625"/>
          </a:xfrm>
        </p:grpSpPr>
        <p:sp>
          <p:nvSpPr>
            <p:cNvPr id="526" name="Google Shape;526;p37"/>
            <p:cNvSpPr/>
            <p:nvPr/>
          </p:nvSpPr>
          <p:spPr>
            <a:xfrm rot="10800000">
              <a:off x="7199250" y="2123125"/>
              <a:ext cx="331800" cy="325800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7"/>
            <p:cNvSpPr/>
            <p:nvPr/>
          </p:nvSpPr>
          <p:spPr>
            <a:xfrm>
              <a:off x="7262100" y="2543250"/>
              <a:ext cx="206100" cy="88500"/>
            </a:xfrm>
            <a:prstGeom prst="rect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28" name="Google Shape;528;p37"/>
            <p:cNvCxnSpPr>
              <a:stCxn id="526" idx="3"/>
              <a:endCxn id="527" idx="0"/>
            </p:cNvCxnSpPr>
            <p:nvPr/>
          </p:nvCxnSpPr>
          <p:spPr>
            <a:xfrm>
              <a:off x="7365150" y="2448925"/>
              <a:ext cx="0" cy="9420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29" name="Google Shape;529;p37"/>
            <p:cNvSpPr/>
            <p:nvPr/>
          </p:nvSpPr>
          <p:spPr>
            <a:xfrm rot="5400000">
              <a:off x="7489500" y="2212250"/>
              <a:ext cx="144600" cy="61500"/>
            </a:xfrm>
            <a:prstGeom prst="round1Rect">
              <a:avLst>
                <a:gd name="adj" fmla="val 50000"/>
              </a:avLst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7"/>
            <p:cNvSpPr/>
            <p:nvPr/>
          </p:nvSpPr>
          <p:spPr>
            <a:xfrm rot="-5400000" flipH="1">
              <a:off x="7096650" y="2212400"/>
              <a:ext cx="144000" cy="61200"/>
            </a:xfrm>
            <a:prstGeom prst="round1Rect">
              <a:avLst>
                <a:gd name="adj" fmla="val 50000"/>
              </a:avLst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38"/>
          <p:cNvSpPr txBox="1">
            <a:spLocks noGrp="1"/>
          </p:cNvSpPr>
          <p:nvPr>
            <p:ph type="title"/>
          </p:nvPr>
        </p:nvSpPr>
        <p:spPr>
          <a:xfrm>
            <a:off x="182875" y="0"/>
            <a:ext cx="5630100" cy="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lang="en" sz="2400"/>
              <a:t>Ask us for help!</a:t>
            </a:r>
            <a:endParaRPr sz="2400"/>
          </a:p>
        </p:txBody>
      </p:sp>
      <p:sp>
        <p:nvSpPr>
          <p:cNvPr id="536" name="Google Shape;536;p38"/>
          <p:cNvSpPr txBox="1"/>
          <p:nvPr/>
        </p:nvSpPr>
        <p:spPr>
          <a:xfrm>
            <a:off x="7430913" y="1605117"/>
            <a:ext cx="9078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RL4AA23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7" name="Google Shape;537;p38" title="DSC05817.png"/>
          <p:cNvPicPr preferRelativeResize="0"/>
          <p:nvPr/>
        </p:nvPicPr>
        <p:blipFill rotWithShape="1">
          <a:blip r:embed="rId3">
            <a:alphaModFix/>
          </a:blip>
          <a:srcRect l="-275380" t="5210" r="275380" b="-5210"/>
          <a:stretch/>
        </p:blipFill>
        <p:spPr>
          <a:xfrm>
            <a:off x="86775" y="968975"/>
            <a:ext cx="2343752" cy="1562126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38"/>
          <p:cNvSpPr txBox="1"/>
          <p:nvPr/>
        </p:nvSpPr>
        <p:spPr>
          <a:xfrm>
            <a:off x="1498500" y="2465413"/>
            <a:ext cx="1201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Joel Wulff</a:t>
            </a:r>
            <a:endParaRPr sz="1600" b="0" i="0" u="none" strike="noStrike" cap="none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39" name="Google Shape;539;p38"/>
          <p:cNvSpPr txBox="1"/>
          <p:nvPr/>
        </p:nvSpPr>
        <p:spPr>
          <a:xfrm>
            <a:off x="3102300" y="2465413"/>
            <a:ext cx="2939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Andrea Santamaria Garcia</a:t>
            </a:r>
            <a:endParaRPr sz="1600" b="0" i="0" u="none" strike="noStrike" cap="none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40" name="Google Shape;540;p38"/>
          <p:cNvSpPr txBox="1"/>
          <p:nvPr/>
        </p:nvSpPr>
        <p:spPr>
          <a:xfrm>
            <a:off x="6295350" y="2433475"/>
            <a:ext cx="1498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Amy Pollard</a:t>
            </a:r>
            <a:endParaRPr sz="1600" b="0" i="0" u="none" strike="noStrike" cap="none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41" name="Google Shape;541;p38" title="joel_wulff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35650" y="1137900"/>
            <a:ext cx="1327500" cy="1327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42" name="Google Shape;542;p38" title="andrea_santamaria_garcia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08250" y="1137913"/>
            <a:ext cx="1327500" cy="1327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43" name="Google Shape;543;p38" title="amelia_pollard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80850" y="1123375"/>
            <a:ext cx="1327500" cy="1327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44" name="Google Shape;544;p38"/>
          <p:cNvSpPr/>
          <p:nvPr/>
        </p:nvSpPr>
        <p:spPr>
          <a:xfrm>
            <a:off x="2137950" y="3099450"/>
            <a:ext cx="4868100" cy="10458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We are here to help! Feel free to ask us both during the dedicated session, or in one of the breaks of the workshop. Good luck!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545" name="Google Shape;545;p38"/>
          <p:cNvSpPr txBox="1"/>
          <p:nvPr/>
        </p:nvSpPr>
        <p:spPr>
          <a:xfrm>
            <a:off x="5487650" y="4207800"/>
            <a:ext cx="36564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2"/>
                </a:solidFill>
              </a:rPr>
              <a:t>Links</a:t>
            </a:r>
            <a:endParaRPr sz="800" b="1">
              <a:solidFill>
                <a:schemeClr val="dk2"/>
              </a:solidFill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Char char="●"/>
            </a:pPr>
            <a:r>
              <a:rPr lang="en" sz="800">
                <a:solidFill>
                  <a:schemeClr val="dk2"/>
                </a:solidFill>
              </a:rPr>
              <a:t>Challenge github: </a:t>
            </a:r>
            <a:r>
              <a:rPr lang="en" sz="800" u="sng">
                <a:solidFill>
                  <a:schemeClr val="hlink"/>
                </a:solidFill>
                <a:hlinkClick r:id="rId7"/>
              </a:rPr>
              <a:t>https://github.com/RL4AA/rl4aa26-challenge</a:t>
            </a:r>
            <a:endParaRPr sz="800">
              <a:solidFill>
                <a:schemeClr val="dk2"/>
              </a:solidFill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Char char="●"/>
            </a:pPr>
            <a:r>
              <a:rPr lang="en" sz="800">
                <a:solidFill>
                  <a:schemeClr val="dk2"/>
                </a:solidFill>
              </a:rPr>
              <a:t>Indico challenge session: </a:t>
            </a:r>
            <a:r>
              <a:rPr lang="en" sz="800" u="sng">
                <a:solidFill>
                  <a:schemeClr val="hlink"/>
                </a:solidFill>
                <a:hlinkClick r:id="rId8"/>
              </a:rPr>
              <a:t>https://indico.ph.liv.ac.uk/event/2025/sessions/1451/#20260330</a:t>
            </a:r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39"/>
          <p:cNvSpPr txBox="1">
            <a:spLocks noGrp="1"/>
          </p:cNvSpPr>
          <p:nvPr>
            <p:ph type="title"/>
          </p:nvPr>
        </p:nvSpPr>
        <p:spPr>
          <a:xfrm>
            <a:off x="182875" y="0"/>
            <a:ext cx="5630100" cy="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lang="en" sz="2400"/>
              <a:t>Questions?</a:t>
            </a:r>
            <a:endParaRPr sz="2400"/>
          </a:p>
        </p:txBody>
      </p:sp>
      <p:sp>
        <p:nvSpPr>
          <p:cNvPr id="551" name="Google Shape;551;p39"/>
          <p:cNvSpPr txBox="1"/>
          <p:nvPr/>
        </p:nvSpPr>
        <p:spPr>
          <a:xfrm>
            <a:off x="137675" y="1372625"/>
            <a:ext cx="5394600" cy="27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2"/>
                </a:solidFill>
              </a:rPr>
              <a:t>Links</a:t>
            </a:r>
            <a:endParaRPr sz="1300" b="1">
              <a:solidFill>
                <a:schemeClr val="dk2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</a:pPr>
            <a:r>
              <a:rPr lang="en" sz="1300">
                <a:solidFill>
                  <a:schemeClr val="dk2"/>
                </a:solidFill>
              </a:rPr>
              <a:t>Weights and Biases project: </a:t>
            </a:r>
            <a:r>
              <a:rPr lang="en" sz="1300" u="sng">
                <a:solidFill>
                  <a:schemeClr val="hlink"/>
                </a:solidFill>
                <a:hlinkClick r:id="rId3"/>
              </a:rPr>
              <a:t>https://wandb.ai/rl4aa26-challenge/challenge-leaderboard?nw=63171wvlqr</a:t>
            </a:r>
            <a:endParaRPr sz="1300">
              <a:solidFill>
                <a:schemeClr val="dk2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○"/>
            </a:pPr>
            <a:r>
              <a:rPr lang="en" sz="1300">
                <a:solidFill>
                  <a:schemeClr val="dk2"/>
                </a:solidFill>
              </a:rPr>
              <a:t>Leaderboard: </a:t>
            </a:r>
            <a:r>
              <a:rPr lang="en" sz="1300" u="sng">
                <a:solidFill>
                  <a:schemeClr val="hlink"/>
                </a:solidFill>
                <a:hlinkClick r:id="rId4"/>
              </a:rPr>
              <a:t>Leaderboard report</a:t>
            </a:r>
            <a:endParaRPr sz="1300">
              <a:solidFill>
                <a:schemeClr val="dk2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</a:pPr>
            <a:r>
              <a:rPr lang="en" sz="1300">
                <a:solidFill>
                  <a:schemeClr val="dk2"/>
                </a:solidFill>
              </a:rPr>
              <a:t>Challenge github: </a:t>
            </a:r>
            <a:r>
              <a:rPr lang="en" sz="1300" u="sng">
                <a:solidFill>
                  <a:schemeClr val="hlink"/>
                </a:solidFill>
                <a:hlinkClick r:id="rId5"/>
              </a:rPr>
              <a:t>https://github.com/RL4AA/rl4aa26-challenge</a:t>
            </a:r>
            <a:endParaRPr sz="1300">
              <a:solidFill>
                <a:schemeClr val="dk2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</a:pPr>
            <a:r>
              <a:rPr lang="en" sz="1300">
                <a:solidFill>
                  <a:schemeClr val="dk2"/>
                </a:solidFill>
              </a:rPr>
              <a:t>Indico challenge session: </a:t>
            </a:r>
            <a:r>
              <a:rPr lang="en" sz="1300" u="sng">
                <a:solidFill>
                  <a:schemeClr val="hlink"/>
                </a:solidFill>
                <a:hlinkClick r:id="rId6"/>
              </a:rPr>
              <a:t>https://indico.ph.liv.ac.uk/event/2025/sessions/1451/#20260330</a:t>
            </a:r>
            <a:endParaRPr sz="1300">
              <a:solidFill>
                <a:schemeClr val="dk2"/>
              </a:solidFill>
            </a:endParaRPr>
          </a:p>
        </p:txBody>
      </p:sp>
      <p:pic>
        <p:nvPicPr>
          <p:cNvPr id="552" name="Google Shape;552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62491" y="972625"/>
            <a:ext cx="3343723" cy="3509076"/>
          </a:xfrm>
          <a:prstGeom prst="rect">
            <a:avLst/>
          </a:prstGeom>
          <a:noFill/>
          <a:ln w="9525" cap="flat" cmpd="sng">
            <a:solidFill>
              <a:srgbClr val="002574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40"/>
          <p:cNvSpPr/>
          <p:nvPr/>
        </p:nvSpPr>
        <p:spPr>
          <a:xfrm>
            <a:off x="-456600" y="4422300"/>
            <a:ext cx="5211300" cy="721200"/>
          </a:xfrm>
          <a:prstGeom prst="parallelogram">
            <a:avLst>
              <a:gd name="adj" fmla="val 56566"/>
            </a:avLst>
          </a:prstGeom>
          <a:solidFill>
            <a:srgbClr val="0B37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8" name="Google Shape;558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7125" y="4580152"/>
            <a:ext cx="2319626" cy="405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40"/>
          <p:cNvSpPr/>
          <p:nvPr/>
        </p:nvSpPr>
        <p:spPr>
          <a:xfrm rot="-251">
            <a:off x="5517650" y="632291"/>
            <a:ext cx="4107900" cy="826200"/>
          </a:xfrm>
          <a:prstGeom prst="trapezoid">
            <a:avLst>
              <a:gd name="adj" fmla="val 5021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40"/>
          <p:cNvSpPr/>
          <p:nvPr/>
        </p:nvSpPr>
        <p:spPr>
          <a:xfrm>
            <a:off x="3658250" y="1458650"/>
            <a:ext cx="7414200" cy="2730900"/>
          </a:xfrm>
          <a:prstGeom prst="trapezoid">
            <a:avLst>
              <a:gd name="adj" fmla="val 64570"/>
            </a:avLst>
          </a:prstGeom>
          <a:solidFill>
            <a:srgbClr val="91752E"/>
          </a:solidFill>
          <a:ln w="9525" cap="flat" cmpd="sng">
            <a:solidFill>
              <a:srgbClr val="9175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40"/>
          <p:cNvSpPr/>
          <p:nvPr/>
        </p:nvSpPr>
        <p:spPr>
          <a:xfrm rot="10800000">
            <a:off x="3658250" y="4189500"/>
            <a:ext cx="7826700" cy="954600"/>
          </a:xfrm>
          <a:prstGeom prst="trapezoid">
            <a:avLst>
              <a:gd name="adj" fmla="val 66335"/>
            </a:avLst>
          </a:prstGeom>
          <a:solidFill>
            <a:srgbClr val="91752E"/>
          </a:solidFill>
          <a:ln w="9525" cap="flat" cmpd="sng">
            <a:solidFill>
              <a:srgbClr val="9175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2" name="Google Shape;562;p40"/>
          <p:cNvPicPr preferRelativeResize="0"/>
          <p:nvPr/>
        </p:nvPicPr>
        <p:blipFill rotWithShape="1">
          <a:blip r:embed="rId5">
            <a:alphaModFix/>
          </a:blip>
          <a:srcRect t="15439" b="11215"/>
          <a:stretch/>
        </p:blipFill>
        <p:spPr>
          <a:xfrm>
            <a:off x="5869200" y="773275"/>
            <a:ext cx="3274799" cy="586750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40"/>
          <p:cNvSpPr txBox="1"/>
          <p:nvPr/>
        </p:nvSpPr>
        <p:spPr>
          <a:xfrm>
            <a:off x="3384525" y="2859100"/>
            <a:ext cx="5665200" cy="19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RL Challenge</a:t>
            </a:r>
            <a:endParaRPr sz="47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i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Group assignment</a:t>
            </a:r>
            <a:endParaRPr sz="3800" i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64" name="Google Shape;564;p40"/>
          <p:cNvSpPr txBox="1"/>
          <p:nvPr/>
        </p:nvSpPr>
        <p:spPr>
          <a:xfrm>
            <a:off x="5165275" y="4362700"/>
            <a:ext cx="3832500" cy="4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Joel Wulff</a:t>
            </a:r>
            <a:endParaRPr sz="18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41"/>
          <p:cNvSpPr txBox="1">
            <a:spLocks noGrp="1"/>
          </p:cNvSpPr>
          <p:nvPr>
            <p:ph type="title"/>
          </p:nvPr>
        </p:nvSpPr>
        <p:spPr>
          <a:xfrm>
            <a:off x="182875" y="0"/>
            <a:ext cx="5630100" cy="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lang="en" sz="2400"/>
              <a:t>Method</a:t>
            </a:r>
            <a:endParaRPr sz="2400"/>
          </a:p>
        </p:txBody>
      </p:sp>
      <p:sp>
        <p:nvSpPr>
          <p:cNvPr id="570" name="Google Shape;570;p41"/>
          <p:cNvSpPr txBox="1"/>
          <p:nvPr/>
        </p:nvSpPr>
        <p:spPr>
          <a:xfrm>
            <a:off x="419000" y="1295350"/>
            <a:ext cx="5746800" cy="17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Divided into teams according to: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Home institute (to promote new connections!)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RL experience (some advanced, some beginner)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Work experience (student, staff, lecturer, etc.)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571" name="Google Shape;571;p41"/>
          <p:cNvSpPr/>
          <p:nvPr/>
        </p:nvSpPr>
        <p:spPr>
          <a:xfrm>
            <a:off x="1117500" y="2875350"/>
            <a:ext cx="6909000" cy="1167300"/>
          </a:xfrm>
          <a:prstGeom prst="roundRect">
            <a:avLst>
              <a:gd name="adj" fmla="val 16667"/>
            </a:avLst>
          </a:prstGeom>
          <a:solidFill>
            <a:srgbClr val="186E3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Assigned a </a:t>
            </a:r>
            <a:r>
              <a:rPr lang="en" sz="1800" b="1">
                <a:solidFill>
                  <a:schemeClr val="lt1"/>
                </a:solidFill>
              </a:rPr>
              <a:t>team captain</a:t>
            </a:r>
            <a:r>
              <a:rPr lang="en" sz="1800">
                <a:solidFill>
                  <a:schemeClr val="lt1"/>
                </a:solidFill>
              </a:rPr>
              <a:t> </a:t>
            </a:r>
            <a:endParaRPr sz="18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→ Team member with slightly more RL experience!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42"/>
          <p:cNvSpPr txBox="1">
            <a:spLocks noGrp="1"/>
          </p:cNvSpPr>
          <p:nvPr>
            <p:ph type="title"/>
          </p:nvPr>
        </p:nvSpPr>
        <p:spPr>
          <a:xfrm>
            <a:off x="182875" y="0"/>
            <a:ext cx="5630100" cy="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lang="en" sz="2400"/>
              <a:t>All teams</a:t>
            </a:r>
            <a:endParaRPr sz="2400"/>
          </a:p>
        </p:txBody>
      </p:sp>
      <p:graphicFrame>
        <p:nvGraphicFramePr>
          <p:cNvPr id="577" name="Google Shape;577;p42"/>
          <p:cNvGraphicFramePr/>
          <p:nvPr/>
        </p:nvGraphicFramePr>
        <p:xfrm>
          <a:off x="697225" y="1124450"/>
          <a:ext cx="7910550" cy="2894600"/>
        </p:xfrm>
        <a:graphic>
          <a:graphicData uri="http://schemas.openxmlformats.org/drawingml/2006/table">
            <a:tbl>
              <a:tblPr>
                <a:noFill/>
                <a:tableStyleId>{6277C47F-FF0E-4F09-8893-F60327240CA9}</a:tableStyleId>
              </a:tblPr>
              <a:tblGrid>
                <a:gridCol w="882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0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3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3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1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71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28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L="28575" marR="28575" marT="19050" marB="19050" anchor="b">
                    <a:lnL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376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Team captain</a:t>
                      </a:r>
                      <a:endParaRPr sz="1200" b="1">
                        <a:solidFill>
                          <a:schemeClr val="lt1"/>
                        </a:solidFill>
                      </a:endParaRPr>
                    </a:p>
                  </a:txBody>
                  <a:tcPr marL="28575" marR="28575" marT="19050" marB="19050" anchor="b">
                    <a:lnL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376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chemeClr val="lt1"/>
                          </a:solidFill>
                        </a:rPr>
                        <a:t>Participant 2</a:t>
                      </a:r>
                      <a:endParaRPr sz="800" b="1">
                        <a:solidFill>
                          <a:schemeClr val="lt1"/>
                        </a:solidFill>
                      </a:endParaRPr>
                    </a:p>
                  </a:txBody>
                  <a:tcPr marL="28575" marR="28575" marT="19050" marB="19050" anchor="b">
                    <a:lnL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376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chemeClr val="lt1"/>
                          </a:solidFill>
                        </a:rPr>
                        <a:t>Participant 3</a:t>
                      </a:r>
                      <a:endParaRPr sz="800" b="1">
                        <a:solidFill>
                          <a:schemeClr val="lt1"/>
                        </a:solidFill>
                      </a:endParaRPr>
                    </a:p>
                  </a:txBody>
                  <a:tcPr marL="28575" marR="28575" marT="19050" marB="19050" anchor="b">
                    <a:lnL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376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chemeClr val="lt1"/>
                          </a:solidFill>
                        </a:rPr>
                        <a:t>Participant 4</a:t>
                      </a:r>
                      <a:endParaRPr sz="800" b="1">
                        <a:solidFill>
                          <a:schemeClr val="lt1"/>
                        </a:solidFill>
                      </a:endParaRPr>
                    </a:p>
                  </a:txBody>
                  <a:tcPr marL="28575" marR="28575" marT="19050" marB="19050" anchor="b">
                    <a:lnL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376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chemeClr val="lt1"/>
                          </a:solidFill>
                        </a:rPr>
                        <a:t>Participant 5</a:t>
                      </a:r>
                      <a:endParaRPr sz="800" b="1">
                        <a:solidFill>
                          <a:schemeClr val="lt1"/>
                        </a:solidFill>
                      </a:endParaRPr>
                    </a:p>
                  </a:txBody>
                  <a:tcPr marL="28575" marR="28575" marT="19050" marB="19050" anchor="b">
                    <a:lnL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37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2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b="1">
                          <a:solidFill>
                            <a:srgbClr val="F8F8F8"/>
                          </a:solidFill>
                        </a:rPr>
                        <a:t>Team 1</a:t>
                      </a:r>
                      <a:endParaRPr sz="1200">
                        <a:solidFill>
                          <a:srgbClr val="F8F8F8"/>
                        </a:solidFill>
                      </a:endParaRPr>
                    </a:p>
                  </a:txBody>
                  <a:tcPr marL="28575" marR="28575" marT="19050" marB="19050" anchor="b">
                    <a:lnL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A212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rgbClr val="F8F8F8"/>
                          </a:solidFill>
                        </a:rPr>
                        <a:t>Adrián Menor</a:t>
                      </a:r>
                      <a:endParaRPr sz="800" b="1">
                        <a:solidFill>
                          <a:srgbClr val="F8F8F8"/>
                        </a:solidFill>
                      </a:endParaRPr>
                    </a:p>
                  </a:txBody>
                  <a:tcPr marL="28575" marR="28575" marT="19050" marB="19050" anchor="b">
                    <a:lnL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A212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F8F8F8"/>
                          </a:solidFill>
                        </a:rPr>
                        <a:t>Jordan Byrne</a:t>
                      </a:r>
                      <a:endParaRPr sz="800">
                        <a:solidFill>
                          <a:srgbClr val="F8F8F8"/>
                        </a:solidFill>
                      </a:endParaRPr>
                    </a:p>
                  </a:txBody>
                  <a:tcPr marL="28575" marR="28575" marT="19050" marB="19050" anchor="b">
                    <a:lnL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A212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rgbClr val="F8F8F8"/>
                          </a:solidFill>
                        </a:rPr>
                        <a:t>Sarah Trausner</a:t>
                      </a:r>
                      <a:endParaRPr sz="800">
                        <a:solidFill>
                          <a:srgbClr val="F8F8F8"/>
                        </a:solidFill>
                      </a:endParaRPr>
                    </a:p>
                  </a:txBody>
                  <a:tcPr marL="28575" marR="28575" marT="19050" marB="19050" anchor="b">
                    <a:lnL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A212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F8F8F8"/>
                          </a:solidFill>
                        </a:rPr>
                        <a:t>Penny Madysa</a:t>
                      </a:r>
                      <a:endParaRPr sz="800">
                        <a:solidFill>
                          <a:srgbClr val="F8F8F8"/>
                        </a:solidFill>
                      </a:endParaRPr>
                    </a:p>
                  </a:txBody>
                  <a:tcPr marL="28575" marR="28575" marT="19050" marB="19050" anchor="b">
                    <a:lnL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A212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-</a:t>
                      </a:r>
                      <a:endParaRPr sz="800">
                        <a:solidFill>
                          <a:srgbClr val="F8F8F8"/>
                        </a:solidFill>
                      </a:endParaRPr>
                    </a:p>
                  </a:txBody>
                  <a:tcPr marL="28575" marR="28575" marT="19050" marB="19050" anchor="b">
                    <a:lnL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A21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8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b="1">
                          <a:solidFill>
                            <a:schemeClr val="dk1"/>
                          </a:solidFill>
                        </a:rPr>
                        <a:t>Team 2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28575" marR="28575" marT="19050" marB="19050" anchor="b">
                    <a:lnL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chemeClr val="dk1"/>
                          </a:solidFill>
                        </a:rPr>
                        <a:t>Matthias Remta</a:t>
                      </a:r>
                      <a:endParaRPr sz="800" b="1">
                        <a:solidFill>
                          <a:schemeClr val="dk1"/>
                        </a:solidFill>
                      </a:endParaRPr>
                    </a:p>
                  </a:txBody>
                  <a:tcPr marL="28575" marR="28575" marT="19050" marB="19050" anchor="b">
                    <a:lnL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</a:rPr>
                        <a:t>Michail Sapkas</a:t>
                      </a:r>
                      <a:endParaRPr sz="800">
                        <a:solidFill>
                          <a:schemeClr val="dk1"/>
                        </a:solidFill>
                      </a:endParaRPr>
                    </a:p>
                  </a:txBody>
                  <a:tcPr marL="28575" marR="28575" marT="19050" marB="19050" anchor="b">
                    <a:lnL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</a:rPr>
                        <a:t>Christopher Arran</a:t>
                      </a:r>
                      <a:endParaRPr sz="800">
                        <a:solidFill>
                          <a:schemeClr val="dk1"/>
                        </a:solidFill>
                      </a:endParaRPr>
                    </a:p>
                  </a:txBody>
                  <a:tcPr marL="28575" marR="28575" marT="19050" marB="19050" anchor="b">
                    <a:lnL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</a:rPr>
                        <a:t>Eiad Hamwi</a:t>
                      </a:r>
                      <a:endParaRPr sz="800">
                        <a:solidFill>
                          <a:schemeClr val="dk1"/>
                        </a:solidFill>
                      </a:endParaRPr>
                    </a:p>
                  </a:txBody>
                  <a:tcPr marL="28575" marR="28575" marT="19050" marB="19050" anchor="b">
                    <a:lnL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</a:rPr>
                        <a:t>Chong Shik Park</a:t>
                      </a:r>
                      <a:endParaRPr sz="800">
                        <a:solidFill>
                          <a:schemeClr val="dk1"/>
                        </a:solidFill>
                      </a:endParaRPr>
                    </a:p>
                  </a:txBody>
                  <a:tcPr marL="28575" marR="28575" marT="19050" marB="19050" anchor="b">
                    <a:lnL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B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82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chemeClr val="lt1"/>
                          </a:solidFill>
                        </a:rPr>
                        <a:t>Team 3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L="28575" marR="28575" marT="19050" marB="19050" anchor="b">
                    <a:lnL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6E3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chemeClr val="lt1"/>
                          </a:solidFill>
                        </a:rPr>
                        <a:t>Fan Jiaqi</a:t>
                      </a:r>
                      <a:endParaRPr sz="800" b="1">
                        <a:solidFill>
                          <a:schemeClr val="lt1"/>
                        </a:solidFill>
                      </a:endParaRPr>
                    </a:p>
                  </a:txBody>
                  <a:tcPr marL="28575" marR="28575" marT="19050" marB="19050" anchor="b">
                    <a:lnL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6E3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</a:rPr>
                        <a:t>Giacomo Tangari</a:t>
                      </a:r>
                      <a:endParaRPr sz="800">
                        <a:solidFill>
                          <a:schemeClr val="lt1"/>
                        </a:solidFill>
                      </a:endParaRPr>
                    </a:p>
                  </a:txBody>
                  <a:tcPr marL="28575" marR="28575" marT="19050" marB="19050" anchor="b">
                    <a:lnL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6E3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</a:rPr>
                        <a:t>Storm Mathisen</a:t>
                      </a:r>
                      <a:endParaRPr sz="800">
                        <a:solidFill>
                          <a:schemeClr val="lt1"/>
                        </a:solidFill>
                      </a:endParaRPr>
                    </a:p>
                  </a:txBody>
                  <a:tcPr marL="28575" marR="28575" marT="19050" marB="19050" anchor="b">
                    <a:lnL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6E3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</a:rPr>
                        <a:t>Georg Weinberger</a:t>
                      </a:r>
                      <a:endParaRPr sz="800">
                        <a:solidFill>
                          <a:schemeClr val="lt1"/>
                        </a:solidFill>
                      </a:endParaRPr>
                    </a:p>
                  </a:txBody>
                  <a:tcPr marL="28575" marR="28575" marT="19050" marB="19050" anchor="b">
                    <a:lnL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6E3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</a:rPr>
                        <a:t>Sara Zoccheddu</a:t>
                      </a:r>
                      <a:endParaRPr sz="800">
                        <a:solidFill>
                          <a:schemeClr val="lt1"/>
                        </a:solidFill>
                      </a:endParaRPr>
                    </a:p>
                  </a:txBody>
                  <a:tcPr marL="28575" marR="28575" marT="19050" marB="19050" anchor="b">
                    <a:lnL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86E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82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chemeClr val="dk1"/>
                          </a:solidFill>
                        </a:rPr>
                        <a:t>Team 4</a:t>
                      </a:r>
                      <a:endParaRPr sz="1200"/>
                    </a:p>
                  </a:txBody>
                  <a:tcPr marL="28575" marR="28575" marT="19050" marB="19050" anchor="b">
                    <a:lnL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Andrea Vella</a:t>
                      </a:r>
                      <a:endParaRPr sz="800" b="1"/>
                    </a:p>
                  </a:txBody>
                  <a:tcPr marL="28575" marR="28575" marT="19050" marB="19050" anchor="b">
                    <a:lnL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Jake Flowerdew</a:t>
                      </a:r>
                      <a:endParaRPr sz="800"/>
                    </a:p>
                  </a:txBody>
                  <a:tcPr marL="28575" marR="28575" marT="19050" marB="19050" anchor="b">
                    <a:lnL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Oliver Betteridge</a:t>
                      </a:r>
                      <a:endParaRPr sz="800"/>
                    </a:p>
                  </a:txBody>
                  <a:tcPr marL="28575" marR="28575" marT="19050" marB="19050" anchor="b">
                    <a:lnL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Xingchi Liu</a:t>
                      </a:r>
                      <a:endParaRPr sz="800"/>
                    </a:p>
                  </a:txBody>
                  <a:tcPr marL="28575" marR="28575" marT="19050" marB="19050" anchor="b">
                    <a:lnL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-</a:t>
                      </a:r>
                      <a:endParaRPr sz="1200"/>
                    </a:p>
                  </a:txBody>
                  <a:tcPr marL="28575" marR="28575" marT="19050" marB="19050" anchor="b">
                    <a:lnL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82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b="1">
                          <a:solidFill>
                            <a:schemeClr val="lt1"/>
                          </a:solidFill>
                        </a:rPr>
                        <a:t>Team 5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L="28575" marR="28575" marT="19050" marB="19050" anchor="b">
                    <a:lnL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15E3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chemeClr val="lt1"/>
                          </a:solidFill>
                        </a:rPr>
                        <a:t>Ignacio D. Lopez-Miguel</a:t>
                      </a:r>
                      <a:endParaRPr sz="800" b="1">
                        <a:solidFill>
                          <a:schemeClr val="lt1"/>
                        </a:solidFill>
                      </a:endParaRPr>
                    </a:p>
                  </a:txBody>
                  <a:tcPr marL="28575" marR="28575" marT="19050" marB="19050" anchor="b">
                    <a:lnL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15E3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</a:rPr>
                        <a:t>Filip Peczek</a:t>
                      </a:r>
                      <a:endParaRPr sz="800">
                        <a:solidFill>
                          <a:schemeClr val="lt1"/>
                        </a:solidFill>
                      </a:endParaRPr>
                    </a:p>
                  </a:txBody>
                  <a:tcPr marL="28575" marR="28575" marT="19050" marB="19050" anchor="b">
                    <a:lnL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15E3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</a:rPr>
                        <a:t>Kirill Fedorov</a:t>
                      </a:r>
                      <a:endParaRPr sz="800">
                        <a:solidFill>
                          <a:schemeClr val="lt1"/>
                        </a:solidFill>
                      </a:endParaRPr>
                    </a:p>
                  </a:txBody>
                  <a:tcPr marL="28575" marR="28575" marT="19050" marB="19050" anchor="b">
                    <a:lnL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15E3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</a:rPr>
                        <a:t>CE LI</a:t>
                      </a:r>
                      <a:endParaRPr sz="800">
                        <a:solidFill>
                          <a:schemeClr val="lt1"/>
                        </a:solidFill>
                      </a:endParaRPr>
                    </a:p>
                  </a:txBody>
                  <a:tcPr marL="28575" marR="28575" marT="19050" marB="19050" anchor="b">
                    <a:lnL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15E3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-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L="28575" marR="28575" marT="19050" marB="19050" anchor="b">
                    <a:lnL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15E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82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b="1">
                          <a:solidFill>
                            <a:schemeClr val="dk1"/>
                          </a:solidFill>
                        </a:rPr>
                        <a:t>Team 6</a:t>
                      </a:r>
                      <a:endParaRPr sz="1200"/>
                    </a:p>
                  </a:txBody>
                  <a:tcPr marL="28575" marR="28575" marT="19050" marB="19050" anchor="b">
                    <a:lnL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Armen Kasparian</a:t>
                      </a:r>
                      <a:endParaRPr sz="800" b="1"/>
                    </a:p>
                  </a:txBody>
                  <a:tcPr marL="28575" marR="28575" marT="19050" marB="19050" anchor="b">
                    <a:lnL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Johannes Alexander Jaeger</a:t>
                      </a:r>
                      <a:endParaRPr sz="800"/>
                    </a:p>
                  </a:txBody>
                  <a:tcPr marL="28575" marR="28575" marT="19050" marB="19050" anchor="b">
                    <a:lnL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Subindev Devadasan</a:t>
                      </a:r>
                      <a:endParaRPr sz="800"/>
                    </a:p>
                  </a:txBody>
                  <a:tcPr marL="28575" marR="28575" marT="19050" marB="19050" anchor="b">
                    <a:lnL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Raunakk Banerjee</a:t>
                      </a:r>
                      <a:endParaRPr sz="800"/>
                    </a:p>
                  </a:txBody>
                  <a:tcPr marL="28575" marR="28575" marT="19050" marB="19050" anchor="b">
                    <a:lnL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-</a:t>
                      </a:r>
                      <a:endParaRPr sz="1200"/>
                    </a:p>
                  </a:txBody>
                  <a:tcPr marL="28575" marR="28575" marT="19050" marB="19050" anchor="b">
                    <a:lnL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82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b="1">
                          <a:solidFill>
                            <a:schemeClr val="lt1"/>
                          </a:solidFill>
                        </a:rPr>
                        <a:t>Team 7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L="28575" marR="28575" marT="19050" marB="19050" anchor="b">
                    <a:lnL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51C7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chemeClr val="lt1"/>
                          </a:solidFill>
                        </a:rPr>
                        <a:t>Guillermo Hijano</a:t>
                      </a:r>
                      <a:endParaRPr sz="800">
                        <a:solidFill>
                          <a:schemeClr val="lt1"/>
                        </a:solidFill>
                      </a:endParaRPr>
                    </a:p>
                  </a:txBody>
                  <a:tcPr marL="28575" marR="28575" marT="19050" marB="19050" anchor="b">
                    <a:lnL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51C7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</a:rPr>
                        <a:t>Daniele Zebele</a:t>
                      </a:r>
                      <a:endParaRPr sz="800">
                        <a:solidFill>
                          <a:schemeClr val="lt1"/>
                        </a:solidFill>
                      </a:endParaRPr>
                    </a:p>
                  </a:txBody>
                  <a:tcPr marL="28575" marR="28575" marT="19050" marB="19050" anchor="b">
                    <a:lnL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51C7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</a:rPr>
                        <a:t>Lu ZHAO</a:t>
                      </a:r>
                      <a:endParaRPr sz="800">
                        <a:solidFill>
                          <a:schemeClr val="lt1"/>
                        </a:solidFill>
                      </a:endParaRPr>
                    </a:p>
                  </a:txBody>
                  <a:tcPr marL="28575" marR="28575" marT="19050" marB="19050" anchor="b">
                    <a:lnL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51C7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</a:rPr>
                        <a:t>Adnan Ghribi</a:t>
                      </a:r>
                      <a:endParaRPr sz="800" b="1">
                        <a:solidFill>
                          <a:schemeClr val="lt1"/>
                        </a:solidFill>
                      </a:endParaRPr>
                    </a:p>
                  </a:txBody>
                  <a:tcPr marL="28575" marR="28575" marT="19050" marB="19050" anchor="b">
                    <a:lnL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51C7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-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L="28575" marR="28575" marT="19050" marB="19050" anchor="b">
                    <a:lnL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51C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82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chemeClr val="dk1"/>
                          </a:solidFill>
                        </a:rPr>
                        <a:t>Team 8</a:t>
                      </a:r>
                      <a:endParaRPr sz="1200"/>
                    </a:p>
                  </a:txBody>
                  <a:tcPr marL="28575" marR="28575" marT="19050" marB="19050" anchor="b">
                    <a:lnL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chemeClr val="dk1"/>
                          </a:solidFill>
                        </a:rPr>
                        <a:t>Juan Manuel Montoya</a:t>
                      </a:r>
                      <a:endParaRPr sz="800"/>
                    </a:p>
                  </a:txBody>
                  <a:tcPr marL="28575" marR="28575" marT="19050" marB="19050" anchor="b">
                    <a:lnL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Smita Singh</a:t>
                      </a:r>
                      <a:endParaRPr sz="800"/>
                    </a:p>
                  </a:txBody>
                  <a:tcPr marL="28575" marR="28575" marT="19050" marB="19050" anchor="b">
                    <a:lnL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Emily Archer</a:t>
                      </a:r>
                      <a:endParaRPr sz="800"/>
                    </a:p>
                  </a:txBody>
                  <a:tcPr marL="28575" marR="28575" marT="19050" marB="19050" anchor="b">
                    <a:lnL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</a:rPr>
                        <a:t>Matt Pereira</a:t>
                      </a:r>
                      <a:endParaRPr sz="800" b="1"/>
                    </a:p>
                  </a:txBody>
                  <a:tcPr marL="28575" marR="28575" marT="19050" marB="19050" anchor="b">
                    <a:lnL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-</a:t>
                      </a:r>
                      <a:endParaRPr sz="1200"/>
                    </a:p>
                  </a:txBody>
                  <a:tcPr marL="28575" marR="28575" marT="19050" marB="19050" anchor="b">
                    <a:lnL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78" name="Google Shape;578;p42"/>
          <p:cNvSpPr txBox="1"/>
          <p:nvPr/>
        </p:nvSpPr>
        <p:spPr>
          <a:xfrm>
            <a:off x="5408600" y="4304125"/>
            <a:ext cx="37353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i="1">
                <a:solidFill>
                  <a:schemeClr val="dk2"/>
                </a:solidFill>
              </a:rPr>
              <a:t>If you have not been assigned a team, but want to participate in the challenge, approach me after this!</a:t>
            </a:r>
            <a:endParaRPr sz="1100" i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 txBox="1">
            <a:spLocks noGrp="1"/>
          </p:cNvSpPr>
          <p:nvPr>
            <p:ph type="title"/>
          </p:nvPr>
        </p:nvSpPr>
        <p:spPr>
          <a:xfrm>
            <a:off x="182875" y="0"/>
            <a:ext cx="5630100" cy="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lang="en" sz="2400"/>
              <a:t>Introduction -  Who am I?</a:t>
            </a:r>
            <a:endParaRPr sz="2400"/>
          </a:p>
        </p:txBody>
      </p:sp>
      <p:pic>
        <p:nvPicPr>
          <p:cNvPr id="105" name="Google Shape;10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286" y="1004438"/>
            <a:ext cx="1175462" cy="156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7"/>
          <p:cNvPicPr preferRelativeResize="0"/>
          <p:nvPr/>
        </p:nvPicPr>
        <p:blipFill rotWithShape="1">
          <a:blip r:embed="rId4">
            <a:alphaModFix/>
          </a:blip>
          <a:srcRect l="12587" t="1858" b="1858"/>
          <a:stretch/>
        </p:blipFill>
        <p:spPr>
          <a:xfrm>
            <a:off x="1854969" y="1018156"/>
            <a:ext cx="2574408" cy="1567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7"/>
          <p:cNvPicPr preferRelativeResize="0"/>
          <p:nvPr/>
        </p:nvPicPr>
        <p:blipFill rotWithShape="1">
          <a:blip r:embed="rId5">
            <a:alphaModFix/>
          </a:blip>
          <a:srcRect l="16516" t="22804" r="7651"/>
          <a:stretch/>
        </p:blipFill>
        <p:spPr>
          <a:xfrm>
            <a:off x="5650450" y="2676575"/>
            <a:ext cx="2961925" cy="2011124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7"/>
          <p:cNvSpPr txBox="1"/>
          <p:nvPr/>
        </p:nvSpPr>
        <p:spPr>
          <a:xfrm>
            <a:off x="3783325" y="4169787"/>
            <a:ext cx="15744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*See talk/poster!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112" name="Google Shape;112;p17"/>
          <p:cNvPicPr preferRelativeResize="0"/>
          <p:nvPr/>
        </p:nvPicPr>
        <p:blipFill rotWithShape="1">
          <a:blip r:embed="rId6">
            <a:alphaModFix/>
          </a:blip>
          <a:srcRect t="4288"/>
          <a:stretch/>
        </p:blipFill>
        <p:spPr>
          <a:xfrm>
            <a:off x="5583547" y="2564938"/>
            <a:ext cx="3095728" cy="223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94;p16">
            <a:extLst>
              <a:ext uri="{FF2B5EF4-FFF2-40B4-BE49-F238E27FC236}">
                <a16:creationId xmlns:a16="http://schemas.microsoft.com/office/drawing/2014/main" id="{C73F5B0E-51CF-68D1-D730-3EE070DB16CA}"/>
              </a:ext>
            </a:extLst>
          </p:cNvPr>
          <p:cNvSpPr txBox="1"/>
          <p:nvPr/>
        </p:nvSpPr>
        <p:spPr>
          <a:xfrm>
            <a:off x="182875" y="2571750"/>
            <a:ext cx="4784100" cy="18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rgbClr val="0033A0"/>
                </a:solidFill>
              </a:rPr>
              <a:t>Joel Wulff</a:t>
            </a:r>
            <a:endParaRPr sz="1900" b="1" dirty="0">
              <a:solidFill>
                <a:srgbClr val="0033A0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700"/>
              <a:buChar char="●"/>
            </a:pPr>
            <a:r>
              <a:rPr lang="en" sz="1700" b="1" dirty="0">
                <a:solidFill>
                  <a:srgbClr val="0033A0"/>
                </a:solidFill>
              </a:rPr>
              <a:t>Fellow @ CERN</a:t>
            </a:r>
            <a:r>
              <a:rPr lang="en" sz="1700" dirty="0">
                <a:solidFill>
                  <a:srgbClr val="0033A0"/>
                </a:solidFill>
              </a:rPr>
              <a:t> (SY-RF group)</a:t>
            </a:r>
            <a:endParaRPr sz="1700" dirty="0">
              <a:solidFill>
                <a:srgbClr val="0033A0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600"/>
              <a:buChar char="○"/>
            </a:pPr>
            <a:r>
              <a:rPr lang="en" sz="1600" dirty="0">
                <a:solidFill>
                  <a:srgbClr val="0033A0"/>
                </a:solidFill>
              </a:rPr>
              <a:t>Focusing on automation, anomaly detection and ML (including RL*)</a:t>
            </a:r>
            <a:endParaRPr sz="1900" dirty="0">
              <a:solidFill>
                <a:srgbClr val="0033A0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700"/>
              <a:buChar char="●"/>
            </a:pPr>
            <a:r>
              <a:rPr lang="en" sz="1700" dirty="0">
                <a:solidFill>
                  <a:srgbClr val="0033A0"/>
                </a:solidFill>
              </a:rPr>
              <a:t>Love skiing!</a:t>
            </a:r>
            <a:endParaRPr sz="1700" dirty="0">
              <a:solidFill>
                <a:srgbClr val="0033A0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700"/>
              <a:buChar char="●"/>
            </a:pPr>
            <a:r>
              <a:rPr lang="en" sz="1700" dirty="0">
                <a:solidFill>
                  <a:srgbClr val="0033A0"/>
                </a:solidFill>
              </a:rPr>
              <a:t>From Malmö, Sweden</a:t>
            </a:r>
            <a:endParaRPr sz="1700" dirty="0">
              <a:solidFill>
                <a:srgbClr val="0033A0"/>
              </a:solidFill>
            </a:endParaRPr>
          </a:p>
        </p:txBody>
      </p:sp>
      <p:sp>
        <p:nvSpPr>
          <p:cNvPr id="3" name="Google Shape;95;p16">
            <a:extLst>
              <a:ext uri="{FF2B5EF4-FFF2-40B4-BE49-F238E27FC236}">
                <a16:creationId xmlns:a16="http://schemas.microsoft.com/office/drawing/2014/main" id="{2C16927C-72D1-E25F-7CF1-94F6157733C4}"/>
              </a:ext>
            </a:extLst>
          </p:cNvPr>
          <p:cNvSpPr txBox="1"/>
          <p:nvPr/>
        </p:nvSpPr>
        <p:spPr>
          <a:xfrm>
            <a:off x="4864525" y="1018150"/>
            <a:ext cx="4142700" cy="10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0033A0"/>
                </a:solidFill>
              </a:rPr>
              <a:t>Why am I working on this hands-on?</a:t>
            </a:r>
            <a:endParaRPr sz="1700" b="1">
              <a:solidFill>
                <a:srgbClr val="0033A0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700"/>
              <a:buChar char="●"/>
            </a:pPr>
            <a:r>
              <a:rPr lang="en" sz="1700">
                <a:solidFill>
                  <a:srgbClr val="0033A0"/>
                </a:solidFill>
              </a:rPr>
              <a:t>Attended RL4AA’25</a:t>
            </a:r>
            <a:endParaRPr sz="1700">
              <a:solidFill>
                <a:srgbClr val="0033A0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0033A0"/>
                </a:solidFill>
              </a:rPr>
              <a:t>→ Team won the challenge!</a:t>
            </a:r>
            <a:endParaRPr sz="1700">
              <a:solidFill>
                <a:srgbClr val="0033A0"/>
              </a:solidFill>
            </a:endParaRPr>
          </a:p>
        </p:txBody>
      </p:sp>
      <p:sp>
        <p:nvSpPr>
          <p:cNvPr id="4" name="Google Shape;98;p16">
            <a:extLst>
              <a:ext uri="{FF2B5EF4-FFF2-40B4-BE49-F238E27FC236}">
                <a16:creationId xmlns:a16="http://schemas.microsoft.com/office/drawing/2014/main" id="{1F18FAAF-1406-9675-A507-9E778D7708B7}"/>
              </a:ext>
            </a:extLst>
          </p:cNvPr>
          <p:cNvSpPr txBox="1"/>
          <p:nvPr/>
        </p:nvSpPr>
        <p:spPr>
          <a:xfrm>
            <a:off x="4864525" y="1846203"/>
            <a:ext cx="41427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700"/>
              <a:buChar char="●"/>
            </a:pPr>
            <a:r>
              <a:rPr lang="en" sz="1700">
                <a:solidFill>
                  <a:srgbClr val="0033A0"/>
                </a:solidFill>
              </a:rPr>
              <a:t>Invited to participate in organization of RL4AA’26 :)</a:t>
            </a:r>
            <a:endParaRPr sz="17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>
            <a:spLocks noGrp="1"/>
          </p:cNvSpPr>
          <p:nvPr>
            <p:ph type="title"/>
          </p:nvPr>
        </p:nvSpPr>
        <p:spPr>
          <a:xfrm>
            <a:off x="182875" y="0"/>
            <a:ext cx="5630100" cy="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lang="en" sz="2400"/>
              <a:t>2026 Challenge: Motivation</a:t>
            </a:r>
            <a:endParaRPr sz="2400"/>
          </a:p>
        </p:txBody>
      </p:sp>
      <p:sp>
        <p:nvSpPr>
          <p:cNvPr id="118" name="Google Shape;118;p18"/>
          <p:cNvSpPr txBox="1"/>
          <p:nvPr/>
        </p:nvSpPr>
        <p:spPr>
          <a:xfrm>
            <a:off x="7430913" y="1382667"/>
            <a:ext cx="9078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RL4AA23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" name="Google Shape;119;p18" title="DSC05817.png"/>
          <p:cNvPicPr preferRelativeResize="0"/>
          <p:nvPr/>
        </p:nvPicPr>
        <p:blipFill rotWithShape="1">
          <a:blip r:embed="rId3">
            <a:alphaModFix/>
          </a:blip>
          <a:srcRect l="-275380" t="5210" r="275380" b="-5210"/>
          <a:stretch/>
        </p:blipFill>
        <p:spPr>
          <a:xfrm>
            <a:off x="86775" y="968975"/>
            <a:ext cx="2343752" cy="1562126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8"/>
          <p:cNvSpPr txBox="1"/>
          <p:nvPr/>
        </p:nvSpPr>
        <p:spPr>
          <a:xfrm>
            <a:off x="2130450" y="1347725"/>
            <a:ext cx="48831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C00000"/>
                </a:solidFill>
              </a:rPr>
              <a:t>What is the goal of this coding challenge?</a:t>
            </a:r>
            <a:endParaRPr sz="1800" b="1">
              <a:solidFill>
                <a:srgbClr val="C00000"/>
              </a:solidFill>
            </a:endParaRPr>
          </a:p>
        </p:txBody>
      </p:sp>
      <p:sp>
        <p:nvSpPr>
          <p:cNvPr id="121" name="Google Shape;121;p18"/>
          <p:cNvSpPr/>
          <p:nvPr/>
        </p:nvSpPr>
        <p:spPr>
          <a:xfrm>
            <a:off x="481375" y="2076796"/>
            <a:ext cx="2539200" cy="1386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Provide a </a:t>
            </a:r>
            <a:r>
              <a:rPr lang="en" sz="1800" b="1">
                <a:solidFill>
                  <a:schemeClr val="lt1"/>
                </a:solidFill>
              </a:rPr>
              <a:t>hands-on experience</a:t>
            </a:r>
            <a:r>
              <a:rPr lang="en" sz="1800">
                <a:solidFill>
                  <a:schemeClr val="lt1"/>
                </a:solidFill>
              </a:rPr>
              <a:t> with </a:t>
            </a:r>
            <a:r>
              <a:rPr lang="en" sz="1800" b="1">
                <a:solidFill>
                  <a:schemeClr val="lt1"/>
                </a:solidFill>
              </a:rPr>
              <a:t>Reinforcement Learning</a:t>
            </a:r>
            <a:r>
              <a:rPr lang="en" sz="1800">
                <a:solidFill>
                  <a:schemeClr val="lt1"/>
                </a:solidFill>
              </a:rPr>
              <a:t> in python,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2" name="Google Shape;122;p18"/>
          <p:cNvSpPr/>
          <p:nvPr/>
        </p:nvSpPr>
        <p:spPr>
          <a:xfrm>
            <a:off x="3302388" y="2048982"/>
            <a:ext cx="2539200" cy="138690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Collaborate and apply it to a </a:t>
            </a:r>
            <a:r>
              <a:rPr lang="en" sz="1800" b="1">
                <a:solidFill>
                  <a:schemeClr val="lt1"/>
                </a:solidFill>
              </a:rPr>
              <a:t>real accelerator physics problem,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23" name="Google Shape;123;p18"/>
          <p:cNvSpPr/>
          <p:nvPr/>
        </p:nvSpPr>
        <p:spPr>
          <a:xfrm>
            <a:off x="6123425" y="2048982"/>
            <a:ext cx="2539200" cy="13869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Provide the initial </a:t>
            </a:r>
            <a:r>
              <a:rPr lang="en" sz="1800" b="1">
                <a:solidFill>
                  <a:schemeClr val="lt1"/>
                </a:solidFill>
              </a:rPr>
              <a:t>confidence</a:t>
            </a:r>
            <a:r>
              <a:rPr lang="en" sz="1800">
                <a:solidFill>
                  <a:schemeClr val="lt1"/>
                </a:solidFill>
              </a:rPr>
              <a:t> and </a:t>
            </a:r>
            <a:r>
              <a:rPr lang="en" sz="1800" b="1">
                <a:solidFill>
                  <a:schemeClr val="lt1"/>
                </a:solidFill>
              </a:rPr>
              <a:t>resources</a:t>
            </a:r>
            <a:r>
              <a:rPr lang="en" sz="1800">
                <a:solidFill>
                  <a:schemeClr val="lt1"/>
                </a:solidFill>
              </a:rPr>
              <a:t> to </a:t>
            </a:r>
            <a:r>
              <a:rPr lang="en" sz="1800" b="1">
                <a:solidFill>
                  <a:schemeClr val="lt1"/>
                </a:solidFill>
              </a:rPr>
              <a:t>explore RL in your own research</a:t>
            </a:r>
            <a:r>
              <a:rPr lang="en" sz="1800">
                <a:solidFill>
                  <a:schemeClr val="lt1"/>
                </a:solidFill>
              </a:rPr>
              <a:t>!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124" name="Google Shape;12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7325" y="3575450"/>
            <a:ext cx="747300" cy="74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79250" y="3535325"/>
            <a:ext cx="827550" cy="82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58225" y="3535325"/>
            <a:ext cx="827550" cy="82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9"/>
          <p:cNvSpPr txBox="1">
            <a:spLocks noGrp="1"/>
          </p:cNvSpPr>
          <p:nvPr>
            <p:ph type="title"/>
          </p:nvPr>
        </p:nvSpPr>
        <p:spPr>
          <a:xfrm>
            <a:off x="182875" y="0"/>
            <a:ext cx="5630100" cy="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lang="en" sz="2400"/>
              <a:t>Reinforcement learning: Quick recap </a:t>
            </a:r>
            <a:endParaRPr sz="2400"/>
          </a:p>
        </p:txBody>
      </p:sp>
      <p:sp>
        <p:nvSpPr>
          <p:cNvPr id="132" name="Google Shape;132;p19"/>
          <p:cNvSpPr txBox="1"/>
          <p:nvPr/>
        </p:nvSpPr>
        <p:spPr>
          <a:xfrm>
            <a:off x="8653303" y="1333492"/>
            <a:ext cx="9078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RL4AA23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p19" title="DSC05817.png"/>
          <p:cNvPicPr preferRelativeResize="0"/>
          <p:nvPr/>
        </p:nvPicPr>
        <p:blipFill rotWithShape="1">
          <a:blip r:embed="rId3">
            <a:alphaModFix/>
          </a:blip>
          <a:srcRect l="-275380" t="5210" r="275380" b="-5210"/>
          <a:stretch/>
        </p:blipFill>
        <p:spPr>
          <a:xfrm>
            <a:off x="2619373" y="919800"/>
            <a:ext cx="2343752" cy="1562126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9"/>
          <p:cNvSpPr txBox="1"/>
          <p:nvPr/>
        </p:nvSpPr>
        <p:spPr>
          <a:xfrm>
            <a:off x="4758827" y="922250"/>
            <a:ext cx="4023300" cy="8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E2466"/>
                </a:solidFill>
                <a:latin typeface="Cambria"/>
                <a:ea typeface="Cambria"/>
                <a:cs typeface="Cambria"/>
                <a:sym typeface="Cambria"/>
              </a:rPr>
              <a:t>What is our environment?</a:t>
            </a:r>
            <a:endParaRPr sz="1600">
              <a:solidFill>
                <a:srgbClr val="6E24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E2466"/>
                </a:solidFill>
                <a:latin typeface="Cambria"/>
                <a:ea typeface="Cambria"/>
                <a:cs typeface="Cambria"/>
                <a:sym typeface="Cambria"/>
              </a:rPr>
              <a:t>→ define the problem we want to solve!</a:t>
            </a:r>
            <a:endParaRPr sz="1600">
              <a:solidFill>
                <a:srgbClr val="6E2466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5" name="Google Shape;135;p19"/>
          <p:cNvSpPr txBox="1"/>
          <p:nvPr/>
        </p:nvSpPr>
        <p:spPr>
          <a:xfrm>
            <a:off x="3124875" y="3673673"/>
            <a:ext cx="1650900" cy="5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171717"/>
                </a:solidFill>
                <a:latin typeface="Cambria"/>
                <a:ea typeface="Cambria"/>
                <a:cs typeface="Cambria"/>
                <a:sym typeface="Cambria"/>
              </a:rPr>
              <a:t>AGENT</a:t>
            </a:r>
            <a:endParaRPr sz="1600" b="1">
              <a:solidFill>
                <a:srgbClr val="17171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6" name="Google Shape;136;p19"/>
          <p:cNvSpPr/>
          <p:nvPr/>
        </p:nvSpPr>
        <p:spPr>
          <a:xfrm>
            <a:off x="3233475" y="2007975"/>
            <a:ext cx="1433700" cy="1433700"/>
          </a:xfrm>
          <a:prstGeom prst="ellipse">
            <a:avLst/>
          </a:prstGeom>
          <a:solidFill>
            <a:srgbClr val="0033A0"/>
          </a:solidFill>
          <a:ln w="7500" cap="flat" cmpd="sng">
            <a:solidFill>
              <a:srgbClr val="2F2F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850" tIns="71850" rIns="71850" bIns="718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2F2F2F"/>
              </a:solidFill>
            </a:endParaRPr>
          </a:p>
        </p:txBody>
      </p:sp>
      <p:sp>
        <p:nvSpPr>
          <p:cNvPr id="137" name="Google Shape;137;p19"/>
          <p:cNvSpPr/>
          <p:nvPr/>
        </p:nvSpPr>
        <p:spPr>
          <a:xfrm>
            <a:off x="3767065" y="2321308"/>
            <a:ext cx="366600" cy="366600"/>
          </a:xfrm>
          <a:prstGeom prst="ellipse">
            <a:avLst/>
          </a:prstGeom>
          <a:solidFill>
            <a:srgbClr val="F8F8F8"/>
          </a:solidFill>
          <a:ln w="7500" cap="flat" cmpd="sng">
            <a:solidFill>
              <a:srgbClr val="2F2F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850" tIns="71850" rIns="71850" bIns="718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38" name="Google Shape;138;p19"/>
          <p:cNvSpPr/>
          <p:nvPr/>
        </p:nvSpPr>
        <p:spPr>
          <a:xfrm>
            <a:off x="3651318" y="2739072"/>
            <a:ext cx="598200" cy="3513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8F8F8"/>
          </a:solidFill>
          <a:ln w="7500" cap="flat" cmpd="sng">
            <a:solidFill>
              <a:srgbClr val="2F2F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850" tIns="71850" rIns="71850" bIns="718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pic>
        <p:nvPicPr>
          <p:cNvPr id="139" name="Google Shape;139;p19"/>
          <p:cNvPicPr preferRelativeResize="0"/>
          <p:nvPr/>
        </p:nvPicPr>
        <p:blipFill rotWithShape="1">
          <a:blip r:embed="rId4">
            <a:alphaModFix/>
          </a:blip>
          <a:srcRect l="5285"/>
          <a:stretch/>
        </p:blipFill>
        <p:spPr>
          <a:xfrm>
            <a:off x="7479815" y="2049470"/>
            <a:ext cx="1234320" cy="143676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9"/>
          <p:cNvSpPr/>
          <p:nvPr/>
        </p:nvSpPr>
        <p:spPr>
          <a:xfrm rot="2539047">
            <a:off x="7524364" y="1733141"/>
            <a:ext cx="292550" cy="848392"/>
          </a:xfrm>
          <a:prstGeom prst="flowChartOnlineStorage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9"/>
          <p:cNvSpPr/>
          <p:nvPr/>
        </p:nvSpPr>
        <p:spPr>
          <a:xfrm>
            <a:off x="7479815" y="2034888"/>
            <a:ext cx="1465800" cy="1465800"/>
          </a:xfrm>
          <a:prstGeom prst="ellipse">
            <a:avLst/>
          </a:prstGeom>
          <a:noFill/>
          <a:ln w="61225" cap="flat" cmpd="sng">
            <a:solidFill>
              <a:srgbClr val="17171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3475" tIns="73475" rIns="73475" bIns="734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24"/>
          </a:p>
        </p:txBody>
      </p:sp>
      <p:sp>
        <p:nvSpPr>
          <p:cNvPr id="142" name="Google Shape;142;p19"/>
          <p:cNvSpPr txBox="1"/>
          <p:nvPr/>
        </p:nvSpPr>
        <p:spPr>
          <a:xfrm>
            <a:off x="7387140" y="3676420"/>
            <a:ext cx="2241000" cy="5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171717"/>
                </a:solidFill>
                <a:latin typeface="Cambria"/>
                <a:ea typeface="Cambria"/>
                <a:cs typeface="Cambria"/>
                <a:sym typeface="Cambria"/>
              </a:rPr>
              <a:t>ENVIRONMENT</a:t>
            </a:r>
            <a:endParaRPr sz="1600" b="1">
              <a:solidFill>
                <a:srgbClr val="17171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43" name="Google Shape;143;p19"/>
          <p:cNvCxnSpPr>
            <a:stCxn id="136" idx="4"/>
            <a:endCxn id="141" idx="4"/>
          </p:cNvCxnSpPr>
          <p:nvPr/>
        </p:nvCxnSpPr>
        <p:spPr>
          <a:xfrm rot="-5400000" flipH="1">
            <a:off x="6051975" y="1340025"/>
            <a:ext cx="59100" cy="4262400"/>
          </a:xfrm>
          <a:prstGeom prst="bentConnector3">
            <a:avLst>
              <a:gd name="adj1" fmla="val 502771"/>
            </a:avLst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4" name="Google Shape;144;p19"/>
          <p:cNvSpPr txBox="1"/>
          <p:nvPr/>
        </p:nvSpPr>
        <p:spPr>
          <a:xfrm>
            <a:off x="4379388" y="3218925"/>
            <a:ext cx="31425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71717"/>
                </a:solidFill>
                <a:latin typeface="Cambria"/>
                <a:ea typeface="Cambria"/>
                <a:cs typeface="Cambria"/>
                <a:sym typeface="Cambria"/>
              </a:rPr>
              <a:t>Action:</a:t>
            </a:r>
            <a:endParaRPr sz="1600">
              <a:solidFill>
                <a:srgbClr val="17171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9"/>
          <p:cNvSpPr/>
          <p:nvPr/>
        </p:nvSpPr>
        <p:spPr>
          <a:xfrm>
            <a:off x="5144538" y="3576325"/>
            <a:ext cx="1720800" cy="3666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</a:rPr>
              <a:t>ACTIONS</a:t>
            </a:r>
            <a:endParaRPr sz="1700">
              <a:solidFill>
                <a:srgbClr val="FFFFFF"/>
              </a:solidFill>
            </a:endParaRPr>
          </a:p>
        </p:txBody>
      </p:sp>
      <p:pic>
        <p:nvPicPr>
          <p:cNvPr id="146" name="Google Shape;146;p19" descr="a_t&#10;%e06ee147-89a8-40c0-be0a-140c22ff9a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10113" y="3391225"/>
            <a:ext cx="210975" cy="1463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7" name="Google Shape;147;p19"/>
          <p:cNvCxnSpPr>
            <a:stCxn id="141" idx="0"/>
            <a:endCxn id="136" idx="0"/>
          </p:cNvCxnSpPr>
          <p:nvPr/>
        </p:nvCxnSpPr>
        <p:spPr>
          <a:xfrm rot="5400000" flipH="1">
            <a:off x="6068015" y="-109812"/>
            <a:ext cx="27000" cy="4262400"/>
          </a:xfrm>
          <a:prstGeom prst="bentConnector3">
            <a:avLst>
              <a:gd name="adj1" fmla="val 981621"/>
            </a:avLst>
          </a:prstGeom>
          <a:noFill/>
          <a:ln w="28575" cap="flat" cmpd="sng">
            <a:solidFill>
              <a:srgbClr val="4A86E8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8" name="Google Shape;148;p19"/>
          <p:cNvSpPr/>
          <p:nvPr/>
        </p:nvSpPr>
        <p:spPr>
          <a:xfrm>
            <a:off x="5197888" y="1580138"/>
            <a:ext cx="1650900" cy="36660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OBSERVATIONS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49" name="Google Shape;149;p19"/>
          <p:cNvSpPr txBox="1"/>
          <p:nvPr/>
        </p:nvSpPr>
        <p:spPr>
          <a:xfrm>
            <a:off x="4675250" y="1814675"/>
            <a:ext cx="22410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71717"/>
                </a:solidFill>
                <a:latin typeface="Cambria"/>
                <a:ea typeface="Cambria"/>
                <a:cs typeface="Cambria"/>
                <a:sym typeface="Cambria"/>
              </a:rPr>
              <a:t>New state:</a:t>
            </a:r>
            <a:endParaRPr sz="1600">
              <a:solidFill>
                <a:srgbClr val="17171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0" name="Google Shape;150;p19" descr="s_{t+1}&#10;%420e97d0-106d-4662-9737-f95e989758e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20563" y="1988187"/>
            <a:ext cx="426068" cy="1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9" descr="o_{t+1}\subseteq s_{t+1}&#10;%9be765ce-e4cf-4b4b-8900-d79ccedebb6f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76413" y="1540173"/>
            <a:ext cx="1148150" cy="205027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9"/>
          <p:cNvSpPr txBox="1"/>
          <p:nvPr/>
        </p:nvSpPr>
        <p:spPr>
          <a:xfrm>
            <a:off x="8714140" y="919788"/>
            <a:ext cx="626400" cy="7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6E2466"/>
                </a:solidFill>
                <a:latin typeface="Cambria"/>
                <a:ea typeface="Cambria"/>
                <a:cs typeface="Cambria"/>
                <a:sym typeface="Cambria"/>
              </a:rPr>
              <a:t>?</a:t>
            </a:r>
            <a:endParaRPr sz="3200">
              <a:solidFill>
                <a:srgbClr val="6E2466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3" name="Google Shape;153;p19"/>
          <p:cNvSpPr/>
          <p:nvPr/>
        </p:nvSpPr>
        <p:spPr>
          <a:xfrm>
            <a:off x="7387140" y="1938907"/>
            <a:ext cx="1650900" cy="1657800"/>
          </a:xfrm>
          <a:prstGeom prst="rect">
            <a:avLst/>
          </a:prstGeom>
          <a:noFill/>
          <a:ln w="22950" cap="flat" cmpd="sng">
            <a:solidFill>
              <a:srgbClr val="6E24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3475" tIns="73475" rIns="73475" bIns="734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24"/>
          </a:p>
        </p:txBody>
      </p:sp>
      <p:sp>
        <p:nvSpPr>
          <p:cNvPr id="154" name="Google Shape;154;p19"/>
          <p:cNvSpPr/>
          <p:nvPr/>
        </p:nvSpPr>
        <p:spPr>
          <a:xfrm>
            <a:off x="7930290" y="1201731"/>
            <a:ext cx="1107750" cy="657450"/>
          </a:xfrm>
          <a:custGeom>
            <a:avLst/>
            <a:gdLst/>
            <a:ahLst/>
            <a:cxnLst/>
            <a:rect l="l" t="t" r="r" b="b"/>
            <a:pathLst>
              <a:path w="44310" h="26298" extrusionOk="0">
                <a:moveTo>
                  <a:pt x="0" y="529"/>
                </a:moveTo>
                <a:cubicBezTo>
                  <a:pt x="10521" y="-1574"/>
                  <a:pt x="22591" y="3248"/>
                  <a:pt x="30664" y="10315"/>
                </a:cubicBezTo>
                <a:cubicBezTo>
                  <a:pt x="31913" y="11408"/>
                  <a:pt x="33273" y="12896"/>
                  <a:pt x="33273" y="14556"/>
                </a:cubicBezTo>
                <a:cubicBezTo>
                  <a:pt x="33273" y="16414"/>
                  <a:pt x="29912" y="16513"/>
                  <a:pt x="28054" y="16513"/>
                </a:cubicBezTo>
                <a:cubicBezTo>
                  <a:pt x="27177" y="16513"/>
                  <a:pt x="25223" y="15892"/>
                  <a:pt x="25771" y="15208"/>
                </a:cubicBezTo>
                <a:cubicBezTo>
                  <a:pt x="29810" y="10159"/>
                  <a:pt x="42976" y="15354"/>
                  <a:pt x="44038" y="21732"/>
                </a:cubicBezTo>
                <a:cubicBezTo>
                  <a:pt x="44294" y="23268"/>
                  <a:pt x="44617" y="26299"/>
                  <a:pt x="43060" y="26299"/>
                </a:cubicBezTo>
              </a:path>
            </a:pathLst>
          </a:custGeom>
          <a:noFill/>
          <a:ln w="19050" cap="flat" cmpd="sng">
            <a:solidFill>
              <a:srgbClr val="6E2466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55" name="Google Shape;155;p19"/>
          <p:cNvSpPr txBox="1"/>
          <p:nvPr/>
        </p:nvSpPr>
        <p:spPr>
          <a:xfrm>
            <a:off x="4710700" y="2059538"/>
            <a:ext cx="22410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71717"/>
                </a:solidFill>
                <a:latin typeface="Cambria"/>
                <a:ea typeface="Cambria"/>
                <a:cs typeface="Cambria"/>
                <a:sym typeface="Cambria"/>
              </a:rPr>
              <a:t>Reward:</a:t>
            </a:r>
            <a:endParaRPr sz="1600">
              <a:solidFill>
                <a:srgbClr val="17171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" name="Google Shape;156;p19" descr="r_t&#10;%1b8dc719-fca4-4085-bb5c-79e25ecb580b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00275" y="2231960"/>
            <a:ext cx="210975" cy="161977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9"/>
          <p:cNvSpPr txBox="1"/>
          <p:nvPr/>
        </p:nvSpPr>
        <p:spPr>
          <a:xfrm>
            <a:off x="0" y="1540175"/>
            <a:ext cx="3326700" cy="34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1300"/>
              <a:buFont typeface="Cambria"/>
              <a:buChar char="●"/>
            </a:pPr>
            <a:r>
              <a:rPr lang="en" sz="1300" b="1">
                <a:solidFill>
                  <a:srgbClr val="171717"/>
                </a:solidFill>
              </a:rPr>
              <a:t>Agent</a:t>
            </a:r>
            <a:r>
              <a:rPr lang="en" sz="1300">
                <a:solidFill>
                  <a:srgbClr val="171717"/>
                </a:solidFill>
              </a:rPr>
              <a:t>: the thing taking actions (algorithm, Operator, …)</a:t>
            </a:r>
            <a:endParaRPr sz="1300">
              <a:solidFill>
                <a:srgbClr val="171717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1300"/>
              <a:buFont typeface="Cambria"/>
              <a:buChar char="●"/>
            </a:pPr>
            <a:r>
              <a:rPr lang="en" sz="1300" b="1">
                <a:solidFill>
                  <a:srgbClr val="171717"/>
                </a:solidFill>
              </a:rPr>
              <a:t>Environment</a:t>
            </a:r>
            <a:r>
              <a:rPr lang="en" sz="1300">
                <a:solidFill>
                  <a:srgbClr val="171717"/>
                </a:solidFill>
              </a:rPr>
              <a:t>: the world in which the agent lives</a:t>
            </a:r>
            <a:endParaRPr sz="1300">
              <a:solidFill>
                <a:srgbClr val="171717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1300"/>
              <a:buFont typeface="Cambria"/>
              <a:buChar char="●"/>
            </a:pPr>
            <a:r>
              <a:rPr lang="en" sz="1300" b="1">
                <a:solidFill>
                  <a:srgbClr val="171717"/>
                </a:solidFill>
              </a:rPr>
              <a:t>State</a:t>
            </a:r>
            <a:r>
              <a:rPr lang="en" sz="1300">
                <a:solidFill>
                  <a:srgbClr val="171717"/>
                </a:solidFill>
              </a:rPr>
              <a:t>: a complete description of the world in a certain moment</a:t>
            </a:r>
            <a:endParaRPr sz="1300">
              <a:solidFill>
                <a:srgbClr val="171717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1300"/>
              <a:buFont typeface="Cambria"/>
              <a:buChar char="●"/>
            </a:pPr>
            <a:r>
              <a:rPr lang="en" sz="1300" b="1">
                <a:solidFill>
                  <a:srgbClr val="171717"/>
                </a:solidFill>
              </a:rPr>
              <a:t>Observation</a:t>
            </a:r>
            <a:r>
              <a:rPr lang="en" sz="1300">
                <a:solidFill>
                  <a:srgbClr val="171717"/>
                </a:solidFill>
              </a:rPr>
              <a:t>: a (possibly partial) view of the state</a:t>
            </a:r>
            <a:endParaRPr sz="1300">
              <a:solidFill>
                <a:srgbClr val="171717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1300"/>
              <a:buFont typeface="Cambria"/>
              <a:buChar char="●"/>
            </a:pPr>
            <a:r>
              <a:rPr lang="en" sz="1300" b="1">
                <a:solidFill>
                  <a:srgbClr val="171717"/>
                </a:solidFill>
              </a:rPr>
              <a:t>Return</a:t>
            </a:r>
            <a:r>
              <a:rPr lang="en" sz="1300">
                <a:solidFill>
                  <a:srgbClr val="171717"/>
                </a:solidFill>
              </a:rPr>
              <a:t>: the discounted future rewards (what we want to find a </a:t>
            </a:r>
            <a:r>
              <a:rPr lang="en" sz="1300" i="1">
                <a:solidFill>
                  <a:srgbClr val="171717"/>
                </a:solidFill>
              </a:rPr>
              <a:t>behaviour </a:t>
            </a:r>
            <a:r>
              <a:rPr lang="en" sz="1300">
                <a:solidFill>
                  <a:srgbClr val="171717"/>
                </a:solidFill>
              </a:rPr>
              <a:t>that maximises!) </a:t>
            </a:r>
            <a:endParaRPr sz="1300">
              <a:solidFill>
                <a:srgbClr val="17171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0"/>
          <p:cNvSpPr/>
          <p:nvPr/>
        </p:nvSpPr>
        <p:spPr>
          <a:xfrm>
            <a:off x="-456600" y="4422300"/>
            <a:ext cx="5211300" cy="721200"/>
          </a:xfrm>
          <a:prstGeom prst="parallelogram">
            <a:avLst>
              <a:gd name="adj" fmla="val 56566"/>
            </a:avLst>
          </a:prstGeom>
          <a:solidFill>
            <a:srgbClr val="0B37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3" name="Google Shape;16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7125" y="4580152"/>
            <a:ext cx="2319626" cy="40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0"/>
          <p:cNvSpPr/>
          <p:nvPr/>
        </p:nvSpPr>
        <p:spPr>
          <a:xfrm rot="-251">
            <a:off x="5517650" y="632291"/>
            <a:ext cx="4107900" cy="826200"/>
          </a:xfrm>
          <a:prstGeom prst="trapezoid">
            <a:avLst>
              <a:gd name="adj" fmla="val 5021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0"/>
          <p:cNvSpPr/>
          <p:nvPr/>
        </p:nvSpPr>
        <p:spPr>
          <a:xfrm>
            <a:off x="3658250" y="1458650"/>
            <a:ext cx="7414200" cy="2730900"/>
          </a:xfrm>
          <a:prstGeom prst="trapezoid">
            <a:avLst>
              <a:gd name="adj" fmla="val 64570"/>
            </a:avLst>
          </a:prstGeom>
          <a:solidFill>
            <a:srgbClr val="91752E"/>
          </a:solidFill>
          <a:ln w="9525" cap="flat" cmpd="sng">
            <a:solidFill>
              <a:srgbClr val="9175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0"/>
          <p:cNvSpPr/>
          <p:nvPr/>
        </p:nvSpPr>
        <p:spPr>
          <a:xfrm rot="10800000">
            <a:off x="3658250" y="4189500"/>
            <a:ext cx="7826700" cy="954600"/>
          </a:xfrm>
          <a:prstGeom prst="trapezoid">
            <a:avLst>
              <a:gd name="adj" fmla="val 66335"/>
            </a:avLst>
          </a:prstGeom>
          <a:solidFill>
            <a:srgbClr val="91752E"/>
          </a:solidFill>
          <a:ln w="9525" cap="flat" cmpd="sng">
            <a:solidFill>
              <a:srgbClr val="9175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7" name="Google Shape;167;p20"/>
          <p:cNvPicPr preferRelativeResize="0"/>
          <p:nvPr/>
        </p:nvPicPr>
        <p:blipFill rotWithShape="1">
          <a:blip r:embed="rId5">
            <a:alphaModFix/>
          </a:blip>
          <a:srcRect t="15439" b="11215"/>
          <a:stretch/>
        </p:blipFill>
        <p:spPr>
          <a:xfrm>
            <a:off x="5869200" y="773275"/>
            <a:ext cx="3274799" cy="58675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0"/>
          <p:cNvSpPr txBox="1">
            <a:spLocks noGrp="1"/>
          </p:cNvSpPr>
          <p:nvPr>
            <p:ph type="title" idx="4294967295"/>
          </p:nvPr>
        </p:nvSpPr>
        <p:spPr>
          <a:xfrm>
            <a:off x="5112000" y="2740900"/>
            <a:ext cx="3970800" cy="8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lang="en" sz="54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The task</a:t>
            </a:r>
            <a:endParaRPr sz="5400"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1"/>
          <p:cNvPicPr preferRelativeResize="0"/>
          <p:nvPr/>
        </p:nvPicPr>
        <p:blipFill rotWithShape="1">
          <a:blip r:embed="rId3">
            <a:alphaModFix/>
          </a:blip>
          <a:srcRect t="21754" b="16601"/>
          <a:stretch/>
        </p:blipFill>
        <p:spPr>
          <a:xfrm rot="500580">
            <a:off x="564798" y="1130053"/>
            <a:ext cx="5342631" cy="185244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1"/>
          <p:cNvSpPr txBox="1">
            <a:spLocks noGrp="1"/>
          </p:cNvSpPr>
          <p:nvPr>
            <p:ph type="title"/>
          </p:nvPr>
        </p:nvSpPr>
        <p:spPr>
          <a:xfrm>
            <a:off x="182875" y="0"/>
            <a:ext cx="5630100" cy="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lang="en" sz="2400"/>
              <a:t>2026 Challenge</a:t>
            </a:r>
            <a:endParaRPr sz="2400"/>
          </a:p>
        </p:txBody>
      </p:sp>
      <p:pic>
        <p:nvPicPr>
          <p:cNvPr id="175" name="Google Shape;175;p21" title="DSC05817.png"/>
          <p:cNvPicPr preferRelativeResize="0"/>
          <p:nvPr/>
        </p:nvPicPr>
        <p:blipFill rotWithShape="1">
          <a:blip r:embed="rId4">
            <a:alphaModFix/>
          </a:blip>
          <a:srcRect l="-275380" t="5210" r="275380" b="-5210"/>
          <a:stretch/>
        </p:blipFill>
        <p:spPr>
          <a:xfrm>
            <a:off x="86775" y="968975"/>
            <a:ext cx="2343752" cy="1562126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1"/>
          <p:cNvSpPr txBox="1"/>
          <p:nvPr/>
        </p:nvSpPr>
        <p:spPr>
          <a:xfrm>
            <a:off x="157675" y="2738525"/>
            <a:ext cx="5305500" cy="15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 b="1">
                <a:solidFill>
                  <a:schemeClr val="dk2"/>
                </a:solidFill>
              </a:rPr>
              <a:t>Main goal:</a:t>
            </a:r>
            <a:r>
              <a:rPr lang="en" sz="1800">
                <a:solidFill>
                  <a:schemeClr val="dk2"/>
                </a:solidFill>
              </a:rPr>
              <a:t> Aligning and focusing beam on a diagnostic screen as efficiently (e.g. fast) as possible</a:t>
            </a:r>
            <a:endParaRPr sz="1800">
              <a:solidFill>
                <a:schemeClr val="dk2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→Automate tuning of magnet strengths using </a:t>
            </a:r>
            <a:r>
              <a:rPr lang="en" sz="1800" b="1">
                <a:solidFill>
                  <a:srgbClr val="38761D"/>
                </a:solidFill>
              </a:rPr>
              <a:t>Reinforcement Learning Agents</a:t>
            </a:r>
            <a:endParaRPr sz="1800" b="1">
              <a:solidFill>
                <a:srgbClr val="38761D"/>
              </a:solidFill>
            </a:endParaRPr>
          </a:p>
        </p:txBody>
      </p:sp>
      <p:sp>
        <p:nvSpPr>
          <p:cNvPr id="177" name="Google Shape;177;p21"/>
          <p:cNvSpPr txBox="1"/>
          <p:nvPr/>
        </p:nvSpPr>
        <p:spPr>
          <a:xfrm>
            <a:off x="23875" y="968975"/>
            <a:ext cx="57891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00FF"/>
                </a:solidFill>
              </a:rPr>
              <a:t>Transverse tuning </a:t>
            </a:r>
            <a:r>
              <a:rPr lang="en" sz="2000">
                <a:solidFill>
                  <a:srgbClr val="0B3759"/>
                </a:solidFill>
              </a:rPr>
              <a:t>of an</a:t>
            </a:r>
            <a:r>
              <a:rPr lang="en" sz="2000">
                <a:solidFill>
                  <a:srgbClr val="0000FF"/>
                </a:solidFill>
              </a:rPr>
              <a:t> </a:t>
            </a:r>
            <a:r>
              <a:rPr lang="en" sz="2000">
                <a:solidFill>
                  <a:schemeClr val="accent1"/>
                </a:solidFill>
              </a:rPr>
              <a:t>electron beam</a:t>
            </a:r>
            <a:r>
              <a:rPr lang="en" sz="2000">
                <a:solidFill>
                  <a:srgbClr val="0000FF"/>
                </a:solidFill>
              </a:rPr>
              <a:t> </a:t>
            </a:r>
            <a:r>
              <a:rPr lang="en" sz="2000">
                <a:solidFill>
                  <a:srgbClr val="0B3759"/>
                </a:solidFill>
              </a:rPr>
              <a:t>at</a:t>
            </a:r>
            <a:r>
              <a:rPr lang="en" sz="2000">
                <a:solidFill>
                  <a:srgbClr val="0000FF"/>
                </a:solidFill>
              </a:rPr>
              <a:t> </a:t>
            </a:r>
            <a:r>
              <a:rPr lang="en" sz="2000" b="1">
                <a:solidFill>
                  <a:srgbClr val="674EA7"/>
                </a:solidFill>
              </a:rPr>
              <a:t>CLARA</a:t>
            </a:r>
            <a:endParaRPr sz="2000" b="1">
              <a:solidFill>
                <a:srgbClr val="674EA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FF"/>
              </a:solidFill>
            </a:endParaRPr>
          </a:p>
        </p:txBody>
      </p:sp>
      <p:pic>
        <p:nvPicPr>
          <p:cNvPr id="178" name="Google Shape;178;p21" title="episode_summary_0.gif"/>
          <p:cNvPicPr preferRelativeResize="0"/>
          <p:nvPr/>
        </p:nvPicPr>
        <p:blipFill rotWithShape="1">
          <a:blip r:embed="rId5">
            <a:alphaModFix/>
          </a:blip>
          <a:srcRect t="9560" b="6286"/>
          <a:stretch/>
        </p:blipFill>
        <p:spPr>
          <a:xfrm>
            <a:off x="5760200" y="752262"/>
            <a:ext cx="3024201" cy="4071849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1"/>
          <p:cNvSpPr/>
          <p:nvPr/>
        </p:nvSpPr>
        <p:spPr>
          <a:xfrm rot="-2393572">
            <a:off x="5196349" y="3724756"/>
            <a:ext cx="1293793" cy="433456"/>
          </a:xfrm>
          <a:custGeom>
            <a:avLst/>
            <a:gdLst/>
            <a:ahLst/>
            <a:cxnLst/>
            <a:rect l="l" t="t" r="r" b="b"/>
            <a:pathLst>
              <a:path w="51748" h="17337" extrusionOk="0">
                <a:moveTo>
                  <a:pt x="0" y="0"/>
                </a:moveTo>
                <a:cubicBezTo>
                  <a:pt x="2528" y="3794"/>
                  <a:pt x="5193" y="8155"/>
                  <a:pt x="9383" y="9951"/>
                </a:cubicBezTo>
                <a:cubicBezTo>
                  <a:pt x="16302" y="12917"/>
                  <a:pt x="33938" y="12828"/>
                  <a:pt x="31560" y="5686"/>
                </a:cubicBezTo>
                <a:cubicBezTo>
                  <a:pt x="31161" y="4486"/>
                  <a:pt x="28429" y="3702"/>
                  <a:pt x="27864" y="4833"/>
                </a:cubicBezTo>
                <a:cubicBezTo>
                  <a:pt x="26251" y="8059"/>
                  <a:pt x="24295" y="13638"/>
                  <a:pt x="27296" y="15638"/>
                </a:cubicBezTo>
                <a:cubicBezTo>
                  <a:pt x="34168" y="20218"/>
                  <a:pt x="43913" y="14266"/>
                  <a:pt x="51748" y="11657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80" name="Google Shape;180;p21"/>
          <p:cNvSpPr txBox="1"/>
          <p:nvPr/>
        </p:nvSpPr>
        <p:spPr>
          <a:xfrm rot="-1498971">
            <a:off x="5318715" y="3989786"/>
            <a:ext cx="1433419" cy="646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Example of trained agent!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81" name="Google Shape;181;p21"/>
          <p:cNvSpPr txBox="1"/>
          <p:nvPr/>
        </p:nvSpPr>
        <p:spPr>
          <a:xfrm>
            <a:off x="8010300" y="3482875"/>
            <a:ext cx="1133700" cy="4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</a:rPr>
              <a:t>SAC-agent trained for 100k timesteps with secret reward ;)</a:t>
            </a:r>
            <a:endParaRPr sz="7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2"/>
          <p:cNvSpPr txBox="1">
            <a:spLocks noGrp="1"/>
          </p:cNvSpPr>
          <p:nvPr>
            <p:ph type="title"/>
          </p:nvPr>
        </p:nvSpPr>
        <p:spPr>
          <a:xfrm>
            <a:off x="182875" y="0"/>
            <a:ext cx="5630100" cy="9198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The transverse tuning problem</a:t>
            </a:r>
            <a:endParaRPr/>
          </a:p>
        </p:txBody>
      </p:sp>
      <p:pic>
        <p:nvPicPr>
          <p:cNvPr id="187" name="Google Shape;18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7517" y="3151050"/>
            <a:ext cx="3077270" cy="162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2" title="DSC05817.png"/>
          <p:cNvPicPr preferRelativeResize="0"/>
          <p:nvPr/>
        </p:nvPicPr>
        <p:blipFill rotWithShape="1">
          <a:blip r:embed="rId4">
            <a:alphaModFix/>
          </a:blip>
          <a:srcRect l="-275380" t="5210" r="275380" b="-5210"/>
          <a:stretch/>
        </p:blipFill>
        <p:spPr>
          <a:xfrm>
            <a:off x="2396588" y="1279826"/>
            <a:ext cx="2164905" cy="1442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2"/>
          <p:cNvPicPr preferRelativeResize="0"/>
          <p:nvPr/>
        </p:nvPicPr>
        <p:blipFill rotWithShape="1">
          <a:blip r:embed="rId5">
            <a:alphaModFix/>
          </a:blip>
          <a:srcRect l="84228" t="2997" b="66006"/>
          <a:stretch/>
        </p:blipFill>
        <p:spPr>
          <a:xfrm>
            <a:off x="7437383" y="1266306"/>
            <a:ext cx="1603705" cy="14986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0" name="Google Shape;190;p22"/>
          <p:cNvCxnSpPr>
            <a:stCxn id="191" idx="3"/>
          </p:cNvCxnSpPr>
          <p:nvPr/>
        </p:nvCxnSpPr>
        <p:spPr>
          <a:xfrm rot="10800000" flipH="1">
            <a:off x="7289800" y="1294425"/>
            <a:ext cx="131100" cy="669000"/>
          </a:xfrm>
          <a:prstGeom prst="straightConnector1">
            <a:avLst/>
          </a:prstGeom>
          <a:noFill/>
          <a:ln w="17600" cap="flat" cmpd="sng">
            <a:solidFill>
              <a:srgbClr val="0033A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2" name="Google Shape;192;p22"/>
          <p:cNvCxnSpPr>
            <a:stCxn id="191" idx="3"/>
          </p:cNvCxnSpPr>
          <p:nvPr/>
        </p:nvCxnSpPr>
        <p:spPr>
          <a:xfrm>
            <a:off x="7289800" y="1963425"/>
            <a:ext cx="134400" cy="943800"/>
          </a:xfrm>
          <a:prstGeom prst="straightConnector1">
            <a:avLst/>
          </a:prstGeom>
          <a:noFill/>
          <a:ln w="17600" cap="flat" cmpd="sng">
            <a:solidFill>
              <a:srgbClr val="0033A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3" name="Google Shape;193;p22"/>
          <p:cNvSpPr/>
          <p:nvPr/>
        </p:nvSpPr>
        <p:spPr>
          <a:xfrm>
            <a:off x="7420697" y="1284091"/>
            <a:ext cx="1637400" cy="1628700"/>
          </a:xfrm>
          <a:prstGeom prst="rect">
            <a:avLst/>
          </a:prstGeom>
          <a:noFill/>
          <a:ln w="17600" cap="flat" cmpd="sng">
            <a:solidFill>
              <a:srgbClr val="0033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4450" tIns="84450" rIns="84450" bIns="84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93"/>
          </a:p>
        </p:txBody>
      </p:sp>
      <p:cxnSp>
        <p:nvCxnSpPr>
          <p:cNvPr id="194" name="Google Shape;194;p22"/>
          <p:cNvCxnSpPr/>
          <p:nvPr/>
        </p:nvCxnSpPr>
        <p:spPr>
          <a:xfrm flipH="1">
            <a:off x="8282998" y="2003852"/>
            <a:ext cx="155100" cy="1800"/>
          </a:xfrm>
          <a:prstGeom prst="straightConnector1">
            <a:avLst/>
          </a:prstGeom>
          <a:noFill/>
          <a:ln w="8800" cap="flat" cmpd="sng">
            <a:solidFill>
              <a:srgbClr val="6AA84F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95" name="Google Shape;195;p22"/>
          <p:cNvCxnSpPr/>
          <p:nvPr/>
        </p:nvCxnSpPr>
        <p:spPr>
          <a:xfrm rot="10800000">
            <a:off x="8438098" y="1899641"/>
            <a:ext cx="0" cy="110100"/>
          </a:xfrm>
          <a:prstGeom prst="straightConnector1">
            <a:avLst/>
          </a:prstGeom>
          <a:noFill/>
          <a:ln w="8800" cap="flat" cmpd="sng">
            <a:solidFill>
              <a:srgbClr val="6AA84F"/>
            </a:solidFill>
            <a:prstDash val="solid"/>
            <a:round/>
            <a:headEnd type="none" w="med" len="med"/>
            <a:tailEnd type="stealth" w="med" len="med"/>
          </a:ln>
        </p:spPr>
      </p:cxnSp>
      <p:grpSp>
        <p:nvGrpSpPr>
          <p:cNvPr id="196" name="Google Shape;196;p22"/>
          <p:cNvGrpSpPr/>
          <p:nvPr/>
        </p:nvGrpSpPr>
        <p:grpSpPr>
          <a:xfrm>
            <a:off x="7873090" y="1434261"/>
            <a:ext cx="553801" cy="655644"/>
            <a:chOff x="7689165" y="877886"/>
            <a:chExt cx="553801" cy="655644"/>
          </a:xfrm>
        </p:grpSpPr>
        <p:cxnSp>
          <p:nvCxnSpPr>
            <p:cNvPr id="197" name="Google Shape;197;p22"/>
            <p:cNvCxnSpPr/>
            <p:nvPr/>
          </p:nvCxnSpPr>
          <p:spPr>
            <a:xfrm>
              <a:off x="7881766" y="1341613"/>
              <a:ext cx="361200" cy="0"/>
            </a:xfrm>
            <a:prstGeom prst="straightConnector1">
              <a:avLst/>
            </a:prstGeom>
            <a:noFill/>
            <a:ln w="8800" cap="flat" cmpd="sng">
              <a:solidFill>
                <a:srgbClr val="5B0F00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198" name="Google Shape;198;p22"/>
            <p:cNvCxnSpPr/>
            <p:nvPr/>
          </p:nvCxnSpPr>
          <p:spPr>
            <a:xfrm>
              <a:off x="8090821" y="1114130"/>
              <a:ext cx="0" cy="419400"/>
            </a:xfrm>
            <a:prstGeom prst="straightConnector1">
              <a:avLst/>
            </a:prstGeom>
            <a:noFill/>
            <a:ln w="8800" cap="flat" cmpd="sng">
              <a:solidFill>
                <a:srgbClr val="5B0F00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199" name="Google Shape;199;p22"/>
            <p:cNvSpPr txBox="1"/>
            <p:nvPr/>
          </p:nvSpPr>
          <p:spPr>
            <a:xfrm>
              <a:off x="7837740" y="877886"/>
              <a:ext cx="361200" cy="35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4450" tIns="84450" rIns="84450" bIns="8445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16">
                  <a:solidFill>
                    <a:srgbClr val="5B0F00"/>
                  </a:solidFill>
                  <a:latin typeface="Cambria"/>
                  <a:ea typeface="Cambria"/>
                  <a:cs typeface="Cambria"/>
                  <a:sym typeface="Cambria"/>
                </a:rPr>
                <a:t>σ</a:t>
              </a:r>
              <a:r>
                <a:rPr lang="en" sz="1216" baseline="-25000">
                  <a:solidFill>
                    <a:srgbClr val="5B0F00"/>
                  </a:solidFill>
                  <a:latin typeface="Cambria"/>
                  <a:ea typeface="Cambria"/>
                  <a:cs typeface="Cambria"/>
                  <a:sym typeface="Cambria"/>
                </a:rPr>
                <a:t>y</a:t>
              </a:r>
              <a:endParaRPr sz="754">
                <a:solidFill>
                  <a:srgbClr val="5B0F00"/>
                </a:solidFill>
              </a:endParaRPr>
            </a:p>
          </p:txBody>
        </p:sp>
        <p:sp>
          <p:nvSpPr>
            <p:cNvPr id="200" name="Google Shape;200;p22"/>
            <p:cNvSpPr txBox="1"/>
            <p:nvPr/>
          </p:nvSpPr>
          <p:spPr>
            <a:xfrm>
              <a:off x="7689165" y="1175624"/>
              <a:ext cx="361200" cy="35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4450" tIns="84450" rIns="84450" bIns="8445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16">
                  <a:solidFill>
                    <a:srgbClr val="5B0F00"/>
                  </a:solidFill>
                  <a:latin typeface="Cambria"/>
                  <a:ea typeface="Cambria"/>
                  <a:cs typeface="Cambria"/>
                  <a:sym typeface="Cambria"/>
                </a:rPr>
                <a:t>σ</a:t>
              </a:r>
              <a:r>
                <a:rPr lang="en" sz="1216" baseline="-25000">
                  <a:solidFill>
                    <a:srgbClr val="5B0F00"/>
                  </a:solidFill>
                  <a:latin typeface="Cambria"/>
                  <a:ea typeface="Cambria"/>
                  <a:cs typeface="Cambria"/>
                  <a:sym typeface="Cambria"/>
                </a:rPr>
                <a:t>x</a:t>
              </a:r>
              <a:endParaRPr sz="754">
                <a:solidFill>
                  <a:srgbClr val="5B0F00"/>
                </a:solidFill>
              </a:endParaRPr>
            </a:p>
          </p:txBody>
        </p:sp>
      </p:grpSp>
      <p:sp>
        <p:nvSpPr>
          <p:cNvPr id="201" name="Google Shape;201;p22"/>
          <p:cNvSpPr txBox="1"/>
          <p:nvPr/>
        </p:nvSpPr>
        <p:spPr>
          <a:xfrm>
            <a:off x="8311321" y="1819714"/>
            <a:ext cx="301200" cy="4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450" tIns="84450" rIns="84450" bIns="8445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55">
                <a:solidFill>
                  <a:srgbClr val="186E33"/>
                </a:solidFill>
                <a:latin typeface="Cambria"/>
                <a:ea typeface="Cambria"/>
                <a:cs typeface="Cambria"/>
                <a:sym typeface="Cambria"/>
              </a:rPr>
              <a:t>x</a:t>
            </a:r>
            <a:endParaRPr sz="1293">
              <a:solidFill>
                <a:srgbClr val="186E33"/>
              </a:solidFill>
            </a:endParaRPr>
          </a:p>
        </p:txBody>
      </p:sp>
      <p:sp>
        <p:nvSpPr>
          <p:cNvPr id="202" name="Google Shape;202;p22"/>
          <p:cNvSpPr txBox="1"/>
          <p:nvPr/>
        </p:nvSpPr>
        <p:spPr>
          <a:xfrm>
            <a:off x="8449297" y="1659800"/>
            <a:ext cx="263400" cy="4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450" tIns="84450" rIns="84450" bIns="8445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55">
                <a:solidFill>
                  <a:srgbClr val="186E33"/>
                </a:solidFill>
                <a:latin typeface="Cambria"/>
                <a:ea typeface="Cambria"/>
                <a:cs typeface="Cambria"/>
                <a:sym typeface="Cambria"/>
              </a:rPr>
              <a:t>y</a:t>
            </a:r>
            <a:endParaRPr sz="1293"/>
          </a:p>
        </p:txBody>
      </p:sp>
      <p:cxnSp>
        <p:nvCxnSpPr>
          <p:cNvPr id="203" name="Google Shape;203;p22"/>
          <p:cNvCxnSpPr/>
          <p:nvPr/>
        </p:nvCxnSpPr>
        <p:spPr>
          <a:xfrm rot="10800000" flipH="1">
            <a:off x="3741151" y="1929208"/>
            <a:ext cx="474000" cy="110400"/>
          </a:xfrm>
          <a:prstGeom prst="straightConnector1">
            <a:avLst/>
          </a:prstGeom>
          <a:noFill/>
          <a:ln w="35200" cap="flat" cmpd="sng">
            <a:solidFill>
              <a:srgbClr val="61C4D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4" name="Google Shape;204;p22"/>
          <p:cNvCxnSpPr/>
          <p:nvPr/>
        </p:nvCxnSpPr>
        <p:spPr>
          <a:xfrm>
            <a:off x="4204937" y="1930474"/>
            <a:ext cx="409200" cy="95700"/>
          </a:xfrm>
          <a:prstGeom prst="straightConnector1">
            <a:avLst/>
          </a:prstGeom>
          <a:noFill/>
          <a:ln w="35200" cap="flat" cmpd="sng">
            <a:solidFill>
              <a:srgbClr val="61C4D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5" name="Google Shape;205;p22"/>
          <p:cNvSpPr/>
          <p:nvPr/>
        </p:nvSpPr>
        <p:spPr>
          <a:xfrm>
            <a:off x="5767052" y="1565616"/>
            <a:ext cx="629400" cy="837600"/>
          </a:xfrm>
          <a:prstGeom prst="rect">
            <a:avLst/>
          </a:prstGeom>
          <a:solidFill>
            <a:srgbClr val="FFFFFF"/>
          </a:solidFill>
          <a:ln w="8800" cap="flat" cmpd="sng">
            <a:solidFill>
              <a:srgbClr val="0033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4450" tIns="84450" rIns="84450" bIns="84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93"/>
          </a:p>
        </p:txBody>
      </p:sp>
      <p:sp>
        <p:nvSpPr>
          <p:cNvPr id="206" name="Google Shape;206;p22"/>
          <p:cNvSpPr/>
          <p:nvPr/>
        </p:nvSpPr>
        <p:spPr>
          <a:xfrm rot="10800000">
            <a:off x="4591620" y="2002864"/>
            <a:ext cx="483436" cy="37967"/>
          </a:xfrm>
          <a:custGeom>
            <a:avLst/>
            <a:gdLst/>
            <a:ahLst/>
            <a:cxnLst/>
            <a:rect l="l" t="t" r="r" b="b"/>
            <a:pathLst>
              <a:path w="32489" h="5907" extrusionOk="0">
                <a:moveTo>
                  <a:pt x="0" y="3839"/>
                </a:moveTo>
                <a:lnTo>
                  <a:pt x="32194" y="0"/>
                </a:lnTo>
                <a:lnTo>
                  <a:pt x="32489" y="5907"/>
                </a:lnTo>
                <a:close/>
              </a:path>
            </a:pathLst>
          </a:custGeom>
          <a:solidFill>
            <a:srgbClr val="61C4D3"/>
          </a:solidFill>
          <a:ln w="8800" cap="flat" cmpd="sng">
            <a:solidFill>
              <a:srgbClr val="61C4D3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07" name="Google Shape;207;p22"/>
          <p:cNvSpPr/>
          <p:nvPr/>
        </p:nvSpPr>
        <p:spPr>
          <a:xfrm rot="340903">
            <a:off x="4994700" y="1953646"/>
            <a:ext cx="497169" cy="136412"/>
          </a:xfrm>
          <a:custGeom>
            <a:avLst/>
            <a:gdLst/>
            <a:ahLst/>
            <a:cxnLst/>
            <a:rect l="l" t="t" r="r" b="b"/>
            <a:pathLst>
              <a:path w="32489" h="5907" extrusionOk="0">
                <a:moveTo>
                  <a:pt x="0" y="3839"/>
                </a:moveTo>
                <a:lnTo>
                  <a:pt x="32194" y="0"/>
                </a:lnTo>
                <a:lnTo>
                  <a:pt x="32489" y="5907"/>
                </a:lnTo>
                <a:close/>
              </a:path>
            </a:pathLst>
          </a:custGeom>
          <a:solidFill>
            <a:srgbClr val="61C4D3"/>
          </a:solidFill>
          <a:ln w="8800" cap="flat" cmpd="sng">
            <a:solidFill>
              <a:srgbClr val="61C4D3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08" name="Google Shape;208;p22"/>
          <p:cNvSpPr/>
          <p:nvPr/>
        </p:nvSpPr>
        <p:spPr>
          <a:xfrm rot="10583263">
            <a:off x="5466219" y="1965488"/>
            <a:ext cx="613637" cy="136413"/>
          </a:xfrm>
          <a:custGeom>
            <a:avLst/>
            <a:gdLst/>
            <a:ahLst/>
            <a:cxnLst/>
            <a:rect l="l" t="t" r="r" b="b"/>
            <a:pathLst>
              <a:path w="32489" h="5907" extrusionOk="0">
                <a:moveTo>
                  <a:pt x="0" y="3839"/>
                </a:moveTo>
                <a:lnTo>
                  <a:pt x="32194" y="0"/>
                </a:lnTo>
                <a:lnTo>
                  <a:pt x="32489" y="5907"/>
                </a:lnTo>
                <a:close/>
              </a:path>
            </a:pathLst>
          </a:custGeom>
          <a:solidFill>
            <a:srgbClr val="61C4D3"/>
          </a:solidFill>
          <a:ln w="8800" cap="flat" cmpd="sng">
            <a:solidFill>
              <a:srgbClr val="61C4D3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GB"/>
          </a:p>
        </p:txBody>
      </p:sp>
      <p:cxnSp>
        <p:nvCxnSpPr>
          <p:cNvPr id="209" name="Google Shape;209;p22"/>
          <p:cNvCxnSpPr/>
          <p:nvPr/>
        </p:nvCxnSpPr>
        <p:spPr>
          <a:xfrm>
            <a:off x="4183646" y="1562891"/>
            <a:ext cx="0" cy="830700"/>
          </a:xfrm>
          <a:prstGeom prst="straightConnector1">
            <a:avLst/>
          </a:prstGeom>
          <a:noFill/>
          <a:ln w="26400" cap="flat" cmpd="sng">
            <a:solidFill>
              <a:srgbClr val="6E24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0" name="Google Shape;210;p22"/>
          <p:cNvCxnSpPr/>
          <p:nvPr/>
        </p:nvCxnSpPr>
        <p:spPr>
          <a:xfrm>
            <a:off x="4242577" y="1562891"/>
            <a:ext cx="0" cy="830700"/>
          </a:xfrm>
          <a:prstGeom prst="straightConnector1">
            <a:avLst/>
          </a:prstGeom>
          <a:noFill/>
          <a:ln w="26400" cap="flat" cmpd="sng">
            <a:solidFill>
              <a:srgbClr val="6E24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1" name="Google Shape;211;p22"/>
          <p:cNvCxnSpPr/>
          <p:nvPr/>
        </p:nvCxnSpPr>
        <p:spPr>
          <a:xfrm>
            <a:off x="4593073" y="1562891"/>
            <a:ext cx="0" cy="830700"/>
          </a:xfrm>
          <a:prstGeom prst="straightConnector1">
            <a:avLst/>
          </a:prstGeom>
          <a:noFill/>
          <a:ln w="26400" cap="flat" cmpd="sng">
            <a:solidFill>
              <a:srgbClr val="E15E3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2" name="Google Shape;212;p22"/>
          <p:cNvCxnSpPr/>
          <p:nvPr/>
        </p:nvCxnSpPr>
        <p:spPr>
          <a:xfrm>
            <a:off x="5010051" y="1569080"/>
            <a:ext cx="0" cy="830700"/>
          </a:xfrm>
          <a:prstGeom prst="straightConnector1">
            <a:avLst/>
          </a:prstGeom>
          <a:noFill/>
          <a:ln w="26400" cap="flat" cmpd="sng">
            <a:solidFill>
              <a:srgbClr val="E15E3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3" name="Google Shape;213;p22"/>
          <p:cNvCxnSpPr/>
          <p:nvPr/>
        </p:nvCxnSpPr>
        <p:spPr>
          <a:xfrm>
            <a:off x="5473098" y="1562891"/>
            <a:ext cx="0" cy="830700"/>
          </a:xfrm>
          <a:prstGeom prst="straightConnector1">
            <a:avLst/>
          </a:prstGeom>
          <a:noFill/>
          <a:ln w="26400" cap="flat" cmpd="sng">
            <a:solidFill>
              <a:srgbClr val="E15E3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4" name="Google Shape;214;p22"/>
          <p:cNvSpPr txBox="1"/>
          <p:nvPr/>
        </p:nvSpPr>
        <p:spPr>
          <a:xfrm>
            <a:off x="3868075" y="1238805"/>
            <a:ext cx="864600" cy="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450" tIns="84450" rIns="84450" bIns="84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rgbClr val="6E2466"/>
                </a:solidFill>
              </a:rPr>
              <a:t>h,v corr</a:t>
            </a:r>
            <a:endParaRPr sz="1200" i="1">
              <a:solidFill>
                <a:srgbClr val="6E2466"/>
              </a:solidFill>
            </a:endParaRPr>
          </a:p>
        </p:txBody>
      </p:sp>
      <p:sp>
        <p:nvSpPr>
          <p:cNvPr id="215" name="Google Shape;215;p22"/>
          <p:cNvSpPr txBox="1"/>
          <p:nvPr/>
        </p:nvSpPr>
        <p:spPr>
          <a:xfrm>
            <a:off x="4514189" y="1280241"/>
            <a:ext cx="3612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450" tIns="84450" rIns="84450" bIns="84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rgbClr val="E15E32"/>
                </a:solidFill>
              </a:rPr>
              <a:t>Q</a:t>
            </a:r>
            <a:r>
              <a:rPr lang="en" sz="1200" i="1" baseline="-25000">
                <a:solidFill>
                  <a:srgbClr val="E15E32"/>
                </a:solidFill>
              </a:rPr>
              <a:t>1</a:t>
            </a:r>
            <a:endParaRPr sz="1200" i="1" baseline="-25000">
              <a:solidFill>
                <a:srgbClr val="E15E32"/>
              </a:solidFill>
            </a:endParaRPr>
          </a:p>
        </p:txBody>
      </p:sp>
      <p:sp>
        <p:nvSpPr>
          <p:cNvPr id="216" name="Google Shape;216;p22"/>
          <p:cNvSpPr txBox="1"/>
          <p:nvPr/>
        </p:nvSpPr>
        <p:spPr>
          <a:xfrm>
            <a:off x="4852400" y="1280241"/>
            <a:ext cx="3612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450" tIns="84450" rIns="84450" bIns="84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rgbClr val="E15E32"/>
                </a:solidFill>
              </a:rPr>
              <a:t>Q</a:t>
            </a:r>
            <a:r>
              <a:rPr lang="en" sz="1200" i="1" baseline="-25000">
                <a:solidFill>
                  <a:srgbClr val="E15E32"/>
                </a:solidFill>
              </a:rPr>
              <a:t>2</a:t>
            </a:r>
            <a:endParaRPr sz="1200" i="1" baseline="-25000">
              <a:solidFill>
                <a:srgbClr val="E15E32"/>
              </a:solidFill>
            </a:endParaRPr>
          </a:p>
        </p:txBody>
      </p:sp>
      <p:sp>
        <p:nvSpPr>
          <p:cNvPr id="217" name="Google Shape;217;p22"/>
          <p:cNvSpPr txBox="1"/>
          <p:nvPr/>
        </p:nvSpPr>
        <p:spPr>
          <a:xfrm>
            <a:off x="5318380" y="1280241"/>
            <a:ext cx="3612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450" tIns="84450" rIns="84450" bIns="84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rgbClr val="E15E32"/>
                </a:solidFill>
              </a:rPr>
              <a:t>Q</a:t>
            </a:r>
            <a:r>
              <a:rPr lang="en" sz="1200" i="1" baseline="-25000">
                <a:solidFill>
                  <a:srgbClr val="E15E32"/>
                </a:solidFill>
              </a:rPr>
              <a:t>3</a:t>
            </a:r>
            <a:endParaRPr sz="1200" i="1" baseline="-25000">
              <a:solidFill>
                <a:srgbClr val="E15E32"/>
              </a:solidFill>
            </a:endParaRPr>
          </a:p>
        </p:txBody>
      </p:sp>
      <p:sp>
        <p:nvSpPr>
          <p:cNvPr id="218" name="Google Shape;218;p22"/>
          <p:cNvSpPr txBox="1"/>
          <p:nvPr/>
        </p:nvSpPr>
        <p:spPr>
          <a:xfrm rot="-985">
            <a:off x="5558401" y="1093152"/>
            <a:ext cx="1046700" cy="4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450" tIns="84450" rIns="84450" bIns="844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93" b="1">
                <a:solidFill>
                  <a:srgbClr val="0033A0"/>
                </a:solidFill>
                <a:latin typeface="Cambria"/>
                <a:ea typeface="Cambria"/>
                <a:cs typeface="Cambria"/>
                <a:sym typeface="Cambria"/>
              </a:rPr>
              <a:t>Diagnostic screen</a:t>
            </a:r>
            <a:endParaRPr sz="1293" b="1">
              <a:solidFill>
                <a:srgbClr val="0033A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91" name="Google Shape;191;p22"/>
          <p:cNvSpPr/>
          <p:nvPr/>
        </p:nvSpPr>
        <p:spPr>
          <a:xfrm>
            <a:off x="6736000" y="1794825"/>
            <a:ext cx="553800" cy="337200"/>
          </a:xfrm>
          <a:prstGeom prst="rect">
            <a:avLst/>
          </a:prstGeom>
          <a:solidFill>
            <a:srgbClr val="F8F8F8"/>
          </a:solidFill>
          <a:ln w="26400" cap="flat" cmpd="sng">
            <a:solidFill>
              <a:srgbClr val="2F2F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4450" tIns="84450" rIns="84450" bIns="84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38" b="1"/>
              <a:t>Camera</a:t>
            </a:r>
            <a:endParaRPr sz="738" b="1"/>
          </a:p>
        </p:txBody>
      </p:sp>
      <p:sp>
        <p:nvSpPr>
          <p:cNvPr id="219" name="Google Shape;219;p22"/>
          <p:cNvSpPr/>
          <p:nvPr/>
        </p:nvSpPr>
        <p:spPr>
          <a:xfrm rot="5400000">
            <a:off x="6499289" y="1850229"/>
            <a:ext cx="263400" cy="210000"/>
          </a:xfrm>
          <a:prstGeom prst="snip2SameRect">
            <a:avLst>
              <a:gd name="adj1" fmla="val 36829"/>
              <a:gd name="adj2" fmla="val 0"/>
            </a:avLst>
          </a:prstGeom>
          <a:solidFill>
            <a:srgbClr val="171717"/>
          </a:solidFill>
          <a:ln w="8800" cap="flat" cmpd="sng">
            <a:solidFill>
              <a:srgbClr val="2F2F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4450" tIns="84450" rIns="84450" bIns="84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93"/>
          </a:p>
        </p:txBody>
      </p:sp>
      <p:sp>
        <p:nvSpPr>
          <p:cNvPr id="220" name="Google Shape;220;p22"/>
          <p:cNvSpPr txBox="1"/>
          <p:nvPr/>
        </p:nvSpPr>
        <p:spPr>
          <a:xfrm rot="-868433">
            <a:off x="2383611" y="2085256"/>
            <a:ext cx="1943276" cy="327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450" tIns="84450" rIns="84450" bIns="844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85">
                <a:solidFill>
                  <a:srgbClr val="171717"/>
                </a:solidFill>
              </a:rPr>
              <a:t>Incoming electron beam</a:t>
            </a:r>
            <a:endParaRPr sz="1385">
              <a:solidFill>
                <a:srgbClr val="171717"/>
              </a:solidFill>
            </a:endParaRPr>
          </a:p>
        </p:txBody>
      </p:sp>
      <p:cxnSp>
        <p:nvCxnSpPr>
          <p:cNvPr id="221" name="Google Shape;221;p22"/>
          <p:cNvCxnSpPr/>
          <p:nvPr/>
        </p:nvCxnSpPr>
        <p:spPr>
          <a:xfrm rot="10800000" flipH="1">
            <a:off x="3139595" y="2033211"/>
            <a:ext cx="662700" cy="172500"/>
          </a:xfrm>
          <a:prstGeom prst="straightConnector1">
            <a:avLst/>
          </a:prstGeom>
          <a:noFill/>
          <a:ln w="8800" cap="flat" cmpd="sng">
            <a:solidFill>
              <a:srgbClr val="2F2F2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2" name="Google Shape;222;p22"/>
          <p:cNvCxnSpPr/>
          <p:nvPr/>
        </p:nvCxnSpPr>
        <p:spPr>
          <a:xfrm>
            <a:off x="4242575" y="2451900"/>
            <a:ext cx="206400" cy="683700"/>
          </a:xfrm>
          <a:prstGeom prst="straightConnector1">
            <a:avLst/>
          </a:prstGeom>
          <a:noFill/>
          <a:ln w="19050" cap="flat" cmpd="sng">
            <a:solidFill>
              <a:srgbClr val="6E24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3" name="Google Shape;223;p22"/>
          <p:cNvCxnSpPr/>
          <p:nvPr/>
        </p:nvCxnSpPr>
        <p:spPr>
          <a:xfrm rot="-5400000" flipH="1">
            <a:off x="4252575" y="2776725"/>
            <a:ext cx="736800" cy="558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E15E3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4" name="Google Shape;224;p22"/>
          <p:cNvCxnSpPr/>
          <p:nvPr/>
        </p:nvCxnSpPr>
        <p:spPr>
          <a:xfrm rot="-5400000" flipH="1">
            <a:off x="4634450" y="2825800"/>
            <a:ext cx="754200" cy="6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E15E3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5" name="Google Shape;225;p22"/>
          <p:cNvCxnSpPr/>
          <p:nvPr/>
        </p:nvCxnSpPr>
        <p:spPr>
          <a:xfrm rot="-5400000" flipH="1">
            <a:off x="5092250" y="2826950"/>
            <a:ext cx="767100" cy="6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E15E3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6" name="Google Shape;226;p22"/>
          <p:cNvCxnSpPr/>
          <p:nvPr/>
        </p:nvCxnSpPr>
        <p:spPr>
          <a:xfrm rot="-5400000" flipH="1">
            <a:off x="5817150" y="2711650"/>
            <a:ext cx="784500" cy="2517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033A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7" name="Google Shape;227;p22"/>
          <p:cNvSpPr txBox="1"/>
          <p:nvPr/>
        </p:nvSpPr>
        <p:spPr>
          <a:xfrm>
            <a:off x="144950" y="1160925"/>
            <a:ext cx="3212400" cy="10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2"/>
                </a:solidFill>
              </a:rPr>
              <a:t>Focus on small segment of CLARA beam line (S04)</a:t>
            </a:r>
            <a:endParaRPr sz="1300" b="1">
              <a:solidFill>
                <a:schemeClr val="dk2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</a:pPr>
            <a:r>
              <a:rPr lang="en" sz="1300" b="1">
                <a:solidFill>
                  <a:schemeClr val="dk2"/>
                </a:solidFill>
              </a:rPr>
              <a:t>Restricted to subset of magnets → Constrains task to allow reasonable training time</a:t>
            </a:r>
            <a:endParaRPr sz="1300" b="1">
              <a:solidFill>
                <a:schemeClr val="dk2"/>
              </a:solidFill>
            </a:endParaRPr>
          </a:p>
        </p:txBody>
      </p:sp>
      <p:sp>
        <p:nvSpPr>
          <p:cNvPr id="228" name="Google Shape;228;p22"/>
          <p:cNvSpPr txBox="1"/>
          <p:nvPr/>
        </p:nvSpPr>
        <p:spPr>
          <a:xfrm>
            <a:off x="144950" y="2292300"/>
            <a:ext cx="30000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2"/>
                </a:solidFill>
              </a:rPr>
              <a:t>5d-action space:</a:t>
            </a:r>
            <a:endParaRPr sz="1300" b="1">
              <a:solidFill>
                <a:schemeClr val="dk2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300"/>
              <a:buChar char="●"/>
            </a:pPr>
            <a:r>
              <a:rPr lang="en" sz="1300" b="1">
                <a:solidFill>
                  <a:srgbClr val="674EA7"/>
                </a:solidFill>
              </a:rPr>
              <a:t>H. V. corrector magnet</a:t>
            </a:r>
            <a:endParaRPr sz="1300" b="1">
              <a:solidFill>
                <a:srgbClr val="674EA7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E15E32"/>
              </a:buClr>
              <a:buSzPts val="1300"/>
              <a:buChar char="●"/>
            </a:pPr>
            <a:r>
              <a:rPr lang="en" sz="1300" b="1">
                <a:solidFill>
                  <a:srgbClr val="E15E32"/>
                </a:solidFill>
              </a:rPr>
              <a:t>3 quadrupoles</a:t>
            </a:r>
            <a:endParaRPr sz="1300" b="1">
              <a:solidFill>
                <a:srgbClr val="E15E32"/>
              </a:solidFill>
            </a:endParaRPr>
          </a:p>
        </p:txBody>
      </p:sp>
      <p:sp>
        <p:nvSpPr>
          <p:cNvPr id="229" name="Google Shape;229;p22"/>
          <p:cNvSpPr txBox="1"/>
          <p:nvPr/>
        </p:nvSpPr>
        <p:spPr>
          <a:xfrm>
            <a:off x="119050" y="3049000"/>
            <a:ext cx="36474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2"/>
                </a:solidFill>
              </a:rPr>
              <a:t>Observable: beam on diagnostic screen</a:t>
            </a:r>
            <a:endParaRPr sz="1300" b="1">
              <a:solidFill>
                <a:schemeClr val="dk2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5B0F00"/>
              </a:buClr>
              <a:buSzPts val="1300"/>
              <a:buChar char="●"/>
            </a:pPr>
            <a:r>
              <a:rPr lang="en" sz="1300" b="1">
                <a:solidFill>
                  <a:srgbClr val="5B0F00"/>
                </a:solidFill>
              </a:rPr>
              <a:t>Beam transv. size </a:t>
            </a:r>
            <a:r>
              <a:rPr lang="en" sz="1300">
                <a:solidFill>
                  <a:srgbClr val="5B0F00"/>
                </a:solidFill>
              </a:rPr>
              <a:t>(σ</a:t>
            </a:r>
            <a:r>
              <a:rPr lang="en" sz="1300" baseline="-25000">
                <a:solidFill>
                  <a:srgbClr val="5B0F00"/>
                </a:solidFill>
              </a:rPr>
              <a:t>x</a:t>
            </a:r>
            <a:r>
              <a:rPr lang="en" sz="1300">
                <a:solidFill>
                  <a:srgbClr val="5B0F00"/>
                </a:solidFill>
              </a:rPr>
              <a:t>,</a:t>
            </a:r>
            <a:r>
              <a:rPr lang="en" sz="1300" baseline="-25000">
                <a:solidFill>
                  <a:srgbClr val="5B0F00"/>
                </a:solidFill>
              </a:rPr>
              <a:t> </a:t>
            </a:r>
            <a:r>
              <a:rPr lang="en" sz="1300">
                <a:solidFill>
                  <a:srgbClr val="5B0F00"/>
                </a:solidFill>
              </a:rPr>
              <a:t>σ</a:t>
            </a:r>
            <a:r>
              <a:rPr lang="en" sz="1300" baseline="-25000">
                <a:solidFill>
                  <a:srgbClr val="5B0F00"/>
                </a:solidFill>
              </a:rPr>
              <a:t>y</a:t>
            </a:r>
            <a:r>
              <a:rPr lang="en" sz="1300">
                <a:solidFill>
                  <a:srgbClr val="5B0F00"/>
                </a:solidFill>
              </a:rPr>
              <a:t>)</a:t>
            </a:r>
            <a:endParaRPr sz="1300" b="1">
              <a:solidFill>
                <a:srgbClr val="5B0F00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1300"/>
              <a:buChar char="●"/>
            </a:pPr>
            <a:r>
              <a:rPr lang="en" sz="1300" b="1">
                <a:solidFill>
                  <a:srgbClr val="274E13"/>
                </a:solidFill>
              </a:rPr>
              <a:t>Beam transv. pos. (x, y)</a:t>
            </a:r>
            <a:endParaRPr sz="1300" b="1">
              <a:solidFill>
                <a:srgbClr val="E15E32"/>
              </a:solidFill>
            </a:endParaRPr>
          </a:p>
        </p:txBody>
      </p:sp>
      <p:sp>
        <p:nvSpPr>
          <p:cNvPr id="230" name="Google Shape;230;p22"/>
          <p:cNvSpPr/>
          <p:nvPr/>
        </p:nvSpPr>
        <p:spPr>
          <a:xfrm>
            <a:off x="119050" y="3796075"/>
            <a:ext cx="3723900" cy="614100"/>
          </a:xfrm>
          <a:prstGeom prst="roundRect">
            <a:avLst>
              <a:gd name="adj" fmla="val 16667"/>
            </a:avLst>
          </a:prstGeom>
          <a:solidFill>
            <a:srgbClr val="38761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lt1"/>
                </a:solidFill>
              </a:rPr>
              <a:t>GOAL: reach target beam </a:t>
            </a:r>
            <a:r>
              <a:rPr lang="en" sz="1300" b="1" i="1" u="sng">
                <a:solidFill>
                  <a:schemeClr val="lt1"/>
                </a:solidFill>
              </a:rPr>
              <a:t>size</a:t>
            </a:r>
            <a:r>
              <a:rPr lang="en" sz="1300" b="1">
                <a:solidFill>
                  <a:schemeClr val="lt1"/>
                </a:solidFill>
              </a:rPr>
              <a:t> and </a:t>
            </a:r>
            <a:r>
              <a:rPr lang="en" sz="1300" b="1" i="1" u="sng">
                <a:solidFill>
                  <a:schemeClr val="lt1"/>
                </a:solidFill>
              </a:rPr>
              <a:t>position</a:t>
            </a:r>
            <a:endParaRPr sz="1300" b="1" i="1" u="sng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1">
                <a:solidFill>
                  <a:schemeClr val="lt1"/>
                </a:solidFill>
              </a:rPr>
              <a:t>(fixed to as small as possible and 0,0 for the challenge)</a:t>
            </a:r>
            <a:endParaRPr sz="1000" b="1">
              <a:solidFill>
                <a:schemeClr val="lt1"/>
              </a:solidFill>
            </a:endParaRPr>
          </a:p>
        </p:txBody>
      </p:sp>
      <p:sp>
        <p:nvSpPr>
          <p:cNvPr id="231" name="Google Shape;231;p22"/>
          <p:cNvSpPr txBox="1"/>
          <p:nvPr/>
        </p:nvSpPr>
        <p:spPr>
          <a:xfrm>
            <a:off x="7124775" y="4293525"/>
            <a:ext cx="17967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i="1">
                <a:solidFill>
                  <a:srgbClr val="171717"/>
                </a:solidFill>
              </a:rPr>
              <a:t>Snippet of CLARA S04 segment beamline</a:t>
            </a:r>
            <a:endParaRPr sz="1100" i="1">
              <a:solidFill>
                <a:srgbClr val="17171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3"/>
          <p:cNvSpPr txBox="1">
            <a:spLocks noGrp="1"/>
          </p:cNvSpPr>
          <p:nvPr>
            <p:ph type="title"/>
          </p:nvPr>
        </p:nvSpPr>
        <p:spPr>
          <a:xfrm>
            <a:off x="182875" y="0"/>
            <a:ext cx="5630100" cy="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lang="en" sz="2400" dirty="0"/>
              <a:t>The transverse tuning problem: Manual tuning loop</a:t>
            </a:r>
            <a:endParaRPr sz="2400" dirty="0"/>
          </a:p>
        </p:txBody>
      </p:sp>
      <p:pic>
        <p:nvPicPr>
          <p:cNvPr id="237" name="Google Shape;237;p23"/>
          <p:cNvPicPr preferRelativeResize="0"/>
          <p:nvPr/>
        </p:nvPicPr>
        <p:blipFill rotWithShape="1">
          <a:blip r:embed="rId3">
            <a:alphaModFix/>
          </a:blip>
          <a:srcRect l="84228" t="2997" b="66006"/>
          <a:stretch/>
        </p:blipFill>
        <p:spPr>
          <a:xfrm>
            <a:off x="6496483" y="1199956"/>
            <a:ext cx="1603705" cy="1498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3" title="DSC05817.png"/>
          <p:cNvPicPr preferRelativeResize="0"/>
          <p:nvPr/>
        </p:nvPicPr>
        <p:blipFill rotWithShape="1">
          <a:blip r:embed="rId4">
            <a:alphaModFix/>
          </a:blip>
          <a:srcRect l="-275380" t="5210" r="275380" b="-5210"/>
          <a:stretch/>
        </p:blipFill>
        <p:spPr>
          <a:xfrm>
            <a:off x="1049738" y="1192476"/>
            <a:ext cx="2164905" cy="14429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9" name="Google Shape;239;p23"/>
          <p:cNvCxnSpPr>
            <a:stCxn id="240" idx="3"/>
          </p:cNvCxnSpPr>
          <p:nvPr/>
        </p:nvCxnSpPr>
        <p:spPr>
          <a:xfrm rot="10800000" flipH="1">
            <a:off x="6023689" y="1200150"/>
            <a:ext cx="462300" cy="699900"/>
          </a:xfrm>
          <a:prstGeom prst="straightConnector1">
            <a:avLst/>
          </a:prstGeom>
          <a:noFill/>
          <a:ln w="17600" cap="flat" cmpd="sng">
            <a:solidFill>
              <a:srgbClr val="0033A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1" name="Google Shape;241;p23"/>
          <p:cNvCxnSpPr>
            <a:stCxn id="240" idx="3"/>
          </p:cNvCxnSpPr>
          <p:nvPr/>
        </p:nvCxnSpPr>
        <p:spPr>
          <a:xfrm>
            <a:off x="6023689" y="1900050"/>
            <a:ext cx="454800" cy="920100"/>
          </a:xfrm>
          <a:prstGeom prst="straightConnector1">
            <a:avLst/>
          </a:prstGeom>
          <a:noFill/>
          <a:ln w="17600" cap="flat" cmpd="sng">
            <a:solidFill>
              <a:srgbClr val="0033A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2" name="Google Shape;242;p23"/>
          <p:cNvSpPr/>
          <p:nvPr/>
        </p:nvSpPr>
        <p:spPr>
          <a:xfrm>
            <a:off x="6479797" y="1217741"/>
            <a:ext cx="1637400" cy="1628700"/>
          </a:xfrm>
          <a:prstGeom prst="rect">
            <a:avLst/>
          </a:prstGeom>
          <a:noFill/>
          <a:ln w="17600" cap="flat" cmpd="sng">
            <a:solidFill>
              <a:srgbClr val="0033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4450" tIns="84450" rIns="84450" bIns="84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93"/>
          </a:p>
        </p:txBody>
      </p:sp>
      <p:cxnSp>
        <p:nvCxnSpPr>
          <p:cNvPr id="243" name="Google Shape;243;p23"/>
          <p:cNvCxnSpPr/>
          <p:nvPr/>
        </p:nvCxnSpPr>
        <p:spPr>
          <a:xfrm flipH="1">
            <a:off x="7342098" y="1937502"/>
            <a:ext cx="155100" cy="1800"/>
          </a:xfrm>
          <a:prstGeom prst="straightConnector1">
            <a:avLst/>
          </a:prstGeom>
          <a:noFill/>
          <a:ln w="8800" cap="flat" cmpd="sng">
            <a:solidFill>
              <a:srgbClr val="6AA84F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244" name="Google Shape;244;p23"/>
          <p:cNvCxnSpPr/>
          <p:nvPr/>
        </p:nvCxnSpPr>
        <p:spPr>
          <a:xfrm rot="10800000">
            <a:off x="7497198" y="1833291"/>
            <a:ext cx="0" cy="110100"/>
          </a:xfrm>
          <a:prstGeom prst="straightConnector1">
            <a:avLst/>
          </a:prstGeom>
          <a:noFill/>
          <a:ln w="8800" cap="flat" cmpd="sng">
            <a:solidFill>
              <a:srgbClr val="6AA84F"/>
            </a:solidFill>
            <a:prstDash val="solid"/>
            <a:round/>
            <a:headEnd type="none" w="med" len="med"/>
            <a:tailEnd type="stealth" w="med" len="med"/>
          </a:ln>
        </p:spPr>
      </p:cxnSp>
      <p:grpSp>
        <p:nvGrpSpPr>
          <p:cNvPr id="245" name="Google Shape;245;p23"/>
          <p:cNvGrpSpPr/>
          <p:nvPr/>
        </p:nvGrpSpPr>
        <p:grpSpPr>
          <a:xfrm>
            <a:off x="6932190" y="1367911"/>
            <a:ext cx="553801" cy="655644"/>
            <a:chOff x="7689165" y="877886"/>
            <a:chExt cx="553801" cy="655644"/>
          </a:xfrm>
        </p:grpSpPr>
        <p:cxnSp>
          <p:nvCxnSpPr>
            <p:cNvPr id="246" name="Google Shape;246;p23"/>
            <p:cNvCxnSpPr/>
            <p:nvPr/>
          </p:nvCxnSpPr>
          <p:spPr>
            <a:xfrm>
              <a:off x="7881766" y="1341613"/>
              <a:ext cx="361200" cy="0"/>
            </a:xfrm>
            <a:prstGeom prst="straightConnector1">
              <a:avLst/>
            </a:prstGeom>
            <a:noFill/>
            <a:ln w="8800" cap="flat" cmpd="sng">
              <a:solidFill>
                <a:srgbClr val="5B0F00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247" name="Google Shape;247;p23"/>
            <p:cNvCxnSpPr/>
            <p:nvPr/>
          </p:nvCxnSpPr>
          <p:spPr>
            <a:xfrm>
              <a:off x="8090821" y="1114130"/>
              <a:ext cx="0" cy="419400"/>
            </a:xfrm>
            <a:prstGeom prst="straightConnector1">
              <a:avLst/>
            </a:prstGeom>
            <a:noFill/>
            <a:ln w="8800" cap="flat" cmpd="sng">
              <a:solidFill>
                <a:srgbClr val="5B0F00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248" name="Google Shape;248;p23"/>
            <p:cNvSpPr txBox="1"/>
            <p:nvPr/>
          </p:nvSpPr>
          <p:spPr>
            <a:xfrm>
              <a:off x="7837740" y="877886"/>
              <a:ext cx="361200" cy="35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4450" tIns="84450" rIns="84450" bIns="8445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16">
                  <a:solidFill>
                    <a:srgbClr val="5B0F00"/>
                  </a:solidFill>
                  <a:latin typeface="Cambria"/>
                  <a:ea typeface="Cambria"/>
                  <a:cs typeface="Cambria"/>
                  <a:sym typeface="Cambria"/>
                </a:rPr>
                <a:t>σ</a:t>
              </a:r>
              <a:r>
                <a:rPr lang="en" sz="1216" baseline="-25000">
                  <a:solidFill>
                    <a:srgbClr val="5B0F00"/>
                  </a:solidFill>
                  <a:latin typeface="Cambria"/>
                  <a:ea typeface="Cambria"/>
                  <a:cs typeface="Cambria"/>
                  <a:sym typeface="Cambria"/>
                </a:rPr>
                <a:t>y</a:t>
              </a:r>
              <a:endParaRPr sz="754">
                <a:solidFill>
                  <a:srgbClr val="5B0F00"/>
                </a:solidFill>
              </a:endParaRPr>
            </a:p>
          </p:txBody>
        </p:sp>
        <p:sp>
          <p:nvSpPr>
            <p:cNvPr id="249" name="Google Shape;249;p23"/>
            <p:cNvSpPr txBox="1"/>
            <p:nvPr/>
          </p:nvSpPr>
          <p:spPr>
            <a:xfrm>
              <a:off x="7689165" y="1175624"/>
              <a:ext cx="361200" cy="35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4450" tIns="84450" rIns="84450" bIns="8445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16">
                  <a:solidFill>
                    <a:srgbClr val="5B0F00"/>
                  </a:solidFill>
                  <a:latin typeface="Cambria"/>
                  <a:ea typeface="Cambria"/>
                  <a:cs typeface="Cambria"/>
                  <a:sym typeface="Cambria"/>
                </a:rPr>
                <a:t>σ</a:t>
              </a:r>
              <a:r>
                <a:rPr lang="en" sz="1216" baseline="-25000">
                  <a:solidFill>
                    <a:srgbClr val="5B0F00"/>
                  </a:solidFill>
                  <a:latin typeface="Cambria"/>
                  <a:ea typeface="Cambria"/>
                  <a:cs typeface="Cambria"/>
                  <a:sym typeface="Cambria"/>
                </a:rPr>
                <a:t>x</a:t>
              </a:r>
              <a:endParaRPr sz="754">
                <a:solidFill>
                  <a:srgbClr val="5B0F00"/>
                </a:solidFill>
              </a:endParaRPr>
            </a:p>
          </p:txBody>
        </p:sp>
      </p:grpSp>
      <p:sp>
        <p:nvSpPr>
          <p:cNvPr id="250" name="Google Shape;250;p23"/>
          <p:cNvSpPr txBox="1"/>
          <p:nvPr/>
        </p:nvSpPr>
        <p:spPr>
          <a:xfrm>
            <a:off x="7370421" y="1753364"/>
            <a:ext cx="301200" cy="4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450" tIns="84450" rIns="84450" bIns="8445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55">
                <a:solidFill>
                  <a:srgbClr val="186E33"/>
                </a:solidFill>
                <a:latin typeface="Cambria"/>
                <a:ea typeface="Cambria"/>
                <a:cs typeface="Cambria"/>
                <a:sym typeface="Cambria"/>
              </a:rPr>
              <a:t>x</a:t>
            </a:r>
            <a:endParaRPr sz="1293">
              <a:solidFill>
                <a:srgbClr val="186E33"/>
              </a:solidFill>
            </a:endParaRPr>
          </a:p>
        </p:txBody>
      </p:sp>
      <p:sp>
        <p:nvSpPr>
          <p:cNvPr id="251" name="Google Shape;251;p23"/>
          <p:cNvSpPr txBox="1"/>
          <p:nvPr/>
        </p:nvSpPr>
        <p:spPr>
          <a:xfrm>
            <a:off x="7508397" y="1593450"/>
            <a:ext cx="263400" cy="4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450" tIns="84450" rIns="84450" bIns="8445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55">
                <a:solidFill>
                  <a:srgbClr val="186E33"/>
                </a:solidFill>
                <a:latin typeface="Cambria"/>
                <a:ea typeface="Cambria"/>
                <a:cs typeface="Cambria"/>
                <a:sym typeface="Cambria"/>
              </a:rPr>
              <a:t>y</a:t>
            </a:r>
            <a:endParaRPr sz="1293"/>
          </a:p>
        </p:txBody>
      </p:sp>
      <p:cxnSp>
        <p:nvCxnSpPr>
          <p:cNvPr id="252" name="Google Shape;252;p23"/>
          <p:cNvCxnSpPr/>
          <p:nvPr/>
        </p:nvCxnSpPr>
        <p:spPr>
          <a:xfrm rot="10800000" flipH="1">
            <a:off x="2394301" y="1841858"/>
            <a:ext cx="474000" cy="110400"/>
          </a:xfrm>
          <a:prstGeom prst="straightConnector1">
            <a:avLst/>
          </a:prstGeom>
          <a:noFill/>
          <a:ln w="35200" cap="flat" cmpd="sng">
            <a:solidFill>
              <a:srgbClr val="61C4D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23"/>
          <p:cNvCxnSpPr/>
          <p:nvPr/>
        </p:nvCxnSpPr>
        <p:spPr>
          <a:xfrm>
            <a:off x="2858087" y="1843124"/>
            <a:ext cx="409200" cy="95700"/>
          </a:xfrm>
          <a:prstGeom prst="straightConnector1">
            <a:avLst/>
          </a:prstGeom>
          <a:noFill/>
          <a:ln w="35200" cap="flat" cmpd="sng">
            <a:solidFill>
              <a:srgbClr val="61C4D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23"/>
          <p:cNvSpPr/>
          <p:nvPr/>
        </p:nvSpPr>
        <p:spPr>
          <a:xfrm>
            <a:off x="4420202" y="1478266"/>
            <a:ext cx="629400" cy="837600"/>
          </a:xfrm>
          <a:prstGeom prst="rect">
            <a:avLst/>
          </a:prstGeom>
          <a:solidFill>
            <a:srgbClr val="FFFFFF"/>
          </a:solidFill>
          <a:ln w="8800" cap="flat" cmpd="sng">
            <a:solidFill>
              <a:srgbClr val="0033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4450" tIns="84450" rIns="84450" bIns="84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93"/>
          </a:p>
        </p:txBody>
      </p:sp>
      <p:sp>
        <p:nvSpPr>
          <p:cNvPr id="255" name="Google Shape;255;p23"/>
          <p:cNvSpPr/>
          <p:nvPr/>
        </p:nvSpPr>
        <p:spPr>
          <a:xfrm rot="10800000">
            <a:off x="3244770" y="1915514"/>
            <a:ext cx="483436" cy="37967"/>
          </a:xfrm>
          <a:custGeom>
            <a:avLst/>
            <a:gdLst/>
            <a:ahLst/>
            <a:cxnLst/>
            <a:rect l="l" t="t" r="r" b="b"/>
            <a:pathLst>
              <a:path w="32489" h="5907" extrusionOk="0">
                <a:moveTo>
                  <a:pt x="0" y="3839"/>
                </a:moveTo>
                <a:lnTo>
                  <a:pt x="32194" y="0"/>
                </a:lnTo>
                <a:lnTo>
                  <a:pt x="32489" y="5907"/>
                </a:lnTo>
                <a:close/>
              </a:path>
            </a:pathLst>
          </a:custGeom>
          <a:solidFill>
            <a:srgbClr val="61C4D3"/>
          </a:solidFill>
          <a:ln w="8800" cap="flat" cmpd="sng">
            <a:solidFill>
              <a:srgbClr val="61C4D3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56" name="Google Shape;256;p23"/>
          <p:cNvSpPr/>
          <p:nvPr/>
        </p:nvSpPr>
        <p:spPr>
          <a:xfrm rot="340903">
            <a:off x="3647850" y="1866296"/>
            <a:ext cx="497169" cy="136412"/>
          </a:xfrm>
          <a:custGeom>
            <a:avLst/>
            <a:gdLst/>
            <a:ahLst/>
            <a:cxnLst/>
            <a:rect l="l" t="t" r="r" b="b"/>
            <a:pathLst>
              <a:path w="32489" h="5907" extrusionOk="0">
                <a:moveTo>
                  <a:pt x="0" y="3839"/>
                </a:moveTo>
                <a:lnTo>
                  <a:pt x="32194" y="0"/>
                </a:lnTo>
                <a:lnTo>
                  <a:pt x="32489" y="5907"/>
                </a:lnTo>
                <a:close/>
              </a:path>
            </a:pathLst>
          </a:custGeom>
          <a:solidFill>
            <a:srgbClr val="61C4D3"/>
          </a:solidFill>
          <a:ln w="8800" cap="flat" cmpd="sng">
            <a:solidFill>
              <a:srgbClr val="61C4D3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57" name="Google Shape;257;p23"/>
          <p:cNvSpPr/>
          <p:nvPr/>
        </p:nvSpPr>
        <p:spPr>
          <a:xfrm rot="10583263">
            <a:off x="4119369" y="1878138"/>
            <a:ext cx="613637" cy="136413"/>
          </a:xfrm>
          <a:custGeom>
            <a:avLst/>
            <a:gdLst/>
            <a:ahLst/>
            <a:cxnLst/>
            <a:rect l="l" t="t" r="r" b="b"/>
            <a:pathLst>
              <a:path w="32489" h="5907" extrusionOk="0">
                <a:moveTo>
                  <a:pt x="0" y="3839"/>
                </a:moveTo>
                <a:lnTo>
                  <a:pt x="32194" y="0"/>
                </a:lnTo>
                <a:lnTo>
                  <a:pt x="32489" y="5907"/>
                </a:lnTo>
                <a:close/>
              </a:path>
            </a:pathLst>
          </a:custGeom>
          <a:solidFill>
            <a:srgbClr val="61C4D3"/>
          </a:solidFill>
          <a:ln w="8800" cap="flat" cmpd="sng">
            <a:solidFill>
              <a:srgbClr val="61C4D3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GB"/>
          </a:p>
        </p:txBody>
      </p:sp>
      <p:cxnSp>
        <p:nvCxnSpPr>
          <p:cNvPr id="258" name="Google Shape;258;p23"/>
          <p:cNvCxnSpPr/>
          <p:nvPr/>
        </p:nvCxnSpPr>
        <p:spPr>
          <a:xfrm>
            <a:off x="2836796" y="1475541"/>
            <a:ext cx="0" cy="830700"/>
          </a:xfrm>
          <a:prstGeom prst="straightConnector1">
            <a:avLst/>
          </a:prstGeom>
          <a:noFill/>
          <a:ln w="26400" cap="flat" cmpd="sng">
            <a:solidFill>
              <a:srgbClr val="6E24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9" name="Google Shape;259;p23"/>
          <p:cNvCxnSpPr/>
          <p:nvPr/>
        </p:nvCxnSpPr>
        <p:spPr>
          <a:xfrm>
            <a:off x="2895727" y="1475541"/>
            <a:ext cx="0" cy="830700"/>
          </a:xfrm>
          <a:prstGeom prst="straightConnector1">
            <a:avLst/>
          </a:prstGeom>
          <a:noFill/>
          <a:ln w="26400" cap="flat" cmpd="sng">
            <a:solidFill>
              <a:srgbClr val="6E24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0" name="Google Shape;260;p23"/>
          <p:cNvCxnSpPr/>
          <p:nvPr/>
        </p:nvCxnSpPr>
        <p:spPr>
          <a:xfrm>
            <a:off x="3246223" y="1475541"/>
            <a:ext cx="0" cy="830700"/>
          </a:xfrm>
          <a:prstGeom prst="straightConnector1">
            <a:avLst/>
          </a:prstGeom>
          <a:noFill/>
          <a:ln w="26400" cap="flat" cmpd="sng">
            <a:solidFill>
              <a:srgbClr val="E15E3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1" name="Google Shape;261;p23"/>
          <p:cNvCxnSpPr/>
          <p:nvPr/>
        </p:nvCxnSpPr>
        <p:spPr>
          <a:xfrm>
            <a:off x="3663201" y="1481730"/>
            <a:ext cx="0" cy="830700"/>
          </a:xfrm>
          <a:prstGeom prst="straightConnector1">
            <a:avLst/>
          </a:prstGeom>
          <a:noFill/>
          <a:ln w="26400" cap="flat" cmpd="sng">
            <a:solidFill>
              <a:srgbClr val="E15E3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2" name="Google Shape;262;p23"/>
          <p:cNvCxnSpPr/>
          <p:nvPr/>
        </p:nvCxnSpPr>
        <p:spPr>
          <a:xfrm>
            <a:off x="4126248" y="1475541"/>
            <a:ext cx="0" cy="830700"/>
          </a:xfrm>
          <a:prstGeom prst="straightConnector1">
            <a:avLst/>
          </a:prstGeom>
          <a:noFill/>
          <a:ln w="26400" cap="flat" cmpd="sng">
            <a:solidFill>
              <a:srgbClr val="E15E3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3" name="Google Shape;263;p23"/>
          <p:cNvSpPr txBox="1"/>
          <p:nvPr/>
        </p:nvSpPr>
        <p:spPr>
          <a:xfrm>
            <a:off x="2521216" y="1151441"/>
            <a:ext cx="864600" cy="1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450" tIns="84450" rIns="84450" bIns="84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rgbClr val="6E2466"/>
                </a:solidFill>
              </a:rPr>
              <a:t>h,v corr</a:t>
            </a:r>
            <a:endParaRPr sz="1200" i="1">
              <a:solidFill>
                <a:srgbClr val="6E2466"/>
              </a:solidFill>
            </a:endParaRPr>
          </a:p>
        </p:txBody>
      </p:sp>
      <p:sp>
        <p:nvSpPr>
          <p:cNvPr id="264" name="Google Shape;264;p23"/>
          <p:cNvSpPr txBox="1"/>
          <p:nvPr/>
        </p:nvSpPr>
        <p:spPr>
          <a:xfrm>
            <a:off x="3167339" y="1192891"/>
            <a:ext cx="3612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450" tIns="84450" rIns="84450" bIns="84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rgbClr val="E15E32"/>
                </a:solidFill>
              </a:rPr>
              <a:t>Q</a:t>
            </a:r>
            <a:r>
              <a:rPr lang="en" sz="1200" i="1" baseline="-25000">
                <a:solidFill>
                  <a:srgbClr val="E15E32"/>
                </a:solidFill>
              </a:rPr>
              <a:t>1</a:t>
            </a:r>
            <a:endParaRPr sz="1200" i="1" baseline="-25000">
              <a:solidFill>
                <a:srgbClr val="E15E32"/>
              </a:solidFill>
            </a:endParaRPr>
          </a:p>
        </p:txBody>
      </p:sp>
      <p:sp>
        <p:nvSpPr>
          <p:cNvPr id="265" name="Google Shape;265;p23"/>
          <p:cNvSpPr txBox="1"/>
          <p:nvPr/>
        </p:nvSpPr>
        <p:spPr>
          <a:xfrm>
            <a:off x="3505550" y="1192891"/>
            <a:ext cx="3612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450" tIns="84450" rIns="84450" bIns="84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rgbClr val="E15E32"/>
                </a:solidFill>
              </a:rPr>
              <a:t>Q</a:t>
            </a:r>
            <a:r>
              <a:rPr lang="en" sz="1200" i="1" baseline="-25000">
                <a:solidFill>
                  <a:srgbClr val="E15E32"/>
                </a:solidFill>
              </a:rPr>
              <a:t>2</a:t>
            </a:r>
            <a:endParaRPr sz="1200" i="1" baseline="-25000">
              <a:solidFill>
                <a:srgbClr val="E15E32"/>
              </a:solidFill>
            </a:endParaRPr>
          </a:p>
        </p:txBody>
      </p:sp>
      <p:sp>
        <p:nvSpPr>
          <p:cNvPr id="266" name="Google Shape;266;p23"/>
          <p:cNvSpPr txBox="1"/>
          <p:nvPr/>
        </p:nvSpPr>
        <p:spPr>
          <a:xfrm>
            <a:off x="3971530" y="1192891"/>
            <a:ext cx="3612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450" tIns="84450" rIns="84450" bIns="84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rgbClr val="E15E32"/>
                </a:solidFill>
              </a:rPr>
              <a:t>Q</a:t>
            </a:r>
            <a:r>
              <a:rPr lang="en" sz="1200" i="1" baseline="-25000">
                <a:solidFill>
                  <a:srgbClr val="E15E32"/>
                </a:solidFill>
              </a:rPr>
              <a:t>3</a:t>
            </a:r>
            <a:endParaRPr sz="1200" i="1" baseline="-25000">
              <a:solidFill>
                <a:srgbClr val="E15E32"/>
              </a:solidFill>
            </a:endParaRPr>
          </a:p>
        </p:txBody>
      </p:sp>
      <p:sp>
        <p:nvSpPr>
          <p:cNvPr id="267" name="Google Shape;267;p23"/>
          <p:cNvSpPr txBox="1"/>
          <p:nvPr/>
        </p:nvSpPr>
        <p:spPr>
          <a:xfrm rot="-985">
            <a:off x="4211551" y="1005802"/>
            <a:ext cx="1046700" cy="4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450" tIns="84450" rIns="84450" bIns="844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93" b="1">
                <a:solidFill>
                  <a:srgbClr val="0033A0"/>
                </a:solidFill>
                <a:latin typeface="Cambria"/>
                <a:ea typeface="Cambria"/>
                <a:cs typeface="Cambria"/>
                <a:sym typeface="Cambria"/>
              </a:rPr>
              <a:t>Diagnostic screen</a:t>
            </a:r>
            <a:endParaRPr sz="1293" b="1">
              <a:solidFill>
                <a:srgbClr val="0033A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40" name="Google Shape;240;p23"/>
          <p:cNvSpPr/>
          <p:nvPr/>
        </p:nvSpPr>
        <p:spPr>
          <a:xfrm>
            <a:off x="5402689" y="1731450"/>
            <a:ext cx="621000" cy="337200"/>
          </a:xfrm>
          <a:prstGeom prst="rect">
            <a:avLst/>
          </a:prstGeom>
          <a:solidFill>
            <a:srgbClr val="F8F8F8"/>
          </a:solidFill>
          <a:ln w="26400" cap="flat" cmpd="sng">
            <a:solidFill>
              <a:srgbClr val="2F2F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4450" tIns="84450" rIns="84450" bIns="84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38" b="1"/>
              <a:t>Camera</a:t>
            </a:r>
            <a:endParaRPr sz="738" b="1"/>
          </a:p>
        </p:txBody>
      </p:sp>
      <p:sp>
        <p:nvSpPr>
          <p:cNvPr id="268" name="Google Shape;268;p23"/>
          <p:cNvSpPr/>
          <p:nvPr/>
        </p:nvSpPr>
        <p:spPr>
          <a:xfrm rot="5400000">
            <a:off x="5165989" y="1786854"/>
            <a:ext cx="263400" cy="210000"/>
          </a:xfrm>
          <a:prstGeom prst="snip2SameRect">
            <a:avLst>
              <a:gd name="adj1" fmla="val 36829"/>
              <a:gd name="adj2" fmla="val 0"/>
            </a:avLst>
          </a:prstGeom>
          <a:solidFill>
            <a:srgbClr val="171717"/>
          </a:solidFill>
          <a:ln w="8800" cap="flat" cmpd="sng">
            <a:solidFill>
              <a:srgbClr val="2F2F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4450" tIns="84450" rIns="84450" bIns="84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93"/>
          </a:p>
        </p:txBody>
      </p:sp>
      <p:sp>
        <p:nvSpPr>
          <p:cNvPr id="269" name="Google Shape;269;p23"/>
          <p:cNvSpPr txBox="1"/>
          <p:nvPr/>
        </p:nvSpPr>
        <p:spPr>
          <a:xfrm rot="-868433">
            <a:off x="1036761" y="1997906"/>
            <a:ext cx="1943276" cy="327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450" tIns="84450" rIns="84450" bIns="844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85">
                <a:solidFill>
                  <a:srgbClr val="171717"/>
                </a:solidFill>
              </a:rPr>
              <a:t>Incoming electron beam</a:t>
            </a:r>
            <a:endParaRPr sz="1385">
              <a:solidFill>
                <a:srgbClr val="171717"/>
              </a:solidFill>
            </a:endParaRPr>
          </a:p>
        </p:txBody>
      </p:sp>
      <p:cxnSp>
        <p:nvCxnSpPr>
          <p:cNvPr id="270" name="Google Shape;270;p23"/>
          <p:cNvCxnSpPr/>
          <p:nvPr/>
        </p:nvCxnSpPr>
        <p:spPr>
          <a:xfrm rot="10800000" flipH="1">
            <a:off x="1792745" y="1945861"/>
            <a:ext cx="662700" cy="172500"/>
          </a:xfrm>
          <a:prstGeom prst="straightConnector1">
            <a:avLst/>
          </a:prstGeom>
          <a:noFill/>
          <a:ln w="8800" cap="flat" cmpd="sng">
            <a:solidFill>
              <a:srgbClr val="2F2F2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71" name="Google Shape;271;p23"/>
          <p:cNvSpPr txBox="1"/>
          <p:nvPr/>
        </p:nvSpPr>
        <p:spPr>
          <a:xfrm>
            <a:off x="7225275" y="3093199"/>
            <a:ext cx="1603500" cy="5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450" tIns="84450" rIns="84450" bIns="844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85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Observed beam parameters</a:t>
            </a:r>
            <a:endParaRPr sz="1385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85" b="1" i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b</a:t>
            </a:r>
            <a:endParaRPr sz="1385" b="1" i="1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72" name="Google Shape;272;p23"/>
          <p:cNvSpPr txBox="1"/>
          <p:nvPr/>
        </p:nvSpPr>
        <p:spPr>
          <a:xfrm>
            <a:off x="3923016" y="2737311"/>
            <a:ext cx="1603500" cy="5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450" tIns="84450" rIns="84450" bIns="844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85">
                <a:solidFill>
                  <a:srgbClr val="0033A0"/>
                </a:solidFill>
                <a:latin typeface="Cambria"/>
                <a:ea typeface="Cambria"/>
                <a:cs typeface="Cambria"/>
                <a:sym typeface="Cambria"/>
              </a:rPr>
              <a:t>Magnet settings</a:t>
            </a:r>
            <a:endParaRPr sz="1285">
              <a:solidFill>
                <a:srgbClr val="0033A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85" b="1" i="1">
                <a:solidFill>
                  <a:srgbClr val="0033A0"/>
                </a:solidFill>
                <a:latin typeface="Cambria"/>
                <a:ea typeface="Cambria"/>
                <a:cs typeface="Cambria"/>
                <a:sym typeface="Cambria"/>
              </a:rPr>
              <a:t>u</a:t>
            </a:r>
            <a:endParaRPr sz="1285" b="1" i="1">
              <a:solidFill>
                <a:srgbClr val="0033A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273" name="Google Shape;273;p23"/>
          <p:cNvCxnSpPr>
            <a:endCxn id="274" idx="0"/>
          </p:cNvCxnSpPr>
          <p:nvPr/>
        </p:nvCxnSpPr>
        <p:spPr>
          <a:xfrm flipH="1">
            <a:off x="5528846" y="2864146"/>
            <a:ext cx="1838400" cy="1026000"/>
          </a:xfrm>
          <a:prstGeom prst="bentConnector3">
            <a:avLst>
              <a:gd name="adj1" fmla="val 1419"/>
            </a:avLst>
          </a:prstGeom>
          <a:noFill/>
          <a:ln w="176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75" name="Google Shape;275;p23"/>
          <p:cNvCxnSpPr/>
          <p:nvPr/>
        </p:nvCxnSpPr>
        <p:spPr>
          <a:xfrm>
            <a:off x="2836803" y="2344811"/>
            <a:ext cx="0" cy="428100"/>
          </a:xfrm>
          <a:prstGeom prst="straightConnector1">
            <a:avLst/>
          </a:prstGeom>
          <a:noFill/>
          <a:ln w="17600" cap="flat" cmpd="sng">
            <a:solidFill>
              <a:srgbClr val="0033A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6" name="Google Shape;276;p23"/>
          <p:cNvCxnSpPr/>
          <p:nvPr/>
        </p:nvCxnSpPr>
        <p:spPr>
          <a:xfrm>
            <a:off x="2896312" y="2344811"/>
            <a:ext cx="0" cy="428100"/>
          </a:xfrm>
          <a:prstGeom prst="straightConnector1">
            <a:avLst/>
          </a:prstGeom>
          <a:noFill/>
          <a:ln w="17600" cap="flat" cmpd="sng">
            <a:solidFill>
              <a:srgbClr val="0033A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7" name="Google Shape;277;p23"/>
          <p:cNvCxnSpPr/>
          <p:nvPr/>
        </p:nvCxnSpPr>
        <p:spPr>
          <a:xfrm>
            <a:off x="3254474" y="2344811"/>
            <a:ext cx="0" cy="428100"/>
          </a:xfrm>
          <a:prstGeom prst="straightConnector1">
            <a:avLst/>
          </a:prstGeom>
          <a:noFill/>
          <a:ln w="17600" cap="flat" cmpd="sng">
            <a:solidFill>
              <a:srgbClr val="0033A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8" name="Google Shape;278;p23"/>
          <p:cNvCxnSpPr/>
          <p:nvPr/>
        </p:nvCxnSpPr>
        <p:spPr>
          <a:xfrm>
            <a:off x="3669559" y="2344811"/>
            <a:ext cx="0" cy="428100"/>
          </a:xfrm>
          <a:prstGeom prst="straightConnector1">
            <a:avLst/>
          </a:prstGeom>
          <a:noFill/>
          <a:ln w="17600" cap="flat" cmpd="sng">
            <a:solidFill>
              <a:srgbClr val="0033A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9" name="Google Shape;279;p23"/>
          <p:cNvCxnSpPr/>
          <p:nvPr/>
        </p:nvCxnSpPr>
        <p:spPr>
          <a:xfrm>
            <a:off x="4133414" y="2344811"/>
            <a:ext cx="0" cy="428100"/>
          </a:xfrm>
          <a:prstGeom prst="straightConnector1">
            <a:avLst/>
          </a:prstGeom>
          <a:noFill/>
          <a:ln w="17600" cap="flat" cmpd="sng">
            <a:solidFill>
              <a:srgbClr val="0033A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0" name="Google Shape;280;p23"/>
          <p:cNvCxnSpPr/>
          <p:nvPr/>
        </p:nvCxnSpPr>
        <p:spPr>
          <a:xfrm>
            <a:off x="2838096" y="2763497"/>
            <a:ext cx="2411700" cy="0"/>
          </a:xfrm>
          <a:prstGeom prst="straightConnector1">
            <a:avLst/>
          </a:prstGeom>
          <a:noFill/>
          <a:ln w="17600" cap="flat" cmpd="sng">
            <a:solidFill>
              <a:srgbClr val="0033A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1" name="Google Shape;281;p23"/>
          <p:cNvSpPr/>
          <p:nvPr/>
        </p:nvSpPr>
        <p:spPr>
          <a:xfrm>
            <a:off x="5166027" y="3442004"/>
            <a:ext cx="263400" cy="263400"/>
          </a:xfrm>
          <a:prstGeom prst="ellipse">
            <a:avLst/>
          </a:prstGeom>
          <a:solidFill>
            <a:srgbClr val="F8F8F8"/>
          </a:solidFill>
          <a:ln w="17600" cap="flat" cmpd="sng">
            <a:solidFill>
              <a:srgbClr val="2F2F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4450" tIns="84450" rIns="84450" bIns="84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93"/>
          </a:p>
        </p:txBody>
      </p:sp>
      <p:sp>
        <p:nvSpPr>
          <p:cNvPr id="274" name="Google Shape;274;p23"/>
          <p:cNvSpPr/>
          <p:nvPr/>
        </p:nvSpPr>
        <p:spPr>
          <a:xfrm>
            <a:off x="5066546" y="3726646"/>
            <a:ext cx="462300" cy="3270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8F8F8"/>
          </a:solidFill>
          <a:ln w="17600" cap="flat" cmpd="sng">
            <a:solidFill>
              <a:srgbClr val="2F2F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4450" tIns="84450" rIns="84450" bIns="84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93"/>
          </a:p>
        </p:txBody>
      </p:sp>
      <p:sp>
        <p:nvSpPr>
          <p:cNvPr id="282" name="Google Shape;282;p23"/>
          <p:cNvSpPr txBox="1"/>
          <p:nvPr/>
        </p:nvSpPr>
        <p:spPr>
          <a:xfrm>
            <a:off x="4390683" y="4067295"/>
            <a:ext cx="1750500" cy="5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450" tIns="84450" rIns="84450" bIns="844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77">
                <a:solidFill>
                  <a:srgbClr val="171717"/>
                </a:solidFill>
              </a:rPr>
              <a:t>Operator/Physicist</a:t>
            </a:r>
            <a:endParaRPr sz="1277">
              <a:solidFill>
                <a:srgbClr val="171717"/>
              </a:solidFill>
            </a:endParaRPr>
          </a:p>
        </p:txBody>
      </p:sp>
      <p:cxnSp>
        <p:nvCxnSpPr>
          <p:cNvPr id="283" name="Google Shape;283;p23"/>
          <p:cNvCxnSpPr>
            <a:endCxn id="281" idx="0"/>
          </p:cNvCxnSpPr>
          <p:nvPr/>
        </p:nvCxnSpPr>
        <p:spPr>
          <a:xfrm>
            <a:off x="4150527" y="2762204"/>
            <a:ext cx="1147200" cy="679800"/>
          </a:xfrm>
          <a:prstGeom prst="bentConnector2">
            <a:avLst/>
          </a:prstGeom>
          <a:noFill/>
          <a:ln w="17600" cap="flat" cmpd="sng">
            <a:solidFill>
              <a:srgbClr val="0033A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84" name="Google Shape;284;p23"/>
          <p:cNvSpPr/>
          <p:nvPr/>
        </p:nvSpPr>
        <p:spPr>
          <a:xfrm>
            <a:off x="3866750" y="3330000"/>
            <a:ext cx="1176300" cy="802500"/>
          </a:xfrm>
          <a:prstGeom prst="wedgeEllipseCallout">
            <a:avLst>
              <a:gd name="adj1" fmla="val 67372"/>
              <a:gd name="adj2" fmla="val -1199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Lets change the horizontal corrector to move to the center!</a:t>
            </a:r>
            <a:endParaRPr sz="800"/>
          </a:p>
        </p:txBody>
      </p:sp>
      <p:sp>
        <p:nvSpPr>
          <p:cNvPr id="285" name="Google Shape;285;p23"/>
          <p:cNvSpPr txBox="1"/>
          <p:nvPr/>
        </p:nvSpPr>
        <p:spPr>
          <a:xfrm>
            <a:off x="1485268" y="3220749"/>
            <a:ext cx="1464600" cy="9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450" tIns="84450" rIns="84450" bIns="844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85">
                <a:solidFill>
                  <a:srgbClr val="171717"/>
                </a:solidFill>
                <a:latin typeface="Cambria"/>
                <a:ea typeface="Cambria"/>
                <a:cs typeface="Cambria"/>
                <a:sym typeface="Cambria"/>
              </a:rPr>
              <a:t>Changes to magnet settings</a:t>
            </a:r>
            <a:endParaRPr sz="1385" b="1">
              <a:solidFill>
                <a:srgbClr val="17171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85" b="1" i="1">
                <a:solidFill>
                  <a:srgbClr val="2F2F2F"/>
                </a:solidFill>
                <a:latin typeface="Cambria"/>
                <a:ea typeface="Cambria"/>
                <a:cs typeface="Cambria"/>
                <a:sym typeface="Cambria"/>
              </a:rPr>
              <a:t>a</a:t>
            </a:r>
            <a:r>
              <a:rPr lang="en" sz="1385" b="1" i="1" baseline="-25000">
                <a:solidFill>
                  <a:srgbClr val="2F2F2F"/>
                </a:solidFill>
                <a:latin typeface="Cambria"/>
                <a:ea typeface="Cambria"/>
                <a:cs typeface="Cambria"/>
                <a:sym typeface="Cambria"/>
              </a:rPr>
              <a:t>t</a:t>
            </a:r>
            <a:r>
              <a:rPr lang="en" sz="1385" i="1" baseline="-25000">
                <a:solidFill>
                  <a:srgbClr val="2F2F2F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385" i="1">
                <a:solidFill>
                  <a:srgbClr val="2F2F2F"/>
                </a:solidFill>
                <a:latin typeface="Cambria"/>
                <a:ea typeface="Cambria"/>
                <a:cs typeface="Cambria"/>
                <a:sym typeface="Cambria"/>
              </a:rPr>
              <a:t>=</a:t>
            </a:r>
            <a:r>
              <a:rPr lang="en" sz="1385" i="1">
                <a:solidFill>
                  <a:srgbClr val="171717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385">
                <a:solidFill>
                  <a:srgbClr val="171717"/>
                </a:solidFill>
                <a:latin typeface="Cambria"/>
                <a:ea typeface="Cambria"/>
                <a:cs typeface="Cambria"/>
                <a:sym typeface="Cambria"/>
              </a:rPr>
              <a:t>𝚫</a:t>
            </a:r>
            <a:r>
              <a:rPr lang="en" sz="1385" i="1">
                <a:solidFill>
                  <a:srgbClr val="171717"/>
                </a:solidFill>
                <a:latin typeface="Cambria"/>
                <a:ea typeface="Cambria"/>
                <a:cs typeface="Cambria"/>
                <a:sym typeface="Cambria"/>
              </a:rPr>
              <a:t>u</a:t>
            </a:r>
            <a:endParaRPr sz="1385" i="1">
              <a:solidFill>
                <a:srgbClr val="17171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286" name="Google Shape;286;p23"/>
          <p:cNvCxnSpPr/>
          <p:nvPr/>
        </p:nvCxnSpPr>
        <p:spPr>
          <a:xfrm rot="5400000" flipH="1">
            <a:off x="2894657" y="2824350"/>
            <a:ext cx="934500" cy="928800"/>
          </a:xfrm>
          <a:prstGeom prst="bentConnector3">
            <a:avLst>
              <a:gd name="adj1" fmla="val 83"/>
            </a:avLst>
          </a:prstGeom>
          <a:noFill/>
          <a:ln w="17600" cap="flat" cmpd="sng">
            <a:solidFill>
              <a:srgbClr val="2F2F2F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287" name="Google Shape;287;p23"/>
          <p:cNvCxnSpPr/>
          <p:nvPr/>
        </p:nvCxnSpPr>
        <p:spPr>
          <a:xfrm rot="5400000" flipH="1">
            <a:off x="2653125" y="3015725"/>
            <a:ext cx="429300" cy="64800"/>
          </a:xfrm>
          <a:prstGeom prst="bentConnector3">
            <a:avLst>
              <a:gd name="adj1" fmla="val 309"/>
            </a:avLst>
          </a:prstGeom>
          <a:noFill/>
          <a:ln w="17600" cap="flat" cmpd="sng">
            <a:solidFill>
              <a:srgbClr val="2F2F2F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288" name="Google Shape;288;p23"/>
          <p:cNvCxnSpPr/>
          <p:nvPr/>
        </p:nvCxnSpPr>
        <p:spPr>
          <a:xfrm>
            <a:off x="2896225" y="3260725"/>
            <a:ext cx="1241700" cy="0"/>
          </a:xfrm>
          <a:prstGeom prst="straightConnector1">
            <a:avLst/>
          </a:prstGeom>
          <a:noFill/>
          <a:ln w="17600" cap="flat" cmpd="sng">
            <a:solidFill>
              <a:srgbClr val="2F2F2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23"/>
          <p:cNvCxnSpPr/>
          <p:nvPr/>
        </p:nvCxnSpPr>
        <p:spPr>
          <a:xfrm rot="10800000">
            <a:off x="3255236" y="2842175"/>
            <a:ext cx="0" cy="411000"/>
          </a:xfrm>
          <a:prstGeom prst="straightConnector1">
            <a:avLst/>
          </a:prstGeom>
          <a:noFill/>
          <a:ln w="17600" cap="flat" cmpd="sng">
            <a:solidFill>
              <a:srgbClr val="2F2F2F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290" name="Google Shape;290;p23"/>
          <p:cNvCxnSpPr/>
          <p:nvPr/>
        </p:nvCxnSpPr>
        <p:spPr>
          <a:xfrm rot="10800000">
            <a:off x="3670321" y="2849726"/>
            <a:ext cx="0" cy="411000"/>
          </a:xfrm>
          <a:prstGeom prst="straightConnector1">
            <a:avLst/>
          </a:prstGeom>
          <a:noFill/>
          <a:ln w="17600" cap="flat" cmpd="sng">
            <a:solidFill>
              <a:srgbClr val="2F2F2F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291" name="Google Shape;291;p23"/>
          <p:cNvCxnSpPr/>
          <p:nvPr/>
        </p:nvCxnSpPr>
        <p:spPr>
          <a:xfrm rot="10800000">
            <a:off x="4128773" y="2849726"/>
            <a:ext cx="0" cy="411000"/>
          </a:xfrm>
          <a:prstGeom prst="straightConnector1">
            <a:avLst/>
          </a:prstGeom>
          <a:noFill/>
          <a:ln w="17600" cap="flat" cmpd="sng">
            <a:solidFill>
              <a:srgbClr val="2F2F2F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292" name="Google Shape;292;p23"/>
          <p:cNvSpPr txBox="1"/>
          <p:nvPr/>
        </p:nvSpPr>
        <p:spPr>
          <a:xfrm>
            <a:off x="36000" y="916500"/>
            <a:ext cx="2411700" cy="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</a:rPr>
              <a:t>Operator sees </a:t>
            </a:r>
            <a:r>
              <a:rPr lang="en" sz="1300" b="1" i="1">
                <a:solidFill>
                  <a:srgbClr val="0033A0"/>
                </a:solidFill>
              </a:rPr>
              <a:t>settings</a:t>
            </a:r>
            <a:r>
              <a:rPr lang="en" sz="1300">
                <a:solidFill>
                  <a:schemeClr val="dk2"/>
                </a:solidFill>
              </a:rPr>
              <a:t>, </a:t>
            </a:r>
            <a:r>
              <a:rPr lang="en" sz="1300" b="1" i="1">
                <a:solidFill>
                  <a:srgbClr val="FF0000"/>
                </a:solidFill>
              </a:rPr>
              <a:t>beam parameters</a:t>
            </a:r>
            <a:r>
              <a:rPr lang="en" sz="1300">
                <a:solidFill>
                  <a:schemeClr val="dk2"/>
                </a:solidFill>
              </a:rPr>
              <a:t>, and </a:t>
            </a:r>
            <a:r>
              <a:rPr lang="en" sz="1300" b="1" i="1"/>
              <a:t>acts</a:t>
            </a:r>
            <a:r>
              <a:rPr lang="en" sz="1300">
                <a:solidFill>
                  <a:schemeClr val="dk2"/>
                </a:solidFill>
              </a:rPr>
              <a:t> on magnet settings to reach his </a:t>
            </a:r>
            <a:r>
              <a:rPr lang="en" sz="1300" b="1" i="1">
                <a:solidFill>
                  <a:srgbClr val="6AA84F"/>
                </a:solidFill>
              </a:rPr>
              <a:t>target</a:t>
            </a:r>
            <a:r>
              <a:rPr lang="en" sz="1300">
                <a:solidFill>
                  <a:schemeClr val="dk2"/>
                </a:solidFill>
              </a:rPr>
              <a:t> beam</a:t>
            </a:r>
            <a:endParaRPr sz="1300">
              <a:solidFill>
                <a:schemeClr val="dk2"/>
              </a:solidFill>
            </a:endParaRPr>
          </a:p>
        </p:txBody>
      </p:sp>
      <p:sp>
        <p:nvSpPr>
          <p:cNvPr id="293" name="Google Shape;293;p23"/>
          <p:cNvSpPr/>
          <p:nvPr/>
        </p:nvSpPr>
        <p:spPr>
          <a:xfrm>
            <a:off x="36075" y="2522200"/>
            <a:ext cx="1714500" cy="919800"/>
          </a:xfrm>
          <a:prstGeom prst="roundRect">
            <a:avLst>
              <a:gd name="adj" fmla="val 16667"/>
            </a:avLst>
          </a:prstGeom>
          <a:solidFill>
            <a:srgbClr val="0033A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How can we adapt the loop, to include an RL agent?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1737</Words>
  <Application>Microsoft Office PowerPoint</Application>
  <PresentationFormat>On-screen Show (16:9)</PresentationFormat>
  <Paragraphs>316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Cambria</vt:lpstr>
      <vt:lpstr>Poppins</vt:lpstr>
      <vt:lpstr>Wingdings</vt:lpstr>
      <vt:lpstr>Consolas</vt:lpstr>
      <vt:lpstr>Simple Light</vt:lpstr>
      <vt:lpstr>RL4AA’26</vt:lpstr>
      <vt:lpstr>Introduction -  Who am I?</vt:lpstr>
      <vt:lpstr>Introduction -  Who am I?</vt:lpstr>
      <vt:lpstr>2026 Challenge: Motivation</vt:lpstr>
      <vt:lpstr>Reinforcement learning: Quick recap </vt:lpstr>
      <vt:lpstr>The task</vt:lpstr>
      <vt:lpstr>2026 Challenge</vt:lpstr>
      <vt:lpstr>The transverse tuning problem</vt:lpstr>
      <vt:lpstr>The transverse tuning problem: Manual tuning loop</vt:lpstr>
      <vt:lpstr>The transverse tuning problem:  RL tuning loop</vt:lpstr>
      <vt:lpstr>The transverse tuning problem: Training the RL</vt:lpstr>
      <vt:lpstr>Main challenges</vt:lpstr>
      <vt:lpstr>Main challenges</vt:lpstr>
      <vt:lpstr>Going from optimization to RL</vt:lpstr>
      <vt:lpstr>Defining a good reward: the naive solution</vt:lpstr>
      <vt:lpstr>Defining a good reward: a slightly less naive solution</vt:lpstr>
      <vt:lpstr>Reward shaping: many options!</vt:lpstr>
      <vt:lpstr>Main challenges</vt:lpstr>
      <vt:lpstr>Tuning hyperparameters</vt:lpstr>
      <vt:lpstr>Environment hyperparameters</vt:lpstr>
      <vt:lpstr>Algorithm hyperparameters</vt:lpstr>
      <vt:lpstr>The challenge setup</vt:lpstr>
      <vt:lpstr>The RL notebook structure</vt:lpstr>
      <vt:lpstr>Next steps…</vt:lpstr>
      <vt:lpstr>Ask us for help!</vt:lpstr>
      <vt:lpstr>Questions?</vt:lpstr>
      <vt:lpstr>PowerPoint Presentation</vt:lpstr>
      <vt:lpstr>Method</vt:lpstr>
      <vt:lpstr>All teams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Joel Axel Wulff</cp:lastModifiedBy>
  <cp:revision>4</cp:revision>
  <dcterms:modified xsi:type="dcterms:W3CDTF">2026-03-30T12:38:07Z</dcterms:modified>
</cp:coreProperties>
</file>