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Merriweather" panose="00000500000000000000" pitchFamily="2" charset="0"/>
      <p:regular r:id="rId8"/>
      <p:bold r:id="rId9"/>
      <p:italic r:id="rId10"/>
      <p:boldItalic r:id="rId11"/>
    </p:embeddedFont>
    <p:embeddedFont>
      <p:font typeface="Poppins" panose="00000500000000000000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50" y="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c745f6be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c745f6be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610143a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3c610143a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c610143ae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c610143ae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c610143a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3c610143a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3e53ec30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3d3e53ec30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l="8450" b="47843"/>
          <a:stretch/>
        </p:blipFill>
        <p:spPr>
          <a:xfrm>
            <a:off x="0" y="4393750"/>
            <a:ext cx="8371125" cy="7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2803"/>
            <a:ext cx="9144000" cy="395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6459" y="785812"/>
            <a:ext cx="4001480" cy="400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5">
            <a:alphaModFix/>
          </a:blip>
          <a:srcRect b="18877"/>
          <a:stretch/>
        </p:blipFill>
        <p:spPr>
          <a:xfrm>
            <a:off x="4356875" y="970874"/>
            <a:ext cx="4787123" cy="41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6">
            <a:alphaModFix/>
          </a:blip>
          <a:srcRect b="31680"/>
          <a:stretch/>
        </p:blipFill>
        <p:spPr>
          <a:xfrm>
            <a:off x="3679975" y="1629501"/>
            <a:ext cx="5464025" cy="35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6051" y="3125348"/>
            <a:ext cx="4239819" cy="112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69082" y="2245132"/>
            <a:ext cx="3155994" cy="5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-2"/>
            <a:ext cx="6226631" cy="83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10">
            <a:alphaModFix/>
          </a:blip>
          <a:srcRect l="71931"/>
          <a:stretch/>
        </p:blipFill>
        <p:spPr>
          <a:xfrm>
            <a:off x="8119178" y="1031450"/>
            <a:ext cx="836700" cy="5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10">
            <a:alphaModFix/>
          </a:blip>
          <a:srcRect t="18706" r="29908"/>
          <a:stretch/>
        </p:blipFill>
        <p:spPr>
          <a:xfrm>
            <a:off x="5974950" y="1083475"/>
            <a:ext cx="2089400" cy="4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2">
            <a:alphaModFix/>
          </a:blip>
          <a:srcRect l="1127"/>
          <a:stretch/>
        </p:blipFill>
        <p:spPr>
          <a:xfrm>
            <a:off x="0" y="0"/>
            <a:ext cx="6608450" cy="8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53493"/>
          <a:stretch/>
        </p:blipFill>
        <p:spPr>
          <a:xfrm>
            <a:off x="0" y="4821325"/>
            <a:ext cx="9144000" cy="322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Poppins"/>
              <a:buNone/>
              <a:defRPr sz="2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sz="15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sz="15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l="11770" b="34357"/>
          <a:stretch/>
        </p:blipFill>
        <p:spPr>
          <a:xfrm>
            <a:off x="0" y="4463575"/>
            <a:ext cx="5812975" cy="6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l="71931"/>
          <a:stretch/>
        </p:blipFill>
        <p:spPr>
          <a:xfrm>
            <a:off x="8202478" y="181725"/>
            <a:ext cx="836700" cy="5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5925300" y="4855513"/>
            <a:ext cx="1955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https://rl4aa.github.io/</a:t>
            </a:r>
            <a:endParaRPr sz="120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t="18706" r="29908"/>
          <a:stretch/>
        </p:blipFill>
        <p:spPr>
          <a:xfrm>
            <a:off x="6058250" y="233750"/>
            <a:ext cx="2089400" cy="4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s://zenodo.org/records/18982468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-456600" y="4422300"/>
            <a:ext cx="5211300" cy="721200"/>
          </a:xfrm>
          <a:prstGeom prst="parallelogram">
            <a:avLst>
              <a:gd name="adj" fmla="val 56566"/>
            </a:avLst>
          </a:prstGeom>
          <a:solidFill>
            <a:srgbClr val="0B37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25" y="4580152"/>
            <a:ext cx="2319626" cy="4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 rot="-251">
            <a:off x="5517650" y="632291"/>
            <a:ext cx="4107900" cy="826200"/>
          </a:xfrm>
          <a:prstGeom prst="trapezoid">
            <a:avLst>
              <a:gd name="adj" fmla="val 502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3665400" y="1458650"/>
            <a:ext cx="7386300" cy="2730900"/>
          </a:xfrm>
          <a:prstGeom prst="trapezoid">
            <a:avLst>
              <a:gd name="adj" fmla="val 64570"/>
            </a:avLst>
          </a:prstGeom>
          <a:solidFill>
            <a:srgbClr val="9175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/>
          <p:nvPr/>
        </p:nvSpPr>
        <p:spPr>
          <a:xfrm rot="10800000">
            <a:off x="3658250" y="4189500"/>
            <a:ext cx="7826700" cy="954600"/>
          </a:xfrm>
          <a:prstGeom prst="trapezoid">
            <a:avLst>
              <a:gd name="adj" fmla="val 66335"/>
            </a:avLst>
          </a:prstGeom>
          <a:solidFill>
            <a:srgbClr val="9175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5">
            <a:alphaModFix/>
          </a:blip>
          <a:srcRect t="10123" b="11217"/>
          <a:stretch/>
        </p:blipFill>
        <p:spPr>
          <a:xfrm>
            <a:off x="5869199" y="730751"/>
            <a:ext cx="3274799" cy="6292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title" idx="4294967295"/>
          </p:nvPr>
        </p:nvSpPr>
        <p:spPr>
          <a:xfrm>
            <a:off x="5238550" y="1951875"/>
            <a:ext cx="39708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54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RL4AA’26</a:t>
            </a:r>
            <a:endParaRPr sz="54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399050" y="2859100"/>
            <a:ext cx="4650600" cy="19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RL Challenge</a:t>
            </a:r>
            <a:endParaRPr sz="4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Closing</a:t>
            </a:r>
            <a:endParaRPr sz="3800" i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7636350" y="4426350"/>
            <a:ext cx="14133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Joel Wulff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Well done!</a:t>
            </a:r>
            <a:endParaRPr sz="2400"/>
          </a:p>
        </p:txBody>
      </p:sp>
      <p:sp>
        <p:nvSpPr>
          <p:cNvPr id="93" name="Google Shape;93;p16"/>
          <p:cNvSpPr txBox="1"/>
          <p:nvPr/>
        </p:nvSpPr>
        <p:spPr>
          <a:xfrm>
            <a:off x="7423713" y="1191417"/>
            <a:ext cx="907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RL4AA23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6" title="DSC05817.png"/>
          <p:cNvPicPr preferRelativeResize="0"/>
          <p:nvPr/>
        </p:nvPicPr>
        <p:blipFill rotWithShape="1">
          <a:blip r:embed="rId3">
            <a:alphaModFix/>
          </a:blip>
          <a:srcRect l="-275380" t="5210" r="275380" b="-5210"/>
          <a:stretch/>
        </p:blipFill>
        <p:spPr>
          <a:xfrm>
            <a:off x="86775" y="968975"/>
            <a:ext cx="2343752" cy="15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270700" y="1009700"/>
            <a:ext cx="57825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We saw a lot of collaboration 😁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People discovering RL for the first time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People trying mostly SAC…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And some TD3!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Reinforcement learners adapting to the problem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Some participants coding deep into the last day!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69300" y="3297563"/>
            <a:ext cx="3022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2"/>
                </a:solidFill>
              </a:rPr>
              <a:t>We hope to have convinced you about the power of RL!</a:t>
            </a:r>
            <a:endParaRPr sz="1900" b="1">
              <a:solidFill>
                <a:schemeClr val="dk2"/>
              </a:solidFill>
            </a:endParaRPr>
          </a:p>
        </p:txBody>
      </p:sp>
      <p:pic>
        <p:nvPicPr>
          <p:cNvPr id="97" name="Google Shape;97;p16" title="_MG_039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922" y="2784499"/>
            <a:ext cx="2843802" cy="189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 title="_MG_0385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8926" y="835800"/>
            <a:ext cx="2843802" cy="189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 title="_MG_0373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991" y="3297575"/>
            <a:ext cx="1380024" cy="9197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3798313" y="4124975"/>
            <a:ext cx="15474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Secret work!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Before we go any further</a:t>
            </a:r>
            <a:endParaRPr sz="2400"/>
          </a:p>
        </p:txBody>
      </p:sp>
      <p:sp>
        <p:nvSpPr>
          <p:cNvPr id="106" name="Google Shape;106;p17"/>
          <p:cNvSpPr txBox="1"/>
          <p:nvPr/>
        </p:nvSpPr>
        <p:spPr>
          <a:xfrm>
            <a:off x="7423713" y="1191417"/>
            <a:ext cx="907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RL4AA23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298300" y="1011750"/>
            <a:ext cx="8090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2328"/>
                </a:solidFill>
                <a:highlight>
                  <a:srgbClr val="FFFFFF"/>
                </a:highlight>
              </a:rPr>
              <a:t>The code and materials provided here are the result of significant effort, including state-of-the-art research. We share these resources in </a:t>
            </a:r>
            <a:r>
              <a:rPr lang="en" b="1">
                <a:solidFill>
                  <a:srgbClr val="1F2328"/>
                </a:solidFill>
                <a:highlight>
                  <a:srgbClr val="FFFFFF"/>
                </a:highlight>
              </a:rPr>
              <a:t>good faith</a:t>
            </a:r>
            <a:r>
              <a:rPr lang="en">
                <a:solidFill>
                  <a:srgbClr val="1F2328"/>
                </a:solidFill>
                <a:highlight>
                  <a:srgbClr val="FFFFFF"/>
                </a:highlight>
              </a:rPr>
              <a:t>, </a:t>
            </a:r>
            <a:r>
              <a:rPr lang="en" b="1">
                <a:solidFill>
                  <a:srgbClr val="1F2328"/>
                </a:solidFill>
                <a:highlight>
                  <a:srgbClr val="FFFFFF"/>
                </a:highlight>
              </a:rPr>
              <a:t>aiming to contribute to the community and advance knowledge in our field</a:t>
            </a:r>
            <a:r>
              <a:rPr lang="en">
                <a:solidFill>
                  <a:srgbClr val="1F2328"/>
                </a:solidFill>
                <a:highlight>
                  <a:srgbClr val="FFFFFF"/>
                </a:highlight>
              </a:rPr>
              <a:t>. If you use or build upon any part of this tutorial, whether in research, software, or educational materials, </a:t>
            </a:r>
            <a:r>
              <a:rPr lang="en" b="1">
                <a:solidFill>
                  <a:srgbClr val="1F2328"/>
                </a:solidFill>
                <a:highlight>
                  <a:srgbClr val="FFFFFF"/>
                </a:highlight>
              </a:rPr>
              <a:t>proper citation is required!</a:t>
            </a:r>
            <a:endParaRPr b="1">
              <a:solidFill>
                <a:srgbClr val="1F2328"/>
              </a:solidFill>
              <a:highlight>
                <a:srgbClr val="FFFFFF"/>
              </a:highlight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4909" y="3133276"/>
            <a:ext cx="428410" cy="122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 title="DSC05817.png"/>
          <p:cNvPicPr preferRelativeResize="0"/>
          <p:nvPr/>
        </p:nvPicPr>
        <p:blipFill rotWithShape="1">
          <a:blip r:embed="rId4">
            <a:alphaModFix/>
          </a:blip>
          <a:srcRect l="-275380" t="5210" r="275380" b="-5210"/>
          <a:stretch/>
        </p:blipFill>
        <p:spPr>
          <a:xfrm>
            <a:off x="86775" y="968975"/>
            <a:ext cx="2343752" cy="15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5167800" y="4203350"/>
            <a:ext cx="3976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1F2328"/>
                </a:solidFill>
                <a:highlight>
                  <a:srgbClr val="FFFFFF"/>
                </a:highlight>
              </a:rPr>
              <a:t>By using this repository, you acknowledge and respect the effort behind it. We appreciate your support in maintaining academic integrity and fostering an open, collaborative environment.</a:t>
            </a:r>
            <a:endParaRPr sz="1200" i="1"/>
          </a:p>
        </p:txBody>
      </p:sp>
      <p:sp>
        <p:nvSpPr>
          <p:cNvPr id="111" name="Google Shape;111;p17"/>
          <p:cNvSpPr txBox="1"/>
          <p:nvPr/>
        </p:nvSpPr>
        <p:spPr>
          <a:xfrm>
            <a:off x="6343225" y="3850175"/>
            <a:ext cx="188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chemeClr val="hlink"/>
                </a:solidFill>
                <a:hlinkClick r:id="rId5"/>
              </a:rPr>
              <a:t>Link to Zenodo entry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300" y="2150400"/>
            <a:ext cx="5923376" cy="20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And now…the results!</a:t>
            </a:r>
            <a:endParaRPr sz="2400"/>
          </a:p>
        </p:txBody>
      </p:sp>
      <p:sp>
        <p:nvSpPr>
          <p:cNvPr id="118" name="Google Shape;118;p18"/>
          <p:cNvSpPr txBox="1"/>
          <p:nvPr/>
        </p:nvSpPr>
        <p:spPr>
          <a:xfrm>
            <a:off x="272725" y="1065475"/>
            <a:ext cx="66402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At 14:18 on last day, </a:t>
            </a:r>
            <a:r>
              <a:rPr lang="en" sz="1800" b="1">
                <a:solidFill>
                  <a:schemeClr val="dk2"/>
                </a:solidFill>
              </a:rPr>
              <a:t>more than 2600 runs on WandB!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63" y="2292828"/>
            <a:ext cx="8372475" cy="381000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0" name="Google Shape;120;p18"/>
          <p:cNvSpPr txBox="1"/>
          <p:nvPr/>
        </p:nvSpPr>
        <p:spPr>
          <a:xfrm>
            <a:off x="558100" y="1623600"/>
            <a:ext cx="83724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Before we go to the top teams… Honorable mention to </a:t>
            </a:r>
            <a:r>
              <a:rPr lang="en" sz="1800" b="1" dirty="0">
                <a:solidFill>
                  <a:schemeClr val="dk2"/>
                </a:solidFill>
              </a:rPr>
              <a:t>Best TD3 </a:t>
            </a:r>
            <a:r>
              <a:rPr lang="en" sz="1800" dirty="0">
                <a:solidFill>
                  <a:schemeClr val="dk2"/>
                </a:solidFill>
              </a:rPr>
              <a:t>submission, and third place overall: FineTuners!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385800" y="3456675"/>
            <a:ext cx="83724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Now for the top of the leaderboard…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55125"/>
            <a:ext cx="8839200" cy="370278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950" y="970000"/>
            <a:ext cx="1609668" cy="58425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And now…the results!</a:t>
            </a:r>
            <a:endParaRPr sz="2400"/>
          </a:p>
        </p:txBody>
      </p:sp>
      <p:sp>
        <p:nvSpPr>
          <p:cNvPr id="129" name="Google Shape;129;p19"/>
          <p:cNvSpPr txBox="1"/>
          <p:nvPr/>
        </p:nvSpPr>
        <p:spPr>
          <a:xfrm>
            <a:off x="5460625" y="994600"/>
            <a:ext cx="3501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Close fight between two teams!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5460625" y="2833575"/>
            <a:ext cx="3501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1st place on the leaderboard: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5460625" y="3334575"/>
            <a:ext cx="3501000" cy="678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C102"/>
              </a:gs>
              <a:gs pos="100000">
                <a:srgbClr val="795C04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GILF</a:t>
            </a:r>
            <a:endParaRPr sz="37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5460625" y="1498299"/>
            <a:ext cx="3501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2nd place on the leaderboard: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5460625" y="1999299"/>
            <a:ext cx="3501000" cy="678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Bellman’s Henchmen</a:t>
            </a:r>
            <a:endParaRPr sz="24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5355925" y="4236575"/>
            <a:ext cx="37104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Prizes will be handed out later, first, let’s hear from the winning teams!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2200"/>
            <a:ext cx="5051126" cy="3242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 animBg="1"/>
      <p:bldP spid="132" grpId="0"/>
      <p:bldP spid="133" grpId="0" animBg="1"/>
      <p:bldP spid="134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260</Words>
  <Application>Microsoft Office PowerPoint</Application>
  <PresentationFormat>On-screen Show (16:9)</PresentationFormat>
  <Paragraphs>30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Poppins</vt:lpstr>
      <vt:lpstr>Merriweather</vt:lpstr>
      <vt:lpstr>Arial</vt:lpstr>
      <vt:lpstr>Simple Light</vt:lpstr>
      <vt:lpstr>RL4AA’26</vt:lpstr>
      <vt:lpstr>Well done!</vt:lpstr>
      <vt:lpstr>Before we go any further</vt:lpstr>
      <vt:lpstr>And now…the results!</vt:lpstr>
      <vt:lpstr>And now…the results!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Joel Axel Wulff</cp:lastModifiedBy>
  <cp:revision>1</cp:revision>
  <dcterms:modified xsi:type="dcterms:W3CDTF">2026-04-01T13:37:46Z</dcterms:modified>
</cp:coreProperties>
</file>