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4" r:id="rId4"/>
    <p:sldMasterId id="2147483698" r:id="rId5"/>
    <p:sldMasterId id="2147484013" r:id="rId6"/>
    <p:sldMasterId id="2147484014" r:id="rId7"/>
    <p:sldMasterId id="2147483814" r:id="rId8"/>
    <p:sldMasterId id="2147483880" r:id="rId9"/>
    <p:sldMasterId id="2147484056" r:id="rId10"/>
  </p:sldMasterIdLst>
  <p:notesMasterIdLst>
    <p:notesMasterId r:id="rId35"/>
  </p:notesMasterIdLst>
  <p:sldIdLst>
    <p:sldId id="257" r:id="rId11"/>
    <p:sldId id="259" r:id="rId12"/>
    <p:sldId id="306" r:id="rId13"/>
    <p:sldId id="421" r:id="rId14"/>
    <p:sldId id="431" r:id="rId15"/>
    <p:sldId id="455" r:id="rId16"/>
    <p:sldId id="545" r:id="rId17"/>
    <p:sldId id="282" r:id="rId18"/>
    <p:sldId id="546" r:id="rId19"/>
    <p:sldId id="270" r:id="rId20"/>
    <p:sldId id="264" r:id="rId21"/>
    <p:sldId id="266" r:id="rId22"/>
    <p:sldId id="265" r:id="rId23"/>
    <p:sldId id="269" r:id="rId24"/>
    <p:sldId id="271" r:id="rId25"/>
    <p:sldId id="331" r:id="rId26"/>
    <p:sldId id="548" r:id="rId27"/>
    <p:sldId id="338" r:id="rId28"/>
    <p:sldId id="544" r:id="rId29"/>
    <p:sldId id="523" r:id="rId30"/>
    <p:sldId id="524" r:id="rId31"/>
    <p:sldId id="332" r:id="rId32"/>
    <p:sldId id="328" r:id="rId33"/>
    <p:sldId id="29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balina, Anna (STFC,DL,AST)" initials="SA(" lastIdx="2" clrIdx="0">
    <p:extLst>
      <p:ext uri="{19B8F6BF-5375-455C-9EA6-DF929625EA0E}">
        <p15:presenceInfo xmlns:p15="http://schemas.microsoft.com/office/powerpoint/2012/main" userId="S-1-5-21-2030781433-144010450-1310660803-900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E5DF8"/>
    <a:srgbClr val="3758FD"/>
    <a:srgbClr val="2E2C60"/>
    <a:srgbClr val="003088"/>
    <a:srgbClr val="BDD0DE"/>
    <a:srgbClr val="010DCE"/>
    <a:srgbClr val="626262"/>
    <a:srgbClr val="000000"/>
    <a:srgbClr val="2E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1368" y="1710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theme" Target="theme/theme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10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8D5845-59ED-EA71-55FC-9591DA230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F9F3C-CA7D-CBE3-72CA-B82595065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EDA704-CEBC-0B96-8730-1ECE3EABD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98035-DBD7-45D6-3DD7-073CF25335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69157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633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D96778-EE7D-4D92-926F-7FE8300DD02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851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2BE98-223E-5B4F-61D6-62B88999F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7ED451-21C2-C409-22F6-5B80EDB973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758313-F7DC-3D3B-AE4E-2952834BF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E689C-163A-84B1-05B4-CAD174A5DD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2047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31C9B-CDFF-662A-7AE2-6CC223C1C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FA2B4F-AD22-16C4-BCE6-BCC18BF9CB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DCED98-AF5B-99A0-C3A5-311D183FB4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12D84-67D9-1695-5B9C-B3456FE264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677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4919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97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25525" y="806450"/>
            <a:ext cx="4546600" cy="2559050"/>
          </a:xfrm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 dirty="0">
              <a:latin typeface="Corisande" pitchFamily="2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fld id="{8B197640-D231-45B3-9516-07E25F4AA6C0}" type="slidenum">
              <a:rPr lang="en-US" sz="1200" smtClean="0"/>
              <a:pPr/>
              <a:t>3</a:t>
            </a:fld>
            <a:endParaRPr lang="en-US" sz="1200" dirty="0"/>
          </a:p>
        </p:txBody>
      </p:sp>
      <p:sp>
        <p:nvSpPr>
          <p:cNvPr id="15365" name="Header Placeholder 5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r>
              <a:rPr lang="en-US" sz="800" dirty="0">
                <a:latin typeface="Corisande" pitchFamily="2" charset="0"/>
              </a:rPr>
              <a:t>National Science and Innovation Campuses</a:t>
            </a:r>
          </a:p>
          <a:p>
            <a:r>
              <a:rPr lang="en-US" sz="800" dirty="0">
                <a:latin typeface="Corisande" pitchFamily="2" charset="0"/>
              </a:rPr>
              <a:t> Introduction presentation</a:t>
            </a:r>
          </a:p>
        </p:txBody>
      </p:sp>
      <p:sp>
        <p:nvSpPr>
          <p:cNvPr id="15366" name="Footer Placeholder 6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Lucida Grande"/>
                <a:ea typeface="ヒラギノ角ゴ Pro W3"/>
                <a:cs typeface="ヒラギノ角ゴ Pro W3"/>
              </a:defRPr>
            </a:lvl9pPr>
          </a:lstStyle>
          <a:p>
            <a:r>
              <a:rPr lang="en-GB" sz="800" dirty="0">
                <a:latin typeface="Corisande" pitchFamily="2" charset="0"/>
              </a:rPr>
              <a:t>Produced by Stephanie Hills September 2009  Stephanie.hills@stfc.ac.uk</a:t>
            </a:r>
            <a:endParaRPr lang="en-US" sz="800" dirty="0">
              <a:latin typeface="Corisan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1667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37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8975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3BA1D-A00F-DB41-84DA-BE26C4853B3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447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191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First IBM Research base in the UK</a:t>
            </a:r>
          </a:p>
          <a:p>
            <a:r>
              <a:rPr lang="en-GB" dirty="0"/>
              <a:t>25+ IBM Research staff </a:t>
            </a:r>
          </a:p>
          <a:p>
            <a:r>
              <a:rPr lang="en-GB" dirty="0"/>
              <a:t>20 VEC staff</a:t>
            </a:r>
          </a:p>
          <a:p>
            <a:r>
              <a:rPr lang="en-GB" dirty="0"/>
              <a:t>Atos have</a:t>
            </a:r>
            <a:r>
              <a:rPr lang="en-GB" baseline="0" dirty="0"/>
              <a:t> a hot desking office &amp; permanent technical staff</a:t>
            </a:r>
            <a:endParaRPr lang="en-GB" dirty="0"/>
          </a:p>
          <a:p>
            <a:r>
              <a:rPr lang="en-GB" dirty="0"/>
              <a:t>Fostering</a:t>
            </a:r>
            <a:r>
              <a:rPr lang="en-GB" baseline="0" dirty="0"/>
              <a:t> collaboration and creating a hub for digital technical expertise to the North West</a:t>
            </a:r>
          </a:p>
          <a:p>
            <a:endParaRPr lang="en-GB" baseline="0" dirty="0"/>
          </a:p>
          <a:p>
            <a:r>
              <a:rPr lang="en-GB" baseline="0" dirty="0"/>
              <a:t>Key asset in Northern Powerhouse</a:t>
            </a:r>
          </a:p>
          <a:p>
            <a:endParaRPr lang="en-GB" baseline="0" dirty="0"/>
          </a:p>
          <a:p>
            <a:r>
              <a:rPr lang="en-GB" baseline="0" dirty="0"/>
              <a:t>Partner in LCR4.0 programme – 3 year programme to digitise SMEs in the Liverpool City Region, 100 SMEs engaged in the first year</a:t>
            </a:r>
          </a:p>
          <a:p>
            <a:endParaRPr lang="en-GB" baseline="0" dirty="0"/>
          </a:p>
          <a:p>
            <a:r>
              <a:rPr lang="en-GB" dirty="0"/>
              <a:t>The University of Liverpool runs an MSc in Big Data and HPC in conjunction with the Hartree Centre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08E7E6-F76B-4119-A9F9-A03CFDD15D2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4412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392EA-F533-AF43-88D8-A5D1A3417E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8162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0392EA-F533-AF43-88D8-A5D1A3417E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30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B04A8-0EAC-4554-9A5F-61E2B6712064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93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562A69-B86F-4BCD-9817-DE5BEC908F62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54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DE42C-1EAC-4959-A7DA-FCB1B3201EBF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7944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1BA9B-C244-4181-A35B-F010C4A1E96C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53188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5C4B2-9E58-4F4A-8E2B-D2662082302C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752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89A94A-78AC-4765-B518-39E5AFFD813E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096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2BCDD-D831-412B-A548-DFB3D1F6BFD2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482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426CE-3546-4E84-BDCF-85AE356DA810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137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A7215-AD0D-4EB3-B400-A45893016B55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9887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3814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1623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825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3441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70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275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471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4166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31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94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346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85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23872"/>
            <a:ext cx="9144000" cy="1450848"/>
          </a:xfrm>
        </p:spPr>
        <p:txBody>
          <a:bodyPr anchor="ctr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944504C-7841-4947-9FD7-02BD9E0B9F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215030"/>
            <a:ext cx="3615608" cy="155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ACA80A6-B85D-43E5-969B-8D37EDA32D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978218"/>
            <a:ext cx="10515600" cy="285273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57943"/>
            <a:ext cx="10515600" cy="1500187"/>
          </a:xfrm>
        </p:spPr>
        <p:txBody>
          <a:bodyPr anchor="ctr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31A1302A-02B8-4643-865F-86DCFF720D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8178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8178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0CFCBE5C-5E46-4454-8A1A-67B8DFC18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9394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5104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4387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1047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34387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D5F3E75-629D-4938-8A6A-CF771E1BA3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A71EE7D8-4E85-415D-9846-D46827E9B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C0D76B54-4C59-4E2F-B15D-E899C6BF93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FCB18B1F-E01D-49A9-A84A-9E5F916E44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22CA19A-3ED1-476A-9A2D-14DE6B8040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273" y="5994039"/>
            <a:ext cx="1894439" cy="81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538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3054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80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1965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0295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725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957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1851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40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0950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1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CCC16-ABEC-4F3C-B5AB-33243136C301}" type="datetimeFigureOut">
              <a:rPr lang="en-GB" smtClean="0"/>
              <a:t>01/04/2026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D5686-3B56-4820-B4D8-34F6A666258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28349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23163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5847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1088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6722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1EAEE-E7A3-D79F-B027-9C4CD6FD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46383-D99D-B57E-C0FA-9B8C83CFC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BD840-0A4B-1349-B5EF-30164DA784F2}" type="datetime1">
              <a:rPr lang="en-GB" smtClean="0"/>
              <a:t>01/04/2026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F667CD-2E85-A4E6-3A44-A39ACF78C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EC632-9C3F-7383-A739-2D92E2C2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7217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61FA83-8669-F75A-0D11-0023F02BC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D21B6-731D-8E62-0658-D4DC549B2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CF1BA-D2BA-9876-185A-B4746994F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96DB-843E-6F48-8770-401E7426B4CB}" type="datetime1">
              <a:rPr lang="en-GB" smtClean="0"/>
              <a:t>01/04/2026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25FA-3D84-BAA4-0892-8588D0407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A70D1-4762-8934-420A-B9B359129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27DB2D-3B8D-1E41-A0EA-DD84239D5F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37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D13-EEDD-0948-81B7-1A4FE191F579}" type="datetime1">
              <a:rPr lang="en-GB" smtClean="0"/>
              <a:t>01/04/2026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787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8"/>
            <a:ext cx="11094218" cy="231141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3794078"/>
            <a:ext cx="11094218" cy="231141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D13-EEDD-0948-81B7-1A4FE191F579}" type="datetime1">
              <a:rPr lang="en-GB" smtClean="0"/>
              <a:t>01/04/2026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811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8D147-8606-979F-7841-590EF488A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10F38-ED75-5320-42DB-F10AF5AD96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F80AF-D655-C44F-63E5-F7F574BB63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EC91F7-7DA0-BEC7-73D8-7C0AFCCA7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7D13-EEDD-0948-81B7-1A4FE191F579}" type="datetime1">
              <a:rPr lang="en-GB" smtClean="0"/>
              <a:t>01/04/2026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8454B-0A52-62FC-8770-15EE5E4F9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C09294-B6A7-DAE2-4DDA-DA9C7C20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74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5A27-93C7-33B5-937D-17275D16D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5556"/>
            <a:ext cx="10096432" cy="10751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F4BA3-7069-9266-2206-4332C93CB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2" y="1252239"/>
            <a:ext cx="5400000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B27951-7824-E8DB-A716-8A823DEA7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2106025"/>
            <a:ext cx="5400000" cy="399947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167F6-B6A3-8066-E5DA-9AFF9E837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0611" y="1245497"/>
            <a:ext cx="5399999" cy="82391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76E17-A247-0251-6EB7-BECA078D45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0612" y="2106024"/>
            <a:ext cx="5399998" cy="39994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38DC42-7EA4-0AC1-195C-8A732193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71FF8-2E16-4A46-9FC6-8C1707C6BE1F}" type="datetime1">
              <a:rPr lang="en-GB" smtClean="0"/>
              <a:t>01/04/2026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A88340-7826-31E5-CBC0-22854A812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70F981-C5E9-487B-05EA-EE8D801D9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173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C9217-4017-2446-904F-E1D8C29E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218908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1CE3-A784-FC45-B849-BF97968E8142}" type="datetime1">
              <a:rPr lang="en-GB" smtClean="0"/>
              <a:t>01/04/2026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CEE822D-6BE1-7CC3-76B7-D563E01C51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B0A189-7C8E-7F22-3CBE-98E825451A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485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1CE3-A784-FC45-B849-BF97968E8142}" type="datetime1">
              <a:rPr lang="en-GB" smtClean="0"/>
              <a:t>01/04/2026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65755DF-868E-11C2-972D-C6DE0EBAFEC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0982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6B8D38B-82FC-F8A8-9AFC-493280C2B56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264206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83A0798-D45F-D11D-2AA8-A8AE2957BD8A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048596" y="1245495"/>
            <a:ext cx="3523604" cy="48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067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1CE3-A784-FC45-B849-BF97968E8142}" type="datetime1">
              <a:rPr lang="en-GB" smtClean="0"/>
              <a:t>01/04/2026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7B46ECE-4981-1619-9B45-3705CB71E7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3794078"/>
            <a:ext cx="11094218" cy="2311419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481544-38BA-7A85-7F7C-F52967A75A0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D595DF1-4EF5-6FE6-11F7-467737251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2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4808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1CE3-A784-FC45-B849-BF97968E8142}" type="datetime1">
              <a:rPr lang="en-GB" smtClean="0"/>
              <a:t>01/04/2026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AB0A189-7C8E-7F22-3CBE-98E825451A9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72200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ABB8DD28-D63C-48C9-B697-11848F64A2D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77982" y="1245497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469488-9EE1-41DB-6A2E-5017C4F766F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77982" y="3862471"/>
            <a:ext cx="5400000" cy="2243026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0805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CDA81-4EED-0006-3F3C-76D2E0CA0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12217D-5EE7-E6AA-DF94-DACDA746C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61CE3-A784-FC45-B849-BF97968E8142}" type="datetime1">
              <a:rPr lang="en-GB" smtClean="0"/>
              <a:t>01/04/2026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90868D-E419-77E9-8444-429E760ADE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Boogret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596DFF-C857-6074-8C1F-5D57AEA95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108E522B-C8EF-C518-D426-B56188FAE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7982" y="4304873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C469488-9EE1-41DB-6A2E-5017C4F766F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472200" y="2546397"/>
            <a:ext cx="5400000" cy="2243026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F499707-395D-CBF8-11D9-B74CD3E0141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467243" y="1273835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9C40BC97-2052-ADB6-CDA2-34C90E06FE56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7231602" y="1273835"/>
            <a:ext cx="4340598" cy="1692704"/>
          </a:xfrm>
        </p:spPr>
        <p:txBody>
          <a:bodyPr/>
          <a:lstStyle>
            <a:lvl1pPr>
              <a:defRPr sz="2000" b="1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8CCD6EE-91D1-79AB-D6E4-4768AB00B4AB}"/>
              </a:ext>
            </a:extLst>
          </p:cNvPr>
          <p:cNvSpPr>
            <a:spLocks noGrp="1"/>
          </p:cNvSpPr>
          <p:nvPr>
            <p:ph sz="half" idx="18"/>
          </p:nvPr>
        </p:nvSpPr>
        <p:spPr>
          <a:xfrm>
            <a:off x="7231602" y="4301844"/>
            <a:ext cx="4340598" cy="1692704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3497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98377-6F80-4D22-B041-67076F9531EF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630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A07B7-DC91-468A-A478-7D0F2D182567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712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5" r:id="rId3"/>
    <p:sldLayoutId id="2147483867" r:id="rId4"/>
    <p:sldLayoutId id="2147483905" r:id="rId5"/>
    <p:sldLayoutId id="214748405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8ED9C-37F4-4578-AC93-CCC77F55151A}" type="datetime1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488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01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3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07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205"/>
            <a:ext cx="10515600" cy="43308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098243" y="63621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4/1/2026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350558" y="6356350"/>
            <a:ext cx="18028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E2D6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4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600" kern="1200">
          <a:solidFill>
            <a:srgbClr val="676767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1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68" r:id="rId13"/>
    <p:sldLayoutId id="2147483869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587004-55F3-F8D0-41C2-7FE134D95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22" y="18256"/>
            <a:ext cx="10439977" cy="10478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2AC23-5B14-5A1B-CBCB-9D14E8AFE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982" y="1245497"/>
            <a:ext cx="11236036" cy="49314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5F12A-6606-C80A-7416-52F27A74B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61CE3-A784-FC45-B849-BF97968E8142}" type="datetime1">
              <a:rPr lang="en-GB" smtClean="0"/>
              <a:t>01/04/2026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95FC2-004B-93D1-B7B4-2AD7155496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Boogret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3C42C-0AAA-7622-1F81-7EDECB356E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FAB811-E27D-034E-9503-F15292FF948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EBF5897-0CDD-5FF1-5668-8776BE17806E}"/>
              </a:ext>
            </a:extLst>
          </p:cNvPr>
          <p:cNvSpPr/>
          <p:nvPr userDrawn="1"/>
        </p:nvSpPr>
        <p:spPr>
          <a:xfrm>
            <a:off x="75623" y="1066110"/>
            <a:ext cx="10364354" cy="45719"/>
          </a:xfrm>
          <a:prstGeom prst="roundRect">
            <a:avLst/>
          </a:prstGeom>
          <a:solidFill>
            <a:srgbClr val="0054A6"/>
          </a:solidFill>
          <a:ln cap="rnd">
            <a:noFill/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The Cockcroft Institute | Accelerator Science and Technology">
            <a:extLst>
              <a:ext uri="{FF2B5EF4-FFF2-40B4-BE49-F238E27FC236}">
                <a16:creationId xmlns:a16="http://schemas.microsoft.com/office/drawing/2014/main" id="{0D9E40C9-A54B-DB77-8F1F-9065F8CB3B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491" y="42273"/>
            <a:ext cx="1932709" cy="109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67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6.xml"/><Relationship Id="rId6" Type="http://schemas.openxmlformats.org/officeDocument/2006/relationships/hyperlink" Target="https://bdsim-collaboration.github.io/web/" TargetMode="External"/><Relationship Id="rId5" Type="http://schemas.openxmlformats.org/officeDocument/2006/relationships/hyperlink" Target="https://arxiv.org/html/2504.12741v1" TargetMode="Externa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ukri.org/news/stfc-and-cern-support-environmentally-sustainable-physics/" TargetMode="Externa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463550" y="2519854"/>
            <a:ext cx="5730773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400" b="1" spc="-150" dirty="0">
                <a:solidFill>
                  <a:srgbClr val="002060"/>
                </a:solidFill>
                <a:latin typeface="Arial"/>
                <a:cs typeface="Arial"/>
              </a:rPr>
              <a:t>Welcome to Daresbury Laboratory</a:t>
            </a:r>
            <a:endParaRPr lang="en-US" sz="4400" b="1" spc="-1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605" y="4398095"/>
            <a:ext cx="3529395" cy="223637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429340" y="282686"/>
            <a:ext cx="6865880" cy="1200321"/>
          </a:xfrm>
          <a:prstGeom prst="rect">
            <a:avLst/>
          </a:prstGeom>
        </p:spPr>
        <p:txBody>
          <a:bodyPr wrap="square" lIns="91432" tIns="45716" rIns="91432" bIns="45716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3600" b="1" i="1" dirty="0">
                <a:solidFill>
                  <a:prstClr val="white"/>
                </a:solidFill>
                <a:ea typeface="ヒラギノ角ゴ Pro W3"/>
                <a:cs typeface="Arial" pitchFamily="34" charset="0"/>
              </a:rPr>
              <a:t>Making a brighter future through advanced accelerators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3550" y="4638983"/>
            <a:ext cx="5083885" cy="1261876"/>
          </a:xfrm>
          <a:prstGeom prst="rect">
            <a:avLst/>
          </a:prstGeom>
        </p:spPr>
        <p:txBody>
          <a:bodyPr wrap="square" lIns="91432" tIns="45716" rIns="91432" bIns="45716" anchor="t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800" b="1" dirty="0">
                <a:solidFill>
                  <a:srgbClr val="1E5DF8"/>
                </a:solidFill>
                <a:latin typeface="Arial"/>
                <a:ea typeface="ヒラギノ角ゴ Pro W3"/>
                <a:cs typeface="Arial"/>
              </a:rPr>
              <a:t>Peter McIntosh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400" b="1" dirty="0">
                <a:solidFill>
                  <a:srgbClr val="1E5DF8"/>
                </a:solidFill>
                <a:latin typeface="Arial"/>
                <a:ea typeface="ヒラギノ角ゴ Pro W3"/>
                <a:cs typeface="Arial"/>
              </a:rPr>
              <a:t>Interim Director of ASTeC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spc="-150" dirty="0">
                <a:solidFill>
                  <a:srgbClr val="002060"/>
                </a:solidFill>
                <a:latin typeface="Arial"/>
                <a:cs typeface="Arial"/>
              </a:rPr>
              <a:t>1</a:t>
            </a:r>
            <a:r>
              <a:rPr lang="en-GB" sz="2400" b="1" spc="-150" baseline="30000" dirty="0">
                <a:solidFill>
                  <a:srgbClr val="002060"/>
                </a:solidFill>
                <a:latin typeface="Arial"/>
                <a:cs typeface="Arial"/>
              </a:rPr>
              <a:t>st</a:t>
            </a:r>
            <a:r>
              <a:rPr lang="en-GB" sz="2400" b="1" spc="-150" dirty="0">
                <a:solidFill>
                  <a:srgbClr val="002060"/>
                </a:solidFill>
                <a:latin typeface="Arial"/>
                <a:cs typeface="Arial"/>
              </a:rPr>
              <a:t> April 2026</a:t>
            </a:r>
            <a:endParaRPr lang="en-US" sz="2400" b="1" spc="-15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605" y="2055470"/>
            <a:ext cx="3529394" cy="20801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859F6F-E047-894C-BA4C-F3215D885E8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00" y="140400"/>
            <a:ext cx="3619500" cy="15544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E68C88-D130-3F15-5024-EDC085226A92}"/>
              </a:ext>
            </a:extLst>
          </p:cNvPr>
          <p:cNvSpPr txBox="1"/>
          <p:nvPr/>
        </p:nvSpPr>
        <p:spPr>
          <a:xfrm>
            <a:off x="463549" y="6449802"/>
            <a:ext cx="81990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Reinforcement Learning for Autonomous Accelerators 2026 Workshop (RL4AA’26)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B9D4616-9599-4421-C570-A3DDBE93A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Cockcroft Institute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E670D9-731D-56FF-C162-1403BC3FFCE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accent1"/>
                </a:solidFill>
              </a:rPr>
              <a:t>Formed in 2006</a:t>
            </a:r>
          </a:p>
          <a:p>
            <a:pPr marL="0" indent="0">
              <a:buNone/>
            </a:pPr>
            <a:r>
              <a:rPr lang="en-US" b="1" dirty="0"/>
              <a:t>Partner organisations</a:t>
            </a:r>
          </a:p>
          <a:p>
            <a:pPr marL="0" indent="0">
              <a:buNone/>
            </a:pPr>
            <a:r>
              <a:rPr lang="en-US" sz="2400" dirty="0"/>
              <a:t>Lancaster (Physics and </a:t>
            </a:r>
            <a:r>
              <a:rPr lang="en-US" sz="2400" dirty="0">
                <a:solidFill>
                  <a:schemeClr val="accent1"/>
                </a:solidFill>
              </a:rPr>
              <a:t>Engineering</a:t>
            </a:r>
            <a:r>
              <a:rPr lang="en-US" sz="2400" dirty="0"/>
              <a:t>), </a:t>
            </a:r>
          </a:p>
          <a:p>
            <a:pPr marL="0" indent="0">
              <a:buNone/>
            </a:pPr>
            <a:r>
              <a:rPr lang="en-US" sz="2400" dirty="0"/>
              <a:t>Liverpool (Physics and </a:t>
            </a:r>
            <a:r>
              <a:rPr lang="en-US" sz="2400" dirty="0">
                <a:solidFill>
                  <a:schemeClr val="accent1"/>
                </a:solidFill>
              </a:rPr>
              <a:t>Engineering</a:t>
            </a:r>
            <a:r>
              <a:rPr lang="en-US" sz="2400" dirty="0"/>
              <a:t>)</a:t>
            </a:r>
          </a:p>
          <a:p>
            <a:pPr marL="0" indent="0">
              <a:buNone/>
            </a:pPr>
            <a:r>
              <a:rPr lang="en-US" sz="2400" dirty="0"/>
              <a:t>Manchester (Physics) </a:t>
            </a:r>
          </a:p>
          <a:p>
            <a:pPr marL="0" indent="0">
              <a:buNone/>
            </a:pPr>
            <a:r>
              <a:rPr lang="en-US" sz="2400" dirty="0"/>
              <a:t>Strathclyde (Physics)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2"/>
                </a:solidFill>
              </a:rPr>
              <a:t>STFC ASTeC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People</a:t>
            </a:r>
          </a:p>
          <a:p>
            <a:pPr marL="0" indent="0">
              <a:buNone/>
            </a:pPr>
            <a:r>
              <a:rPr lang="en-US" sz="2400" dirty="0"/>
              <a:t>Academics:  			</a:t>
            </a:r>
            <a:r>
              <a:rPr lang="en-US" sz="2400" b="1" dirty="0"/>
              <a:t>32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Postdocs : 		         	</a:t>
            </a:r>
            <a:r>
              <a:rPr lang="en-US" sz="2400" b="1" dirty="0"/>
              <a:t>23 </a:t>
            </a:r>
          </a:p>
          <a:p>
            <a:pPr marL="0" indent="0">
              <a:buNone/>
            </a:pPr>
            <a:r>
              <a:rPr lang="en-US" sz="2400" dirty="0"/>
              <a:t>PhD students : 	         		</a:t>
            </a:r>
            <a:r>
              <a:rPr lang="en-US" sz="2400" b="1" dirty="0"/>
              <a:t>86 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6B263A8-9634-0BEB-0FB7-BFC645683B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45496"/>
            <a:ext cx="5400000" cy="511085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/>
              <a:t>Publications </a:t>
            </a:r>
            <a:r>
              <a:rPr lang="en-US" dirty="0"/>
              <a:t>(2021 – now) 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CI academic authors:	649</a:t>
            </a:r>
          </a:p>
          <a:p>
            <a:pPr marL="0" indent="0">
              <a:buNone/>
            </a:pPr>
            <a:r>
              <a:rPr lang="en-US" dirty="0"/>
              <a:t>Unique papers:		448</a:t>
            </a:r>
          </a:p>
          <a:p>
            <a:pPr marL="0" indent="0">
              <a:buNone/>
            </a:pPr>
            <a:r>
              <a:rPr lang="en-US" dirty="0"/>
              <a:t>Peer reviewed:		207 </a:t>
            </a:r>
          </a:p>
          <a:p>
            <a:pPr marL="0" indent="0">
              <a:buNone/>
            </a:pPr>
            <a:r>
              <a:rPr lang="en-US" dirty="0"/>
              <a:t>High profile:			23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5" name="Picture 4" descr="A group of people standing together outside a building&#10;&#10;Description automatically generated">
            <a:extLst>
              <a:ext uri="{FF2B5EF4-FFF2-40B4-BE49-F238E27FC236}">
                <a16:creationId xmlns:a16="http://schemas.microsoft.com/office/drawing/2014/main" id="{100E4660-2F24-A25C-BCF0-52CDDA2F4D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084" b="12734"/>
          <a:stretch/>
        </p:blipFill>
        <p:spPr>
          <a:xfrm>
            <a:off x="5877982" y="3693373"/>
            <a:ext cx="5687964" cy="3164627"/>
          </a:xfrm>
          <a:prstGeom prst="rect">
            <a:avLst/>
          </a:prstGeom>
        </p:spPr>
      </p:pic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C9657C41-5A58-F16B-F759-CF731BA18809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10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196633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DEAB75F-D707-FBC6-FD05-38E0A4B3D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Strategic Focus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4AE8BA-6031-1BB2-DE58-055B710E2D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Cockcroft research divided into major </a:t>
            </a:r>
            <a:r>
              <a:rPr lang="en-US" b="1" dirty="0"/>
              <a:t>three </a:t>
            </a:r>
            <a:r>
              <a:rPr lang="en-US" dirty="0"/>
              <a:t>themes:</a:t>
            </a:r>
          </a:p>
          <a:p>
            <a:pPr lvl="1"/>
            <a:r>
              <a:rPr lang="en-US" dirty="0"/>
              <a:t>Frontier facilities (e.g., HL-LHC, UK-XFEL, FCC-ee )</a:t>
            </a:r>
          </a:p>
          <a:p>
            <a:pPr lvl="1"/>
            <a:r>
              <a:rPr lang="en-US" dirty="0"/>
              <a:t>Novel acceleration (Laser and plasma wakefield acceleration, e.g. AWAKE) </a:t>
            </a:r>
          </a:p>
          <a:p>
            <a:pPr lvl="1"/>
            <a:r>
              <a:rPr lang="en-US" dirty="0"/>
              <a:t>Applications of accelerators (Proton beam therapy, VHEE, materials processing)</a:t>
            </a:r>
          </a:p>
          <a:p>
            <a:r>
              <a:rPr lang="en-US" dirty="0"/>
              <a:t>Underpinning capability for all projects:</a:t>
            </a:r>
          </a:p>
          <a:p>
            <a:pPr lvl="1"/>
            <a:r>
              <a:rPr lang="en-US" dirty="0"/>
              <a:t>Radiofrequency techniques (high efficiency klystrons, LLRF, thin films)</a:t>
            </a:r>
          </a:p>
          <a:p>
            <a:pPr lvl="1"/>
            <a:r>
              <a:rPr lang="en-US" dirty="0"/>
              <a:t>Advanced diagnostics (gas jet emittance measurement)</a:t>
            </a:r>
          </a:p>
          <a:p>
            <a:pPr lvl="1"/>
            <a:r>
              <a:rPr lang="en-US" dirty="0"/>
              <a:t>Beam dynamics, simulations (e.g., Cheetah, BDSIM) , </a:t>
            </a:r>
            <a:r>
              <a:rPr lang="en-US" dirty="0">
                <a:solidFill>
                  <a:srgbClr val="FF0000"/>
                </a:solidFill>
              </a:rPr>
              <a:t>AI/ML (this workshop)</a:t>
            </a:r>
          </a:p>
          <a:p>
            <a:r>
              <a:rPr lang="en-US" dirty="0">
                <a:solidFill>
                  <a:srgbClr val="FF0000"/>
                </a:solidFill>
              </a:rPr>
              <a:t>Future research areas related to RL4A: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Application of AI/ML to accelerators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Digital twins and shadows</a:t>
            </a:r>
          </a:p>
          <a:p>
            <a:pPr lvl="1"/>
            <a:endParaRPr lang="en-US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B6066BDD-81CA-30C9-93E3-6FEF455B9AD8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11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41557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143B7-3CAE-4F38-3FD4-EA4D6A785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Frontier facilities (HL-LHC crab cavities)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67D87D3-667A-2787-D44C-E96189F2173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8BD625CE-0E1F-D6BC-9622-DFEB3A0DCC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529240"/>
            <a:ext cx="5400675" cy="4293233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598DD325-84E5-CBAD-C604-D5F2DD180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52" y="1245497"/>
            <a:ext cx="5534659" cy="255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858A7F97-0BA0-C7DD-1B49-383C75494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17" y="3976016"/>
            <a:ext cx="4157793" cy="277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DBC1C575-6551-3B54-14B6-15B9AC7CBD3B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12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96996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51AF4-6063-E421-2A28-D20C331CD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Novel Acceleration (HALHF@CLARA)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925F7-1B37-002D-76FB-283192C56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7981" y="1245497"/>
            <a:ext cx="8089627" cy="4860000"/>
          </a:xfrm>
        </p:spPr>
        <p:txBody>
          <a:bodyPr/>
          <a:lstStyle/>
          <a:p>
            <a:r>
              <a:rPr lang="en-US" dirty="0"/>
              <a:t>Currently team are visiting CLARA from Oxford/Oslo/DESY (and CI)  to perform initial plasma lens studies for plasma staging.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8" name="WhatsApp Video 2026-03-25 at 16.36.45">
            <a:hlinkClick r:id="" action="ppaction://media"/>
            <a:extLst>
              <a:ext uri="{FF2B5EF4-FFF2-40B4-BE49-F238E27FC236}">
                <a16:creationId xmlns:a16="http://schemas.microsoft.com/office/drawing/2014/main" id="{BA64E725-6F75-49AA-234C-5E4A18A687D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4156" y="1539941"/>
            <a:ext cx="2709862" cy="4859337"/>
          </a:xfrm>
        </p:spPr>
      </p:pic>
      <p:sp>
        <p:nvSpPr>
          <p:cNvPr id="12" name="AutoShape 4">
            <a:extLst>
              <a:ext uri="{FF2B5EF4-FFF2-40B4-BE49-F238E27FC236}">
                <a16:creationId xmlns:a16="http://schemas.microsoft.com/office/drawing/2014/main" id="{33326D0E-1BB3-5DDE-6BCB-69B36BEDA8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2400" y="836613"/>
            <a:ext cx="12192000" cy="54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E4788A8-12D7-54F3-6199-EA69AB90D6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209" y="2828608"/>
            <a:ext cx="7772400" cy="3497580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7D54CAA-C574-62CB-EFFD-2145FA2BF86D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13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216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CFF24-2F19-A8C9-F536-2F4A97C14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3214"/>
            <a:ext cx="10439977" cy="1047854"/>
          </a:xfrm>
        </p:spPr>
        <p:txBody>
          <a:bodyPr/>
          <a:lstStyle/>
          <a:p>
            <a:r>
              <a:rPr lang="en-US" b="1" dirty="0"/>
              <a:t>Underpinning Technologies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398BF-B9A8-5A6E-B6A6-CCD463437C5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Beam instrumentation</a:t>
            </a:r>
          </a:p>
          <a:p>
            <a:pPr marL="0" indent="0">
              <a:buNone/>
            </a:pPr>
            <a:r>
              <a:rPr lang="en-US" sz="2000" dirty="0"/>
              <a:t>Gas jet technology applicable to LHC diagnostics, PWFA/LWFA and proton dosimetry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584F29-048F-31E9-5936-0769365612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Radio frequency techniques </a:t>
            </a:r>
          </a:p>
          <a:p>
            <a:pPr marL="0" indent="0">
              <a:buNone/>
            </a:pPr>
            <a:r>
              <a:rPr lang="en-US" sz="2000" dirty="0"/>
              <a:t>RF generation is a critical issue for almost all practicable accelerators.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B89DDC-B876-9BBB-FB9D-D3665C317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4" y="2663959"/>
            <a:ext cx="3267740" cy="245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machine with many wires&#10;&#10;Description automatically generated">
            <a:extLst>
              <a:ext uri="{FF2B5EF4-FFF2-40B4-BE49-F238E27FC236}">
                <a16:creationId xmlns:a16="http://schemas.microsoft.com/office/drawing/2014/main" id="{B5596944-F18D-B0DB-92F7-51208B09D0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167" y="4238315"/>
            <a:ext cx="3709815" cy="24742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103E7B7-5D8E-B9AB-768D-0D1C5069D3FA}"/>
              </a:ext>
            </a:extLst>
          </p:cNvPr>
          <p:cNvSpPr txBox="1"/>
          <p:nvPr/>
        </p:nvSpPr>
        <p:spPr>
          <a:xfrm>
            <a:off x="469515" y="5447316"/>
            <a:ext cx="1551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Gas jet system development for HL-LHC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B0B45E-3C67-0801-86E3-A3B89CB5D254}"/>
              </a:ext>
            </a:extLst>
          </p:cNvPr>
          <p:cNvSpPr txBox="1"/>
          <p:nvPr/>
        </p:nvSpPr>
        <p:spPr>
          <a:xfrm>
            <a:off x="3581400" y="2966031"/>
            <a:ext cx="2144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Case: Gas jet dosimetry system for proton therapy.</a:t>
            </a:r>
          </a:p>
        </p:txBody>
      </p:sp>
      <p:pic>
        <p:nvPicPr>
          <p:cNvPr id="12" name="Picture 11" descr="A table with a machine and other equipment&#10;&#10;Description automatically generated with medium confidence">
            <a:extLst>
              <a:ext uri="{FF2B5EF4-FFF2-40B4-BE49-F238E27FC236}">
                <a16:creationId xmlns:a16="http://schemas.microsoft.com/office/drawing/2014/main" id="{DA7F6EAB-9A02-A6E4-1986-30117363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775" y="2971958"/>
            <a:ext cx="4723202" cy="35424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F5421A7-0607-0F3C-AB83-110CC12C4749}"/>
              </a:ext>
            </a:extLst>
          </p:cNvPr>
          <p:cNvSpPr txBox="1"/>
          <p:nvPr/>
        </p:nvSpPr>
        <p:spPr>
          <a:xfrm>
            <a:off x="7148365" y="2627477"/>
            <a:ext cx="4355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H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igh gradient proton therapy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linac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: PROBE</a:t>
            </a:r>
            <a:endParaRPr lang="en-GB" sz="1600" dirty="0"/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1CAB30B2-5B36-DF49-ACC6-60ED158BBA26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14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802433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Example pyg4ometry generated GDML geometry from CAD">
            <a:extLst>
              <a:ext uri="{FF2B5EF4-FFF2-40B4-BE49-F238E27FC236}">
                <a16:creationId xmlns:a16="http://schemas.microsoft.com/office/drawing/2014/main" id="{427ABBF0-E4D1-E816-4143-563847FC1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3331448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3735D6-5BF0-FA8C-BF52-4688E075C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and Beam Dynamics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C1AF7-663E-0710-FA2F-A817606F224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BDSIM</a:t>
            </a:r>
          </a:p>
          <a:p>
            <a:pPr marL="0" indent="0">
              <a:buNone/>
            </a:pPr>
            <a:r>
              <a:rPr lang="en-US" sz="2000" dirty="0"/>
              <a:t>Geant4 code to rapidly prototype radiation environment of accelerators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0113F8-F233-FF38-0E3B-B7BDA580029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Beam dynamics</a:t>
            </a:r>
          </a:p>
          <a:p>
            <a:pPr marL="0" indent="0">
              <a:buNone/>
            </a:pPr>
            <a:r>
              <a:rPr lang="en-US" sz="2000" dirty="0"/>
              <a:t>Fundamental studies for HL-LHC. Chaos indicators in dynamic aperture</a:t>
            </a:r>
          </a:p>
        </p:txBody>
      </p:sp>
      <p:pic>
        <p:nvPicPr>
          <p:cNvPr id="2050" name="Picture 2" descr="BDSIM quadrupole with vacuum and in material tracking">
            <a:extLst>
              <a:ext uri="{FF2B5EF4-FFF2-40B4-BE49-F238E27FC236}">
                <a16:creationId xmlns:a16="http://schemas.microsoft.com/office/drawing/2014/main" id="{54C67D49-7E1D-D3B4-0280-C3A8403C2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64" y="2351454"/>
            <a:ext cx="3219061" cy="321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5ED744-37C7-4B99-2096-C60557F18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737" y="2518490"/>
            <a:ext cx="4332925" cy="39732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63A8A1E-0C77-8641-2CF3-1A697A2DC37E}"/>
              </a:ext>
            </a:extLst>
          </p:cNvPr>
          <p:cNvSpPr txBox="1"/>
          <p:nvPr/>
        </p:nvSpPr>
        <p:spPr>
          <a:xfrm>
            <a:off x="6553338" y="6501190"/>
            <a:ext cx="4355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Helvetica" pitchFamily="2" charset="0"/>
                <a:hlinkClick r:id="rId5"/>
              </a:rPr>
              <a:t>https://arxiv.org/html/2504.12741v1</a:t>
            </a:r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5B9C15-9437-DDB1-D3F9-7B8BA7635425}"/>
              </a:ext>
            </a:extLst>
          </p:cNvPr>
          <p:cNvSpPr txBox="1"/>
          <p:nvPr/>
        </p:nvSpPr>
        <p:spPr>
          <a:xfrm>
            <a:off x="146227" y="6476642"/>
            <a:ext cx="4355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000000"/>
                </a:solidFill>
                <a:latin typeface="Helvetica" pitchFamily="2" charset="0"/>
                <a:hlinkClick r:id="rId6"/>
              </a:rPr>
              <a:t>https://bdsim-collaboration.github.io/web/</a:t>
            </a:r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93F1641E-42C4-B747-5159-F77E0F7260BA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15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008584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299012" y="345182"/>
            <a:ext cx="1133574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 Science and Technology Centre (ASTeC)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22DBB9-7747-7041-8E78-C517CE8075C9}"/>
              </a:ext>
            </a:extLst>
          </p:cNvPr>
          <p:cNvSpPr/>
          <p:nvPr/>
        </p:nvSpPr>
        <p:spPr>
          <a:xfrm>
            <a:off x="299011" y="1111646"/>
            <a:ext cx="11731879" cy="261610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UKRI’s </a:t>
            </a:r>
            <a:r>
              <a:rPr lang="en-GB" sz="24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Centre of Excellence 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particle accelerator R&amp;D.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 of major </a:t>
            </a:r>
            <a:r>
              <a:rPr lang="en-GB" sz="24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types of accelerators 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provide </a:t>
            </a:r>
            <a:r>
              <a:rPr lang="en-GB" sz="24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In-Kind Contribution</a:t>
            </a:r>
            <a:r>
              <a:rPr lang="en-GB" sz="24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overseas.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 at </a:t>
            </a:r>
            <a:r>
              <a:rPr lang="en-GB" sz="24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Daresbury Laboratory 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GB" sz="24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en-GB" sz="24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110 staff.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2" descr="https://ukc-powerpoint.officeapps.live.com/pods/GetClipboardImage.ashx?Id=6d124d06-9aed-4e9d-9f71-dc4dbab70fde&amp;DC=GUK1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308843" y="3429000"/>
            <a:ext cx="5695586" cy="201593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partnership with </a:t>
            </a:r>
            <a:r>
              <a:rPr lang="en-GB" sz="24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 Department and CI</a:t>
            </a:r>
            <a:r>
              <a:rPr lang="en-GB" sz="24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contain all the skills/expertise to develop accelerators from </a:t>
            </a:r>
            <a:r>
              <a:rPr lang="en-GB" sz="24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Cradle to Grave</a:t>
            </a:r>
            <a:r>
              <a:rPr lang="en-GB" sz="2400" b="1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2400" b="1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A0635-22DE-2FB6-6D6B-6833296AD5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4429" y="2841523"/>
            <a:ext cx="6600525" cy="439993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8E16F4-9CE4-32FF-1525-84033A230709}"/>
              </a:ext>
            </a:extLst>
          </p:cNvPr>
          <p:cNvSpPr txBox="1"/>
          <p:nvPr/>
        </p:nvSpPr>
        <p:spPr>
          <a:xfrm>
            <a:off x="1095847" y="5444936"/>
            <a:ext cx="6302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GB" sz="2800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One Stop Shop!</a:t>
            </a:r>
            <a:r>
              <a:rPr lang="en-GB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1CD963AD-7688-0409-7C53-1A200D1A8B8C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16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89692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EE2CA-875C-F7CD-356E-56B200FF7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s://org.stfc.ac.uk/sites/astec/ASTeC%20Publicity%20Pictures/DL14-109-ALICE%20VELA%20EMMA/DL14-109-%20(4).jpg">
            <a:extLst>
              <a:ext uri="{FF2B5EF4-FFF2-40B4-BE49-F238E27FC236}">
                <a16:creationId xmlns:a16="http://schemas.microsoft.com/office/drawing/2014/main" id="{F186AF4B-991B-8F2D-CD32-D2EB2BCD4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012" y="1352216"/>
            <a:ext cx="5691826" cy="379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A0E8EE-DF76-7445-73D8-FFE56ACD9987}"/>
              </a:ext>
            </a:extLst>
          </p:cNvPr>
          <p:cNvSpPr txBox="1"/>
          <p:nvPr/>
        </p:nvSpPr>
        <p:spPr>
          <a:xfrm>
            <a:off x="299012" y="345182"/>
            <a:ext cx="11335746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Innovative Accelerators in the UK</a:t>
            </a:r>
          </a:p>
        </p:txBody>
      </p:sp>
      <p:sp>
        <p:nvSpPr>
          <p:cNvPr id="2" name="AutoShape 2" descr="https://ukc-powerpoint.officeapps.live.com/pods/GetClipboardImage.ashx?Id=6d124d06-9aed-4e9d-9f71-dc4dbab70fde&amp;DC=GUK1&amp;wdoverrides=GetClipboardImageEnabled:true">
            <a:extLst>
              <a:ext uri="{FF2B5EF4-FFF2-40B4-BE49-F238E27FC236}">
                <a16:creationId xmlns:a16="http://schemas.microsoft.com/office/drawing/2014/main" id="{1721AA24-D152-519D-0884-5A811B76DE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A8C97F0F-548C-7070-7F4A-FB686F0A32A3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17</a:t>
            </a:fld>
            <a:endParaRPr lang="en-GB" altLang="en-US" sz="1200" dirty="0">
              <a:latin typeface="Arial" panose="020B06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86FC74-046E-A51B-633A-129CA47BC299}"/>
              </a:ext>
            </a:extLst>
          </p:cNvPr>
          <p:cNvSpPr txBox="1"/>
          <p:nvPr/>
        </p:nvSpPr>
        <p:spPr>
          <a:xfrm>
            <a:off x="902837" y="4723302"/>
            <a:ext cx="4484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FFFFFF"/>
                </a:solidFill>
                <a:latin typeface="Arial" charset="0"/>
              </a:rPr>
              <a:t>ALICE – Europe’s only SRF ERL Accelerator</a:t>
            </a:r>
          </a:p>
        </p:txBody>
      </p:sp>
      <p:pic>
        <p:nvPicPr>
          <p:cNvPr id="11" name="Picture 2" descr="https://org.stfc.ac.uk/sites/astec/ASTeC%20Publicity%20Pictures/DL14-109-ALICE%20VELA%20EMMA/DL14-109-%20(2).jpg">
            <a:extLst>
              <a:ext uri="{FF2B5EF4-FFF2-40B4-BE49-F238E27FC236}">
                <a16:creationId xmlns:a16="http://schemas.microsoft.com/office/drawing/2014/main" id="{0944957C-0AB5-0066-CC58-9C42C66321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87451" y="1352216"/>
            <a:ext cx="5560847" cy="3794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F87BA5-4D2F-CED4-81BC-6CCB3D823CCD}"/>
              </a:ext>
            </a:extLst>
          </p:cNvPr>
          <p:cNvSpPr txBox="1"/>
          <p:nvPr/>
        </p:nvSpPr>
        <p:spPr>
          <a:xfrm>
            <a:off x="6872946" y="4723303"/>
            <a:ext cx="4389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EMMA – World’s only NS-FFAG Accelerator</a:t>
            </a:r>
          </a:p>
        </p:txBody>
      </p:sp>
    </p:spTree>
    <p:extLst>
      <p:ext uri="{BB962C8B-B14F-4D97-AF65-F5344CB8AC3E}">
        <p14:creationId xmlns:p14="http://schemas.microsoft.com/office/powerpoint/2010/main" val="1167939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403340" y="1704710"/>
            <a:ext cx="11064758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major upgrade of CLARA is now installed, which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increases its capability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significantly.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Delivering for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Friendly User O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perations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right now.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Upgrades expect to establish CLARA as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one of Europe’s premier accelerator test facilities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CLARA has potential to become a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fully operational facility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able to support an increased community of users.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0" y="345182"/>
            <a:ext cx="11299829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spc="-15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Linear Accelerator for Research and Applications</a:t>
            </a:r>
            <a:endParaRPr kumimoji="0" lang="en-US" sz="2000" b="1" i="0" u="none" strike="noStrike" kern="1200" cap="none" spc="-15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265470" y="3607398"/>
            <a:ext cx="695597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CLARA Upgraded Beam Parameters: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 to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 MeV electron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</a:t>
            </a:r>
            <a:r>
              <a:rPr lang="en-GB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Hz </a:t>
            </a: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Hz (400 Hz possible at &lt;200 MeV)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 TW </a:t>
            </a: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120 TW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~1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~50 fs bunch length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7208" y="3250602"/>
            <a:ext cx="5834011" cy="438282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0662E5DF-80F6-7CFE-BE70-040822069EE4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18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680757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D08C5626-84F3-7204-7A11-6593FF663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CLARA Layout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B00A42-A907-D443-29B6-321084744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AAB195-B577-5546-8349-9DDA93B612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2E2C61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2E2C61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12023-5BA9-C1D7-5073-A41E3BCB96B1}"/>
              </a:ext>
            </a:extLst>
          </p:cNvPr>
          <p:cNvSpPr txBox="1"/>
          <p:nvPr/>
        </p:nvSpPr>
        <p:spPr>
          <a:xfrm>
            <a:off x="5616172" y="2672833"/>
            <a:ext cx="36000" cy="7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816E25-35DF-4738-9CCE-12D5A3EAF5AD}"/>
              </a:ext>
            </a:extLst>
          </p:cNvPr>
          <p:cNvSpPr txBox="1"/>
          <p:nvPr/>
        </p:nvSpPr>
        <p:spPr>
          <a:xfrm>
            <a:off x="9973315" y="1767970"/>
            <a:ext cx="76724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E2C6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1436463-51CE-2C68-965A-EEFDE14C8DD5}"/>
              </a:ext>
            </a:extLst>
          </p:cNvPr>
          <p:cNvGrpSpPr/>
          <p:nvPr/>
        </p:nvGrpSpPr>
        <p:grpSpPr>
          <a:xfrm>
            <a:off x="323805" y="4047483"/>
            <a:ext cx="10584734" cy="709113"/>
            <a:chOff x="533811" y="4050896"/>
            <a:chExt cx="10584734" cy="70911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5FB72CD-8AF5-B5BC-0E80-507B7F8C25AA}"/>
                </a:ext>
              </a:extLst>
            </p:cNvPr>
            <p:cNvSpPr txBox="1"/>
            <p:nvPr/>
          </p:nvSpPr>
          <p:spPr>
            <a:xfrm>
              <a:off x="7020977" y="4050896"/>
              <a:ext cx="2516686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2ACC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Characterise in 6D</a:t>
              </a: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65D4B47-C2D5-BDE2-47E5-30CF260938D7}"/>
                </a:ext>
              </a:extLst>
            </p:cNvPr>
            <p:cNvGrpSpPr/>
            <p:nvPr/>
          </p:nvGrpSpPr>
          <p:grpSpPr>
            <a:xfrm>
              <a:off x="533811" y="4052123"/>
              <a:ext cx="10584734" cy="707886"/>
              <a:chOff x="533811" y="4052123"/>
              <a:chExt cx="10584734" cy="707886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8C274D-F48D-5A0D-78E2-2168135D9956}"/>
                  </a:ext>
                </a:extLst>
              </p:cNvPr>
              <p:cNvSpPr txBox="1"/>
              <p:nvPr/>
            </p:nvSpPr>
            <p:spPr>
              <a:xfrm>
                <a:off x="2394873" y="4052123"/>
                <a:ext cx="4685377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99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Accelerate +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66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Manipulate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9933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Accelerate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D319582-8102-3731-B3B6-F09CD0696CAF}"/>
                  </a:ext>
                </a:extLst>
              </p:cNvPr>
              <p:cNvSpPr txBox="1"/>
              <p:nvPr/>
            </p:nvSpPr>
            <p:spPr>
              <a:xfrm>
                <a:off x="533811" y="4060214"/>
                <a:ext cx="129554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B57C7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Generate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DA4A8E0-3BA3-322F-1C49-93912F7E7952}"/>
                  </a:ext>
                </a:extLst>
              </p:cNvPr>
              <p:cNvSpPr txBox="1"/>
              <p:nvPr/>
            </p:nvSpPr>
            <p:spPr>
              <a:xfrm>
                <a:off x="9537663" y="4052860"/>
                <a:ext cx="15808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Experiment</a:t>
                </a: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0CB1C5C0-5200-16C6-A283-113D1EAC55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95" y="4801401"/>
            <a:ext cx="2743200" cy="2057400"/>
          </a:xfrm>
          <a:prstGeom prst="rect">
            <a:avLst/>
          </a:prstGeom>
        </p:spPr>
      </p:pic>
      <p:pic>
        <p:nvPicPr>
          <p:cNvPr id="26" name="Picture 25" descr="A large machine in a factory">
            <a:extLst>
              <a:ext uri="{FF2B5EF4-FFF2-40B4-BE49-F238E27FC236}">
                <a16:creationId xmlns:a16="http://schemas.microsoft.com/office/drawing/2014/main" id="{FEAE84F4-D0CD-FFE6-CA5A-1C49FA6473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0330" y="4800600"/>
            <a:ext cx="3086100" cy="2058201"/>
          </a:xfrm>
          <a:prstGeom prst="rect">
            <a:avLst/>
          </a:prstGeom>
        </p:spPr>
      </p:pic>
      <p:pic>
        <p:nvPicPr>
          <p:cNvPr id="27" name="Picture 26" descr="A large machine in a factory">
            <a:extLst>
              <a:ext uri="{FF2B5EF4-FFF2-40B4-BE49-F238E27FC236}">
                <a16:creationId xmlns:a16="http://schemas.microsoft.com/office/drawing/2014/main" id="{12761172-38FD-8982-0A97-461AB4DC63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13643" y="4797894"/>
            <a:ext cx="2747877" cy="20609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FB162AE-AB68-7104-AE8F-219C1F6E27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986" y="4800600"/>
            <a:ext cx="3086101" cy="2058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3748ED-FD40-67A8-A73F-29490C0C032A}"/>
              </a:ext>
            </a:extLst>
          </p:cNvPr>
          <p:cNvSpPr txBox="1"/>
          <p:nvPr/>
        </p:nvSpPr>
        <p:spPr>
          <a:xfrm>
            <a:off x="58995" y="6529296"/>
            <a:ext cx="2736389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CLARA Gun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F0ACAB-35FD-72A4-0DE1-0A31674F1D01}"/>
              </a:ext>
            </a:extLst>
          </p:cNvPr>
          <p:cNvSpPr txBox="1"/>
          <p:nvPr/>
        </p:nvSpPr>
        <p:spPr>
          <a:xfrm>
            <a:off x="2972532" y="6529296"/>
            <a:ext cx="3083898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S-band Linac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4BD5CA-CDAA-2A38-4C7E-00547B335E6B}"/>
              </a:ext>
            </a:extLst>
          </p:cNvPr>
          <p:cNvSpPr txBox="1"/>
          <p:nvPr/>
        </p:nvSpPr>
        <p:spPr>
          <a:xfrm>
            <a:off x="6191985" y="6520247"/>
            <a:ext cx="3104729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Arc to FEBE hutch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6052B94-AE23-9D57-FF7F-FFEBFC880F36}"/>
              </a:ext>
            </a:extLst>
          </p:cNvPr>
          <p:cNvSpPr txBox="1"/>
          <p:nvPr/>
        </p:nvSpPr>
        <p:spPr>
          <a:xfrm>
            <a:off x="9413643" y="6513759"/>
            <a:ext cx="2761828" cy="338554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FEBE hutch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861A9F-1A26-39BF-FA88-52268F5D00B4}"/>
              </a:ext>
            </a:extLst>
          </p:cNvPr>
          <p:cNvSpPr txBox="1"/>
          <p:nvPr/>
        </p:nvSpPr>
        <p:spPr>
          <a:xfrm>
            <a:off x="9874255" y="3069558"/>
            <a:ext cx="2089033" cy="646331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Accelerator Hall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2E2C6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~90m x 3.5m x 3m</a:t>
            </a:r>
          </a:p>
        </p:txBody>
      </p:sp>
      <p:pic>
        <p:nvPicPr>
          <p:cNvPr id="3" name="Picture 2" descr="A colorful pixelated game&#10;&#10;Description automatically generated with medium confidence">
            <a:extLst>
              <a:ext uri="{FF2B5EF4-FFF2-40B4-BE49-F238E27FC236}">
                <a16:creationId xmlns:a16="http://schemas.microsoft.com/office/drawing/2014/main" id="{3A14B282-824D-EBF0-BDDF-B5671B7D6C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244" y="695055"/>
            <a:ext cx="11829044" cy="3370136"/>
          </a:xfrm>
          <a:prstGeom prst="rect">
            <a:avLst/>
          </a:prstGeom>
        </p:spPr>
      </p:pic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06A7D328-D58C-A18A-52AD-8B960406A907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9AAEEE9-6040-4CB9-BE10-2CD441631F2B}" type="slidenum">
              <a:rPr lang="en-GB" altLang="en-US" smtClean="0">
                <a:latin typeface="Arial" panose="020B0604020202020204"/>
              </a:rPr>
              <a:pPr>
                <a:defRPr/>
              </a:pPr>
              <a:t>19</a:t>
            </a:fld>
            <a:endParaRPr lang="en-GB" altLang="en-US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25208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8E72E0-4CD4-9940-AE1D-A6D03534E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1971" y="1484313"/>
            <a:ext cx="6447777" cy="362687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8288D6-5EA4-544D-AD4B-0C2C2545A5A9}"/>
              </a:ext>
            </a:extLst>
          </p:cNvPr>
          <p:cNvSpPr/>
          <p:nvPr/>
        </p:nvSpPr>
        <p:spPr>
          <a:xfrm>
            <a:off x="420797" y="1720525"/>
            <a:ext cx="514426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 work with the UK government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invest ~ £9 billion a year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 research and innovation by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partnering with academia and industry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make the impossible, possible.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Through the UK’s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3088">
                    <a:lumMod val="60000"/>
                    <a:lumOff val="4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 leading academic and industrial funding councils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we create </a:t>
            </a:r>
            <a:r>
              <a:rPr lang="en-GB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nowledge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with Impact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188A05-CADC-4107-A093-5111548B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/>
              <a:t>UK Research and Innovation (UKRI)</a:t>
            </a:r>
            <a:br>
              <a:rPr lang="en-GB" sz="4000" b="1" dirty="0"/>
            </a:br>
            <a:r>
              <a:rPr lang="en-GB" sz="2800" b="1" dirty="0">
                <a:solidFill>
                  <a:srgbClr val="1E5DF8"/>
                </a:solidFill>
              </a:rPr>
              <a:t>Science and Technology Facilities Council (STFC)</a:t>
            </a:r>
            <a:endParaRPr lang="en-GB" sz="4000" b="1" dirty="0">
              <a:solidFill>
                <a:srgbClr val="1E5DF8"/>
              </a:solidFill>
            </a:endParaRP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1895C49-5BDC-4D4F-B1F6-FBF0E918364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AAEEE9-6040-4CB9-BE10-2CD441631F2B}" type="slidenum">
              <a:rPr kumimoji="0" lang="en-GB" altLang="en-US" sz="1200" b="0" i="0" u="none" strike="noStrike" kern="120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64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372810-9B51-442D-77FD-4DD5AA6C90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kc-powerpoint.officeapps.live.com/pods/GetClipboardImage.ashx?Id=6d124d06-9aed-4e9d-9f71-dc4dbab70fde&amp;DC=GUK1&amp;wdoverrides=GetClipboardImageEnabled:true">
            <a:extLst>
              <a:ext uri="{FF2B5EF4-FFF2-40B4-BE49-F238E27FC236}">
                <a16:creationId xmlns:a16="http://schemas.microsoft.com/office/drawing/2014/main" id="{84F6F498-9FC1-B02E-AA65-00A9DE83DC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8BC581D-8DBC-2B68-8CAD-96FCB772F6D7}"/>
              </a:ext>
            </a:extLst>
          </p:cNvPr>
          <p:cNvSpPr txBox="1">
            <a:spLocks/>
          </p:cNvSpPr>
          <p:nvPr/>
        </p:nvSpPr>
        <p:spPr>
          <a:xfrm>
            <a:off x="85972" y="170383"/>
            <a:ext cx="11968481" cy="11067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ova"/>
                <a:ea typeface="+mj-ea"/>
                <a:cs typeface="Arial"/>
              </a:rPr>
              <a:t>VHEE Dosimetry – </a:t>
            </a:r>
            <a:r>
              <a:rPr lang="en-GB" sz="2800">
                <a:solidFill>
                  <a:schemeClr val="accent1"/>
                </a:solidFill>
                <a:latin typeface="Arial Nova"/>
                <a:cs typeface="Arial"/>
              </a:rPr>
              <a:t>2</a:t>
            </a:r>
            <a:r>
              <a:rPr lang="en-GB" sz="2800" baseline="30000">
                <a:solidFill>
                  <a:schemeClr val="accent1"/>
                </a:solidFill>
                <a:latin typeface="Arial Nova"/>
                <a:cs typeface="Arial"/>
              </a:rPr>
              <a:t>nd</a:t>
            </a:r>
            <a:r>
              <a:rPr lang="en-GB" sz="2800">
                <a:solidFill>
                  <a:schemeClr val="accent1"/>
                </a:solidFill>
                <a:latin typeface="Arial Nova"/>
                <a:cs typeface="Arial"/>
              </a:rPr>
              <a:t>-6</a:t>
            </a:r>
            <a:r>
              <a:rPr lang="en-GB" sz="2800" baseline="30000">
                <a:solidFill>
                  <a:schemeClr val="accent1"/>
                </a:solidFill>
                <a:latin typeface="Arial Nova"/>
                <a:cs typeface="Arial"/>
              </a:rPr>
              <a:t>th</a:t>
            </a:r>
            <a:r>
              <a:rPr lang="en-GB" sz="2800">
                <a:solidFill>
                  <a:schemeClr val="accent1"/>
                </a:solidFill>
                <a:latin typeface="Arial Nova"/>
                <a:cs typeface="Arial"/>
              </a:rPr>
              <a:t> March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0" normalizeH="0" baseline="0" noProof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latin typeface="Arial Nova"/>
                <a:ea typeface="+mn-ea"/>
                <a:cs typeface="Arial"/>
              </a:rPr>
              <a:t>Completed Successfully!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rgbClr val="1E5DF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E62E25B-E969-B081-D564-2D1D524260D3}"/>
              </a:ext>
            </a:extLst>
          </p:cNvPr>
          <p:cNvSpPr txBox="1"/>
          <p:nvPr/>
        </p:nvSpPr>
        <p:spPr>
          <a:xfrm>
            <a:off x="8742944" y="391394"/>
            <a:ext cx="3086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University of Oxford/JAI, CERN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659EF-C639-B922-7E3F-4B5C9F088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0171"/>
            <a:ext cx="5773562" cy="25981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1D09E3-AEB1-EBE5-61FF-AF2E9E3F2D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4081170"/>
            <a:ext cx="5774283" cy="26064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FC720A5-0798-F2D0-F488-E44DFFB0DE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9950" y="4196053"/>
            <a:ext cx="5997219" cy="26987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385240E-08B4-7AF1-2BFF-5F6A2C0D73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9950" y="1382421"/>
            <a:ext cx="5997219" cy="2698749"/>
          </a:xfrm>
          <a:prstGeom prst="rect">
            <a:avLst/>
          </a:prstGeom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E1F21CC2-E08F-9428-6A0F-28C46751C814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20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34027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85A9A-F7DA-9805-A795-AC2961D87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kc-powerpoint.officeapps.live.com/pods/GetClipboardImage.ashx?Id=6d124d06-9aed-4e9d-9f71-dc4dbab70fde&amp;DC=GUK1&amp;wdoverrides=GetClipboardImageEnabled:true">
            <a:extLst>
              <a:ext uri="{FF2B5EF4-FFF2-40B4-BE49-F238E27FC236}">
                <a16:creationId xmlns:a16="http://schemas.microsoft.com/office/drawing/2014/main" id="{7A76124A-B680-D798-DD2A-1A0A0A9996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225FD8FC-8677-59E0-5C16-2159968B23CF}"/>
              </a:ext>
            </a:extLst>
          </p:cNvPr>
          <p:cNvSpPr txBox="1">
            <a:spLocks/>
          </p:cNvSpPr>
          <p:nvPr/>
        </p:nvSpPr>
        <p:spPr>
          <a:xfrm>
            <a:off x="85972" y="170383"/>
            <a:ext cx="11968481" cy="1106732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ova"/>
                <a:ea typeface="+mj-ea"/>
                <a:cs typeface="Arial"/>
              </a:rPr>
              <a:t>VHEE FLASH/Conventional </a:t>
            </a:r>
            <a:r>
              <a:rPr kumimoji="0" lang="en-GB" sz="2800" b="1" i="0" u="sng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ova"/>
                <a:ea typeface="+mj-ea"/>
                <a:cs typeface="Arial"/>
              </a:rPr>
              <a:t>Cell Irradiation 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ova"/>
                <a:ea typeface="+mj-ea"/>
                <a:cs typeface="Arial"/>
              </a:rPr>
              <a:t>– 9</a:t>
            </a:r>
            <a:r>
              <a:rPr kumimoji="0" lang="en-GB" sz="2800" b="1" i="0" u="none" strike="noStrike" kern="1200" cap="none" spc="0" normalizeH="0" baseline="3000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ova"/>
                <a:ea typeface="+mj-ea"/>
                <a:cs typeface="Arial"/>
              </a:rPr>
              <a:t>th</a:t>
            </a: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ova"/>
                <a:ea typeface="+mj-ea"/>
                <a:cs typeface="Arial"/>
              </a:rPr>
              <a:t> </a:t>
            </a:r>
            <a:r>
              <a:rPr lang="en-GB" sz="2800">
                <a:solidFill>
                  <a:schemeClr val="accent1"/>
                </a:solidFill>
                <a:latin typeface="Arial Nova"/>
                <a:cs typeface="Arial"/>
              </a:rPr>
              <a:t>-13</a:t>
            </a:r>
            <a:r>
              <a:rPr lang="en-GB" sz="2800" baseline="30000">
                <a:solidFill>
                  <a:schemeClr val="accent1"/>
                </a:solidFill>
                <a:latin typeface="Arial Nova"/>
                <a:cs typeface="Arial"/>
              </a:rPr>
              <a:t>th</a:t>
            </a:r>
            <a:r>
              <a:rPr lang="en-GB" sz="2800">
                <a:solidFill>
                  <a:schemeClr val="accent1"/>
                </a:solidFill>
                <a:latin typeface="Arial Nova"/>
                <a:cs typeface="Arial"/>
              </a:rPr>
              <a:t> March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 Nova"/>
                <a:ea typeface="+mj-ea"/>
                <a:cs typeface="Arial"/>
              </a:rPr>
              <a:t>Complete</a:t>
            </a:r>
            <a:r>
              <a:rPr lang="en-GB" sz="2800">
                <a:solidFill>
                  <a:schemeClr val="accent1"/>
                </a:solidFill>
                <a:latin typeface="Arial Nova"/>
                <a:cs typeface="Arial"/>
              </a:rPr>
              <a:t>d Successfully!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D85CCE-C334-0FCD-5922-113731C6EB81}"/>
              </a:ext>
            </a:extLst>
          </p:cNvPr>
          <p:cNvSpPr txBox="1"/>
          <p:nvPr/>
        </p:nvSpPr>
        <p:spPr>
          <a:xfrm>
            <a:off x="9019303" y="809311"/>
            <a:ext cx="3086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University of Manchester/CI, The Christie Hospital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22790C-E6C5-0542-366E-6A80CDA66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7748" y="1461776"/>
            <a:ext cx="2428301" cy="5396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4759E5-C76C-6D95-6BE5-F694B39276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9976" y="4290992"/>
            <a:ext cx="1364037" cy="20483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72BE04D-B59A-D13A-B439-41B46D3D2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50" y="4022482"/>
            <a:ext cx="3440850" cy="26651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4ECB68F-4516-45B3-3300-B0758B5AC8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2" y="1163117"/>
            <a:ext cx="6208889" cy="279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D4668D-5154-8B0F-40E3-A138C4D138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6419" y="1163118"/>
            <a:ext cx="2477420" cy="2794000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1ECEEA09-0F17-4183-A89A-052B8949DE2A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21</a:t>
            </a:fld>
            <a:endParaRPr lang="en-GB" altLang="en-US" sz="1200" dirty="0">
              <a:latin typeface="Arial" panose="020B06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B3DAC7-79F4-CCAE-5A35-0DCF72415A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77655" y="4264993"/>
            <a:ext cx="3900667" cy="25224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00D069-BCD8-601C-3783-D244539C053E}"/>
              </a:ext>
            </a:extLst>
          </p:cNvPr>
          <p:cNvSpPr txBox="1"/>
          <p:nvPr/>
        </p:nvSpPr>
        <p:spPr>
          <a:xfrm>
            <a:off x="6626649" y="4264993"/>
            <a:ext cx="2392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Survival curve for irradiation of human lung cancer cells.</a:t>
            </a:r>
          </a:p>
        </p:txBody>
      </p:sp>
    </p:spTree>
    <p:extLst>
      <p:ext uri="{BB962C8B-B14F-4D97-AF65-F5344CB8AC3E}">
        <p14:creationId xmlns:p14="http://schemas.microsoft.com/office/powerpoint/2010/main" val="13421775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7863AF-97F4-9BDF-C70F-127317E105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2088" y="2349910"/>
            <a:ext cx="3987228" cy="2658151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403342" y="1058784"/>
            <a:ext cx="60761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6262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Daresbury delivering major in-kind contributions to international accelerator projects.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European Spallation Source (2015 – 2025)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Superconducting RF Cavities –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Linac Warm Units –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RF Waveguide Distribution System –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Complete</a:t>
            </a:r>
            <a:r>
              <a:rPr lang="en-GB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LBNF/DUNE (2019 – 2027)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High Beta SRF Cryomodules for PIP-II.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137 APA Detectors.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 Luminosity-LHC (2019 – 2027)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Crab Cavity Cryomodules – prototype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delivered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tested on SPS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4 Production Cryomodules.</a:t>
            </a: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62626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 Kind Contributions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473" y="0"/>
            <a:ext cx="3524527" cy="234991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040CA2-C127-63ED-47C6-FA24E11A92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6364" y="1555688"/>
            <a:ext cx="2290916" cy="3452371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BCAA49-646B-6EED-B7A7-24961BF7CC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363" y="0"/>
            <a:ext cx="2290916" cy="1721230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A2DE2C-A6DE-8474-B34E-DC503F3D4A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6363" y="5008060"/>
            <a:ext cx="5642952" cy="1929215"/>
          </a:xfrm>
          <a:prstGeom prst="rect">
            <a:avLst/>
          </a:prstGeom>
          <a:ln w="28575">
            <a:solidFill>
              <a:srgbClr val="FFFFFF"/>
            </a:solidFill>
          </a:ln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CF6FD021-BA25-4922-DB8D-CDDA13305C5F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22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61076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7B54F19-1212-9345-95FF-9D2815FD6E96}"/>
              </a:ext>
            </a:extLst>
          </p:cNvPr>
          <p:cNvSpPr txBox="1"/>
          <p:nvPr/>
        </p:nvSpPr>
        <p:spPr>
          <a:xfrm>
            <a:off x="403340" y="345182"/>
            <a:ext cx="8347369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Sustainable Accelerator R&amp;D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95C96BD-A845-48E1-ACA1-70A428F7C86A}"/>
              </a:ext>
            </a:extLst>
          </p:cNvPr>
          <p:cNvSpPr/>
          <p:nvPr/>
        </p:nvSpPr>
        <p:spPr>
          <a:xfrm>
            <a:off x="516303" y="1423603"/>
            <a:ext cx="111593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ASTeC carries out R&amp;D that aligns with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STFC’s Strategic Framework for Accelerators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supports long term infrastructure priorities and/or R&amp;D roadmap for European Strategy for PP.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Emphasis on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Sustainability of Accelerators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CLARA accelerator test user facility directly </a:t>
            </a:r>
            <a:r>
              <a:rPr lang="en-GB" sz="2000" b="1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supports academic and industrial communities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92" y="3070473"/>
            <a:ext cx="8091568" cy="3442345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D064D010-FF07-C8D1-803A-BC8A976DD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3" y="3070473"/>
            <a:ext cx="3130349" cy="208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4D63ED-B527-FAFF-15B3-EC2A4C5A1EDF}"/>
              </a:ext>
            </a:extLst>
          </p:cNvPr>
          <p:cNvSpPr txBox="1"/>
          <p:nvPr/>
        </p:nvSpPr>
        <p:spPr>
          <a:xfrm>
            <a:off x="134140" y="5157372"/>
            <a:ext cx="4074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758FD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STFC and CERN support environmentally sustainable physics – UKRI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3758F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– Mar 2024</a:t>
            </a:r>
          </a:p>
        </p:txBody>
      </p:sp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FA5E2194-955D-A4B3-7822-982D3F93BA42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23</a:t>
            </a:fld>
            <a:endParaRPr lang="en-GB" altLang="en-US" sz="1200" dirty="0">
              <a:latin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4E9653-44BF-587E-67A6-9F51C2C28B02}"/>
              </a:ext>
            </a:extLst>
          </p:cNvPr>
          <p:cNvSpPr/>
          <p:nvPr/>
        </p:nvSpPr>
        <p:spPr>
          <a:xfrm>
            <a:off x="4114800" y="4794069"/>
            <a:ext cx="1606732" cy="1828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747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60E6F5-C426-FE9D-F283-8147C2A5FE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0553" y="0"/>
            <a:ext cx="6962115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952818">
            <a:off x="-58418" y="-1943120"/>
            <a:ext cx="7124727" cy="9693693"/>
          </a:xfrm>
          <a:prstGeom prst="rect">
            <a:avLst/>
          </a:prstGeom>
          <a:gradFill flip="none" rotWithShape="0">
            <a:gsLst>
              <a:gs pos="0">
                <a:srgbClr val="002060"/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228163" y="5248180"/>
            <a:ext cx="6858000" cy="5143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819838" y="6221500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  <a:t>www.astec.stfc.ac.uk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5463" y="640081"/>
            <a:ext cx="7886700" cy="5020056"/>
          </a:xfrm>
        </p:spPr>
        <p:txBody>
          <a:bodyPr anchor="t"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  <a:t>STFC Daresbury Laboratory</a:t>
            </a: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br>
              <a:rPr lang="en-GB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r>
              <a:rPr lang="en-GB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  <a:t>THANK YOU</a:t>
            </a:r>
            <a:br>
              <a:rPr lang="en-GB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</a:rPr>
            </a:br>
            <a:endParaRPr lang="en-GB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 SMALL1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3334" y="829337"/>
            <a:ext cx="3346450" cy="5040312"/>
          </a:xfrm>
          <a:prstGeom prst="rect">
            <a:avLst/>
          </a:prstGeom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810001" y="142876"/>
            <a:ext cx="5000625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lnSpc>
                <a:spcPct val="110000"/>
              </a:lnSpc>
            </a:pPr>
            <a:endParaRPr lang="en-GB" sz="2800" dirty="0"/>
          </a:p>
          <a:p>
            <a:pPr eaLnBrk="0" hangingPunct="0">
              <a:lnSpc>
                <a:spcPct val="110000"/>
              </a:lnSpc>
            </a:pPr>
            <a:endParaRPr lang="en-GB" sz="2800" dirty="0"/>
          </a:p>
        </p:txBody>
      </p:sp>
      <p:pic>
        <p:nvPicPr>
          <p:cNvPr id="4107" name="Picture 11" descr="Y:\Holly\Good Quality Marketing Pictures\Campus Aerials &amp; Building Exteriors\Daresbury\Up To Date Daresbury Aerial 1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09579" y="3469566"/>
            <a:ext cx="1890000" cy="12600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08" name="Picture 12" descr="Y:\Holly\Good Quality Marketing Pictures\Campus Aerials &amp; Building Exteriors\RAL\RAL Campus_aerial2006.jpg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595" y="3831375"/>
            <a:ext cx="1890000" cy="12600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780171" y="5073713"/>
            <a:ext cx="25660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  <a:ea typeface="ヒラギノ角ゴ Pro W3" pitchFamily="48" charset="-128"/>
                <a:cs typeface="Arial" pitchFamily="34" charset="0"/>
              </a:rPr>
              <a:t>Chilbolton Observatory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  <a:ea typeface="ヒラギノ角ゴ Pro W3" pitchFamily="48" charset="-128"/>
            </a:endParaRPr>
          </a:p>
        </p:txBody>
      </p:sp>
      <p:pic>
        <p:nvPicPr>
          <p:cNvPr id="28" name="Picture 2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3" b="-126"/>
          <a:stretch/>
        </p:blipFill>
        <p:spPr bwMode="auto">
          <a:xfrm>
            <a:off x="8641595" y="1521858"/>
            <a:ext cx="1890000" cy="1282128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70025" y="1188204"/>
            <a:ext cx="35438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  <a:ea typeface="ヒラギノ角ゴ Pro W3" pitchFamily="48" charset="-128"/>
                <a:cs typeface="Arial" pitchFamily="34" charset="0"/>
              </a:rPr>
              <a:t>Boulby Underground Laboratory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  <a:ea typeface="ヒラギノ角ゴ Pro W3" pitchFamily="48" charset="-128"/>
            </a:endParaRPr>
          </a:p>
        </p:txBody>
      </p:sp>
      <p:pic>
        <p:nvPicPr>
          <p:cNvPr id="2060" name="Picture 12" descr="Royal Observatory Domes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579" y="1422265"/>
            <a:ext cx="1890000" cy="12600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48" name="Straight Arrow Connector 2047"/>
          <p:cNvCxnSpPr>
            <a:stCxn id="2060" idx="3"/>
          </p:cNvCxnSpPr>
          <p:nvPr/>
        </p:nvCxnSpPr>
        <p:spPr>
          <a:xfrm>
            <a:off x="4599580" y="2052265"/>
            <a:ext cx="1773623" cy="346790"/>
          </a:xfrm>
          <a:prstGeom prst="straightConnector1">
            <a:avLst/>
          </a:prstGeom>
          <a:ln w="25400">
            <a:gradFill>
              <a:gsLst>
                <a:gs pos="0">
                  <a:srgbClr val="002060"/>
                </a:gs>
                <a:gs pos="100000">
                  <a:schemeClr val="accent1">
                    <a:lumMod val="43000"/>
                    <a:lumOff val="57000"/>
                  </a:schemeClr>
                </a:gs>
              </a:gsLst>
              <a:lin ang="5400000" scaled="1"/>
            </a:gra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51" name="Straight Arrow Connector 2050"/>
          <p:cNvCxnSpPr>
            <a:stCxn id="4107" idx="3"/>
          </p:cNvCxnSpPr>
          <p:nvPr/>
        </p:nvCxnSpPr>
        <p:spPr>
          <a:xfrm flipV="1">
            <a:off x="4599579" y="3909810"/>
            <a:ext cx="2011712" cy="189756"/>
          </a:xfrm>
          <a:prstGeom prst="straightConnector1">
            <a:avLst/>
          </a:prstGeom>
          <a:ln w="25400">
            <a:gradFill>
              <a:gsLst>
                <a:gs pos="0">
                  <a:srgbClr val="FF0000"/>
                </a:gs>
                <a:gs pos="100000">
                  <a:srgbClr val="FF8585"/>
                </a:gs>
              </a:gsLst>
              <a:lin ang="5400000" scaled="1"/>
            </a:gra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57" name="Straight Arrow Connector 2056"/>
          <p:cNvCxnSpPr>
            <a:stCxn id="28" idx="1"/>
          </p:cNvCxnSpPr>
          <p:nvPr/>
        </p:nvCxnSpPr>
        <p:spPr>
          <a:xfrm flipH="1">
            <a:off x="7101091" y="2162923"/>
            <a:ext cx="1540505" cy="1060031"/>
          </a:xfrm>
          <a:prstGeom prst="straightConnector1">
            <a:avLst/>
          </a:prstGeom>
          <a:ln w="25400">
            <a:gradFill>
              <a:gsLst>
                <a:gs pos="0">
                  <a:srgbClr val="002060"/>
                </a:gs>
                <a:gs pos="100000">
                  <a:schemeClr val="accent1">
                    <a:lumMod val="43000"/>
                    <a:lumOff val="57000"/>
                  </a:schemeClr>
                </a:gs>
              </a:gsLst>
              <a:lin ang="5400000" scaled="1"/>
            </a:gra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61" name="Straight Arrow Connector 2060"/>
          <p:cNvCxnSpPr>
            <a:stCxn id="4108" idx="1"/>
          </p:cNvCxnSpPr>
          <p:nvPr/>
        </p:nvCxnSpPr>
        <p:spPr>
          <a:xfrm flipH="1">
            <a:off x="7152323" y="4461375"/>
            <a:ext cx="1489273" cy="447688"/>
          </a:xfrm>
          <a:prstGeom prst="straightConnector1">
            <a:avLst/>
          </a:prstGeom>
          <a:ln w="25400">
            <a:gradFill>
              <a:gsLst>
                <a:gs pos="0">
                  <a:srgbClr val="002060"/>
                </a:gs>
                <a:gs pos="100000">
                  <a:schemeClr val="accent1">
                    <a:lumMod val="43000"/>
                    <a:lumOff val="57000"/>
                  </a:schemeClr>
                </a:gs>
              </a:gsLst>
              <a:lin ang="5400000" scaled="1"/>
            </a:gra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65" name="Straight Arrow Connector 2064"/>
          <p:cNvCxnSpPr/>
          <p:nvPr/>
        </p:nvCxnSpPr>
        <p:spPr>
          <a:xfrm flipV="1">
            <a:off x="4569303" y="5270043"/>
            <a:ext cx="2355709" cy="727903"/>
          </a:xfrm>
          <a:prstGeom prst="straightConnector1">
            <a:avLst/>
          </a:prstGeom>
          <a:ln w="25400">
            <a:gradFill>
              <a:gsLst>
                <a:gs pos="0">
                  <a:srgbClr val="002060"/>
                </a:gs>
                <a:gs pos="100000">
                  <a:schemeClr val="accent1">
                    <a:lumMod val="43000"/>
                    <a:lumOff val="57000"/>
                  </a:schemeClr>
                </a:gs>
              </a:gsLst>
              <a:lin ang="5400000" scaled="1"/>
            </a:gradFill>
            <a:tailEnd type="oval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78359" y="3498203"/>
            <a:ext cx="292520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  <a:ea typeface="ヒラギノ角ゴ Pro W3" pitchFamily="48" charset="-128"/>
                <a:cs typeface="Arial" pitchFamily="34" charset="0"/>
              </a:rPr>
              <a:t>Rutherford Appleton Laboratory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  <a:ea typeface="ヒラギノ角ゴ Pro W3" pitchFamily="48" charset="-128"/>
            </a:endParaRPr>
          </a:p>
        </p:txBody>
      </p:sp>
      <p:pic>
        <p:nvPicPr>
          <p:cNvPr id="2052" name="Picture 4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80778" y="5397447"/>
            <a:ext cx="1888524" cy="1260000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303403" y="1096127"/>
            <a:ext cx="289504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  <a:ea typeface="ヒラギノ角ゴ Pro W3" pitchFamily="48" charset="-128"/>
                <a:cs typeface="Arial" pitchFamily="34" charset="0"/>
              </a:rPr>
              <a:t>Astronomy Technology Centre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  <a:ea typeface="ヒラギノ角ゴ Pro W3" pitchFamily="48" charset="-128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585521" y="3148841"/>
            <a:ext cx="2035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1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  <a:ea typeface="ヒラギノ角ゴ Pro W3" pitchFamily="48" charset="-128"/>
                <a:cs typeface="Arial" pitchFamily="34" charset="0"/>
              </a:rPr>
              <a:t>Daresbury Laboratory</a:t>
            </a:r>
            <a:endParaRPr lang="en-GB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  <a:ea typeface="ヒラギノ角ゴ Pro W3" pitchFamily="48" charset="-12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BAF0BD-ACB2-F7B7-4483-58211E556778}"/>
              </a:ext>
            </a:extLst>
          </p:cNvPr>
          <p:cNvSpPr/>
          <p:nvPr/>
        </p:nvSpPr>
        <p:spPr>
          <a:xfrm>
            <a:off x="-357033" y="-179972"/>
            <a:ext cx="12687300" cy="7058931"/>
          </a:xfrm>
          <a:prstGeom prst="rect">
            <a:avLst/>
          </a:prstGeom>
          <a:gradFill flip="none" rotWithShape="0">
            <a:gsLst>
              <a:gs pos="51000">
                <a:srgbClr val="FFFFFF">
                  <a:alpha val="0"/>
                </a:srgbClr>
              </a:gs>
              <a:gs pos="100000">
                <a:srgbClr val="2E2C61">
                  <a:lumMod val="60000"/>
                  <a:lumOff val="40000"/>
                </a:srgbClr>
              </a:gs>
            </a:gsLst>
            <a:path path="circle">
              <a:fillToRect l="50000" t="50000" r="50000" b="50000"/>
            </a:path>
            <a:tileRect/>
          </a:gradFill>
          <a:ln w="12700" cap="flat" cmpd="sng" algn="ctr">
            <a:solidFill>
              <a:srgbClr val="1E5DF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risande" pitchFamily="2" charset="0"/>
              <a:ea typeface="+mn-ea"/>
              <a:cs typeface="+mn-cs"/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555247" y="58890"/>
            <a:ext cx="56226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isande" pitchFamily="2" charset="0"/>
                <a:ea typeface="ヒラギノ角ゴ Pro W3" pitchFamily="48" charset="-128"/>
                <a:cs typeface="Arial" pitchFamily="34" charset="0"/>
              </a:rPr>
              <a:t>STFC National Laboratories</a:t>
            </a:r>
            <a:endParaRPr lang="en-GB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isande" pitchFamily="2" charset="0"/>
              <a:ea typeface="ヒラギノ角ゴ Pro W3" pitchFamily="48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795A985-8B2D-D0A7-2327-B7E57563E5DD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3</a:t>
            </a:fld>
            <a:endParaRPr lang="en-GB" altLang="en-US" sz="1200" dirty="0">
              <a:latin typeface="Arial" panose="020B06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DCC772-6C37-A454-B33D-2C29E98D5BC4}"/>
              </a:ext>
            </a:extLst>
          </p:cNvPr>
          <p:cNvSpPr txBox="1"/>
          <p:nvPr/>
        </p:nvSpPr>
        <p:spPr>
          <a:xfrm>
            <a:off x="7622700" y="6337659"/>
            <a:ext cx="308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STFC FY25/26 budget - £618m </a:t>
            </a:r>
          </a:p>
        </p:txBody>
      </p:sp>
    </p:spTree>
    <p:extLst>
      <p:ext uri="{BB962C8B-B14F-4D97-AF65-F5344CB8AC3E}">
        <p14:creationId xmlns:p14="http://schemas.microsoft.com/office/powerpoint/2010/main" val="309574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403340" y="283578"/>
            <a:ext cx="1110080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History of Daresbury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22DBB9-7747-7041-8E78-C517CE8075C9}"/>
              </a:ext>
            </a:extLst>
          </p:cNvPr>
          <p:cNvSpPr/>
          <p:nvPr/>
        </p:nvSpPr>
        <p:spPr>
          <a:xfrm>
            <a:off x="403340" y="1053019"/>
            <a:ext cx="108107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1E5DF8"/>
                </a:solidFill>
                <a:cs typeface="Arial" panose="020B0604020202020204" pitchFamily="34" charset="0"/>
              </a:rPr>
              <a:t>Daresbury was established in 1962 </a:t>
            </a:r>
            <a:r>
              <a:rPr lang="en-GB" sz="2800" dirty="0">
                <a:cs typeface="Arial" panose="020B0604020202020204" pitchFamily="34" charset="0"/>
              </a:rPr>
              <a:t>to host a 5 GeV electron synchrotron for particle physics.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b="1" dirty="0">
                <a:cs typeface="Arial" panose="020B0604020202020204" pitchFamily="34" charset="0"/>
              </a:rPr>
              <a:t>NINA</a:t>
            </a:r>
            <a:r>
              <a:rPr lang="en-GB" sz="2800" dirty="0"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1E5DF8"/>
                </a:solidFill>
                <a:cs typeface="Arial" panose="020B0604020202020204" pitchFamily="34" charset="0"/>
              </a:rPr>
              <a:t>NINA</a:t>
            </a:r>
            <a:r>
              <a:rPr lang="en-GB" sz="2800" dirty="0">
                <a:solidFill>
                  <a:srgbClr val="1E5DF8"/>
                </a:solidFill>
                <a:cs typeface="Arial" panose="020B0604020202020204" pitchFamily="34" charset="0"/>
              </a:rPr>
              <a:t> began operations in December 1966</a:t>
            </a:r>
            <a:r>
              <a:rPr lang="en-GB" sz="2800" dirty="0">
                <a:cs typeface="Arial" panose="020B0604020202020204" pitchFamily="34" charset="0"/>
              </a:rPr>
              <a:t>, remarkable progress considering the team started from a green field only four years earlier.</a:t>
            </a:r>
          </a:p>
        </p:txBody>
      </p:sp>
      <p:pic>
        <p:nvPicPr>
          <p:cNvPr id="4" name="Content Placeholder 7" descr="early si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99200" y="2868901"/>
            <a:ext cx="5892800" cy="47409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5524" y="3429000"/>
            <a:ext cx="4918271" cy="19389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Feb 1964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Foundations of the ring in the foreground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Steam train in the background !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circumference of NINA was ~220m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E0BB787-951A-5099-3EB5-5E5A76FABE8D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4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804086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403340" y="226430"/>
            <a:ext cx="11734050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Synchrotron Radiation Source (SRS)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22DBB9-7747-7041-8E78-C517CE8075C9}"/>
              </a:ext>
            </a:extLst>
          </p:cNvPr>
          <p:cNvSpPr/>
          <p:nvPr/>
        </p:nvSpPr>
        <p:spPr>
          <a:xfrm>
            <a:off x="403339" y="1016541"/>
            <a:ext cx="116287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E5DF8"/>
                </a:solidFill>
              </a:rPr>
              <a:t>With NINA expected to close in 1977, a new ambitious proposal was to build a dedicated accelerator based light source covering the full spectrum from IR to hard X-rays – </a:t>
            </a:r>
            <a:r>
              <a:rPr lang="en-GB" sz="2400" b="1" dirty="0">
                <a:solidFill>
                  <a:srgbClr val="1E5DF8"/>
                </a:solidFill>
              </a:rPr>
              <a:t>the SRS.</a:t>
            </a: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E5DF8"/>
                </a:solidFill>
              </a:rPr>
              <a:t>The facility was approved to start construction from April 1975.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cost of the SRS was estimated to be </a:t>
            </a:r>
            <a:r>
              <a:rPr lang="en-GB" sz="2400" b="1" dirty="0"/>
              <a:t>£2.7m, plus £300k </a:t>
            </a:r>
            <a:r>
              <a:rPr lang="en-GB" sz="2400" dirty="0"/>
              <a:t>for beamlines and experimental equipment, and was expected to take </a:t>
            </a:r>
            <a:r>
              <a:rPr lang="en-GB" sz="2400" b="1" dirty="0"/>
              <a:t>4 years </a:t>
            </a:r>
            <a:r>
              <a:rPr lang="en-GB" sz="2400" dirty="0">
                <a:solidFill>
                  <a:srgbClr val="1E5DF8"/>
                </a:solidFill>
              </a:rPr>
              <a:t>(first operation IN 1980).</a:t>
            </a:r>
            <a:endParaRPr lang="en-GB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1E5DF8"/>
              </a:solidFill>
            </a:endParaRPr>
          </a:p>
        </p:txBody>
      </p:sp>
      <p:pic>
        <p:nvPicPr>
          <p:cNvPr id="7" name="Picture 2" descr="https://homepages.abdn.ac.uk/npmuseum/article/Daresburyimages/album/General%20-%20site%20photos%20and%20facilities/001aDaresbury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148" y="3370858"/>
            <a:ext cx="6578851" cy="348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E826CED-5A5B-1FCE-6029-0E11A20A53C5}"/>
              </a:ext>
            </a:extLst>
          </p:cNvPr>
          <p:cNvSpPr txBox="1"/>
          <p:nvPr/>
        </p:nvSpPr>
        <p:spPr>
          <a:xfrm>
            <a:off x="420516" y="3067455"/>
            <a:ext cx="459598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The target was to achieve a </a:t>
            </a:r>
            <a:r>
              <a:rPr lang="en-GB" sz="2400" b="1" dirty="0"/>
              <a:t>high photon flux at 1 Angstrom </a:t>
            </a:r>
            <a:r>
              <a:rPr lang="en-GB" sz="2400" dirty="0"/>
              <a:t>(0.1 nm) from the </a:t>
            </a:r>
            <a:r>
              <a:rPr lang="en-GB" sz="2400" b="1" dirty="0"/>
              <a:t>bending magnet sources </a:t>
            </a:r>
            <a:r>
              <a:rPr lang="en-GB" sz="2400" dirty="0"/>
              <a:t>– this set the combination of </a:t>
            </a:r>
            <a:r>
              <a:rPr lang="en-GB" sz="2400" b="1" dirty="0"/>
              <a:t>electron energy of 2 GeV and dipole field of 1.2 T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F0D1C220-E9D6-8638-2113-FAE0F22D8865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5</a:t>
            </a:fld>
            <a:endParaRPr lang="en-GB" altLang="en-US" sz="1200" dirty="0">
              <a:latin typeface="Arial" panose="020B060402020202020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C35B4B-66B5-17F5-C854-8BE84E65E57A}"/>
              </a:ext>
            </a:extLst>
          </p:cNvPr>
          <p:cNvSpPr txBox="1"/>
          <p:nvPr/>
        </p:nvSpPr>
        <p:spPr>
          <a:xfrm>
            <a:off x="2572354" y="5677463"/>
            <a:ext cx="292708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SRS closed in 2008</a:t>
            </a:r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(28-yr operation)</a:t>
            </a:r>
          </a:p>
        </p:txBody>
      </p:sp>
    </p:spTree>
    <p:extLst>
      <p:ext uri="{BB962C8B-B14F-4D97-AF65-F5344CB8AC3E}">
        <p14:creationId xmlns:p14="http://schemas.microsoft.com/office/powerpoint/2010/main" val="2898856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9372" y="729902"/>
            <a:ext cx="2785110" cy="22467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403340" y="345182"/>
            <a:ext cx="11267960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SRS Science Impact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3340" y="1485715"/>
            <a:ext cx="81270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The structure of foot and mouth disease virus was solved using data from the SRS in the late 1980’s - </a:t>
            </a:r>
            <a:r>
              <a:rPr lang="en-GB" sz="2000" b="1" dirty="0">
                <a:solidFill>
                  <a:srgbClr val="1E5DF8"/>
                </a:solidFill>
              </a:rPr>
              <a:t>Dave Stuart </a:t>
            </a:r>
            <a:r>
              <a:rPr lang="en-GB" sz="2000" dirty="0"/>
              <a:t>(Diamond and Oxford) </a:t>
            </a:r>
            <a:endParaRPr lang="en-GB" sz="2000" b="1" dirty="0"/>
          </a:p>
          <a:p>
            <a:r>
              <a:rPr lang="en-GB" sz="2000" u="sng" dirty="0"/>
              <a:t>This was the first animal virus structure to be solved in Europe and was published in Nature.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B1605347-8FE6-4B8A-390C-73C66A5C753B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6</a:t>
            </a:fld>
            <a:endParaRPr lang="en-GB" altLang="en-US" sz="1200" dirty="0">
              <a:latin typeface="Arial" panose="020B060402020202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3D4F93-EA0E-B6C5-1719-57A9F6E47C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340" y="2809154"/>
            <a:ext cx="2048511" cy="22623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3B946F-16F3-85FD-65CB-35B4E5AD115F}"/>
              </a:ext>
            </a:extLst>
          </p:cNvPr>
          <p:cNvSpPr txBox="1"/>
          <p:nvPr/>
        </p:nvSpPr>
        <p:spPr>
          <a:xfrm>
            <a:off x="2773136" y="3330435"/>
            <a:ext cx="87713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E5DF8"/>
                </a:solidFill>
              </a:rPr>
              <a:t>John Walker </a:t>
            </a:r>
            <a:r>
              <a:rPr lang="en-GB" sz="2000" dirty="0"/>
              <a:t>won a share of the </a:t>
            </a:r>
            <a:r>
              <a:rPr lang="en-GB" sz="2000" b="1" dirty="0">
                <a:solidFill>
                  <a:srgbClr val="FF0000"/>
                </a:solidFill>
              </a:rPr>
              <a:t>1997 Nobel Prize for Chemistry </a:t>
            </a:r>
            <a:r>
              <a:rPr lang="en-GB" sz="2000" dirty="0"/>
              <a:t>for solving the structure of the </a:t>
            </a:r>
            <a:r>
              <a:rPr lang="en-GB" sz="2000" b="1" dirty="0"/>
              <a:t>F1 ATPase enzyme </a:t>
            </a:r>
            <a:r>
              <a:rPr lang="en-GB" sz="2000" dirty="0"/>
              <a:t>using the SRS. In both plants and animals, energy is stored and transported by adenosine triphosphate (</a:t>
            </a:r>
            <a:r>
              <a:rPr lang="en-GB" sz="2000" b="1" dirty="0"/>
              <a:t>ATP</a:t>
            </a:r>
            <a:r>
              <a:rPr lang="en-GB" sz="2000" dirty="0"/>
              <a:t>).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1B78F9-6DF1-E205-2A63-A24C8AFBAA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382" y="4593554"/>
            <a:ext cx="1485715" cy="1485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2F2B13-001F-DA6F-C776-EDDC8A5230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7097" y="4594966"/>
            <a:ext cx="1187385" cy="14857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83E009-8B98-6FA4-C42E-E87F8929E0B4}"/>
              </a:ext>
            </a:extLst>
          </p:cNvPr>
          <p:cNvSpPr txBox="1"/>
          <p:nvPr/>
        </p:nvSpPr>
        <p:spPr>
          <a:xfrm>
            <a:off x="2773136" y="4698027"/>
            <a:ext cx="5831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1E5DF8"/>
                </a:solidFill>
              </a:rPr>
              <a:t>Venki Ramakrishnan</a:t>
            </a:r>
            <a:r>
              <a:rPr lang="en-GB" sz="2000" dirty="0">
                <a:solidFill>
                  <a:srgbClr val="1E5DF8"/>
                </a:solidFill>
              </a:rPr>
              <a:t> </a:t>
            </a:r>
            <a:r>
              <a:rPr lang="en-GB" sz="2000" dirty="0"/>
              <a:t>won a share of the </a:t>
            </a:r>
            <a:r>
              <a:rPr lang="en-GB" sz="2000" b="1" dirty="0">
                <a:solidFill>
                  <a:srgbClr val="FF0000"/>
                </a:solidFill>
              </a:rPr>
              <a:t>2009 Nobel Prize for Chemistry</a:t>
            </a:r>
            <a:r>
              <a:rPr lang="en-GB" sz="2000" b="1" dirty="0"/>
              <a:t> </a:t>
            </a:r>
            <a:r>
              <a:rPr lang="en-GB" sz="2000" dirty="0"/>
              <a:t>for solving the structure of the </a:t>
            </a:r>
            <a:r>
              <a:rPr lang="en-GB" sz="2000" b="1" dirty="0"/>
              <a:t>ribosome</a:t>
            </a:r>
            <a:r>
              <a:rPr lang="en-GB" sz="2000" dirty="0"/>
              <a:t>, the molecular machine that constructs proteins from ‘instructions’ coded in mRNA.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DC9A9C-89CF-8B29-11C9-BF2AF24C2A28}"/>
              </a:ext>
            </a:extLst>
          </p:cNvPr>
          <p:cNvSpPr txBox="1"/>
          <p:nvPr/>
        </p:nvSpPr>
        <p:spPr>
          <a:xfrm>
            <a:off x="3188537" y="6262039"/>
            <a:ext cx="5814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All of whom used the SRS for their research!</a:t>
            </a:r>
          </a:p>
        </p:txBody>
      </p:sp>
    </p:spTree>
    <p:extLst>
      <p:ext uri="{BB962C8B-B14F-4D97-AF65-F5344CB8AC3E}">
        <p14:creationId xmlns:p14="http://schemas.microsoft.com/office/powerpoint/2010/main" val="4162620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299012" y="345182"/>
            <a:ext cx="1133574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60" normalizeH="0" baseline="0" noProof="0" dirty="0">
                <a:ln>
                  <a:noFill/>
                </a:ln>
                <a:solidFill>
                  <a:srgbClr val="2E2D6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Daresbury Laboratory and Campus Today</a:t>
            </a:r>
          </a:p>
        </p:txBody>
      </p:sp>
      <p:sp>
        <p:nvSpPr>
          <p:cNvPr id="2" name="AutoShape 2" descr="https://ukc-powerpoint.officeapps.live.com/pods/GetClipboardImage.ashx?Id=6d124d06-9aed-4e9d-9f71-dc4dbab70fde&amp;DC=GUK1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201D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3231" y="2830951"/>
            <a:ext cx="7674844" cy="43171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extBox 7"/>
          <p:cNvSpPr txBox="1"/>
          <p:nvPr/>
        </p:nvSpPr>
        <p:spPr>
          <a:xfrm>
            <a:off x="212725" y="1415105"/>
            <a:ext cx="118374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Daresbury Laboratory is an STFC National Laboratory with ~</a:t>
            </a:r>
            <a:r>
              <a:rPr kumimoji="0" lang="en-GB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lang="en-GB" sz="2800" b="1" dirty="0">
                <a:cs typeface="Arial" panose="020B0604020202020204" pitchFamily="34" charset="0"/>
              </a:rPr>
              <a:t>65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0 staff.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Major activities are centred around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particle accelerators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scientific computing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,</a:t>
            </a:r>
            <a:r>
              <a:rPr kumimoji="0" lang="en-GB" sz="280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high performance computing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800" dirty="0">
                <a:cs typeface="Arial" panose="020B0604020202020204" pitchFamily="34" charset="0"/>
              </a:rPr>
              <a:t>  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and 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nuclear physics</a:t>
            </a: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Arial" panose="020B0604020202020204" pitchFamily="34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E5DF8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The wider campus hosts &gt;160                                                                    businesses and the Cockcroft                                                                          Institute.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Approx 2000 people in total.</a:t>
            </a: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2458FD7D-3126-4981-71E9-E2602AB7E2A9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7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97412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08DC7F5-099C-FD4D-905A-DC79A38901EC}"/>
              </a:ext>
            </a:extLst>
          </p:cNvPr>
          <p:cNvSpPr/>
          <p:nvPr/>
        </p:nvSpPr>
        <p:spPr>
          <a:xfrm>
            <a:off x="403340" y="1080131"/>
            <a:ext cx="8657533" cy="4193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sz="2300" b="1" dirty="0"/>
              <a:t>Over 160 high-tech companies: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3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3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3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GB" sz="2300" b="1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300" b="1" dirty="0"/>
              <a:t>~20% international companies.</a:t>
            </a:r>
            <a:br>
              <a:rPr lang="en-GB" sz="1600" dirty="0"/>
            </a:br>
            <a:endParaRPr lang="en-GB" sz="16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300" b="1" dirty="0"/>
              <a:t>Sector focus:</a:t>
            </a:r>
          </a:p>
          <a:p>
            <a:pPr lvl="1">
              <a:defRPr/>
            </a:pPr>
            <a:r>
              <a:rPr lang="en-GB" dirty="0"/>
              <a:t>Advanced Engineering &amp; Materials (55)</a:t>
            </a:r>
          </a:p>
          <a:p>
            <a:pPr lvl="1">
              <a:defRPr/>
            </a:pPr>
            <a:r>
              <a:rPr lang="en-GB" dirty="0"/>
              <a:t>Life Sciences &amp; Healthcare (48)</a:t>
            </a:r>
          </a:p>
          <a:p>
            <a:pPr lvl="1">
              <a:defRPr/>
            </a:pPr>
            <a:r>
              <a:rPr lang="en-GB" dirty="0"/>
              <a:t>Digital (53)</a:t>
            </a:r>
          </a:p>
          <a:p>
            <a:pPr lvl="1">
              <a:defRPr/>
            </a:pPr>
            <a:r>
              <a:rPr lang="en-GB" dirty="0"/>
              <a:t>Energy &amp; Environmental (14)</a:t>
            </a:r>
            <a:br>
              <a:rPr lang="en-GB" sz="1600" dirty="0"/>
            </a:br>
            <a:endParaRPr lang="en-US" sz="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67786B-8CF6-7140-A9BE-F2F0A0F1F7F0}"/>
              </a:ext>
            </a:extLst>
          </p:cNvPr>
          <p:cNvSpPr txBox="1"/>
          <p:nvPr/>
        </p:nvSpPr>
        <p:spPr>
          <a:xfrm>
            <a:off x="403341" y="345182"/>
            <a:ext cx="829731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Daresbury Campus Companies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24C67A-C52D-5544-86B0-813208112397}"/>
              </a:ext>
            </a:extLst>
          </p:cNvPr>
          <p:cNvSpPr txBox="1"/>
          <p:nvPr/>
        </p:nvSpPr>
        <p:spPr>
          <a:xfrm rot="16200000">
            <a:off x="10716762" y="4838514"/>
            <a:ext cx="18592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© STFC John Dawson </a:t>
            </a:r>
          </a:p>
        </p:txBody>
      </p:sp>
      <p:pic>
        <p:nvPicPr>
          <p:cNvPr id="8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7" t="-531" r="2367" b="531"/>
          <a:stretch>
            <a:fillRect/>
          </a:stretch>
        </p:blipFill>
        <p:spPr bwMode="auto">
          <a:xfrm>
            <a:off x="4755742" y="2923549"/>
            <a:ext cx="7798041" cy="429615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ounded Rectangle 4"/>
          <p:cNvSpPr>
            <a:spLocks noChangeArrowheads="1"/>
          </p:cNvSpPr>
          <p:nvPr/>
        </p:nvSpPr>
        <p:spPr bwMode="auto">
          <a:xfrm>
            <a:off x="6233799" y="1777118"/>
            <a:ext cx="4186237" cy="2361911"/>
          </a:xfrm>
          <a:prstGeom prst="roundRect">
            <a:avLst>
              <a:gd name="adj" fmla="val 16667"/>
            </a:avLst>
          </a:prstGeom>
          <a:solidFill>
            <a:srgbClr val="BFD730"/>
          </a:solidFill>
          <a:ln w="9525" algn="ctr">
            <a:solidFill>
              <a:srgbClr val="BFD730"/>
            </a:solidFill>
            <a:round/>
            <a:headEnd/>
            <a:tailEnd/>
          </a:ln>
        </p:spPr>
        <p:txBody>
          <a:bodyPr/>
          <a:lstStyle>
            <a:lvl1pPr marL="285750" indent="-285750">
              <a:spcBef>
                <a:spcPts val="700"/>
              </a:spcBef>
              <a:buSzPct val="100000"/>
              <a:buFont typeface="Gotham-Book" pitchFamily="121" charset="0"/>
              <a:buChar char="•"/>
              <a:defRPr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1pPr>
            <a:lvl2pPr marL="742950" indent="-285750">
              <a:spcBef>
                <a:spcPts val="600"/>
              </a:spcBef>
              <a:buSzPct val="100000"/>
              <a:buFont typeface="Gotham-Book" pitchFamily="121" charset="0"/>
              <a:buChar char="–"/>
              <a:defRPr sz="28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2pPr>
            <a:lvl3pPr marL="1143000" indent="-228600">
              <a:spcBef>
                <a:spcPts val="600"/>
              </a:spcBef>
              <a:buSzPct val="100000"/>
              <a:buFont typeface="Gotham-Book" pitchFamily="121" charset="0"/>
              <a:buChar char="•"/>
              <a:defRPr sz="24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3pPr>
            <a:lvl4pPr marL="1600200" indent="-228600">
              <a:spcBef>
                <a:spcPts val="500"/>
              </a:spcBef>
              <a:buSzPct val="100000"/>
              <a:buFont typeface="Gotham-Book" pitchFamily="121" charset="0"/>
              <a:buChar char="–"/>
              <a:defRPr sz="20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4pPr>
            <a:lvl5pPr marL="2057400" indent="-228600">
              <a:spcBef>
                <a:spcPts val="500"/>
              </a:spcBef>
              <a:buSzPct val="100000"/>
              <a:buFont typeface="Gotham-Book" pitchFamily="121" charset="0"/>
              <a:buChar char="»"/>
              <a:defRPr sz="20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Gotham-Book" pitchFamily="121" charset="0"/>
              <a:buChar char="»"/>
              <a:defRPr sz="20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Gotham-Book" pitchFamily="121" charset="0"/>
              <a:buChar char="»"/>
              <a:defRPr sz="20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Gotham-Book" pitchFamily="121" charset="0"/>
              <a:buChar char="»"/>
              <a:defRPr sz="20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SzPct val="100000"/>
              <a:buFont typeface="Gotham-Book" pitchFamily="121" charset="0"/>
              <a:buChar char="»"/>
              <a:defRPr sz="2000">
                <a:solidFill>
                  <a:srgbClr val="505154"/>
                </a:solidFill>
                <a:latin typeface="Gotham-Book" pitchFamily="121" charset="0"/>
                <a:ea typeface="ヒラギノ角ゴ ProN W3" pitchFamily="121" charset="-128"/>
                <a:sym typeface="Gotham-Book" pitchFamily="121" charset="0"/>
              </a:defRPr>
            </a:lvl9pPr>
          </a:lstStyle>
          <a:p>
            <a:pPr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GB" altLang="en-US" sz="2200" b="1" dirty="0">
                <a:latin typeface="+mj-lt"/>
                <a:sym typeface="Lucida Grande"/>
              </a:rPr>
              <a:t>Sales growth 25% pa</a:t>
            </a:r>
          </a:p>
          <a:p>
            <a:pPr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endParaRPr lang="en-GB" altLang="en-US" sz="2200" b="1" dirty="0">
              <a:latin typeface="+mj-lt"/>
              <a:sym typeface="Lucida Grande"/>
            </a:endParaRPr>
          </a:p>
          <a:p>
            <a:pPr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GB" altLang="en-US" sz="2200" b="1" dirty="0">
                <a:latin typeface="+mj-lt"/>
                <a:sym typeface="Lucida Grande"/>
              </a:rPr>
              <a:t>6% company failure rate</a:t>
            </a:r>
          </a:p>
          <a:p>
            <a:pPr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endParaRPr lang="en-GB" altLang="en-US" sz="2200" b="1" dirty="0">
              <a:latin typeface="+mj-lt"/>
              <a:sym typeface="Lucida Grande"/>
            </a:endParaRPr>
          </a:p>
          <a:p>
            <a:pPr>
              <a:spcBef>
                <a:spcPct val="0"/>
              </a:spcBef>
              <a:buSzTx/>
              <a:buFont typeface="Arial" panose="020B0604020202020204" pitchFamily="34" charset="0"/>
              <a:buChar char="•"/>
            </a:pPr>
            <a:r>
              <a:rPr lang="en-GB" altLang="en-US" sz="2200" b="1" dirty="0">
                <a:latin typeface="+mj-lt"/>
                <a:sym typeface="Lucida Grande"/>
              </a:rPr>
              <a:t>76% companies collaborate on campus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A461E8-F08C-0952-014D-9BED66DD5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7358" y="215552"/>
            <a:ext cx="221456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06540DB-7653-16DB-CF98-23068D31D537}"/>
              </a:ext>
            </a:extLst>
          </p:cNvPr>
          <p:cNvGrpSpPr>
            <a:grpSpLocks/>
          </p:cNvGrpSpPr>
          <p:nvPr/>
        </p:nvGrpSpPr>
        <p:grpSpPr bwMode="auto">
          <a:xfrm>
            <a:off x="1055301" y="1707524"/>
            <a:ext cx="3171825" cy="576263"/>
            <a:chOff x="921377" y="2720099"/>
            <a:chExt cx="3170432" cy="576000"/>
          </a:xfrm>
        </p:grpSpPr>
        <p:pic>
          <p:nvPicPr>
            <p:cNvPr id="5" name="Picture 6" descr="CRODA | Brands of the World™ | Download vector logos and logotypes">
              <a:extLst>
                <a:ext uri="{FF2B5EF4-FFF2-40B4-BE49-F238E27FC236}">
                  <a16:creationId xmlns:a16="http://schemas.microsoft.com/office/drawing/2014/main" id="{7A8710C1-FCB5-0176-503C-8FE2E405A8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981" y="2720099"/>
              <a:ext cx="727828" cy="57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7" descr="Image result for atos logo">
              <a:extLst>
                <a:ext uri="{FF2B5EF4-FFF2-40B4-BE49-F238E27FC236}">
                  <a16:creationId xmlns:a16="http://schemas.microsoft.com/office/drawing/2014/main" id="{9CF97166-68E5-73C3-A9EC-D345E1F436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6152" y="2973069"/>
              <a:ext cx="660482" cy="221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8" descr="Image result for hitachi logo">
              <a:extLst>
                <a:ext uri="{FF2B5EF4-FFF2-40B4-BE49-F238E27FC236}">
                  <a16:creationId xmlns:a16="http://schemas.microsoft.com/office/drawing/2014/main" id="{F2FD32B6-97B7-5DDF-80C6-1E893E3E9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1195" y="2975660"/>
              <a:ext cx="845242" cy="24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>
              <a:extLst>
                <a:ext uri="{FF2B5EF4-FFF2-40B4-BE49-F238E27FC236}">
                  <a16:creationId xmlns:a16="http://schemas.microsoft.com/office/drawing/2014/main" id="{9CCEA048-0D98-0748-E497-BF18097A33E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377" y="2949758"/>
              <a:ext cx="529248" cy="2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2">
            <a:extLst>
              <a:ext uri="{FF2B5EF4-FFF2-40B4-BE49-F238E27FC236}">
                <a16:creationId xmlns:a16="http://schemas.microsoft.com/office/drawing/2014/main" id="{E4F1E4B5-50AC-E325-DA71-7317A7350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126" y="2067887"/>
            <a:ext cx="1392237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6" descr="Lubrizol®, a Leader in Data Center Thermal Management, To Announce  Transformational Immersion Cooling Development at 2022 OCP Global Summit |  Business Wire">
            <a:extLst>
              <a:ext uri="{FF2B5EF4-FFF2-40B4-BE49-F238E27FC236}">
                <a16:creationId xmlns:a16="http://schemas.microsoft.com/office/drawing/2014/main" id="{C76A57B1-ECDD-F2B0-5020-4D454F54F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301" y="2296487"/>
            <a:ext cx="1198562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PsiQuantum - Building the World's First Useful Quantum Computer">
            <a:extLst>
              <a:ext uri="{FF2B5EF4-FFF2-40B4-BE49-F238E27FC236}">
                <a16:creationId xmlns:a16="http://schemas.microsoft.com/office/drawing/2014/main" id="{42C9C4B3-8929-21D4-DD15-9BEE80782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576" y="2302837"/>
            <a:ext cx="8604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lide Number Placeholder 1">
            <a:extLst>
              <a:ext uri="{FF2B5EF4-FFF2-40B4-BE49-F238E27FC236}">
                <a16:creationId xmlns:a16="http://schemas.microsoft.com/office/drawing/2014/main" id="{FAC98232-7C39-F7E8-97AA-1B086894D28F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C9AAEEE9-6040-4CB9-BE10-2CD441631F2B}" type="slidenum">
              <a:rPr lang="en-GB" altLang="en-US" sz="1200" smtClean="0">
                <a:latin typeface="Arial" panose="020B0604020202020204"/>
              </a:rPr>
              <a:pPr algn="r">
                <a:defRPr/>
              </a:pPr>
              <a:t>8</a:t>
            </a:fld>
            <a:endParaRPr lang="en-GB" altLang="en-US" sz="1200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22688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hqp77596\Desktop\Track recor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94" r="229" b="1720"/>
          <a:stretch/>
        </p:blipFill>
        <p:spPr bwMode="auto">
          <a:xfrm>
            <a:off x="-28053" y="1"/>
            <a:ext cx="122200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-28053" y="753701"/>
            <a:ext cx="5293796" cy="806452"/>
          </a:xfrm>
          <a:prstGeom prst="rect">
            <a:avLst/>
          </a:prstGeom>
          <a:solidFill>
            <a:srgbClr val="3C8C93"/>
          </a:solidFill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accent1">
                    <a:lumMod val="50000"/>
                  </a:schemeClr>
                </a:solidFill>
                <a:latin typeface="Calibri"/>
                <a:ea typeface="+mj-ea"/>
                <a:cs typeface="Calibri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Calibri" charset="0"/>
                <a:ea typeface="ヒラギノ角ゴ Pro W3" pitchFamily="84" charset="-128"/>
                <a:cs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Calibri" charset="0"/>
                <a:ea typeface="ヒラギノ角ゴ Pro W3" pitchFamily="84" charset="-128"/>
                <a:cs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Calibri" charset="0"/>
                <a:ea typeface="ヒラギノ角ゴ Pro W3" pitchFamily="84" charset="-128"/>
                <a:cs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3C8C93"/>
                </a:solidFill>
                <a:latin typeface="Calibri" charset="0"/>
                <a:ea typeface="ヒラギノ角ゴ Pro W3" pitchFamily="84" charset="-128"/>
                <a:cs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algn="ctr">
              <a:defRPr/>
            </a:pPr>
            <a:r>
              <a:rPr lang="en-GB" sz="3200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The Hartree Centre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632527" y="2023158"/>
            <a:ext cx="5561795" cy="3274689"/>
          </a:xfrm>
          <a:prstGeom prst="rect">
            <a:avLst/>
          </a:prstGeom>
          <a:solidFill>
            <a:srgbClr val="3C8C93">
              <a:alpha val="98039"/>
            </a:srgbClr>
          </a:solidFill>
        </p:spPr>
        <p:txBody>
          <a:bodyPr lIns="216000" tIns="216000" rIns="216000" bIns="216000"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GB" sz="2000" kern="0" dirty="0">
                <a:solidFill>
                  <a:srgbClr val="FFFFFF"/>
                </a:solidFill>
              </a:rPr>
              <a:t>STFC’s high performance computing, data analytics and AI research centre.</a:t>
            </a:r>
          </a:p>
          <a:p>
            <a:pPr algn="l"/>
            <a:endParaRPr lang="en-GB" sz="2000" kern="0" dirty="0">
              <a:solidFill>
                <a:srgbClr val="FFFFFF"/>
              </a:solidFill>
            </a:endParaRPr>
          </a:p>
          <a:p>
            <a:pPr algn="l"/>
            <a:r>
              <a:rPr lang="en-GB" sz="2000" kern="0" dirty="0">
                <a:solidFill>
                  <a:srgbClr val="FFFFFF"/>
                </a:solidFill>
              </a:rPr>
              <a:t>Staff based in the building include: </a:t>
            </a:r>
          </a:p>
          <a:p>
            <a:pPr marL="342882" indent="-342882" algn="l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FFFFFF"/>
                </a:solidFill>
              </a:rPr>
              <a:t>STFC</a:t>
            </a:r>
          </a:p>
          <a:p>
            <a:pPr marL="342882" indent="-342882" algn="l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FFFFFF"/>
                </a:solidFill>
              </a:rPr>
              <a:t>IBM Research </a:t>
            </a:r>
          </a:p>
          <a:p>
            <a:pPr marL="342882" indent="-342882" algn="l">
              <a:buFont typeface="Arial" panose="020B0604020202020204" pitchFamily="34" charset="0"/>
              <a:buChar char="•"/>
            </a:pPr>
            <a:r>
              <a:rPr lang="en-GB" sz="2000" kern="0" dirty="0">
                <a:solidFill>
                  <a:srgbClr val="FFFFFF"/>
                </a:solidFill>
              </a:rPr>
              <a:t>University of Liverpool, Virtual Engineering Centre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CDE50E-927A-C6F7-1A5C-2EE0DF1F40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02" y="5687327"/>
            <a:ext cx="2366369" cy="1016293"/>
          </a:xfrm>
          <a:prstGeom prst="rect">
            <a:avLst/>
          </a:prstGeom>
        </p:spPr>
      </p:pic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542CE5AD-DED4-3CCF-1C54-947B9B47CDC3}"/>
              </a:ext>
            </a:extLst>
          </p:cNvPr>
          <p:cNvSpPr txBox="1">
            <a:spLocks/>
          </p:cNvSpPr>
          <p:nvPr/>
        </p:nvSpPr>
        <p:spPr>
          <a:xfrm>
            <a:off x="9347200" y="6492872"/>
            <a:ext cx="2844800" cy="476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9AAEEE9-6040-4CB9-BE10-2CD441631F2B}" type="slidenum">
              <a:rPr lang="en-GB" altLang="en-US" smtClean="0">
                <a:latin typeface="Arial" panose="020B0604020202020204"/>
              </a:rPr>
              <a:pPr>
                <a:defRPr/>
              </a:pPr>
              <a:t>9</a:t>
            </a:fld>
            <a:endParaRPr lang="en-GB" altLang="en-US" dirty="0"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678765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KRI_STFC_master_template_Nov19" id="{3A936423-45A7-4A6A-B540-2B98053127A0}" vid="{98ED170D-EBB1-40C3-9A38-21C35FB3D609}"/>
    </a:ext>
  </a:extLst>
</a:theme>
</file>

<file path=ppt/theme/theme5.xml><?xml version="1.0" encoding="utf-8"?>
<a:theme xmlns:a="http://schemas.openxmlformats.org/drawingml/2006/main" name="Font and logo master">
  <a:themeElements>
    <a:clrScheme name="UKRI-STFC">
      <a:dk1>
        <a:srgbClr val="2E2D62"/>
      </a:dk1>
      <a:lt1>
        <a:srgbClr val="FFFFFF"/>
      </a:lt1>
      <a:dk2>
        <a:srgbClr val="C13D33"/>
      </a:dk2>
      <a:lt2>
        <a:srgbClr val="FFFFFF"/>
      </a:lt2>
      <a:accent1>
        <a:srgbClr val="D77900"/>
      </a:accent1>
      <a:accent2>
        <a:srgbClr val="3E863E"/>
      </a:accent2>
      <a:accent3>
        <a:srgbClr val="005E54"/>
      </a:accent3>
      <a:accent4>
        <a:srgbClr val="16978A"/>
      </a:accent4>
      <a:accent5>
        <a:srgbClr val="008AAD"/>
      </a:accent5>
      <a:accent6>
        <a:srgbClr val="003088"/>
      </a:accent6>
      <a:hlink>
        <a:srgbClr val="8A1A9B"/>
      </a:hlink>
      <a:folHlink>
        <a:srgbClr val="923D9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A89D99AE5C3244B06DA219CECCBBAB" ma:contentTypeVersion="18" ma:contentTypeDescription="Create a new document." ma:contentTypeScope="" ma:versionID="fdd50416ccdd56fa7e9622e43b5a0c4f">
  <xsd:schema xmlns:xsd="http://www.w3.org/2001/XMLSchema" xmlns:xs="http://www.w3.org/2001/XMLSchema" xmlns:p="http://schemas.microsoft.com/office/2006/metadata/properties" xmlns:ns3="3305b838-c34c-4bc5-a224-1b5d53e55c3e" xmlns:ns4="84730ed7-a781-4356-b830-974a94e07814" targetNamespace="http://schemas.microsoft.com/office/2006/metadata/properties" ma:root="true" ma:fieldsID="ec7ebfb03e6d4aec81d38997f7b53433" ns3:_="" ns4:_="">
    <xsd:import namespace="3305b838-c34c-4bc5-a224-1b5d53e55c3e"/>
    <xsd:import namespace="84730ed7-a781-4356-b830-974a94e078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ObjectDetectorVersions" minOccurs="0"/>
                <xsd:element ref="ns3:_activity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05b838-c34c-4bc5-a224-1b5d53e55c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30ed7-a781-4356-b830-974a94e0781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4730ed7-a781-4356-b830-974a94e07814">
      <UserInfo>
        <DisplayName>Clarke, Jim (STFC,DL,AST)</DisplayName>
        <AccountId>21</AccountId>
        <AccountType/>
      </UserInfo>
    </SharedWithUsers>
    <_activity xmlns="3305b838-c34c-4bc5-a224-1b5d53e55c3e" xsi:nil="true"/>
  </documentManagement>
</p:properties>
</file>

<file path=customXml/itemProps1.xml><?xml version="1.0" encoding="utf-8"?>
<ds:datastoreItem xmlns:ds="http://schemas.openxmlformats.org/officeDocument/2006/customXml" ds:itemID="{003E9F13-E07F-4659-83EE-7D872EBA06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305b838-c34c-4bc5-a224-1b5d53e55c3e"/>
    <ds:schemaRef ds:uri="84730ed7-a781-4356-b830-974a94e078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914043F-25CE-433B-B00F-49A83AB930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86C31D-94DB-4E96-A537-76703D71578C}">
  <ds:schemaRefs>
    <ds:schemaRef ds:uri="http://www.w3.org/XML/1998/namespace"/>
    <ds:schemaRef ds:uri="http://schemas.openxmlformats.org/package/2006/metadata/core-properties"/>
    <ds:schemaRef ds:uri="http://purl.org/dc/dcmitype/"/>
    <ds:schemaRef ds:uri="http://schemas.microsoft.com/office/2006/metadata/properties"/>
    <ds:schemaRef ds:uri="http://schemas.microsoft.com/office/2006/documentManagement/types"/>
    <ds:schemaRef ds:uri="3305b838-c34c-4bc5-a224-1b5d53e55c3e"/>
    <ds:schemaRef ds:uri="http://purl.org/dc/elements/1.1/"/>
    <ds:schemaRef ds:uri="http://schemas.microsoft.com/office/infopath/2007/PartnerControls"/>
    <ds:schemaRef ds:uri="84730ed7-a781-4356-b830-974a94e07814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3812</TotalTime>
  <Words>1526</Words>
  <Application>Microsoft Office PowerPoint</Application>
  <PresentationFormat>Widescreen</PresentationFormat>
  <Paragraphs>234</Paragraphs>
  <Slides>24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0" baseType="lpstr">
      <vt:lpstr>Aptos</vt:lpstr>
      <vt:lpstr>Arial</vt:lpstr>
      <vt:lpstr>Arial Nova</vt:lpstr>
      <vt:lpstr>Calibri</vt:lpstr>
      <vt:lpstr>Calibri Light</vt:lpstr>
      <vt:lpstr>Corisande</vt:lpstr>
      <vt:lpstr>Helvetica</vt:lpstr>
      <vt:lpstr>Wingdings</vt:lpstr>
      <vt:lpstr>ヒラギノ角ゴ Pro W3</vt:lpstr>
      <vt:lpstr>Office Theme</vt:lpstr>
      <vt:lpstr>MASTER 2 WHITE</vt:lpstr>
      <vt:lpstr>Font and logo master</vt:lpstr>
      <vt:lpstr>Font and logo master</vt:lpstr>
      <vt:lpstr>Font and logo master</vt:lpstr>
      <vt:lpstr>1_Font and logo master</vt:lpstr>
      <vt:lpstr>1_Custom Design</vt:lpstr>
      <vt:lpstr>PowerPoint Presentation</vt:lpstr>
      <vt:lpstr>UK Research and Innovation (UKRI) Science and Technology Facilities Council (STFC)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Cockcroft Institute</vt:lpstr>
      <vt:lpstr>Strategic Focus</vt:lpstr>
      <vt:lpstr>Frontier facilities (HL-LHC crab cavities)</vt:lpstr>
      <vt:lpstr>Novel Acceleration (HALHF@CLARA)</vt:lpstr>
      <vt:lpstr>Underpinning Technologies</vt:lpstr>
      <vt:lpstr>Simulation and Beam Dynamics</vt:lpstr>
      <vt:lpstr>PowerPoint Presentation</vt:lpstr>
      <vt:lpstr>PowerPoint Presentation</vt:lpstr>
      <vt:lpstr>PowerPoint Presentation</vt:lpstr>
      <vt:lpstr>CLARA Layout</vt:lpstr>
      <vt:lpstr>PowerPoint Presentation</vt:lpstr>
      <vt:lpstr>PowerPoint Presentation</vt:lpstr>
      <vt:lpstr>PowerPoint Presentation</vt:lpstr>
      <vt:lpstr>PowerPoint Presentation</vt:lpstr>
      <vt:lpstr>STFC Daresbury Laboratory       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McIntosh, Peter (STFC,DL,AST)</cp:lastModifiedBy>
  <cp:revision>411</cp:revision>
  <cp:lastPrinted>2019-10-02T08:27:37Z</cp:lastPrinted>
  <dcterms:created xsi:type="dcterms:W3CDTF">2019-09-17T08:04:08Z</dcterms:created>
  <dcterms:modified xsi:type="dcterms:W3CDTF">2026-04-01T08:41:16Z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0x01010078A89D99AE5C3244B06DA219CECCBBAB</vt:lpwstr>
  </property>
  <property fmtid="{D5CDD505-2E9C-101B-9397-08002B2CF9AE}" pid="3" name="MediaServiceImageTags">
    <vt:lpwstr/>
  </property>
</Properties>
</file>