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Poppins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Poppins-regular.fntdata"/><Relationship Id="rId10" Type="http://schemas.openxmlformats.org/officeDocument/2006/relationships/slide" Target="slides/slide5.xml"/><Relationship Id="rId13" Type="http://schemas.openxmlformats.org/officeDocument/2006/relationships/font" Target="fonts/Poppins-italic.fntdata"/><Relationship Id="rId12" Type="http://schemas.openxmlformats.org/officeDocument/2006/relationships/font" Target="fonts/Poppins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Poppi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c745f6be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c745f6be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963735f0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g3963735f09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342f0674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2" name="Google Shape;102;g3d342f06740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63735f09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g3963735f09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63735f09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g3963735f09a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0" Type="http://schemas.openxmlformats.org/officeDocument/2006/relationships/image" Target="../media/image3.png"/><Relationship Id="rId9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47843" l="8450" r="0" t="0"/>
          <a:stretch/>
        </p:blipFill>
        <p:spPr>
          <a:xfrm>
            <a:off x="0" y="4393750"/>
            <a:ext cx="8371125" cy="7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92803"/>
            <a:ext cx="9144000" cy="395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56459" y="785812"/>
            <a:ext cx="4001480" cy="400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5">
            <a:alphaModFix/>
          </a:blip>
          <a:srcRect b="18877" l="0" r="0" t="0"/>
          <a:stretch/>
        </p:blipFill>
        <p:spPr>
          <a:xfrm>
            <a:off x="4356875" y="970874"/>
            <a:ext cx="4787123" cy="417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6">
            <a:alphaModFix/>
          </a:blip>
          <a:srcRect b="31680" l="0" r="0" t="0"/>
          <a:stretch/>
        </p:blipFill>
        <p:spPr>
          <a:xfrm>
            <a:off x="3679975" y="1629501"/>
            <a:ext cx="5464025" cy="35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16051" y="3125348"/>
            <a:ext cx="4239819" cy="112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69082" y="2245132"/>
            <a:ext cx="3155994" cy="5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-2"/>
            <a:ext cx="6226631" cy="83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10">
            <a:alphaModFix/>
          </a:blip>
          <a:srcRect b="0" l="71931" r="0" t="0"/>
          <a:stretch/>
        </p:blipFill>
        <p:spPr>
          <a:xfrm>
            <a:off x="8119178" y="1031450"/>
            <a:ext cx="836700" cy="5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10">
            <a:alphaModFix/>
          </a:blip>
          <a:srcRect b="0" l="0" r="29908" t="18706"/>
          <a:stretch/>
        </p:blipFill>
        <p:spPr>
          <a:xfrm>
            <a:off x="5974950" y="1083475"/>
            <a:ext cx="2089400" cy="4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mparison" type="twoTxTwoObj">
  <p:cSld name="TWO_OBJECTS_WITH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2">
            <a:alphaModFix/>
          </a:blip>
          <a:srcRect b="0" l="1127" r="0" t="0"/>
          <a:stretch/>
        </p:blipFill>
        <p:spPr>
          <a:xfrm>
            <a:off x="0" y="0"/>
            <a:ext cx="6608450" cy="8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53493" l="0" r="0" t="0"/>
          <a:stretch/>
        </p:blipFill>
        <p:spPr>
          <a:xfrm>
            <a:off x="0" y="4821325"/>
            <a:ext cx="9144000" cy="322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Poppins"/>
              <a:buNone/>
              <a:defRPr b="1" sz="27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5pPr>
            <a:lvl6pPr indent="-2286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6pPr>
            <a:lvl7pPr indent="-2286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7pPr>
            <a:lvl8pPr indent="-2286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8pPr>
            <a:lvl9pPr indent="-2286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indent="-2286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None/>
              <a:defRPr b="1" sz="1400">
                <a:latin typeface="Poppins"/>
                <a:ea typeface="Poppins"/>
                <a:cs typeface="Poppins"/>
                <a:sym typeface="Poppins"/>
              </a:defRPr>
            </a:lvl3pPr>
            <a:lvl4pPr indent="-2286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4pPr>
            <a:lvl5pPr indent="-2286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5pPr>
            <a:lvl6pPr indent="-2286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6pPr>
            <a:lvl7pPr indent="-2286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7pPr>
            <a:lvl8pPr indent="-2286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8pPr>
            <a:lvl9pPr indent="-2286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Poppins"/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Poppins"/>
              <a:buChar char="■"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9" name="Google Shape;6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0" name="Google Shape;7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34357" l="11770" r="0" t="0"/>
          <a:stretch/>
        </p:blipFill>
        <p:spPr>
          <a:xfrm>
            <a:off x="0" y="4463575"/>
            <a:ext cx="5812975" cy="6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 b="0" l="71931" r="0" t="0"/>
          <a:stretch/>
        </p:blipFill>
        <p:spPr>
          <a:xfrm>
            <a:off x="8202478" y="181725"/>
            <a:ext cx="836700" cy="5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5925300" y="4855513"/>
            <a:ext cx="1955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https://rl4aa.github.io/</a:t>
            </a:r>
            <a:endParaRPr i="0" sz="12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b="0" l="0" r="29908" t="18706"/>
          <a:stretch/>
        </p:blipFill>
        <p:spPr>
          <a:xfrm>
            <a:off x="6058250" y="233750"/>
            <a:ext cx="2089400" cy="4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-456600" y="4422300"/>
            <a:ext cx="5211300" cy="721200"/>
          </a:xfrm>
          <a:prstGeom prst="parallelogram">
            <a:avLst>
              <a:gd fmla="val 56566" name="adj"/>
            </a:avLst>
          </a:prstGeom>
          <a:solidFill>
            <a:srgbClr val="0B37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25" y="4580152"/>
            <a:ext cx="2319626" cy="4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 rot="-251">
            <a:off x="5517650" y="632291"/>
            <a:ext cx="4107900" cy="826200"/>
          </a:xfrm>
          <a:prstGeom prst="trapezoid">
            <a:avLst>
              <a:gd fmla="val 50215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3658250" y="1458650"/>
            <a:ext cx="7414200" cy="2730900"/>
          </a:xfrm>
          <a:prstGeom prst="trapezoid">
            <a:avLst>
              <a:gd fmla="val 64570" name="adj"/>
            </a:avLst>
          </a:prstGeom>
          <a:solidFill>
            <a:srgbClr val="91752E"/>
          </a:solidFill>
          <a:ln cap="flat" cmpd="sng" w="9525">
            <a:solidFill>
              <a:srgbClr val="9175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 rot="10800000">
            <a:off x="3658250" y="4189500"/>
            <a:ext cx="7826700" cy="954600"/>
          </a:xfrm>
          <a:prstGeom prst="trapezoid">
            <a:avLst>
              <a:gd fmla="val 66335" name="adj"/>
            </a:avLst>
          </a:prstGeom>
          <a:solidFill>
            <a:srgbClr val="91752E"/>
          </a:solidFill>
          <a:ln cap="flat" cmpd="sng" w="9525">
            <a:solidFill>
              <a:srgbClr val="9175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5">
            <a:alphaModFix/>
          </a:blip>
          <a:srcRect b="11215" l="0" r="0" t="15439"/>
          <a:stretch/>
        </p:blipFill>
        <p:spPr>
          <a:xfrm>
            <a:off x="5869200" y="773275"/>
            <a:ext cx="3274799" cy="5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5"/>
          <p:cNvSpPr txBox="1"/>
          <p:nvPr>
            <p:ph idx="4294967295" type="title"/>
          </p:nvPr>
        </p:nvSpPr>
        <p:spPr>
          <a:xfrm>
            <a:off x="5238550" y="1951875"/>
            <a:ext cx="3970800" cy="8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1" lang="en" sz="5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RL4AA’26</a:t>
            </a:r>
            <a:endParaRPr b="1" sz="5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4399050" y="2859100"/>
            <a:ext cx="4650600" cy="19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RL Challenge submission</a:t>
            </a:r>
            <a:endParaRPr sz="2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Team name: template</a:t>
            </a:r>
            <a:endParaRPr i="1" sz="18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4560900" y="4386125"/>
            <a:ext cx="45831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Team member 1, Team meber 2, etc.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Introduction</a:t>
            </a:r>
            <a:endParaRPr sz="2400"/>
          </a:p>
        </p:txBody>
      </p:sp>
      <p:sp>
        <p:nvSpPr>
          <p:cNvPr id="93" name="Google Shape;93;p16"/>
          <p:cNvSpPr txBox="1"/>
          <p:nvPr/>
        </p:nvSpPr>
        <p:spPr>
          <a:xfrm>
            <a:off x="182875" y="954625"/>
            <a:ext cx="49089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➢"/>
            </a:pPr>
            <a:r>
              <a:rPr lang="en" sz="1800">
                <a:solidFill>
                  <a:schemeClr val="dk2"/>
                </a:solidFill>
              </a:rPr>
              <a:t>We are: “TEAMNAME“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-12" y="3448232"/>
            <a:ext cx="3310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Team member 1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Institute/job: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RL Background: Insert here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Accelerator physics background: Insert here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“Something about you!”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2778513" y="3413557"/>
            <a:ext cx="3310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Team member 2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Institute/job: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RL Background: Insert here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Accelerator physics background: Insert her</a:t>
            </a:r>
            <a:r>
              <a:rPr lang="en" sz="1000">
                <a:solidFill>
                  <a:schemeClr val="dk2"/>
                </a:solidFill>
              </a:rPr>
              <a:t>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</a:rPr>
              <a:t>“Something about you!”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5633938" y="1335011"/>
            <a:ext cx="3310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Team member 3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Institute/job: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RL Background: Insert here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Accelerator physics background: Insert here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“Something about you!”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5633938" y="2417436"/>
            <a:ext cx="3310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Team member 4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Institute/job: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RL Background: Insert here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Accelerator physics background: Insert here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“Something about you!”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5633950" y="3461136"/>
            <a:ext cx="3310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Team member 5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Institute/job: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RL Background: Insert here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Accelerator physics background: Insert here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“Something about you!”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721075" y="1366550"/>
            <a:ext cx="4553700" cy="1961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image here!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The challenge – strategies</a:t>
            </a:r>
            <a:endParaRPr sz="2400"/>
          </a:p>
        </p:txBody>
      </p:sp>
      <p:sp>
        <p:nvSpPr>
          <p:cNvPr id="105" name="Google Shape;105;p17"/>
          <p:cNvSpPr txBox="1"/>
          <p:nvPr/>
        </p:nvSpPr>
        <p:spPr>
          <a:xfrm>
            <a:off x="182875" y="1011925"/>
            <a:ext cx="4783200" cy="13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➢"/>
            </a:pPr>
            <a:r>
              <a:rPr lang="en" sz="1800">
                <a:solidFill>
                  <a:schemeClr val="dk2"/>
                </a:solidFill>
              </a:rPr>
              <a:t>During the challenge, our strategy was: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Fill in here!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107825" y="2705025"/>
            <a:ext cx="4858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➢"/>
            </a:pPr>
            <a:r>
              <a:rPr lang="en" sz="1800">
                <a:solidFill>
                  <a:schemeClr val="dk2"/>
                </a:solidFill>
              </a:rPr>
              <a:t>We tried: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TD3: fill in what you tried, and what was your experience?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SAC: </a:t>
            </a:r>
            <a:r>
              <a:rPr lang="en" sz="1800">
                <a:solidFill>
                  <a:schemeClr val="dk2"/>
                </a:solidFill>
              </a:rPr>
              <a:t>fill in what you tried, and what was your experience?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4965925" y="1661325"/>
            <a:ext cx="3790800" cy="205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Iillustration, screenshot of code, or something to help you explain!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The challenge – Our solution</a:t>
            </a:r>
            <a:endParaRPr sz="2400"/>
          </a:p>
        </p:txBody>
      </p:sp>
      <p:sp>
        <p:nvSpPr>
          <p:cNvPr id="113" name="Google Shape;113;p18"/>
          <p:cNvSpPr txBox="1"/>
          <p:nvPr/>
        </p:nvSpPr>
        <p:spPr>
          <a:xfrm>
            <a:off x="107725" y="1100450"/>
            <a:ext cx="4858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➢"/>
            </a:pPr>
            <a:r>
              <a:rPr lang="en" sz="1600">
                <a:solidFill>
                  <a:schemeClr val="dk2"/>
                </a:solidFill>
              </a:rPr>
              <a:t>Our award-winning</a:t>
            </a:r>
            <a:r>
              <a:rPr lang="en" sz="1600">
                <a:solidFill>
                  <a:schemeClr val="dk2"/>
                </a:solidFill>
              </a:rPr>
              <a:t> reward: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Explain your reward shape: what motivated your decisions?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14" name="Google Shape;114;p18"/>
          <p:cNvSpPr/>
          <p:nvPr/>
        </p:nvSpPr>
        <p:spPr>
          <a:xfrm>
            <a:off x="5194250" y="2758550"/>
            <a:ext cx="3790800" cy="1729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Reward illustration, screenshot of code, final performance plots or something to help you explain!</a:t>
            </a: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182875" y="2419825"/>
            <a:ext cx="4858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➢"/>
            </a:pPr>
            <a:r>
              <a:rPr lang="en" sz="1600">
                <a:solidFill>
                  <a:schemeClr val="dk2"/>
                </a:solidFill>
              </a:rPr>
              <a:t>Our award-winning hyper-parameters:</a:t>
            </a:r>
            <a:endParaRPr sz="1600"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" sz="1600">
                <a:solidFill>
                  <a:schemeClr val="dk2"/>
                </a:solidFill>
              </a:rPr>
              <a:t>Explain your tuning process, motivations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5194250" y="951175"/>
            <a:ext cx="3790800" cy="1620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Reward illustration, screenshot of code, final performance plots or something to help you explain!</a:t>
            </a:r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107725" y="3625025"/>
            <a:ext cx="4858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</a:rPr>
              <a:t>Key realization </a:t>
            </a:r>
            <a:endParaRPr b="1"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➢"/>
            </a:pPr>
            <a:r>
              <a:rPr lang="en" sz="1600">
                <a:solidFill>
                  <a:schemeClr val="dk2"/>
                </a:solidFill>
              </a:rPr>
              <a:t>Insert here if you want to share!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>
            <p:ph type="title"/>
          </p:nvPr>
        </p:nvSpPr>
        <p:spPr>
          <a:xfrm>
            <a:off x="182875" y="0"/>
            <a:ext cx="56301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400"/>
              <a:t>Thank you for listening!</a:t>
            </a:r>
            <a:endParaRPr sz="2400"/>
          </a:p>
        </p:txBody>
      </p:sp>
      <p:sp>
        <p:nvSpPr>
          <p:cNvPr id="123" name="Google Shape;123;p19"/>
          <p:cNvSpPr/>
          <p:nvPr/>
        </p:nvSpPr>
        <p:spPr>
          <a:xfrm>
            <a:off x="5469050" y="1232175"/>
            <a:ext cx="2981100" cy="2981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317875" lIns="317875" spcFirstLastPara="1" rIns="317875" wrap="square" tIns="317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67"/>
          </a:p>
        </p:txBody>
      </p:sp>
      <p:grpSp>
        <p:nvGrpSpPr>
          <p:cNvPr id="124" name="Google Shape;124;p19"/>
          <p:cNvGrpSpPr/>
          <p:nvPr/>
        </p:nvGrpSpPr>
        <p:grpSpPr>
          <a:xfrm>
            <a:off x="5823820" y="2160017"/>
            <a:ext cx="2247002" cy="1787544"/>
            <a:chOff x="3126950" y="2214225"/>
            <a:chExt cx="646266" cy="514120"/>
          </a:xfrm>
        </p:grpSpPr>
        <p:sp>
          <p:nvSpPr>
            <p:cNvPr id="125" name="Google Shape;125;p19"/>
            <p:cNvSpPr/>
            <p:nvPr/>
          </p:nvSpPr>
          <p:spPr>
            <a:xfrm>
              <a:off x="3500216" y="2475145"/>
              <a:ext cx="273000" cy="156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 cap="flat" cmpd="sng" w="99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7875" lIns="317875" spcFirstLastPara="1" rIns="317875" wrap="square" tIns="317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867">
                <a:solidFill>
                  <a:srgbClr val="FFFFFF"/>
                </a:solidFill>
              </a:endParaRPr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3558416" y="2353400"/>
              <a:ext cx="156600" cy="156600"/>
            </a:xfrm>
            <a:prstGeom prst="ellipse">
              <a:avLst/>
            </a:prstGeom>
            <a:solidFill>
              <a:srgbClr val="FFFFFF"/>
            </a:solidFill>
            <a:ln cap="flat" cmpd="sng" w="99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7875" lIns="317875" spcFirstLastPara="1" rIns="317875" wrap="square" tIns="317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867">
                <a:solidFill>
                  <a:srgbClr val="FFFFFF"/>
                </a:solidFill>
              </a:endParaRPr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3126950" y="2475145"/>
              <a:ext cx="273000" cy="156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 cap="flat" cmpd="sng" w="99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7875" lIns="317875" spcFirstLastPara="1" rIns="317875" wrap="square" tIns="317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867">
                <a:solidFill>
                  <a:srgbClr val="FFFFFF"/>
                </a:solidFill>
              </a:endParaRPr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3185150" y="2353400"/>
              <a:ext cx="156600" cy="156600"/>
            </a:xfrm>
            <a:prstGeom prst="ellipse">
              <a:avLst/>
            </a:prstGeom>
            <a:solidFill>
              <a:srgbClr val="FFFFFF"/>
            </a:solidFill>
            <a:ln cap="flat" cmpd="sng" w="99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7875" lIns="317875" spcFirstLastPara="1" rIns="317875" wrap="square" tIns="317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867">
                <a:solidFill>
                  <a:srgbClr val="FFFFFF"/>
                </a:solidFill>
              </a:endParaRPr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3317050" y="2571745"/>
              <a:ext cx="273000" cy="156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 cap="flat" cmpd="sng" w="99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7875" lIns="317875" spcFirstLastPara="1" rIns="317875" wrap="square" tIns="317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867">
                <a:solidFill>
                  <a:srgbClr val="FFFFFF"/>
                </a:solidFill>
              </a:endParaRPr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3375250" y="2450000"/>
              <a:ext cx="156600" cy="156600"/>
            </a:xfrm>
            <a:prstGeom prst="ellipse">
              <a:avLst/>
            </a:prstGeom>
            <a:solidFill>
              <a:srgbClr val="FFFFFF"/>
            </a:solidFill>
            <a:ln cap="flat" cmpd="sng" w="99350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7875" lIns="317875" spcFirstLastPara="1" rIns="317875" wrap="square" tIns="317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867">
                <a:solidFill>
                  <a:srgbClr val="FFFFFF"/>
                </a:solidFill>
              </a:endParaRPr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3558425" y="2226500"/>
              <a:ext cx="169200" cy="88500"/>
            </a:xfrm>
            <a:prstGeom prst="wedgeRoundRectCallout">
              <a:avLst>
                <a:gd fmla="val -6043" name="adj1"/>
                <a:gd fmla="val 93559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17875" lIns="317875" spcFirstLastPara="1" rIns="317875" wrap="square" tIns="317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867"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3126950" y="2214225"/>
              <a:ext cx="169200" cy="88500"/>
            </a:xfrm>
            <a:prstGeom prst="wedgeRoundRectCallout">
              <a:avLst>
                <a:gd fmla="val -754" name="adj1"/>
                <a:gd fmla="val 113701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17875" lIns="317875" spcFirstLastPara="1" rIns="317875" wrap="square" tIns="317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3365488" y="2282100"/>
              <a:ext cx="169200" cy="88500"/>
            </a:xfrm>
            <a:prstGeom prst="wedgeRoundRectCallout">
              <a:avLst>
                <a:gd fmla="val 4883" name="adj1"/>
                <a:gd fmla="val 121469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317875" lIns="317875" spcFirstLastPara="1" rIns="317875" wrap="square" tIns="3178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867"/>
            </a:p>
          </p:txBody>
        </p:sp>
      </p:grpSp>
      <p:sp>
        <p:nvSpPr>
          <p:cNvPr id="134" name="Google Shape;134;p19"/>
          <p:cNvSpPr txBox="1"/>
          <p:nvPr/>
        </p:nvSpPr>
        <p:spPr>
          <a:xfrm>
            <a:off x="666325" y="2115675"/>
            <a:ext cx="3997800" cy="12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</a:rPr>
              <a:t>Questions from the audience?</a:t>
            </a:r>
            <a:endParaRPr sz="2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