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2" r:id="rId4"/>
    <p:sldId id="263" r:id="rId5"/>
    <p:sldId id="264" r:id="rId6"/>
    <p:sldId id="265" r:id="rId7"/>
    <p:sldId id="26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64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98AFA-35A0-76A7-88BB-0291667C18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DF73AF-479B-D54B-E826-1439E72337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B9F72-6B66-FC2B-1D01-93F752302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DDAC2-9D40-4E18-90B8-F851E75C8523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4E98D-8288-4A60-BA40-831B3DD2E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038A0B-15F1-D75C-D4BD-CE6FED828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9BEF-3058-4A0A-9EF7-C4F59A20C2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740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EBB33-1912-030F-3829-71C07E831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8006DB-ABF4-7875-0FF1-E4809BE4FB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CD1D3-48C8-DEF9-FC68-CCFDF6C31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DDAC2-9D40-4E18-90B8-F851E75C8523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48947-07F3-4FB8-02F7-7461A2B24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AE1CA-32D5-C527-A46F-69018291C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9BEF-3058-4A0A-9EF7-C4F59A20C2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817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156B10-FD24-8230-2C75-C86EA6714C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5D77D4-6E9B-4E64-6330-6378A4C619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74423-716E-264E-A21D-FD11D0AD9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DDAC2-9D40-4E18-90B8-F851E75C8523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2802E-25D1-8C07-4D85-BA9041615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1B258-62FA-03ED-FE01-124BA59E4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9BEF-3058-4A0A-9EF7-C4F59A20C2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149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64A43-7C53-ACAD-05D7-0D7776A4C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70182-8519-9ACF-F7E4-6EEE917F2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FF7B8-301D-C28C-8A78-8A53BB252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DDAC2-9D40-4E18-90B8-F851E75C8523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C00F3-0A7D-B691-14FE-697FD3EA1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A2C1B-3E44-F1BF-728A-BBAAC34A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9BEF-3058-4A0A-9EF7-C4F59A20C2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458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38E24-CE69-57A6-C4BA-DBF448B2D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E97FCB-2C0B-EC5F-D2CE-AAEAEA634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A87C7-04F3-DCA3-4BE9-2F29DE7DC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DDAC2-9D40-4E18-90B8-F851E75C8523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7EF1D-7E92-0459-F928-82B8F1EAE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6A0505-35CB-FA2A-0B55-552882BB2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9BEF-3058-4A0A-9EF7-C4F59A20C2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719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5AF13-10E1-574C-639F-EDE126702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550D2-C2D9-9E2F-2ACF-793950B407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02C38E-FA94-D681-E553-17DD3BB3AA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80F5C2-3BF2-9422-9613-381A1F580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DDAC2-9D40-4E18-90B8-F851E75C8523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947D99-A61E-96F2-A45E-F62561733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567BD0-2D31-4601-25F2-80780B32E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9BEF-3058-4A0A-9EF7-C4F59A20C2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939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27B4E-1A7A-439B-530E-CB0E59A09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4080A7-3ADE-660F-8EED-33A7AEF9E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4B7365-0260-726F-B6FE-715D3DA981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D31598-0AA6-2C64-3128-ABFA5BA362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43FA78-0597-69DE-7A01-1008820F81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4C9D59-555A-839F-579C-A8BEB3879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DDAC2-9D40-4E18-90B8-F851E75C8523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3715BE-E7A3-296C-CFE6-BF6C5048A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974C2E-D856-062D-586E-E8BE1682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9BEF-3058-4A0A-9EF7-C4F59A20C2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681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5BA58-ABE1-20EB-B69F-3222049B7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44416A-1171-E6BC-755B-6B2F28D04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DDAC2-9D40-4E18-90B8-F851E75C8523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A3D63F-E151-007F-D1D7-E51413805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AA6792-1776-CC8B-2D5B-917D29153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9BEF-3058-4A0A-9EF7-C4F59A20C2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196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A379E4-74FD-A607-B897-B5B3F09D6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DDAC2-9D40-4E18-90B8-F851E75C8523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C65F02-C69C-E38D-2688-A4F958FC4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0B16B7-077C-192B-CFB6-85B3AE2A7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9BEF-3058-4A0A-9EF7-C4F59A20C2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93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1EDA7-9365-5E44-D4A6-B6DEFC934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B4DE5-1CE9-9DF0-BC81-B538F3E24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619F65-1945-928D-D80E-9D385A827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FC6785-23E2-CD57-61EA-1DB92DD43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DDAC2-9D40-4E18-90B8-F851E75C8523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A6F9B3-643D-F178-59DE-FE70E5D71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97AB58-DE32-ACCC-CD91-C06DCDE03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9BEF-3058-4A0A-9EF7-C4F59A20C2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194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6AF9A-1531-0764-F9B5-385531E10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61DCD2-EFFA-5F38-1BB7-1A38654A92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5A3F16-BCB1-803C-30DB-71B5E2ED70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FE513F-94FD-A0A9-6701-227FB434A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DDAC2-9D40-4E18-90B8-F851E75C8523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A191F7-C5EC-29FA-BEAA-53B49520A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749A05-CEAC-E818-4659-1CB31AB7A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9BEF-3058-4A0A-9EF7-C4F59A20C2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160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C56525-C3AA-C3FB-D775-EA84DA0FA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A490A9-20F7-8BFC-5A78-53C354B1B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76733-2887-CA38-FE30-F88829C0C8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BDDAC2-9D40-4E18-90B8-F851E75C8523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D1361-F022-6A54-60C8-EC411DA39A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638A8-D94C-FD17-3A5E-958ACB2862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2F9BEF-3058-4A0A-9EF7-C4F59A20C2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045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icture 289">
            <a:extLst>
              <a:ext uri="{FF2B5EF4-FFF2-40B4-BE49-F238E27FC236}">
                <a16:creationId xmlns:a16="http://schemas.microsoft.com/office/drawing/2014/main" id="{FE6931C6-B6AD-C8C9-4197-209FBED45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714" y="858370"/>
            <a:ext cx="9400384" cy="5275516"/>
          </a:xfrm>
          <a:prstGeom prst="rect">
            <a:avLst/>
          </a:prstGeom>
        </p:spPr>
      </p:pic>
      <p:sp>
        <p:nvSpPr>
          <p:cNvPr id="291" name="TextBox 290">
            <a:extLst>
              <a:ext uri="{FF2B5EF4-FFF2-40B4-BE49-F238E27FC236}">
                <a16:creationId xmlns:a16="http://schemas.microsoft.com/office/drawing/2014/main" id="{36382922-266D-B302-9489-737550267C90}"/>
              </a:ext>
            </a:extLst>
          </p:cNvPr>
          <p:cNvSpPr txBox="1"/>
          <p:nvPr/>
        </p:nvSpPr>
        <p:spPr>
          <a:xfrm>
            <a:off x="4698460" y="6445759"/>
            <a:ext cx="4418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*Richard Hall, QMS Consultancy Ltd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174D2BC-0AF0-4701-7D02-EE58C657504B}"/>
              </a:ext>
            </a:extLst>
          </p:cNvPr>
          <p:cNvSpPr txBox="1">
            <a:spLocks/>
          </p:cNvSpPr>
          <p:nvPr/>
        </p:nvSpPr>
        <p:spPr>
          <a:xfrm>
            <a:off x="648574" y="166118"/>
            <a:ext cx="7389002" cy="640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Commercialisation Pathway Challenges</a:t>
            </a:r>
          </a:p>
        </p:txBody>
      </p:sp>
    </p:spTree>
    <p:extLst>
      <p:ext uri="{BB962C8B-B14F-4D97-AF65-F5344CB8AC3E}">
        <p14:creationId xmlns:p14="http://schemas.microsoft.com/office/powerpoint/2010/main" val="4161326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F92E4-9421-066A-8C0B-4625BC7DF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icture 289">
            <a:extLst>
              <a:ext uri="{FF2B5EF4-FFF2-40B4-BE49-F238E27FC236}">
                <a16:creationId xmlns:a16="http://schemas.microsoft.com/office/drawing/2014/main" id="{8C8EB25A-9112-6543-85BC-D7A953EDC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714" y="858370"/>
            <a:ext cx="9400384" cy="5275516"/>
          </a:xfrm>
          <a:prstGeom prst="rect">
            <a:avLst/>
          </a:prstGeom>
        </p:spPr>
      </p:pic>
      <p:sp>
        <p:nvSpPr>
          <p:cNvPr id="291" name="TextBox 290">
            <a:extLst>
              <a:ext uri="{FF2B5EF4-FFF2-40B4-BE49-F238E27FC236}">
                <a16:creationId xmlns:a16="http://schemas.microsoft.com/office/drawing/2014/main" id="{8D8F17CB-8E9A-3477-0FDC-D2C592FB3BD1}"/>
              </a:ext>
            </a:extLst>
          </p:cNvPr>
          <p:cNvSpPr txBox="1"/>
          <p:nvPr/>
        </p:nvSpPr>
        <p:spPr>
          <a:xfrm>
            <a:off x="4698460" y="6445759"/>
            <a:ext cx="4418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*Richard Hall, QMS Consultancy Ltd</a:t>
            </a:r>
          </a:p>
        </p:txBody>
      </p:sp>
      <p:sp>
        <p:nvSpPr>
          <p:cNvPr id="302" name="Rectangle 301">
            <a:extLst>
              <a:ext uri="{FF2B5EF4-FFF2-40B4-BE49-F238E27FC236}">
                <a16:creationId xmlns:a16="http://schemas.microsoft.com/office/drawing/2014/main" id="{F6E174DD-6DC8-B6A5-4F4B-A38C9CA22215}"/>
              </a:ext>
            </a:extLst>
          </p:cNvPr>
          <p:cNvSpPr/>
          <p:nvPr/>
        </p:nvSpPr>
        <p:spPr>
          <a:xfrm>
            <a:off x="1280714" y="4636008"/>
            <a:ext cx="9400384" cy="14978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3FD81-00D0-4F00-0CF2-FD6FD83F4D3E}"/>
              </a:ext>
            </a:extLst>
          </p:cNvPr>
          <p:cNvSpPr txBox="1">
            <a:spLocks/>
          </p:cNvSpPr>
          <p:nvPr/>
        </p:nvSpPr>
        <p:spPr>
          <a:xfrm>
            <a:off x="648574" y="166118"/>
            <a:ext cx="7389002" cy="640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Commercialisation Pathway Challenges</a:t>
            </a:r>
          </a:p>
        </p:txBody>
      </p:sp>
    </p:spTree>
    <p:extLst>
      <p:ext uri="{BB962C8B-B14F-4D97-AF65-F5344CB8AC3E}">
        <p14:creationId xmlns:p14="http://schemas.microsoft.com/office/powerpoint/2010/main" val="595566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A444E-7305-EDB3-8F3F-7FF8509DF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icture 289">
            <a:extLst>
              <a:ext uri="{FF2B5EF4-FFF2-40B4-BE49-F238E27FC236}">
                <a16:creationId xmlns:a16="http://schemas.microsoft.com/office/drawing/2014/main" id="{16CF318D-754E-B69D-34AA-438CBB419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714" y="858370"/>
            <a:ext cx="9400384" cy="5275516"/>
          </a:xfrm>
          <a:prstGeom prst="rect">
            <a:avLst/>
          </a:prstGeom>
        </p:spPr>
      </p:pic>
      <p:sp>
        <p:nvSpPr>
          <p:cNvPr id="291" name="TextBox 290">
            <a:extLst>
              <a:ext uri="{FF2B5EF4-FFF2-40B4-BE49-F238E27FC236}">
                <a16:creationId xmlns:a16="http://schemas.microsoft.com/office/drawing/2014/main" id="{A7BCFAB7-A7ED-FA93-1DC1-D77E53BE6287}"/>
              </a:ext>
            </a:extLst>
          </p:cNvPr>
          <p:cNvSpPr txBox="1"/>
          <p:nvPr/>
        </p:nvSpPr>
        <p:spPr>
          <a:xfrm>
            <a:off x="4698460" y="6445759"/>
            <a:ext cx="4418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*Richard Hall, QMS Consultancy Ltd</a:t>
            </a:r>
          </a:p>
        </p:txBody>
      </p:sp>
      <p:sp>
        <p:nvSpPr>
          <p:cNvPr id="302" name="Rectangle 301">
            <a:extLst>
              <a:ext uri="{FF2B5EF4-FFF2-40B4-BE49-F238E27FC236}">
                <a16:creationId xmlns:a16="http://schemas.microsoft.com/office/drawing/2014/main" id="{641D8934-6B5D-70D0-5605-7551106ABDBC}"/>
              </a:ext>
            </a:extLst>
          </p:cNvPr>
          <p:cNvSpPr/>
          <p:nvPr/>
        </p:nvSpPr>
        <p:spPr>
          <a:xfrm>
            <a:off x="5107708" y="4636008"/>
            <a:ext cx="3648365" cy="14978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8FCE99A-E20E-D54F-5768-05243E265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195" y="1276064"/>
            <a:ext cx="3280387" cy="2152936"/>
          </a:xfrm>
        </p:spPr>
        <p:txBody>
          <a:bodyPr/>
          <a:lstStyle/>
          <a:p>
            <a:r>
              <a:rPr lang="en-GB" dirty="0"/>
              <a:t>Initial Funding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62E0E-AAA4-2B74-609E-AB45D73C5B84}"/>
              </a:ext>
            </a:extLst>
          </p:cNvPr>
          <p:cNvSpPr txBox="1">
            <a:spLocks/>
          </p:cNvSpPr>
          <p:nvPr/>
        </p:nvSpPr>
        <p:spPr>
          <a:xfrm>
            <a:off x="648574" y="166118"/>
            <a:ext cx="7389002" cy="640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Commercialisation Pathway Challenges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09D8EB5-F580-051B-C20A-72E3C9942A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15183" b="16231"/>
          <a:stretch/>
        </p:blipFill>
        <p:spPr>
          <a:xfrm>
            <a:off x="1164073" y="1713584"/>
            <a:ext cx="1505858" cy="612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237BB4E-C798-BB1E-1427-49ED029B77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42" r="56621"/>
          <a:stretch/>
        </p:blipFill>
        <p:spPr bwMode="auto">
          <a:xfrm>
            <a:off x="1164073" y="2365020"/>
            <a:ext cx="1856431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65D1A9-B877-2301-C843-3AAAB51521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157" y="3175150"/>
            <a:ext cx="2035416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9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74BF6-C085-3B27-99AF-583152EC9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icture 289">
            <a:extLst>
              <a:ext uri="{FF2B5EF4-FFF2-40B4-BE49-F238E27FC236}">
                <a16:creationId xmlns:a16="http://schemas.microsoft.com/office/drawing/2014/main" id="{07EFD640-9D50-F43F-B970-D63498F42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714" y="858370"/>
            <a:ext cx="9400384" cy="5275516"/>
          </a:xfrm>
          <a:prstGeom prst="rect">
            <a:avLst/>
          </a:prstGeom>
        </p:spPr>
      </p:pic>
      <p:sp>
        <p:nvSpPr>
          <p:cNvPr id="291" name="TextBox 290">
            <a:extLst>
              <a:ext uri="{FF2B5EF4-FFF2-40B4-BE49-F238E27FC236}">
                <a16:creationId xmlns:a16="http://schemas.microsoft.com/office/drawing/2014/main" id="{C9EE3F50-A4F0-38D2-ECEB-E5CA91637177}"/>
              </a:ext>
            </a:extLst>
          </p:cNvPr>
          <p:cNvSpPr txBox="1"/>
          <p:nvPr/>
        </p:nvSpPr>
        <p:spPr>
          <a:xfrm>
            <a:off x="4698460" y="6445759"/>
            <a:ext cx="4418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*Richard Hall, QMS Consultancy Ltd</a:t>
            </a:r>
          </a:p>
        </p:txBody>
      </p:sp>
      <p:sp>
        <p:nvSpPr>
          <p:cNvPr id="302" name="Rectangle 301">
            <a:extLst>
              <a:ext uri="{FF2B5EF4-FFF2-40B4-BE49-F238E27FC236}">
                <a16:creationId xmlns:a16="http://schemas.microsoft.com/office/drawing/2014/main" id="{225FEB36-F1BB-5E6A-D406-39898D5DEDCC}"/>
              </a:ext>
            </a:extLst>
          </p:cNvPr>
          <p:cNvSpPr/>
          <p:nvPr/>
        </p:nvSpPr>
        <p:spPr>
          <a:xfrm>
            <a:off x="5107708" y="4636008"/>
            <a:ext cx="3648365" cy="14978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AA8E492-3F09-C3CD-A6DE-903461406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194" y="1276064"/>
            <a:ext cx="3594423" cy="2152936"/>
          </a:xfrm>
        </p:spPr>
        <p:txBody>
          <a:bodyPr/>
          <a:lstStyle/>
          <a:p>
            <a:r>
              <a:rPr lang="en-GB" dirty="0"/>
              <a:t>IP</a:t>
            </a:r>
          </a:p>
          <a:p>
            <a:pPr marL="0" indent="0">
              <a:buNone/>
            </a:pPr>
            <a:r>
              <a:rPr lang="en-GB" dirty="0"/>
              <a:t>Patents  vs Know-How</a:t>
            </a:r>
          </a:p>
          <a:p>
            <a:pPr marL="0" indent="0">
              <a:buNone/>
            </a:pPr>
            <a:r>
              <a:rPr lang="en-GB" dirty="0"/>
              <a:t>TTO’s @ Uni</a:t>
            </a:r>
          </a:p>
          <a:p>
            <a:pPr marL="0" indent="0">
              <a:buNone/>
            </a:pPr>
            <a:r>
              <a:rPr lang="en-GB" dirty="0"/>
              <a:t>Research conflicts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B9CA2-B951-8EC7-8F1F-B1E4E75261B8}"/>
              </a:ext>
            </a:extLst>
          </p:cNvPr>
          <p:cNvSpPr txBox="1">
            <a:spLocks/>
          </p:cNvSpPr>
          <p:nvPr/>
        </p:nvSpPr>
        <p:spPr>
          <a:xfrm>
            <a:off x="648574" y="166118"/>
            <a:ext cx="7389002" cy="640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Commercialisation Pathway Challenges</a:t>
            </a:r>
          </a:p>
        </p:txBody>
      </p:sp>
      <p:pic>
        <p:nvPicPr>
          <p:cNvPr id="6" name="Picture 5" descr="Text, logo&#10;&#10;Description automatically generated">
            <a:extLst>
              <a:ext uri="{FF2B5EF4-FFF2-40B4-BE49-F238E27FC236}">
                <a16:creationId xmlns:a16="http://schemas.microsoft.com/office/drawing/2014/main" id="{9B7AF03C-F1A1-B4EF-991F-2D53C1D66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008" y="858370"/>
            <a:ext cx="2273032" cy="9438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651E0B-7025-764D-BD9C-B0DBFBE7F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5657" y="3055099"/>
            <a:ext cx="2395179" cy="6659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15FF3B-25E4-5773-D310-6382F2700B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6340" y="2019012"/>
            <a:ext cx="1829055" cy="81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18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289E3-0BAF-7B08-BBD4-EC9EC5037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icture 289">
            <a:extLst>
              <a:ext uri="{FF2B5EF4-FFF2-40B4-BE49-F238E27FC236}">
                <a16:creationId xmlns:a16="http://schemas.microsoft.com/office/drawing/2014/main" id="{B9F9EA37-003A-1963-F6F6-17B7241A5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714" y="858370"/>
            <a:ext cx="9400384" cy="5275516"/>
          </a:xfrm>
          <a:prstGeom prst="rect">
            <a:avLst/>
          </a:prstGeom>
        </p:spPr>
      </p:pic>
      <p:sp>
        <p:nvSpPr>
          <p:cNvPr id="291" name="TextBox 290">
            <a:extLst>
              <a:ext uri="{FF2B5EF4-FFF2-40B4-BE49-F238E27FC236}">
                <a16:creationId xmlns:a16="http://schemas.microsoft.com/office/drawing/2014/main" id="{B4742D7D-B86A-5406-B699-43F9E69C74F8}"/>
              </a:ext>
            </a:extLst>
          </p:cNvPr>
          <p:cNvSpPr txBox="1"/>
          <p:nvPr/>
        </p:nvSpPr>
        <p:spPr>
          <a:xfrm>
            <a:off x="4698460" y="6445759"/>
            <a:ext cx="4418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*Richard Hall, QMS Consultancy Ltd</a:t>
            </a:r>
          </a:p>
        </p:txBody>
      </p:sp>
      <p:sp>
        <p:nvSpPr>
          <p:cNvPr id="302" name="Rectangle 301">
            <a:extLst>
              <a:ext uri="{FF2B5EF4-FFF2-40B4-BE49-F238E27FC236}">
                <a16:creationId xmlns:a16="http://schemas.microsoft.com/office/drawing/2014/main" id="{9C84DA65-AE6D-65FA-84E1-29E176755018}"/>
              </a:ext>
            </a:extLst>
          </p:cNvPr>
          <p:cNvSpPr/>
          <p:nvPr/>
        </p:nvSpPr>
        <p:spPr>
          <a:xfrm>
            <a:off x="5107708" y="4636008"/>
            <a:ext cx="3648365" cy="14978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61B4FCF-5DB4-87B5-B12C-040165491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195" y="1276064"/>
            <a:ext cx="3280387" cy="2152936"/>
          </a:xfrm>
        </p:spPr>
        <p:txBody>
          <a:bodyPr/>
          <a:lstStyle/>
          <a:p>
            <a:r>
              <a:rPr lang="en-GB" dirty="0"/>
              <a:t>Regulation</a:t>
            </a:r>
          </a:p>
          <a:p>
            <a:pPr marL="0" indent="0">
              <a:buNone/>
            </a:pPr>
            <a:r>
              <a:rPr lang="en-GB" dirty="0"/>
              <a:t>QMS Consultancy</a:t>
            </a:r>
          </a:p>
          <a:p>
            <a:pPr marL="0" indent="0">
              <a:buNone/>
            </a:pPr>
            <a:r>
              <a:rPr lang="en-GB" dirty="0"/>
              <a:t>Outsourcing</a:t>
            </a:r>
          </a:p>
          <a:p>
            <a:pPr marL="0" indent="0">
              <a:buNone/>
            </a:pPr>
            <a:r>
              <a:rPr lang="en-GB" dirty="0"/>
              <a:t>Technical files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51A84-6DD8-0851-8D60-C4793CC1FE37}"/>
              </a:ext>
            </a:extLst>
          </p:cNvPr>
          <p:cNvSpPr txBox="1">
            <a:spLocks/>
          </p:cNvSpPr>
          <p:nvPr/>
        </p:nvSpPr>
        <p:spPr>
          <a:xfrm>
            <a:off x="648574" y="166118"/>
            <a:ext cx="7389002" cy="640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Commercialisation Pathway Challenges</a:t>
            </a:r>
          </a:p>
        </p:txBody>
      </p:sp>
    </p:spTree>
    <p:extLst>
      <p:ext uri="{BB962C8B-B14F-4D97-AF65-F5344CB8AC3E}">
        <p14:creationId xmlns:p14="http://schemas.microsoft.com/office/powerpoint/2010/main" val="2258446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7E6E8-C905-6284-597C-937060049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icture 289">
            <a:extLst>
              <a:ext uri="{FF2B5EF4-FFF2-40B4-BE49-F238E27FC236}">
                <a16:creationId xmlns:a16="http://schemas.microsoft.com/office/drawing/2014/main" id="{88A705DB-E2C2-CE20-7FF8-725E1509E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714" y="858370"/>
            <a:ext cx="9400384" cy="5275516"/>
          </a:xfrm>
          <a:prstGeom prst="rect">
            <a:avLst/>
          </a:prstGeom>
        </p:spPr>
      </p:pic>
      <p:sp>
        <p:nvSpPr>
          <p:cNvPr id="291" name="TextBox 290">
            <a:extLst>
              <a:ext uri="{FF2B5EF4-FFF2-40B4-BE49-F238E27FC236}">
                <a16:creationId xmlns:a16="http://schemas.microsoft.com/office/drawing/2014/main" id="{D204663B-FC9D-108D-28F5-FD18ED861E0B}"/>
              </a:ext>
            </a:extLst>
          </p:cNvPr>
          <p:cNvSpPr txBox="1"/>
          <p:nvPr/>
        </p:nvSpPr>
        <p:spPr>
          <a:xfrm>
            <a:off x="4698460" y="6445759"/>
            <a:ext cx="4418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*Richard Hall, QMS Consultancy Ltd</a:t>
            </a:r>
          </a:p>
        </p:txBody>
      </p:sp>
      <p:sp>
        <p:nvSpPr>
          <p:cNvPr id="302" name="Rectangle 301">
            <a:extLst>
              <a:ext uri="{FF2B5EF4-FFF2-40B4-BE49-F238E27FC236}">
                <a16:creationId xmlns:a16="http://schemas.microsoft.com/office/drawing/2014/main" id="{EC9CFECB-FFD1-36FF-8223-29E41B90711F}"/>
              </a:ext>
            </a:extLst>
          </p:cNvPr>
          <p:cNvSpPr/>
          <p:nvPr/>
        </p:nvSpPr>
        <p:spPr>
          <a:xfrm>
            <a:off x="9005455" y="4636008"/>
            <a:ext cx="1560945" cy="14978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18BB371-F8A5-609D-29B3-257AD94D3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195" y="1276064"/>
            <a:ext cx="3280387" cy="2152936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Spinout (Money)</a:t>
            </a:r>
          </a:p>
          <a:p>
            <a:pPr marL="0" indent="0">
              <a:buNone/>
            </a:pPr>
            <a:r>
              <a:rPr lang="en-GB" dirty="0"/>
              <a:t>Investment </a:t>
            </a:r>
          </a:p>
          <a:p>
            <a:pPr marL="0" indent="0">
              <a:buNone/>
            </a:pPr>
            <a:r>
              <a:rPr lang="en-GB" dirty="0" err="1"/>
              <a:t>UoL</a:t>
            </a:r>
            <a:r>
              <a:rPr lang="en-GB" dirty="0"/>
              <a:t> agreements</a:t>
            </a:r>
          </a:p>
          <a:p>
            <a:pPr marL="0" indent="0">
              <a:buNone/>
            </a:pPr>
            <a:r>
              <a:rPr lang="en-GB" dirty="0"/>
              <a:t>Expertise</a:t>
            </a:r>
          </a:p>
          <a:p>
            <a:pPr marL="0" indent="0">
              <a:buNone/>
            </a:pPr>
            <a:r>
              <a:rPr lang="en-GB" dirty="0"/>
              <a:t>Balance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FF48F-608D-10D6-39AC-2C3069775207}"/>
              </a:ext>
            </a:extLst>
          </p:cNvPr>
          <p:cNvSpPr txBox="1">
            <a:spLocks/>
          </p:cNvSpPr>
          <p:nvPr/>
        </p:nvSpPr>
        <p:spPr>
          <a:xfrm>
            <a:off x="648574" y="166118"/>
            <a:ext cx="7389002" cy="640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Commercialisation Pathway Challenges</a:t>
            </a:r>
          </a:p>
        </p:txBody>
      </p:sp>
    </p:spTree>
    <p:extLst>
      <p:ext uri="{BB962C8B-B14F-4D97-AF65-F5344CB8AC3E}">
        <p14:creationId xmlns:p14="http://schemas.microsoft.com/office/powerpoint/2010/main" val="3770823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F4039-3DD7-9406-6857-0A352887C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icture 289">
            <a:extLst>
              <a:ext uri="{FF2B5EF4-FFF2-40B4-BE49-F238E27FC236}">
                <a16:creationId xmlns:a16="http://schemas.microsoft.com/office/drawing/2014/main" id="{3FC4E5E7-2464-505D-43E8-4A3FF3992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714" y="858370"/>
            <a:ext cx="9400384" cy="5275516"/>
          </a:xfrm>
          <a:prstGeom prst="rect">
            <a:avLst/>
          </a:prstGeom>
        </p:spPr>
      </p:pic>
      <p:sp>
        <p:nvSpPr>
          <p:cNvPr id="291" name="TextBox 290">
            <a:extLst>
              <a:ext uri="{FF2B5EF4-FFF2-40B4-BE49-F238E27FC236}">
                <a16:creationId xmlns:a16="http://schemas.microsoft.com/office/drawing/2014/main" id="{B109FF80-9F5B-4C19-8297-0907203ACA11}"/>
              </a:ext>
            </a:extLst>
          </p:cNvPr>
          <p:cNvSpPr txBox="1"/>
          <p:nvPr/>
        </p:nvSpPr>
        <p:spPr>
          <a:xfrm>
            <a:off x="4698460" y="6445759"/>
            <a:ext cx="4418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*Richard Hall, QMS Consultancy Ltd</a:t>
            </a:r>
          </a:p>
        </p:txBody>
      </p:sp>
      <p:sp>
        <p:nvSpPr>
          <p:cNvPr id="302" name="Rectangle 301">
            <a:extLst>
              <a:ext uri="{FF2B5EF4-FFF2-40B4-BE49-F238E27FC236}">
                <a16:creationId xmlns:a16="http://schemas.microsoft.com/office/drawing/2014/main" id="{B328D232-F4C3-4E0B-C6E8-9A0710002C25}"/>
              </a:ext>
            </a:extLst>
          </p:cNvPr>
          <p:cNvSpPr/>
          <p:nvPr/>
        </p:nvSpPr>
        <p:spPr>
          <a:xfrm>
            <a:off x="1280714" y="4636008"/>
            <a:ext cx="9400384" cy="14978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BE9504-B079-CC99-5E07-4CEE4B6D4CC7}"/>
              </a:ext>
            </a:extLst>
          </p:cNvPr>
          <p:cNvSpPr/>
          <p:nvPr/>
        </p:nvSpPr>
        <p:spPr>
          <a:xfrm>
            <a:off x="1060704" y="749808"/>
            <a:ext cx="10058400" cy="385876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diagram of a laser&#10;&#10;AI-generated content may be incorrect.">
            <a:extLst>
              <a:ext uri="{FF2B5EF4-FFF2-40B4-BE49-F238E27FC236}">
                <a16:creationId xmlns:a16="http://schemas.microsoft.com/office/drawing/2014/main" id="{6931BA86-188A-AF77-0C23-4EE9284CE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91" y="1810327"/>
            <a:ext cx="3019732" cy="168580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2B4DA46-00B8-6F45-1096-B62D22A2851B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2569757" y="3496128"/>
            <a:ext cx="2898170" cy="142432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0F12B54-3B3A-3E7D-354F-9456F94DE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460" y="925863"/>
            <a:ext cx="3144761" cy="176892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01C2242-6BF5-72CB-3746-FDCBC7C3EB71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6270841" y="2694791"/>
            <a:ext cx="1459967" cy="209633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close-up of a machine&#10;&#10;AI-generated content may be incorrect.">
            <a:extLst>
              <a:ext uri="{FF2B5EF4-FFF2-40B4-BE49-F238E27FC236}">
                <a16:creationId xmlns:a16="http://schemas.microsoft.com/office/drawing/2014/main" id="{A7799C2A-2882-0D6E-D33A-8244F7A123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814" y="932360"/>
            <a:ext cx="3436870" cy="25792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C4668B0-CAC1-8324-FE77-91A9AE91C3F9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9698182" y="3511623"/>
            <a:ext cx="189067" cy="127950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A blue and yellow image of a person's body&#10;&#10;AI-generated content may be incorrect.">
            <a:extLst>
              <a:ext uri="{FF2B5EF4-FFF2-40B4-BE49-F238E27FC236}">
                <a16:creationId xmlns:a16="http://schemas.microsoft.com/office/drawing/2014/main" id="{A72D61DE-7B2E-6201-494C-FAE370B6DC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5" t="6737" r="29800" b="10493"/>
          <a:stretch/>
        </p:blipFill>
        <p:spPr>
          <a:xfrm>
            <a:off x="10090437" y="3038276"/>
            <a:ext cx="1898294" cy="2122210"/>
          </a:xfrm>
          <a:prstGeom prst="rect">
            <a:avLst/>
          </a:prstGeom>
        </p:spPr>
      </p:pic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7CA9EC0E-0C31-1458-2496-642E28E2C031}"/>
              </a:ext>
            </a:extLst>
          </p:cNvPr>
          <p:cNvSpPr txBox="1">
            <a:spLocks/>
          </p:cNvSpPr>
          <p:nvPr/>
        </p:nvSpPr>
        <p:spPr>
          <a:xfrm>
            <a:off x="648574" y="166118"/>
            <a:ext cx="7389002" cy="640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Commercialisation Pathway Challenges</a:t>
            </a:r>
          </a:p>
        </p:txBody>
      </p:sp>
    </p:spTree>
    <p:extLst>
      <p:ext uri="{BB962C8B-B14F-4D97-AF65-F5344CB8AC3E}">
        <p14:creationId xmlns:p14="http://schemas.microsoft.com/office/powerpoint/2010/main" val="1864222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53255131-b129-4010-86e1-474bfd7e8076}" enabled="0" method="" siteId="{53255131-b129-4010-86e1-474bfd7e807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96</Words>
  <Application>Microsoft Macintosh PowerPoint</Application>
  <PresentationFormat>Widescreen</PresentationFormat>
  <Paragraphs>28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Ingham, James [jingham]</dc:creator>
  <cp:lastModifiedBy>D'Onofrio, Monica</cp:lastModifiedBy>
  <cp:revision>5</cp:revision>
  <dcterms:created xsi:type="dcterms:W3CDTF">2025-07-08T11:44:02Z</dcterms:created>
  <dcterms:modified xsi:type="dcterms:W3CDTF">2025-07-09T11:56:37Z</dcterms:modified>
</cp:coreProperties>
</file>