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5" r:id="rId5"/>
    <p:sldMasterId id="2147483688" r:id="rId6"/>
  </p:sldMasterIdLst>
  <p:notesMasterIdLst>
    <p:notesMasterId r:id="rId18"/>
  </p:notesMasterIdLst>
  <p:sldIdLst>
    <p:sldId id="321" r:id="rId7"/>
    <p:sldId id="320" r:id="rId8"/>
    <p:sldId id="315" r:id="rId9"/>
    <p:sldId id="314" r:id="rId10"/>
    <p:sldId id="325" r:id="rId11"/>
    <p:sldId id="295" r:id="rId12"/>
    <p:sldId id="296" r:id="rId13"/>
    <p:sldId id="324" r:id="rId14"/>
    <p:sldId id="323" r:id="rId15"/>
    <p:sldId id="322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B7C"/>
    <a:srgbClr val="013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4" d="100"/>
          <a:sy n="114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E2F34-11E8-464A-81C6-1EACFEE7DDE2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335F1-751A-454F-BD03-4539E9BA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25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3851C-C6B8-6243-8DBE-E6CA957DDF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31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658B-E4AB-4713-A81F-7765FF9C94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30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delete/replace pictures within the template, right click on the image and choose either ‘cut’ or ‘change picture’ from the drop down menu.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3851C-C6B8-6243-8DBE-E6CA957DDF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44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3851C-C6B8-6243-8DBE-E6CA957DDF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4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57DB88-2230-8087-4993-EC0235D755B3}"/>
              </a:ext>
            </a:extLst>
          </p:cNvPr>
          <p:cNvSpPr/>
          <p:nvPr userDrawn="1"/>
        </p:nvSpPr>
        <p:spPr>
          <a:xfrm>
            <a:off x="4687410" y="6356412"/>
            <a:ext cx="2521258" cy="501588"/>
          </a:xfrm>
          <a:prstGeom prst="rect">
            <a:avLst/>
          </a:prstGeom>
          <a:solidFill>
            <a:srgbClr val="1A2B7C"/>
          </a:solidFill>
          <a:ln>
            <a:solidFill>
              <a:srgbClr val="1A2B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97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6245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3610303"/>
            <a:ext cx="3930648" cy="225074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63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23393"/>
            <a:ext cx="7734300" cy="425357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54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36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23841EDC-C62A-8E48-BED8-042AC2B8E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78" b="567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25C7A-204A-C543-B1C1-D381D9C29B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5469" y="1186277"/>
            <a:ext cx="3251666" cy="4436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49486-CF18-D849-A458-8277D52228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3430" y="2563424"/>
            <a:ext cx="7360905" cy="17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2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7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8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67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1" y="533333"/>
            <a:ext cx="3118657" cy="8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26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27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6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0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00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98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08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23841EDC-C62A-8E48-BED8-042AC2B8E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78" b="56769"/>
          <a:stretch/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25C7A-204A-C543-B1C1-D381D9C29B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5470" y="1186277"/>
            <a:ext cx="3251666" cy="4436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49486-CF18-D849-A458-8277D52228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3431" y="2563427"/>
            <a:ext cx="7360906" cy="17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2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7AD5C3-B39A-FAFF-4F24-79E25FED6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7652" y="6240083"/>
            <a:ext cx="12229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Carsten P Welsch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447C2E8-A60E-A9F1-7C01-9397D41C7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253894"/>
            <a:ext cx="10380573" cy="695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F1CEDF-6953-CCDE-C7B3-D9A82A68D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140312"/>
            <a:ext cx="10381205" cy="4871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001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858986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2" y="2833259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4" y="2833259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12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1" y="237744"/>
            <a:ext cx="756747" cy="365760"/>
          </a:xfrm>
          <a:prstGeom prst="rect">
            <a:avLst/>
          </a:prstGeo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2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872840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5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3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3" y="3706095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12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1" y="237744"/>
            <a:ext cx="756747" cy="365760"/>
          </a:xfrm>
          <a:prstGeom prst="rect">
            <a:avLst/>
          </a:prstGeo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6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84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62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1" y="235881"/>
            <a:ext cx="756747" cy="365760"/>
          </a:xfrm>
          <a:prstGeom prst="rect">
            <a:avLst/>
          </a:prstGeo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3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plash of colors on a white surface">
            <a:extLst>
              <a:ext uri="{FF2B5EF4-FFF2-40B4-BE49-F238E27FC236}">
                <a16:creationId xmlns:a16="http://schemas.microsoft.com/office/drawing/2014/main" id="{BF9F318F-0D09-01D8-45A2-ECE491B0A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r="1" b="17950"/>
          <a:stretch/>
        </p:blipFill>
        <p:spPr>
          <a:xfrm>
            <a:off x="22" y="3"/>
            <a:ext cx="1219197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3" y="230604"/>
            <a:ext cx="10380572" cy="847649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3" y="1247887"/>
            <a:ext cx="10380572" cy="4751131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240083"/>
            <a:ext cx="12191999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Carsten P Welsch</a:t>
            </a:r>
          </a:p>
        </p:txBody>
      </p:sp>
    </p:spTree>
    <p:extLst>
      <p:ext uri="{BB962C8B-B14F-4D97-AF65-F5344CB8AC3E}">
        <p14:creationId xmlns:p14="http://schemas.microsoft.com/office/powerpoint/2010/main" val="293964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23841EDC-C62A-8E48-BED8-042AC2B8E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78" b="56769"/>
          <a:stretch/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25C7A-204A-C543-B1C1-D381D9C29B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5469" y="1186277"/>
            <a:ext cx="3251667" cy="4436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49486-CF18-D849-A458-8277D52228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3432" y="2563426"/>
            <a:ext cx="7360905" cy="17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6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3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8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8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535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4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6688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594538"/>
            <a:ext cx="3932237" cy="2274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B38B3-13B5-004E-989D-87424C1254F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E2015-5B0A-B64E-A4F8-D9CE8B659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8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B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495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433707"/>
            <a:ext cx="10515600" cy="2714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1" y="533333"/>
            <a:ext cx="3118657" cy="801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7781C-A593-4EDB-9EB0-2F00D14BF12D}"/>
              </a:ext>
            </a:extLst>
          </p:cNvPr>
          <p:cNvSpPr txBox="1"/>
          <p:nvPr userDrawn="1"/>
        </p:nvSpPr>
        <p:spPr>
          <a:xfrm>
            <a:off x="1" y="6414655"/>
            <a:ext cx="12191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Carsten P Welsch</a:t>
            </a:r>
            <a:endParaRPr lang="en-GB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0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rwars.jpg">
            <a:extLst>
              <a:ext uri="{FF2B5EF4-FFF2-40B4-BE49-F238E27FC236}">
                <a16:creationId xmlns:a16="http://schemas.microsoft.com/office/drawing/2014/main" id="{E680E22C-84B3-458B-B667-E005C3263A1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0770A-7489-0448-854E-A5C82E3F11B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DFD96-05C6-0D4A-94CE-8E8C736A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1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plash of colors on a white surface">
            <a:extLst>
              <a:ext uri="{FF2B5EF4-FFF2-40B4-BE49-F238E27FC236}">
                <a16:creationId xmlns:a16="http://schemas.microsoft.com/office/drawing/2014/main" id="{50849673-8849-4764-AE13-62B178A5B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38000"/>
          </a:blip>
          <a:srcRect r="1" b="17950"/>
          <a:stretch/>
        </p:blipFill>
        <p:spPr>
          <a:xfrm>
            <a:off x="22" y="3"/>
            <a:ext cx="1219197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253894"/>
            <a:ext cx="10380573" cy="695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0" y="1140312"/>
            <a:ext cx="10381205" cy="4871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7652" y="6240083"/>
            <a:ext cx="12229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Carsten P Welsch</a:t>
            </a:r>
          </a:p>
        </p:txBody>
      </p:sp>
    </p:spTree>
    <p:extLst>
      <p:ext uri="{BB962C8B-B14F-4D97-AF65-F5344CB8AC3E}">
        <p14:creationId xmlns:p14="http://schemas.microsoft.com/office/powerpoint/2010/main" val="310335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hf sldNum="0"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indent="0" algn="l" defTabSz="91437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indent="0" algn="l" defTabSz="91437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0" algn="l" defTabSz="91437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indent="0" algn="l" defTabSz="91437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364/AO.56.008201" TargetMode="External"/><Relationship Id="rId3" Type="http://schemas.openxmlformats.org/officeDocument/2006/relationships/hyperlink" Target="https://doi.org/10.1063/5.0134960" TargetMode="External"/><Relationship Id="rId7" Type="http://schemas.openxmlformats.org/officeDocument/2006/relationships/hyperlink" Target="https://doi.org/10.1016/j.nima.2017.09.050" TargetMode="External"/><Relationship Id="rId12" Type="http://schemas.openxmlformats.org/officeDocument/2006/relationships/hyperlink" Target="http://www.sciencedirect.com/science/article/pii/S0168900213014903" TargetMode="External"/><Relationship Id="rId2" Type="http://schemas.openxmlformats.org/officeDocument/2006/relationships/hyperlink" Target="https://doi.org/10.1088/1361-6587/ade00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nima.2017.12.049" TargetMode="External"/><Relationship Id="rId11" Type="http://schemas.openxmlformats.org/officeDocument/2006/relationships/hyperlink" Target="http://scitation.aip.org/content/aip/journal/pop/21/2/10.1063/1.4866020" TargetMode="External"/><Relationship Id="rId5" Type="http://schemas.openxmlformats.org/officeDocument/2006/relationships/hyperlink" Target="https://doi.org/10.1021/acsphotonics.1c01932" TargetMode="External"/><Relationship Id="rId10" Type="http://schemas.openxmlformats.org/officeDocument/2006/relationships/hyperlink" Target="http://dx.doi.org/10.1063/1.4975080" TargetMode="External"/><Relationship Id="rId4" Type="http://schemas.openxmlformats.org/officeDocument/2006/relationships/hyperlink" Target="https://doi.org/10.1038/s41598-023-28617-w" TargetMode="External"/><Relationship Id="rId9" Type="http://schemas.openxmlformats.org/officeDocument/2006/relationships/hyperlink" Target="http://dx.doi.org/10.1063/1.4993206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8AEBA3-6995-4B7E-0E41-11C3ADA7E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514" y="1717277"/>
            <a:ext cx="5275253" cy="2387600"/>
          </a:xfrm>
        </p:spPr>
        <p:txBody>
          <a:bodyPr>
            <a:normAutofit/>
          </a:bodyPr>
          <a:lstStyle/>
          <a:p>
            <a:pPr algn="l"/>
            <a:r>
              <a:rPr lang="en-GB" sz="5000" dirty="0"/>
              <a:t>Welcome to </a:t>
            </a:r>
            <a:br>
              <a:rPr lang="en-GB" sz="5000" dirty="0"/>
            </a:br>
            <a:r>
              <a:rPr lang="en-GB" sz="5000" dirty="0" err="1"/>
              <a:t>NanoAc</a:t>
            </a:r>
            <a:r>
              <a:rPr lang="en-GB" sz="5000" dirty="0"/>
              <a:t> 2025!!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8428BAA-6AA6-D668-E40B-F097DE92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514" y="4196952"/>
            <a:ext cx="5275253" cy="1655762"/>
          </a:xfrm>
        </p:spPr>
        <p:txBody>
          <a:bodyPr>
            <a:normAutofit/>
          </a:bodyPr>
          <a:lstStyle/>
          <a:p>
            <a:pPr algn="l"/>
            <a:r>
              <a:rPr lang="en-GB" sz="1800" dirty="0"/>
              <a:t>Prof Dr Carsten P Welsch</a:t>
            </a:r>
          </a:p>
          <a:p>
            <a:pPr algn="l"/>
            <a:r>
              <a:rPr lang="en-GB" sz="1800" i="1" dirty="0"/>
              <a:t>Head of Accelerator Science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53F3EC-7058-AFD3-D6DF-BD4D74CCD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2395933"/>
            <a:ext cx="4966836" cy="331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1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E871D-6A05-CFA0-0CC9-F3ED03FB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of past R&amp;D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E8EF6E-3FC0-442D-4FC6-C5B8E20F3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4206"/>
            <a:ext cx="10793361" cy="394273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dirty="0"/>
              <a:t>CNT/Graphene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'Leaky surface plasmon-based </a:t>
            </a:r>
            <a:r>
              <a:rPr lang="en-GB" sz="1200" dirty="0" err="1"/>
              <a:t>wakefield</a:t>
            </a:r>
            <a:r>
              <a:rPr lang="en-GB" sz="1200" dirty="0"/>
              <a:t> acceleration in nanostructured carbon nanotubes', Bifeng Lei, et al., Plasma Phys. Control. Fusion 67 065036 (2025), </a:t>
            </a:r>
            <a:r>
              <a:rPr lang="en-GB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https://doi.org/10.1088/1361-6587/ade00a</a:t>
            </a:r>
            <a:r>
              <a:rPr lang="en-GB" sz="1200" dirty="0"/>
              <a:t>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'Exploring ultra-high-intensity </a:t>
            </a:r>
            <a:r>
              <a:rPr lang="en-GB" sz="1200" dirty="0" err="1"/>
              <a:t>wakefields</a:t>
            </a:r>
            <a:r>
              <a:rPr lang="en-GB" sz="1200" dirty="0"/>
              <a:t> in carbon nanotube arrays: An effective plasma-density approach', A. </a:t>
            </a:r>
            <a:r>
              <a:rPr lang="en-GB" sz="1200" dirty="0" err="1"/>
              <a:t>Bonatto</a:t>
            </a:r>
            <a:r>
              <a:rPr lang="en-GB" sz="1200" dirty="0"/>
              <a:t>, et al.,, </a:t>
            </a:r>
            <a:r>
              <a:rPr lang="en-GB" sz="1200" i="1" dirty="0"/>
              <a:t>Physics of Plasmas </a:t>
            </a:r>
            <a:r>
              <a:rPr lang="en-GB" sz="1200" dirty="0"/>
              <a:t>30, 033105 (2023); </a:t>
            </a:r>
            <a:r>
              <a:rPr lang="en-GB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https://doi.org/10.1063/5.0134960</a:t>
            </a:r>
            <a:r>
              <a:rPr lang="en-GB" sz="1200" dirty="0"/>
              <a:t>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'TeV/m catapult acceleration of electrons in graphene layers’, C. </a:t>
            </a:r>
            <a:r>
              <a:rPr lang="en-GB" sz="1200" dirty="0" err="1"/>
              <a:t>Bonţoiu</a:t>
            </a:r>
            <a:r>
              <a:rPr lang="en-GB" sz="1200" dirty="0"/>
              <a:t>, et al., </a:t>
            </a:r>
            <a:r>
              <a:rPr lang="en-GB" sz="1200" i="1" dirty="0"/>
              <a:t>Sci Rep </a:t>
            </a:r>
            <a:r>
              <a:rPr lang="en-GB" sz="1200" dirty="0"/>
              <a:t>13, 1330 (2023). </a:t>
            </a:r>
            <a:r>
              <a:rPr lang="en-GB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https://doi.org/10.1038/s41598-023-28617-w</a:t>
            </a:r>
            <a:r>
              <a:rPr lang="en-GB" sz="1200" dirty="0"/>
              <a:t>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dirty="0"/>
              <a:t>DLA and THz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'Inverse-Designed Narrowband THz Radiator for </a:t>
            </a:r>
            <a:r>
              <a:rPr lang="en-GB" sz="1200" dirty="0" err="1"/>
              <a:t>Ultrarelativistic</a:t>
            </a:r>
            <a:r>
              <a:rPr lang="en-GB" sz="1200" dirty="0"/>
              <a:t> Electrons', B. Hermann, et al., </a:t>
            </a:r>
            <a:r>
              <a:rPr lang="en-GB" sz="1200" i="1" dirty="0"/>
              <a:t>ACS Photonics </a:t>
            </a:r>
            <a:r>
              <a:rPr lang="en-GB" sz="1200" dirty="0"/>
              <a:t>2022, 9, 4, 1143–1149 (2022), </a:t>
            </a:r>
            <a:r>
              <a:rPr lang="en-GB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https://doi.org/10.1021/acsphotonics.1c01932</a:t>
            </a:r>
            <a:r>
              <a:rPr lang="en-GB" sz="1200" dirty="0"/>
              <a:t>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'Energy efficiency studies for dual-grating dielectric laser-driven accelerators', Y. Wei, et al., </a:t>
            </a:r>
            <a:r>
              <a:rPr lang="en-GB" sz="1200" i="1" dirty="0" err="1"/>
              <a:t>Nucl</a:t>
            </a:r>
            <a:r>
              <a:rPr lang="en-GB" sz="1200" i="1" dirty="0"/>
              <a:t>. Instr. Meth. A </a:t>
            </a:r>
            <a:r>
              <a:rPr lang="en-GB" sz="1200" dirty="0"/>
              <a:t>909 (2018). </a:t>
            </a:r>
            <a:r>
              <a:rPr lang="en-GB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https://doi.org/10.1016/j.nima.2017.12.049</a:t>
            </a:r>
            <a:endParaRPr lang="en-GB" sz="120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'Investigations into dual-grating THz-driven accelerators', Y. Wei, et al., </a:t>
            </a:r>
            <a:r>
              <a:rPr lang="en-GB" sz="1200" i="1" dirty="0" err="1"/>
              <a:t>Nucl</a:t>
            </a:r>
            <a:r>
              <a:rPr lang="en-GB" sz="1200" i="1" dirty="0"/>
              <a:t>. Instr. Meth. A </a:t>
            </a:r>
            <a:r>
              <a:rPr lang="en-GB" sz="1200" dirty="0"/>
              <a:t>877 (2018) </a:t>
            </a:r>
            <a:r>
              <a:rPr lang="en-GB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https://doi.org/10.1016/j.nima.2017.09.050</a:t>
            </a:r>
            <a:r>
              <a:rPr lang="en-GB" sz="1200" dirty="0"/>
              <a:t>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'Dual-grating dielectric accelerators driven by a pulse-front-tilted laser', Y. Wei, et al., </a:t>
            </a:r>
            <a:r>
              <a:rPr lang="en-GB" sz="1200" i="1" dirty="0"/>
              <a:t>Applied Optics </a:t>
            </a:r>
            <a:r>
              <a:rPr lang="en-GB" sz="1200" dirty="0"/>
              <a:t>56, 8201-8206 (2017) </a:t>
            </a:r>
            <a:r>
              <a:rPr lang="en-GB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https://doi.org/10.1364/AO.56.008201</a:t>
            </a:r>
            <a:r>
              <a:rPr lang="en-GB" sz="1200" dirty="0"/>
              <a:t>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'Dual-gratings with a Bragg reflector for dielectric laser-driven accelerators', Y. Wei,  et al., </a:t>
            </a:r>
            <a:r>
              <a:rPr lang="en-GB" sz="1200" i="1" dirty="0"/>
              <a:t>Physics of Plasmas </a:t>
            </a:r>
            <a:r>
              <a:rPr lang="en-GB" sz="1200" dirty="0"/>
              <a:t>24, 073115 (2017); </a:t>
            </a:r>
            <a:r>
              <a:rPr lang="en-GB" sz="1200" dirty="0" err="1"/>
              <a:t>doi</a:t>
            </a:r>
            <a:r>
              <a:rPr lang="en-GB" sz="1200" dirty="0"/>
              <a:t>: </a:t>
            </a:r>
            <a:r>
              <a:rPr lang="en-GB" sz="12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http://dx.doi.org/10.1063/1.4993206</a:t>
            </a:r>
            <a:r>
              <a:rPr lang="en-GB" sz="1200" dirty="0"/>
              <a:t> 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'Beam quality study for a grating-based dielectric laser-driven accelerator', Y. Wei, et al., </a:t>
            </a:r>
            <a:r>
              <a:rPr lang="en-GB" sz="1200" i="1" dirty="0"/>
              <a:t>Physics of Plasmas </a:t>
            </a:r>
            <a:r>
              <a:rPr lang="en-GB" sz="1200" dirty="0"/>
              <a:t>24, 023102 (2017) </a:t>
            </a:r>
            <a:r>
              <a:rPr lang="en-GB" sz="1200" dirty="0" err="1"/>
              <a:t>doi</a:t>
            </a:r>
            <a:r>
              <a:rPr lang="en-GB" sz="1200" dirty="0"/>
              <a:t>: </a:t>
            </a:r>
            <a:r>
              <a:rPr lang="en-GB" sz="12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http://dx.doi.org/10.1063/1.4975080</a:t>
            </a:r>
            <a:r>
              <a:rPr lang="en-GB" sz="1200" dirty="0"/>
              <a:t>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'Numerically optimized structures for dielectric asymmetric dual-grating laser accelerators', A. </a:t>
            </a:r>
            <a:r>
              <a:rPr lang="en-GB" sz="1200" dirty="0" err="1"/>
              <a:t>Aimidula</a:t>
            </a:r>
            <a:r>
              <a:rPr lang="en-GB" sz="1200" dirty="0"/>
              <a:t>, et al., </a:t>
            </a:r>
            <a:r>
              <a:rPr lang="en-GB" sz="1200" i="1" dirty="0"/>
              <a:t>Physics of Plasmas</a:t>
            </a:r>
            <a:r>
              <a:rPr lang="en-GB" sz="1200" dirty="0"/>
              <a:t>.21, Issue 2 (2014), </a:t>
            </a:r>
            <a:r>
              <a:rPr lang="en-GB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http://scitation.aip.org/content/aip/journal/pop/21/2/10.1063/1.4866020</a:t>
            </a:r>
            <a:r>
              <a:rPr lang="en-GB" sz="1200" dirty="0"/>
              <a:t>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1200" dirty="0"/>
              <a:t>'Numerical investigations into </a:t>
            </a:r>
            <a:r>
              <a:rPr lang="en-GB" sz="1200" dirty="0" err="1"/>
              <a:t>fiber</a:t>
            </a:r>
            <a:r>
              <a:rPr lang="en-GB" sz="1200" dirty="0"/>
              <a:t> laser based dielectric reverse dual-grating accelerator', A. </a:t>
            </a:r>
            <a:r>
              <a:rPr lang="en-GB" sz="1200" dirty="0" err="1"/>
              <a:t>Aimidula</a:t>
            </a:r>
            <a:r>
              <a:rPr lang="en-GB" sz="1200" dirty="0"/>
              <a:t>, et al.,, </a:t>
            </a:r>
            <a:r>
              <a:rPr lang="en-GB" sz="1200" i="1" dirty="0" err="1"/>
              <a:t>Nucl</a:t>
            </a:r>
            <a:r>
              <a:rPr lang="en-GB" sz="1200" i="1" dirty="0"/>
              <a:t>. Instr. Meth. </a:t>
            </a:r>
            <a:r>
              <a:rPr lang="en-GB" sz="1200" dirty="0"/>
              <a:t>A 740 (2014), </a:t>
            </a:r>
            <a:r>
              <a:rPr lang="en-GB" sz="12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http://www.sciencedirect.com/science/article/pii/S0168900213014903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96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QUASAR">
            <a:extLst>
              <a:ext uri="{FF2B5EF4-FFF2-40B4-BE49-F238E27FC236}">
                <a16:creationId xmlns:a16="http://schemas.microsoft.com/office/drawing/2014/main" id="{12C9398D-F736-CAED-A16D-886619025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44" y="608251"/>
            <a:ext cx="7305500" cy="574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4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690391" y="1697634"/>
            <a:ext cx="10515600" cy="72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60"/>
              </a:lnSpc>
            </a:pPr>
            <a:r>
              <a:rPr lang="en-US" sz="360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Liverpool accelerator science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91529" y="2635041"/>
            <a:ext cx="104034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FFB7098-5270-4568-AE15-1D147DB1A0A7}"/>
              </a:ext>
            </a:extLst>
          </p:cNvPr>
          <p:cNvSpPr txBox="1"/>
          <p:nvPr/>
        </p:nvSpPr>
        <p:spPr>
          <a:xfrm>
            <a:off x="694952" y="5185792"/>
            <a:ext cx="10396604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R&amp;D across frontier accelerators, novel accelerators and accelerator applications, underpinned by data science and AI research;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group that is active across the entire spectrum of Cockcroft Institute research.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9E02CB6-8E2C-D626-CBD9-3B63CA04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38" y="2770868"/>
            <a:ext cx="3473313" cy="233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DC6982B-E311-EA1B-18BB-828B5B4B1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51" y="2770868"/>
            <a:ext cx="3742863" cy="233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ories - Department of Physics - University of Liverpool">
            <a:extLst>
              <a:ext uri="{FF2B5EF4-FFF2-40B4-BE49-F238E27FC236}">
                <a16:creationId xmlns:a16="http://schemas.microsoft.com/office/drawing/2014/main" id="{7494EFC9-F500-36FC-D76A-671D08FC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14" y="2770866"/>
            <a:ext cx="3729774" cy="233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0">
        <p:fade/>
      </p:transition>
    </mc:Choice>
    <mc:Fallback xmlns="">
      <p:transition spd="med" advTm="60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m logo.eps">
            <a:extLst>
              <a:ext uri="{FF2B5EF4-FFF2-40B4-BE49-F238E27FC236}">
                <a16:creationId xmlns:a16="http://schemas.microsoft.com/office/drawing/2014/main" id="{A037A3BF-2DAA-4E9A-B9C8-82B921C8C2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697" y="6303044"/>
            <a:ext cx="1197197" cy="368130"/>
          </a:xfrm>
          <a:prstGeom prst="rect">
            <a:avLst/>
          </a:prstGeom>
        </p:spPr>
      </p:pic>
      <p:pic>
        <p:nvPicPr>
          <p:cNvPr id="4" name="Picture 3" descr="UoL - Logo - Reversed.eps">
            <a:extLst>
              <a:ext uri="{FF2B5EF4-FFF2-40B4-BE49-F238E27FC236}">
                <a16:creationId xmlns:a16="http://schemas.microsoft.com/office/drawing/2014/main" id="{2BBBFF0A-9E3D-4BAC-932B-7521BDC34D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11" y="6282065"/>
            <a:ext cx="1640441" cy="419513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224465-E53E-4420-AF7F-CC6FF6E1B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71" y="6230553"/>
            <a:ext cx="1482679" cy="3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00">
        <p14:ripple/>
      </p:transition>
    </mc:Choice>
    <mc:Fallback xmlns="">
      <p:transition spd="slow" advTm="60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E72C28-CC9D-B10C-BA66-857FB29549EA}"/>
              </a:ext>
            </a:extLst>
          </p:cNvPr>
          <p:cNvSpPr/>
          <p:nvPr/>
        </p:nvSpPr>
        <p:spPr>
          <a:xfrm>
            <a:off x="8553450" y="1181100"/>
            <a:ext cx="3638550" cy="5676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838200" y="1711073"/>
            <a:ext cx="10515600" cy="72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60"/>
              </a:lnSpc>
            </a:pPr>
            <a:r>
              <a:rPr lang="en-US" sz="360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Micro Accelerator R&amp;D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095" y="2933807"/>
            <a:ext cx="7423008" cy="891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Started in 2010 with R&amp;D into Dielectric Laser Accelerators (DLAs) – core element in LA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NET and LIV.DAT;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Research driven by (generations of) PhD students;</a:t>
            </a:r>
          </a:p>
          <a:p>
            <a:pPr marL="285750" lvl="0" indent="-285750">
              <a:spcAft>
                <a:spcPts val="1000"/>
              </a:spcAft>
              <a:buFont typeface="Arial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Significant progress made in structure design, energy efficiency studies and also in using structures as THz source for efficient diagnostics: </a:t>
            </a:r>
            <a:r>
              <a:rPr lang="en-US" sz="2000" i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Amir </a:t>
            </a:r>
            <a:r>
              <a:rPr lang="en-US" sz="2000" i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Aimidula</a:t>
            </a:r>
            <a:r>
              <a:rPr lang="en-US" sz="2000" i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Yelong</a:t>
            </a:r>
            <a:r>
              <a:rPr lang="en-US" sz="2000" i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Wei, Gyanendra Yadav.</a:t>
            </a:r>
            <a:endParaRPr lang="en-GB" sz="2000" i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Went on to consider CNTs and Graphene: </a:t>
            </a:r>
            <a:r>
              <a:rPr lang="en-GB" sz="2000" i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Cristian </a:t>
            </a:r>
            <a:r>
              <a:rPr lang="en-GB" sz="2000" i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Bontoiu</a:t>
            </a:r>
            <a:r>
              <a:rPr lang="en-GB" sz="2000" i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, now: Bifeng Lei.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2697495"/>
            <a:ext cx="508046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3" descr="C:\D disk\Cockcroft Institute\CST_Files\Yelong\4 period_DLA model_TD_03.gif">
            <a:extLst>
              <a:ext uri="{FF2B5EF4-FFF2-40B4-BE49-F238E27FC236}">
                <a16:creationId xmlns:a16="http://schemas.microsoft.com/office/drawing/2014/main" id="{BB2B7481-E4F3-D170-4E14-E051715376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56" y="1340507"/>
            <a:ext cx="5503863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AE683F8-DE25-AA5E-5B6A-BBD87511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56" y="4351590"/>
            <a:ext cx="2966597" cy="16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83A405-42A2-D75B-7CD2-B3699D5C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2025 Highlight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9256F-6B24-5E1C-49A3-C4F61C002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33707"/>
            <a:ext cx="6135477" cy="271484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Bifeng Lei, et al., </a:t>
            </a:r>
            <a:r>
              <a:rPr lang="en-GB" i="1" dirty="0"/>
              <a:t>“Coherent synchrotron radiation by excitation of surface plasmon polariton on near-critical solid microtube surface”</a:t>
            </a:r>
          </a:p>
          <a:p>
            <a:pPr marL="0" indent="0">
              <a:buNone/>
            </a:pPr>
            <a:r>
              <a:rPr lang="en-GB" dirty="0"/>
              <a:t>Physical Review Letters, </a:t>
            </a:r>
            <a:r>
              <a:rPr lang="en-GB" i="1" dirty="0"/>
              <a:t>accepted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538014-0B67-F78F-FCCD-9127D23AE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15181"/>
          <a:stretch>
            <a:fillRect/>
          </a:stretch>
        </p:blipFill>
        <p:spPr bwMode="auto">
          <a:xfrm>
            <a:off x="7738108" y="2975081"/>
            <a:ext cx="3549704" cy="2913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E093D4-BE83-3D14-A838-A5E1EF1C3139}"/>
              </a:ext>
            </a:extLst>
          </p:cNvPr>
          <p:cNvGrpSpPr/>
          <p:nvPr/>
        </p:nvGrpSpPr>
        <p:grpSpPr>
          <a:xfrm>
            <a:off x="7895771" y="-179059"/>
            <a:ext cx="5122070" cy="2418599"/>
            <a:chOff x="7895771" y="216867"/>
            <a:chExt cx="5122070" cy="2418599"/>
          </a:xfrm>
        </p:grpSpPr>
        <p:pic>
          <p:nvPicPr>
            <p:cNvPr id="4100" name="Picture 4" descr="champagne">
              <a:extLst>
                <a:ext uri="{FF2B5EF4-FFF2-40B4-BE49-F238E27FC236}">
                  <a16:creationId xmlns:a16="http://schemas.microsoft.com/office/drawing/2014/main" id="{3270BEC1-CB17-528D-C518-14A53DCBC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6490">
              <a:off x="9207841" y="216867"/>
              <a:ext cx="381000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9EAC98-3153-1D40-C56C-B10DD9A7D571}"/>
                </a:ext>
              </a:extLst>
            </p:cNvPr>
            <p:cNvSpPr txBox="1"/>
            <p:nvPr/>
          </p:nvSpPr>
          <p:spPr>
            <a:xfrm>
              <a:off x="7895771" y="1989135"/>
              <a:ext cx="30987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Congrats!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9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ky, ground, outdoor&#10;&#10;Description automatically generated">
            <a:extLst>
              <a:ext uri="{FF2B5EF4-FFF2-40B4-BE49-F238E27FC236}">
                <a16:creationId xmlns:a16="http://schemas.microsoft.com/office/drawing/2014/main" id="{37916CB0-FA1E-43AC-9F8D-4FC148641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14"/>
            <a:ext cx="12192000" cy="8785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476253"/>
            <a:ext cx="6498077" cy="1186775"/>
          </a:xfrm>
          <a:prstGeom prst="rect">
            <a:avLst/>
          </a:prstGeom>
          <a:gradFill>
            <a:gsLst>
              <a:gs pos="75113">
                <a:schemeClr val="tx1">
                  <a:alpha val="70000"/>
                </a:schemeClr>
              </a:gs>
              <a:gs pos="100000">
                <a:schemeClr val="tx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893" y="5705822"/>
            <a:ext cx="8902639" cy="72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Collaboration is key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53299" y="3475614"/>
            <a:ext cx="4838701" cy="3187414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3299" y="3483834"/>
            <a:ext cx="483870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QUASAR Group has established strategic partnerships with many key institutions, including: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Daresbury Laboratory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CERN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GSI/FAIR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often realize joint PhD projects with our partners and are used to make the most out of distributed skills and infrastructures – this will also be key for our future work </a:t>
            </a:r>
            <a:r>
              <a:rPr lang="en-US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on ultra-compact accelerators.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2" y="530702"/>
            <a:ext cx="3118657" cy="8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7B2F-8ADA-4BA4-856D-701102CD2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3CC66-3B64-491B-9014-E96D40B9C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59157"/>
            <a:ext cx="12192000" cy="809767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B575-B38D-A48E-8AA1-7128F0E57E39}"/>
              </a:ext>
            </a:extLst>
          </p:cNvPr>
          <p:cNvSpPr txBox="1"/>
          <p:nvPr/>
        </p:nvSpPr>
        <p:spPr>
          <a:xfrm>
            <a:off x="649421" y="5165551"/>
            <a:ext cx="10622637" cy="63094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Accelerating R&amp;D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53EC4-7DD3-E014-F3B7-1279A0C52C33}"/>
              </a:ext>
            </a:extLst>
          </p:cNvPr>
          <p:cNvSpPr txBox="1"/>
          <p:nvPr/>
        </p:nvSpPr>
        <p:spPr>
          <a:xfrm>
            <a:off x="649422" y="6033848"/>
            <a:ext cx="10622636" cy="58477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Tahoma" charset="0"/>
              </a:rPr>
              <a:t>for </a:t>
            </a:r>
            <a:r>
              <a:rPr lang="en-GB" sz="3200" dirty="0" err="1">
                <a:solidFill>
                  <a:prstClr val="white"/>
                </a:solidFill>
                <a:latin typeface="Tahoma" charset="0"/>
              </a:rPr>
              <a:t>sCIence</a:t>
            </a:r>
            <a:r>
              <a:rPr lang="en-GB" sz="3200" dirty="0">
                <a:solidFill>
                  <a:prstClr val="white"/>
                </a:solidFill>
                <a:latin typeface="Tahoma" charset="0"/>
              </a:rPr>
              <a:t> and </a:t>
            </a:r>
            <a:r>
              <a:rPr lang="en-GB" sz="3200" dirty="0" err="1">
                <a:solidFill>
                  <a:prstClr val="white"/>
                </a:solidFill>
                <a:latin typeface="Tahoma" charset="0"/>
              </a:rPr>
              <a:t>soCIety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1F740C-21D2-D923-F1B3-8F3A2486626E}"/>
              </a:ext>
            </a:extLst>
          </p:cNvPr>
          <p:cNvSpPr/>
          <p:nvPr/>
        </p:nvSpPr>
        <p:spPr>
          <a:xfrm>
            <a:off x="10599035" y="4442173"/>
            <a:ext cx="1416123" cy="829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A group of people posing for a photo.">
            <a:extLst>
              <a:ext uri="{FF2B5EF4-FFF2-40B4-BE49-F238E27FC236}">
                <a16:creationId xmlns:a16="http://schemas.microsoft.com/office/drawing/2014/main" id="{2FBDC15C-FE86-5A5B-A6BD-F51AACEC9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94" y="675558"/>
            <a:ext cx="7581900" cy="50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C4AD6C-151C-5677-ACAB-FB102548134D}"/>
              </a:ext>
            </a:extLst>
          </p:cNvPr>
          <p:cNvSpPr txBox="1"/>
          <p:nvPr/>
        </p:nvSpPr>
        <p:spPr>
          <a:xfrm>
            <a:off x="4355690" y="5951609"/>
            <a:ext cx="3062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www.quasar-group.org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92F7B-54EE-9FB8-DE38-289874DEA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035" y="5227672"/>
            <a:ext cx="1416123" cy="1447874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9AD58EC-A349-EE9E-AEE0-DE529AC9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581" y="4606317"/>
            <a:ext cx="1193030" cy="5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523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BAF4-CE2A-40B4-FE93-CDC324DF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557A3-32B6-DD7E-E6FB-4EA09449D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Present &amp; discuss the latest research</a:t>
            </a:r>
          </a:p>
          <a:p>
            <a:r>
              <a:rPr lang="en-GB" dirty="0"/>
              <a:t>Identify a strategic roadmap for key technologies and science program</a:t>
            </a:r>
          </a:p>
          <a:p>
            <a:r>
              <a:rPr lang="en-GB" dirty="0"/>
              <a:t>Establish a solid basis for future funding opportunities and collaborative R&amp;D</a:t>
            </a:r>
          </a:p>
          <a:p>
            <a:r>
              <a:rPr lang="en-GB" dirty="0"/>
              <a:t>Provide networking opportunities and get to know each other better.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Enjoy!</a:t>
            </a:r>
          </a:p>
        </p:txBody>
      </p:sp>
    </p:spTree>
    <p:extLst>
      <p:ext uri="{BB962C8B-B14F-4D97-AF65-F5344CB8AC3E}">
        <p14:creationId xmlns:p14="http://schemas.microsoft.com/office/powerpoint/2010/main" val="4825947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DA569C-7A81-0D43-8490-07A5198C573D}" vid="{29F43398-5CEA-8F45-8F73-53C0FB2437DE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velVTI">
  <a:themeElements>
    <a:clrScheme name="AnalogousFromLightSeedLeftStep">
      <a:dk1>
        <a:srgbClr val="000000"/>
      </a:dk1>
      <a:lt1>
        <a:srgbClr val="FFFFFF"/>
      </a:lt1>
      <a:dk2>
        <a:srgbClr val="3B213A"/>
      </a:dk2>
      <a:lt2>
        <a:srgbClr val="E3E2E8"/>
      </a:lt2>
      <a:accent1>
        <a:srgbClr val="93A94E"/>
      </a:accent1>
      <a:accent2>
        <a:srgbClr val="B6A03C"/>
      </a:accent2>
      <a:accent3>
        <a:srgbClr val="EA8946"/>
      </a:accent3>
      <a:accent4>
        <a:srgbClr val="EB4E4F"/>
      </a:accent4>
      <a:accent5>
        <a:srgbClr val="EE6EA5"/>
      </a:accent5>
      <a:accent6>
        <a:srgbClr val="EB4ED2"/>
      </a:accent6>
      <a:hlink>
        <a:srgbClr val="7A69AE"/>
      </a:hlink>
      <a:folHlink>
        <a:srgbClr val="7F7F7F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8AE054332BC54B97EB0DF505B73FB2" ma:contentTypeVersion="10" ma:contentTypeDescription="Create a new document." ma:contentTypeScope="" ma:versionID="85a5f5b9bace8707c0e6ca12f5c81b2e">
  <xsd:schema xmlns:xsd="http://www.w3.org/2001/XMLSchema" xmlns:xs="http://www.w3.org/2001/XMLSchema" xmlns:p="http://schemas.microsoft.com/office/2006/metadata/properties" xmlns:ns3="dbc924fb-dac1-4233-920c-58958046d5c7" targetNamespace="http://schemas.microsoft.com/office/2006/metadata/properties" ma:root="true" ma:fieldsID="cc67d5434b10abaf8a6e7ac1909fc4c8" ns3:_="">
    <xsd:import namespace="dbc924fb-dac1-4233-920c-58958046d5c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c924fb-dac1-4233-920c-58958046d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CBB410-F39F-4934-B5D8-D14938FEB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c924fb-dac1-4233-920c-58958046d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AA0D63-734E-46CA-8EEF-5FD85B10F5B2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purl.org/dc/terms/"/>
    <ds:schemaRef ds:uri="dbc924fb-dac1-4233-920c-58958046d5c7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3C4C6E2-59A5-44AB-8363-8E5BF2A92B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Microsoft Office PowerPoint</Application>
  <PresentationFormat>Widescreen</PresentationFormat>
  <Paragraphs>73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Bierstadt</vt:lpstr>
      <vt:lpstr>Calibri</vt:lpstr>
      <vt:lpstr>Calibri Light</vt:lpstr>
      <vt:lpstr>Tahoma</vt:lpstr>
      <vt:lpstr>1_Office Theme</vt:lpstr>
      <vt:lpstr>2_Office Theme</vt:lpstr>
      <vt:lpstr>BevelVTI</vt:lpstr>
      <vt:lpstr>Welcome to  NanoAc 2025!!</vt:lpstr>
      <vt:lpstr>Liverpool accelerator science</vt:lpstr>
      <vt:lpstr>PowerPoint Presentation</vt:lpstr>
      <vt:lpstr>Micro Accelerator R&amp;D</vt:lpstr>
      <vt:lpstr>2025 Highlight</vt:lpstr>
      <vt:lpstr>PowerPoint Presentation</vt:lpstr>
      <vt:lpstr>PowerPoint Presentation</vt:lpstr>
      <vt:lpstr>PowerPoint Presentation</vt:lpstr>
      <vt:lpstr>This workshop</vt:lpstr>
      <vt:lpstr>Selection of past R&amp;D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Holford, Poppy (STFC,DL,DI)</dc:creator>
  <cp:lastModifiedBy>Welsch, Carsten</cp:lastModifiedBy>
  <cp:revision>23</cp:revision>
  <dcterms:created xsi:type="dcterms:W3CDTF">2022-07-14T10:24:16Z</dcterms:created>
  <dcterms:modified xsi:type="dcterms:W3CDTF">2025-11-03T15:25:19Z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0x010100D18AE054332BC54B97EB0DF505B73FB2</vt:lpwstr>
  </property>
</Properties>
</file>