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79" r:id="rId2"/>
    <p:sldId id="284" r:id="rId3"/>
    <p:sldId id="285" r:id="rId4"/>
    <p:sldId id="286" r:id="rId5"/>
    <p:sldId id="288" r:id="rId6"/>
    <p:sldId id="289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F64"/>
    <a:srgbClr val="956700"/>
    <a:srgbClr val="1E2B7D"/>
    <a:srgbClr val="0B2065"/>
    <a:srgbClr val="0B2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02D21-2526-BA4E-B6F6-4767CCFE555A}" v="37" dt="2025-09-10T23:10:54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8"/>
    <p:restoredTop sz="96181"/>
  </p:normalViewPr>
  <p:slideViewPr>
    <p:cSldViewPr snapToGrid="0">
      <p:cViewPr varScale="1">
        <p:scale>
          <a:sx n="119" d="100"/>
          <a:sy n="119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B197B-577E-064D-8132-E877507CC84D}" type="datetimeFigureOut">
              <a:rPr lang="en-US" smtClean="0"/>
              <a:t>9/10/25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39FE3-98E4-A644-90E9-AA7A4959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5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2BBE6F-4984-32D8-17DF-C1AD54C919A4}"/>
              </a:ext>
            </a:extLst>
          </p:cNvPr>
          <p:cNvSpPr/>
          <p:nvPr userDrawn="1"/>
        </p:nvSpPr>
        <p:spPr>
          <a:xfrm>
            <a:off x="0" y="3213463"/>
            <a:ext cx="12192000" cy="3030269"/>
          </a:xfrm>
          <a:prstGeom prst="rect">
            <a:avLst/>
          </a:prstGeom>
          <a:solidFill>
            <a:srgbClr val="0B2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197BF-D2E7-1E6C-C919-876D61959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3872976"/>
            <a:ext cx="6947265" cy="1809367"/>
          </a:xfrm>
          <a:prstGeom prst="rect">
            <a:avLst/>
          </a:prstGeom>
          <a:solidFill>
            <a:srgbClr val="0B2165"/>
          </a:solidFill>
        </p:spPr>
        <p:txBody>
          <a:bodyPr lIns="251999" tIns="0"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D7F6E-61E6-3C17-B244-62521B326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11875"/>
            <a:ext cx="10850451" cy="2170514"/>
          </a:xfrm>
          <a:solidFill>
            <a:srgbClr val="956700"/>
          </a:solidFill>
        </p:spPr>
        <p:txBody>
          <a:bodyPr wrap="square" lIns="251999" tIns="72000" rIns="90000" bIns="144000" anchor="ctr" anchorCtr="0">
            <a:normAutofit/>
          </a:bodyPr>
          <a:lstStyle>
            <a:lvl1pPr algn="l" fontAlgn="base">
              <a:lnSpc>
                <a:spcPct val="100000"/>
              </a:lnSpc>
              <a:defRPr sz="4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D0D2-7F5A-21C8-33EE-FADBFFC2D674}"/>
              </a:ext>
            </a:extLst>
          </p:cNvPr>
          <p:cNvSpPr/>
          <p:nvPr userDrawn="1"/>
        </p:nvSpPr>
        <p:spPr>
          <a:xfrm>
            <a:off x="0" y="614268"/>
            <a:ext cx="503349" cy="2168121"/>
          </a:xfrm>
          <a:prstGeom prst="rect">
            <a:avLst/>
          </a:prstGeom>
          <a:solidFill>
            <a:srgbClr val="9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8726CFE-4ED1-CEA6-6BFB-9DD2491DB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59" t="3529" b="7328"/>
          <a:stretch/>
        </p:blipFill>
        <p:spPr>
          <a:xfrm>
            <a:off x="8046742" y="3820724"/>
            <a:ext cx="3568339" cy="8490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2882BD-E251-F75A-3165-C61BE2AE5C02}"/>
              </a:ext>
            </a:extLst>
          </p:cNvPr>
          <p:cNvSpPr/>
          <p:nvPr userDrawn="1"/>
        </p:nvSpPr>
        <p:spPr>
          <a:xfrm>
            <a:off x="11688651" y="614268"/>
            <a:ext cx="503349" cy="2168121"/>
          </a:xfrm>
          <a:prstGeom prst="rect">
            <a:avLst/>
          </a:prstGeom>
          <a:solidFill>
            <a:srgbClr val="9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8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oL m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4D04-5648-3018-35F2-EB94559C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1" y="365125"/>
            <a:ext cx="8120448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A3207-CF00-827A-B04F-7F79A4AF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601189"/>
            <a:ext cx="11211698" cy="4479917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8F687EC-C3B9-2B7D-019F-425952136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1448" y="661963"/>
            <a:ext cx="2548756" cy="647683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6B74BD-D028-86FD-0EC1-09B0EB216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20A872A-A4D8-BE8F-D141-BF8EFE052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5A16E2-3557-8411-FF92-B86D8931E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7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L m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E10119-5743-6737-E759-82074745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0" y="365125"/>
            <a:ext cx="11211697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479472A-F6A8-3647-80D7-6F39083F8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47AAFB-D487-FF11-6DE3-BDA3A14EB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76E35B-99B2-44CD-3CDC-65418361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353185"/>
            <a:ext cx="11211698" cy="490855"/>
          </a:xfrm>
          <a:prstGeom prst="rect">
            <a:avLst/>
          </a:prstGeom>
        </p:spPr>
        <p:txBody>
          <a:bodyPr lIns="144000"/>
          <a:lstStyle>
            <a:lvl1pPr marL="0" indent="0">
              <a:buFontTx/>
              <a:buNone/>
              <a:defRPr>
                <a:solidFill>
                  <a:srgbClr val="956700"/>
                </a:solidFill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9D4CE7-3D38-0F52-2288-8C4246BE3C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151" y="2017735"/>
            <a:ext cx="11211698" cy="4164874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A9255A-B827-CB49-A547-6829366E8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7DF3641-AA99-A21E-1336-94D682A45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1448" y="661963"/>
            <a:ext cx="2548756" cy="6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08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oL m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ACC1-2586-0872-D2E2-7A005C24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CDE47-6EC6-13D9-AA20-4E5347112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51" y="1528997"/>
            <a:ext cx="5529649" cy="4647966"/>
          </a:xfrm>
          <a:prstGeom prst="rect">
            <a:avLst/>
          </a:prstGeo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D223D-D812-0A8C-DFBF-B65C6DA74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8997"/>
            <a:ext cx="5529648" cy="4647966"/>
          </a:xfrm>
          <a:prstGeom prst="rect">
            <a:avLst/>
          </a:prstGeo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C8C6E2C-1EF0-C11A-ACE1-75FE8012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4C9B941-9C60-74FF-66D5-96671ED7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C3097A9-8C17-2B5C-9A31-78A552183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DAF247-81A5-AF39-F6C6-06A0FAD8F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1448" y="661963"/>
            <a:ext cx="2548756" cy="6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m2 m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4D04-5648-3018-35F2-EB94559C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1" y="365125"/>
            <a:ext cx="8120448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A3207-CF00-827A-B04F-7F79A4AF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601189"/>
            <a:ext cx="11211698" cy="4479917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6B74BD-D028-86FD-0EC1-09B0EB216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20A872A-A4D8-BE8F-D141-BF8EFE052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5A16E2-3557-8411-FF92-B86D8931E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7D6491-5B7F-43ED-A311-5FCD61591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44" y="384364"/>
            <a:ext cx="1702845" cy="14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2 m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E10119-5743-6737-E759-82074745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0" y="365125"/>
            <a:ext cx="11211697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479472A-F6A8-3647-80D7-6F39083F8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47AAFB-D487-FF11-6DE3-BDA3A14EB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76E35B-99B2-44CD-3CDC-65418361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353185"/>
            <a:ext cx="11211698" cy="490855"/>
          </a:xfrm>
          <a:prstGeom prst="rect">
            <a:avLst/>
          </a:prstGeom>
        </p:spPr>
        <p:txBody>
          <a:bodyPr lIns="144000"/>
          <a:lstStyle>
            <a:lvl1pPr marL="0" indent="0">
              <a:buFontTx/>
              <a:buNone/>
              <a:defRPr>
                <a:solidFill>
                  <a:srgbClr val="956700"/>
                </a:solidFill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9D4CE7-3D38-0F52-2288-8C4246BE3C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151" y="2017735"/>
            <a:ext cx="11211698" cy="4164874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A9255A-B827-CB49-A547-6829366E8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pic>
        <p:nvPicPr>
          <p:cNvPr id="3" name="그림 6">
            <a:extLst>
              <a:ext uri="{FF2B5EF4-FFF2-40B4-BE49-F238E27FC236}">
                <a16:creationId xmlns:a16="http://schemas.microsoft.com/office/drawing/2014/main" id="{D5759BFB-AA9D-57ED-1E5E-A7F13FDAF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44" y="384364"/>
            <a:ext cx="1702845" cy="14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m2 m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ACC1-2586-0872-D2E2-7A005C24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CDE47-6EC6-13D9-AA20-4E5347112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51" y="1528997"/>
            <a:ext cx="5529649" cy="4647966"/>
          </a:xfrm>
          <a:prstGeom prst="rect">
            <a:avLst/>
          </a:prstGeo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D223D-D812-0A8C-DFBF-B65C6DA74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8997"/>
            <a:ext cx="5529648" cy="4647966"/>
          </a:xfrm>
          <a:prstGeom prst="rect">
            <a:avLst/>
          </a:prstGeo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C8C6E2C-1EF0-C11A-ACE1-75FE8012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4C9B941-9C60-74FF-66D5-96671ED7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C3097A9-8C17-2B5C-9A31-78A552183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15985C3-DD2F-6E6B-7751-1A4B939E5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44" y="384364"/>
            <a:ext cx="1702845" cy="14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0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UonE m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4D04-5648-3018-35F2-EB94559C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1" y="365125"/>
            <a:ext cx="8120448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A3207-CF00-827A-B04F-7F79A4AF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601189"/>
            <a:ext cx="11211698" cy="4479917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6B74BD-D028-86FD-0EC1-09B0EB216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20A872A-A4D8-BE8F-D141-BF8EFE052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5A16E2-3557-8411-FF92-B86D8931E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 descr="The MUonE project">
            <a:extLst>
              <a:ext uri="{FF2B5EF4-FFF2-40B4-BE49-F238E27FC236}">
                <a16:creationId xmlns:a16="http://schemas.microsoft.com/office/drawing/2014/main" id="{0C7D086A-3232-CA8F-FABF-DB0516376A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235" y="534748"/>
            <a:ext cx="2038257" cy="11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4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onE m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E10119-5743-6737-E759-82074745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0" y="365125"/>
            <a:ext cx="11211697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479472A-F6A8-3647-80D7-6F39083F8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47AAFB-D487-FF11-6DE3-BDA3A14EB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76E35B-99B2-44CD-3CDC-65418361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353185"/>
            <a:ext cx="11211698" cy="490855"/>
          </a:xfrm>
          <a:prstGeom prst="rect">
            <a:avLst/>
          </a:prstGeom>
        </p:spPr>
        <p:txBody>
          <a:bodyPr lIns="144000"/>
          <a:lstStyle>
            <a:lvl1pPr marL="0" indent="0">
              <a:buFontTx/>
              <a:buNone/>
              <a:defRPr>
                <a:solidFill>
                  <a:srgbClr val="956700"/>
                </a:solidFill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9D4CE7-3D38-0F52-2288-8C4246BE3C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151" y="2017735"/>
            <a:ext cx="11211698" cy="4164874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A9255A-B827-CB49-A547-6829366E8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pic>
        <p:nvPicPr>
          <p:cNvPr id="8" name="Picture 2" descr="The MUonE project">
            <a:extLst>
              <a:ext uri="{FF2B5EF4-FFF2-40B4-BE49-F238E27FC236}">
                <a16:creationId xmlns:a16="http://schemas.microsoft.com/office/drawing/2014/main" id="{424FF1F0-CEEB-32E9-C98F-8E2C4D5021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235" y="534748"/>
            <a:ext cx="2038257" cy="11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86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UonE m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ACC1-2586-0872-D2E2-7A005C24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CDE47-6EC6-13D9-AA20-4E5347112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51" y="1528997"/>
            <a:ext cx="5529649" cy="4647966"/>
          </a:xfrm>
          <a:prstGeom prst="rect">
            <a:avLst/>
          </a:prstGeo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D223D-D812-0A8C-DFBF-B65C6DA74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8997"/>
            <a:ext cx="5529648" cy="4647966"/>
          </a:xfrm>
          <a:prstGeom prst="rect">
            <a:avLst/>
          </a:prstGeo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C8C6E2C-1EF0-C11A-ACE1-75FE8012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4C9B941-9C60-74FF-66D5-96671ED7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C3097A9-8C17-2B5C-9A31-78A552183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The MUonE project">
            <a:extLst>
              <a:ext uri="{FF2B5EF4-FFF2-40B4-BE49-F238E27FC236}">
                <a16:creationId xmlns:a16="http://schemas.microsoft.com/office/drawing/2014/main" id="{D2FE505E-66F2-6C41-986D-4E0D1646BE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235" y="534748"/>
            <a:ext cx="2038257" cy="11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36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onE mark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9">
            <a:extLst>
              <a:ext uri="{FF2B5EF4-FFF2-40B4-BE49-F238E27FC236}">
                <a16:creationId xmlns:a16="http://schemas.microsoft.com/office/drawing/2014/main" id="{7402F641-D6B1-978F-5F28-39B1971CA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64240" y="556650"/>
            <a:ext cx="2038257" cy="108983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D9A72ED-6568-4A71-110B-416E47DA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30864BF-3AF4-948E-A99F-1B44238F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7C483DC-F7A0-4FDF-6E35-7C5C9CAB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2BBE6F-4984-32D8-17DF-C1AD54C919A4}"/>
              </a:ext>
            </a:extLst>
          </p:cNvPr>
          <p:cNvSpPr/>
          <p:nvPr userDrawn="1"/>
        </p:nvSpPr>
        <p:spPr>
          <a:xfrm>
            <a:off x="0" y="3213463"/>
            <a:ext cx="12192000" cy="3030269"/>
          </a:xfrm>
          <a:prstGeom prst="rect">
            <a:avLst/>
          </a:prstGeom>
          <a:solidFill>
            <a:srgbClr val="0B2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197BF-D2E7-1E6C-C919-876D61959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3872976"/>
            <a:ext cx="6947265" cy="1809367"/>
          </a:xfrm>
          <a:prstGeom prst="rect">
            <a:avLst/>
          </a:prstGeom>
          <a:solidFill>
            <a:srgbClr val="0B2165"/>
          </a:solidFill>
        </p:spPr>
        <p:txBody>
          <a:bodyPr lIns="251999" tIns="0"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D7F6E-61E6-3C17-B244-62521B326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11875"/>
            <a:ext cx="10850451" cy="2170514"/>
          </a:xfrm>
          <a:solidFill>
            <a:srgbClr val="956700"/>
          </a:solidFill>
        </p:spPr>
        <p:txBody>
          <a:bodyPr wrap="square" lIns="251999" tIns="72000" rIns="90000" bIns="144000" anchor="ctr" anchorCtr="0">
            <a:normAutofit/>
          </a:bodyPr>
          <a:lstStyle>
            <a:lvl1pPr algn="l" fontAlgn="base">
              <a:lnSpc>
                <a:spcPct val="100000"/>
              </a:lnSpc>
              <a:defRPr sz="4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D0D2-7F5A-21C8-33EE-FADBFFC2D674}"/>
              </a:ext>
            </a:extLst>
          </p:cNvPr>
          <p:cNvSpPr/>
          <p:nvPr userDrawn="1"/>
        </p:nvSpPr>
        <p:spPr>
          <a:xfrm>
            <a:off x="0" y="614268"/>
            <a:ext cx="503349" cy="2168121"/>
          </a:xfrm>
          <a:prstGeom prst="rect">
            <a:avLst/>
          </a:prstGeom>
          <a:solidFill>
            <a:srgbClr val="9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8726CFE-4ED1-CEA6-6BFB-9DD2491DB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59" t="3529" b="7328"/>
          <a:stretch/>
        </p:blipFill>
        <p:spPr>
          <a:xfrm>
            <a:off x="8046742" y="3820724"/>
            <a:ext cx="3568339" cy="8490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2882BD-E251-F75A-3165-C61BE2AE5C02}"/>
              </a:ext>
            </a:extLst>
          </p:cNvPr>
          <p:cNvSpPr/>
          <p:nvPr userDrawn="1"/>
        </p:nvSpPr>
        <p:spPr>
          <a:xfrm>
            <a:off x="11688651" y="614268"/>
            <a:ext cx="503349" cy="2168121"/>
          </a:xfrm>
          <a:prstGeom prst="rect">
            <a:avLst/>
          </a:prstGeom>
          <a:solidFill>
            <a:srgbClr val="9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ont, screenshot, text, graphics&#10;&#10;Description automatically generated">
            <a:extLst>
              <a:ext uri="{FF2B5EF4-FFF2-40B4-BE49-F238E27FC236}">
                <a16:creationId xmlns:a16="http://schemas.microsoft.com/office/drawing/2014/main" id="{61DAB57E-5633-84D9-417C-E63712719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2368" y="4581868"/>
            <a:ext cx="3989772" cy="13352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030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onE mark 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9">
            <a:extLst>
              <a:ext uri="{FF2B5EF4-FFF2-40B4-BE49-F238E27FC236}">
                <a16:creationId xmlns:a16="http://schemas.microsoft.com/office/drawing/2014/main" id="{7402F641-D6B1-978F-5F28-39B1971CA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64240" y="556650"/>
            <a:ext cx="2038257" cy="1089833"/>
          </a:xfrm>
          <a:prstGeom prst="rect">
            <a:avLst/>
          </a:prstGeom>
        </p:spPr>
      </p:pic>
      <p:pic>
        <p:nvPicPr>
          <p:cNvPr id="3" name="Picture 2" descr="A logo with white blue orange and yellow letters&#10;&#10;Description automatically generated">
            <a:extLst>
              <a:ext uri="{FF2B5EF4-FFF2-40B4-BE49-F238E27FC236}">
                <a16:creationId xmlns:a16="http://schemas.microsoft.com/office/drawing/2014/main" id="{F4CBC29C-0AB2-0AE9-E43E-D9CE93B3B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64239" y="554282"/>
            <a:ext cx="2038257" cy="108983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A887-0040-B9AD-850A-E47A90C1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80225-882E-0DA8-FF74-0BAB3BBD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B8BD0-DF1F-0BB9-43BC-0BC6DE6B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14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AF07B-CCE2-470B-81FB-256352F0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1" y="1709738"/>
            <a:ext cx="1121169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7146A-DC74-AE54-413C-38FFFA4F9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51" y="4589463"/>
            <a:ext cx="1121169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FD60B7-4872-6017-1888-404E02CAA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B7C4A7-E04C-EFDF-53DA-15AA6391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56AD9-417C-5039-2D8C-1F5A23226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DCBF34-3647-4637-D365-555B9DFB0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01B4C7-9F2E-8ADC-EDB8-83444666D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73C43B-2E9E-4BE8-1248-EA25C9529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87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 Low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4D04-5648-3018-35F2-EB94559C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48047A8-CB64-3049-38A5-F622386B0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D90B56-A89E-7D51-44F8-D20357CEB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DEACF8-1E92-E518-101E-9037EF69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690688"/>
            <a:ext cx="11211698" cy="4318226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AE428E-4B0C-D5B6-A7DC-C262675FC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2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5F197BF-D2E7-1E6C-C919-876D61959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3872976"/>
            <a:ext cx="6947265" cy="1809367"/>
          </a:xfrm>
          <a:prstGeom prst="rect">
            <a:avLst/>
          </a:prstGeom>
          <a:solidFill>
            <a:srgbClr val="0B2165">
              <a:alpha val="0"/>
            </a:srgbClr>
          </a:solidFill>
        </p:spPr>
        <p:txBody>
          <a:bodyPr lIns="251999" tIns="0"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2BBE6F-4984-32D8-17DF-C1AD54C919A4}"/>
              </a:ext>
            </a:extLst>
          </p:cNvPr>
          <p:cNvSpPr/>
          <p:nvPr userDrawn="1"/>
        </p:nvSpPr>
        <p:spPr>
          <a:xfrm>
            <a:off x="0" y="3213463"/>
            <a:ext cx="12192000" cy="3030269"/>
          </a:xfrm>
          <a:prstGeom prst="rect">
            <a:avLst/>
          </a:prstGeom>
          <a:solidFill>
            <a:srgbClr val="0B2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D7F6E-61E6-3C17-B244-62521B326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11875"/>
            <a:ext cx="10850451" cy="2170514"/>
          </a:xfrm>
          <a:solidFill>
            <a:srgbClr val="956700"/>
          </a:solidFill>
        </p:spPr>
        <p:txBody>
          <a:bodyPr wrap="square" lIns="251999" tIns="72000" rIns="90000" bIns="144000" anchor="ctr" anchorCtr="0">
            <a:normAutofit/>
          </a:bodyPr>
          <a:lstStyle>
            <a:lvl1pPr algn="l" fontAlgn="base">
              <a:lnSpc>
                <a:spcPct val="100000"/>
              </a:lnSpc>
              <a:defRPr sz="4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D0D2-7F5A-21C8-33EE-FADBFFC2D674}"/>
              </a:ext>
            </a:extLst>
          </p:cNvPr>
          <p:cNvSpPr/>
          <p:nvPr userDrawn="1"/>
        </p:nvSpPr>
        <p:spPr>
          <a:xfrm>
            <a:off x="0" y="614268"/>
            <a:ext cx="503349" cy="2168121"/>
          </a:xfrm>
          <a:prstGeom prst="rect">
            <a:avLst/>
          </a:prstGeom>
          <a:solidFill>
            <a:srgbClr val="9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8726CFE-4ED1-CEA6-6BFB-9DD2491DB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59" t="3529" b="7328"/>
          <a:stretch/>
        </p:blipFill>
        <p:spPr>
          <a:xfrm>
            <a:off x="8046742" y="3820724"/>
            <a:ext cx="3568339" cy="8490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2882BD-E251-F75A-3165-C61BE2AE5C02}"/>
              </a:ext>
            </a:extLst>
          </p:cNvPr>
          <p:cNvSpPr/>
          <p:nvPr userDrawn="1"/>
        </p:nvSpPr>
        <p:spPr>
          <a:xfrm>
            <a:off x="11688651" y="614268"/>
            <a:ext cx="503349" cy="2168121"/>
          </a:xfrm>
          <a:prstGeom prst="rect">
            <a:avLst/>
          </a:prstGeom>
          <a:solidFill>
            <a:srgbClr val="9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ont, screenshot, text, graphics&#10;&#10;Description automatically generated">
            <a:extLst>
              <a:ext uri="{FF2B5EF4-FFF2-40B4-BE49-F238E27FC236}">
                <a16:creationId xmlns:a16="http://schemas.microsoft.com/office/drawing/2014/main" id="{61DAB57E-5633-84D9-417C-E63712719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2368" y="4581868"/>
            <a:ext cx="3989772" cy="1335237"/>
          </a:xfrm>
          <a:prstGeom prst="rect">
            <a:avLst/>
          </a:prstGeom>
          <a:ln>
            <a:noFill/>
          </a:ln>
        </p:spPr>
      </p:pic>
      <p:pic>
        <p:nvPicPr>
          <p:cNvPr id="5" name="Immagine 9">
            <a:extLst>
              <a:ext uri="{FF2B5EF4-FFF2-40B4-BE49-F238E27FC236}">
                <a16:creationId xmlns:a16="http://schemas.microsoft.com/office/drawing/2014/main" id="{38553B72-A791-379B-2186-48F1D9089C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811293" y="2842349"/>
            <a:ext cx="6717658" cy="37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6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7F6E-61E6-3C17-B244-62521B326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11875"/>
            <a:ext cx="10850451" cy="2170514"/>
          </a:xfrm>
          <a:solidFill>
            <a:srgbClr val="956700"/>
          </a:solidFill>
        </p:spPr>
        <p:txBody>
          <a:bodyPr wrap="square" lIns="251999" tIns="72000" rIns="90000" bIns="144000" anchor="ctr" anchorCtr="0">
            <a:normAutofit/>
          </a:bodyPr>
          <a:lstStyle>
            <a:lvl1pPr algn="l" fontAlgn="base">
              <a:lnSpc>
                <a:spcPct val="100000"/>
              </a:lnSpc>
              <a:defRPr sz="4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D0D2-7F5A-21C8-33EE-FADBFFC2D674}"/>
              </a:ext>
            </a:extLst>
          </p:cNvPr>
          <p:cNvSpPr/>
          <p:nvPr userDrawn="1"/>
        </p:nvSpPr>
        <p:spPr>
          <a:xfrm>
            <a:off x="0" y="614268"/>
            <a:ext cx="503349" cy="2168121"/>
          </a:xfrm>
          <a:prstGeom prst="rect">
            <a:avLst/>
          </a:prstGeom>
          <a:solidFill>
            <a:srgbClr val="9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2882BD-E251-F75A-3165-C61BE2AE5C02}"/>
              </a:ext>
            </a:extLst>
          </p:cNvPr>
          <p:cNvSpPr/>
          <p:nvPr userDrawn="1"/>
        </p:nvSpPr>
        <p:spPr>
          <a:xfrm>
            <a:off x="11688651" y="614268"/>
            <a:ext cx="503349" cy="2168121"/>
          </a:xfrm>
          <a:prstGeom prst="rect">
            <a:avLst/>
          </a:prstGeom>
          <a:solidFill>
            <a:srgbClr val="9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CC7D24-E3D1-5EF6-AA64-4066AB69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11353799" cy="3119532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AF2598B-6C02-B41C-DF2C-9DA32AD11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3872976"/>
            <a:ext cx="6947265" cy="1809367"/>
          </a:xfrm>
          <a:prstGeom prst="rect">
            <a:avLst/>
          </a:prstGeom>
          <a:noFill/>
        </p:spPr>
        <p:txBody>
          <a:bodyPr lIns="270000" tIns="0" anchor="t"/>
          <a:lstStyle>
            <a:lvl1pPr marL="0" indent="0" algn="l">
              <a:buNone/>
              <a:defRPr sz="2400" b="1">
                <a:solidFill>
                  <a:srgbClr val="091F64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68178A-96F6-5762-7A90-F6F62B1AE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11875"/>
            <a:ext cx="10850451" cy="2170514"/>
          </a:xfrm>
          <a:noFill/>
        </p:spPr>
        <p:txBody>
          <a:bodyPr wrap="square" lIns="251999" tIns="72000" rIns="90000" bIns="144000" anchor="ctr" anchorCtr="0">
            <a:normAutofit/>
          </a:bodyPr>
          <a:lstStyle>
            <a:lvl1pPr algn="l" fontAlgn="base">
              <a:lnSpc>
                <a:spcPct val="100000"/>
              </a:lnSpc>
              <a:defRPr sz="4400" b="1">
                <a:solidFill>
                  <a:srgbClr val="956700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EA8B2B-EF5F-C815-4D0A-0687EAF9F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5520" y="3872976"/>
            <a:ext cx="3316358" cy="8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9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BB4EF-0F0E-527F-41D4-EE0477A49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61FAC-7561-0A20-5EDD-FC3CBCFFEBC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B8C98-E06E-FFA1-6C76-05F88095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AF2598B-6C02-B41C-DF2C-9DA32AD11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3872976"/>
            <a:ext cx="6947265" cy="1809367"/>
          </a:xfrm>
          <a:prstGeom prst="rect">
            <a:avLst/>
          </a:prstGeom>
          <a:noFill/>
        </p:spPr>
        <p:txBody>
          <a:bodyPr lIns="270000" tIns="0" anchor="t"/>
          <a:lstStyle>
            <a:lvl1pPr marL="0" indent="0" algn="l">
              <a:buNone/>
              <a:defRPr sz="2400" b="1">
                <a:solidFill>
                  <a:srgbClr val="091F64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68178A-96F6-5762-7A90-F6F62B1AE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11875"/>
            <a:ext cx="10850451" cy="2170514"/>
          </a:xfrm>
          <a:noFill/>
        </p:spPr>
        <p:txBody>
          <a:bodyPr wrap="square" lIns="251999" tIns="72000" rIns="90000" bIns="144000" anchor="ctr" anchorCtr="0">
            <a:normAutofit/>
          </a:bodyPr>
          <a:lstStyle>
            <a:lvl1pPr algn="l" fontAlgn="base">
              <a:lnSpc>
                <a:spcPct val="100000"/>
              </a:lnSpc>
              <a:defRPr sz="4400" b="1">
                <a:solidFill>
                  <a:srgbClr val="956700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403102-A28A-181A-4097-D15E7F0A6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5520" y="3872976"/>
            <a:ext cx="3316358" cy="8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6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UoL m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4D04-5648-3018-35F2-EB94559C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48047A8-CB64-3049-38A5-F622386B0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969F6F9-0D26-7A81-8DD2-CCB8C428F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D90B56-A89E-7D51-44F8-D20357CEB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DEACF8-1E92-E518-101E-9037EF69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528997"/>
            <a:ext cx="11211698" cy="4479917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UoL m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9E10119-5743-6737-E759-82074745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0" y="365125"/>
            <a:ext cx="11211697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479472A-F6A8-3647-80D7-6F39083F8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47AAFB-D487-FF11-6DE3-BDA3A14EB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76E35B-99B2-44CD-3CDC-65418361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353185"/>
            <a:ext cx="11211698" cy="490855"/>
          </a:xfrm>
          <a:prstGeom prst="rect">
            <a:avLst/>
          </a:prstGeom>
        </p:spPr>
        <p:txBody>
          <a:bodyPr lIns="144000"/>
          <a:lstStyle>
            <a:lvl1pPr marL="0" indent="0">
              <a:buFontTx/>
              <a:buNone/>
              <a:defRPr>
                <a:solidFill>
                  <a:srgbClr val="956700"/>
                </a:solidFill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9D4CE7-3D38-0F52-2288-8C4246BE3C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151" y="2017735"/>
            <a:ext cx="11211698" cy="4164874"/>
          </a:xfrm>
          <a:prstGeom prst="rect">
            <a:avLst/>
          </a:prstGeom>
        </p:spPr>
        <p:txBody>
          <a:bodyPr lIns="180000"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A9255A-B827-CB49-A547-6829366E8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0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No UoL m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BDAA-AAD0-8B57-5F11-ED89AB64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1" y="365125"/>
            <a:ext cx="11211697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12798-4BF8-BB0C-4833-857AA6647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52" y="1366373"/>
            <a:ext cx="5507424" cy="823912"/>
          </a:xfrm>
          <a:prstGeom prst="rect">
            <a:avLst/>
          </a:prstGeom>
        </p:spPr>
        <p:txBody>
          <a:bodyPr lIns="1800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12F8F-7077-E987-E8E9-4C5230A92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151" y="2190285"/>
            <a:ext cx="5507424" cy="3999378"/>
          </a:xfrm>
          <a:prstGeom prst="rect">
            <a:avLst/>
          </a:prstGeo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FBCA0-6DE9-76D7-773D-74E808328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6373"/>
            <a:ext cx="5529648" cy="823912"/>
          </a:xfrm>
          <a:prstGeom prst="rect">
            <a:avLst/>
          </a:prstGeom>
        </p:spPr>
        <p:txBody>
          <a:bodyPr lIns="1800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5BB17-29F4-00B2-D010-F4161B842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0285"/>
            <a:ext cx="5529648" cy="3999378"/>
          </a:xfrm>
          <a:prstGeom prst="rect">
            <a:avLst/>
          </a:prstGeo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51CFB85-11F1-CEE9-8705-E2C8EECF13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773AF38-F0B5-99A0-51A7-3EBE7184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855F77-AF00-A1CE-199A-274F2885A6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3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D4413-A234-54C4-F3AE-78FC5D7D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1" y="365125"/>
            <a:ext cx="11211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E6BF-FF8B-12E7-4FE7-14BB40A38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505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A7C05C2-6BAF-DD80-7C15-89100D1F9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151" y="6175057"/>
            <a:ext cx="30912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32E3A07-1C3A-311E-7A09-A6FFC7FEF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175057"/>
            <a:ext cx="3091249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</a:lstStyle>
          <a:p>
            <a:fld id="{4A185077-6514-4644-98C1-F3877E5C7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8CD17E-098A-3CD8-D565-850C6013C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51" y="1825625"/>
            <a:ext cx="11211697" cy="417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9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64" r:id="rId4"/>
    <p:sldLayoutId id="2147483669" r:id="rId5"/>
    <p:sldLayoutId id="2147483670" r:id="rId6"/>
    <p:sldLayoutId id="2147483660" r:id="rId7"/>
    <p:sldLayoutId id="2147483665" r:id="rId8"/>
    <p:sldLayoutId id="2147483653" r:id="rId9"/>
    <p:sldLayoutId id="2147483663" r:id="rId10"/>
    <p:sldLayoutId id="2147483671" r:id="rId11"/>
    <p:sldLayoutId id="2147483662" r:id="rId12"/>
    <p:sldLayoutId id="2147483681" r:id="rId13"/>
    <p:sldLayoutId id="2147483682" r:id="rId14"/>
    <p:sldLayoutId id="2147483683" r:id="rId15"/>
    <p:sldLayoutId id="2147483674" r:id="rId16"/>
    <p:sldLayoutId id="2147483675" r:id="rId17"/>
    <p:sldLayoutId id="2147483676" r:id="rId18"/>
    <p:sldLayoutId id="2147483677" r:id="rId19"/>
    <p:sldLayoutId id="2147483680" r:id="rId20"/>
    <p:sldLayoutId id="2147483651" r:id="rId21"/>
    <p:sldLayoutId id="2147483655" r:id="rId22"/>
    <p:sldLayoutId id="2147483668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56700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47F135-69A3-8E43-DDFC-0D2DEC6CD8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Cedric</a:t>
            </a:r>
          </a:p>
          <a:p>
            <a:r>
              <a:rPr lang="en-US" altLang="zh-CN"/>
              <a:t>17</a:t>
            </a:r>
            <a:r>
              <a:rPr lang="zh-CN" altLang="en-US"/>
              <a:t> </a:t>
            </a:r>
            <a:r>
              <a:rPr lang="en-US" altLang="zh-CN"/>
              <a:t>Sep</a:t>
            </a:r>
            <a:r>
              <a:rPr lang="zh-CN" altLang="en-US"/>
              <a:t> </a:t>
            </a:r>
            <a:r>
              <a:rPr lang="en-US" altLang="zh-CN"/>
              <a:t>2025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EE6694-4309-18F3-ED31-B631DA052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Flash</a:t>
            </a:r>
            <a:r>
              <a:rPr lang="zh-CN" altLang="en-US"/>
              <a:t> </a:t>
            </a:r>
            <a:r>
              <a:rPr lang="en-US" altLang="zh-CN"/>
              <a:t>Talk</a:t>
            </a:r>
            <a:r>
              <a:rPr lang="zh-CN" altLang="en-US"/>
              <a:t> </a:t>
            </a:r>
            <a:r>
              <a:rPr lang="en-US" altLang="zh-CN"/>
              <a:t>-</a:t>
            </a:r>
            <a:r>
              <a:rPr lang="zh-CN" altLang="en-US"/>
              <a:t> </a:t>
            </a:r>
            <a:r>
              <a:rPr lang="en-GB" altLang="zh-CN"/>
              <a:t>Leverhulme Retreat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72E88B-F806-B8C2-92DE-3F7E43B9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My work over the past two years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8A109-826D-247E-5369-149DB7735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F6AE5-6BF4-F69F-326C-E0DB059BF7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CBEEC-0A2D-0EC6-D895-08C3D756B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5D2072-DE0B-292A-0B91-8ED259B35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000"/>
              <a:t>FNAL</a:t>
            </a:r>
            <a:r>
              <a:rPr lang="zh-CN" altLang="en-US" sz="2000"/>
              <a:t> </a:t>
            </a:r>
            <a:r>
              <a:rPr lang="en-US" altLang="zh-CN" sz="2000"/>
              <a:t>g-2</a:t>
            </a:r>
            <a:r>
              <a:rPr lang="zh-CN" altLang="en-US" sz="2000"/>
              <a:t> </a:t>
            </a:r>
            <a:endParaRPr lang="en-GB" altLang="zh-CN" sz="2000"/>
          </a:p>
          <a:p>
            <a:pPr lvl="1"/>
            <a:r>
              <a:rPr lang="en-US" altLang="zh-CN" sz="1800"/>
              <a:t>Precession</a:t>
            </a:r>
            <a:r>
              <a:rPr lang="zh-CN" altLang="en-US" sz="1800"/>
              <a:t> </a:t>
            </a:r>
            <a:r>
              <a:rPr lang="en-US" altLang="zh-CN" sz="1800"/>
              <a:t>analysis</a:t>
            </a:r>
            <a:r>
              <a:rPr lang="zh-CN" altLang="en-US" sz="1800"/>
              <a:t> </a:t>
            </a:r>
            <a:r>
              <a:rPr lang="en-US" altLang="zh-CN" sz="1800"/>
              <a:t>–</a:t>
            </a:r>
            <a:r>
              <a:rPr lang="zh-CN" altLang="en-US" sz="1800"/>
              <a:t> </a:t>
            </a:r>
            <a:r>
              <a:rPr lang="en-US" altLang="zh-CN" sz="1800"/>
              <a:t>Europa</a:t>
            </a:r>
            <a:r>
              <a:rPr lang="zh-CN" altLang="en-US" sz="1800"/>
              <a:t> </a:t>
            </a:r>
            <a:r>
              <a:rPr lang="en-US" altLang="zh-CN" sz="1800"/>
              <a:t>group</a:t>
            </a:r>
          </a:p>
          <a:p>
            <a:pPr lvl="1"/>
            <a:r>
              <a:rPr lang="en-US" altLang="zh-CN" sz="1800"/>
              <a:t>Slow-term</a:t>
            </a:r>
            <a:r>
              <a:rPr lang="zh-CN" altLang="en-US" sz="1800"/>
              <a:t> </a:t>
            </a:r>
            <a:r>
              <a:rPr lang="en-US" altLang="zh-CN" sz="1800"/>
              <a:t>systematics</a:t>
            </a:r>
          </a:p>
          <a:p>
            <a:pPr lvl="1"/>
            <a:r>
              <a:rPr lang="en-US" altLang="zh-CN" sz="1800"/>
              <a:t>Beam</a:t>
            </a:r>
            <a:r>
              <a:rPr lang="zh-CN" altLang="en-US" sz="1800"/>
              <a:t> </a:t>
            </a:r>
            <a:r>
              <a:rPr lang="en-US" altLang="zh-CN" sz="1800"/>
              <a:t>dynamics</a:t>
            </a:r>
            <a:r>
              <a:rPr lang="zh-CN" altLang="en-US" sz="1800"/>
              <a:t> </a:t>
            </a:r>
            <a:r>
              <a:rPr lang="en-US" altLang="zh-CN" sz="1800"/>
              <a:t>–</a:t>
            </a:r>
            <a:r>
              <a:rPr lang="zh-CN" altLang="en-US" sz="1800"/>
              <a:t> </a:t>
            </a:r>
            <a:r>
              <a:rPr lang="en-US" altLang="zh-CN" sz="1800"/>
              <a:t>E</a:t>
            </a:r>
            <a:r>
              <a:rPr lang="zh-CN" altLang="en-US" sz="1800"/>
              <a:t> </a:t>
            </a:r>
            <a:r>
              <a:rPr lang="en-US" altLang="zh-CN" sz="1800"/>
              <a:t>field</a:t>
            </a:r>
            <a:r>
              <a:rPr lang="zh-CN" altLang="en-US" sz="1800"/>
              <a:t> </a:t>
            </a:r>
            <a:r>
              <a:rPr lang="en-US" altLang="zh-CN" sz="1800"/>
              <a:t>correction</a:t>
            </a:r>
            <a:r>
              <a:rPr lang="zh-CN" altLang="en-US" sz="1800"/>
              <a:t> </a:t>
            </a:r>
            <a:r>
              <a:rPr lang="en-US" altLang="zh-CN" sz="1800"/>
              <a:t>from</a:t>
            </a:r>
            <a:r>
              <a:rPr lang="zh-CN" altLang="en-US" sz="1800"/>
              <a:t> </a:t>
            </a:r>
            <a:r>
              <a:rPr lang="en-US" altLang="zh-CN" sz="1800"/>
              <a:t>trackers</a:t>
            </a:r>
          </a:p>
          <a:p>
            <a:r>
              <a:rPr lang="en-US" altLang="zh-CN" sz="2000"/>
              <a:t>MUonE</a:t>
            </a:r>
          </a:p>
          <a:p>
            <a:pPr lvl="1"/>
            <a:r>
              <a:rPr lang="en-US" altLang="zh-CN" sz="1800"/>
              <a:t>Test</a:t>
            </a:r>
            <a:r>
              <a:rPr lang="zh-CN" altLang="en-US" sz="1800"/>
              <a:t> </a:t>
            </a:r>
            <a:r>
              <a:rPr lang="en-US" altLang="zh-CN" sz="1800"/>
              <a:t>beam</a:t>
            </a:r>
            <a:r>
              <a:rPr lang="zh-CN" altLang="en-US" sz="1800"/>
              <a:t> </a:t>
            </a:r>
            <a:r>
              <a:rPr lang="en-US" altLang="zh-CN" sz="1800"/>
              <a:t>2023:</a:t>
            </a:r>
            <a:r>
              <a:rPr lang="zh-CN" altLang="en-US" sz="1800"/>
              <a:t> </a:t>
            </a:r>
            <a:r>
              <a:rPr lang="en-US" altLang="zh-CN" sz="1800"/>
              <a:t>shift,</a:t>
            </a:r>
            <a:r>
              <a:rPr lang="zh-CN" altLang="en-US" sz="1800"/>
              <a:t> </a:t>
            </a:r>
            <a:r>
              <a:rPr lang="en-US" altLang="zh-CN" sz="1800"/>
              <a:t>prompt</a:t>
            </a:r>
            <a:r>
              <a:rPr lang="zh-CN" altLang="en-US" sz="1800"/>
              <a:t> </a:t>
            </a:r>
            <a:r>
              <a:rPr lang="en-US" altLang="zh-CN" sz="1800"/>
              <a:t>analysis,</a:t>
            </a:r>
            <a:r>
              <a:rPr lang="zh-CN" altLang="en-US" sz="1800"/>
              <a:t> </a:t>
            </a:r>
            <a:r>
              <a:rPr lang="en-US" altLang="zh-CN" sz="1800"/>
              <a:t>running</a:t>
            </a:r>
            <a:r>
              <a:rPr lang="zh-CN" altLang="en-US" sz="1800"/>
              <a:t> </a:t>
            </a:r>
            <a:r>
              <a:rPr lang="en-US" altLang="zh-CN" sz="1800"/>
              <a:t>alpha</a:t>
            </a:r>
            <a:r>
              <a:rPr lang="zh-CN" altLang="en-US" sz="1800"/>
              <a:t> </a:t>
            </a:r>
            <a:r>
              <a:rPr lang="en-US" altLang="zh-CN" sz="1800"/>
              <a:t>sensitivity</a:t>
            </a:r>
          </a:p>
          <a:p>
            <a:pPr lvl="1"/>
            <a:r>
              <a:rPr lang="en-US" altLang="zh-CN" sz="1800"/>
              <a:t>Test</a:t>
            </a:r>
            <a:r>
              <a:rPr lang="zh-CN" altLang="en-US" sz="1800"/>
              <a:t> </a:t>
            </a:r>
            <a:r>
              <a:rPr lang="en-US" altLang="zh-CN" sz="1800"/>
              <a:t>beam</a:t>
            </a:r>
            <a:r>
              <a:rPr lang="zh-CN" altLang="en-US" sz="1800"/>
              <a:t> </a:t>
            </a:r>
            <a:r>
              <a:rPr lang="en-US" altLang="zh-CN" sz="1800"/>
              <a:t>2025:</a:t>
            </a:r>
            <a:r>
              <a:rPr lang="zh-CN" altLang="en-US" sz="1800"/>
              <a:t> </a:t>
            </a:r>
            <a:r>
              <a:rPr lang="en-US" altLang="zh-CN" sz="1800"/>
              <a:t>shift,</a:t>
            </a:r>
            <a:r>
              <a:rPr lang="zh-CN" altLang="en-US" sz="1800"/>
              <a:t> </a:t>
            </a:r>
            <a:r>
              <a:rPr lang="en-US" altLang="zh-CN" sz="1800"/>
              <a:t>prompt</a:t>
            </a:r>
            <a:r>
              <a:rPr lang="zh-CN" altLang="en-US" sz="1800"/>
              <a:t> </a:t>
            </a:r>
            <a:r>
              <a:rPr lang="en-US" altLang="zh-CN" sz="1800"/>
              <a:t>analysis,</a:t>
            </a:r>
            <a:r>
              <a:rPr lang="zh-CN" altLang="en-US" sz="1800"/>
              <a:t> </a:t>
            </a:r>
            <a:r>
              <a:rPr lang="en-US" altLang="zh-CN" sz="1800"/>
              <a:t>BMS</a:t>
            </a:r>
            <a:r>
              <a:rPr lang="zh-CN" altLang="en-US" sz="1800"/>
              <a:t> </a:t>
            </a:r>
            <a:r>
              <a:rPr lang="en-US" altLang="zh-CN" sz="1800"/>
              <a:t>DQM</a:t>
            </a:r>
          </a:p>
          <a:p>
            <a:r>
              <a:rPr lang="en-US" altLang="zh-CN" sz="2000"/>
              <a:t>J-PARC</a:t>
            </a:r>
            <a:r>
              <a:rPr lang="zh-CN" altLang="en-US" sz="2000"/>
              <a:t> </a:t>
            </a:r>
            <a:r>
              <a:rPr lang="en-US" altLang="zh-CN" sz="2000"/>
              <a:t>g-2</a:t>
            </a:r>
          </a:p>
          <a:p>
            <a:pPr lvl="1"/>
            <a:r>
              <a:rPr lang="en-US" altLang="zh-CN" sz="1800"/>
              <a:t>Injection</a:t>
            </a:r>
            <a:r>
              <a:rPr lang="zh-CN" altLang="en-US" sz="1800"/>
              <a:t> </a:t>
            </a:r>
            <a:r>
              <a:rPr lang="en-US" altLang="zh-CN" sz="1800"/>
              <a:t>with</a:t>
            </a:r>
            <a:r>
              <a:rPr lang="zh-CN" altLang="en-US" sz="1800"/>
              <a:t> </a:t>
            </a:r>
            <a:r>
              <a:rPr lang="en-US" altLang="zh-CN" sz="1800"/>
              <a:t>a</a:t>
            </a:r>
            <a:r>
              <a:rPr lang="zh-CN" altLang="en-US" sz="1800"/>
              <a:t> </a:t>
            </a:r>
            <a:r>
              <a:rPr lang="en-US" altLang="zh-CN" sz="1800"/>
              <a:t>higher</a:t>
            </a:r>
            <a:r>
              <a:rPr lang="zh-CN" altLang="en-US" sz="1800"/>
              <a:t> </a:t>
            </a:r>
            <a:r>
              <a:rPr lang="en-US" altLang="zh-CN" sz="1800"/>
              <a:t>B</a:t>
            </a:r>
            <a:r>
              <a:rPr lang="zh-CN" altLang="en-US" sz="1800"/>
              <a:t> </a:t>
            </a:r>
            <a:r>
              <a:rPr lang="en-US" altLang="zh-CN" sz="1800"/>
              <a:t>field</a:t>
            </a:r>
          </a:p>
          <a:p>
            <a:r>
              <a:rPr lang="en-US" altLang="zh-CN" sz="2200"/>
              <a:t>Outreach:</a:t>
            </a:r>
            <a:r>
              <a:rPr lang="zh-CN" altLang="en-US" sz="2200"/>
              <a:t> </a:t>
            </a:r>
            <a:r>
              <a:rPr lang="en-US" altLang="zh-CN" sz="2200"/>
              <a:t>co-author</a:t>
            </a:r>
            <a:r>
              <a:rPr lang="zh-CN" altLang="en-US" sz="2200"/>
              <a:t> </a:t>
            </a:r>
            <a:r>
              <a:rPr lang="en-US" altLang="zh-CN" sz="2200"/>
              <a:t>article</a:t>
            </a:r>
            <a:r>
              <a:rPr lang="zh-CN" altLang="en-US" sz="2200"/>
              <a:t> </a:t>
            </a:r>
            <a:r>
              <a:rPr lang="en-US" altLang="zh-CN" sz="2200"/>
              <a:t>for</a:t>
            </a:r>
            <a:r>
              <a:rPr lang="zh-CN" altLang="en-US" sz="2200"/>
              <a:t> </a:t>
            </a:r>
            <a:r>
              <a:rPr lang="en-US" altLang="zh-CN" sz="2200"/>
              <a:t>The</a:t>
            </a:r>
            <a:r>
              <a:rPr lang="zh-CN" altLang="en-US" sz="2200"/>
              <a:t> </a:t>
            </a:r>
            <a:r>
              <a:rPr lang="en-US" altLang="zh-CN" sz="2200"/>
              <a:t>Conversation,</a:t>
            </a:r>
            <a:r>
              <a:rPr lang="zh-CN" altLang="en-US" sz="2200"/>
              <a:t> </a:t>
            </a:r>
            <a:r>
              <a:rPr lang="en-US" altLang="zh-CN" sz="2200"/>
              <a:t>the</a:t>
            </a:r>
            <a:r>
              <a:rPr lang="zh-CN" altLang="en-US" sz="2200"/>
              <a:t> </a:t>
            </a:r>
            <a:r>
              <a:rPr lang="en-US" altLang="zh-CN" sz="2200"/>
              <a:t>British</a:t>
            </a:r>
            <a:r>
              <a:rPr lang="zh-CN" altLang="en-US" sz="2200"/>
              <a:t> </a:t>
            </a:r>
            <a:r>
              <a:rPr lang="en-US" altLang="zh-CN" sz="2200"/>
              <a:t>Science</a:t>
            </a:r>
            <a:r>
              <a:rPr lang="zh-CN" altLang="en-US" sz="2200"/>
              <a:t> </a:t>
            </a:r>
            <a:r>
              <a:rPr lang="en-US" altLang="zh-CN" sz="2200"/>
              <a:t>Festival,</a:t>
            </a:r>
            <a:r>
              <a:rPr lang="zh-CN" altLang="en-US" sz="2200"/>
              <a:t> </a:t>
            </a:r>
            <a:r>
              <a:rPr lang="en-US" altLang="zh-CN" sz="2200"/>
              <a:t>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1EC32-2274-81DA-973F-37FAC4C51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693" y="1690688"/>
            <a:ext cx="3237155" cy="1540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CD1DEF-0080-891F-71CB-44BDBC9DFCE4}"/>
              </a:ext>
            </a:extLst>
          </p:cNvPr>
          <p:cNvSpPr txBox="1"/>
          <p:nvPr/>
        </p:nvSpPr>
        <p:spPr>
          <a:xfrm>
            <a:off x="8610599" y="3231231"/>
            <a:ext cx="323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/>
              <a:t>total</a:t>
            </a:r>
            <a:r>
              <a:rPr lang="zh-CN" altLang="en-US"/>
              <a:t> </a:t>
            </a:r>
            <a:r>
              <a:rPr lang="en-US" altLang="zh-CN"/>
              <a:t>98</a:t>
            </a:r>
            <a:r>
              <a:rPr lang="zh-CN" altLang="en-US"/>
              <a:t> </a:t>
            </a:r>
            <a:r>
              <a:rPr lang="en-US" altLang="zh-CN"/>
              <a:t>related</a:t>
            </a:r>
            <a:r>
              <a:rPr lang="zh-CN" altLang="en-US"/>
              <a:t> </a:t>
            </a:r>
            <a:r>
              <a:rPr lang="en-US" altLang="zh-CN"/>
              <a:t>document</a:t>
            </a:r>
            <a:r>
              <a:rPr lang="zh-CN" altLang="en-US"/>
              <a:t> </a:t>
            </a:r>
            <a:r>
              <a:rPr lang="en-US" altLang="zh-CN"/>
              <a:t>at</a:t>
            </a:r>
            <a:r>
              <a:rPr lang="zh-CN" altLang="en-US"/>
              <a:t> </a:t>
            </a:r>
            <a:r>
              <a:rPr lang="en-US" altLang="zh-CN"/>
              <a:t>FNAL</a:t>
            </a:r>
            <a:r>
              <a:rPr lang="zh-CN" altLang="en-US"/>
              <a:t> </a:t>
            </a:r>
            <a:r>
              <a:rPr lang="en-US" altLang="zh-CN"/>
              <a:t>g-2</a:t>
            </a:r>
            <a:r>
              <a:rPr lang="zh-CN" altLang="en-US"/>
              <a:t> </a:t>
            </a:r>
            <a:r>
              <a:rPr lang="en-US" altLang="zh-CN"/>
              <a:t>docdb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0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DB793-F10C-7221-3BAE-40A7EB222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2B6978-6785-AC5D-6C60-3DBED481E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Some</a:t>
            </a:r>
            <a:r>
              <a:rPr lang="zh-CN" altLang="en-US"/>
              <a:t> </a:t>
            </a:r>
            <a:r>
              <a:rPr lang="en-US" altLang="zh-CN"/>
              <a:t>highlights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F655E-4B2E-5D26-A545-CA8E61F8EC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BA315-E6D8-9C6D-B9B7-C4AE1A31B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0AB2BC-3798-5624-3E0D-B5DE042DE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690688"/>
            <a:ext cx="11211698" cy="4318226"/>
          </a:xfrm>
        </p:spPr>
        <p:txBody>
          <a:bodyPr>
            <a:noAutofit/>
          </a:bodyPr>
          <a:lstStyle/>
          <a:p>
            <a:r>
              <a:rPr lang="en-US" altLang="zh-CN" sz="2400"/>
              <a:t>Slow-term</a:t>
            </a:r>
            <a:r>
              <a:rPr lang="zh-CN" altLang="en-US" sz="2400"/>
              <a:t> </a:t>
            </a:r>
            <a:r>
              <a:rPr lang="en-US" altLang="zh-CN" sz="2400"/>
              <a:t>correction</a:t>
            </a:r>
            <a:r>
              <a:rPr lang="zh-CN" altLang="en-US" sz="2400"/>
              <a:t> </a:t>
            </a:r>
            <a:r>
              <a:rPr lang="en-US" altLang="zh-CN" sz="2400"/>
              <a:t>for</a:t>
            </a:r>
            <a:r>
              <a:rPr lang="zh-CN" altLang="en-US" sz="2400"/>
              <a:t> </a:t>
            </a:r>
            <a:r>
              <a:rPr lang="en-US" altLang="zh-CN" sz="2400"/>
              <a:t>FNAL</a:t>
            </a:r>
            <a:r>
              <a:rPr lang="zh-CN" altLang="en-US" sz="2400"/>
              <a:t> </a:t>
            </a:r>
            <a:r>
              <a:rPr lang="en-US" altLang="zh-CN" sz="2400"/>
              <a:t>g-2</a:t>
            </a:r>
            <a:r>
              <a:rPr lang="zh-CN" altLang="en-US" sz="2400"/>
              <a:t> </a:t>
            </a:r>
            <a:endParaRPr lang="en-GB" altLang="zh-CN" sz="2400"/>
          </a:p>
          <a:p>
            <a:pPr lvl="1"/>
            <a:r>
              <a:rPr lang="en-US" altLang="zh-CN" sz="2000"/>
              <a:t>Task</a:t>
            </a:r>
            <a:r>
              <a:rPr lang="zh-CN" altLang="en-US" sz="2000"/>
              <a:t> </a:t>
            </a:r>
            <a:r>
              <a:rPr lang="en-US" altLang="zh-CN" sz="2000"/>
              <a:t>force</a:t>
            </a:r>
            <a:r>
              <a:rPr lang="zh-CN" altLang="en-US" sz="2000"/>
              <a:t> </a:t>
            </a:r>
            <a:r>
              <a:rPr lang="en-US" altLang="zh-CN" sz="2000"/>
              <a:t>leader</a:t>
            </a:r>
          </a:p>
          <a:p>
            <a:pPr lvl="1"/>
            <a:r>
              <a:rPr lang="en-US" altLang="zh-CN" sz="2000"/>
              <a:t>A</a:t>
            </a:r>
            <a:r>
              <a:rPr lang="zh-CN" altLang="en-US" sz="2000"/>
              <a:t> </a:t>
            </a:r>
            <a:r>
              <a:rPr lang="en-US" altLang="zh-CN" sz="2000"/>
              <a:t>discovery</a:t>
            </a:r>
            <a:r>
              <a:rPr lang="zh-CN" altLang="en-US" sz="2000"/>
              <a:t> </a:t>
            </a:r>
            <a:r>
              <a:rPr lang="en-US" altLang="zh-CN" sz="2000"/>
              <a:t>of</a:t>
            </a:r>
            <a:r>
              <a:rPr lang="zh-CN" altLang="en-US" sz="2000"/>
              <a:t> </a:t>
            </a:r>
            <a:r>
              <a:rPr lang="en-US" altLang="zh-CN" sz="2000"/>
              <a:t>the</a:t>
            </a:r>
            <a:r>
              <a:rPr lang="zh-CN" altLang="en-US" sz="2000"/>
              <a:t> </a:t>
            </a:r>
            <a:r>
              <a:rPr lang="en-US" altLang="zh-CN" sz="2000"/>
              <a:t>physics</a:t>
            </a:r>
            <a:r>
              <a:rPr lang="zh-CN" altLang="en-US" sz="2000"/>
              <a:t> </a:t>
            </a:r>
            <a:r>
              <a:rPr lang="en-US" altLang="zh-CN" sz="2000"/>
              <a:t>cause</a:t>
            </a:r>
            <a:r>
              <a:rPr lang="zh-CN" altLang="en-US" sz="2000"/>
              <a:t> </a:t>
            </a:r>
            <a:r>
              <a:rPr lang="en-US" altLang="zh-CN" sz="2000"/>
              <a:t>of</a:t>
            </a:r>
            <a:r>
              <a:rPr lang="zh-CN" altLang="en-US" sz="2000"/>
              <a:t> </a:t>
            </a:r>
            <a:r>
              <a:rPr lang="en-US" altLang="zh-CN" sz="2000"/>
              <a:t>the</a:t>
            </a:r>
            <a:r>
              <a:rPr lang="zh-CN" altLang="en-US" sz="2000"/>
              <a:t> </a:t>
            </a:r>
            <a:r>
              <a:rPr lang="en-US" altLang="zh-CN" sz="2000"/>
              <a:t>second</a:t>
            </a:r>
            <a:r>
              <a:rPr lang="zh-CN" altLang="en-US" sz="2000"/>
              <a:t> </a:t>
            </a:r>
            <a:r>
              <a:rPr lang="en-US" altLang="zh-CN" sz="2000"/>
              <a:t>largest</a:t>
            </a:r>
            <a:r>
              <a:rPr lang="zh-CN" altLang="en-US" sz="2000"/>
              <a:t> </a:t>
            </a:r>
            <a:r>
              <a:rPr lang="en-US" altLang="zh-CN" sz="2000"/>
              <a:t>systematic</a:t>
            </a:r>
            <a:r>
              <a:rPr lang="zh-CN" altLang="en-US" sz="2000"/>
              <a:t> </a:t>
            </a:r>
            <a:r>
              <a:rPr lang="en-US" altLang="zh-CN" sz="2000"/>
              <a:t>in</a:t>
            </a:r>
            <a:r>
              <a:rPr lang="zh-CN" altLang="en-US" sz="2000"/>
              <a:t> </a:t>
            </a:r>
            <a:r>
              <a:rPr lang="en-US" altLang="zh-CN" sz="2000"/>
              <a:t>the</a:t>
            </a:r>
            <a:r>
              <a:rPr lang="zh-CN" altLang="en-US" sz="2000"/>
              <a:t> </a:t>
            </a:r>
            <a:r>
              <a:rPr lang="en-US" altLang="zh-CN" sz="2000"/>
              <a:t>precession</a:t>
            </a:r>
            <a:r>
              <a:rPr lang="zh-CN" altLang="en-US" sz="2000"/>
              <a:t> </a:t>
            </a:r>
            <a:r>
              <a:rPr lang="en-US" altLang="zh-CN" sz="2000"/>
              <a:t>frequency</a:t>
            </a:r>
            <a:r>
              <a:rPr lang="zh-CN" altLang="en-US" sz="2000"/>
              <a:t> </a:t>
            </a:r>
            <a:r>
              <a:rPr lang="en-US" altLang="zh-CN" sz="2000"/>
              <a:t>analysis</a:t>
            </a:r>
          </a:p>
          <a:p>
            <a:pPr lvl="1"/>
            <a:r>
              <a:rPr lang="en-US" altLang="zh-CN" sz="2000"/>
              <a:t>Gain</a:t>
            </a:r>
            <a:r>
              <a:rPr lang="zh-CN" altLang="en-US" sz="2000"/>
              <a:t> </a:t>
            </a:r>
            <a:r>
              <a:rPr lang="en-US" altLang="zh-CN" sz="2000"/>
              <a:t>effect</a:t>
            </a:r>
            <a:r>
              <a:rPr lang="zh-CN" altLang="en-US" sz="2000"/>
              <a:t> </a:t>
            </a:r>
            <a:r>
              <a:rPr lang="en-US" altLang="zh-CN" sz="2000"/>
              <a:t>in</a:t>
            </a:r>
            <a:r>
              <a:rPr lang="zh-CN" altLang="en-US" sz="2000"/>
              <a:t> </a:t>
            </a:r>
            <a:r>
              <a:rPr lang="en-US" altLang="zh-CN" sz="2000"/>
              <a:t>the</a:t>
            </a:r>
            <a:r>
              <a:rPr lang="zh-CN" altLang="en-US" sz="2000"/>
              <a:t> </a:t>
            </a:r>
            <a:r>
              <a:rPr lang="en-US" altLang="zh-CN" sz="2000"/>
              <a:t>calorimeter</a:t>
            </a:r>
            <a:r>
              <a:rPr lang="zh-CN" altLang="en-US" sz="2000"/>
              <a:t> </a:t>
            </a:r>
            <a:r>
              <a:rPr lang="en-US" altLang="zh-CN" sz="2000"/>
              <a:t>on</a:t>
            </a:r>
            <a:r>
              <a:rPr lang="zh-CN" altLang="en-US" sz="2000"/>
              <a:t> </a:t>
            </a:r>
            <a:r>
              <a:rPr lang="en-US" altLang="zh-CN" sz="2000"/>
              <a:t>the</a:t>
            </a:r>
            <a:r>
              <a:rPr lang="zh-CN" altLang="en-US" sz="2000"/>
              <a:t> </a:t>
            </a:r>
            <a:r>
              <a:rPr lang="en-US" altLang="zh-CN" sz="2000"/>
              <a:t>microsecond</a:t>
            </a:r>
            <a:r>
              <a:rPr lang="zh-CN" altLang="en-US" sz="2000"/>
              <a:t> </a:t>
            </a:r>
            <a:r>
              <a:rPr lang="en-US" altLang="zh-CN" sz="2000"/>
              <a:t>time</a:t>
            </a:r>
            <a:r>
              <a:rPr lang="zh-CN" altLang="en-US" sz="2000"/>
              <a:t> </a:t>
            </a:r>
            <a:r>
              <a:rPr lang="en-US" altLang="zh-CN" sz="2000"/>
              <a:t>scale</a:t>
            </a:r>
          </a:p>
          <a:p>
            <a:endParaRPr lang="en-US" altLang="zh-CN" sz="2400"/>
          </a:p>
          <a:p>
            <a:r>
              <a:rPr lang="en-US" altLang="zh-CN" sz="2400"/>
              <a:t>MUonE</a:t>
            </a:r>
            <a:r>
              <a:rPr lang="zh-CN" altLang="en-US" sz="2400"/>
              <a:t> </a:t>
            </a:r>
            <a:r>
              <a:rPr lang="en-US" altLang="zh-CN" sz="2400"/>
              <a:t>TB</a:t>
            </a:r>
            <a:r>
              <a:rPr lang="zh-CN" altLang="en-US" sz="2400"/>
              <a:t> </a:t>
            </a:r>
            <a:r>
              <a:rPr lang="en-US" altLang="zh-CN" sz="2400"/>
              <a:t>2025</a:t>
            </a:r>
          </a:p>
          <a:p>
            <a:pPr lvl="1"/>
            <a:r>
              <a:rPr lang="en-US" altLang="zh-CN" sz="2000"/>
              <a:t>Firstly</a:t>
            </a:r>
            <a:r>
              <a:rPr lang="zh-CN" altLang="en-US" sz="2000"/>
              <a:t> </a:t>
            </a:r>
            <a:r>
              <a:rPr lang="en-US" altLang="zh-CN" sz="2000"/>
              <a:t>approved</a:t>
            </a:r>
            <a:r>
              <a:rPr lang="zh-CN" altLang="en-US" sz="2000"/>
              <a:t> </a:t>
            </a:r>
            <a:r>
              <a:rPr lang="en-US" altLang="zh-CN" sz="2000"/>
              <a:t>elastic</a:t>
            </a:r>
            <a:r>
              <a:rPr lang="zh-CN" altLang="en-US" sz="2000"/>
              <a:t> </a:t>
            </a:r>
            <a:r>
              <a:rPr lang="en-US" altLang="zh-CN" sz="2000"/>
              <a:t>plots</a:t>
            </a:r>
            <a:r>
              <a:rPr lang="zh-CN" altLang="en-US" sz="2000"/>
              <a:t> </a:t>
            </a:r>
            <a:r>
              <a:rPr lang="en-US" altLang="zh-CN" sz="2000"/>
              <a:t>using</a:t>
            </a:r>
            <a:r>
              <a:rPr lang="zh-CN" altLang="en-US" sz="2000"/>
              <a:t> </a:t>
            </a:r>
            <a:r>
              <a:rPr lang="en-US" altLang="zh-CN" sz="2000"/>
              <a:t>muon</a:t>
            </a:r>
            <a:r>
              <a:rPr lang="zh-CN" altLang="en-US" sz="2000"/>
              <a:t> </a:t>
            </a:r>
            <a:r>
              <a:rPr lang="en-US" altLang="zh-CN" sz="2000"/>
              <a:t>filter</a:t>
            </a:r>
            <a:r>
              <a:rPr lang="zh-CN" altLang="en-US" sz="2000"/>
              <a:t> </a:t>
            </a:r>
            <a:r>
              <a:rPr lang="en-US" altLang="zh-CN" sz="2000"/>
              <a:t>PID</a:t>
            </a:r>
          </a:p>
          <a:p>
            <a:endParaRPr lang="en-US" altLang="zh-CN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691A6-3EB7-615D-F69E-FB4B4DF15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139" y="764572"/>
            <a:ext cx="4472709" cy="16416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DBA58-C313-6EF6-8E27-1C71BCCD6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942" y="3038032"/>
            <a:ext cx="2966221" cy="1325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9F0ACD-CC98-12B4-97D9-E640AC2EAC3B}"/>
              </a:ext>
            </a:extLst>
          </p:cNvPr>
          <p:cNvSpPr txBox="1"/>
          <p:nvPr/>
        </p:nvSpPr>
        <p:spPr>
          <a:xfrm>
            <a:off x="8742942" y="4391239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/>
              <a:t>456</a:t>
            </a:r>
            <a:r>
              <a:rPr lang="zh-CN" altLang="en-US" sz="1200"/>
              <a:t> </a:t>
            </a:r>
            <a:r>
              <a:rPr lang="en-US" altLang="zh-CN" sz="1200"/>
              <a:t>PRL</a:t>
            </a:r>
            <a:r>
              <a:rPr lang="zh-CN" altLang="en-US" sz="1200"/>
              <a:t> </a:t>
            </a:r>
            <a:r>
              <a:rPr lang="en-US" altLang="zh-CN" sz="1200"/>
              <a:t>paper</a:t>
            </a:r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5143DA-6B18-5CF1-F879-75A743023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061" y="4763788"/>
            <a:ext cx="2973445" cy="16416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E2AB1A-DCFD-B737-F0A3-6B5EE2A574EB}"/>
              </a:ext>
            </a:extLst>
          </p:cNvPr>
          <p:cNvSpPr txBox="1"/>
          <p:nvPr/>
        </p:nvSpPr>
        <p:spPr>
          <a:xfrm>
            <a:off x="7180611" y="6195794"/>
            <a:ext cx="1551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/>
              <a:t>Nufact</a:t>
            </a:r>
            <a:r>
              <a:rPr lang="zh-CN" altLang="en-US" sz="1200"/>
              <a:t> </a:t>
            </a:r>
            <a:r>
              <a:rPr lang="en-US" altLang="zh-CN" sz="1200"/>
              <a:t>2025</a:t>
            </a:r>
            <a:r>
              <a:rPr lang="zh-CN" altLang="en-US" sz="1200"/>
              <a:t> </a:t>
            </a:r>
            <a:r>
              <a:rPr lang="en-US" altLang="zh-CN" sz="1200"/>
              <a:t>by</a:t>
            </a:r>
            <a:r>
              <a:rPr lang="zh-CN" altLang="en-US" sz="1200"/>
              <a:t> </a:t>
            </a:r>
            <a:r>
              <a:rPr lang="en-US" altLang="zh-CN" sz="1200"/>
              <a:t>Saskia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558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184D4-A63A-708F-92A2-6A958DBAB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7EF861-BD67-B920-C732-37B04F8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Looking ahead to the coming year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5540A-21BE-B521-0741-5424522C6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DA240-0751-334D-3395-B1D286DA56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8A2E8-D96E-009F-3AA2-8B1CBD37E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E8B53E-7721-B486-43B8-80C32EC16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1" y="1690688"/>
            <a:ext cx="11211698" cy="4318226"/>
          </a:xfrm>
        </p:spPr>
        <p:txBody>
          <a:bodyPr>
            <a:noAutofit/>
          </a:bodyPr>
          <a:lstStyle/>
          <a:p>
            <a:r>
              <a:rPr lang="en-US" altLang="zh-CN" sz="2400"/>
              <a:t>J-PARC</a:t>
            </a:r>
            <a:r>
              <a:rPr lang="zh-CN" altLang="en-US" sz="2400"/>
              <a:t> </a:t>
            </a:r>
            <a:r>
              <a:rPr lang="en-US" altLang="zh-CN" sz="2400"/>
              <a:t>g-2:</a:t>
            </a:r>
            <a:r>
              <a:rPr lang="zh-CN" altLang="en-US" sz="2400"/>
              <a:t> </a:t>
            </a:r>
            <a:r>
              <a:rPr lang="en-US" altLang="zh-CN" sz="2400"/>
              <a:t>a</a:t>
            </a:r>
            <a:r>
              <a:rPr lang="zh-CN" altLang="en-US" sz="2400"/>
              <a:t> </a:t>
            </a:r>
            <a:r>
              <a:rPr lang="en-US" altLang="zh-CN" sz="2400"/>
              <a:t>higher</a:t>
            </a:r>
            <a:r>
              <a:rPr lang="zh-CN" altLang="en-US" sz="2400"/>
              <a:t> </a:t>
            </a:r>
            <a:r>
              <a:rPr lang="en-US" altLang="zh-CN" sz="2400"/>
              <a:t>B</a:t>
            </a:r>
            <a:r>
              <a:rPr lang="zh-CN" altLang="en-US" sz="2400"/>
              <a:t> </a:t>
            </a:r>
            <a:r>
              <a:rPr lang="en-US" altLang="zh-CN" sz="2400"/>
              <a:t>field</a:t>
            </a:r>
            <a:r>
              <a:rPr lang="zh-CN" altLang="en-US" sz="2400"/>
              <a:t> </a:t>
            </a:r>
            <a:r>
              <a:rPr lang="en-US" altLang="zh-CN" sz="2400"/>
              <a:t>with</a:t>
            </a:r>
            <a:r>
              <a:rPr lang="zh-CN" altLang="en-US" sz="2400"/>
              <a:t> </a:t>
            </a:r>
            <a:r>
              <a:rPr lang="en-US" altLang="zh-CN" sz="2400"/>
              <a:t>a</a:t>
            </a:r>
            <a:r>
              <a:rPr lang="zh-CN" altLang="en-US" sz="2400"/>
              <a:t> </a:t>
            </a:r>
            <a:r>
              <a:rPr lang="en-US" altLang="zh-CN" sz="2400"/>
              <a:t>3D</a:t>
            </a:r>
            <a:r>
              <a:rPr lang="zh-CN" altLang="en-US" sz="2400"/>
              <a:t> </a:t>
            </a:r>
            <a:r>
              <a:rPr lang="en-US" altLang="zh-CN" sz="2400"/>
              <a:t>injection</a:t>
            </a:r>
            <a:r>
              <a:rPr lang="zh-CN" altLang="en-US" sz="2400"/>
              <a:t> </a:t>
            </a:r>
            <a:r>
              <a:rPr lang="en-US" altLang="zh-CN" sz="2400"/>
              <a:t>towards</a:t>
            </a:r>
            <a:r>
              <a:rPr lang="zh-CN" altLang="en-US" sz="2400"/>
              <a:t> </a:t>
            </a:r>
            <a:r>
              <a:rPr lang="en-US" altLang="zh-CN" sz="2400"/>
              <a:t>a</a:t>
            </a:r>
            <a:r>
              <a:rPr lang="zh-CN" altLang="en-US" sz="2400"/>
              <a:t> </a:t>
            </a:r>
            <a:r>
              <a:rPr lang="en-US" altLang="zh-CN" sz="2400"/>
              <a:t>higher</a:t>
            </a:r>
            <a:r>
              <a:rPr lang="zh-CN" altLang="en-US" sz="2400"/>
              <a:t> </a:t>
            </a:r>
            <a:r>
              <a:rPr lang="en-US" altLang="zh-CN" sz="2400"/>
              <a:t>sensitivity</a:t>
            </a:r>
          </a:p>
          <a:p>
            <a:pPr lvl="1"/>
            <a:r>
              <a:rPr lang="en-US" altLang="zh-CN" sz="2000"/>
              <a:t>under</a:t>
            </a:r>
            <a:r>
              <a:rPr lang="zh-CN" altLang="en-US" sz="2000"/>
              <a:t> </a:t>
            </a:r>
            <a:r>
              <a:rPr lang="en-US" altLang="zh-CN" sz="2000"/>
              <a:t>the</a:t>
            </a:r>
            <a:r>
              <a:rPr lang="zh-CN" altLang="en-US" sz="2000"/>
              <a:t> </a:t>
            </a:r>
            <a:r>
              <a:rPr lang="en-US" altLang="zh-CN" sz="2000"/>
              <a:t>high</a:t>
            </a:r>
            <a:r>
              <a:rPr lang="zh-CN" altLang="en-US" sz="2000"/>
              <a:t> </a:t>
            </a:r>
            <a:r>
              <a:rPr lang="en-US" altLang="zh-CN" sz="2000"/>
              <a:t>sensitivity</a:t>
            </a:r>
            <a:r>
              <a:rPr lang="zh-CN" altLang="en-US" sz="2000"/>
              <a:t> </a:t>
            </a:r>
            <a:r>
              <a:rPr lang="en-US" altLang="zh-CN" sz="2000"/>
              <a:t>group</a:t>
            </a:r>
            <a:endParaRPr lang="en-US" altLang="zh-CN" sz="2400"/>
          </a:p>
          <a:p>
            <a:r>
              <a:rPr lang="en-US" altLang="zh-CN" sz="2400"/>
              <a:t>Feasibility</a:t>
            </a:r>
            <a:r>
              <a:rPr lang="zh-CN" altLang="en-US" sz="2400"/>
              <a:t> </a:t>
            </a:r>
            <a:r>
              <a:rPr lang="en-US" altLang="zh-CN" sz="2400"/>
              <a:t>study</a:t>
            </a:r>
            <a:r>
              <a:rPr lang="zh-CN" altLang="en-US" sz="2400"/>
              <a:t> </a:t>
            </a:r>
            <a:r>
              <a:rPr lang="en-US" altLang="zh-CN" sz="2400"/>
              <a:t>for</a:t>
            </a:r>
            <a:r>
              <a:rPr lang="zh-CN" altLang="en-US" sz="2400"/>
              <a:t> </a:t>
            </a:r>
            <a:r>
              <a:rPr lang="en-US" altLang="zh-CN" sz="2400"/>
              <a:t>newly</a:t>
            </a:r>
            <a:r>
              <a:rPr lang="zh-CN" altLang="en-US" sz="2400"/>
              <a:t> </a:t>
            </a:r>
            <a:r>
              <a:rPr lang="en-US" altLang="zh-CN" sz="2400"/>
              <a:t>developed</a:t>
            </a:r>
            <a:r>
              <a:rPr lang="zh-CN" altLang="en-US" sz="2400"/>
              <a:t> </a:t>
            </a:r>
            <a:r>
              <a:rPr lang="en-US" altLang="zh-CN" sz="2400"/>
              <a:t>Chinese</a:t>
            </a:r>
            <a:r>
              <a:rPr lang="zh-CN" altLang="en-US" sz="2400"/>
              <a:t> </a:t>
            </a:r>
            <a:r>
              <a:rPr lang="en-US" altLang="zh-CN" sz="2400"/>
              <a:t>muon</a:t>
            </a:r>
            <a:r>
              <a:rPr lang="zh-CN" altLang="en-US" sz="2400"/>
              <a:t> </a:t>
            </a:r>
            <a:r>
              <a:rPr lang="en-US" altLang="zh-CN" sz="2400"/>
              <a:t>source</a:t>
            </a:r>
            <a:r>
              <a:rPr lang="zh-CN" altLang="en-US" sz="2400"/>
              <a:t> </a:t>
            </a:r>
            <a:r>
              <a:rPr lang="en-US" altLang="zh-CN" sz="2400"/>
              <a:t>facilities</a:t>
            </a:r>
          </a:p>
          <a:p>
            <a:pPr lvl="1"/>
            <a:r>
              <a:rPr lang="en-US" altLang="zh-CN" sz="2000"/>
              <a:t>CIADS:</a:t>
            </a:r>
            <a:r>
              <a:rPr lang="zh-CN" altLang="en-US" sz="2000"/>
              <a:t> </a:t>
            </a:r>
            <a:r>
              <a:rPr lang="en-US" altLang="zh-CN" sz="2000"/>
              <a:t>low-energy</a:t>
            </a:r>
            <a:r>
              <a:rPr lang="zh-CN" altLang="en-US" sz="2000"/>
              <a:t> </a:t>
            </a:r>
            <a:r>
              <a:rPr lang="en-US" altLang="zh-CN" sz="2000"/>
              <a:t>muon</a:t>
            </a:r>
            <a:r>
              <a:rPr lang="zh-CN" altLang="en-US" sz="2000"/>
              <a:t> </a:t>
            </a:r>
            <a:r>
              <a:rPr lang="en-US" altLang="zh-CN" sz="2000"/>
              <a:t>source</a:t>
            </a:r>
            <a:r>
              <a:rPr lang="zh-CN" altLang="en-US" sz="2000"/>
              <a:t> </a:t>
            </a:r>
            <a:r>
              <a:rPr lang="en-US" altLang="zh-CN" sz="2000"/>
              <a:t>(surface</a:t>
            </a:r>
            <a:r>
              <a:rPr lang="zh-CN" altLang="en-US" sz="2000"/>
              <a:t> </a:t>
            </a:r>
            <a:r>
              <a:rPr lang="en-US" altLang="zh-CN" sz="2000"/>
              <a:t>muon,</a:t>
            </a:r>
            <a:r>
              <a:rPr lang="zh-CN" altLang="en-US" sz="2000"/>
              <a:t> </a:t>
            </a:r>
            <a:r>
              <a:rPr lang="en-US" altLang="zh-CN" sz="2000"/>
              <a:t>muonium</a:t>
            </a:r>
            <a:r>
              <a:rPr lang="zh-CN" altLang="en-US" sz="2000"/>
              <a:t> </a:t>
            </a:r>
            <a:r>
              <a:rPr lang="en-US" altLang="zh-CN" sz="2000"/>
              <a:t>atom,</a:t>
            </a:r>
            <a:r>
              <a:rPr lang="zh-CN" altLang="en-US" sz="2000"/>
              <a:t> </a:t>
            </a:r>
            <a:r>
              <a:rPr lang="en-US" altLang="zh-CN" sz="2000"/>
              <a:t>...)</a:t>
            </a:r>
          </a:p>
          <a:p>
            <a:pPr lvl="1"/>
            <a:r>
              <a:rPr lang="en-US" altLang="zh-CN" sz="2000"/>
              <a:t>HIAF:</a:t>
            </a:r>
            <a:r>
              <a:rPr lang="zh-CN" altLang="en-US" sz="2000"/>
              <a:t> </a:t>
            </a:r>
            <a:r>
              <a:rPr lang="en-US" altLang="zh-CN" sz="2000"/>
              <a:t>GeV-level</a:t>
            </a:r>
            <a:r>
              <a:rPr lang="zh-CN" altLang="en-US" sz="2000"/>
              <a:t> </a:t>
            </a:r>
            <a:r>
              <a:rPr lang="en-US" altLang="zh-CN" sz="2000"/>
              <a:t>muon</a:t>
            </a:r>
            <a:r>
              <a:rPr lang="zh-CN" altLang="en-US" sz="2000"/>
              <a:t> </a:t>
            </a:r>
            <a:r>
              <a:rPr lang="en-US" altLang="zh-CN" sz="2000"/>
              <a:t>source</a:t>
            </a:r>
            <a:r>
              <a:rPr lang="zh-CN" altLang="en-US" sz="2000"/>
              <a:t> </a:t>
            </a:r>
            <a:r>
              <a:rPr lang="en-US" altLang="zh-CN" sz="2000"/>
              <a:t>(mu-e</a:t>
            </a:r>
            <a:r>
              <a:rPr lang="zh-CN" altLang="en-US" sz="2000"/>
              <a:t> </a:t>
            </a:r>
            <a:r>
              <a:rPr lang="en-US" altLang="zh-CN" sz="2000"/>
              <a:t>scattering,</a:t>
            </a:r>
            <a:r>
              <a:rPr lang="zh-CN" altLang="en-US" sz="2000"/>
              <a:t> </a:t>
            </a:r>
            <a:r>
              <a:rPr lang="en-US" altLang="zh-CN" sz="2000"/>
              <a:t>...)</a:t>
            </a:r>
            <a:endParaRPr lang="en-US" altLang="zh-CN" sz="2400"/>
          </a:p>
          <a:p>
            <a:pPr>
              <a:spcBef>
                <a:spcPts val="3400"/>
              </a:spcBef>
            </a:pPr>
            <a:r>
              <a:rPr lang="en-US" altLang="zh-CN" sz="2400"/>
              <a:t>Help</a:t>
            </a:r>
            <a:r>
              <a:rPr lang="zh-CN" altLang="en-US" sz="2400"/>
              <a:t> </a:t>
            </a:r>
            <a:r>
              <a:rPr lang="en-US" altLang="zh-CN" sz="2400"/>
              <a:t>with</a:t>
            </a:r>
            <a:r>
              <a:rPr lang="zh-CN" altLang="en-US" sz="2400"/>
              <a:t> </a:t>
            </a:r>
            <a:r>
              <a:rPr lang="en-US" altLang="zh-CN" sz="2400"/>
              <a:t>MUonE</a:t>
            </a:r>
            <a:r>
              <a:rPr lang="zh-CN" altLang="en-US" sz="2400"/>
              <a:t> </a:t>
            </a:r>
            <a:r>
              <a:rPr lang="en-US" altLang="zh-CN" sz="2400"/>
              <a:t>data</a:t>
            </a:r>
            <a:r>
              <a:rPr lang="zh-CN" altLang="en-US" sz="2400"/>
              <a:t> </a:t>
            </a:r>
            <a:r>
              <a:rPr lang="en-US" altLang="zh-CN" sz="2400"/>
              <a:t>analysis</a:t>
            </a:r>
          </a:p>
          <a:p>
            <a:r>
              <a:rPr lang="en-US" altLang="zh-CN" sz="2400"/>
              <a:t>Other</a:t>
            </a:r>
            <a:r>
              <a:rPr lang="zh-CN" altLang="en-US" sz="2400"/>
              <a:t> </a:t>
            </a:r>
            <a:r>
              <a:rPr lang="en-US" altLang="zh-CN" sz="2400"/>
              <a:t>research</a:t>
            </a:r>
            <a:r>
              <a:rPr lang="zh-CN" altLang="en-US" sz="2400"/>
              <a:t> </a:t>
            </a:r>
            <a:r>
              <a:rPr lang="en-US" altLang="zh-CN" sz="2400"/>
              <a:t>topics?</a:t>
            </a:r>
            <a:r>
              <a:rPr lang="zh-CN" altLang="en-US" sz="2400"/>
              <a:t> </a:t>
            </a:r>
            <a:r>
              <a:rPr lang="en-US" altLang="zh-CN" sz="2400"/>
              <a:t>(MCF?</a:t>
            </a:r>
            <a:r>
              <a:rPr lang="zh-CN" altLang="en-US" sz="2400"/>
              <a:t> </a:t>
            </a:r>
            <a:r>
              <a:rPr lang="en-US" altLang="zh-CN" sz="2400"/>
              <a:t>New</a:t>
            </a:r>
            <a:r>
              <a:rPr lang="zh-CN" altLang="en-US" sz="2400"/>
              <a:t> </a:t>
            </a:r>
            <a:r>
              <a:rPr lang="en-US" altLang="zh-CN" sz="2400"/>
              <a:t>Physics</a:t>
            </a:r>
            <a:r>
              <a:rPr lang="zh-CN" altLang="en-US" sz="2400"/>
              <a:t> </a:t>
            </a:r>
            <a:r>
              <a:rPr lang="en-US" altLang="zh-CN" sz="2400"/>
              <a:t>in</a:t>
            </a:r>
            <a:r>
              <a:rPr lang="zh-CN" altLang="en-US" sz="2400"/>
              <a:t> </a:t>
            </a:r>
            <a:r>
              <a:rPr lang="en-US" altLang="zh-CN" sz="2400"/>
              <a:t>MUonE?</a:t>
            </a:r>
            <a:r>
              <a:rPr lang="zh-CN" altLang="en-US" sz="2400"/>
              <a:t> </a:t>
            </a:r>
            <a:r>
              <a:rPr lang="en-US" altLang="zh-CN" sz="2400"/>
              <a:t>proton</a:t>
            </a:r>
            <a:r>
              <a:rPr lang="zh-CN" altLang="en-US" sz="2400"/>
              <a:t> </a:t>
            </a:r>
            <a:r>
              <a:rPr lang="en-US" altLang="zh-CN" sz="2400"/>
              <a:t>EDM?)</a:t>
            </a:r>
          </a:p>
          <a:p>
            <a:r>
              <a:rPr lang="en-US" altLang="zh-CN" sz="2400"/>
              <a:t>More</a:t>
            </a:r>
            <a:r>
              <a:rPr lang="zh-CN" altLang="en-US" sz="2400"/>
              <a:t> </a:t>
            </a:r>
            <a:r>
              <a:rPr lang="en-US" altLang="zh-CN" sz="2400"/>
              <a:t>outreach</a:t>
            </a:r>
            <a:r>
              <a:rPr lang="zh-CN" altLang="en-US" sz="2400"/>
              <a:t> </a:t>
            </a:r>
            <a:r>
              <a:rPr lang="en-US" altLang="zh-CN" sz="2400"/>
              <a:t>activities:</a:t>
            </a:r>
            <a:r>
              <a:rPr lang="zh-CN" altLang="en-US" sz="2400"/>
              <a:t> </a:t>
            </a:r>
            <a:r>
              <a:rPr lang="en-GB" altLang="zh-CN" sz="2400"/>
              <a:t>public lectures</a:t>
            </a:r>
            <a:r>
              <a:rPr lang="en-US" altLang="zh-CN" sz="2400"/>
              <a:t>,</a:t>
            </a:r>
            <a:r>
              <a:rPr lang="zh-CN" altLang="en-US" sz="2400"/>
              <a:t> </a:t>
            </a:r>
            <a:r>
              <a:rPr lang="en-GB" altLang="zh-CN" sz="2400"/>
              <a:t>popular science</a:t>
            </a:r>
            <a:r>
              <a:rPr lang="en-US" altLang="zh-CN" sz="2400"/>
              <a:t>,</a:t>
            </a:r>
            <a:r>
              <a:rPr lang="zh-CN" altLang="en-US" sz="2400"/>
              <a:t> </a:t>
            </a:r>
            <a:r>
              <a:rPr lang="en-US" altLang="zh-CN" sz="2400"/>
              <a:t>...</a:t>
            </a:r>
            <a:r>
              <a:rPr lang="zh-CN" altLang="en-US" sz="2400"/>
              <a:t> </a:t>
            </a:r>
            <a:endParaRPr lang="en-US" altLang="zh-CN" sz="2400"/>
          </a:p>
        </p:txBody>
      </p:sp>
    </p:spTree>
    <p:extLst>
      <p:ext uri="{BB962C8B-B14F-4D97-AF65-F5344CB8AC3E}">
        <p14:creationId xmlns:p14="http://schemas.microsoft.com/office/powerpoint/2010/main" val="378378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4337-7829-1CF2-61E5-4CAFFC50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5AE9-D580-0D8D-8CD5-EE9F49CD4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8CC05-2C17-3877-8BAC-133761DB2A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E4EDF2-ABE3-B847-A154-24306C0DDEE4}" type="datetime1">
              <a:rPr lang="en-GB" smtClean="0"/>
              <a:pPr/>
              <a:t>11/09/2025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BB2C9-18CC-A670-A2FC-07679B3E6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 descr="A table with food on it&#10;&#10;AI-generated content may be incorrect.">
            <a:extLst>
              <a:ext uri="{FF2B5EF4-FFF2-40B4-BE49-F238E27FC236}">
                <a16:creationId xmlns:a16="http://schemas.microsoft.com/office/drawing/2014/main" id="{9E664A93-9049-36EE-2A26-BCE99DA51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772401" cy="3497581"/>
          </a:xfrm>
        </p:spPr>
      </p:pic>
      <p:pic>
        <p:nvPicPr>
          <p:cNvPr id="10" name="Picture 9" descr="A bowl of food with a spoon&#10;&#10;AI-generated content may be incorrect.">
            <a:extLst>
              <a:ext uri="{FF2B5EF4-FFF2-40B4-BE49-F238E27FC236}">
                <a16:creationId xmlns:a16="http://schemas.microsoft.com/office/drawing/2014/main" id="{37E81203-1DF1-0D7A-D1FA-F1A2DBF4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718072"/>
            <a:ext cx="7772400" cy="3497580"/>
          </a:xfrm>
          <a:prstGeom prst="rect">
            <a:avLst/>
          </a:prstGeom>
        </p:spPr>
      </p:pic>
      <p:pic>
        <p:nvPicPr>
          <p:cNvPr id="12" name="Picture 11" descr="A plate with food on it&#10;&#10;AI-generated content may be incorrect.">
            <a:extLst>
              <a:ext uri="{FF2B5EF4-FFF2-40B4-BE49-F238E27FC236}">
                <a16:creationId xmlns:a16="http://schemas.microsoft.com/office/drawing/2014/main" id="{FEF36089-855C-5E6B-9288-7772F68E0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824" y="1471108"/>
            <a:ext cx="7772400" cy="3497580"/>
          </a:xfrm>
          <a:prstGeom prst="rect">
            <a:avLst/>
          </a:prstGeom>
        </p:spPr>
      </p:pic>
      <p:pic>
        <p:nvPicPr>
          <p:cNvPr id="14" name="Picture 13" descr="A plate of food on a table&#10;&#10;AI-generated content may be incorrect.">
            <a:extLst>
              <a:ext uri="{FF2B5EF4-FFF2-40B4-BE49-F238E27FC236}">
                <a16:creationId xmlns:a16="http://schemas.microsoft.com/office/drawing/2014/main" id="{C2024168-6E48-BB2A-5A16-841C38E38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242185"/>
            <a:ext cx="7772400" cy="3497580"/>
          </a:xfrm>
          <a:prstGeom prst="rect">
            <a:avLst/>
          </a:prstGeom>
        </p:spPr>
      </p:pic>
      <p:pic>
        <p:nvPicPr>
          <p:cNvPr id="16" name="Picture 15" descr="A plate of food on a table&#10;&#10;AI-generated content may be incorrect.">
            <a:extLst>
              <a:ext uri="{FF2B5EF4-FFF2-40B4-BE49-F238E27FC236}">
                <a16:creationId xmlns:a16="http://schemas.microsoft.com/office/drawing/2014/main" id="{65B2372E-FFDD-37E5-9AEE-9A48005F9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219898"/>
            <a:ext cx="777240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921E-DF51-C29B-728D-6D2689CB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6B2CA-06F6-C953-0588-A7B5EF566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CA41C-0EE3-402C-AB8C-5A82288954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E4EDF2-ABE3-B847-A154-24306C0DDEE4}" type="datetime1">
              <a:rPr lang="en-GB" smtClean="0"/>
              <a:pPr/>
              <a:t>11/09/2025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153D4-278E-8C9F-1C7F-504F07641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 descr="A plate of pasta with mussels&#10;&#10;AI-generated content may be incorrect.">
            <a:extLst>
              <a:ext uri="{FF2B5EF4-FFF2-40B4-BE49-F238E27FC236}">
                <a16:creationId xmlns:a16="http://schemas.microsoft.com/office/drawing/2014/main" id="{1BA9854E-86B7-A640-8A44-57A77996D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4896"/>
            <a:ext cx="7931355" cy="3569110"/>
          </a:xfrm>
        </p:spPr>
      </p:pic>
      <p:pic>
        <p:nvPicPr>
          <p:cNvPr id="10" name="Picture 9" descr="A plate of food on a table&#10;&#10;AI-generated content may be incorrect.">
            <a:extLst>
              <a:ext uri="{FF2B5EF4-FFF2-40B4-BE49-F238E27FC236}">
                <a16:creationId xmlns:a16="http://schemas.microsoft.com/office/drawing/2014/main" id="{A410B63C-0888-E746-22E8-43F0D1FF0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5" y="799054"/>
            <a:ext cx="7772400" cy="3497580"/>
          </a:xfrm>
          <a:prstGeom prst="rect">
            <a:avLst/>
          </a:prstGeom>
        </p:spPr>
      </p:pic>
      <p:pic>
        <p:nvPicPr>
          <p:cNvPr id="12" name="Picture 11" descr="A table with plates of food and a bottle of wine&#10;&#10;AI-generated content may be incorrect.">
            <a:extLst>
              <a:ext uri="{FF2B5EF4-FFF2-40B4-BE49-F238E27FC236}">
                <a16:creationId xmlns:a16="http://schemas.microsoft.com/office/drawing/2014/main" id="{9DF00223-BAE1-E1F5-8489-EC722F98E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690" y="1680210"/>
            <a:ext cx="7772400" cy="3497580"/>
          </a:xfrm>
          <a:prstGeom prst="rect">
            <a:avLst/>
          </a:prstGeom>
        </p:spPr>
      </p:pic>
      <p:pic>
        <p:nvPicPr>
          <p:cNvPr id="14" name="Picture 13" descr="A kitchen counter with food on it&#10;&#10;AI-generated content may be incorrect.">
            <a:extLst>
              <a:ext uri="{FF2B5EF4-FFF2-40B4-BE49-F238E27FC236}">
                <a16:creationId xmlns:a16="http://schemas.microsoft.com/office/drawing/2014/main" id="{582BF0E0-ADFA-75E9-0DDB-5D4069B06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755" y="2677477"/>
            <a:ext cx="777240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1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ABB9-2F85-2333-3673-64FA809C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Thank</a:t>
            </a:r>
            <a:r>
              <a:rPr lang="zh-CN" altLang="en-US"/>
              <a:t> </a:t>
            </a:r>
            <a:r>
              <a:rPr lang="en-US" altLang="zh-CN"/>
              <a:t>you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73C3E-EAC6-B9E0-BD51-A3246A0E7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C760B-A07C-2F9A-4C41-4D1C808ED0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E4EDF2-ABE3-B847-A154-24306C0DDEE4}" type="datetime1">
              <a:rPr lang="en-GB" smtClean="0"/>
              <a:pPr/>
              <a:t>10/09/2025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950F0-C972-08E6-D223-AD14D92FF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185077-6514-4644-98C1-F3877E5C7C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AFC7C-3606-458D-FBBC-C53696706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7781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My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2063"/>
      </a:accent1>
      <a:accent2>
        <a:srgbClr val="006B65"/>
      </a:accent2>
      <a:accent3>
        <a:srgbClr val="017001"/>
      </a:accent3>
      <a:accent4>
        <a:srgbClr val="956700"/>
      </a:accent4>
      <a:accent5>
        <a:srgbClr val="B41700"/>
      </a:accent5>
      <a:accent6>
        <a:srgbClr val="950E51"/>
      </a:accent6>
      <a:hlink>
        <a:srgbClr val="0B2064"/>
      </a:hlink>
      <a:folHlink>
        <a:srgbClr val="960D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5"/>
        </a:fontRef>
      </a:style>
    </a:spDef>
    <a:lnDef>
      <a:spPr>
        <a:ln w="3175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A751FFC8-5F0A-2545-BC0D-B3FD45B6789C}" vid="{E1C926F2-91B3-BB4F-8EB7-77F70D74E8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Master Slide</Template>
  <TotalTime>49</TotalTime>
  <Words>245</Words>
  <Application>Microsoft Macintosh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Master Slide</vt:lpstr>
      <vt:lpstr>Flash Talk - Leverhulme Retreat</vt:lpstr>
      <vt:lpstr>My work over the past two years</vt:lpstr>
      <vt:lpstr>Some highlights</vt:lpstr>
      <vt:lpstr>Looking ahead to the coming year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Zhang, Ce</dc:creator>
  <cp:lastModifiedBy>Zhang, Ce</cp:lastModifiedBy>
  <cp:revision>1</cp:revision>
  <dcterms:created xsi:type="dcterms:W3CDTF">2025-09-10T22:21:55Z</dcterms:created>
  <dcterms:modified xsi:type="dcterms:W3CDTF">2025-09-10T23:10:59Z</dcterms:modified>
</cp:coreProperties>
</file>