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74" r:id="rId2"/>
    <p:sldMasterId id="2147483686" r:id="rId3"/>
    <p:sldMasterId id="2147483698" r:id="rId4"/>
  </p:sldMasterIdLst>
  <p:notesMasterIdLst>
    <p:notesMasterId r:id="rId24"/>
  </p:notesMasterIdLst>
  <p:sldIdLst>
    <p:sldId id="256" r:id="rId5"/>
    <p:sldId id="292" r:id="rId6"/>
    <p:sldId id="281" r:id="rId7"/>
    <p:sldId id="264" r:id="rId8"/>
    <p:sldId id="267" r:id="rId9"/>
    <p:sldId id="440" r:id="rId10"/>
    <p:sldId id="447" r:id="rId11"/>
    <p:sldId id="448" r:id="rId12"/>
    <p:sldId id="4310" r:id="rId13"/>
    <p:sldId id="461" r:id="rId14"/>
    <p:sldId id="4311" r:id="rId15"/>
    <p:sldId id="4312" r:id="rId16"/>
    <p:sldId id="453" r:id="rId17"/>
    <p:sldId id="4313" r:id="rId18"/>
    <p:sldId id="458" r:id="rId19"/>
    <p:sldId id="4314" r:id="rId20"/>
    <p:sldId id="4316" r:id="rId21"/>
    <p:sldId id="4315" r:id="rId22"/>
    <p:sldId id="4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82"/>
  </p:normalViewPr>
  <p:slideViewPr>
    <p:cSldViewPr snapToGrid="0">
      <p:cViewPr varScale="1">
        <p:scale>
          <a:sx n="88" d="100"/>
          <a:sy n="88" d="100"/>
        </p:scale>
        <p:origin x="176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6D144-A193-6C49-B352-0249096F68C4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9FD3F-043E-4F4B-BAFE-E9A907A20D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12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9FD3F-043E-4F4B-BAFE-E9A907A20D0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29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21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A2C89-CFAE-ED42-9D9B-34259B907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93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96350-DE11-54BB-5249-DEE8592F3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5B929B-AB76-9539-F005-4ECD550FC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9C851-0C42-CB55-7527-C516A631D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0B4EE-A17F-1276-1648-7F5B90B2E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A2C89-CFAE-ED42-9D9B-34259B907C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8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A2C89-CFAE-ED42-9D9B-34259B907C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0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E27C7-4CDD-E830-A939-B1D0FC3DF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1FF592-ECEE-A18C-75B0-40FF288F0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8882DA-1508-9549-BAEC-9407AA4C6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FECB1-53C3-454F-9C05-DCABA3DAF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14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11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3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8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428F-279E-914F-818A-3DB5ED584EB5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14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98" y="2319349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39C8CA-2A3B-C8D6-308C-8F2C576C1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89026FAE-348D-EB1A-683F-E43E51EA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154" y="52241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14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5683D-CDDB-4643-8177-3F93A4F2D525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59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8B8C-881B-4642-A04D-914E05FCDBA1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4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5CA9-1598-6E45-B8EA-2D9A74AD7E34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72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7D86E-9669-F95A-A5F8-F01A90E630DF}"/>
              </a:ext>
            </a:extLst>
          </p:cNvPr>
          <p:cNvSpPr txBox="1"/>
          <p:nvPr userDrawn="1"/>
        </p:nvSpPr>
        <p:spPr>
          <a:xfrm>
            <a:off x="8304903" y="111692"/>
            <a:ext cx="252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Estifa’a Zaid, Muon g-2 PIC2024 Athens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A789E-79BB-CB98-F427-CC2EE7947E5C}"/>
              </a:ext>
            </a:extLst>
          </p:cNvPr>
          <p:cNvSpPr txBox="1"/>
          <p:nvPr userDrawn="1"/>
        </p:nvSpPr>
        <p:spPr>
          <a:xfrm>
            <a:off x="10598075" y="112699"/>
            <a:ext cx="934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25/10/2024</a:t>
            </a:r>
          </a:p>
        </p:txBody>
      </p:sp>
    </p:spTree>
    <p:extLst>
      <p:ext uri="{BB962C8B-B14F-4D97-AF65-F5344CB8AC3E}">
        <p14:creationId xmlns:p14="http://schemas.microsoft.com/office/powerpoint/2010/main" val="1676983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048F5-0812-7D74-D9BA-A5F597725215}"/>
              </a:ext>
            </a:extLst>
          </p:cNvPr>
          <p:cNvSpPr txBox="1"/>
          <p:nvPr userDrawn="1"/>
        </p:nvSpPr>
        <p:spPr>
          <a:xfrm>
            <a:off x="8914755" y="34748"/>
            <a:ext cx="1914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Estifa’a Zaid, Muon g-2 PIC2024 Athens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F517A-2650-416F-8FBD-144CDD76C32D}"/>
              </a:ext>
            </a:extLst>
          </p:cNvPr>
          <p:cNvSpPr txBox="1"/>
          <p:nvPr userDrawn="1"/>
        </p:nvSpPr>
        <p:spPr>
          <a:xfrm>
            <a:off x="10598075" y="112699"/>
            <a:ext cx="934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25/10/2024</a:t>
            </a:r>
          </a:p>
        </p:txBody>
      </p:sp>
    </p:spTree>
    <p:extLst>
      <p:ext uri="{BB962C8B-B14F-4D97-AF65-F5344CB8AC3E}">
        <p14:creationId xmlns:p14="http://schemas.microsoft.com/office/powerpoint/2010/main" val="2425481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F8AFECDA-1B21-A546-A244-0DD715928F6D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26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03B-6788-2D4B-91EF-D003BD75D089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2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F9043-C750-7340-9F04-37017013207E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482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754A-F701-114A-9BB9-2675CA8B3868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582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428F-279E-914F-818A-3DB5ED584EB5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21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98" y="2319349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39C8CA-2A3B-C8D6-308C-8F2C576C1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89026FAE-348D-EB1A-683F-E43E51EA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154" y="52241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89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5683D-CDDB-4643-8177-3F93A4F2D525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76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8B8C-881B-4642-A04D-914E05FCDBA1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458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5CA9-1598-6E45-B8EA-2D9A74AD7E34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536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7D86E-9669-F95A-A5F8-F01A90E630DF}"/>
              </a:ext>
            </a:extLst>
          </p:cNvPr>
          <p:cNvSpPr txBox="1"/>
          <p:nvPr userDrawn="1"/>
        </p:nvSpPr>
        <p:spPr>
          <a:xfrm>
            <a:off x="8304903" y="111692"/>
            <a:ext cx="252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Estifa’a Zaid, Muon g-2 PIC2024 Athens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A789E-79BB-CB98-F427-CC2EE7947E5C}"/>
              </a:ext>
            </a:extLst>
          </p:cNvPr>
          <p:cNvSpPr txBox="1"/>
          <p:nvPr userDrawn="1"/>
        </p:nvSpPr>
        <p:spPr>
          <a:xfrm>
            <a:off x="10598075" y="112699"/>
            <a:ext cx="934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25/10/2024</a:t>
            </a:r>
          </a:p>
        </p:txBody>
      </p:sp>
    </p:spTree>
    <p:extLst>
      <p:ext uri="{BB962C8B-B14F-4D97-AF65-F5344CB8AC3E}">
        <p14:creationId xmlns:p14="http://schemas.microsoft.com/office/powerpoint/2010/main" val="3717846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048F5-0812-7D74-D9BA-A5F597725215}"/>
              </a:ext>
            </a:extLst>
          </p:cNvPr>
          <p:cNvSpPr txBox="1"/>
          <p:nvPr userDrawn="1"/>
        </p:nvSpPr>
        <p:spPr>
          <a:xfrm>
            <a:off x="8914755" y="34748"/>
            <a:ext cx="1914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Estifa’a Zaid, Muon g-2 PIC2024 Athens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F517A-2650-416F-8FBD-144CDD76C32D}"/>
              </a:ext>
            </a:extLst>
          </p:cNvPr>
          <p:cNvSpPr txBox="1"/>
          <p:nvPr userDrawn="1"/>
        </p:nvSpPr>
        <p:spPr>
          <a:xfrm>
            <a:off x="10598075" y="112699"/>
            <a:ext cx="934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25/10/2024</a:t>
            </a:r>
          </a:p>
        </p:txBody>
      </p:sp>
    </p:spTree>
    <p:extLst>
      <p:ext uri="{BB962C8B-B14F-4D97-AF65-F5344CB8AC3E}">
        <p14:creationId xmlns:p14="http://schemas.microsoft.com/office/powerpoint/2010/main" val="287972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90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F8AFECDA-1B21-A546-A244-0DD715928F6D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785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03B-6788-2D4B-91EF-D003BD75D089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98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F9043-C750-7340-9F04-37017013207E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782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754A-F701-114A-9BB9-2675CA8B3868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980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90625" y="1348383"/>
            <a:ext cx="9810750" cy="1964531"/>
          </a:xfrm>
          <a:prstGeom prst="rect">
            <a:avLst/>
          </a:prstGeom>
        </p:spPr>
        <p:txBody>
          <a:bodyPr anchor="b"/>
          <a:lstStyle>
            <a:lvl1pPr>
              <a:defRPr sz="6679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27226"/>
            <a:ext cx="9810750" cy="89296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12"/>
            </a:lvl1pPr>
            <a:lvl2pPr marL="0" indent="0" algn="ctr">
              <a:spcBef>
                <a:spcPts val="0"/>
              </a:spcBef>
              <a:buSzTx/>
              <a:buNone/>
              <a:defRPr sz="2812"/>
            </a:lvl2pPr>
            <a:lvl3pPr marL="0" indent="0" algn="ctr">
              <a:spcBef>
                <a:spcPts val="0"/>
              </a:spcBef>
              <a:buSzTx/>
              <a:buNone/>
              <a:defRPr sz="2812"/>
            </a:lvl3pPr>
            <a:lvl4pPr marL="0" indent="0" algn="ctr">
              <a:spcBef>
                <a:spcPts val="0"/>
              </a:spcBef>
              <a:buSzTx/>
              <a:buNone/>
              <a:defRPr sz="2812"/>
            </a:lvl4pPr>
            <a:lvl5pPr marL="0" indent="0" algn="ctr">
              <a:spcBef>
                <a:spcPts val="0"/>
              </a:spcBef>
              <a:buSzTx/>
              <a:buNone/>
              <a:defRPr sz="2812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408" y="6471315"/>
            <a:ext cx="294953" cy="297389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3709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5" y="2000250"/>
            <a:ext cx="9810750" cy="2857500"/>
          </a:xfrm>
          <a:prstGeom prst="rect">
            <a:avLst/>
          </a:prstGeom>
        </p:spPr>
        <p:txBody>
          <a:bodyPr/>
          <a:lstStyle>
            <a:lvl1pPr>
              <a:defRPr sz="6679"/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69876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utterfly-and-leaf_3000x1734.jpeg"/>
          <p:cNvSpPr>
            <a:spLocks noGrp="1"/>
          </p:cNvSpPr>
          <p:nvPr>
            <p:ph type="pic" sz="half" idx="13"/>
          </p:nvPr>
        </p:nvSpPr>
        <p:spPr>
          <a:xfrm>
            <a:off x="6161485" y="571500"/>
            <a:ext cx="5393531" cy="539353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357187" y="991195"/>
            <a:ext cx="5500688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187" y="3366492"/>
            <a:ext cx="5500688" cy="261639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12"/>
            </a:lvl1pPr>
            <a:lvl2pPr marL="0" indent="0" algn="ctr">
              <a:spcBef>
                <a:spcPts val="0"/>
              </a:spcBef>
              <a:buSzTx/>
              <a:buNone/>
              <a:defRPr sz="2812"/>
            </a:lvl2pPr>
            <a:lvl3pPr marL="0" indent="0" algn="ctr">
              <a:spcBef>
                <a:spcPts val="0"/>
              </a:spcBef>
              <a:buSzTx/>
              <a:buNone/>
              <a:defRPr sz="2812"/>
            </a:lvl3pPr>
            <a:lvl4pPr marL="0" indent="0" algn="ctr">
              <a:spcBef>
                <a:spcPts val="0"/>
              </a:spcBef>
              <a:buSzTx/>
              <a:buNone/>
              <a:defRPr sz="2812"/>
            </a:lvl4pPr>
            <a:lvl5pPr marL="0" indent="0" algn="ctr">
              <a:spcBef>
                <a:spcPts val="0"/>
              </a:spcBef>
              <a:buSzTx/>
              <a:buNone/>
              <a:defRPr sz="2812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80728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41160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031633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utterfly-and-leaf_3000x1734.jpeg"/>
          <p:cNvSpPr>
            <a:spLocks noGrp="1"/>
          </p:cNvSpPr>
          <p:nvPr>
            <p:ph type="pic" sz="half" idx="13"/>
          </p:nvPr>
        </p:nvSpPr>
        <p:spPr>
          <a:xfrm>
            <a:off x="6822281" y="1812726"/>
            <a:ext cx="4179094" cy="417909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90625" y="1946672"/>
            <a:ext cx="5119688" cy="4018359"/>
          </a:xfrm>
          <a:prstGeom prst="rect">
            <a:avLst/>
          </a:prstGeom>
        </p:spPr>
        <p:txBody>
          <a:bodyPr/>
          <a:lstStyle>
            <a:lvl1pPr marL="312528" indent="-312528">
              <a:spcBef>
                <a:spcPts val="2672"/>
              </a:spcBef>
              <a:buSzPct val="50000"/>
              <a:buBlip>
                <a:blip r:embed="rId2"/>
              </a:buBlip>
              <a:defRPr sz="2531"/>
            </a:lvl1pPr>
            <a:lvl2pPr marL="625056" indent="-312528">
              <a:spcBef>
                <a:spcPts val="2672"/>
              </a:spcBef>
              <a:buSzPct val="50000"/>
              <a:buBlip>
                <a:blip r:embed="rId2"/>
              </a:buBlip>
              <a:defRPr sz="2531"/>
            </a:lvl2pPr>
            <a:lvl3pPr marL="937584" indent="-312528">
              <a:spcBef>
                <a:spcPts val="2672"/>
              </a:spcBef>
              <a:buSzPct val="50000"/>
              <a:buBlip>
                <a:blip r:embed="rId2"/>
              </a:buBlip>
              <a:defRPr sz="2531"/>
            </a:lvl3pPr>
            <a:lvl4pPr marL="1250112" indent="-312528">
              <a:spcBef>
                <a:spcPts val="2672"/>
              </a:spcBef>
              <a:buSzPct val="50000"/>
              <a:buBlip>
                <a:blip r:embed="rId2"/>
              </a:buBlip>
              <a:defRPr sz="2531"/>
            </a:lvl4pPr>
            <a:lvl5pPr marL="1562640" indent="-312528">
              <a:spcBef>
                <a:spcPts val="2672"/>
              </a:spcBef>
              <a:buSzPct val="50000"/>
              <a:buBlip>
                <a:blip r:embed="rId2"/>
              </a:buBlip>
              <a:defRPr sz="253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824717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407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86977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 rot="21600000">
            <a:off x="6622071" y="332680"/>
            <a:ext cx="5207001" cy="292893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 rot="21600000">
            <a:off x="6651910" y="3528761"/>
            <a:ext cx="5175251" cy="291107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250031" y="339329"/>
            <a:ext cx="6096000" cy="6096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06653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190625" y="2973808"/>
            <a:ext cx="9810750" cy="5353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12">
                <a:solidFill>
                  <a:srgbClr val="45A7DE"/>
                </a:solidFill>
              </a:defRPr>
            </a:lvl1pPr>
          </a:lstStyle>
          <a:p>
            <a:r>
              <a:t>“Type a quote here.”</a:t>
            </a:r>
          </a:p>
        </p:txBody>
      </p:sp>
      <p:sp>
        <p:nvSpPr>
          <p:cNvPr id="94" name="–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1190625" y="4473774"/>
            <a:ext cx="9810750" cy="4920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531"/>
            </a:lvl1pPr>
          </a:lstStyle>
          <a:p>
            <a:r>
              <a:t>–Johnny Appleseed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150716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982076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415381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76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1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22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6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5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58298" y="50419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711971E-1769-5A44-BEC5-19958F9B45B7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12029" y="57807"/>
            <a:ext cx="18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Estifa’a </a:t>
            </a:r>
            <a:r>
              <a:rPr lang="en-US" dirty="0" err="1"/>
              <a:t>zaid</a:t>
            </a:r>
            <a:r>
              <a:rPr lang="en-US" dirty="0"/>
              <a:t>, pic2024 Athens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154" y="52241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170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58298" y="50419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711971E-1769-5A44-BEC5-19958F9B45B7}" type="datetime1">
              <a:rPr lang="en-GB" smtClean="0"/>
              <a:t>15/09/2025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12029" y="57807"/>
            <a:ext cx="18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Estifa’a </a:t>
            </a:r>
            <a:r>
              <a:rPr lang="en-US" dirty="0" err="1"/>
              <a:t>zaid</a:t>
            </a:r>
            <a:r>
              <a:rPr lang="en-US" dirty="0"/>
              <a:t>, pic2024 Athens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154" y="52241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98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892969"/>
            <a:ext cx="9810750" cy="507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4"/>
              </a:buBlip>
            </a:lvl1pPr>
            <a:lvl2pPr>
              <a:buBlip>
                <a:blip r:embed="rId14"/>
              </a:buBlip>
            </a:lvl2pPr>
            <a:lvl3pPr>
              <a:buBlip>
                <a:blip r:embed="rId14"/>
              </a:buBlip>
            </a:lvl3pPr>
            <a:lvl4pPr>
              <a:buBlip>
                <a:blip r:embed="rId14"/>
              </a:buBlip>
            </a:lvl4pPr>
            <a:lvl5pPr>
              <a:buBlip>
                <a:blip r:embed="rId14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408" y="6518672"/>
            <a:ext cx="294953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>
                <a:solidFill>
                  <a:srgbClr val="86868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336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446469" marR="0" indent="-4464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47000"/>
        <a:buFontTx/>
        <a:buBlip>
          <a:blip r:embed="rId14"/>
        </a:buBlip>
        <a:tabLst/>
        <a:defRPr sz="3234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1pPr>
      <a:lvl2pPr marL="892937" marR="0" indent="-4464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47000"/>
        <a:buFontTx/>
        <a:buBlip>
          <a:blip r:embed="rId14"/>
        </a:buBlip>
        <a:tabLst/>
        <a:defRPr sz="3234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2pPr>
      <a:lvl3pPr marL="1339406" marR="0" indent="-4464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47000"/>
        <a:buFontTx/>
        <a:buBlip>
          <a:blip r:embed="rId14"/>
        </a:buBlip>
        <a:tabLst/>
        <a:defRPr sz="3234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3pPr>
      <a:lvl4pPr marL="1785874" marR="0" indent="-4464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47000"/>
        <a:buFontTx/>
        <a:buBlip>
          <a:blip r:embed="rId14"/>
        </a:buBlip>
        <a:tabLst/>
        <a:defRPr sz="3234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4pPr>
      <a:lvl5pPr marL="2232343" marR="0" indent="-4464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47000"/>
        <a:buFontTx/>
        <a:buBlip>
          <a:blip r:embed="rId14"/>
        </a:buBlip>
        <a:tabLst/>
        <a:defRPr sz="3234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5pPr>
      <a:lvl6pPr marL="2678811" marR="0" indent="-4464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47000"/>
        <a:buFontTx/>
        <a:buBlip>
          <a:blip r:embed="rId14"/>
        </a:buBlip>
        <a:tabLst/>
        <a:defRPr sz="3234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6pPr>
      <a:lvl7pPr marL="3125280" marR="0" indent="-4464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47000"/>
        <a:buFontTx/>
        <a:buBlip>
          <a:blip r:embed="rId14"/>
        </a:buBlip>
        <a:tabLst/>
        <a:defRPr sz="3234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7pPr>
      <a:lvl8pPr marL="3571748" marR="0" indent="-4464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47000"/>
        <a:buFontTx/>
        <a:buBlip>
          <a:blip r:embed="rId14"/>
        </a:buBlip>
        <a:tabLst/>
        <a:defRPr sz="3234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8pPr>
      <a:lvl9pPr marL="4018217" marR="0" indent="-4464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47000"/>
        <a:buFontTx/>
        <a:buBlip>
          <a:blip r:embed="rId14"/>
        </a:buBlip>
        <a:tabLst/>
        <a:defRPr sz="3234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20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Vector background of vibrant colours splashing">
            <a:extLst>
              <a:ext uri="{FF2B5EF4-FFF2-40B4-BE49-F238E27FC236}">
                <a16:creationId xmlns:a16="http://schemas.microsoft.com/office/drawing/2014/main" id="{9520A255-3803-5D05-02FA-4C71E8351B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7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7840"/>
            <a:ext cx="12191999" cy="128016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D1BCF-6B1F-0705-8AD1-F0F02B132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39" y="5731580"/>
            <a:ext cx="8196431" cy="960120"/>
          </a:xfrm>
          <a:ln>
            <a:noFill/>
          </a:ln>
        </p:spPr>
        <p:txBody>
          <a:bodyPr anchor="ctr">
            <a:normAutofit fontScale="90000"/>
          </a:bodyPr>
          <a:lstStyle/>
          <a:p>
            <a:r>
              <a:rPr lang="en-GB" sz="4400" dirty="0"/>
              <a:t>My Journey into the Muon world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AC848-0ACA-E23B-6814-E42321EFF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4503" y="5731580"/>
            <a:ext cx="3392781" cy="960120"/>
          </a:xfrm>
        </p:spPr>
        <p:txBody>
          <a:bodyPr anchor="ctr">
            <a:normAutofit/>
          </a:bodyPr>
          <a:lstStyle/>
          <a:p>
            <a:pPr algn="r"/>
            <a:r>
              <a:rPr lang="en-GB" sz="1900" dirty="0"/>
              <a:t>Estifa’a Zaid </a:t>
            </a:r>
          </a:p>
        </p:txBody>
      </p:sp>
      <p:pic>
        <p:nvPicPr>
          <p:cNvPr id="6" name="Picture 2" descr="Emoticon Thinking transparent PNG - StickPNG">
            <a:extLst>
              <a:ext uri="{FF2B5EF4-FFF2-40B4-BE49-F238E27FC236}">
                <a16:creationId xmlns:a16="http://schemas.microsoft.com/office/drawing/2014/main" id="{63E893BB-73A7-E2B3-C5EC-CE6F72858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8" y="4412183"/>
            <a:ext cx="1211059" cy="99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800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4893C-E48F-3F35-2B5F-E91B8982C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4FB5E0-21ED-113A-CEE7-7578DF55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72" y="0"/>
            <a:ext cx="11029616" cy="1189554"/>
          </a:xfrm>
        </p:spPr>
        <p:txBody>
          <a:bodyPr/>
          <a:lstStyle/>
          <a:p>
            <a:r>
              <a:rPr lang="en-GB" dirty="0"/>
              <a:t>Systematic Uncertainties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16B5D-3112-7366-944C-181FAB0E9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FCD3B4D-F543-006D-1D69-AE48BD8B09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1600" y="1421526"/>
                <a:ext cx="9784080" cy="111211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2200" dirty="0"/>
                  <a:t>CBO and slow term are still the largest sources of systematic uncertainty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200" dirty="0"/>
                  <a:t> </a:t>
                </a:r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FCD3B4D-F543-006D-1D69-AE48BD8B0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421526"/>
                <a:ext cx="9784080" cy="1112112"/>
              </a:xfrm>
              <a:prstGeom prst="rect">
                <a:avLst/>
              </a:prstGeom>
              <a:blipFill>
                <a:blip r:embed="rId2"/>
                <a:stretch>
                  <a:fillRect l="-130" t="-6742" r="-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9FAE50-A3EA-42FD-74F2-FD2992315A85}"/>
              </a:ext>
            </a:extLst>
          </p:cNvPr>
          <p:cNvSpPr/>
          <p:nvPr/>
        </p:nvSpPr>
        <p:spPr>
          <a:xfrm>
            <a:off x="1371600" y="1327990"/>
            <a:ext cx="9784080" cy="805648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9A675A-3033-03A6-79B7-BDF9341A2A4B}"/>
              </a:ext>
            </a:extLst>
          </p:cNvPr>
          <p:cNvSpPr/>
          <p:nvPr/>
        </p:nvSpPr>
        <p:spPr>
          <a:xfrm>
            <a:off x="5325034" y="3333057"/>
            <a:ext cx="1000461" cy="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0" descr="A graph with different colored bars&#10;&#10;AI-generated content may be incorrect.">
            <a:extLst>
              <a:ext uri="{FF2B5EF4-FFF2-40B4-BE49-F238E27FC236}">
                <a16:creationId xmlns:a16="http://schemas.microsoft.com/office/drawing/2014/main" id="{5E224E4E-1916-1606-B398-85E0D0106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47" y="2723982"/>
            <a:ext cx="8606118" cy="3648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89869-AD34-3DCA-2268-372E6236A3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8932" t="8490" r="48020"/>
          <a:stretch>
            <a:fillRect/>
          </a:stretch>
        </p:blipFill>
        <p:spPr>
          <a:xfrm>
            <a:off x="9019696" y="3151835"/>
            <a:ext cx="3010939" cy="256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83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140C5F6-42D5-4D5D-9636-0329EEFBA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decorating a cake&#10;&#10;AI-generated content may be incorrect.">
            <a:extLst>
              <a:ext uri="{FF2B5EF4-FFF2-40B4-BE49-F238E27FC236}">
                <a16:creationId xmlns:a16="http://schemas.microsoft.com/office/drawing/2014/main" id="{EC526E73-54D9-0ABC-7898-9C3FAF4668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22" r="3" b="3"/>
          <a:stretch>
            <a:fillRect/>
          </a:stretch>
        </p:blipFill>
        <p:spPr>
          <a:xfrm>
            <a:off x="1" y="10"/>
            <a:ext cx="4637078" cy="4266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72824-8C64-E306-B42A-C7BE24B983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26" b="9624"/>
          <a:stretch>
            <a:fillRect/>
          </a:stretch>
        </p:blipFill>
        <p:spPr>
          <a:xfrm>
            <a:off x="4628829" y="10"/>
            <a:ext cx="7563171" cy="4266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E2DC8-B721-247D-2739-9DB0CFE5BB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377"/>
          <a:stretch>
            <a:fillRect/>
          </a:stretch>
        </p:blipFill>
        <p:spPr>
          <a:xfrm>
            <a:off x="-3048" y="4265879"/>
            <a:ext cx="4650796" cy="25916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7E30F7-3253-4621-AB18-6A383D3A3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DCDF45-BBC7-BF18-B864-75DFB400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42" y="4571122"/>
            <a:ext cx="6591957" cy="10379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Result out !!!!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05829B-9491-4F93-8853-9BCABA78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20158"/>
            <a:ext cx="12188952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1F966F2-031A-4EA8-B214-62BED34F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1359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85D63-D29E-6B02-D15C-1E9D1652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490" y="6198425"/>
            <a:ext cx="54267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 sz="9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11</a:t>
            </a:fld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16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3FB6FC-1F63-B3CF-54CF-6190D465E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4" descr="The KLOE detector bows out – INFN-LNF">
            <a:extLst>
              <a:ext uri="{FF2B5EF4-FFF2-40B4-BE49-F238E27FC236}">
                <a16:creationId xmlns:a16="http://schemas.microsoft.com/office/drawing/2014/main" id="{71AC81F4-C393-D5C9-017E-C124A1A84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1"/>
          <a:stretch/>
        </p:blipFill>
        <p:spPr bwMode="auto">
          <a:xfrm>
            <a:off x="2254913" y="686194"/>
            <a:ext cx="7682173" cy="605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3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B70C5-7B09-DA6F-87D3-549C4E0A3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B2380C-F19A-D059-159C-5EDF875F7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2" y="138264"/>
            <a:ext cx="11029616" cy="1189554"/>
          </a:xfrm>
        </p:spPr>
        <p:txBody>
          <a:bodyPr/>
          <a:lstStyle/>
          <a:p>
            <a:r>
              <a:rPr lang="en-GB" dirty="0"/>
              <a:t>Current KLOE hadronic cross section  analysis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919C6-84F3-A760-341F-F7723B64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5FA9B4-0D4C-DE7F-74F5-56D4580B3A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76" t="46501" r="39361" b="7147"/>
          <a:stretch/>
        </p:blipFill>
        <p:spPr>
          <a:xfrm>
            <a:off x="703516" y="1643449"/>
            <a:ext cx="10574121" cy="49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62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67212B-1989-79BE-6EF5-3D96CDADA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2" y="0"/>
            <a:ext cx="12077058" cy="67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83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EE087-E82B-928F-33BB-BB5F5318F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2997D-4E56-55A1-FEBF-58CB5717E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  <p:pic>
        <p:nvPicPr>
          <p:cNvPr id="16" name="Picture 15" descr="A chart with text and numbers&#10;&#10;AI-generated content may be incorrect.">
            <a:extLst>
              <a:ext uri="{FF2B5EF4-FFF2-40B4-BE49-F238E27FC236}">
                <a16:creationId xmlns:a16="http://schemas.microsoft.com/office/drawing/2014/main" id="{6756564D-0022-0B17-DB50-1299D837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08" y="653017"/>
            <a:ext cx="10274513" cy="6094568"/>
          </a:xfrm>
          <a:prstGeom prst="rect">
            <a:avLst/>
          </a:prstGeom>
        </p:spPr>
      </p:pic>
      <p:pic>
        <p:nvPicPr>
          <p:cNvPr id="19" name="Picture 18" descr="A chart with text and numbers&#10;&#10;AI-generated content may be incorrect.">
            <a:extLst>
              <a:ext uri="{FF2B5EF4-FFF2-40B4-BE49-F238E27FC236}">
                <a16:creationId xmlns:a16="http://schemas.microsoft.com/office/drawing/2014/main" id="{90FEA672-373C-C784-64D5-5392E3D37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508" y="653017"/>
            <a:ext cx="10274513" cy="6094568"/>
          </a:xfrm>
          <a:prstGeom prst="rect">
            <a:avLst/>
          </a:prstGeom>
        </p:spPr>
      </p:pic>
      <p:pic>
        <p:nvPicPr>
          <p:cNvPr id="20" name="Picture 19" descr="A close-up of a chart&#10;&#10;AI-generated content may be incorrect.">
            <a:extLst>
              <a:ext uri="{FF2B5EF4-FFF2-40B4-BE49-F238E27FC236}">
                <a16:creationId xmlns:a16="http://schemas.microsoft.com/office/drawing/2014/main" id="{0B221271-48ED-00A1-5CD4-620051FF80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522" t="6572" r="23148"/>
          <a:stretch>
            <a:fillRect/>
          </a:stretch>
        </p:blipFill>
        <p:spPr>
          <a:xfrm>
            <a:off x="983950" y="1219200"/>
            <a:ext cx="7508318" cy="52388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473A0F-99C6-1AD6-519E-D5E3BDB32B7C}"/>
              </a:ext>
            </a:extLst>
          </p:cNvPr>
          <p:cNvSpPr/>
          <p:nvPr/>
        </p:nvSpPr>
        <p:spPr>
          <a:xfrm>
            <a:off x="983950" y="3075709"/>
            <a:ext cx="1454450" cy="988291"/>
          </a:xfrm>
          <a:prstGeom prst="rect">
            <a:avLst/>
          </a:prstGeom>
          <a:solidFill>
            <a:srgbClr val="92D050">
              <a:alpha val="2307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1E4397-C35E-0A20-51D8-E6DAF464DBC2}"/>
              </a:ext>
            </a:extLst>
          </p:cNvPr>
          <p:cNvSpPr/>
          <p:nvPr/>
        </p:nvSpPr>
        <p:spPr>
          <a:xfrm>
            <a:off x="983950" y="4488873"/>
            <a:ext cx="1454450" cy="383309"/>
          </a:xfrm>
          <a:prstGeom prst="rect">
            <a:avLst/>
          </a:prstGeom>
          <a:solidFill>
            <a:srgbClr val="92D050">
              <a:alpha val="2307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Emoticon Thinking transparent PNG - StickPNG">
            <a:extLst>
              <a:ext uri="{FF2B5EF4-FFF2-40B4-BE49-F238E27FC236}">
                <a16:creationId xmlns:a16="http://schemas.microsoft.com/office/drawing/2014/main" id="{3FB827DC-B32C-3628-B835-A94BC3ABC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879" y="3429000"/>
            <a:ext cx="1211059" cy="99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85B062-1D89-DC6F-7E79-C5CF0BE5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46954-FF1A-E733-A282-45311FCAD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56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5CC040-7F96-B880-5CC3-AC94CD46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F04EAC-7011-826A-DA3A-C7EA57CFB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80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9825ED-9A6D-1F6B-EBDB-1FD9A5D4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C9E4C9-F9ED-D9AC-D39C-55A3A3B29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2" descr="Emoticon Thinking transparent PNG - StickPNG">
            <a:extLst>
              <a:ext uri="{FF2B5EF4-FFF2-40B4-BE49-F238E27FC236}">
                <a16:creationId xmlns:a16="http://schemas.microsoft.com/office/drawing/2014/main" id="{DC780909-880C-C9D1-F9C3-08D6E276F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66" y="4193576"/>
            <a:ext cx="1211059" cy="99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535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74A6A7-1C17-FFF5-9AD0-1F34489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243" y="1419225"/>
            <a:ext cx="6798608" cy="2346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Thank you Very Much </a:t>
            </a:r>
          </a:p>
        </p:txBody>
      </p:sp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id="{9CC9D3D6-B104-53B2-83EE-9A873D68B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700" y="2049354"/>
            <a:ext cx="3053422" cy="30534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36AD5-4C53-83A5-7008-D7021745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 sz="900">
                <a:solidFill>
                  <a:schemeClr val="tx1">
                    <a:lumMod val="85000"/>
                    <a:lumOff val="15000"/>
                  </a:schemeClr>
                </a:solidFill>
              </a:rPr>
              <a:pPr defTabSz="457200">
                <a:spcAft>
                  <a:spcPts val="600"/>
                </a:spcAft>
              </a:pPr>
              <a:t>19</a:t>
            </a:fld>
            <a:endParaRPr lang="en-US" sz="9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7394E-8790-0D8C-25BD-49514F9A6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49" y="2176307"/>
            <a:ext cx="2799515" cy="27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03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2C8739-9600-B51D-4061-3F3CC25C25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947"/>
          <a:stretch>
            <a:fillRect/>
          </a:stretch>
        </p:blipFill>
        <p:spPr>
          <a:xfrm>
            <a:off x="735716" y="531880"/>
            <a:ext cx="2895105" cy="316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A39624-E4F6-CCEF-9892-06287AE2AE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947"/>
          <a:stretch>
            <a:fillRect/>
          </a:stretch>
        </p:blipFill>
        <p:spPr>
          <a:xfrm>
            <a:off x="4373455" y="3187708"/>
            <a:ext cx="2864518" cy="3169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33897B-BAB0-DAAF-63EC-BF25BECC6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751" y="1208041"/>
            <a:ext cx="2895105" cy="39593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40B6DE-0C7E-5DC2-2453-5B5DEB168670}"/>
              </a:ext>
            </a:extLst>
          </p:cNvPr>
          <p:cNvSpPr/>
          <p:nvPr/>
        </p:nvSpPr>
        <p:spPr>
          <a:xfrm>
            <a:off x="779258" y="1208041"/>
            <a:ext cx="860856" cy="1708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Marker Fe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D6F9ED-791A-6DE8-6D97-0AEA40FF44C2}"/>
              </a:ext>
            </a:extLst>
          </p:cNvPr>
          <p:cNvSpPr/>
          <p:nvPr/>
        </p:nvSpPr>
        <p:spPr>
          <a:xfrm>
            <a:off x="4659086" y="3701429"/>
            <a:ext cx="725714" cy="18839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220277892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llustration of an explorer following steps down into the Standard Model">
            <a:extLst>
              <a:ext uri="{FF2B5EF4-FFF2-40B4-BE49-F238E27FC236}">
                <a16:creationId xmlns:a16="http://schemas.microsoft.com/office/drawing/2014/main" id="{D7B50230-E983-6647-BBAA-878B922EA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197" y="2659219"/>
            <a:ext cx="5038474" cy="28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Introduction"/>
          <p:cNvSpPr txBox="1">
            <a:spLocks noGrp="1"/>
          </p:cNvSpPr>
          <p:nvPr>
            <p:ph type="title"/>
          </p:nvPr>
        </p:nvSpPr>
        <p:spPr>
          <a:xfrm>
            <a:off x="3516831" y="268976"/>
            <a:ext cx="5979594" cy="17145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7100"/>
            </a:lvl1pPr>
          </a:lstStyle>
          <a:p>
            <a:r>
              <a:rPr lang="en-GB" dirty="0"/>
              <a:t>Beyond The Standard Model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AA5043-E137-1443-9BAB-7B67B54E85D6}"/>
              </a:ext>
            </a:extLst>
          </p:cNvPr>
          <p:cNvGrpSpPr/>
          <p:nvPr/>
        </p:nvGrpSpPr>
        <p:grpSpPr>
          <a:xfrm>
            <a:off x="1481633" y="-73933"/>
            <a:ext cx="1474571" cy="2571548"/>
            <a:chOff x="-60256" y="-105150"/>
            <a:chExt cx="2097168" cy="3657313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473000E4-B4CF-AF4D-9144-28FA9381C443}"/>
                </a:ext>
              </a:extLst>
            </p:cNvPr>
            <p:cNvSpPr/>
            <p:nvPr/>
          </p:nvSpPr>
          <p:spPr>
            <a:xfrm>
              <a:off x="-47554" y="-105150"/>
              <a:ext cx="2084466" cy="3657313"/>
            </a:xfrm>
            <a:prstGeom prst="rect">
              <a:avLst/>
            </a:prstGeom>
            <a:solidFill>
              <a:schemeClr val="accent1">
                <a:hueOff val="-317807"/>
                <a:satOff val="15445"/>
                <a:lumOff val="10392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3600">
                  <a:solidFill>
                    <a:srgbClr val="FFFFFF"/>
                  </a:solidFill>
                </a:defRPr>
              </a:pPr>
              <a:endParaRPr sz="2531" kern="0">
                <a:solidFill>
                  <a:srgbClr val="FFFFFF"/>
                </a:solidFill>
                <a:latin typeface="Marker Felt"/>
                <a:sym typeface="Marker Felt"/>
              </a:endParaRPr>
            </a:p>
          </p:txBody>
        </p:sp>
        <p:sp>
          <p:nvSpPr>
            <p:cNvPr id="8" name="Introduction…">
              <a:extLst>
                <a:ext uri="{FF2B5EF4-FFF2-40B4-BE49-F238E27FC236}">
                  <a16:creationId xmlns:a16="http://schemas.microsoft.com/office/drawing/2014/main" id="{1759CF24-82AA-E04A-A192-B467234AB347}"/>
                </a:ext>
              </a:extLst>
            </p:cNvPr>
            <p:cNvSpPr txBox="1"/>
            <p:nvPr/>
          </p:nvSpPr>
          <p:spPr>
            <a:xfrm>
              <a:off x="-60256" y="194701"/>
              <a:ext cx="2084465" cy="31627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marL="98223" defTabSz="321457" hangingPunct="0">
                <a:lnSpc>
                  <a:spcPct val="120000"/>
                </a:lnSpc>
                <a:buClr>
                  <a:srgbClr val="FFFFFF"/>
                </a:buClr>
                <a:buSzPct val="75000"/>
                <a:defRPr sz="2600">
                  <a:solidFill>
                    <a:srgbClr val="FFFFFF"/>
                  </a:solidFill>
                </a:defRPr>
              </a:pPr>
              <a:r>
                <a:rPr lang="en-GB" sz="1969" kern="0" dirty="0">
                  <a:solidFill>
                    <a:srgbClr val="C00000"/>
                  </a:solidFill>
                  <a:latin typeface="Marker Felt"/>
                  <a:sym typeface="Marker Felt"/>
                </a:rPr>
                <a:t>Searching</a:t>
              </a:r>
              <a:r>
                <a:rPr lang="en-GB" sz="1969" kern="0" dirty="0">
                  <a:solidFill>
                    <a:srgbClr val="FFFFFF"/>
                  </a:solidFill>
                  <a:latin typeface="Marker Felt"/>
                  <a:sym typeface="Marker Felt"/>
                </a:rPr>
                <a:t> for Long Lived Particles decaying to tau leptons with ATLAS</a:t>
              </a:r>
            </a:p>
          </p:txBody>
        </p:sp>
      </p:grpSp>
      <p:sp>
        <p:nvSpPr>
          <p:cNvPr id="9" name="Cloud Callout 8">
            <a:extLst>
              <a:ext uri="{FF2B5EF4-FFF2-40B4-BE49-F238E27FC236}">
                <a16:creationId xmlns:a16="http://schemas.microsoft.com/office/drawing/2014/main" id="{2EB335F6-23EB-8B44-899B-9F5DFA3048F3}"/>
              </a:ext>
            </a:extLst>
          </p:cNvPr>
          <p:cNvSpPr/>
          <p:nvPr/>
        </p:nvSpPr>
        <p:spPr>
          <a:xfrm>
            <a:off x="8085514" y="2100641"/>
            <a:ext cx="2272425" cy="702670"/>
          </a:xfrm>
          <a:prstGeom prst="cloudCallout">
            <a:avLst>
              <a:gd name="adj1" fmla="val 31131"/>
              <a:gd name="adj2" fmla="val 88195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2531" kern="0" dirty="0">
              <a:solidFill>
                <a:srgbClr val="FFFFFF"/>
              </a:solidFill>
              <a:latin typeface="Marker Felt"/>
              <a:sym typeface="Marker Felt"/>
            </a:endParaRP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3ABD505C-7B9E-BA46-8A27-69DBBA32BF86}"/>
              </a:ext>
            </a:extLst>
          </p:cNvPr>
          <p:cNvSpPr/>
          <p:nvPr/>
        </p:nvSpPr>
        <p:spPr>
          <a:xfrm>
            <a:off x="1804395" y="2861677"/>
            <a:ext cx="1969887" cy="702670"/>
          </a:xfrm>
          <a:prstGeom prst="cloudCallout">
            <a:avLst>
              <a:gd name="adj1" fmla="val -18052"/>
              <a:gd name="adj2" fmla="val 83763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2531" kern="0" dirty="0">
              <a:solidFill>
                <a:srgbClr val="FFFFFF"/>
              </a:solidFill>
              <a:latin typeface="Marker Felt"/>
              <a:sym typeface="Marker Felt"/>
            </a:endParaRPr>
          </a:p>
        </p:txBody>
      </p:sp>
      <p:pic>
        <p:nvPicPr>
          <p:cNvPr id="13" name="Picture 2" descr="Emoticon Thinking transparent PNG - StickPNG">
            <a:extLst>
              <a:ext uri="{FF2B5EF4-FFF2-40B4-BE49-F238E27FC236}">
                <a16:creationId xmlns:a16="http://schemas.microsoft.com/office/drawing/2014/main" id="{4537868A-25F6-6044-8520-817D32094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44" y="4555078"/>
            <a:ext cx="851526" cy="70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ntroduction">
            <a:extLst>
              <a:ext uri="{FF2B5EF4-FFF2-40B4-BE49-F238E27FC236}">
                <a16:creationId xmlns:a16="http://schemas.microsoft.com/office/drawing/2014/main" id="{F8BE803D-274C-B94F-B365-E0A8EE2BFA9C}"/>
              </a:ext>
            </a:extLst>
          </p:cNvPr>
          <p:cNvSpPr txBox="1">
            <a:spLocks/>
          </p:cNvSpPr>
          <p:nvPr/>
        </p:nvSpPr>
        <p:spPr>
          <a:xfrm>
            <a:off x="1743218" y="3093653"/>
            <a:ext cx="2111441" cy="365496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1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9pPr>
          </a:lstStyle>
          <a:p>
            <a:pPr defTabSz="410751"/>
            <a:endParaRPr lang="en-GB" sz="2250" kern="0" dirty="0">
              <a:solidFill>
                <a:srgbClr val="FFFFFF"/>
              </a:solidFill>
              <a:latin typeface="Marker Felt"/>
            </a:endParaRPr>
          </a:p>
        </p:txBody>
      </p:sp>
      <p:sp>
        <p:nvSpPr>
          <p:cNvPr id="16" name="Cloud Callout 15">
            <a:extLst>
              <a:ext uri="{FF2B5EF4-FFF2-40B4-BE49-F238E27FC236}">
                <a16:creationId xmlns:a16="http://schemas.microsoft.com/office/drawing/2014/main" id="{BA5972DE-820C-A14C-9A25-BEA51E570DFE}"/>
              </a:ext>
            </a:extLst>
          </p:cNvPr>
          <p:cNvSpPr/>
          <p:nvPr/>
        </p:nvSpPr>
        <p:spPr>
          <a:xfrm>
            <a:off x="1909122" y="5731456"/>
            <a:ext cx="2889748" cy="702670"/>
          </a:xfrm>
          <a:prstGeom prst="cloudCallout">
            <a:avLst>
              <a:gd name="adj1" fmla="val -22753"/>
              <a:gd name="adj2" fmla="val -71520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2531" kern="0" dirty="0">
              <a:solidFill>
                <a:srgbClr val="FFFFFF"/>
              </a:solidFill>
              <a:latin typeface="Marker Felt"/>
              <a:sym typeface="Marker Felt"/>
            </a:endParaRPr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D5478272-C7EA-9A4A-83B1-4E599D03C876}"/>
              </a:ext>
            </a:extLst>
          </p:cNvPr>
          <p:cNvSpPr/>
          <p:nvPr/>
        </p:nvSpPr>
        <p:spPr>
          <a:xfrm>
            <a:off x="8398516" y="5878698"/>
            <a:ext cx="1989089" cy="702670"/>
          </a:xfrm>
          <a:prstGeom prst="cloudCallout">
            <a:avLst>
              <a:gd name="adj1" fmla="val 25033"/>
              <a:gd name="adj2" fmla="val -148110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2531" kern="0" dirty="0">
              <a:solidFill>
                <a:srgbClr val="FFFFFF"/>
              </a:solidFill>
              <a:latin typeface="Marker Felt"/>
              <a:sym typeface="Marker Felt"/>
            </a:endParaRPr>
          </a:p>
        </p:txBody>
      </p:sp>
      <p:pic>
        <p:nvPicPr>
          <p:cNvPr id="19" name="Picture 2" descr="Emoticon Thinking transparent PNG - StickPNG">
            <a:extLst>
              <a:ext uri="{FF2B5EF4-FFF2-40B4-BE49-F238E27FC236}">
                <a16:creationId xmlns:a16="http://schemas.microsoft.com/office/drawing/2014/main" id="{EBCF70DC-51A6-204A-A173-319B891EB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922" y="4137069"/>
            <a:ext cx="851526" cy="70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Introduction">
            <a:extLst>
              <a:ext uri="{FF2B5EF4-FFF2-40B4-BE49-F238E27FC236}">
                <a16:creationId xmlns:a16="http://schemas.microsoft.com/office/drawing/2014/main" id="{A98DE302-6728-1748-ACB5-30078E0C95EA}"/>
              </a:ext>
            </a:extLst>
          </p:cNvPr>
          <p:cNvSpPr txBox="1">
            <a:spLocks/>
          </p:cNvSpPr>
          <p:nvPr/>
        </p:nvSpPr>
        <p:spPr>
          <a:xfrm>
            <a:off x="8578201" y="5864536"/>
            <a:ext cx="1629717" cy="365496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1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5A7DE"/>
                </a:solidFill>
                <a:uFillTx/>
                <a:latin typeface="+mn-lt"/>
                <a:ea typeface="+mn-ea"/>
                <a:cs typeface="+mn-cs"/>
                <a:sym typeface="Marker Felt"/>
              </a:defRPr>
            </a:lvl9pPr>
          </a:lstStyle>
          <a:p>
            <a:pPr defTabSz="410751"/>
            <a:r>
              <a:rPr lang="en-GB" sz="2250" kern="0" dirty="0">
                <a:solidFill>
                  <a:srgbClr val="FFFFFF"/>
                </a:solidFill>
                <a:latin typeface="Marker Felt"/>
              </a:rPr>
              <a:t>Composite Higgs </a:t>
            </a:r>
          </a:p>
        </p:txBody>
      </p:sp>
      <p:sp>
        <p:nvSpPr>
          <p:cNvPr id="21" name="magnetic field">
            <a:extLst>
              <a:ext uri="{FF2B5EF4-FFF2-40B4-BE49-F238E27FC236}">
                <a16:creationId xmlns:a16="http://schemas.microsoft.com/office/drawing/2014/main" id="{7422F6CA-389D-E040-94DD-E7343C15DEDE}"/>
              </a:ext>
            </a:extLst>
          </p:cNvPr>
          <p:cNvSpPr txBox="1"/>
          <p:nvPr/>
        </p:nvSpPr>
        <p:spPr>
          <a:xfrm>
            <a:off x="5286565" y="2120181"/>
            <a:ext cx="1845478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hangingPunct="0"/>
            <a:r>
              <a:rPr lang="en-GB" sz="2250" kern="0" dirty="0">
                <a:solidFill>
                  <a:srgbClr val="858585"/>
                </a:solidFill>
                <a:latin typeface="Marker Felt"/>
                <a:sym typeface="Marker Felt"/>
              </a:rPr>
              <a:t>New Physics</a:t>
            </a:r>
            <a:endParaRPr sz="2250" kern="0" dirty="0">
              <a:solidFill>
                <a:srgbClr val="858585"/>
              </a:solidFill>
              <a:latin typeface="Marker Felt"/>
              <a:sym typeface="Marker Felt"/>
            </a:endParaRPr>
          </a:p>
        </p:txBody>
      </p:sp>
      <p:pic>
        <p:nvPicPr>
          <p:cNvPr id="22" name="Picture 2" descr="Particle Physics – The world beyond the Standard Model - YouTube">
            <a:extLst>
              <a:ext uri="{FF2B5EF4-FFF2-40B4-BE49-F238E27FC236}">
                <a16:creationId xmlns:a16="http://schemas.microsoft.com/office/drawing/2014/main" id="{C1A19076-421C-0741-A874-90C75F62C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56" b="41389" l="3125" r="35625">
                        <a14:foregroundMark x1="3333" y1="21944" x2="3333" y2="21944"/>
                        <a14:foregroundMark x1="34167" y1="38611" x2="34167" y2="38611"/>
                        <a14:foregroundMark x1="35833" y1="38611" x2="35833" y2="38611"/>
                        <a14:foregroundMark x1="13958" y1="41389" x2="13958" y2="4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5" t="15342" r="61303" b="56763"/>
          <a:stretch/>
        </p:blipFill>
        <p:spPr bwMode="auto">
          <a:xfrm>
            <a:off x="1977144" y="2706677"/>
            <a:ext cx="1624387" cy="9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rticle Physics – The world beyond the Standard Model - YouTube">
            <a:extLst>
              <a:ext uri="{FF2B5EF4-FFF2-40B4-BE49-F238E27FC236}">
                <a16:creationId xmlns:a16="http://schemas.microsoft.com/office/drawing/2014/main" id="{D793591B-B06D-014A-844D-766663DB7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556" b="59167" l="40000" r="98125">
                        <a14:foregroundMark x1="66250" y1="17778" x2="66250" y2="17778"/>
                        <a14:foregroundMark x1="55417" y1="25556" x2="55417" y2="25556"/>
                        <a14:foregroundMark x1="56042" y1="24444" x2="56042" y2="24444"/>
                        <a14:foregroundMark x1="57083" y1="24444" x2="57708" y2="25000"/>
                        <a14:foregroundMark x1="58542" y1="23889" x2="62083" y2="25000"/>
                        <a14:foregroundMark x1="67917" y1="18611" x2="76458" y2="22500"/>
                        <a14:foregroundMark x1="76458" y1="22500" x2="83333" y2="19167"/>
                        <a14:foregroundMark x1="88542" y1="24722" x2="95417" y2="29722"/>
                        <a14:foregroundMark x1="95417" y1="29722" x2="95833" y2="32500"/>
                        <a14:foregroundMark x1="97917" y1="27500" x2="97917" y2="27500"/>
                        <a14:foregroundMark x1="95417" y1="33889" x2="95417" y2="44722"/>
                        <a14:foregroundMark x1="95417" y1="44722" x2="90208" y2="53056"/>
                        <a14:foregroundMark x1="90208" y1="53056" x2="81875" y2="55278"/>
                        <a14:foregroundMark x1="81875" y1="55278" x2="73958" y2="50833"/>
                        <a14:foregroundMark x1="73958" y1="50833" x2="58542" y2="53056"/>
                        <a14:foregroundMark x1="58542" y1="53056" x2="51250" y2="47500"/>
                        <a14:foregroundMark x1="51250" y1="47500" x2="45833" y2="37500"/>
                        <a14:foregroundMark x1="45833" y1="37500" x2="45000" y2="28333"/>
                        <a14:foregroundMark x1="42292" y1="30278" x2="43750" y2="41944"/>
                        <a14:foregroundMark x1="43750" y1="41944" x2="44583" y2="42778"/>
                        <a14:foregroundMark x1="40208" y1="34444" x2="40208" y2="34444"/>
                        <a14:foregroundMark x1="66458" y1="15556" x2="66458" y2="15556"/>
                        <a14:foregroundMark x1="85625" y1="59167" x2="85625" y2="59167"/>
                        <a14:foregroundMark x1="98125" y1="50833" x2="98125" y2="5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94" t="12132" b="39071"/>
          <a:stretch/>
        </p:blipFill>
        <p:spPr bwMode="auto">
          <a:xfrm rot="20419204">
            <a:off x="8224937" y="1846553"/>
            <a:ext cx="1962973" cy="118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article Physics – The world beyond the Standard Model - YouTube">
            <a:extLst>
              <a:ext uri="{FF2B5EF4-FFF2-40B4-BE49-F238E27FC236}">
                <a16:creationId xmlns:a16="http://schemas.microsoft.com/office/drawing/2014/main" id="{3B884281-D1CC-DC48-AD89-AC809762B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833" b="76667" l="3750" r="51875">
                        <a14:foregroundMark x1="3750" y1="68889" x2="3750" y2="68889"/>
                        <a14:foregroundMark x1="19375" y1="76667" x2="19375" y2="76667"/>
                        <a14:foregroundMark x1="49792" y1="70833" x2="49792" y2="70833"/>
                        <a14:foregroundMark x1="52083" y1="59167" x2="52083" y2="59167"/>
                        <a14:foregroundMark x1="19792" y1="45833" x2="19792" y2="45833"/>
                        <a14:foregroundMark x1="51667" y1="70556" x2="51667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09" r="45556" b="21041"/>
          <a:stretch/>
        </p:blipFill>
        <p:spPr bwMode="auto">
          <a:xfrm rot="21137996">
            <a:off x="2187191" y="5438248"/>
            <a:ext cx="2333611" cy="113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EDA610-FEBB-8F3C-3504-4187E79FC7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3059" y="3766360"/>
            <a:ext cx="1238715" cy="1238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5E16C6-4387-BBB7-A200-D14F30DD37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2269" y="5731456"/>
            <a:ext cx="2501580" cy="1025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F1B060-5F3F-F72F-13D4-536EF52945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9186" y="3985625"/>
            <a:ext cx="1358197" cy="135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66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08C8-9161-B9DF-4FE4-6DFF53B23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0"/>
            <a:ext cx="11029616" cy="1188720"/>
          </a:xfrm>
        </p:spPr>
        <p:txBody>
          <a:bodyPr/>
          <a:lstStyle/>
          <a:p>
            <a:r>
              <a:rPr lang="en-US" dirty="0"/>
              <a:t>My Current efforts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4DBD5A18-F4D5-DBB2-9DF4-1EA95557D71D}"/>
              </a:ext>
            </a:extLst>
          </p:cNvPr>
          <p:cNvSpPr/>
          <p:nvPr/>
        </p:nvSpPr>
        <p:spPr>
          <a:xfrm>
            <a:off x="5477164" y="1400214"/>
            <a:ext cx="5097040" cy="1184227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EDA736-C64B-355F-8FEB-0A5A6EF6546C}"/>
              </a:ext>
            </a:extLst>
          </p:cNvPr>
          <p:cNvSpPr txBox="1">
            <a:spLocks/>
          </p:cNvSpPr>
          <p:nvPr/>
        </p:nvSpPr>
        <p:spPr>
          <a:xfrm>
            <a:off x="5477164" y="1505191"/>
            <a:ext cx="5041928" cy="10202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Verdana" panose="020B0604030504040204" pitchFamily="34" charset="0"/>
                <a:cs typeface="+mn-cs"/>
              </a:rPr>
              <a:t> Joined a large group with the aim of helping to clarify the muon g-2 puzzle.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" panose="020B0502040204020203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68B78-C848-0FCB-3900-4395D8DD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8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venir Next LT Pro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5F45D5-4D7B-5D0D-66DD-D5E2028F4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345" y="1455211"/>
            <a:ext cx="2665250" cy="923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DDA7CA-8419-B496-BE09-D39FDFB39F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73582" y="3030832"/>
            <a:ext cx="4919822" cy="3689867"/>
          </a:xfrm>
          <a:prstGeom prst="rect">
            <a:avLst/>
          </a:prstGeom>
        </p:spPr>
      </p:pic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843386A-20F0-D9EC-9EE4-A3162AA377C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51196" y="4242391"/>
            <a:ext cx="4357679" cy="446746"/>
          </a:xfrm>
          <a:prstGeom prst="bentConnector3">
            <a:avLst>
              <a:gd name="adj1" fmla="val 317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B0A730B9-5DE4-9D6E-F8E4-8CFD1AEAB4BD}"/>
              </a:ext>
            </a:extLst>
          </p:cNvPr>
          <p:cNvCxnSpPr>
            <a:cxnSpLocks/>
          </p:cNvCxnSpPr>
          <p:nvPr/>
        </p:nvCxnSpPr>
        <p:spPr>
          <a:xfrm rot="10800000">
            <a:off x="2847451" y="2919464"/>
            <a:ext cx="7391703" cy="50953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770A0838-570A-478C-90B1-A88003BBAF8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51196" y="6039289"/>
            <a:ext cx="4655395" cy="372144"/>
          </a:xfrm>
          <a:prstGeom prst="bentConnector3">
            <a:avLst>
              <a:gd name="adj1" fmla="val 29673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D13557E-E562-4D4A-5E6A-4E23B929B26F}"/>
              </a:ext>
            </a:extLst>
          </p:cNvPr>
          <p:cNvSpPr txBox="1">
            <a:spLocks/>
          </p:cNvSpPr>
          <p:nvPr/>
        </p:nvSpPr>
        <p:spPr>
          <a:xfrm>
            <a:off x="3252655" y="2956615"/>
            <a:ext cx="3351897" cy="13809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Verdana" panose="020B0604030504040204" pitchFamily="34" charset="0"/>
                <a:cs typeface="+mn-cs"/>
              </a:rPr>
              <a:t>Muon g-2 Experiment at Fermilab Run 4+5+6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" panose="020B0502040204020203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43A3A3D-3C52-6AAF-8265-015C71161C66}"/>
              </a:ext>
            </a:extLst>
          </p:cNvPr>
          <p:cNvSpPr txBox="1">
            <a:spLocks/>
          </p:cNvSpPr>
          <p:nvPr/>
        </p:nvSpPr>
        <p:spPr>
          <a:xfrm>
            <a:off x="2983625" y="4146283"/>
            <a:ext cx="2908344" cy="526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Verdana" panose="020B0604030504040204" pitchFamily="34" charset="0"/>
                <a:cs typeface="+mn-cs"/>
              </a:rPr>
              <a:t>New KLOE hadronic cross section measurement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" panose="020B0502040204020203" pitchFamily="34" charset="0"/>
              <a:ea typeface="Verdana" panose="020B0604030504040204" pitchFamily="34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5EE3446E-0BA6-F695-62B5-C773F3CA38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5306" y="5797860"/>
                <a:ext cx="3230693" cy="52631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rPr>
                  <a:t>MUonE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rPr>
                  <a:t> experiment: a new approach to determining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b>
                      <m:sup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𝐻𝐿𝑂</m:t>
                        </m:r>
                      </m:sup>
                    </m:sSubSup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5EE3446E-0BA6-F695-62B5-C773F3CA3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306" y="5797860"/>
                <a:ext cx="3230693" cy="526312"/>
              </a:xfrm>
              <a:prstGeom prst="rect">
                <a:avLst/>
              </a:prstGeom>
              <a:blipFill>
                <a:blip r:embed="rId5"/>
                <a:stretch>
                  <a:fillRect l="-1563" t="-9524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027072A-19FA-14C8-C5B7-1376F138F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96" y="3236891"/>
            <a:ext cx="2201363" cy="2201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9856FD-4A4B-A724-79D6-A184C414E682}"/>
              </a:ext>
            </a:extLst>
          </p:cNvPr>
          <p:cNvSpPr/>
          <p:nvPr/>
        </p:nvSpPr>
        <p:spPr>
          <a:xfrm rot="20467057">
            <a:off x="949817" y="5942038"/>
            <a:ext cx="25470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New! </a:t>
            </a:r>
          </a:p>
        </p:txBody>
      </p:sp>
      <p:pic>
        <p:nvPicPr>
          <p:cNvPr id="7" name="Picture 2" descr="Emoticon Thinking transparent PNG - StickPNG">
            <a:extLst>
              <a:ext uri="{FF2B5EF4-FFF2-40B4-BE49-F238E27FC236}">
                <a16:creationId xmlns:a16="http://schemas.microsoft.com/office/drawing/2014/main" id="{64F86B46-B248-7A44-5B31-2370A131B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1" y="5911755"/>
            <a:ext cx="1211059" cy="99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956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 descr="A large circular structure with many objects&#10;&#10;Description automatically generated with medium confidence">
            <a:extLst>
              <a:ext uri="{FF2B5EF4-FFF2-40B4-BE49-F238E27FC236}">
                <a16:creationId xmlns:a16="http://schemas.microsoft.com/office/drawing/2014/main" id="{C76AD177-86FF-7720-B1D3-A7A731E3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8" r="1" b="806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BC185-5B02-D69E-FD4B-CAE0D47F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65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09177-4880-672E-FA72-6E667081D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44C327-EBC5-BD11-C0D9-260A54A20F5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81192" y="-1889"/>
                <a:ext cx="11029616" cy="1188720"/>
              </a:xfrm>
            </p:spPr>
            <p:txBody>
              <a:bodyPr/>
              <a:lstStyle/>
              <a:p>
                <a:r>
                  <a:rPr lang="en-US" dirty="0"/>
                  <a:t>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44C327-EBC5-BD11-C0D9-260A54A20F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81192" y="-1889"/>
                <a:ext cx="11029616" cy="1188720"/>
              </a:xfrm>
              <a:blipFill>
                <a:blip r:embed="rId3"/>
                <a:stretch>
                  <a:fillRect l="-1034" b="-138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BEB36F1E-EDDC-FCE0-C7F1-159B562D47F1}"/>
              </a:ext>
            </a:extLst>
          </p:cNvPr>
          <p:cNvSpPr/>
          <p:nvPr/>
        </p:nvSpPr>
        <p:spPr>
          <a:xfrm>
            <a:off x="720263" y="1219508"/>
            <a:ext cx="11154680" cy="1997826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0E0674F-15E8-047A-849F-6E8C338C1E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2179" y="1329158"/>
                <a:ext cx="10648629" cy="111211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2200" dirty="0"/>
                  <a:t>Simplest model captures </a:t>
                </a:r>
                <a:r>
                  <a:rPr lang="en-GB" sz="2200" dirty="0">
                    <a:solidFill>
                      <a:srgbClr val="00B0F0"/>
                    </a:solidFill>
                  </a:rPr>
                  <a:t>exponential decay </a:t>
                </a:r>
                <a:r>
                  <a:rPr lang="en-GB" sz="2200" dirty="0"/>
                  <a:t>and </a:t>
                </a:r>
                <a:r>
                  <a:rPr lang="en-GB" sz="2200" dirty="0">
                    <a:solidFill>
                      <a:schemeClr val="accent2"/>
                    </a:solidFill>
                  </a:rPr>
                  <a:t>g-2 oscillation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2200" dirty="0"/>
                  <a:t>We must account for beam oscillations, muon losses and detector effects which shift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200" b="0" dirty="0">
                    <a:solidFill>
                      <a:srgbClr val="7030A0"/>
                    </a:solidFill>
                  </a:rPr>
                  <a:t> by a </a:t>
                </a:r>
                <a:r>
                  <a:rPr lang="en-GB" sz="2200" dirty="0">
                    <a:solidFill>
                      <a:srgbClr val="7030A0"/>
                    </a:solidFill>
                  </a:rPr>
                  <a:t>few </a:t>
                </a:r>
                <a:r>
                  <a:rPr lang="en-GB" sz="2200" b="0" dirty="0">
                    <a:solidFill>
                      <a:srgbClr val="7030A0"/>
                    </a:solidFill>
                  </a:rPr>
                  <a:t>ppm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2200" dirty="0"/>
                  <a:t>Each beam dynamic effect contributes to an additional frequency component to the wiggle plot.  </a:t>
                </a:r>
                <a:r>
                  <a:rPr lang="en-GB" sz="2200" dirty="0">
                    <a:solidFill>
                      <a:schemeClr val="accent2"/>
                    </a:solidFill>
                  </a:rPr>
                  <a:t> </a:t>
                </a:r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0E0674F-15E8-047A-849F-6E8C338C1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179" y="1329158"/>
                <a:ext cx="10648629" cy="1112112"/>
              </a:xfrm>
              <a:prstGeom prst="rect">
                <a:avLst/>
              </a:prstGeom>
              <a:blipFill>
                <a:blip r:embed="rId4"/>
                <a:stretch>
                  <a:fillRect t="-6818" r="-714" b="-7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2A2A0AC-7CB6-6412-ABA7-2A2EB0EF1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27" y="3429000"/>
            <a:ext cx="6193540" cy="312837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E05019-4909-7DC6-C222-DDA2D132228C}"/>
              </a:ext>
            </a:extLst>
          </p:cNvPr>
          <p:cNvSpPr txBox="1">
            <a:spLocks/>
          </p:cNvSpPr>
          <p:nvPr/>
        </p:nvSpPr>
        <p:spPr>
          <a:xfrm>
            <a:off x="4369398" y="5110132"/>
            <a:ext cx="2090670" cy="6987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dirty="0">
                <a:solidFill>
                  <a:srgbClr val="FF0000"/>
                </a:solidFill>
              </a:rPr>
              <a:t>From 5 parameters to over 30!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" name="Picture 8" descr="A graph of a number of different numbers&#10;&#10;Description automatically generated with medium confidence">
            <a:extLst>
              <a:ext uri="{FF2B5EF4-FFF2-40B4-BE49-F238E27FC236}">
                <a16:creationId xmlns:a16="http://schemas.microsoft.com/office/drawing/2014/main" id="{57EEFF0B-3410-954A-FE37-6179AF387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276" y="3564796"/>
            <a:ext cx="4910667" cy="328440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5A1201-813F-6E64-8864-67318928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176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FA6220-9091-F321-63CC-71638AFD9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72" y="0"/>
            <a:ext cx="11029616" cy="1189554"/>
          </a:xfrm>
        </p:spPr>
        <p:txBody>
          <a:bodyPr/>
          <a:lstStyle/>
          <a:p>
            <a:r>
              <a:rPr lang="en-GB" dirty="0"/>
              <a:t>Power in diversity of approaches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C8B5C-075E-9640-2FEA-4C9880B16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91185661-A0AF-A5C4-A385-B52560E3F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104" y="3090672"/>
            <a:ext cx="6186784" cy="2632777"/>
          </a:xfrm>
          <a:prstGeom prst="rect">
            <a:avLst/>
          </a:prstGeom>
          <a:noFill/>
          <a:ln cap="flat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32DE0E6-67DA-121D-7CCA-2B487F695F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8780" y="1469930"/>
                <a:ext cx="10648629" cy="111211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2200" dirty="0"/>
                  <a:t>Run 4/5/6 analysis had 5 groups, 8 Methods, 20 unblinded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200" dirty="0"/>
                  <a:t> analyses </a:t>
                </a:r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32DE0E6-67DA-121D-7CCA-2B487F695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80" y="1469930"/>
                <a:ext cx="10648629" cy="1112112"/>
              </a:xfrm>
              <a:prstGeom prst="rect">
                <a:avLst/>
              </a:prstGeom>
              <a:blipFill>
                <a:blip r:embed="rId3"/>
                <a:stretch>
                  <a:fillRect t="-67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110646-027C-6359-A656-E055742EDAB4}"/>
              </a:ext>
            </a:extLst>
          </p:cNvPr>
          <p:cNvSpPr/>
          <p:nvPr/>
        </p:nvSpPr>
        <p:spPr>
          <a:xfrm>
            <a:off x="1371600" y="1327990"/>
            <a:ext cx="9784080" cy="805648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8C437C-30DA-4ABA-829A-5965EA3E35E9}"/>
              </a:ext>
            </a:extLst>
          </p:cNvPr>
          <p:cNvSpPr/>
          <p:nvPr/>
        </p:nvSpPr>
        <p:spPr>
          <a:xfrm>
            <a:off x="5325034" y="3333057"/>
            <a:ext cx="1000461" cy="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BBE595-ACC7-868D-2F1A-5D357C904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852" y="2272074"/>
            <a:ext cx="7762056" cy="443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40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3D2566-4EDC-7AD9-6BD0-632BA7D1E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7" y="292070"/>
            <a:ext cx="11029616" cy="1189554"/>
          </a:xfrm>
        </p:spPr>
        <p:txBody>
          <a:bodyPr/>
          <a:lstStyle/>
          <a:p>
            <a:r>
              <a:rPr lang="en-GB" dirty="0"/>
              <a:t>Main Improvements </a:t>
            </a:r>
            <a:br>
              <a:rPr lang="en-GB" dirty="0"/>
            </a:br>
            <a:r>
              <a:rPr lang="en-GB" sz="1800" dirty="0"/>
              <a:t>Coherent </a:t>
            </a:r>
            <a:r>
              <a:rPr lang="en-GB" sz="1800" dirty="0" err="1"/>
              <a:t>betatron</a:t>
            </a:r>
            <a:r>
              <a:rPr lang="en-GB" sz="1800" dirty="0"/>
              <a:t> oscillation Task Force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8035F-E736-E2F3-00C9-4FEBD659D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1ABC6D78-62F9-C123-C04B-0CDE3B6D9753}"/>
              </a:ext>
            </a:extLst>
          </p:cNvPr>
          <p:cNvSpPr/>
          <p:nvPr/>
        </p:nvSpPr>
        <p:spPr>
          <a:xfrm>
            <a:off x="183159" y="1563890"/>
            <a:ext cx="6136537" cy="5174656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A82F8A-4A5C-A027-12FC-2A7595BF0DDD}"/>
              </a:ext>
            </a:extLst>
          </p:cNvPr>
          <p:cNvSpPr txBox="1">
            <a:spLocks/>
          </p:cNvSpPr>
          <p:nvPr/>
        </p:nvSpPr>
        <p:spPr>
          <a:xfrm>
            <a:off x="299026" y="1804564"/>
            <a:ext cx="6136537" cy="3991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100" dirty="0"/>
              <a:t>RF has reduced CBO greatly  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35C79E-92D9-0622-56B6-7B42EDF8F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060" y="1276774"/>
            <a:ext cx="2827127" cy="3517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BA8F84-3500-E1EC-7219-9CB16BB31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761" y="1276774"/>
            <a:ext cx="2886431" cy="3591586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AEFEF99-B062-BF54-6BB8-30F9A2E24675}"/>
              </a:ext>
            </a:extLst>
          </p:cNvPr>
          <p:cNvSpPr txBox="1">
            <a:spLocks/>
          </p:cNvSpPr>
          <p:nvPr/>
        </p:nvSpPr>
        <p:spPr>
          <a:xfrm>
            <a:off x="6596928" y="938221"/>
            <a:ext cx="2562966" cy="521115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400" b="1" dirty="0"/>
              <a:t>No Additional RF on ESQ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7693D96-D774-D2AF-3671-32EEBD76D9A8}"/>
              </a:ext>
            </a:extLst>
          </p:cNvPr>
          <p:cNvSpPr txBox="1">
            <a:spLocks/>
          </p:cNvSpPr>
          <p:nvPr/>
        </p:nvSpPr>
        <p:spPr>
          <a:xfrm>
            <a:off x="9014908" y="647017"/>
            <a:ext cx="3147284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/>
              <a:t>Additional RF on ESQ</a:t>
            </a:r>
            <a:br>
              <a:rPr lang="en-US" sz="1400" b="1" dirty="0"/>
            </a:br>
            <a:r>
              <a:rPr lang="en-US" sz="1400" dirty="0"/>
              <a:t>Significant reduction in oscillation amplitude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</p:txBody>
      </p:sp>
      <p:pic>
        <p:nvPicPr>
          <p:cNvPr id="13" name="Picture 12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AD305FDF-5E7A-9825-3B26-2DC2327F8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471" y="2323943"/>
            <a:ext cx="3737912" cy="29701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8FDF69-9417-AE54-1B89-F395E3BDAE06}"/>
              </a:ext>
            </a:extLst>
          </p:cNvPr>
          <p:cNvSpPr txBox="1"/>
          <p:nvPr/>
        </p:nvSpPr>
        <p:spPr>
          <a:xfrm>
            <a:off x="6504138" y="5059200"/>
            <a:ext cx="5609526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hnschrift Light" panose="020B0502040204020203" pitchFamily="34" charset="0"/>
              </a:rPr>
              <a:t>RF acts like a forced harmonic oscillator (for 6 </a:t>
            </a:r>
            <a:r>
              <a:rPr lang="el-GR" dirty="0">
                <a:solidFill>
                  <a:srgbClr val="373839"/>
                </a:solidFill>
                <a:latin typeface="Bahnschrift Light" panose="020B0502040204020203" pitchFamily="34" charset="0"/>
              </a:rPr>
              <a:t>μ</a:t>
            </a:r>
            <a:r>
              <a:rPr lang="en-US" dirty="0">
                <a:latin typeface="Bahnschrift Light" panose="020B0502040204020203" pitchFamily="34" charset="0"/>
              </a:rPr>
              <a:t>s)</a:t>
            </a:r>
          </a:p>
          <a:p>
            <a:endParaRPr lang="en-US" dirty="0">
              <a:latin typeface="Bahnschrift Light" panose="020B0502040204020203" pitchFamily="34" charset="0"/>
            </a:endParaRPr>
          </a:p>
          <a:p>
            <a:r>
              <a:rPr lang="en-US" dirty="0">
                <a:latin typeface="Bahnschrift Light" panose="020B0502040204020203" pitchFamily="34" charset="0"/>
              </a:rPr>
              <a:t>If tuned correctly to the CBO frequency: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hnschrift Light" panose="020B0502040204020203" pitchFamily="34" charset="0"/>
              </a:rPr>
              <a:t>Phase-shifts different muon distributions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hnschrift Light" panose="020B0502040204020203" pitchFamily="34" charset="0"/>
              </a:rPr>
              <a:t>Reduces the oscillation of the </a:t>
            </a:r>
            <a:r>
              <a:rPr lang="en-US" dirty="0">
                <a:solidFill>
                  <a:srgbClr val="006401"/>
                </a:solidFill>
                <a:latin typeface="Bahnschrift Light" panose="020B0502040204020203" pitchFamily="34" charset="0"/>
              </a:rPr>
              <a:t>mean</a:t>
            </a:r>
            <a:r>
              <a:rPr lang="en-US" dirty="0">
                <a:latin typeface="Bahnschrift Light" panose="020B0502040204020203" pitchFamily="34" charset="0"/>
              </a:rPr>
              <a:t> of the particle ensemble (reduces the coherence) </a:t>
            </a:r>
          </a:p>
          <a:p>
            <a:pPr algn="ctr"/>
            <a:r>
              <a:rPr lang="en-GB" sz="1400" dirty="0">
                <a:latin typeface="Bahnschrift Light" panose="020B0502040204020203" pitchFamily="34" charset="0"/>
              </a:rPr>
              <a:t>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5313C2-84BE-084B-8F2A-989BC4738612}"/>
              </a:ext>
            </a:extLst>
          </p:cNvPr>
          <p:cNvCxnSpPr>
            <a:cxnSpLocks/>
          </p:cNvCxnSpPr>
          <p:nvPr/>
        </p:nvCxnSpPr>
        <p:spPr>
          <a:xfrm flipH="1" flipV="1">
            <a:off x="4840941" y="4638052"/>
            <a:ext cx="1663197" cy="5753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FD60CE69-500D-2C35-84E5-AC35768857E0}"/>
              </a:ext>
            </a:extLst>
          </p:cNvPr>
          <p:cNvSpPr/>
          <p:nvPr/>
        </p:nvSpPr>
        <p:spPr>
          <a:xfrm>
            <a:off x="6504138" y="4985407"/>
            <a:ext cx="5598750" cy="1820351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9A0061-DC8E-3B21-A888-94CC04752BB2}"/>
              </a:ext>
            </a:extLst>
          </p:cNvPr>
          <p:cNvSpPr txBox="1"/>
          <p:nvPr/>
        </p:nvSpPr>
        <p:spPr>
          <a:xfrm>
            <a:off x="1193980" y="5360178"/>
            <a:ext cx="4114894" cy="1272143"/>
          </a:xfrm>
          <a:prstGeom prst="rect">
            <a:avLst/>
          </a:prstGeom>
          <a:solidFill>
            <a:schemeClr val="accent1"/>
          </a:solidFill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Split data into 4 datasets</a:t>
            </a:r>
          </a:p>
          <a:p>
            <a:pPr algn="ctr"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Helvetica" pitchFamily="2" charset="0"/>
              </a:rPr>
              <a:t>noRF</a:t>
            </a:r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Helvetica" pitchFamily="2" charset="0"/>
              </a:rPr>
              <a:t>xRF</a:t>
            </a:r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, xyRF5, xyRF6</a:t>
            </a:r>
          </a:p>
        </p:txBody>
      </p:sp>
    </p:spTree>
    <p:extLst>
      <p:ext uri="{BB962C8B-B14F-4D97-AF65-F5344CB8AC3E}">
        <p14:creationId xmlns:p14="http://schemas.microsoft.com/office/powerpoint/2010/main" val="31692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D917E6-36B9-4B95-8030-685F485AC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2800" dirty="0"/>
              <a:t>Coherent </a:t>
            </a:r>
            <a:r>
              <a:rPr lang="en-GB" sz="2800" dirty="0" err="1"/>
              <a:t>betatron</a:t>
            </a:r>
            <a:r>
              <a:rPr lang="en-GB" sz="2800" dirty="0"/>
              <a:t> oscillation Task Force</a:t>
            </a:r>
            <a:endParaRPr lang="en-US" sz="2800" b="0" kern="12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Content Placeholder 7" descr="A diagram of a diagram&#10;&#10;AI-generated content may be incorrect.">
            <a:extLst>
              <a:ext uri="{FF2B5EF4-FFF2-40B4-BE49-F238E27FC236}">
                <a16:creationId xmlns:a16="http://schemas.microsoft.com/office/drawing/2014/main" id="{3A669BBA-90E0-48F4-A991-8E97CA39C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492" y="2731491"/>
            <a:ext cx="6308725" cy="34072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398F8-01C9-8BB8-6C18-3781FB2C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6780" y="5956137"/>
            <a:ext cx="5448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 sz="900" smtClean="0">
                <a:solidFill>
                  <a:srgbClr val="8686FE"/>
                </a:solidFill>
              </a:rPr>
              <a:pPr defTabSz="457200">
                <a:spcAft>
                  <a:spcPts val="600"/>
                </a:spcAft>
              </a:pPr>
              <a:t>9</a:t>
            </a:fld>
            <a:endParaRPr lang="en-US" sz="900">
              <a:solidFill>
                <a:srgbClr val="8686FE"/>
              </a:solidFill>
            </a:endParaRPr>
          </a:p>
        </p:txBody>
      </p:sp>
      <p:pic>
        <p:nvPicPr>
          <p:cNvPr id="6" name="Content Placeholder 5" descr="A document with text and numbers&#10;&#10;AI-generated content may be incorrect.">
            <a:extLst>
              <a:ext uri="{FF2B5EF4-FFF2-40B4-BE49-F238E27FC236}">
                <a16:creationId xmlns:a16="http://schemas.microsoft.com/office/drawing/2014/main" id="{BB270604-1422-83D5-01A8-A4C82A53A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1" r="5417"/>
          <a:stretch>
            <a:fillRect/>
          </a:stretch>
        </p:blipFill>
        <p:spPr>
          <a:xfrm>
            <a:off x="7321468" y="10"/>
            <a:ext cx="467071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74098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Dividend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Dividend">
      <a:maj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3.xml><?xml version="1.0" encoding="utf-8"?>
<a:theme xmlns:a="http://schemas.openxmlformats.org/drawingml/2006/main" name="1_Dividend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Dividend">
      <a:maj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4.xml><?xml version="1.0" encoding="utf-8"?>
<a:theme xmlns:a="http://schemas.openxmlformats.org/drawingml/2006/main" name="GraphPaper">
  <a:themeElements>
    <a:clrScheme name="GraphPaper">
      <a:dk1>
        <a:srgbClr val="008585"/>
      </a:dk1>
      <a:lt1>
        <a:srgbClr val="858585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2778</TotalTime>
  <Words>277</Words>
  <Application>Microsoft Macintosh PowerPoint</Application>
  <PresentationFormat>Widescreen</PresentationFormat>
  <Paragraphs>57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Aptos</vt:lpstr>
      <vt:lpstr>Arial</vt:lpstr>
      <vt:lpstr>Avenir Next LT Pro</vt:lpstr>
      <vt:lpstr>Bahnschrift Light</vt:lpstr>
      <vt:lpstr>Bierstadt</vt:lpstr>
      <vt:lpstr>Cambria Math</vt:lpstr>
      <vt:lpstr>Helvetica</vt:lpstr>
      <vt:lpstr>Marker Felt</vt:lpstr>
      <vt:lpstr>Wingdings 2</vt:lpstr>
      <vt:lpstr>GestaltVTI</vt:lpstr>
      <vt:lpstr>DividendVTI</vt:lpstr>
      <vt:lpstr>1_DividendVTI</vt:lpstr>
      <vt:lpstr>GraphPaper</vt:lpstr>
      <vt:lpstr>My Journey into the Muon world </vt:lpstr>
      <vt:lpstr>PowerPoint Presentation</vt:lpstr>
      <vt:lpstr>Beyond The Standard Model</vt:lpstr>
      <vt:lpstr>My Current efforts</vt:lpstr>
      <vt:lpstr>PowerPoint Presentation</vt:lpstr>
      <vt:lpstr>Measuring ω_a </vt:lpstr>
      <vt:lpstr>Power in diversity of approaches</vt:lpstr>
      <vt:lpstr>Main Improvements  Coherent betatron oscillation Task Force</vt:lpstr>
      <vt:lpstr>Coherent betatron oscillation Task Force</vt:lpstr>
      <vt:lpstr>Systematic Uncertainties</vt:lpstr>
      <vt:lpstr>Result out !!!! </vt:lpstr>
      <vt:lpstr>PowerPoint Presentation</vt:lpstr>
      <vt:lpstr>Current KLOE hadronic cross section  analysis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Very Much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Zaid, Estifa'a</dc:creator>
  <cp:lastModifiedBy>Zaid, Estifa'a</cp:lastModifiedBy>
  <cp:revision>6</cp:revision>
  <dcterms:created xsi:type="dcterms:W3CDTF">2025-09-15T10:52:33Z</dcterms:created>
  <dcterms:modified xsi:type="dcterms:W3CDTF">2025-09-17T09:11:31Z</dcterms:modified>
</cp:coreProperties>
</file>