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7"/>
  </p:notesMasterIdLst>
  <p:handoutMasterIdLst>
    <p:handoutMasterId r:id="rId18"/>
  </p:handoutMasterIdLst>
  <p:sldIdLst>
    <p:sldId id="306" r:id="rId5"/>
    <p:sldId id="318" r:id="rId6"/>
    <p:sldId id="294" r:id="rId7"/>
    <p:sldId id="314" r:id="rId8"/>
    <p:sldId id="313" r:id="rId9"/>
    <p:sldId id="295" r:id="rId10"/>
    <p:sldId id="309" r:id="rId11"/>
    <p:sldId id="316" r:id="rId12"/>
    <p:sldId id="304" r:id="rId13"/>
    <p:sldId id="303" r:id="rId14"/>
    <p:sldId id="315" r:id="rId15"/>
    <p:sldId id="312" r:id="rId16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B76"/>
    <a:srgbClr val="CD7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130111-5468-F391-269C-4D152ADAB04B}" v="2" dt="2025-09-16T21:37:38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4967" autoAdjust="0"/>
  </p:normalViewPr>
  <p:slideViewPr>
    <p:cSldViewPr snapToGrid="0">
      <p:cViewPr varScale="1">
        <p:scale>
          <a:sx n="70" d="100"/>
          <a:sy n="70" d="100"/>
        </p:scale>
        <p:origin x="1166" y="48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B86346-59A2-4282-9A64-05524C79D8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1D54C-AFC8-47F5-B030-A8ED60D088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6B27D-C1ED-4C55-9062-2279210E96ED}" type="datetime1">
              <a:rPr lang="en-GB" smtClean="0"/>
              <a:t>16/09/2025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D8396-DC49-433C-84C0-BD573781E5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A06B3-9442-49D9-BE03-080DCCEA1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AD26-F754-4E27-9D95-B069583AB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08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1EAF8-BEF3-4EDD-99CF-6435314FE1C9}" type="datetime1">
              <a:rPr lang="en-GB" smtClean="0"/>
              <a:pPr/>
              <a:t>16/09/2025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72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57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2CC55-1B1C-FE54-1719-AC2633C8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EFC55-643C-A0CC-1FEB-5EF84FFF9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FB56C-49F0-6579-12A5-124D82930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F4F69-5541-869B-828A-957D610E5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808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50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56363-9512-67E3-29F6-F88DD21D0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00DEF-A76A-9A7C-4151-843284673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7A23F2-58C3-A2A9-3529-B414EF638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5BA16-81C6-7A85-C899-EE7862673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86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81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9B249-0624-FE55-3A3C-50CDA1A79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984356-C202-1ACA-F360-2DD70669B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71172-E615-8088-0E63-82CD82836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B9333-3644-C9FB-9DD6-FB6CDE093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11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36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3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EB006-C539-06D0-40EC-0E4D24C89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D77E2-F2F2-3AF4-BFE3-C21D6D8AF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AAAE6-5FA7-2607-7483-7256AEB8A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B3F61-F8B2-3A31-BEF5-5DE6BBFA2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9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0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383F41-E168-E49A-7132-2187B2DB5369}"/>
              </a:ext>
            </a:extLst>
          </p:cNvPr>
          <p:cNvSpPr txBox="1"/>
          <p:nvPr/>
        </p:nvSpPr>
        <p:spPr>
          <a:xfrm>
            <a:off x="1755317" y="1190647"/>
            <a:ext cx="867218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0" b="1" err="1">
                <a:solidFill>
                  <a:schemeClr val="bg1"/>
                </a:solidFill>
              </a:rPr>
              <a:t>MUonE</a:t>
            </a:r>
            <a:r>
              <a:rPr lang="en-GB" sz="8000" b="1" dirty="0">
                <a:solidFill>
                  <a:schemeClr val="bg1"/>
                </a:solidFill>
              </a:rPr>
              <a:t> and g-2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451B7-E7C7-E958-4C36-4F1E3D2C904B}"/>
              </a:ext>
            </a:extLst>
          </p:cNvPr>
          <p:cNvSpPr txBox="1"/>
          <p:nvPr/>
        </p:nvSpPr>
        <p:spPr>
          <a:xfrm>
            <a:off x="3532114" y="4343846"/>
            <a:ext cx="4590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Katie Ferraby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5FF1C-3CBD-419A-9DE4-7A8AA637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en-GB" b="1" cap="all" spc="100" smtClean="0">
                <a:solidFill>
                  <a:schemeClr val="accent2"/>
                </a:solidFill>
              </a:rPr>
              <a:pPr rtl="0">
                <a:spcAft>
                  <a:spcPts val="600"/>
                </a:spcAft>
              </a:pPr>
              <a:t>10</a:t>
            </a:fld>
            <a:endParaRPr lang="en-GB" b="1" cap="all" spc="100" dirty="0">
              <a:solidFill>
                <a:schemeClr val="accent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C740FC-0BC1-DB85-26F0-34A1B22D0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7" y="3947400"/>
            <a:ext cx="5173413" cy="24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36753AB-A15A-C793-FEB5-D3EB51779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3"/>
          <a:stretch>
            <a:fillRect/>
          </a:stretch>
        </p:blipFill>
        <p:spPr bwMode="auto">
          <a:xfrm>
            <a:off x="6185207" y="3947400"/>
            <a:ext cx="5850619" cy="25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36D01-72EC-5442-D3ED-2F71E60DDF8B}"/>
              </a:ext>
            </a:extLst>
          </p:cNvPr>
          <p:cNvSpPr txBox="1"/>
          <p:nvPr/>
        </p:nvSpPr>
        <p:spPr>
          <a:xfrm>
            <a:off x="1163641" y="422242"/>
            <a:ext cx="104887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One of the main projects on the placement was working with Housing Associations (HA) and Liverpool City Council to come up with a generalised plan to upgrade/improve houses across Liverpool and fund it.</a:t>
            </a:r>
          </a:p>
          <a:p>
            <a:endParaRPr lang="en-GB" dirty="0"/>
          </a:p>
          <a:p>
            <a:r>
              <a:rPr lang="en-GB" dirty="0"/>
              <a:t>We worked with HAs to try and group what different areas, house ages etc needed – wall insulation, double glazing etc.</a:t>
            </a:r>
          </a:p>
          <a:p>
            <a:endParaRPr lang="en-GB" dirty="0"/>
          </a:p>
          <a:p>
            <a:r>
              <a:rPr lang="en-GB" dirty="0"/>
              <a:t>We were helping to determine the best financial model and pay back times for the homeowners and the investors.</a:t>
            </a:r>
          </a:p>
          <a:p>
            <a:endParaRPr lang="en-GB" dirty="0"/>
          </a:p>
          <a:p>
            <a:r>
              <a:rPr lang="en-GB" dirty="0"/>
              <a:t>I calculated the size of roofs and number of solar panels we could put on every house in Liverpool.</a:t>
            </a:r>
          </a:p>
        </p:txBody>
      </p:sp>
    </p:spTree>
    <p:extLst>
      <p:ext uri="{BB962C8B-B14F-4D97-AF65-F5344CB8AC3E}">
        <p14:creationId xmlns:p14="http://schemas.microsoft.com/office/powerpoint/2010/main" val="3159288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C0C95-D584-A3E8-9525-F0396B7E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A02F8D-2F59-CF2F-AB89-78EF5EBDE16A}"/>
              </a:ext>
            </a:extLst>
          </p:cNvPr>
          <p:cNvSpPr txBox="1"/>
          <p:nvPr/>
        </p:nvSpPr>
        <p:spPr>
          <a:xfrm>
            <a:off x="925157" y="338866"/>
            <a:ext cx="9821731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/>
              <a:t>Now I’m back:</a:t>
            </a:r>
          </a:p>
          <a:p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Help with the final EDM result for g-2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Familiarise myself with the new software updates and new test beam equipment/components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Analyse the 2025 test beam data</a:t>
            </a:r>
          </a:p>
        </p:txBody>
      </p:sp>
    </p:spTree>
    <p:extLst>
      <p:ext uri="{BB962C8B-B14F-4D97-AF65-F5344CB8AC3E}">
        <p14:creationId xmlns:p14="http://schemas.microsoft.com/office/powerpoint/2010/main" val="3251439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D838446-B95D-4AB7-B8CA-D5804BB7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smtClean="0"/>
              <a:pPr rtl="0"/>
              <a:t>12</a:t>
            </a:fld>
            <a:endParaRPr lang="en-GB"/>
          </a:p>
        </p:txBody>
      </p:sp>
      <p:pic>
        <p:nvPicPr>
          <p:cNvPr id="9" name="Picture Placeholder 8" descr="mountains at sunset">
            <a:extLst>
              <a:ext uri="{FF2B5EF4-FFF2-40B4-BE49-F238E27FC236}">
                <a16:creationId xmlns:a16="http://schemas.microsoft.com/office/drawing/2014/main" id="{C82DA925-978C-48A9-98AD-0653B7A3D2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41" b="41"/>
          <a:stretch/>
        </p:blipFill>
        <p:spPr/>
      </p:pic>
      <p:pic>
        <p:nvPicPr>
          <p:cNvPr id="11" name="Picture Placeholder 10" descr="mountains at sunset">
            <a:extLst>
              <a:ext uri="{FF2B5EF4-FFF2-40B4-BE49-F238E27FC236}">
                <a16:creationId xmlns:a16="http://schemas.microsoft.com/office/drawing/2014/main" id="{E63B7C3F-04A4-43F6-881D-FA11061CBA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347" b="347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F777B66-94CB-491C-AC6B-BDAC98E2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Thank you</a:t>
            </a:r>
          </a:p>
        </p:txBody>
      </p:sp>
      <p:pic>
        <p:nvPicPr>
          <p:cNvPr id="15" name="Picture Placeholder 14" descr="mountains under near dusk sky">
            <a:extLst>
              <a:ext uri="{FF2B5EF4-FFF2-40B4-BE49-F238E27FC236}">
                <a16:creationId xmlns:a16="http://schemas.microsoft.com/office/drawing/2014/main" id="{3D15FDC1-74B5-4FD8-BD17-0E2502C411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/>
          <a:srcRect l="16" r="16"/>
          <a:stretch/>
        </p:blipFill>
        <p:spPr/>
      </p:pic>
      <p:pic>
        <p:nvPicPr>
          <p:cNvPr id="13" name="Picture Placeholder 12" descr="mountains under the night sky just before dawn">
            <a:extLst>
              <a:ext uri="{FF2B5EF4-FFF2-40B4-BE49-F238E27FC236}">
                <a16:creationId xmlns:a16="http://schemas.microsoft.com/office/drawing/2014/main" id="{E02C4914-F076-4415-9C5D-A9BDB6CC61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108" b="108"/>
          <a:stretch/>
        </p:blipFill>
        <p:spPr/>
      </p:pic>
    </p:spTree>
    <p:extLst>
      <p:ext uri="{BB962C8B-B14F-4D97-AF65-F5344CB8AC3E}">
        <p14:creationId xmlns:p14="http://schemas.microsoft.com/office/powerpoint/2010/main" val="927313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0D1E8-ADFA-B2B3-9EBC-368831AEC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7" descr="mountains under the night sky just before dawn">
            <a:extLst>
              <a:ext uri="{FF2B5EF4-FFF2-40B4-BE49-F238E27FC236}">
                <a16:creationId xmlns:a16="http://schemas.microsoft.com/office/drawing/2014/main" id="{C523D0E0-8039-BC91-C9AE-4053D564E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" r="71"/>
          <a:stretch/>
        </p:blipFill>
        <p:spPr>
          <a:xfrm>
            <a:off x="7752918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</p:pic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396A6F3B-9EA1-F309-3415-438DED98D2A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defPPr rtl="0"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A9DAA-006C-4F4B-980E-E3DF019B24E2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14AFF3-3E35-0503-F050-80611E0000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83" t="3517" r="3962" b="52562"/>
          <a:stretch>
            <a:fillRect/>
          </a:stretch>
        </p:blipFill>
        <p:spPr>
          <a:xfrm>
            <a:off x="303644" y="3189129"/>
            <a:ext cx="7317753" cy="2846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E7C612-B44A-72CB-F4E8-ADE930EF13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10" r="1999" b="4416"/>
          <a:stretch>
            <a:fillRect/>
          </a:stretch>
        </p:blipFill>
        <p:spPr>
          <a:xfrm>
            <a:off x="303644" y="1199865"/>
            <a:ext cx="8016831" cy="9313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795BF6-71FD-4B8D-EA7B-2C1A60D81235}"/>
              </a:ext>
            </a:extLst>
          </p:cNvPr>
          <p:cNvSpPr txBox="1"/>
          <p:nvPr/>
        </p:nvSpPr>
        <p:spPr>
          <a:xfrm>
            <a:off x="411548" y="209223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Simple efficiency</a:t>
            </a:r>
          </a:p>
        </p:txBody>
      </p:sp>
    </p:spTree>
    <p:extLst>
      <p:ext uri="{BB962C8B-B14F-4D97-AF65-F5344CB8AC3E}">
        <p14:creationId xmlns:p14="http://schemas.microsoft.com/office/powerpoint/2010/main" val="895288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C290B8-BF94-4636-BFAB-9FD67F4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D8DA9DAA-006C-4F4B-980E-E3DF019B24E2}" type="slidenum">
              <a:rPr lang="en-GB" b="1" cap="all" spc="100" smtClean="0">
                <a:solidFill>
                  <a:schemeClr val="accent2"/>
                </a:solidFill>
              </a:rPr>
              <a:t>3</a:t>
            </a:fld>
            <a:endParaRPr lang="en-GB" b="1" cap="all" spc="100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9A9DB-FEAB-A2B5-E788-A6A00717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8" t="30526" r="1817" b="17698"/>
          <a:stretch>
            <a:fillRect/>
          </a:stretch>
        </p:blipFill>
        <p:spPr>
          <a:xfrm>
            <a:off x="952260" y="5730460"/>
            <a:ext cx="5252122" cy="525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CA1DF-5CAF-9B28-3367-2A8954BD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021" y="2304150"/>
            <a:ext cx="5549044" cy="36233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018947-9792-2787-2724-FA32D581ABAC}"/>
              </a:ext>
            </a:extLst>
          </p:cNvPr>
          <p:cNvSpPr txBox="1"/>
          <p:nvPr/>
        </p:nvSpPr>
        <p:spPr>
          <a:xfrm>
            <a:off x="1032734" y="285077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Hit efficiency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5338B-7860-D9ED-A90E-F20B7E833E0A}"/>
              </a:ext>
            </a:extLst>
          </p:cNvPr>
          <p:cNvSpPr txBox="1"/>
          <p:nvPr/>
        </p:nvSpPr>
        <p:spPr>
          <a:xfrm>
            <a:off x="946673" y="887506"/>
            <a:ext cx="1050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remove one module from the data and reconstruct the data without that module</a:t>
            </a:r>
          </a:p>
          <a:p>
            <a:r>
              <a:rPr lang="en-GB" dirty="0"/>
              <a:t>I compare this reconstruction to the raw data </a:t>
            </a:r>
          </a:p>
          <a:p>
            <a:r>
              <a:rPr lang="en-GB" dirty="0"/>
              <a:t>I add to the count for the hit efficiency if the residual passes the condition below</a:t>
            </a:r>
          </a:p>
          <a:p>
            <a:endParaRPr lang="en-GB" dirty="0"/>
          </a:p>
          <a:p>
            <a:r>
              <a:rPr lang="en-GB" dirty="0"/>
              <a:t>Residual = </a:t>
            </a:r>
            <a:r>
              <a:rPr lang="en-GB" dirty="0" err="1"/>
              <a:t>x_track</a:t>
            </a:r>
            <a:r>
              <a:rPr lang="en-GB" dirty="0"/>
              <a:t> from reconstruction – </a:t>
            </a:r>
            <a:r>
              <a:rPr lang="en-GB" dirty="0" err="1"/>
              <a:t>x_track</a:t>
            </a:r>
            <a:r>
              <a:rPr lang="en-GB" dirty="0"/>
              <a:t> from raw data for that module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D6B8CE-7AA4-D0DA-D4E4-7C0F5807B3D7}"/>
              </a:ext>
            </a:extLst>
          </p:cNvPr>
          <p:cNvSpPr/>
          <p:nvPr/>
        </p:nvSpPr>
        <p:spPr>
          <a:xfrm>
            <a:off x="1344706" y="2700169"/>
            <a:ext cx="86061" cy="26141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5173-10E7-17C7-B4C9-F3D66820E6ED}"/>
              </a:ext>
            </a:extLst>
          </p:cNvPr>
          <p:cNvSpPr/>
          <p:nvPr/>
        </p:nvSpPr>
        <p:spPr>
          <a:xfrm>
            <a:off x="2642796" y="2700169"/>
            <a:ext cx="86061" cy="26141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6DB113-252B-7404-E5F8-83119448D97D}"/>
              </a:ext>
            </a:extLst>
          </p:cNvPr>
          <p:cNvSpPr/>
          <p:nvPr/>
        </p:nvSpPr>
        <p:spPr>
          <a:xfrm>
            <a:off x="3940886" y="2700168"/>
            <a:ext cx="86061" cy="26141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43FB1A-30A6-19E5-1562-C10EFAE72E82}"/>
              </a:ext>
            </a:extLst>
          </p:cNvPr>
          <p:cNvCxnSpPr/>
          <p:nvPr/>
        </p:nvCxnSpPr>
        <p:spPr>
          <a:xfrm flipV="1">
            <a:off x="946673" y="3022899"/>
            <a:ext cx="3749040" cy="19309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F420DF99-C13A-5653-5EC4-FA52DA7EDA5B}"/>
              </a:ext>
            </a:extLst>
          </p:cNvPr>
          <p:cNvSpPr/>
          <p:nvPr/>
        </p:nvSpPr>
        <p:spPr>
          <a:xfrm>
            <a:off x="2499333" y="3910486"/>
            <a:ext cx="372988" cy="274322"/>
          </a:xfrm>
          <a:prstGeom prst="mathMultiply">
            <a:avLst/>
          </a:prstGeom>
          <a:solidFill>
            <a:srgbClr val="CD7E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48B21B7E-0343-E1A8-E49A-147D41EDC4C9}"/>
              </a:ext>
            </a:extLst>
          </p:cNvPr>
          <p:cNvSpPr/>
          <p:nvPr/>
        </p:nvSpPr>
        <p:spPr>
          <a:xfrm>
            <a:off x="2499333" y="3444293"/>
            <a:ext cx="372988" cy="274322"/>
          </a:xfrm>
          <a:prstGeom prst="mathMultiply">
            <a:avLst/>
          </a:prstGeom>
          <a:solidFill>
            <a:srgbClr val="F28B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C07F6C-2C74-C9A5-D781-6B1C689EA4B2}"/>
              </a:ext>
            </a:extLst>
          </p:cNvPr>
          <p:cNvCxnSpPr>
            <a:cxnSpLocks/>
          </p:cNvCxnSpPr>
          <p:nvPr/>
        </p:nvCxnSpPr>
        <p:spPr>
          <a:xfrm flipV="1">
            <a:off x="2409713" y="3550188"/>
            <a:ext cx="0" cy="4974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2ACF00-C055-A15F-153D-F9EBBC62DDC1}"/>
              </a:ext>
            </a:extLst>
          </p:cNvPr>
          <p:cNvSpPr txBox="1"/>
          <p:nvPr/>
        </p:nvSpPr>
        <p:spPr>
          <a:xfrm>
            <a:off x="1643156" y="3660417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residual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7C7F3F-D5A2-6143-1603-3636C1DF4A6B}"/>
              </a:ext>
            </a:extLst>
          </p:cNvPr>
          <p:cNvSpPr txBox="1"/>
          <p:nvPr/>
        </p:nvSpPr>
        <p:spPr>
          <a:xfrm>
            <a:off x="2783278" y="3961181"/>
            <a:ext cx="11031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X_track</a:t>
            </a:r>
            <a:endParaRPr lang="en-GB" sz="1050" dirty="0"/>
          </a:p>
          <a:p>
            <a:r>
              <a:rPr lang="en-GB" sz="1050" dirty="0"/>
              <a:t>reconstruction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9E61A6-3631-CAC2-5F39-ECE378729E4C}"/>
              </a:ext>
            </a:extLst>
          </p:cNvPr>
          <p:cNvSpPr txBox="1"/>
          <p:nvPr/>
        </p:nvSpPr>
        <p:spPr>
          <a:xfrm>
            <a:off x="2783278" y="3262776"/>
            <a:ext cx="6575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X_track</a:t>
            </a:r>
            <a:endParaRPr lang="en-GB" sz="1050" dirty="0"/>
          </a:p>
          <a:p>
            <a:r>
              <a:rPr lang="en-GB" sz="1050" dirty="0"/>
              <a:t>raw</a:t>
            </a:r>
          </a:p>
        </p:txBody>
      </p:sp>
    </p:spTree>
    <p:extLst>
      <p:ext uri="{BB962C8B-B14F-4D97-AF65-F5344CB8AC3E}">
        <p14:creationId xmlns:p14="http://schemas.microsoft.com/office/powerpoint/2010/main" val="783914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CA8CE-F70C-86D9-DB8E-E91A69F60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14FDC-6D2E-3BAA-6379-D4B42BAC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smtClean="0"/>
              <a:pPr rtl="0"/>
              <a:t>4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73E14-492D-ECEB-E890-F17CBCEA6481}"/>
              </a:ext>
            </a:extLst>
          </p:cNvPr>
          <p:cNvSpPr txBox="1"/>
          <p:nvPr/>
        </p:nvSpPr>
        <p:spPr>
          <a:xfrm>
            <a:off x="7997542" y="329804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Hardware studies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150937-2A31-0906-1CC8-7AE769002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8" b="41246"/>
          <a:stretch>
            <a:fillRect/>
          </a:stretch>
        </p:blipFill>
        <p:spPr>
          <a:xfrm>
            <a:off x="504531" y="86278"/>
            <a:ext cx="3582362" cy="3135894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93223463-C7CF-3AC2-EDF7-01E643BC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58" y="1757855"/>
            <a:ext cx="3855451" cy="2418960"/>
          </a:xfrm>
          <a:prstGeom prst="rect">
            <a:avLst/>
          </a:prstGeom>
        </p:spPr>
      </p:pic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3DA2A16-5C2E-3010-4A15-723B16E5C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836" y="1746795"/>
            <a:ext cx="3789454" cy="2418959"/>
          </a:xfrm>
          <a:prstGeom prst="rect">
            <a:avLst/>
          </a:prstGeom>
        </p:spPr>
      </p:pic>
      <p:pic>
        <p:nvPicPr>
          <p:cNvPr id="14" name="Picture 13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505CB9B0-AE78-44BC-6F02-F89CBF1652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544"/>
          <a:stretch>
            <a:fillRect/>
          </a:stretch>
        </p:blipFill>
        <p:spPr>
          <a:xfrm>
            <a:off x="530721" y="3429000"/>
            <a:ext cx="3159536" cy="32208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D69D2-56C9-1C64-1847-B2C9EBC8EA57}"/>
              </a:ext>
            </a:extLst>
          </p:cNvPr>
          <p:cNvSpPr txBox="1"/>
          <p:nvPr/>
        </p:nvSpPr>
        <p:spPr>
          <a:xfrm>
            <a:off x="3962772" y="4535605"/>
            <a:ext cx="8069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Measurements were taken for a temperature rise from 20 to 25 degrees and then the frame was rotated, and the measurements were repeated: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first 5 minutes, a strain reading was taken every 30 seconds.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next 5 minutes, a strain reading was taken every minute.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next 20 minutes, a strain reading was taken every 2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last 30 minutes, a reading was taken every 5 minutes.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62DD80-24DB-5576-B678-961DEAC85A1A}"/>
              </a:ext>
            </a:extLst>
          </p:cNvPr>
          <p:cNvSpPr txBox="1"/>
          <p:nvPr/>
        </p:nvSpPr>
        <p:spPr>
          <a:xfrm>
            <a:off x="4169229" y="915651"/>
            <a:ext cx="751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We attached sensors to every side of a mock up detector support frame to determine the stability of the frame.</a:t>
            </a:r>
          </a:p>
        </p:txBody>
      </p:sp>
    </p:spTree>
    <p:extLst>
      <p:ext uri="{BB962C8B-B14F-4D97-AF65-F5344CB8AC3E}">
        <p14:creationId xmlns:p14="http://schemas.microsoft.com/office/powerpoint/2010/main" val="245996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9E95897-AA25-AF2D-6422-526348ED6340}"/>
              </a:ext>
            </a:extLst>
          </p:cNvPr>
          <p:cNvSpPr txBox="1"/>
          <p:nvPr/>
        </p:nvSpPr>
        <p:spPr>
          <a:xfrm>
            <a:off x="97971" y="201963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Hardware studies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70EAD-BEC9-0E9F-DC20-1E3F56D7067A}"/>
              </a:ext>
            </a:extLst>
          </p:cNvPr>
          <p:cNvSpPr txBox="1"/>
          <p:nvPr/>
        </p:nvSpPr>
        <p:spPr>
          <a:xfrm>
            <a:off x="678644" y="926537"/>
            <a:ext cx="1050340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Conclusions: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plots showed uneven initial heating, followed by temperature equalisation and redistribution of internal forces.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 the unrotated case, channels 1 and 2 behave differently, while in the rotated case they behave similarly.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This indicates that rotation changes the stress distribution in the structure, likely by altering the expansion-driven load paths —the routes through which thermal expansion forces are transmitted and reacted within the structure.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There is less strain in the side of the frame due to the fibres being rather than woven like the front and back.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front and back frame readings were slightly different, implying there was small </a:t>
            </a:r>
            <a:r>
              <a:rPr lang="en-GB" sz="2000"/>
              <a:t>bending happening.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70028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D8DA9DAA-006C-4F4B-980E-E3DF019B24E2}" type="slidenum">
              <a:rPr lang="en-GB" b="1" cap="all" spc="100" smtClean="0">
                <a:solidFill>
                  <a:schemeClr val="accent2"/>
                </a:solidFill>
              </a:rPr>
              <a:t>6</a:t>
            </a:fld>
            <a:endParaRPr lang="en-GB" b="1" cap="all" spc="10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E63F7-AD7F-07D1-CD28-2BC58BA3764C}"/>
              </a:ext>
            </a:extLst>
          </p:cNvPr>
          <p:cNvSpPr txBox="1"/>
          <p:nvPr/>
        </p:nvSpPr>
        <p:spPr>
          <a:xfrm>
            <a:off x="968974" y="193490"/>
            <a:ext cx="798617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dirty="0"/>
              <a:t>g-2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E7526-DB39-182C-F60D-AFC33D408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92" y="3043807"/>
            <a:ext cx="11377809" cy="3546988"/>
          </a:xfrm>
          <a:prstGeom prst="rect">
            <a:avLst/>
          </a:prstGeom>
        </p:spPr>
      </p:pic>
      <p:pic>
        <p:nvPicPr>
          <p:cNvPr id="3" name="Picture 2" descr="A graph of a graph with lines and points&#10;&#10;AI-generated content may be incorrect.">
            <a:extLst>
              <a:ext uri="{FF2B5EF4-FFF2-40B4-BE49-F238E27FC236}">
                <a16:creationId xmlns:a16="http://schemas.microsoft.com/office/drawing/2014/main" id="{49960E94-F512-9272-49EC-67E0D325D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78" y="773808"/>
            <a:ext cx="4112452" cy="21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050A-7A0E-CA6F-C68A-56318561B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231" y="760630"/>
            <a:ext cx="4205484" cy="21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7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A02688-DCE3-98D8-04CE-38AC813D37EB}"/>
              </a:ext>
            </a:extLst>
          </p:cNvPr>
          <p:cNvSpPr txBox="1"/>
          <p:nvPr/>
        </p:nvSpPr>
        <p:spPr>
          <a:xfrm>
            <a:off x="385016" y="234311"/>
            <a:ext cx="3488455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dirty="0"/>
              <a:t>Truth kinematics</a:t>
            </a:r>
          </a:p>
        </p:txBody>
      </p:sp>
      <p:pic>
        <p:nvPicPr>
          <p:cNvPr id="2" name="Picture 1" descr="A graph of a graph&#10;&#10;AI-generated content may be incorrect.">
            <a:extLst>
              <a:ext uri="{FF2B5EF4-FFF2-40B4-BE49-F238E27FC236}">
                <a16:creationId xmlns:a16="http://schemas.microsoft.com/office/drawing/2014/main" id="{19D4425D-3663-3EB9-651B-FBD55576E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40" y="1092361"/>
            <a:ext cx="3423616" cy="2417524"/>
          </a:xfrm>
          <a:prstGeom prst="rect">
            <a:avLst/>
          </a:prstGeom>
        </p:spPr>
      </p:pic>
      <p:pic>
        <p:nvPicPr>
          <p:cNvPr id="3" name="Picture 2" descr="A graph of energy&#10;&#10;AI-generated content may be incorrect.">
            <a:extLst>
              <a:ext uri="{FF2B5EF4-FFF2-40B4-BE49-F238E27FC236}">
                <a16:creationId xmlns:a16="http://schemas.microsoft.com/office/drawing/2014/main" id="{0B97040D-4B13-D3CB-E7B9-B17860A0A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195" y="1096985"/>
            <a:ext cx="3423616" cy="2410159"/>
          </a:xfrm>
          <a:prstGeom prst="rect">
            <a:avLst/>
          </a:prstGeom>
        </p:spPr>
      </p:pic>
      <p:pic>
        <p:nvPicPr>
          <p:cNvPr id="4" name="Picture 3" descr="A graph of an electron&#10;&#10;AI-generated content may be incorrect.">
            <a:extLst>
              <a:ext uri="{FF2B5EF4-FFF2-40B4-BE49-F238E27FC236}">
                <a16:creationId xmlns:a16="http://schemas.microsoft.com/office/drawing/2014/main" id="{54DFDA4B-FCDC-57EB-E8C6-14517457A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05" y="3618064"/>
            <a:ext cx="3423616" cy="2460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BFE02-F31A-4704-EE55-65D181B10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195" y="3614281"/>
            <a:ext cx="3423617" cy="2419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A4D38-C25F-C7DD-D071-00C91707DF78}"/>
              </a:ext>
            </a:extLst>
          </p:cNvPr>
          <p:cNvSpPr txBox="1"/>
          <p:nvPr/>
        </p:nvSpPr>
        <p:spPr>
          <a:xfrm>
            <a:off x="7820965" y="526698"/>
            <a:ext cx="428807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Before looking at the reconstructed background events, I analysed the truth kinematics to determine if the generator was producing events correctly and there was no strange behaviour.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EA159-6A1F-D860-3DDF-292A524F189A}"/>
              </a:ext>
            </a:extLst>
          </p:cNvPr>
          <p:cNvSpPr txBox="1"/>
          <p:nvPr/>
        </p:nvSpPr>
        <p:spPr>
          <a:xfrm>
            <a:off x="7976947" y="3429000"/>
            <a:ext cx="39761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 nuclear pair production, the electron and positron are typically emitted at small angles and low energies, especially at high muon energies. </a:t>
            </a:r>
          </a:p>
          <a:p>
            <a:endParaRPr lang="en-GB" dirty="0"/>
          </a:p>
          <a:p>
            <a:r>
              <a:rPr lang="en-GB" dirty="0"/>
              <a:t>This forward-peaked distribution, seen in the data above, is consistent with a soft, collinear nuclear pair production process.</a:t>
            </a:r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F158-1F40-62F3-3A7C-4F9E700E4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0758BB7-20C1-D830-C10F-45640AA9C215}"/>
              </a:ext>
            </a:extLst>
          </p:cNvPr>
          <p:cNvSpPr txBox="1"/>
          <p:nvPr/>
        </p:nvSpPr>
        <p:spPr>
          <a:xfrm>
            <a:off x="246345" y="162838"/>
            <a:ext cx="6730652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latin typeface="Aptos"/>
              </a:rPr>
              <a:t>Equivalent events:</a:t>
            </a:r>
            <a:endParaRPr lang="en-US" dirty="0"/>
          </a:p>
          <a:p>
            <a:pPr marL="283210" indent="-283210">
              <a:buFont typeface="Arial"/>
              <a:buChar char="•"/>
            </a:pPr>
            <a:r>
              <a:rPr lang="en-GB" sz="2000" dirty="0">
                <a:latin typeface="Aptos"/>
              </a:rPr>
              <a:t>50M signal generated events gives 19M equivalents events.</a:t>
            </a:r>
            <a:endParaRPr lang="en-GB"/>
          </a:p>
          <a:p>
            <a:pPr marL="283210" indent="-283210"/>
            <a:endParaRPr lang="en-GB"/>
          </a:p>
          <a:p>
            <a:pPr marL="283210" indent="-283210">
              <a:buFont typeface="Arial"/>
              <a:buChar char="•"/>
            </a:pPr>
            <a:r>
              <a:rPr lang="en-GB" sz="2000" dirty="0">
                <a:latin typeface="Aptos"/>
              </a:rPr>
              <a:t>40M background generated events gives 14,000 equivalent events as the background generator is likely very inefficient.</a:t>
            </a:r>
          </a:p>
          <a:p>
            <a:pPr marL="283210" indent="-283210">
              <a:buFont typeface="Arial"/>
              <a:buChar char="•"/>
            </a:pPr>
            <a:endParaRPr lang="en-GB" sz="2000" dirty="0">
              <a:latin typeface="Aptos"/>
            </a:endParaRPr>
          </a:p>
          <a:p>
            <a:pPr marL="283210" indent="-283210">
              <a:buFont typeface="Arial"/>
              <a:buChar char="•"/>
            </a:pPr>
            <a:r>
              <a:rPr lang="en-GB" sz="2000" dirty="0">
                <a:latin typeface="Aptos"/>
              </a:rPr>
              <a:t>We spent a long time trying to reduce the size of the reconstructed files to get an acceptable number of stats for background event analysis.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73B4DA-E895-2BC6-515E-998A4E7E6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14" y="547295"/>
            <a:ext cx="4621060" cy="2454449"/>
          </a:xfrm>
          <a:prstGeom prst="rect">
            <a:avLst/>
          </a:prstGeom>
        </p:spPr>
      </p:pic>
      <p:pic>
        <p:nvPicPr>
          <p:cNvPr id="19" name="Picture 18" descr="A graph with blue lines&#10;&#10;AI-generated content may be incorrect.">
            <a:extLst>
              <a:ext uri="{FF2B5EF4-FFF2-40B4-BE49-F238E27FC236}">
                <a16:creationId xmlns:a16="http://schemas.microsoft.com/office/drawing/2014/main" id="{A0B19D41-8DD0-F77B-C88A-836A301F6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410" y="4041793"/>
            <a:ext cx="4634631" cy="2333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6AF8C0-9E2D-FDB6-668D-F2B4B767AA13}"/>
              </a:ext>
            </a:extLst>
          </p:cNvPr>
          <p:cNvSpPr txBox="1"/>
          <p:nvPr/>
        </p:nvSpPr>
        <p:spPr>
          <a:xfrm>
            <a:off x="241328" y="3892254"/>
            <a:ext cx="6627558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latin typeface="Aptos"/>
              </a:rPr>
              <a:t>Background studies: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ptos"/>
              </a:rPr>
              <a:t>I've studied truth vs reconstruction and simulation vs data for the background events to investigate background studies and then to compare them to signal events -&gt; I need to finish analysing the results.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latin typeface="Aptos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ptos"/>
              </a:rPr>
              <a:t>The goal is to identify how to remove even more of the unwanted background events.</a:t>
            </a:r>
          </a:p>
        </p:txBody>
      </p:sp>
    </p:spTree>
    <p:extLst>
      <p:ext uri="{BB962C8B-B14F-4D97-AF65-F5344CB8AC3E}">
        <p14:creationId xmlns:p14="http://schemas.microsoft.com/office/powerpoint/2010/main" val="3284362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474+ Thousand Celebration Burst Royalty-Free Images, Stock Photos &amp;  Pictures | Shutterstock">
            <a:extLst>
              <a:ext uri="{FF2B5EF4-FFF2-40B4-BE49-F238E27FC236}">
                <a16:creationId xmlns:a16="http://schemas.microsoft.com/office/drawing/2014/main" id="{7D14FCCC-5955-AA0F-F54B-6CBE86A52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7" y="933263"/>
            <a:ext cx="2730037" cy="27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+ Thousand Bunting Outside Royalty-Free Images, Stock Photos &amp; Pictures |  Shutterstock">
            <a:extLst>
              <a:ext uri="{FF2B5EF4-FFF2-40B4-BE49-F238E27FC236}">
                <a16:creationId xmlns:a16="http://schemas.microsoft.com/office/drawing/2014/main" id="{6F71C701-F6A2-8E02-7AFA-382AA5FC3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00"/>
          <a:stretch>
            <a:fillRect/>
          </a:stretch>
        </p:blipFill>
        <p:spPr bwMode="auto">
          <a:xfrm>
            <a:off x="1" y="0"/>
            <a:ext cx="12191999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B7704E-C49E-46FA-7C65-41E83FE3D8E1}"/>
              </a:ext>
            </a:extLst>
          </p:cNvPr>
          <p:cNvSpPr txBox="1"/>
          <p:nvPr/>
        </p:nvSpPr>
        <p:spPr>
          <a:xfrm>
            <a:off x="713704" y="4101271"/>
            <a:ext cx="8655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I finished my 6-month placement last Friday!</a:t>
            </a:r>
          </a:p>
        </p:txBody>
      </p:sp>
      <p:pic>
        <p:nvPicPr>
          <p:cNvPr id="2050" name="Picture 2" descr="474+ Thousand Celebration Burst Royalty-Free Images, Stock Photos &amp;  Pictures | Shutterstock">
            <a:extLst>
              <a:ext uri="{FF2B5EF4-FFF2-40B4-BE49-F238E27FC236}">
                <a16:creationId xmlns:a16="http://schemas.microsoft.com/office/drawing/2014/main" id="{5AA4D908-0DF8-EECC-6859-D6C006126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347" y="3934691"/>
            <a:ext cx="2667691" cy="266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BA2713-89D3-28D3-1551-EF7EA7C7F7C8}"/>
              </a:ext>
            </a:extLst>
          </p:cNvPr>
          <p:cNvSpPr txBox="1"/>
          <p:nvPr/>
        </p:nvSpPr>
        <p:spPr>
          <a:xfrm>
            <a:off x="5216913" y="1812664"/>
            <a:ext cx="6378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I’m back in the office next week</a:t>
            </a:r>
          </a:p>
        </p:txBody>
      </p:sp>
    </p:spTree>
    <p:extLst>
      <p:ext uri="{BB962C8B-B14F-4D97-AF65-F5344CB8AC3E}">
        <p14:creationId xmlns:p14="http://schemas.microsoft.com/office/powerpoint/2010/main" val="3124766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6_TF89338750_Win32" id="{41E8F413-9A18-4BDF-B28A-7CD5BF285DD4}" vid="{F5763C4E-78C1-4EFB-B9F5-2F4B07C76D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AC0862E5D8E418BFDF7A1FEE57660" ma:contentTypeVersion="13" ma:contentTypeDescription="Create a new document." ma:contentTypeScope="" ma:versionID="65f519a31cb2ca775df92eb37f921269">
  <xsd:schema xmlns:xsd="http://www.w3.org/2001/XMLSchema" xmlns:xs="http://www.w3.org/2001/XMLSchema" xmlns:p="http://schemas.microsoft.com/office/2006/metadata/properties" xmlns:ns3="fe8cc7a1-2082-4b25-9bfc-9633ccb39328" xmlns:ns4="b394c698-1265-4b05-a807-0a7eb7f5abcc" targetNamespace="http://schemas.microsoft.com/office/2006/metadata/properties" ma:root="true" ma:fieldsID="31555348a86939fea233171323026411" ns3:_="" ns4:_="">
    <xsd:import namespace="fe8cc7a1-2082-4b25-9bfc-9633ccb39328"/>
    <xsd:import namespace="b394c698-1265-4b05-a807-0a7eb7f5abcc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cc7a1-2082-4b25-9bfc-9633ccb39328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4c698-1265-4b05-a807-0a7eb7f5abc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e8cc7a1-2082-4b25-9bfc-9633ccb39328" xsi:nil="true"/>
  </documentManagement>
</p:properties>
</file>

<file path=customXml/itemProps1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8E5461-B744-4882-841A-04E2C24A25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8cc7a1-2082-4b25-9bfc-9633ccb39328"/>
    <ds:schemaRef ds:uri="b394c698-1265-4b05-a807-0a7eb7f5ab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purl.org/dc/elements/1.1/"/>
    <ds:schemaRef ds:uri="http://www.w3.org/XML/1998/namespace"/>
    <ds:schemaRef ds:uri="fe8cc7a1-2082-4b25-9bfc-9633ccb39328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b394c698-1265-4b05-a807-0a7eb7f5abcc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{778353C9-C2F2-4D31-AEBB-2CDF164B1055}tf89338750_win32</Template>
  <TotalTime>90</TotalTime>
  <Words>653</Words>
  <Application>Microsoft Office PowerPoint</Application>
  <PresentationFormat>Widescreen</PresentationFormat>
  <Paragraphs>83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Univers</vt:lpstr>
      <vt:lpstr>GradientUnivers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Ferraby</dc:creator>
  <cp:lastModifiedBy>Ferraby, Katie</cp:lastModifiedBy>
  <cp:revision>108</cp:revision>
  <dcterms:created xsi:type="dcterms:W3CDTF">2025-09-14T09:00:50Z</dcterms:created>
  <dcterms:modified xsi:type="dcterms:W3CDTF">2025-09-16T22:22:00Z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0x010100750AC0862E5D8E418BFDF7A1FEE57660</vt:lpwstr>
  </property>
</Properties>
</file>