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</p:sldMasterIdLst>
  <p:notesMasterIdLst>
    <p:notesMasterId r:id="rId22"/>
  </p:notesMasterIdLst>
  <p:handoutMasterIdLst>
    <p:handoutMasterId r:id="rId23"/>
  </p:handoutMasterIdLst>
  <p:sldIdLst>
    <p:sldId id="306" r:id="rId5"/>
    <p:sldId id="320" r:id="rId6"/>
    <p:sldId id="318" r:id="rId7"/>
    <p:sldId id="323" r:id="rId8"/>
    <p:sldId id="294" r:id="rId9"/>
    <p:sldId id="314" r:id="rId10"/>
    <p:sldId id="313" r:id="rId11"/>
    <p:sldId id="322" r:id="rId12"/>
    <p:sldId id="295" r:id="rId13"/>
    <p:sldId id="309" r:id="rId14"/>
    <p:sldId id="316" r:id="rId15"/>
    <p:sldId id="304" r:id="rId16"/>
    <p:sldId id="303" r:id="rId17"/>
    <p:sldId id="315" r:id="rId18"/>
    <p:sldId id="319" r:id="rId19"/>
    <p:sldId id="312" r:id="rId20"/>
    <p:sldId id="321" r:id="rId21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92" userDrawn="1">
          <p15:clr>
            <a:srgbClr val="A4A3A4"/>
          </p15:clr>
        </p15:guide>
        <p15:guide id="2" pos="7056" userDrawn="1">
          <p15:clr>
            <a:srgbClr val="A4A3A4"/>
          </p15:clr>
        </p15:guide>
        <p15:guide id="3" orient="horz" pos="31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8B76"/>
    <a:srgbClr val="CD7E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130111-5468-F391-269C-4D152ADAB04B}" v="2" dt="2025-09-16T21:37:38.3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84967" autoAdjust="0"/>
  </p:normalViewPr>
  <p:slideViewPr>
    <p:cSldViewPr snapToGrid="0">
      <p:cViewPr varScale="1">
        <p:scale>
          <a:sx n="70" d="100"/>
          <a:sy n="70" d="100"/>
        </p:scale>
        <p:origin x="1166" y="48"/>
      </p:cViewPr>
      <p:guideLst>
        <p:guide orient="horz" pos="1392"/>
        <p:guide pos="7056"/>
        <p:guide orient="horz"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79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7B86346-59A2-4282-9A64-05524C79D8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61D54C-AFC8-47F5-B030-A8ED60D0880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36B27D-C1ED-4C55-9062-2279210E96ED}" type="datetime1">
              <a:rPr lang="en-GB" smtClean="0"/>
              <a:t>16/09/2025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3D8396-DC49-433C-84C0-BD573781E5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DA06B3-9442-49D9-BE03-080DCCEA19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5AD26-F754-4E27-9D95-B069583ABB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084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61EAF8-BEF3-4EDD-99CF-6435314FE1C9}" type="datetime1">
              <a:rPr lang="en-GB" smtClean="0"/>
              <a:pPr/>
              <a:t>16/09/2025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Quarter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5939589-3E79-4C82-AA4A-FE78234FAA59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949689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2726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0572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2CC55-1B1C-FE54-1719-AC2633C85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7EFC55-643C-A0CC-1FEB-5EF84FFF9B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5FB56C-49F0-6579-12A5-124D829306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BF4F69-5541-869B-828A-957D610E5F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808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46A5A-73B1-4EF4-CD9B-8A4316B73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733744-54A8-A2E3-8552-B877B4DC67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EB5B31-9AE4-7FF0-E3A3-7013705951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C226FB-3E55-C4DA-43C2-B404D1173A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5356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507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56363-9512-67E3-29F6-F88DD21D0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000DEF-A76A-9A7C-4151-843284673F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7A23F2-58C3-A2A9-3529-B414EF6384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5BA16-81C6-7A85-C899-EE7862673B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865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816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9B249-0624-FE55-3A3C-50CDA1A79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984356-C202-1ACA-F360-2DD70669B8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671172-E615-8088-0E63-82CD828363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9B9333-3644-C9FB-9DD6-FB6CDE093B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117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536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533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518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EB006-C539-06D0-40EC-0E4D24C89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CD77E2-F2F2-3AF4-BFE3-C21D6D8AF1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EAAAE6-5FA7-2607-7483-7256AEB8AD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B3F61-F8B2-3A31-BEF5-5DE6BBFA26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694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7308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l">
              <a:defRPr sz="6000" b="1" i="0" cap="all" baseline="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7802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681163"/>
            <a:ext cx="4553712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752" y="2505075"/>
            <a:ext cx="4553712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84848" y="1681163"/>
            <a:ext cx="4553712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84848" y="2505075"/>
            <a:ext cx="4553712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4" name="Graphic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375955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681163"/>
            <a:ext cx="28346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752" y="2505075"/>
            <a:ext cx="28346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83480" y="1681163"/>
            <a:ext cx="28346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83480" y="2505075"/>
            <a:ext cx="28346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4" name="Graphic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D693B15-7265-4478-9579-62FCD5222D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31352" y="1769269"/>
            <a:ext cx="28346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48F9E92F-BB16-4896-A47F-6497C3D705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31352" y="2593181"/>
            <a:ext cx="28346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730798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1656" y="804672"/>
            <a:ext cx="4434840" cy="886968"/>
          </a:xfrm>
        </p:spPr>
        <p:txBody>
          <a:bodyPr rtlCol="0" anchor="b"/>
          <a:lstStyle>
            <a:lvl1pPr algn="l">
              <a:defRPr sz="5400" b="0" i="0" cap="none" baseline="0"/>
            </a:lvl1pPr>
          </a:lstStyle>
          <a:p>
            <a:pPr rtl="0"/>
            <a:r>
              <a:rPr lang="en-GB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4" y="1801368"/>
            <a:ext cx="4434840" cy="4754880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en-GB" noProof="0" smtClean="0"/>
              <a:pPr/>
              <a:t>‹#›</a:t>
            </a:fld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108960"/>
            <a:ext cx="5221224" cy="3447288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F146D6C1-343E-4F97-A565-55BBB15F4C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3464" y="301752"/>
            <a:ext cx="2459736" cy="2505456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BA123E2D-4554-47D5-B0EC-0C47EDB416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952" y="301752"/>
            <a:ext cx="2459736" cy="2505456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578914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3186EA6A-5CD5-4DF7-9C8A-EDFAF28A80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7111" y="407499"/>
            <a:ext cx="1952279" cy="1952279"/>
          </a:xfrm>
          <a:custGeom>
            <a:avLst/>
            <a:gdLst>
              <a:gd name="connsiteX0" fmla="*/ 976140 w 1952279"/>
              <a:gd name="connsiteY0" fmla="*/ 0 h 1952279"/>
              <a:gd name="connsiteX1" fmla="*/ 1952279 w 1952279"/>
              <a:gd name="connsiteY1" fmla="*/ 976140 h 1952279"/>
              <a:gd name="connsiteX2" fmla="*/ 976140 w 1952279"/>
              <a:gd name="connsiteY2" fmla="*/ 1952279 h 1952279"/>
              <a:gd name="connsiteX3" fmla="*/ 0 w 1952279"/>
              <a:gd name="connsiteY3" fmla="*/ 976140 h 1952279"/>
              <a:gd name="connsiteX4" fmla="*/ 976140 w 1952279"/>
              <a:gd name="connsiteY4" fmla="*/ 0 h 195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279" h="1952279">
                <a:moveTo>
                  <a:pt x="976140" y="0"/>
                </a:moveTo>
                <a:cubicBezTo>
                  <a:pt x="1515247" y="0"/>
                  <a:pt x="1952279" y="437033"/>
                  <a:pt x="1952279" y="976140"/>
                </a:cubicBezTo>
                <a:cubicBezTo>
                  <a:pt x="1952279" y="1515246"/>
                  <a:pt x="1515247" y="1952279"/>
                  <a:pt x="976140" y="1952279"/>
                </a:cubicBezTo>
                <a:cubicBezTo>
                  <a:pt x="437033" y="1952279"/>
                  <a:pt x="0" y="1515246"/>
                  <a:pt x="0" y="976140"/>
                </a:cubicBezTo>
                <a:cubicBezTo>
                  <a:pt x="0" y="437033"/>
                  <a:pt x="437033" y="0"/>
                  <a:pt x="976140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83D5117F-F235-498D-99A5-9DE2D665576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28345" y="1972581"/>
            <a:ext cx="2290065" cy="2273502"/>
          </a:xfrm>
          <a:custGeom>
            <a:avLst/>
            <a:gdLst>
              <a:gd name="connsiteX0" fmla="*/ 1145032 w 2290065"/>
              <a:gd name="connsiteY0" fmla="*/ 0 h 2273502"/>
              <a:gd name="connsiteX1" fmla="*/ 2290065 w 2290065"/>
              <a:gd name="connsiteY1" fmla="*/ 1145033 h 2273502"/>
              <a:gd name="connsiteX2" fmla="*/ 1375797 w 2290065"/>
              <a:gd name="connsiteY2" fmla="*/ 2266803 h 2273502"/>
              <a:gd name="connsiteX3" fmla="*/ 1331903 w 2290065"/>
              <a:gd name="connsiteY3" fmla="*/ 2273502 h 2273502"/>
              <a:gd name="connsiteX4" fmla="*/ 958162 w 2290065"/>
              <a:gd name="connsiteY4" fmla="*/ 2273502 h 2273502"/>
              <a:gd name="connsiteX5" fmla="*/ 914268 w 2290065"/>
              <a:gd name="connsiteY5" fmla="*/ 2266803 h 2273502"/>
              <a:gd name="connsiteX6" fmla="*/ 5911 w 2290065"/>
              <a:gd name="connsiteY6" fmla="*/ 1262106 h 2273502"/>
              <a:gd name="connsiteX7" fmla="*/ 0 w 2290065"/>
              <a:gd name="connsiteY7" fmla="*/ 1145053 h 2273502"/>
              <a:gd name="connsiteX8" fmla="*/ 0 w 2290065"/>
              <a:gd name="connsiteY8" fmla="*/ 1145014 h 2273502"/>
              <a:gd name="connsiteX9" fmla="*/ 5911 w 2290065"/>
              <a:gd name="connsiteY9" fmla="*/ 1027960 h 2273502"/>
              <a:gd name="connsiteX10" fmla="*/ 1145032 w 2290065"/>
              <a:gd name="connsiteY10" fmla="*/ 0 h 227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90065" h="2273502">
                <a:moveTo>
                  <a:pt x="1145032" y="0"/>
                </a:moveTo>
                <a:cubicBezTo>
                  <a:pt x="1777417" y="0"/>
                  <a:pt x="2290065" y="512649"/>
                  <a:pt x="2290065" y="1145033"/>
                </a:cubicBezTo>
                <a:cubicBezTo>
                  <a:pt x="2290065" y="1698370"/>
                  <a:pt x="1897569" y="2160033"/>
                  <a:pt x="1375797" y="2266803"/>
                </a:cubicBezTo>
                <a:lnTo>
                  <a:pt x="1331903" y="2273502"/>
                </a:lnTo>
                <a:lnTo>
                  <a:pt x="958162" y="2273502"/>
                </a:lnTo>
                <a:lnTo>
                  <a:pt x="914268" y="2266803"/>
                </a:lnTo>
                <a:cubicBezTo>
                  <a:pt x="429765" y="2167660"/>
                  <a:pt x="56730" y="1762511"/>
                  <a:pt x="5911" y="1262106"/>
                </a:cubicBezTo>
                <a:lnTo>
                  <a:pt x="0" y="1145053"/>
                </a:lnTo>
                <a:lnTo>
                  <a:pt x="0" y="1145014"/>
                </a:lnTo>
                <a:lnTo>
                  <a:pt x="5911" y="1027960"/>
                </a:lnTo>
                <a:cubicBezTo>
                  <a:pt x="64548" y="450571"/>
                  <a:pt x="552172" y="0"/>
                  <a:pt x="1145032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E1E0A794-F1D3-4628-B5B1-9D48AB34C3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79539" y="4386312"/>
            <a:ext cx="3119293" cy="2462810"/>
          </a:xfrm>
          <a:custGeom>
            <a:avLst/>
            <a:gdLst>
              <a:gd name="connsiteX0" fmla="*/ 1559647 w 3119293"/>
              <a:gd name="connsiteY0" fmla="*/ 0 h 2462810"/>
              <a:gd name="connsiteX1" fmla="*/ 3119293 w 3119293"/>
              <a:gd name="connsiteY1" fmla="*/ 1559647 h 2462810"/>
              <a:gd name="connsiteX2" fmla="*/ 2852930 w 3119293"/>
              <a:gd name="connsiteY2" fmla="*/ 2431660 h 2462810"/>
              <a:gd name="connsiteX3" fmla="*/ 2829636 w 3119293"/>
              <a:gd name="connsiteY3" fmla="*/ 2462810 h 2462810"/>
              <a:gd name="connsiteX4" fmla="*/ 289658 w 3119293"/>
              <a:gd name="connsiteY4" fmla="*/ 2462810 h 2462810"/>
              <a:gd name="connsiteX5" fmla="*/ 266363 w 3119293"/>
              <a:gd name="connsiteY5" fmla="*/ 2431660 h 2462810"/>
              <a:gd name="connsiteX6" fmla="*/ 0 w 3119293"/>
              <a:gd name="connsiteY6" fmla="*/ 1559647 h 2462810"/>
              <a:gd name="connsiteX7" fmla="*/ 1559647 w 3119293"/>
              <a:gd name="connsiteY7" fmla="*/ 0 h 2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293" h="2462810">
                <a:moveTo>
                  <a:pt x="1559647" y="0"/>
                </a:moveTo>
                <a:cubicBezTo>
                  <a:pt x="2421016" y="0"/>
                  <a:pt x="3119293" y="698278"/>
                  <a:pt x="3119293" y="1559647"/>
                </a:cubicBezTo>
                <a:cubicBezTo>
                  <a:pt x="3119293" y="1882660"/>
                  <a:pt x="3021098" y="2182739"/>
                  <a:pt x="2852930" y="2431660"/>
                </a:cubicBezTo>
                <a:lnTo>
                  <a:pt x="2829636" y="2462810"/>
                </a:lnTo>
                <a:lnTo>
                  <a:pt x="289658" y="2462810"/>
                </a:lnTo>
                <a:lnTo>
                  <a:pt x="266363" y="2431660"/>
                </a:lnTo>
                <a:cubicBezTo>
                  <a:pt x="98195" y="2182739"/>
                  <a:pt x="0" y="1882660"/>
                  <a:pt x="0" y="1559647"/>
                </a:cubicBezTo>
                <a:cubicBezTo>
                  <a:pt x="0" y="698278"/>
                  <a:pt x="698278" y="0"/>
                  <a:pt x="1559647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B8D3F45B-B631-47D3-A33C-71CEC2B3602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2905" y="4018982"/>
            <a:ext cx="3854161" cy="2839018"/>
          </a:xfrm>
          <a:custGeom>
            <a:avLst/>
            <a:gdLst>
              <a:gd name="connsiteX0" fmla="*/ 1927061 w 3854161"/>
              <a:gd name="connsiteY0" fmla="*/ 0 h 2839018"/>
              <a:gd name="connsiteX1" fmla="*/ 1927101 w 3854161"/>
              <a:gd name="connsiteY1" fmla="*/ 0 h 2839018"/>
              <a:gd name="connsiteX2" fmla="*/ 2124114 w 3854161"/>
              <a:gd name="connsiteY2" fmla="*/ 9948 h 2839018"/>
              <a:gd name="connsiteX3" fmla="*/ 3854161 w 3854161"/>
              <a:gd name="connsiteY3" fmla="*/ 1927080 h 2839018"/>
              <a:gd name="connsiteX4" fmla="*/ 3702722 w 3854161"/>
              <a:gd name="connsiteY4" fmla="*/ 2677187 h 2839018"/>
              <a:gd name="connsiteX5" fmla="*/ 3624763 w 3854161"/>
              <a:gd name="connsiteY5" fmla="*/ 2839018 h 2839018"/>
              <a:gd name="connsiteX6" fmla="*/ 229398 w 3854161"/>
              <a:gd name="connsiteY6" fmla="*/ 2839018 h 2839018"/>
              <a:gd name="connsiteX7" fmla="*/ 151440 w 3854161"/>
              <a:gd name="connsiteY7" fmla="*/ 2677187 h 2839018"/>
              <a:gd name="connsiteX8" fmla="*/ 0 w 3854161"/>
              <a:gd name="connsiteY8" fmla="*/ 1927080 h 2839018"/>
              <a:gd name="connsiteX9" fmla="*/ 1730048 w 3854161"/>
              <a:gd name="connsiteY9" fmla="*/ 9948 h 28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4161" h="2839018">
                <a:moveTo>
                  <a:pt x="1927061" y="0"/>
                </a:moveTo>
                <a:lnTo>
                  <a:pt x="1927101" y="0"/>
                </a:lnTo>
                <a:lnTo>
                  <a:pt x="2124114" y="9948"/>
                </a:lnTo>
                <a:cubicBezTo>
                  <a:pt x="3095856" y="108634"/>
                  <a:pt x="3854161" y="929301"/>
                  <a:pt x="3854161" y="1927080"/>
                </a:cubicBezTo>
                <a:cubicBezTo>
                  <a:pt x="3854161" y="2193154"/>
                  <a:pt x="3800237" y="2446634"/>
                  <a:pt x="3702722" y="2677187"/>
                </a:cubicBezTo>
                <a:lnTo>
                  <a:pt x="3624763" y="2839018"/>
                </a:lnTo>
                <a:lnTo>
                  <a:pt x="229398" y="2839018"/>
                </a:lnTo>
                <a:lnTo>
                  <a:pt x="151440" y="2677187"/>
                </a:lnTo>
                <a:cubicBezTo>
                  <a:pt x="53924" y="2446634"/>
                  <a:pt x="0" y="2193154"/>
                  <a:pt x="0" y="1927080"/>
                </a:cubicBezTo>
                <a:cubicBezTo>
                  <a:pt x="0" y="929301"/>
                  <a:pt x="758305" y="108634"/>
                  <a:pt x="1730048" y="9948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0" y="585216"/>
            <a:ext cx="5276088" cy="2276856"/>
          </a:xfrm>
        </p:spPr>
        <p:txBody>
          <a:bodyPr rtlCol="0" anchor="b"/>
          <a:lstStyle>
            <a:lvl1pPr algn="r">
              <a:defRPr sz="4800" b="1" cap="all" spc="4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Graphic 32">
            <a:extLst>
              <a:ext uri="{FF2B5EF4-FFF2-40B4-BE49-F238E27FC236}">
                <a16:creationId xmlns:a16="http://schemas.microsoft.com/office/drawing/2014/main" id="{846CD0EA-B0AA-4845-81A5-4ADD7C58B12F}"/>
              </a:ext>
            </a:extLst>
          </p:cNvPr>
          <p:cNvSpPr/>
          <p:nvPr userDrawn="1"/>
        </p:nvSpPr>
        <p:spPr>
          <a:xfrm>
            <a:off x="1472366" y="185953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0" name="Graphic 33">
            <a:extLst>
              <a:ext uri="{FF2B5EF4-FFF2-40B4-BE49-F238E27FC236}">
                <a16:creationId xmlns:a16="http://schemas.microsoft.com/office/drawing/2014/main" id="{0E97A0CB-7CB1-47F0-BD48-EEECBAC39CD2}"/>
              </a:ext>
            </a:extLst>
          </p:cNvPr>
          <p:cNvSpPr/>
          <p:nvPr userDrawn="1"/>
        </p:nvSpPr>
        <p:spPr>
          <a:xfrm>
            <a:off x="2014523" y="3146867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2" name="Graphic 31">
            <a:extLst>
              <a:ext uri="{FF2B5EF4-FFF2-40B4-BE49-F238E27FC236}">
                <a16:creationId xmlns:a16="http://schemas.microsoft.com/office/drawing/2014/main" id="{477816C9-06CB-4BC5-B26B-6A2877BD941A}"/>
              </a:ext>
            </a:extLst>
          </p:cNvPr>
          <p:cNvSpPr/>
          <p:nvPr userDrawn="1"/>
        </p:nvSpPr>
        <p:spPr>
          <a:xfrm>
            <a:off x="5404920" y="450829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20" y="3127248"/>
            <a:ext cx="5276088" cy="1124712"/>
          </a:xfrm>
        </p:spPr>
        <p:txBody>
          <a:bodyPr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0451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2910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8676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8059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 noProof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7755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Slid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8448" y="594360"/>
            <a:ext cx="6272784" cy="2843784"/>
          </a:xfrm>
        </p:spPr>
        <p:txBody>
          <a:bodyPr rtlCol="0" anchor="b"/>
          <a:lstStyle>
            <a:lvl1pPr algn="l">
              <a:defRPr sz="5400" b="1" i="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848" y="4700016"/>
            <a:ext cx="5093208" cy="1197864"/>
          </a:xfrm>
        </p:spPr>
        <p:txBody>
          <a:bodyPr rtlCol="0"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825845-66DD-4B77-A729-CD97D156FE6C}"/>
              </a:ext>
            </a:extLst>
          </p:cNvPr>
          <p:cNvCxnSpPr>
            <a:cxnSpLocks/>
          </p:cNvCxnSpPr>
          <p:nvPr userDrawn="1"/>
        </p:nvCxnSpPr>
        <p:spPr>
          <a:xfrm>
            <a:off x="1301262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raphic 12">
            <a:extLst>
              <a:ext uri="{FF2B5EF4-FFF2-40B4-BE49-F238E27FC236}">
                <a16:creationId xmlns:a16="http://schemas.microsoft.com/office/drawing/2014/main" id="{818B4386-1FCF-4ACE-BE25-AF9CC5E2256F}"/>
              </a:ext>
            </a:extLst>
          </p:cNvPr>
          <p:cNvSpPr/>
          <p:nvPr userDrawn="1"/>
        </p:nvSpPr>
        <p:spPr>
          <a:xfrm>
            <a:off x="8217780" y="29738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21" name="Graphic 13">
            <a:extLst>
              <a:ext uri="{FF2B5EF4-FFF2-40B4-BE49-F238E27FC236}">
                <a16:creationId xmlns:a16="http://schemas.microsoft.com/office/drawing/2014/main" id="{19319560-50ED-4963-A2CF-74663239D426}"/>
              </a:ext>
            </a:extLst>
          </p:cNvPr>
          <p:cNvSpPr/>
          <p:nvPr userDrawn="1"/>
        </p:nvSpPr>
        <p:spPr>
          <a:xfrm>
            <a:off x="7859002" y="27445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23" name="Graphic 15">
            <a:extLst>
              <a:ext uri="{FF2B5EF4-FFF2-40B4-BE49-F238E27FC236}">
                <a16:creationId xmlns:a16="http://schemas.microsoft.com/office/drawing/2014/main" id="{E5ABBDAD-943D-48F3-9C80-B29C48966C79}"/>
              </a:ext>
            </a:extLst>
          </p:cNvPr>
          <p:cNvSpPr/>
          <p:nvPr userDrawn="1"/>
        </p:nvSpPr>
        <p:spPr>
          <a:xfrm>
            <a:off x="7843462" y="31982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379060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4120D15-E48C-4FBE-BB95-24DB36D9F4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66432" y="2530058"/>
            <a:ext cx="3707972" cy="3707971"/>
          </a:xfrm>
          <a:custGeom>
            <a:avLst/>
            <a:gdLst>
              <a:gd name="connsiteX0" fmla="*/ 1853986 w 3707972"/>
              <a:gd name="connsiteY0" fmla="*/ 0 h 3707971"/>
              <a:gd name="connsiteX1" fmla="*/ 3707972 w 3707972"/>
              <a:gd name="connsiteY1" fmla="*/ 1853986 h 3707971"/>
              <a:gd name="connsiteX2" fmla="*/ 2043545 w 3707972"/>
              <a:gd name="connsiteY2" fmla="*/ 3698400 h 3707971"/>
              <a:gd name="connsiteX3" fmla="*/ 1854006 w 3707972"/>
              <a:gd name="connsiteY3" fmla="*/ 3707971 h 3707971"/>
              <a:gd name="connsiteX4" fmla="*/ 1853966 w 3707972"/>
              <a:gd name="connsiteY4" fmla="*/ 3707971 h 3707971"/>
              <a:gd name="connsiteX5" fmla="*/ 1664427 w 3707972"/>
              <a:gd name="connsiteY5" fmla="*/ 3698400 h 3707971"/>
              <a:gd name="connsiteX6" fmla="*/ 0 w 3707972"/>
              <a:gd name="connsiteY6" fmla="*/ 1853986 h 3707971"/>
              <a:gd name="connsiteX7" fmla="*/ 1853986 w 3707972"/>
              <a:gd name="connsiteY7" fmla="*/ 0 h 370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972" h="3707971">
                <a:moveTo>
                  <a:pt x="1853986" y="0"/>
                </a:moveTo>
                <a:cubicBezTo>
                  <a:pt x="2877914" y="0"/>
                  <a:pt x="3707972" y="830058"/>
                  <a:pt x="3707972" y="1853986"/>
                </a:cubicBezTo>
                <a:cubicBezTo>
                  <a:pt x="3707972" y="2813919"/>
                  <a:pt x="2978429" y="3603458"/>
                  <a:pt x="2043545" y="3698400"/>
                </a:cubicBezTo>
                <a:lnTo>
                  <a:pt x="1854006" y="3707971"/>
                </a:lnTo>
                <a:lnTo>
                  <a:pt x="1853966" y="3707971"/>
                </a:lnTo>
                <a:lnTo>
                  <a:pt x="1664427" y="3698400"/>
                </a:lnTo>
                <a:cubicBezTo>
                  <a:pt x="729543" y="3603458"/>
                  <a:pt x="0" y="2813919"/>
                  <a:pt x="0" y="1853986"/>
                </a:cubicBezTo>
                <a:cubicBezTo>
                  <a:pt x="0" y="830058"/>
                  <a:pt x="830058" y="0"/>
                  <a:pt x="1853986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2936" y="585216"/>
            <a:ext cx="5833872" cy="2276856"/>
          </a:xfrm>
        </p:spPr>
        <p:txBody>
          <a:bodyPr rtlCol="0" anchor="b"/>
          <a:lstStyle>
            <a:lvl1pPr algn="r">
              <a:defRPr sz="6000" b="1" cap="all" spc="4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en-GB" noProof="0" smtClean="0"/>
              <a:pPr/>
              <a:t>‹#›</a:t>
            </a:fld>
            <a:endParaRPr lang="en-GB" noProof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2936" y="3127248"/>
            <a:ext cx="5833872" cy="3118104"/>
          </a:xfrm>
        </p:spPr>
        <p:txBody>
          <a:bodyPr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EA1B6985-3E5A-40F4-9268-D4AB3BBF8C91}"/>
              </a:ext>
            </a:extLst>
          </p:cNvPr>
          <p:cNvSpPr/>
          <p:nvPr userDrawn="1"/>
        </p:nvSpPr>
        <p:spPr>
          <a:xfrm>
            <a:off x="4745394" y="276027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338BC906-9D03-4280-85E8-21A81BC21D73}"/>
              </a:ext>
            </a:extLst>
          </p:cNvPr>
          <p:cNvSpPr/>
          <p:nvPr userDrawn="1"/>
        </p:nvSpPr>
        <p:spPr>
          <a:xfrm>
            <a:off x="4386614" y="253098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C5C06D53-C9F6-47E8-BFE1-B8193A1AED8B}"/>
              </a:ext>
            </a:extLst>
          </p:cNvPr>
          <p:cNvSpPr/>
          <p:nvPr userDrawn="1"/>
        </p:nvSpPr>
        <p:spPr>
          <a:xfrm>
            <a:off x="1669987" y="6031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907687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62FC6D8-DD87-4B93-8491-43C84EE63F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1965" y="1665520"/>
            <a:ext cx="4266960" cy="4266968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335024"/>
            <a:ext cx="6190488" cy="1179576"/>
          </a:xfrm>
        </p:spPr>
        <p:txBody>
          <a:bodyPr lIns="91440" tIns="45720" rIns="91440" bIns="45720" rtlCol="0" anchor="b"/>
          <a:lstStyle>
            <a:lvl1pPr>
              <a:defRPr sz="54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92" y="2825496"/>
            <a:ext cx="6190488" cy="3346704"/>
          </a:xfrm>
        </p:spPr>
        <p:txBody>
          <a:bodyPr rtlCol="0"/>
          <a:lstStyle>
            <a:lvl1pPr marL="0" indent="0">
              <a:lnSpc>
                <a:spcPct val="110000"/>
              </a:lnSpc>
              <a:buNone/>
              <a:defRPr sz="2000"/>
            </a:lvl1pPr>
            <a:lvl2pPr marL="228600">
              <a:defRPr sz="1800"/>
            </a:lvl2pPr>
            <a:lvl3pPr marL="457200">
              <a:defRPr sz="1600"/>
            </a:lvl3pPr>
            <a:lvl4pPr marL="685800">
              <a:defRPr sz="1400"/>
            </a:lvl4pPr>
            <a:lvl5pPr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 noProof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4424" y="621792"/>
            <a:ext cx="4114800" cy="365125"/>
          </a:xfrm>
        </p:spPr>
        <p:txBody>
          <a:bodyPr rtlCol="0"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en-GB" noProof="0" smtClean="0"/>
              <a:pPr/>
              <a:t>‹#›</a:t>
            </a:fld>
            <a:endParaRPr lang="en-GB" noProof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8B3D0E-ED3F-46FA-AE79-5FEFDE9168E3}"/>
              </a:ext>
            </a:extLst>
          </p:cNvPr>
          <p:cNvCxnSpPr>
            <a:cxnSpLocks/>
          </p:cNvCxnSpPr>
          <p:nvPr userDrawn="1"/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10">
            <a:extLst>
              <a:ext uri="{FF2B5EF4-FFF2-40B4-BE49-F238E27FC236}">
                <a16:creationId xmlns:a16="http://schemas.microsoft.com/office/drawing/2014/main" id="{AAD06B87-D9B2-4F94-B734-A8F039A2033F}"/>
              </a:ext>
            </a:extLst>
          </p:cNvPr>
          <p:cNvSpPr/>
          <p:nvPr userDrawn="1"/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9" name="Graphic 11">
            <a:extLst>
              <a:ext uri="{FF2B5EF4-FFF2-40B4-BE49-F238E27FC236}">
                <a16:creationId xmlns:a16="http://schemas.microsoft.com/office/drawing/2014/main" id="{BB13A13C-36EA-4B13-9175-C5FE95B34D33}"/>
              </a:ext>
            </a:extLst>
          </p:cNvPr>
          <p:cNvSpPr/>
          <p:nvPr userDrawn="1"/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971113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040"/>
            <a:ext cx="9144000" cy="2340864"/>
          </a:xfrm>
        </p:spPr>
        <p:txBody>
          <a:bodyPr rtlCol="0" anchor="b">
            <a:normAutofit/>
          </a:bodyPr>
          <a:lstStyle>
            <a:lvl1pPr algn="ctr">
              <a:defRPr sz="6000" b="1" i="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3858768"/>
            <a:ext cx="9144000" cy="132588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Graphic 12">
            <a:extLst>
              <a:ext uri="{FF2B5EF4-FFF2-40B4-BE49-F238E27FC236}">
                <a16:creationId xmlns:a16="http://schemas.microsoft.com/office/drawing/2014/main" id="{8A41917E-4B97-447C-98AB-970D625F1DE6}"/>
              </a:ext>
            </a:extLst>
          </p:cNvPr>
          <p:cNvSpPr/>
          <p:nvPr userDrawn="1"/>
        </p:nvSpPr>
        <p:spPr>
          <a:xfrm>
            <a:off x="10772266" y="3054359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5" name="Graphic 13">
            <a:extLst>
              <a:ext uri="{FF2B5EF4-FFF2-40B4-BE49-F238E27FC236}">
                <a16:creationId xmlns:a16="http://schemas.microsoft.com/office/drawing/2014/main" id="{3B3FD238-4561-4AF8-A1F1-185B0CAFE2AC}"/>
              </a:ext>
            </a:extLst>
          </p:cNvPr>
          <p:cNvSpPr/>
          <p:nvPr userDrawn="1"/>
        </p:nvSpPr>
        <p:spPr>
          <a:xfrm>
            <a:off x="10724364" y="2515838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6" name="Graphic 15">
            <a:extLst>
              <a:ext uri="{FF2B5EF4-FFF2-40B4-BE49-F238E27FC236}">
                <a16:creationId xmlns:a16="http://schemas.microsoft.com/office/drawing/2014/main" id="{BAB9414C-AE69-4648-873E-9CE6B2DF8A71}"/>
              </a:ext>
            </a:extLst>
          </p:cNvPr>
          <p:cNvSpPr/>
          <p:nvPr userDrawn="1"/>
        </p:nvSpPr>
        <p:spPr>
          <a:xfrm>
            <a:off x="11024834" y="2787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7" name="Graphic 22">
            <a:extLst>
              <a:ext uri="{FF2B5EF4-FFF2-40B4-BE49-F238E27FC236}">
                <a16:creationId xmlns:a16="http://schemas.microsoft.com/office/drawing/2014/main" id="{3BF75235-4E6E-4184-82A5-EE6FE7993BBC}"/>
              </a:ext>
            </a:extLst>
          </p:cNvPr>
          <p:cNvSpPr/>
          <p:nvPr userDrawn="1"/>
        </p:nvSpPr>
        <p:spPr>
          <a:xfrm>
            <a:off x="1261869" y="2633448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1" name="Graphic 21">
            <a:extLst>
              <a:ext uri="{FF2B5EF4-FFF2-40B4-BE49-F238E27FC236}">
                <a16:creationId xmlns:a16="http://schemas.microsoft.com/office/drawing/2014/main" id="{E66FE37C-2F4B-42DA-BFF6-92DD00BDC49B}"/>
              </a:ext>
            </a:extLst>
          </p:cNvPr>
          <p:cNvSpPr/>
          <p:nvPr userDrawn="1"/>
        </p:nvSpPr>
        <p:spPr>
          <a:xfrm>
            <a:off x="1064053" y="3083338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3" name="Graphic 23">
            <a:extLst>
              <a:ext uri="{FF2B5EF4-FFF2-40B4-BE49-F238E27FC236}">
                <a16:creationId xmlns:a16="http://schemas.microsoft.com/office/drawing/2014/main" id="{DDD38822-731A-48DA-A8A0-FBBAF7A6D65D}"/>
              </a:ext>
            </a:extLst>
          </p:cNvPr>
          <p:cNvSpPr/>
          <p:nvPr userDrawn="1"/>
        </p:nvSpPr>
        <p:spPr>
          <a:xfrm>
            <a:off x="1413405" y="349287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424820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54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7450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1656" y="841248"/>
            <a:ext cx="4434840" cy="3236976"/>
          </a:xfrm>
        </p:spPr>
        <p:txBody>
          <a:bodyPr rtlCol="0" anchor="b"/>
          <a:lstStyle>
            <a:lvl1pPr algn="l">
              <a:lnSpc>
                <a:spcPct val="110000"/>
              </a:lnSpc>
              <a:spcBef>
                <a:spcPts val="1000"/>
              </a:spcBef>
              <a:defRPr sz="3600" b="0" i="0" cap="none" baseline="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5" y="4498848"/>
            <a:ext cx="4434835" cy="510474"/>
          </a:xfrm>
        </p:spPr>
        <p:txBody>
          <a:bodyPr rtlCol="0"/>
          <a:lstStyle>
            <a:lvl1pPr marL="0" indent="0" algn="l">
              <a:lnSpc>
                <a:spcPct val="11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en-GB" noProof="0" smtClean="0"/>
              <a:pPr/>
              <a:t>‹#›</a:t>
            </a:fld>
            <a:endParaRPr lang="en-GB" noProof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01752"/>
            <a:ext cx="5221224" cy="6263640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990486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365125"/>
            <a:ext cx="10771632" cy="1325563"/>
          </a:xfrm>
        </p:spPr>
        <p:txBody>
          <a:bodyPr rtlCol="0"/>
          <a:lstStyle>
            <a:lvl1pPr>
              <a:defRPr sz="54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825625"/>
            <a:ext cx="10771632" cy="435133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03920" y="841248"/>
            <a:ext cx="3630168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9" name="Graphic 22">
            <a:extLst>
              <a:ext uri="{FF2B5EF4-FFF2-40B4-BE49-F238E27FC236}">
                <a16:creationId xmlns:a16="http://schemas.microsoft.com/office/drawing/2014/main" id="{4EADA2ED-8A8C-4D17-8798-F26BF3B4CE25}"/>
              </a:ext>
            </a:extLst>
          </p:cNvPr>
          <p:cNvSpPr/>
          <p:nvPr userDrawn="1"/>
        </p:nvSpPr>
        <p:spPr>
          <a:xfrm>
            <a:off x="11202264" y="344083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1" name="Graphic 23">
            <a:extLst>
              <a:ext uri="{FF2B5EF4-FFF2-40B4-BE49-F238E27FC236}">
                <a16:creationId xmlns:a16="http://schemas.microsoft.com/office/drawing/2014/main" id="{54AB3A25-6605-4446-9E53-ACEECD25E27B}"/>
              </a:ext>
            </a:extLst>
          </p:cNvPr>
          <p:cNvSpPr/>
          <p:nvPr userDrawn="1"/>
        </p:nvSpPr>
        <p:spPr>
          <a:xfrm>
            <a:off x="11563141" y="59091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22635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4752" y="1825625"/>
            <a:ext cx="4553712" cy="435133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84848" y="1825625"/>
            <a:ext cx="4553712" cy="435133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raphic 15">
            <a:extLst>
              <a:ext uri="{FF2B5EF4-FFF2-40B4-BE49-F238E27FC236}">
                <a16:creationId xmlns:a16="http://schemas.microsoft.com/office/drawing/2014/main" id="{D8685329-C6A1-4CB4-8AAE-150D0341F6A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2" name="Graphic 16">
            <a:extLst>
              <a:ext uri="{FF2B5EF4-FFF2-40B4-BE49-F238E27FC236}">
                <a16:creationId xmlns:a16="http://schemas.microsoft.com/office/drawing/2014/main" id="{83CE1DAA-30A3-41AE-8AE1-A7EE5C48A6F3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  <p:sp>
        <p:nvSpPr>
          <p:cNvPr id="14" name="Graphic 14">
            <a:extLst>
              <a:ext uri="{FF2B5EF4-FFF2-40B4-BE49-F238E27FC236}">
                <a16:creationId xmlns:a16="http://schemas.microsoft.com/office/drawing/2014/main" id="{065162DD-7ACB-4F9C-90DD-24C743035892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052880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Quarter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8DA9DAA-006C-4F4B-980E-E3DF019B24E2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9971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8" r:id="rId2"/>
    <p:sldLayoutId id="2147483717" r:id="rId3"/>
    <p:sldLayoutId id="2147483710" r:id="rId4"/>
    <p:sldLayoutId id="2147483709" r:id="rId5"/>
    <p:sldLayoutId id="2147483698" r:id="rId6"/>
    <p:sldLayoutId id="2147483713" r:id="rId7"/>
    <p:sldLayoutId id="2147483712" r:id="rId8"/>
    <p:sldLayoutId id="2147483700" r:id="rId9"/>
    <p:sldLayoutId id="2147483701" r:id="rId10"/>
    <p:sldLayoutId id="2147483716" r:id="rId11"/>
    <p:sldLayoutId id="2147483714" r:id="rId12"/>
    <p:sldLayoutId id="2147483715" r:id="rId13"/>
    <p:sldLayoutId id="2147483702" r:id="rId14"/>
    <p:sldLayoutId id="2147483703" r:id="rId15"/>
    <p:sldLayoutId id="2147483704" r:id="rId16"/>
    <p:sldLayoutId id="2147483705" r:id="rId17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383F41-E168-E49A-7132-2187B2DB5369}"/>
              </a:ext>
            </a:extLst>
          </p:cNvPr>
          <p:cNvSpPr txBox="1"/>
          <p:nvPr/>
        </p:nvSpPr>
        <p:spPr>
          <a:xfrm>
            <a:off x="1755317" y="1190647"/>
            <a:ext cx="867218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8000" b="1" err="1">
                <a:solidFill>
                  <a:schemeClr val="bg1"/>
                </a:solidFill>
              </a:rPr>
              <a:t>MUonE</a:t>
            </a:r>
            <a:r>
              <a:rPr lang="en-GB" sz="8000" b="1" dirty="0">
                <a:solidFill>
                  <a:schemeClr val="bg1"/>
                </a:solidFill>
              </a:rPr>
              <a:t> and g-2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6451B7-E7C7-E958-4C36-4F1E3D2C904B}"/>
              </a:ext>
            </a:extLst>
          </p:cNvPr>
          <p:cNvSpPr txBox="1"/>
          <p:nvPr/>
        </p:nvSpPr>
        <p:spPr>
          <a:xfrm>
            <a:off x="3532114" y="4343846"/>
            <a:ext cx="459078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Katie Ferraby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98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9A02688-DCE3-98D8-04CE-38AC813D37EB}"/>
              </a:ext>
            </a:extLst>
          </p:cNvPr>
          <p:cNvSpPr txBox="1"/>
          <p:nvPr/>
        </p:nvSpPr>
        <p:spPr>
          <a:xfrm>
            <a:off x="385016" y="234311"/>
            <a:ext cx="3488455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3200" b="1" dirty="0"/>
              <a:t>Truth kinematics</a:t>
            </a:r>
          </a:p>
        </p:txBody>
      </p:sp>
      <p:pic>
        <p:nvPicPr>
          <p:cNvPr id="2" name="Picture 1" descr="A graph of a graph&#10;&#10;AI-generated content may be incorrect.">
            <a:extLst>
              <a:ext uri="{FF2B5EF4-FFF2-40B4-BE49-F238E27FC236}">
                <a16:creationId xmlns:a16="http://schemas.microsoft.com/office/drawing/2014/main" id="{19D4425D-3663-3EB9-651B-FBD55576E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40" y="1092361"/>
            <a:ext cx="3423616" cy="2417524"/>
          </a:xfrm>
          <a:prstGeom prst="rect">
            <a:avLst/>
          </a:prstGeom>
        </p:spPr>
      </p:pic>
      <p:pic>
        <p:nvPicPr>
          <p:cNvPr id="3" name="Picture 2" descr="A graph of energy&#10;&#10;AI-generated content may be incorrect.">
            <a:extLst>
              <a:ext uri="{FF2B5EF4-FFF2-40B4-BE49-F238E27FC236}">
                <a16:creationId xmlns:a16="http://schemas.microsoft.com/office/drawing/2014/main" id="{0B97040D-4B13-D3CB-E7B9-B17860A0A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0195" y="1096985"/>
            <a:ext cx="3423616" cy="2410159"/>
          </a:xfrm>
          <a:prstGeom prst="rect">
            <a:avLst/>
          </a:prstGeom>
        </p:spPr>
      </p:pic>
      <p:pic>
        <p:nvPicPr>
          <p:cNvPr id="4" name="Picture 3" descr="A graph of an electron&#10;&#10;AI-generated content may be incorrect.">
            <a:extLst>
              <a:ext uri="{FF2B5EF4-FFF2-40B4-BE49-F238E27FC236}">
                <a16:creationId xmlns:a16="http://schemas.microsoft.com/office/drawing/2014/main" id="{54DFDA4B-FCDC-57EB-E8C6-14517457A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805" y="3618064"/>
            <a:ext cx="3423616" cy="24603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5BFE02-F31A-4704-EE55-65D181B104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0195" y="3614281"/>
            <a:ext cx="3423617" cy="24193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CA4D38-C25F-C7DD-D071-00C91707DF78}"/>
              </a:ext>
            </a:extLst>
          </p:cNvPr>
          <p:cNvSpPr txBox="1"/>
          <p:nvPr/>
        </p:nvSpPr>
        <p:spPr>
          <a:xfrm>
            <a:off x="7820965" y="526698"/>
            <a:ext cx="4288075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Before looking at the reconstructed background events, I analysed the truth kinematics to determine if the generator was producing events correctly and there was no strange behaviour.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6EA159-6A1F-D860-3DDF-292A524F189A}"/>
              </a:ext>
            </a:extLst>
          </p:cNvPr>
          <p:cNvSpPr txBox="1"/>
          <p:nvPr/>
        </p:nvSpPr>
        <p:spPr>
          <a:xfrm>
            <a:off x="7976947" y="3429000"/>
            <a:ext cx="397610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In nuclear pair production, the electron and positron are typically emitted at small angles and low energies, especially at high muon energies. </a:t>
            </a:r>
          </a:p>
          <a:p>
            <a:endParaRPr lang="en-GB" dirty="0"/>
          </a:p>
          <a:p>
            <a:r>
              <a:rPr lang="en-GB" dirty="0"/>
              <a:t>This forward-peaked distribution, seen in the data above, is consistent with a soft, collinear nuclear pair production process.</a:t>
            </a:r>
          </a:p>
        </p:txBody>
      </p:sp>
    </p:spTree>
    <p:extLst>
      <p:ext uri="{BB962C8B-B14F-4D97-AF65-F5344CB8AC3E}">
        <p14:creationId xmlns:p14="http://schemas.microsoft.com/office/powerpoint/2010/main" val="22278825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5F158-1F40-62F3-3A7C-4F9E700E4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50758BB7-20C1-D830-C10F-45640AA9C215}"/>
              </a:ext>
            </a:extLst>
          </p:cNvPr>
          <p:cNvSpPr txBox="1"/>
          <p:nvPr/>
        </p:nvSpPr>
        <p:spPr>
          <a:xfrm>
            <a:off x="246345" y="162838"/>
            <a:ext cx="6730652" cy="35086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latin typeface="Aptos"/>
              </a:rPr>
              <a:t>Equivalent events:</a:t>
            </a:r>
            <a:endParaRPr lang="en-US" dirty="0"/>
          </a:p>
          <a:p>
            <a:pPr marL="283210" indent="-283210">
              <a:buFont typeface="Arial"/>
              <a:buChar char="•"/>
            </a:pPr>
            <a:r>
              <a:rPr lang="en-GB" sz="2000" dirty="0">
                <a:latin typeface="Aptos"/>
              </a:rPr>
              <a:t>50M signal generated events gives 19M equivalents events.</a:t>
            </a:r>
            <a:endParaRPr lang="en-GB"/>
          </a:p>
          <a:p>
            <a:pPr marL="283210" indent="-283210"/>
            <a:endParaRPr lang="en-GB"/>
          </a:p>
          <a:p>
            <a:pPr marL="283210" indent="-283210">
              <a:buFont typeface="Arial"/>
              <a:buChar char="•"/>
            </a:pPr>
            <a:r>
              <a:rPr lang="en-GB" sz="2000" dirty="0">
                <a:latin typeface="Aptos"/>
              </a:rPr>
              <a:t>40M background generated events gives 14,000 equivalent events as the background generator is likely very inefficient.</a:t>
            </a:r>
          </a:p>
          <a:p>
            <a:pPr marL="283210" indent="-283210">
              <a:buFont typeface="Arial"/>
              <a:buChar char="•"/>
            </a:pPr>
            <a:endParaRPr lang="en-GB" sz="2000" dirty="0">
              <a:latin typeface="Aptos"/>
            </a:endParaRPr>
          </a:p>
          <a:p>
            <a:pPr marL="283210" indent="-283210">
              <a:buFont typeface="Arial"/>
              <a:buChar char="•"/>
            </a:pPr>
            <a:r>
              <a:rPr lang="en-GB" sz="2000" dirty="0">
                <a:latin typeface="Aptos"/>
              </a:rPr>
              <a:t>We spent a long time trying to reduce the size of the reconstructed files to get an acceptable number of stats for background event analysis.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73B4DA-E895-2BC6-515E-998A4E7E6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114" y="547295"/>
            <a:ext cx="4621060" cy="2454449"/>
          </a:xfrm>
          <a:prstGeom prst="rect">
            <a:avLst/>
          </a:prstGeom>
        </p:spPr>
      </p:pic>
      <p:pic>
        <p:nvPicPr>
          <p:cNvPr id="19" name="Picture 18" descr="A graph with blue lines&#10;&#10;AI-generated content may be incorrect.">
            <a:extLst>
              <a:ext uri="{FF2B5EF4-FFF2-40B4-BE49-F238E27FC236}">
                <a16:creationId xmlns:a16="http://schemas.microsoft.com/office/drawing/2014/main" id="{A0B19D41-8DD0-F77B-C88A-836A301F6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6410" y="4041793"/>
            <a:ext cx="4634631" cy="233389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D6AF8C0-9E2D-FDB6-668D-F2B4B767AA13}"/>
              </a:ext>
            </a:extLst>
          </p:cNvPr>
          <p:cNvSpPr txBox="1"/>
          <p:nvPr/>
        </p:nvSpPr>
        <p:spPr>
          <a:xfrm>
            <a:off x="241328" y="3892254"/>
            <a:ext cx="6627558" cy="26161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latin typeface="Aptos"/>
              </a:rPr>
              <a:t>Background studies:</a:t>
            </a: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latin typeface="Aptos"/>
              </a:rPr>
              <a:t>I've studied truth vs reconstruction and simulation vs data for the background events to investigate background studies and then to compare them to signal events -&gt; I need to finish analysing the results.</a:t>
            </a:r>
          </a:p>
          <a:p>
            <a:pPr marL="342900" indent="-342900">
              <a:buFont typeface="Arial"/>
              <a:buChar char="•"/>
            </a:pPr>
            <a:endParaRPr lang="en-GB" sz="2000" dirty="0">
              <a:latin typeface="Aptos"/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latin typeface="Aptos"/>
              </a:rPr>
              <a:t>The goal is to identify how to remove even more of the unwanted background events.</a:t>
            </a:r>
          </a:p>
        </p:txBody>
      </p:sp>
    </p:spTree>
    <p:extLst>
      <p:ext uri="{BB962C8B-B14F-4D97-AF65-F5344CB8AC3E}">
        <p14:creationId xmlns:p14="http://schemas.microsoft.com/office/powerpoint/2010/main" val="32843629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474+ Thousand Celebration Burst Royalty-Free Images, Stock Photos &amp;  Pictures | Shutterstock">
            <a:extLst>
              <a:ext uri="{FF2B5EF4-FFF2-40B4-BE49-F238E27FC236}">
                <a16:creationId xmlns:a16="http://schemas.microsoft.com/office/drawing/2014/main" id="{7D14FCCC-5955-AA0F-F54B-6CBE86A52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17" y="933263"/>
            <a:ext cx="2730037" cy="27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5+ Thousand Bunting Outside Royalty-Free Images, Stock Photos &amp; Pictures |  Shutterstock">
            <a:extLst>
              <a:ext uri="{FF2B5EF4-FFF2-40B4-BE49-F238E27FC236}">
                <a16:creationId xmlns:a16="http://schemas.microsoft.com/office/drawing/2014/main" id="{6F71C701-F6A2-8E02-7AFA-382AA5FC32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00"/>
          <a:stretch>
            <a:fillRect/>
          </a:stretch>
        </p:blipFill>
        <p:spPr bwMode="auto">
          <a:xfrm>
            <a:off x="1" y="0"/>
            <a:ext cx="12191999" cy="9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8B7704E-C49E-46FA-7C65-41E83FE3D8E1}"/>
              </a:ext>
            </a:extLst>
          </p:cNvPr>
          <p:cNvSpPr txBox="1"/>
          <p:nvPr/>
        </p:nvSpPr>
        <p:spPr>
          <a:xfrm>
            <a:off x="713704" y="4101271"/>
            <a:ext cx="86554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I finished my 6-month placement last Friday!</a:t>
            </a:r>
          </a:p>
        </p:txBody>
      </p:sp>
      <p:pic>
        <p:nvPicPr>
          <p:cNvPr id="2050" name="Picture 2" descr="474+ Thousand Celebration Burst Royalty-Free Images, Stock Photos &amp;  Pictures | Shutterstock">
            <a:extLst>
              <a:ext uri="{FF2B5EF4-FFF2-40B4-BE49-F238E27FC236}">
                <a16:creationId xmlns:a16="http://schemas.microsoft.com/office/drawing/2014/main" id="{5AA4D908-0DF8-EECC-6859-D6C006126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347" y="3934691"/>
            <a:ext cx="2667691" cy="266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0BA2713-89D3-28D3-1551-EF7EA7C7F7C8}"/>
              </a:ext>
            </a:extLst>
          </p:cNvPr>
          <p:cNvSpPr txBox="1"/>
          <p:nvPr/>
        </p:nvSpPr>
        <p:spPr>
          <a:xfrm>
            <a:off x="5216913" y="1812664"/>
            <a:ext cx="6378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I’m back in the office next week</a:t>
            </a:r>
          </a:p>
        </p:txBody>
      </p:sp>
    </p:spTree>
    <p:extLst>
      <p:ext uri="{BB962C8B-B14F-4D97-AF65-F5344CB8AC3E}">
        <p14:creationId xmlns:p14="http://schemas.microsoft.com/office/powerpoint/2010/main" val="31247660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5FF1C-3CBD-419A-9DE4-7A8AA6371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rmAutofit/>
          </a:bodyPr>
          <a:lstStyle/>
          <a:p>
            <a:pPr rtl="0">
              <a:spcAft>
                <a:spcPts val="600"/>
              </a:spcAft>
            </a:pPr>
            <a:fld id="{D8DA9DAA-006C-4F4B-980E-E3DF019B24E2}" type="slidenum">
              <a:rPr lang="en-GB" b="1" cap="all" spc="100" smtClean="0">
                <a:solidFill>
                  <a:schemeClr val="accent2"/>
                </a:solidFill>
              </a:rPr>
              <a:pPr rtl="0">
                <a:spcAft>
                  <a:spcPts val="600"/>
                </a:spcAft>
              </a:pPr>
              <a:t>13</a:t>
            </a:fld>
            <a:endParaRPr lang="en-GB" b="1" cap="all" spc="100" dirty="0">
              <a:solidFill>
                <a:schemeClr val="accent2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6C740FC-0BC1-DB85-26F0-34A1B22D0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87" y="3947400"/>
            <a:ext cx="5173413" cy="248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36753AB-A15A-C793-FEB5-D3EB51779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73"/>
          <a:stretch>
            <a:fillRect/>
          </a:stretch>
        </p:blipFill>
        <p:spPr bwMode="auto">
          <a:xfrm>
            <a:off x="6185207" y="3947400"/>
            <a:ext cx="5850619" cy="253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036D01-72EC-5442-D3ED-2F71E60DDF8B}"/>
              </a:ext>
            </a:extLst>
          </p:cNvPr>
          <p:cNvSpPr txBox="1"/>
          <p:nvPr/>
        </p:nvSpPr>
        <p:spPr>
          <a:xfrm>
            <a:off x="1163641" y="422242"/>
            <a:ext cx="104887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One of the main projects on the placement was working with Housing Associations (HA) and Liverpool City Council to come up with a generalised plan to upgrade/improve houses across Liverpool and fund it.</a:t>
            </a:r>
          </a:p>
          <a:p>
            <a:endParaRPr lang="en-GB" dirty="0"/>
          </a:p>
          <a:p>
            <a:r>
              <a:rPr lang="en-GB" dirty="0"/>
              <a:t>We worked with HAs to try and group what different areas, house ages etc needed – wall insulation, double glazing etc.</a:t>
            </a:r>
          </a:p>
          <a:p>
            <a:endParaRPr lang="en-GB" dirty="0"/>
          </a:p>
          <a:p>
            <a:r>
              <a:rPr lang="en-GB" dirty="0"/>
              <a:t>We were helping to determine the best financial model and pay back times for the homeowners and the investors.</a:t>
            </a:r>
          </a:p>
          <a:p>
            <a:endParaRPr lang="en-GB" dirty="0"/>
          </a:p>
          <a:p>
            <a:r>
              <a:rPr lang="en-GB" dirty="0"/>
              <a:t>I calculated the size of roofs and number of solar panels we could put on every house in Liverpool.</a:t>
            </a:r>
          </a:p>
        </p:txBody>
      </p:sp>
    </p:spTree>
    <p:extLst>
      <p:ext uri="{BB962C8B-B14F-4D97-AF65-F5344CB8AC3E}">
        <p14:creationId xmlns:p14="http://schemas.microsoft.com/office/powerpoint/2010/main" val="31592886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C0C95-D584-A3E8-9525-F0396B7EE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FA02F8D-2F59-CF2F-AB89-78EF5EBDE16A}"/>
              </a:ext>
            </a:extLst>
          </p:cNvPr>
          <p:cNvSpPr txBox="1"/>
          <p:nvPr/>
        </p:nvSpPr>
        <p:spPr>
          <a:xfrm>
            <a:off x="925157" y="338866"/>
            <a:ext cx="9821731" cy="52014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000" b="1" dirty="0"/>
              <a:t>Now I’m back:</a:t>
            </a:r>
          </a:p>
          <a:p>
            <a:endParaRPr lang="en-GB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Help with the final EDM result for g-2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Familiarise myself with the new software updates and new test beam equipment/components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Analyse the 2025 test beam data</a:t>
            </a:r>
          </a:p>
        </p:txBody>
      </p:sp>
    </p:spTree>
    <p:extLst>
      <p:ext uri="{BB962C8B-B14F-4D97-AF65-F5344CB8AC3E}">
        <p14:creationId xmlns:p14="http://schemas.microsoft.com/office/powerpoint/2010/main" val="32514397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1DE53-76A5-9DD8-7E27-076367F58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3238EE-13B3-7062-6D51-4337D54B6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74" y="1673801"/>
            <a:ext cx="5833714" cy="39867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F40267-898E-66DB-569F-62E90591A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486" y="3559627"/>
            <a:ext cx="5380012" cy="30831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056B75-2C66-712B-CD9D-2D1178C216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5486" y="215255"/>
            <a:ext cx="5663040" cy="182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490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5D838446-B95D-4AB7-B8CA-D5804BB79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GB" smtClean="0"/>
              <a:pPr rtl="0"/>
              <a:t>16</a:t>
            </a:fld>
            <a:endParaRPr lang="en-GB"/>
          </a:p>
        </p:txBody>
      </p:sp>
      <p:pic>
        <p:nvPicPr>
          <p:cNvPr id="9" name="Picture Placeholder 8" descr="mountains at sunset">
            <a:extLst>
              <a:ext uri="{FF2B5EF4-FFF2-40B4-BE49-F238E27FC236}">
                <a16:creationId xmlns:a16="http://schemas.microsoft.com/office/drawing/2014/main" id="{C82DA925-978C-48A9-98AD-0653B7A3D2D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t="41" b="41"/>
          <a:stretch/>
        </p:blipFill>
        <p:spPr/>
      </p:pic>
      <p:pic>
        <p:nvPicPr>
          <p:cNvPr id="11" name="Picture Placeholder 10" descr="mountains at sunset">
            <a:extLst>
              <a:ext uri="{FF2B5EF4-FFF2-40B4-BE49-F238E27FC236}">
                <a16:creationId xmlns:a16="http://schemas.microsoft.com/office/drawing/2014/main" id="{E63B7C3F-04A4-43F6-881D-FA11061CBAF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/>
          <a:srcRect t="347" b="347"/>
          <a:stretch/>
        </p:blipFill>
        <p:spPr/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F777B66-94CB-491C-AC6B-BDAC98E21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dirty="0"/>
              <a:t>Thank you</a:t>
            </a:r>
          </a:p>
        </p:txBody>
      </p:sp>
      <p:pic>
        <p:nvPicPr>
          <p:cNvPr id="15" name="Picture Placeholder 14" descr="mountains under near dusk sky">
            <a:extLst>
              <a:ext uri="{FF2B5EF4-FFF2-40B4-BE49-F238E27FC236}">
                <a16:creationId xmlns:a16="http://schemas.microsoft.com/office/drawing/2014/main" id="{3D15FDC1-74B5-4FD8-BD17-0E2502C411A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5"/>
          <a:srcRect l="16" r="16"/>
          <a:stretch/>
        </p:blipFill>
        <p:spPr/>
      </p:pic>
      <p:pic>
        <p:nvPicPr>
          <p:cNvPr id="13" name="Picture Placeholder 12" descr="mountains under the night sky just before dawn">
            <a:extLst>
              <a:ext uri="{FF2B5EF4-FFF2-40B4-BE49-F238E27FC236}">
                <a16:creationId xmlns:a16="http://schemas.microsoft.com/office/drawing/2014/main" id="{E02C4914-F076-4415-9C5D-A9BDB6CC611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6"/>
          <a:srcRect t="108" b="108"/>
          <a:stretch/>
        </p:blipFill>
        <p:spPr/>
      </p:pic>
    </p:spTree>
    <p:extLst>
      <p:ext uri="{BB962C8B-B14F-4D97-AF65-F5344CB8AC3E}">
        <p14:creationId xmlns:p14="http://schemas.microsoft.com/office/powerpoint/2010/main" val="9273131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5B469F-3A2E-FA23-0DE6-3A21BC540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710" y="429671"/>
            <a:ext cx="4300776" cy="56545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A3BC1A-DBFB-851C-9728-C3E347E35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126" y="429672"/>
            <a:ext cx="4836442" cy="565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262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4C46C3-1430-1A42-A578-2CDF3BC81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500" y="156706"/>
            <a:ext cx="8678486" cy="654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197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0D1E8-ADFA-B2B3-9EBC-368831AEC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7" descr="mountains under the night sky just before dawn">
            <a:extLst>
              <a:ext uri="{FF2B5EF4-FFF2-40B4-BE49-F238E27FC236}">
                <a16:creationId xmlns:a16="http://schemas.microsoft.com/office/drawing/2014/main" id="{C523D0E0-8039-BC91-C9AE-4053D564E5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" r="71"/>
          <a:stretch/>
        </p:blipFill>
        <p:spPr>
          <a:xfrm>
            <a:off x="7752918" y="1665520"/>
            <a:ext cx="4266960" cy="4266968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</p:pic>
      <p:sp>
        <p:nvSpPr>
          <p:cNvPr id="20" name="Slide Number Placeholder 10">
            <a:extLst>
              <a:ext uri="{FF2B5EF4-FFF2-40B4-BE49-F238E27FC236}">
                <a16:creationId xmlns:a16="http://schemas.microsoft.com/office/drawing/2014/main" id="{396A6F3B-9EA1-F309-3415-438DED98D2A2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defPPr rtl="0"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A9DAA-006C-4F4B-980E-E3DF019B24E2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014AFF3-3E35-0503-F050-80611E0000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83" t="3517" r="3962" b="52562"/>
          <a:stretch>
            <a:fillRect/>
          </a:stretch>
        </p:blipFill>
        <p:spPr>
          <a:xfrm>
            <a:off x="303644" y="3189129"/>
            <a:ext cx="7317753" cy="28466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EE7C612-B44A-72CB-F4E8-ADE930EF13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610" r="1999" b="4416"/>
          <a:stretch>
            <a:fillRect/>
          </a:stretch>
        </p:blipFill>
        <p:spPr>
          <a:xfrm>
            <a:off x="303644" y="1199865"/>
            <a:ext cx="8016831" cy="93131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2795BF6-71FD-4B8D-EA7B-2C1A60D81235}"/>
              </a:ext>
            </a:extLst>
          </p:cNvPr>
          <p:cNvSpPr txBox="1"/>
          <p:nvPr/>
        </p:nvSpPr>
        <p:spPr>
          <a:xfrm>
            <a:off x="411548" y="209223"/>
            <a:ext cx="2678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Simple efficiency</a:t>
            </a:r>
          </a:p>
        </p:txBody>
      </p:sp>
    </p:spTree>
    <p:extLst>
      <p:ext uri="{BB962C8B-B14F-4D97-AF65-F5344CB8AC3E}">
        <p14:creationId xmlns:p14="http://schemas.microsoft.com/office/powerpoint/2010/main" val="8952884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03914F-08B1-6106-5B3D-7CAE8736E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6064" y="0"/>
            <a:ext cx="3739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165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FC290B8-BF94-4636-BFAB-9FD67F4AA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D8DA9DAA-006C-4F4B-980E-E3DF019B24E2}" type="slidenum">
              <a:rPr lang="en-GB" b="1" cap="all" spc="100" smtClean="0">
                <a:solidFill>
                  <a:schemeClr val="accent2"/>
                </a:solidFill>
              </a:rPr>
              <a:t>5</a:t>
            </a:fld>
            <a:endParaRPr lang="en-GB" b="1" cap="all" spc="100" dirty="0">
              <a:solidFill>
                <a:schemeClr val="accent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79A9DB-FEAB-A2B5-E788-A6A00717A9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58" t="30526" r="1817" b="17698"/>
          <a:stretch>
            <a:fillRect/>
          </a:stretch>
        </p:blipFill>
        <p:spPr>
          <a:xfrm>
            <a:off x="952260" y="5730460"/>
            <a:ext cx="5252122" cy="525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4CA1DF-5CAF-9B28-3367-2A8954BDD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021" y="2304150"/>
            <a:ext cx="5549044" cy="36233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018947-9792-2787-2724-FA32D581ABAC}"/>
              </a:ext>
            </a:extLst>
          </p:cNvPr>
          <p:cNvSpPr txBox="1"/>
          <p:nvPr/>
        </p:nvSpPr>
        <p:spPr>
          <a:xfrm>
            <a:off x="1032734" y="285077"/>
            <a:ext cx="2082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Hit efficiency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C5338B-7860-D9ED-A90E-F20B7E833E0A}"/>
              </a:ext>
            </a:extLst>
          </p:cNvPr>
          <p:cNvSpPr txBox="1"/>
          <p:nvPr/>
        </p:nvSpPr>
        <p:spPr>
          <a:xfrm>
            <a:off x="946673" y="887506"/>
            <a:ext cx="105048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 remove one module from the data and reconstruct the data without that module</a:t>
            </a:r>
          </a:p>
          <a:p>
            <a:r>
              <a:rPr lang="en-GB" dirty="0"/>
              <a:t>I compare this reconstruction to the raw data </a:t>
            </a:r>
          </a:p>
          <a:p>
            <a:r>
              <a:rPr lang="en-GB" dirty="0"/>
              <a:t>I add to the count for the hit efficiency if the residual passes the condition below</a:t>
            </a:r>
          </a:p>
          <a:p>
            <a:endParaRPr lang="en-GB" dirty="0"/>
          </a:p>
          <a:p>
            <a:r>
              <a:rPr lang="en-GB" dirty="0"/>
              <a:t>Residual = </a:t>
            </a:r>
            <a:r>
              <a:rPr lang="en-GB" dirty="0" err="1"/>
              <a:t>x_track</a:t>
            </a:r>
            <a:r>
              <a:rPr lang="en-GB" dirty="0"/>
              <a:t> from reconstruction – </a:t>
            </a:r>
            <a:r>
              <a:rPr lang="en-GB" dirty="0" err="1"/>
              <a:t>x_track</a:t>
            </a:r>
            <a:r>
              <a:rPr lang="en-GB" dirty="0"/>
              <a:t> from raw data for that module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D6B8CE-7AA4-D0DA-D4E4-7C0F5807B3D7}"/>
              </a:ext>
            </a:extLst>
          </p:cNvPr>
          <p:cNvSpPr/>
          <p:nvPr/>
        </p:nvSpPr>
        <p:spPr>
          <a:xfrm>
            <a:off x="1344706" y="2700169"/>
            <a:ext cx="86061" cy="26141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9F5173-10E7-17C7-B4C9-F3D66820E6ED}"/>
              </a:ext>
            </a:extLst>
          </p:cNvPr>
          <p:cNvSpPr/>
          <p:nvPr/>
        </p:nvSpPr>
        <p:spPr>
          <a:xfrm>
            <a:off x="2642796" y="2700169"/>
            <a:ext cx="86061" cy="26141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86DB113-252B-7404-E5F8-83119448D97D}"/>
              </a:ext>
            </a:extLst>
          </p:cNvPr>
          <p:cNvSpPr/>
          <p:nvPr/>
        </p:nvSpPr>
        <p:spPr>
          <a:xfrm>
            <a:off x="3940886" y="2700168"/>
            <a:ext cx="86061" cy="26141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B43FB1A-30A6-19E5-1562-C10EFAE72E82}"/>
              </a:ext>
            </a:extLst>
          </p:cNvPr>
          <p:cNvCxnSpPr/>
          <p:nvPr/>
        </p:nvCxnSpPr>
        <p:spPr>
          <a:xfrm flipV="1">
            <a:off x="946673" y="3022899"/>
            <a:ext cx="3749040" cy="193099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Multiplication Sign 19">
            <a:extLst>
              <a:ext uri="{FF2B5EF4-FFF2-40B4-BE49-F238E27FC236}">
                <a16:creationId xmlns:a16="http://schemas.microsoft.com/office/drawing/2014/main" id="{F420DF99-C13A-5653-5EC4-FA52DA7EDA5B}"/>
              </a:ext>
            </a:extLst>
          </p:cNvPr>
          <p:cNvSpPr/>
          <p:nvPr/>
        </p:nvSpPr>
        <p:spPr>
          <a:xfrm>
            <a:off x="2499333" y="3910486"/>
            <a:ext cx="372988" cy="274322"/>
          </a:xfrm>
          <a:prstGeom prst="mathMultiply">
            <a:avLst/>
          </a:prstGeom>
          <a:solidFill>
            <a:srgbClr val="CD7EB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Multiplication Sign 20">
            <a:extLst>
              <a:ext uri="{FF2B5EF4-FFF2-40B4-BE49-F238E27FC236}">
                <a16:creationId xmlns:a16="http://schemas.microsoft.com/office/drawing/2014/main" id="{48B21B7E-0343-E1A8-E49A-147D41EDC4C9}"/>
              </a:ext>
            </a:extLst>
          </p:cNvPr>
          <p:cNvSpPr/>
          <p:nvPr/>
        </p:nvSpPr>
        <p:spPr>
          <a:xfrm>
            <a:off x="2499333" y="3444293"/>
            <a:ext cx="372988" cy="274322"/>
          </a:xfrm>
          <a:prstGeom prst="mathMultiply">
            <a:avLst/>
          </a:prstGeom>
          <a:solidFill>
            <a:srgbClr val="F28B7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4C07F6C-2C74-C9A5-D781-6B1C689EA4B2}"/>
              </a:ext>
            </a:extLst>
          </p:cNvPr>
          <p:cNvCxnSpPr>
            <a:cxnSpLocks/>
          </p:cNvCxnSpPr>
          <p:nvPr/>
        </p:nvCxnSpPr>
        <p:spPr>
          <a:xfrm flipV="1">
            <a:off x="2409713" y="3550188"/>
            <a:ext cx="0" cy="4974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F2ACF00-C055-A15F-153D-F9EBBC62DDC1}"/>
              </a:ext>
            </a:extLst>
          </p:cNvPr>
          <p:cNvSpPr txBox="1"/>
          <p:nvPr/>
        </p:nvSpPr>
        <p:spPr>
          <a:xfrm>
            <a:off x="1643156" y="3660417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residual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7C7F3F-D5A2-6143-1603-3636C1DF4A6B}"/>
              </a:ext>
            </a:extLst>
          </p:cNvPr>
          <p:cNvSpPr txBox="1"/>
          <p:nvPr/>
        </p:nvSpPr>
        <p:spPr>
          <a:xfrm>
            <a:off x="2783278" y="3961181"/>
            <a:ext cx="110318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err="1"/>
              <a:t>X_track</a:t>
            </a:r>
            <a:endParaRPr lang="en-GB" sz="1050" dirty="0"/>
          </a:p>
          <a:p>
            <a:r>
              <a:rPr lang="en-GB" sz="1050" dirty="0"/>
              <a:t>reconstruction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9E61A6-3631-CAC2-5F39-ECE378729E4C}"/>
              </a:ext>
            </a:extLst>
          </p:cNvPr>
          <p:cNvSpPr txBox="1"/>
          <p:nvPr/>
        </p:nvSpPr>
        <p:spPr>
          <a:xfrm>
            <a:off x="2783278" y="3262776"/>
            <a:ext cx="65755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err="1"/>
              <a:t>X_track</a:t>
            </a:r>
            <a:endParaRPr lang="en-GB" sz="1050" dirty="0"/>
          </a:p>
          <a:p>
            <a:r>
              <a:rPr lang="en-GB" sz="1050" dirty="0"/>
              <a:t>raw</a:t>
            </a:r>
          </a:p>
        </p:txBody>
      </p:sp>
    </p:spTree>
    <p:extLst>
      <p:ext uri="{BB962C8B-B14F-4D97-AF65-F5344CB8AC3E}">
        <p14:creationId xmlns:p14="http://schemas.microsoft.com/office/powerpoint/2010/main" val="7839144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CA8CE-F70C-86D9-DB8E-E91A69F60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14FDC-6D2E-3BAA-6379-D4B42BACC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GB" smtClean="0"/>
              <a:pPr rtl="0"/>
              <a:t>6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B73E14-492D-ECEB-E890-F17CBCEA6481}"/>
              </a:ext>
            </a:extLst>
          </p:cNvPr>
          <p:cNvSpPr txBox="1"/>
          <p:nvPr/>
        </p:nvSpPr>
        <p:spPr>
          <a:xfrm>
            <a:off x="7997542" y="329804"/>
            <a:ext cx="2768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Hardware studies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150937-2A31-0906-1CC8-7AE7690020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98" b="41246"/>
          <a:stretch>
            <a:fillRect/>
          </a:stretch>
        </p:blipFill>
        <p:spPr>
          <a:xfrm>
            <a:off x="504531" y="86278"/>
            <a:ext cx="3582362" cy="3135894"/>
          </a:xfrm>
          <a:prstGeom prst="rect">
            <a:avLst/>
          </a:prstGeom>
        </p:spPr>
      </p:pic>
      <p:pic>
        <p:nvPicPr>
          <p:cNvPr id="10" name="Picture 9" descr="A graph of a graph&#10;&#10;AI-generated content may be incorrect.">
            <a:extLst>
              <a:ext uri="{FF2B5EF4-FFF2-40B4-BE49-F238E27FC236}">
                <a16:creationId xmlns:a16="http://schemas.microsoft.com/office/drawing/2014/main" id="{93223463-C7CF-3AC2-EDF7-01E643BCF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9658" y="1757855"/>
            <a:ext cx="3855451" cy="2418960"/>
          </a:xfrm>
          <a:prstGeom prst="rect">
            <a:avLst/>
          </a:prstGeom>
        </p:spPr>
      </p:pic>
      <p:pic>
        <p:nvPicPr>
          <p:cNvPr id="12" name="Picture 11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93DA2A16-5C2E-3010-4A15-723B16E5CA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4836" y="1746795"/>
            <a:ext cx="3789454" cy="2418959"/>
          </a:xfrm>
          <a:prstGeom prst="rect">
            <a:avLst/>
          </a:prstGeom>
        </p:spPr>
      </p:pic>
      <p:pic>
        <p:nvPicPr>
          <p:cNvPr id="14" name="Picture 13" descr="A machine with wires and wires&#10;&#10;AI-generated content may be incorrect.">
            <a:extLst>
              <a:ext uri="{FF2B5EF4-FFF2-40B4-BE49-F238E27FC236}">
                <a16:creationId xmlns:a16="http://schemas.microsoft.com/office/drawing/2014/main" id="{505CB9B0-AE78-44BC-6F02-F89CBF16525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3544"/>
          <a:stretch>
            <a:fillRect/>
          </a:stretch>
        </p:blipFill>
        <p:spPr>
          <a:xfrm>
            <a:off x="530721" y="3429000"/>
            <a:ext cx="3159536" cy="32208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83D69D2-56C9-1C64-1847-B2C9EBC8EA57}"/>
              </a:ext>
            </a:extLst>
          </p:cNvPr>
          <p:cNvSpPr txBox="1"/>
          <p:nvPr/>
        </p:nvSpPr>
        <p:spPr>
          <a:xfrm>
            <a:off x="3962772" y="4535605"/>
            <a:ext cx="8069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Measurements were taken for a temperature rise from 20 to 25 degrees and then the frame was rotated, and the measurements were repeated: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For the first 5 minutes, a strain reading was taken every 30 seconds.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For the next 5 minutes, a strain reading was taken every minute.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For the next 20 minutes, a strain reading was taken every 2 minutes.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For the last 30 minutes, a reading was taken every 5 minutes.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62DD80-24DB-5576-B678-961DEAC85A1A}"/>
              </a:ext>
            </a:extLst>
          </p:cNvPr>
          <p:cNvSpPr txBox="1"/>
          <p:nvPr/>
        </p:nvSpPr>
        <p:spPr>
          <a:xfrm>
            <a:off x="4169229" y="915651"/>
            <a:ext cx="7518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We attached sensors to every side of a mock up detector support frame to determine the stability of the frame.</a:t>
            </a:r>
          </a:p>
        </p:txBody>
      </p:sp>
    </p:spTree>
    <p:extLst>
      <p:ext uri="{BB962C8B-B14F-4D97-AF65-F5344CB8AC3E}">
        <p14:creationId xmlns:p14="http://schemas.microsoft.com/office/powerpoint/2010/main" val="2459962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A9E95897-AA25-AF2D-6422-526348ED6340}"/>
              </a:ext>
            </a:extLst>
          </p:cNvPr>
          <p:cNvSpPr txBox="1"/>
          <p:nvPr/>
        </p:nvSpPr>
        <p:spPr>
          <a:xfrm>
            <a:off x="97971" y="201963"/>
            <a:ext cx="2853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Hardware studies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E70EAD-BEC9-0E9F-DC20-1E3F56D7067A}"/>
              </a:ext>
            </a:extLst>
          </p:cNvPr>
          <p:cNvSpPr txBox="1"/>
          <p:nvPr/>
        </p:nvSpPr>
        <p:spPr>
          <a:xfrm>
            <a:off x="678644" y="926537"/>
            <a:ext cx="1050340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Conclusions: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The plots showed uneven initial heating, followed by temperature equalisation and redistribution of internal forces.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In the unrotated case, channels 1 and 2 behave differently, while in the rotated case they behave similarly.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This indicates that rotation changes the stress distribution in the structure, likely by altering the expansion-driven load paths —the routes through which thermal expansion forces are transmitted and reacted within the structure.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There is less strain in the side of the frame due to the fibres being rather than woven like the front and back.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front and back frame readings were slightly different, implying there was small bending happening.</a:t>
            </a:r>
          </a:p>
        </p:txBody>
      </p:sp>
    </p:spTree>
    <p:extLst>
      <p:ext uri="{BB962C8B-B14F-4D97-AF65-F5344CB8AC3E}">
        <p14:creationId xmlns:p14="http://schemas.microsoft.com/office/powerpoint/2010/main" val="22700286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5A7EF2-6E31-F9BF-597E-3845DD786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13" y="721629"/>
            <a:ext cx="6431443" cy="48269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CFA725-9D81-DFC2-3B85-ED8B96CAB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443" y="310529"/>
            <a:ext cx="5153744" cy="564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022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ECDE54D-4BD2-4764-A36A-8487DB61E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D8DA9DAA-006C-4F4B-980E-E3DF019B24E2}" type="slidenum">
              <a:rPr lang="en-GB" b="1" cap="all" spc="100" smtClean="0">
                <a:solidFill>
                  <a:schemeClr val="accent2"/>
                </a:solidFill>
              </a:rPr>
              <a:t>9</a:t>
            </a:fld>
            <a:endParaRPr lang="en-GB" b="1" cap="all" spc="100">
              <a:solidFill>
                <a:schemeClr val="accent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7E63F7-AD7F-07D1-CD28-2BC58BA3764C}"/>
              </a:ext>
            </a:extLst>
          </p:cNvPr>
          <p:cNvSpPr txBox="1"/>
          <p:nvPr/>
        </p:nvSpPr>
        <p:spPr>
          <a:xfrm>
            <a:off x="968974" y="193490"/>
            <a:ext cx="798617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3200" b="1" dirty="0"/>
              <a:t>g-2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6E7526-DB39-182C-F60D-AFC33D408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92" y="3043807"/>
            <a:ext cx="11377809" cy="3546988"/>
          </a:xfrm>
          <a:prstGeom prst="rect">
            <a:avLst/>
          </a:prstGeom>
        </p:spPr>
      </p:pic>
      <p:pic>
        <p:nvPicPr>
          <p:cNvPr id="3" name="Picture 2" descr="A graph of a graph with lines and points&#10;&#10;AI-generated content may be incorrect.">
            <a:extLst>
              <a:ext uri="{FF2B5EF4-FFF2-40B4-BE49-F238E27FC236}">
                <a16:creationId xmlns:a16="http://schemas.microsoft.com/office/drawing/2014/main" id="{49960E94-F512-9272-49EC-67E0D325D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78" y="773808"/>
            <a:ext cx="4112452" cy="21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56050A-7A0E-CA6F-C68A-56318561B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6231" y="760630"/>
            <a:ext cx="4205484" cy="217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76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GradientUnivers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8167186_TF89338750_Win32" id="{41E8F413-9A18-4BDF-B28A-7CD5BF285DD4}" vid="{F5763C4E-78C1-4EFB-B9F5-2F4B07C76D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0AC0862E5D8E418BFDF7A1FEE57660" ma:contentTypeVersion="13" ma:contentTypeDescription="Create a new document." ma:contentTypeScope="" ma:versionID="65f519a31cb2ca775df92eb37f921269">
  <xsd:schema xmlns:xsd="http://www.w3.org/2001/XMLSchema" xmlns:xs="http://www.w3.org/2001/XMLSchema" xmlns:p="http://schemas.microsoft.com/office/2006/metadata/properties" xmlns:ns3="fe8cc7a1-2082-4b25-9bfc-9633ccb39328" xmlns:ns4="b394c698-1265-4b05-a807-0a7eb7f5abcc" targetNamespace="http://schemas.microsoft.com/office/2006/metadata/properties" ma:root="true" ma:fieldsID="31555348a86939fea233171323026411" ns3:_="" ns4:_="">
    <xsd:import namespace="fe8cc7a1-2082-4b25-9bfc-9633ccb39328"/>
    <xsd:import namespace="b394c698-1265-4b05-a807-0a7eb7f5abcc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8cc7a1-2082-4b25-9bfc-9633ccb39328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94c698-1265-4b05-a807-0a7eb7f5abc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e8cc7a1-2082-4b25-9bfc-9633ccb39328" xsi:nil="true"/>
  </documentManagement>
</p:properties>
</file>

<file path=customXml/itemProps1.xml><?xml version="1.0" encoding="utf-8"?>
<ds:datastoreItem xmlns:ds="http://schemas.openxmlformats.org/officeDocument/2006/customXml" ds:itemID="{3C8E00D1-8EA3-4E42-801D-0253E1EAFC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8E5461-B744-4882-841A-04E2C24A25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8cc7a1-2082-4b25-9bfc-9633ccb39328"/>
    <ds:schemaRef ds:uri="b394c698-1265-4b05-a807-0a7eb7f5ab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9919F73-B6C2-4A43-95E2-833EC48925FE}">
  <ds:schemaRefs>
    <ds:schemaRef ds:uri="http://purl.org/dc/elements/1.1/"/>
    <ds:schemaRef ds:uri="http://www.w3.org/XML/1998/namespace"/>
    <ds:schemaRef ds:uri="fe8cc7a1-2082-4b25-9bfc-9633ccb39328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b394c698-1265-4b05-a807-0a7eb7f5abcc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53255131-b129-4010-86e1-474bfd7e8076}" enabled="0" method="" siteId="{53255131-b129-4010-86e1-474bfd7e807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{778353C9-C2F2-4D31-AEBB-2CDF164B1055}tf89338750_win32</Template>
  <TotalTime>757</TotalTime>
  <Words>654</Words>
  <Application>Microsoft Office PowerPoint</Application>
  <PresentationFormat>Widescreen</PresentationFormat>
  <Paragraphs>84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Aptos</vt:lpstr>
      <vt:lpstr>Arial</vt:lpstr>
      <vt:lpstr>Calibri</vt:lpstr>
      <vt:lpstr>Univers</vt:lpstr>
      <vt:lpstr>GradientUnivers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Katie Ferraby</dc:creator>
  <cp:lastModifiedBy>Ferraby, Katie</cp:lastModifiedBy>
  <cp:revision>109</cp:revision>
  <dcterms:created xsi:type="dcterms:W3CDTF">2025-09-14T09:00:50Z</dcterms:created>
  <dcterms:modified xsi:type="dcterms:W3CDTF">2025-09-17T09:29:34Z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0x010100750AC0862E5D8E418BFDF7A1FEE57660</vt:lpwstr>
  </property>
</Properties>
</file>