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sldIdLst>
    <p:sldId id="257" r:id="rId3"/>
    <p:sldId id="292" r:id="rId4"/>
    <p:sldId id="258" r:id="rId5"/>
    <p:sldId id="274" r:id="rId6"/>
    <p:sldId id="294" r:id="rId7"/>
    <p:sldId id="276" r:id="rId8"/>
    <p:sldId id="295" r:id="rId9"/>
    <p:sldId id="296" r:id="rId10"/>
    <p:sldId id="277" r:id="rId11"/>
    <p:sldId id="299" r:id="rId12"/>
    <p:sldId id="298" r:id="rId13"/>
    <p:sldId id="279" r:id="rId14"/>
    <p:sldId id="283" r:id="rId15"/>
    <p:sldId id="293" r:id="rId16"/>
    <p:sldId id="282" r:id="rId17"/>
    <p:sldId id="285" r:id="rId18"/>
    <p:sldId id="286" r:id="rId19"/>
    <p:sldId id="287" r:id="rId20"/>
    <p:sldId id="280" r:id="rId21"/>
    <p:sldId id="288" r:id="rId22"/>
    <p:sldId id="289" r:id="rId23"/>
    <p:sldId id="290" r:id="rId24"/>
    <p:sldId id="291" r:id="rId25"/>
    <p:sldId id="284" r:id="rId26"/>
    <p:sldId id="300" r:id="rId27"/>
    <p:sldId id="267" r:id="rId28"/>
    <p:sldId id="268" r:id="rId29"/>
    <p:sldId id="271" r:id="rId30"/>
    <p:sldId id="273" r:id="rId31"/>
    <p:sldId id="301" r:id="rId32"/>
    <p:sldId id="275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3FC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826" y="2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A4BAF-1DA0-40C3-B541-B325979B5D6D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DDA2E-38DC-4578-977D-3CF6A86E9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73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27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54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85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14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62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95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03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6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68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308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31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70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23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22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29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17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79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59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36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5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36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6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8/21/2025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sv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gif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4AD575C8-CBB6-D97D-84FC-F73406D6AE49}"/>
              </a:ext>
            </a:extLst>
          </p:cNvPr>
          <p:cNvSpPr/>
          <p:nvPr/>
        </p:nvSpPr>
        <p:spPr>
          <a:xfrm rot="10800000">
            <a:off x="-3" y="5839612"/>
            <a:ext cx="7275869" cy="1016664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22A04-2C00-9BCE-E714-F9774F8B2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142" y="725467"/>
            <a:ext cx="5880983" cy="2784496"/>
          </a:xfrm>
        </p:spPr>
        <p:txBody>
          <a:bodyPr>
            <a:normAutofit/>
          </a:bodyPr>
          <a:lstStyle/>
          <a:p>
            <a:pPr algn="l"/>
            <a:r>
              <a:rPr lang="en-US" altLang="en-US" sz="4600" b="1" dirty="0">
                <a:solidFill>
                  <a:schemeClr val="tx2">
                    <a:alpha val="80000"/>
                  </a:schemeClr>
                </a:solidFill>
                <a:latin typeface="Congenial" panose="02000503040000020004" pitchFamily="2" charset="0"/>
              </a:rPr>
              <a:t>Forward Thinking</a:t>
            </a:r>
            <a:r>
              <a:rPr lang="en-US" altLang="en-US" sz="4600" dirty="0">
                <a:solidFill>
                  <a:schemeClr val="tx2">
                    <a:alpha val="80000"/>
                  </a:schemeClr>
                </a:solidFill>
                <a:latin typeface="Congenial" panose="02000503040000020004" pitchFamily="2" charset="0"/>
              </a:rPr>
              <a:t>: </a:t>
            </a:r>
            <a:br>
              <a:rPr lang="en-US" altLang="en-US" sz="4600" dirty="0">
                <a:solidFill>
                  <a:schemeClr val="tx2">
                    <a:alpha val="80000"/>
                  </a:schemeClr>
                </a:solidFill>
                <a:latin typeface="Congenial" panose="02000503040000020004" pitchFamily="2" charset="0"/>
              </a:rPr>
            </a:br>
            <a:r>
              <a:rPr lang="en-US" altLang="en-US" sz="4600" dirty="0">
                <a:solidFill>
                  <a:schemeClr val="tx2">
                    <a:alpha val="80000"/>
                  </a:schemeClr>
                </a:solidFill>
                <a:latin typeface="Congenial" panose="02000503040000020004" pitchFamily="2" charset="0"/>
              </a:rPr>
              <a:t>Physics in the Forward Region </a:t>
            </a:r>
            <a:br>
              <a:rPr lang="en-US" altLang="en-US" sz="4600" dirty="0">
                <a:solidFill>
                  <a:schemeClr val="tx2">
                    <a:alpha val="80000"/>
                  </a:schemeClr>
                </a:solidFill>
                <a:latin typeface="Congenial" panose="02000503040000020004" pitchFamily="2" charset="0"/>
              </a:rPr>
            </a:br>
            <a:r>
              <a:rPr lang="en-US" altLang="en-US" sz="4600" dirty="0">
                <a:solidFill>
                  <a:schemeClr val="tx2">
                    <a:alpha val="80000"/>
                  </a:schemeClr>
                </a:solidFill>
                <a:latin typeface="Congenial" panose="02000503040000020004" pitchFamily="2" charset="0"/>
              </a:rPr>
              <a:t>at the LHC </a:t>
            </a:r>
            <a:endParaRPr lang="en-GB" sz="4600" dirty="0">
              <a:solidFill>
                <a:schemeClr val="tx2">
                  <a:alpha val="8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EA24A0-48C6-2083-AC8E-F567CC2DE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142" y="3602038"/>
            <a:ext cx="5414255" cy="1560594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GB" b="1" dirty="0">
                <a:solidFill>
                  <a:schemeClr val="tx2">
                    <a:alpha val="80000"/>
                  </a:schemeClr>
                </a:solidFill>
              </a:rPr>
              <a:t>Sinead Eley</a:t>
            </a:r>
            <a:r>
              <a:rPr lang="en-GB" sz="1600" b="1" dirty="0">
                <a:solidFill>
                  <a:schemeClr val="tx2">
                    <a:alpha val="8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tx2">
                    <a:alpha val="80000"/>
                  </a:schemeClr>
                </a:solidFill>
              </a:rPr>
              <a:t>(sinead.mary.eley@cern.ch)</a:t>
            </a:r>
            <a:endParaRPr lang="en-GB" dirty="0">
              <a:solidFill>
                <a:schemeClr val="tx2">
                  <a:alpha val="8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i="1" dirty="0">
                <a:solidFill>
                  <a:schemeClr val="tx2">
                    <a:alpha val="80000"/>
                  </a:schemeClr>
                </a:solidFill>
              </a:rPr>
              <a:t>University of Liverpool</a:t>
            </a: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3C95E795-E6E5-6CF1-41F7-B0554A7DE1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24" r="15426"/>
          <a:stretch>
            <a:fillRect/>
          </a:stretch>
        </p:blipFill>
        <p:spPr>
          <a:xfrm>
            <a:off x="6084873" y="-3440"/>
            <a:ext cx="6129950" cy="6861439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  <p:pic>
        <p:nvPicPr>
          <p:cNvPr id="7" name="Picture 6" descr="A blue logo with text&#10;&#10;AI-generated content may be incorrect.">
            <a:extLst>
              <a:ext uri="{FF2B5EF4-FFF2-40B4-BE49-F238E27FC236}">
                <a16:creationId xmlns:a16="http://schemas.microsoft.com/office/drawing/2014/main" id="{774952D6-2906-8144-67B9-7D5003F48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40" y="6083077"/>
            <a:ext cx="696723" cy="696723"/>
          </a:xfrm>
          <a:prstGeom prst="rect">
            <a:avLst/>
          </a:prstGeom>
        </p:spPr>
      </p:pic>
      <p:pic>
        <p:nvPicPr>
          <p:cNvPr id="8" name="Picture 7" descr="A blue and yellow text on a black background&#10;&#10;AI-generated content may be incorrect.">
            <a:extLst>
              <a:ext uri="{FF2B5EF4-FFF2-40B4-BE49-F238E27FC236}">
                <a16:creationId xmlns:a16="http://schemas.microsoft.com/office/drawing/2014/main" id="{C8304BD1-377F-10F8-B057-AC9368256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874" y="6363235"/>
            <a:ext cx="1551373" cy="398769"/>
          </a:xfrm>
          <a:prstGeom prst="rect">
            <a:avLst/>
          </a:prstGeom>
        </p:spPr>
      </p:pic>
      <p:pic>
        <p:nvPicPr>
          <p:cNvPr id="10" name="Picture 9" descr="A blue and black letter&#10;&#10;AI-generated content may be incorrect.">
            <a:extLst>
              <a:ext uri="{FF2B5EF4-FFF2-40B4-BE49-F238E27FC236}">
                <a16:creationId xmlns:a16="http://schemas.microsoft.com/office/drawing/2014/main" id="{D7869D7E-AE32-50BE-7BC7-1240BF618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7" y="6425640"/>
            <a:ext cx="1681141" cy="293778"/>
          </a:xfrm>
          <a:prstGeom prst="rect">
            <a:avLst/>
          </a:prstGeom>
        </p:spPr>
      </p:pic>
      <p:pic>
        <p:nvPicPr>
          <p:cNvPr id="12" name="Picture 11" descr="A black logo with a arrow&#10;&#10;AI-generated content may be incorrect.">
            <a:extLst>
              <a:ext uri="{FF2B5EF4-FFF2-40B4-BE49-F238E27FC236}">
                <a16:creationId xmlns:a16="http://schemas.microsoft.com/office/drawing/2014/main" id="{284E2191-9B31-6261-F9F9-FB1BDEA5E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51" y="6300806"/>
            <a:ext cx="1407884" cy="46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30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29110-8332-EB4D-696D-52B588C5A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32FC79-2985-6492-D7FE-92E90599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BA2FE1-98FF-B361-C540-08CBA613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751CC5-1E83-4F0C-5819-30A4232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CB4AB4-1B17-AB03-01DA-198157DD5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8C9458-B293-BA8D-5AC6-5488ADF1A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CA937D-D08B-AA79-D1EB-C98BE7C18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9DAEE2-D44E-889D-7C33-DA849CE5E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3D527DD-5006-EBD8-EE8C-DCA6ABB0F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A35AD77-F6A7-B87F-4EB4-7B1B33D3D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BF2BD68-6FED-147F-E168-1C471CAF5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BF0439-E7C7-A771-6B22-3D5EF5993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CE0BAE-E42A-3A5E-86D8-C6D1CBDC2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57A7F3-D630-236D-8885-39C980AA5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0514BC-D809-26D7-2AE9-5AC35C0B32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C758AD7-8B55-B54C-9FFA-65C7799ED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01D8D05-9C7B-A3E4-CEC2-8D2F62B30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020A60-B290-FB0C-FAEC-B5DAB15F6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EF1B219-A65C-A3A9-A513-21FC5E902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C3835A3-0B6E-9F17-6676-D6B363F892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8A6ECCC-7609-065A-F760-B02014D51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4259387-9F67-A0B8-8FF0-F516465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D291A3-9EE5-C347-FD05-B04B16F59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4F6B7A-8C91-8DF3-0B3E-6C11A4303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3B3A47-FB80-1F6C-8364-A5AEB59425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30A338C-DDBA-A070-B40B-08AC4F8A5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43A9DFA-5BA7-4D76-477C-FDC844C1E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D12D502-537D-11B5-4B71-FE485EFA1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351D064-5F28-666F-639A-CF4808D90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22DB6C-873C-EDF6-095C-FF865F1D3C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70FFC3-4C82-B2D9-1865-888FE748F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AF5AFE-0F34-DC48-9DD7-02E0E5FEE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0E65BBF-95C7-F8FD-1CAB-346BCDD63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0F97655-EC7D-F4E1-EFA0-00BDEFDDA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E553080-0851-2612-E23B-5E76433E0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217E003-29FF-1EA5-1744-F9E133EF4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103C0F-51CC-9EC8-3638-51F2939C16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DA5E574-BF65-6629-7E1E-04A9D5730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C49628B-BF25-A786-0112-5132DA89F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7065B41-F048-AE99-1907-4D4156B12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5C98984-D348-08E8-7C4F-ABA89549E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3A783B6-1B2C-7830-1460-17ABAB505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2E9549D-7495-CCFD-FFCB-70BCF7D44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8C17B72-E54B-BF7F-9ABA-2119B4F1D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B8C0C1D-92FF-A2D9-97BF-D5D029240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D470A0B-E885-1989-F445-5B16ADD2F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49C593D-9087-8148-ADDC-D567AEB24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00EDA14-A43A-298F-D25A-EBCC6691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82308C-CD04-4A70-E60E-32AD2646D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BC7C03F-0BD5-3321-1A9A-B0F970153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64130A-797D-7C67-CFE1-2EEEB328D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76AF50D-E53E-1488-C364-40A81E492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E210EAC-F100-2A1E-B419-AF44A77F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2DEF73A-18AF-4DFE-B8A2-075F66D27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834E50B-2884-624B-4BA9-9B1D9E574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FE20179-0D83-A419-EDA0-291FB3F2F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C20DBC3-960E-C8D3-866A-C91A52D5A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E396A72-2BEC-0961-E342-B44A4A69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9C5BEB7-6CC1-4CBA-D2BE-C6F0FB887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BC2248-3BC4-9FB4-3B36-2AD0FA8E0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66AB331-B8E9-4CDC-8693-064B6D85D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E9EDCE8-E9C0-3513-31D5-072166D5E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C04C88-230F-2456-24D1-082397F55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09D875F-7889-F42F-E39F-6A34A1D2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B2E7D9A-64F9-BA6A-90F4-1C9FB817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E5AB44B-4DAD-BF7E-325D-36DAD8162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8E0D3E5-656F-7821-EF82-DF14D8F0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EDE34B1-235A-AA7B-5883-846CC02CA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A184238-FF47-CC5C-05B7-3B12FB427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04C5474-7C06-AA52-6F86-0F9CD2A03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110AC98-AC39-7C0F-01AC-944AF6526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6227B26-E56E-76B6-186D-AD7DCFD5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FBBE50A-9678-D084-8F86-F985D5E59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C09731D-603E-62EB-CAAA-560A4F261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2095BE5-0362-9825-FA21-77E285356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302D478-34AC-CB55-2D21-775BF0FFB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30D0B5E-C59E-2E6E-F6B3-F0462998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D7CD09A-7176-9EE6-04A1-941C39987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00F8A0A-67DA-9BD9-D0C2-89EC87ED4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471432A-B265-89B9-20B4-B21CF1802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7F86D31-4D69-B96C-A247-5075C3287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8B131C4-8FAE-425D-3D97-012EC4F36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8384AB1-2A1B-E847-9984-C8442C3B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09EFFA1-7F66-65FA-C37A-54CC86E3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95D30B3-6F2B-BDEE-12AA-543BB3D5C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3618C8E-064F-1112-7F87-2E7C6E0B3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904093E-9390-BFB6-0858-BCA6E1486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4C031CC-F0F3-4EFD-C159-F4422791E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A39CFDA-299A-AE64-940E-9E5826944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D878009-34F9-581B-EDF2-8803B5D49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2C4A329-4AD5-ECCF-694A-14953DE50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9561CAB-88FF-CCD7-7D22-B8DCC2AE4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7719E26-BF02-9F39-94CB-F8FD7AC34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E641B6B-3896-FCC8-804D-AE2F93050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829C9F3-BC92-26BC-A75D-0D05133EE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DABF8DE-14A6-3E27-7AC0-76A9B3441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CE322CFF-C451-CC27-D20B-A71701D4D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3B9328EB-B03E-3476-2CAE-5E06E934D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59E981A5-2A1D-4C17-BA3A-23487AE81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28A5F07-CC99-5729-646A-3C849E795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055228B-8EB4-F388-4CEB-B7F3CB78E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B34A15E-5079-004C-5906-B12B1FAA9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968FDE7-75E8-5175-C0F3-CBADAD599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0B8DA4B-0291-A01C-54C1-8F773FC1E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887F3EE-7CB5-47DA-C5DE-A803687E9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35F2E5E-E323-399C-3EA9-1E14F5CE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3830A2D-CCD9-CC2D-B028-5B5326B39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B8B2F7A-2E2E-DE94-A75E-977A839F3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5820D96-34BA-45A7-1F29-5CA5BE5DA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E5EEF1A-8754-15ED-4AB4-C3DC38F89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5D908AD-6EC9-A39D-20E7-27697149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9F7A62D-77E0-A00E-E3D8-4941B1143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40D144B-A166-11F1-F780-CE2A353BE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BA41896-ECF0-D093-5DBD-3A189E2D9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058ABEF-1AB6-C7A7-4E18-143778500E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7D60126-F2EA-01E4-B817-A1FBBC9DC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F04965FD-AB72-BBB2-17D2-525D9A6B6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D510C42-B1A7-F808-166B-0296D066F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316977E-6305-BA19-DC29-3983AD277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7BF2A76-CD0B-20DC-129E-67201C3EE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3DBFE5CC-D928-7D6F-34E9-77BF3D392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051D560-AB14-37B9-233D-AAA589754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64F8AB7-D9F0-6D49-1C8A-AD0D322EA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3705DA9-F709-6B84-7948-36D4D55A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D3425E2-2DE2-2CA8-E669-E65CFE85C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0775DFD-FD9F-6A2F-9D8C-33A304A8B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332D3D0-AD2C-0633-9456-DBB7433AD2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7B214A2-C066-0B16-60F9-6249E6134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5203BD52-694F-51CA-F6AD-4D1E87FF4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E8CD5CB-89DA-C7F8-4FB5-D0510205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53815"/>
            <a:ext cx="10106152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Why do we care about this?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A4A72E-1170-BAEE-8F3E-D739B7EC754B}"/>
              </a:ext>
            </a:extLst>
          </p:cNvPr>
          <p:cNvSpPr txBox="1">
            <a:spLocks/>
          </p:cNvSpPr>
          <p:nvPr/>
        </p:nvSpPr>
        <p:spPr>
          <a:xfrm>
            <a:off x="612648" y="1715532"/>
            <a:ext cx="5359890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We know a lot about neutrinos created by :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Accelerators on a fixed target (e.g. nuclear reactors)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Astrophysical processes (supernovae etc)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1" name="Picture 40" descr="A graph showing the different planets&#10;&#10;AI-generated content may be incorrect.">
            <a:extLst>
              <a:ext uri="{FF2B5EF4-FFF2-40B4-BE49-F238E27FC236}">
                <a16:creationId xmlns:a16="http://schemas.microsoft.com/office/drawing/2014/main" id="{390D591C-D233-5C22-BB9A-D816A1340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698" y="1620343"/>
            <a:ext cx="5138816" cy="3429000"/>
          </a:xfrm>
          <a:prstGeom prst="rect">
            <a:avLst/>
          </a:prstGeom>
        </p:spPr>
      </p:pic>
      <p:pic>
        <p:nvPicPr>
          <p:cNvPr id="2" name="Picture 1" descr="A graph showing the different planets&#10;&#10;AI-generated content may be incorrect.">
            <a:extLst>
              <a:ext uri="{FF2B5EF4-FFF2-40B4-BE49-F238E27FC236}">
                <a16:creationId xmlns:a16="http://schemas.microsoft.com/office/drawing/2014/main" id="{BD1698D1-248B-343C-28BC-93FFF0E58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3" r="35710"/>
          <a:stretch>
            <a:fillRect/>
          </a:stretch>
        </p:blipFill>
        <p:spPr>
          <a:xfrm>
            <a:off x="9738718" y="1620343"/>
            <a:ext cx="248563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CCFC4C-929F-49CE-9956-2FDFB41C925F}"/>
              </a:ext>
            </a:extLst>
          </p:cNvPr>
          <p:cNvSpPr txBox="1"/>
          <p:nvPr/>
        </p:nvSpPr>
        <p:spPr>
          <a:xfrm>
            <a:off x="612647" y="3366005"/>
            <a:ext cx="5483353" cy="146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We currently know very little about neutrinos in the energy range between these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Neutrinos created in collisions at particle colliders fill in this gap!</a:t>
            </a:r>
          </a:p>
        </p:txBody>
      </p:sp>
    </p:spTree>
    <p:extLst>
      <p:ext uri="{BB962C8B-B14F-4D97-AF65-F5344CB8AC3E}">
        <p14:creationId xmlns:p14="http://schemas.microsoft.com/office/powerpoint/2010/main" val="4208428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495C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2F0787-95B4-88FD-8EAD-39FED3E47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C4A1F9-06B3-24B2-2B09-449D9D869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676894-FEC3-F955-9E16-93F124B5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D8D90A-D9DE-0320-B189-96C428F29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2EF289-1FAE-BA84-319C-59265A1DA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C5D73B3-3701-5255-CE22-72D2646C1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8A2C0A-1BFA-FCF0-CC96-8CC065805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3DC3E71-2A16-DB31-4CDA-4D9D263DC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E547756-375C-5911-261F-123D41C9D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1D1EDF0-E1EF-5F6A-9FAA-14005EFF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F13239C-CDBE-EE04-3D0F-A83491D88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F7B06C-8508-1AA3-379E-1A52EC812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BC7F3D7-9F26-A1ED-535B-3FAB025D5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A4E425-5DE1-4B73-90A8-86495535D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3483E76-10A7-C070-7DE3-68887111A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B1D1E2A-6C42-5841-CB6A-467B27B69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22C872-84E1-9763-5F20-E0F61F636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BDD4834-E0C1-7898-C6E9-C27EBE261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B39875-7DA6-9578-6FD1-265BE57D8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39CFDE2-4925-22E0-DB8C-A7EB43DED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9595F03-3FDE-C692-91FD-9FF5F070B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A94BDB-DC50-5400-9794-96E9612D3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8324607-DFE4-4234-BD53-6CA0D415A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05A4006-480B-5567-72E0-F058326EF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EB0B7F0-F64F-649D-8966-17F71FB51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5E8E16-2EC8-3377-EED8-9EA42432F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16793D3-798A-C840-A13B-05270952A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0D22FC5-7628-6D7F-ADD6-CADEE894D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2765354-39B7-2FE9-A78A-CF86C89ED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B1C03AA-BBFA-86E8-10B2-F067B88C2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F373CE0-EB7B-90D7-B9E5-82F8277FC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B991ACB-70CB-F503-43AA-4374479E39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20467DA-B69E-8E2B-39F4-5F188AD9F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BB9E6F-6694-64C5-1AEB-8F9DFCB49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7AE537-471C-1D61-ADAA-5454F320A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8C4FC6-3F1F-F8EA-7D3F-7AF5991612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AD7F2D4-E270-6466-44C6-9E60FE803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326AE0C-D655-714D-620B-F6918309E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B5BFE5C-45BB-8113-5551-4C94DBAE0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F277637-CB34-0C6E-DE5E-34316FFB3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D6122CF-4A6D-F320-EE46-94E16C1D3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2AC84CB-4945-73CE-6F61-A53D2E22A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6B805EE-7DA4-6FDD-DE97-A318C52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9241D7A-6507-ADF2-1511-4B2092FA5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ABCC8DC-472F-F384-2E8D-322F53B1E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DB2284-6BCD-8468-F2B3-D93656EA4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482F990-8F89-8E46-6592-7E23C6AED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BA2DF71-CC19-3F54-B30B-B6DB71C3F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4A6A16C-0FE1-55A1-9450-9A8317616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08C8DA8-FCF3-3DA0-FC58-D32E37AC0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D18B733-6E3A-7565-B34A-E058CC251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C1E3915-CF3C-3454-DBD1-48813DFF4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A9F1267-3FAD-E979-EC0D-75D072D88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3C62BB9-59E8-C493-78AF-6FD851AD3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9545BBD-6A8B-F9AB-8F2E-9E86BD720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B15316-3D47-49B5-E3A7-5A84D2C7B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62634E3-DE4D-179C-15AA-DD82B62A0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EC14218-2B66-471F-05B2-5F6E96408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B3DCBF6-3479-A9FE-255F-6684EBE16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AD50B54-2E1D-C527-FC40-F94B98D2B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69768E2-91E9-7108-54CB-FF0B07B74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4E8DE0E-12BA-E13A-ED86-331443C3A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AAAEAF-5E01-18A7-32D4-16EC6BF32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CF99A69-59EE-1E24-A8B4-CC444BEF7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3D882AC-9A56-014B-455C-A41F68383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600290D-22A8-5818-9C0B-3E0654AE4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BA48F7A-6CBB-363C-80B7-E35725EA8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F4D6274-2CC6-71A0-3DE8-1FCD65589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E31977D-7E9A-70F6-067B-260C8DE58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D2BAE81-E5E3-7508-E9C6-8C1D132686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C1CA165-8952-342A-F262-0E5489499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7E07571-10E6-D393-7ED1-F5144858A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8F63876-84DF-33C3-A155-248E31BA0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E6A9DDA-E28B-4D3B-63C9-11528BB40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54013AE-CAD5-6E50-17BC-B66E0281C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4AE158E-6920-1A9A-4B99-0C83CEE80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C60AC74-CDAE-BD7F-8328-D5035F7F8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A44D670-3020-DF83-1333-6772E159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76030F7-705C-56D9-AC25-5F65A18CD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555B879-D2BE-F956-7ED7-7B9648270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9D263EB-76B8-A944-1C46-0A736CAD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FC8E70F-70DC-6F7C-7D94-B35CEF887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C8E199B-7B90-27C0-CF25-82FAEBC3C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1D95E64-C280-B522-AA60-3228BD4BC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EBE73C0-B090-285C-DD16-FCD304C97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0E42877-1305-8F88-99F4-585608FBB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E924E7B-0F0E-C14B-EE01-59B23E967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24AD209-3590-8ADE-4099-1FC8F89E2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4FED5A0-1A68-B259-5FA5-DDEB391A5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91EC71E-3CB5-9B43-57C1-6E0BF6E09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5F78A56-E441-E25E-2E2F-6F40BB34C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E203E95-E221-DD31-9A90-300CA4E69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5A070B1-4B90-BB02-A74B-781536E1D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C66B864-0A9D-5B6D-0DE9-8CCB7E505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1303596-A36C-FEDE-4BBD-B6E014FF7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0397F4B-F095-20CC-71CE-00E4B55E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81DEF3BA-1F77-01A5-95DC-5B3316784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C9DB7898-68FF-79B4-F7D1-E3B2E2052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C838B39E-1875-3441-2735-78CE4C73A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18C50AF-79B3-4A2A-E2F5-FF41649AF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A560931-76C0-C43E-E4FB-3CA74F21A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444AADA-4579-A29D-911D-D0C72A025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199F12F-056D-047B-1738-BB8AA3393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1D1D9A7-328D-0C31-FC3F-577F961A7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8F5961F-D069-675A-C3A7-820F42E8D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74812D1-4672-4AEA-250F-71DFFE025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4FFD2ED-B0AA-C70A-37EB-A1BC064D7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7EAE1CF-AF31-798C-C26E-25BFFBF30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B5D4F99-B91B-E913-A954-46F85410F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09DB896-025C-C97C-990A-12DBC300F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C03E2A1-A8FF-6093-E0B3-01CA2177C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447440-08E6-5146-1A92-F78E52D22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2C84582-A72A-CB49-0918-0ED9394AA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27F4788-06B6-EF3E-1736-FD6207422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714BAD5-B870-657D-12EA-D8A7DD56E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25B147F-6BC0-0A97-561E-4F33D209F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A545E6A-6312-1605-09AF-82A437CF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0F80312-C31E-B92A-CA07-8DE3FC6B8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410A3B4-B302-04BE-3DC3-AF99A940C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0D3C087-9232-FABB-CDC7-31310B18C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4D8FC18-67C7-C134-58B2-C57DF8698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225B28B-DB64-3B15-0C81-DBE7A5315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CC5611E-8FEA-D764-A248-7D6FA1325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22EC589-8B49-FCE0-B165-8D601DA9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DBF63E1-CF56-AB43-4837-F9B315945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369FF76-597B-2E35-3134-113FB7658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DA12AE37-7D63-F424-CA8B-6D178B066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7666F5C-B923-104E-41CC-F275075E7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DA3714C3-5B10-B099-96C2-8255B00B8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3C5E29F-8F39-B983-24C0-D5BABF46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53815"/>
            <a:ext cx="10106152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Why do we care about this?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3C6853-CE64-BDEA-5925-D4D8008FD648}"/>
              </a:ext>
            </a:extLst>
          </p:cNvPr>
          <p:cNvSpPr txBox="1">
            <a:spLocks/>
          </p:cNvSpPr>
          <p:nvPr/>
        </p:nvSpPr>
        <p:spPr>
          <a:xfrm>
            <a:off x="612648" y="1715532"/>
            <a:ext cx="5359890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Maybe something new?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Potential for new particles that we have discovered and that the standard model can’t explain to be produced in these collisions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Could be both weakly-interacting and long-lived – so maybe that’s why we haven’t seen them yet?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Could help us to understand dark matter and other phenomena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3" name="Picture 2" descr="A colorful circles with letters and numbers&#10;&#10;AI-generated content may be incorrect.">
            <a:extLst>
              <a:ext uri="{FF2B5EF4-FFF2-40B4-BE49-F238E27FC236}">
                <a16:creationId xmlns:a16="http://schemas.microsoft.com/office/drawing/2014/main" id="{0D196725-F7B7-05F6-2544-75831F782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24" y="1650549"/>
            <a:ext cx="4340441" cy="43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08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8E78B8-A751-FFAE-9F29-719042272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9F7E381B-39E4-A1AC-3EEB-9996B9B0A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5459004-86D0-D237-796B-3A434DB92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8C94C30-49A5-DC00-7BAF-4ECDB3EAB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9D5E5E7-867A-49EB-A48E-B0618B28C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D9881351-1BE8-6E4E-6B62-B91873909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208CB4F-CA6B-C699-60E9-727A1EB0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82FBFBCA-C8C4-2B93-D2A7-DA6D5D735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56DD706F-B626-9BFD-B959-49B979C0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35958854-D97A-FD74-0350-140A6215A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B8D1F9-5E11-49C8-E25F-3212929B3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B5AD4E4-F2C0-EF7D-4C1C-5D30ECAA5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E013AFC8-FF3E-236D-1DD4-683349CE7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04F4283-4ED8-AE21-CE35-5075C4AE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ACA46230-666A-FE42-6DC1-054CC7D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6F4AD8D-260D-1DC2-38D3-201E2EA09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28ECB1B-A93B-A66B-0E3C-2797E6F25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0FF7F08-614B-EB83-4C35-897E84C3A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9A06F73-6EFA-4916-2B4C-8DE8A8658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B549560-8196-EC2C-3AC9-87527F51C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626CC65-3891-24BB-6F83-42AD08E68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B25D96A7-0240-9AD9-7979-5B0E9FCC4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DB8AD06-38B7-ABD4-1308-BBD7F0A61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15DCCEE-1E50-6F3A-B562-B5599F24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D80D49B2-2F91-39B9-A33B-5854870A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4376A666-DDB6-7115-BDC5-790FAA616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B4C30FD1-9FD9-0D0B-B1C1-5B4A1E84E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4B040981-CA9C-30D9-E069-374E40B21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CCEAC5F-16DA-558E-FD57-87B697D3C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8EDB19E9-871E-1C2C-CEC9-68D346ED1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0FE4873-0EB1-F5E6-B52B-1387108AD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5679A0EC-DE33-81B4-7457-9FBD9D328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320A345D-33DE-01CF-2226-74D4F7074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0B217D86-A804-5D65-C3BC-50D74A4F9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8CCFFB3-63C8-C72C-B61D-D974BDFA2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86C060A-5FE2-8EA5-0164-F44DC1111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0BA5BCE6-C17C-899C-611E-8775E3B86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6CA0C14D-530A-7056-05A5-D923897A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912DF265-865B-D1FC-5D07-0E120E2B6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6C4BD980-A032-A590-0C60-9A2EB3A91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A8BB99E0-4EAF-1791-6F1E-8B27EEF69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D84AAB80-F22D-CFD0-1052-F54430C5C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54443B5-0A17-8C4D-8F0D-3FA9D7581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89A8B24-14BA-A97A-6CC5-CD251BFEE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B3F8A3FB-A448-E9D5-910C-27CE3D08F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D7A46423-C543-7F95-708A-F53442990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AC424D4-46DC-3C8F-B6F8-E44BE64C4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9304EE0-2CD9-5169-D8D8-DDA810673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373C9F3F-5415-DE0F-62ED-13495CCE4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73F11A7-07B9-A818-0BF3-822C7BF44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4436171-0E4E-66FE-B206-72E3BEA1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3C36E5F-1584-404A-0B84-57286EF68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C4C7BBC1-840E-EC41-2D7C-426EDD867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94F34F34-12A8-47AA-75BE-E4DE23675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38A45D4C-F85D-1F36-71A3-1D409BDD5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5AB9C4E-C3F0-1C8F-6A2F-203DD2C47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D9E570B2-EB3D-1BBD-3C04-78B3F3B81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DEF0EDEE-2E0C-8208-9EE4-D716BE20D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679E77BD-D95A-2CE3-9B32-BDCC4BD5C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B902DCFF-D5F8-B3CA-FF00-121C4A398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3BDD5E4F-A0E3-9D34-4825-8BE62568D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D77133F0-4D47-84A7-7701-BF96543E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17527B9B-0038-7246-FE1A-9F1B93E02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4B9720E9-DF91-57A8-76B0-142B2549D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39F331F9-1697-C149-C50D-72F055BD4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78A0125E-F566-7862-FA7A-3B53716A9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544418EF-844F-BF53-954E-D2B3D80DD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01F87486-CBCF-0163-76A6-A94C85CF3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A2174990-3328-0A67-9D45-7870E7EA9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F45B79FD-246B-C010-D43B-C7CD5A41A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9119EECE-0888-6503-9E49-F3347CD7B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EFD421C5-70AD-3057-DB58-BC244582A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8AF14F0-0D46-9E11-55C5-C58B81F45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82640DDB-9F21-48BF-175C-62507464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A83862A-D4BB-7EBA-60F4-7FE5C4DB8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47A5249B-6B7E-A1DA-5902-92636A14D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59C7EA9-3DA3-B487-A5A3-393C33D3D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44AE44BD-739C-4E96-2ED4-AF9228CBA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C22A7170-EA08-5867-2EAF-136E7FDF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8B6F868-66C1-148A-8502-00406A7E2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87EB2332-7778-9630-71DC-B95743769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36148C0-894B-2F4F-B5B4-0D6296D05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6C0F7B67-42C2-3766-9C91-B16950856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B39A6A4E-3A1B-F137-3EF1-903060C79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A4D21E54-FB20-DB4F-1735-B183B59AD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6E7B1014-D9D8-3CD6-748C-AD2467B34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0ACCA59-8D31-3426-F863-09C3FD9AC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D0D300E9-DF76-1ADA-5DCF-4C34BD791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86CF6410-D5FC-E846-77ED-313D22BB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1B351EDA-2393-F95E-DAD7-1235A37ED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D542131C-12E0-F786-FF47-04A43CF48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1C76D34C-09C7-BC41-0155-4C32900B6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232D95C4-0C88-FDAC-7FDC-FCA33EF67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C19E49F5-1219-4ADC-4077-39029EC17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50" name="Rectangle 249">
            <a:extLst>
              <a:ext uri="{FF2B5EF4-FFF2-40B4-BE49-F238E27FC236}">
                <a16:creationId xmlns:a16="http://schemas.microsoft.com/office/drawing/2014/main" id="{C8D2F991-ECDF-F1FD-162F-DB5E75193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C91B538F-4F95-CCE0-A918-8C8C6E6B7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B83A733B-EF2D-4E9C-911D-DA84A39EF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50" y="1"/>
            <a:ext cx="12188952" cy="2452880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6" name="Right Triangle 255">
            <a:extLst>
              <a:ext uri="{FF2B5EF4-FFF2-40B4-BE49-F238E27FC236}">
                <a16:creationId xmlns:a16="http://schemas.microsoft.com/office/drawing/2014/main" id="{8AC1457F-A127-3E75-2260-8A3F0A23A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0" y="4918297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82A7C682-D3AA-2285-8E1A-BE46818FF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E58D028-D0EB-9097-D8BB-BAB12755F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E91C0044-D907-5AC5-AA12-C9E0B2C15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F1484BD1-ED4E-52C7-04F3-F438381F7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F531AE6E-CB5A-0DE7-0FFA-4A6711CDB8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07CF8B00-3A90-0212-9BFA-2DD6C4A63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644D3BA2-9985-1034-8D6A-7DF5A3BB3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2B28743C-8B8A-1313-B2A0-43B492950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529597DD-74A5-88E8-8D42-C1A9206D2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083C1B4D-B9F4-F5EB-C558-DB512E303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C438D265-95A5-1138-4EBD-248C22EEF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B3D41386-4ADF-241C-5F22-77F976460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9B0FB074-7229-E387-0BE9-7D1CD7E746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D6E2C155-79D4-D8CD-C9B7-BF171FF37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6CA8FDEC-344C-3C15-3BDE-4088E961F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CB4C4FC2-4B98-EB2D-FE9D-11F1EB528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7B782B79-9F54-CF2F-65C8-986B3E3F8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43DBC9E4-F69A-21BA-32A2-AAAD4809A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07D7EFAE-5768-59F4-DDC7-6B4BFEDDF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83D3CDD7-4325-E010-0ED1-AD7960658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B974BE5A-DE51-7D82-6677-3157D2AEB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8433D4C3-D53F-6EF8-D1BA-519103478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ED7E1E78-62C7-7AFA-7516-D6DC7054C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48CDC2B7-96D4-439B-4637-20926B70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A74024B1-9708-C1CC-6A1D-A5F8B4A3F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1183ECF4-8ED7-849D-DB55-12A710A6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B54B6FB6-39AD-7FAB-0F03-A02FAE00B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28D141E5-9A9C-C0FD-8255-57C411A5C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DB253205-F734-0E0F-2E6F-5796B53CD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F68DB0D-2AA1-F4E2-8011-4DBA768EC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296B80-2378-B1EA-6063-887A834C7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3673477"/>
            <a:ext cx="6542916" cy="2574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In practice </a:t>
            </a:r>
          </a:p>
        </p:txBody>
      </p:sp>
    </p:spTree>
    <p:extLst>
      <p:ext uri="{BB962C8B-B14F-4D97-AF65-F5344CB8AC3E}">
        <p14:creationId xmlns:p14="http://schemas.microsoft.com/office/powerpoint/2010/main" val="3096929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5ED37B-974A-BCCA-83CE-F04D5FCA1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765819-70BD-272C-48E2-F2D9FB37C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948064-1BAA-1684-B907-CEE595C33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5170AB-5DE6-7B95-4C8F-ECEF8EDB2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71C54F3-0091-C6F7-4B80-FB897A146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D8FFC33-2C22-D18E-6E61-AEB63196A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E0BCD6-C315-574A-7225-CCC6AFB95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4D2EE3-453A-728B-0C84-B1FF2D2C2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867092C-CA11-1ED9-35A2-648DBF2CF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89E767-18EF-6863-1B0A-FEF9EE73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EE688F-D65D-B7CA-CC50-E4A51C1CF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5C46F0-AA9C-01DE-8AB2-570B6B38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B8F374-5A78-F0AE-15DB-456581F0F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D74EADD-193E-565F-BA51-6D7268DEA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1D658E4-585A-1A87-6C3E-A3B5B47EA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2CD41F-B301-207D-E2BD-E048BA259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A6E537-EDEF-C5B9-D199-50FF005FE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473BA1-C4BC-6B4B-2697-C5B028680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B9568A-E31C-C2CE-A9F9-FFB7194A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F14A142-4102-2B20-E2C7-C29F7AA20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999DFA9-758E-C1AE-45B4-68B99BDAB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450602-928D-243A-564E-9C9F71839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117771-A25E-AE06-A05E-3B16AAF6C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E298FE8-A6C1-9CED-F3BE-0995F1CE7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42DD8F4-01E5-66FE-074C-4A3AF52402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9A95D2E-0895-A953-0CB1-62E429EB4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1E571A1-2882-5BFE-C0FF-FDE1B32B2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EA74B60-CAA9-1010-5EC9-C677451B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6347AFB-637D-6A0C-E024-4183930E8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2AED135-C6C8-26D7-F949-1505550EA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1EDA21D-0458-77C8-526F-F6972775DF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E3ACD5E-CDB2-588E-BCEB-F474E8D6E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9E6B4E6-98C1-952F-E190-A0954E5F4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9A0683-E2E8-B4B0-3865-3D1E5B040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1E2E7B-E2E9-8BA6-5E5B-7567BE9E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7040B07-697B-3EB5-EB71-81A17889A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2E211CB-C148-30F5-7725-787734029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2FC87BC-BB11-6F86-317A-DA0D17F40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1A416D9-96E9-858B-1014-2640F2246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2B56B8A-8F65-C679-AA46-C0F17E821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3347237-C3AF-2A80-C15A-43712A366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CE5F4F-A27F-01A5-B316-D4D573FBC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41116A1-6BEF-B010-F254-80C3E62C5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9EDBC76-8720-02C4-79AF-593479049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C0C9300-F2F5-3B7B-DAA8-EC9C070C5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340E9D5-FD2D-3C98-FEB4-4CA2A809C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AF0C8B2-F12D-C771-B9D6-3EBFFBE0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D5E3E28-EB2E-F9CF-6B53-603A7CCFF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C38B882-36A8-FBA0-D67F-1168E005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A485679-26BB-DFD5-4A92-886A971D8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F6FD550-7C61-E86F-0980-5C729DF5D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7503225-5B5C-C2DE-0509-297BFD3AB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E752597-E95B-7AF3-6AEC-FB7BF5A83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7A58039-0569-1B96-E392-E7DCBE467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9E6B3B9-8EB4-C6BE-FB93-4734FA741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4F147AA-086E-5538-44BF-2D08BC2C0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8F7121F-FE49-74DC-2F68-FF73D1ADB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A904150-F10D-AD1D-97FF-9D86A6C98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33E95FE-9BD0-77D7-298C-DFD431EC5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E6A55CA-A56F-BF97-C336-86CFCD1F24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0BDED17-949F-AF24-5FA6-6226BA419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FEB6224-4DDD-D465-C928-76F087690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9062B1-AE80-5EA5-C01F-D479BA5CA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4AC624-A56E-B992-A132-3E345FEC4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2C0EA38-03F3-0C20-3E79-8785C9E49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69B8F51-A32A-3D2D-234E-64921CDAD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19C8C12-FF7B-DDAD-3E15-9B7325B22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67FAC8D-AAFC-644D-B21F-38F43D359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74602C5-B4F8-5549-1613-6A3112A9A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70B375C-7569-8FCD-7E60-4D13CD5F3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7846328-50DB-712A-F5EE-4989650012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9D09862-305D-1B74-1295-2C3E76AD7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CAAB51B-C8CF-022B-BC75-5FBADA77E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1D59BCB-67C5-4452-F1F0-95DBB379F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564472C-B5FC-12D5-EC4C-FFCAD95C1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4AD6FFA-7DC4-E1E9-1005-E8BB67D63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DB80467-1371-E645-DFF1-029F42AB0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16F90F2-1CE3-4C52-F949-91FD27215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8D310D8-0039-C550-2657-E30FE7CF5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265AD9C-1C75-85ED-0359-9DF67B35E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55098B1-BDBA-6194-B324-8542CEC9E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1508160-F124-191E-C35E-B1FB585D4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E86EC03-4522-7E82-23EB-A5F4963B8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E156C22-2EE9-9703-F7F3-063F9004E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6EA8A7A-C783-1014-FF82-6605F7CA5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5A5C477-532C-34B4-FD30-4A05EB0E24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E0DF41B-884A-BB62-4ED1-013CE7547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3FBD710-FF8B-20BF-8E10-332C96F76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83D9CE4-D045-FEEE-4BB1-81945228D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190300D-6A91-7EF2-3D8D-2AE151E4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89FB576-8F42-2F2C-8EE6-11D6231D2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454BC9A-5C78-1FB5-756A-7FDFC9F86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114C131-F8BC-E892-1136-4A4A10A8D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DF04C32-D96C-2EAB-9C64-CF7736F0B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13932A71-C5D6-0CAD-5EA5-D07576CD0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650570E-3EF7-219B-0520-C55A1A106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5ED2498B-524A-7AC8-02EE-3EB41FB94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AAABFEF1-BA13-A536-DD4B-45AFAD356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EDFDC1F8-2DA7-980C-8348-4520A8E17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C4990F1-09B0-28C5-C521-0D99E04B4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D2F2A84-C10B-F5D9-636B-3D59C0E9A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44A2308-860F-2F53-E647-68E72F0C8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0ADC832-1B9E-797C-B47A-359CBD40B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AB62F3B-45D6-D073-3FD9-7DAC2AA24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7E3529B-656F-C4F3-F5EB-9F6727CE1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593FB69-F8B1-7510-00D4-2A6693F9A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5A05497-F4C6-8598-D986-C49AF870E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0AFEB69-984C-7A05-8C79-3CBC3A45B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EE08334-CD62-D714-26E2-3B4ACB714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FE14D4C9-6570-B3FF-4B71-9DEA47ABD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5CEEB67-43F1-6DAC-AAAF-4F9430B6A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41603D3-DB8D-3D4D-C0FF-2BE5BDA6B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7BE9ED1-38DB-7979-B4ED-4CCF17B97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FD9EA36-4652-1A3E-0C63-BB1FCCAD1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5BED8D2-B80E-8776-3205-AAF88F70F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574B4EF-55B4-C1FD-5103-81B5506BC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3A6F956-150E-978B-DB60-9BB89877E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29FEFA4-9F3E-6EE6-97C8-25B1E579F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A8C19F9-8941-B948-CE32-46BC49339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6C28B7F-E075-BAA9-8AEA-F041E3A16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A2F6933-AF27-2784-9EED-DCB6B2D0D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F71E09C-8488-9594-2740-3E9AE5A4A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B52BAD0-7E05-A0F1-6135-BF3E538D2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C3D633B-3349-6F73-E3CC-A66F1A5E01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338E088-7CBF-ADA8-B850-0BD477375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062B518A-CFC1-5BBA-A42C-9FAF3F762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DF8125F1-2F2D-6C77-787E-174A7A83A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A2AED84-745E-9C48-7FAF-B57F2EEA5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D0E2FCD6-63C7-CE42-BD61-ECC29809B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0887EF6-D894-C5E4-4FEE-713E2D49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22" y="803683"/>
            <a:ext cx="5967691" cy="8036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Creating an environment to detect this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90A8C5B-BEA1-D801-1750-B1AFD4586A19}"/>
              </a:ext>
            </a:extLst>
          </p:cNvPr>
          <p:cNvSpPr txBox="1">
            <a:spLocks/>
          </p:cNvSpPr>
          <p:nvPr/>
        </p:nvSpPr>
        <p:spPr>
          <a:xfrm>
            <a:off x="612647" y="1715532"/>
            <a:ext cx="4665935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Thanks to theory (and simulations) we can place detectors in strategic locations around the LHC to make use of this forward flux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Ideally we want these detectors to be able to: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Detect and measure neutrinos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Search for new physics (that could potentially be long lived)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1" name="Picture 40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A9CEB277-D436-83A2-48D7-B5430ED8AB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04" y="1114769"/>
            <a:ext cx="6227596" cy="4327119"/>
          </a:xfrm>
          <a:prstGeom prst="rect">
            <a:avLst/>
          </a:prstGeom>
        </p:spPr>
      </p:pic>
      <p:pic>
        <p:nvPicPr>
          <p:cNvPr id="43" name="Picture 42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C27C583A-FBEA-6452-42A8-4B94F6D49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74496" r="40705"/>
          <a:stretch>
            <a:fillRect/>
          </a:stretch>
        </p:blipFill>
        <p:spPr>
          <a:xfrm>
            <a:off x="7000240" y="4338320"/>
            <a:ext cx="2428240" cy="1103568"/>
          </a:xfrm>
          <a:prstGeom prst="ellipse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155088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B010C2-F9BC-4100-1FF1-23FBE1240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1A26DC-D0C1-3656-CEA6-01539F86F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2AA012-56E8-CC97-DA05-7B43311F9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0B8C427-B281-F8B7-0D63-E221A7E9F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BD525C-9F95-F552-34AA-0F55C3EC7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065516-7176-458D-5582-25B319D22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9DDF56-348F-5128-F792-C1BF3D85B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75C41AD-FD49-8BAD-68D6-1D1585D75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590B04-2DDB-569F-4829-BF86AED16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B042AC-9CC3-05A0-73FE-C1137D200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A12F18-08EA-96EE-B8A0-8A528D935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7042BB-D9FF-D454-5138-AF8963C4B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58DA7B-7B56-8010-70D5-2ABCED6C8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C50BEDE-D21F-C929-0B56-0BABCD0A3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867078A-0742-0C68-0B02-FBE7E4100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088A358-10DC-968C-D46F-522BD3234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0858AD-984F-4ABA-EBA8-EF02F5C0A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3FD1156-6144-4855-9514-09AE87367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7B5718-F748-E083-118F-BBAC90DED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65A401-8221-D113-2673-652762AE2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8D13AB3-05AD-5430-E676-08D2D0CFD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51E5760-26EF-FEEA-809A-DB81FA8726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88A718A-4FC6-89E9-DC88-DCBCB3232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44D7661-BF0B-6BD2-5869-65E91B602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0BB70CC-2000-C39D-5364-77C9EDB7F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BC89E5-7807-259A-4E2C-B33026B6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EC16AA0-B8B9-5AA9-836E-F93D15B80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879CB0-8B53-52DD-DF6B-224ACC576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BAE0E14-480C-0DD0-969E-5F31164309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2E40679-4D6C-D294-E93D-C653F41B3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A6B7DEF-9875-400A-B93C-E2A00B2FC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4E7E0D-00B9-4485-D8C6-891B3C995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244B396-1627-8F22-0637-D7D6B3F78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391B791-5BE4-8DCD-F2EB-71469AED6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0C7EAF2-0A05-67FF-DFC1-9A1D4312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C1D8A91-DD81-E0EE-C82E-72F2E0E8D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BB3DA21-E3D4-1C0A-3E13-04CB54A5C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3B563CB-B938-9978-3BEB-1A358F1D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0490E6B-5203-91A7-B2AC-6CEE8B568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E4E3CB9-5366-9F75-E903-1B05C2C24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1A39E2B-4BF8-DD32-487C-1693DB2E6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CFEC76A-E35F-3561-E054-4E28E4BF7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928D40E-E15B-EE13-2223-FBE7E8BBF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02D6812-25D5-FC89-1EB8-B7E500266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F8AB8F5-B1F0-284D-5154-86D4A9F70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C6BDCD9-7A62-24A1-C52C-D72B9210D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041065C-FAEF-D40B-C849-A7B761C52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C3ABFE5-83EF-96DC-4E0B-84DC09EED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2DFF032-D43B-25F8-0784-79A2A28F7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EF00372-BB78-815A-A0D7-6D05176F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2C787A5-3712-672D-6DAB-CADCAB0ED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ED3C866-33A6-DCB5-E948-41DC55983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E6D16AB-1832-E119-DA5E-18360618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AA4F534-C3D7-4048-67CE-0C9C2080B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38E16C3-E265-B4C8-C052-D2336545E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1C30998-4240-0F14-A52C-8A5B507C1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6CBBAE8-20A2-6582-887A-C2DBBE572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C9B8271-9952-188A-9B73-EE3472E1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D791968-123F-1754-C4F5-CECBF2B0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31ADDF7-6931-113E-E052-F8A881C4F2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FC58061-BA28-6FA4-1FA4-BD418F853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D90544A-426C-F039-6E3A-C162C4DE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92A0DA-5390-FE42-4CDC-C6886532A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890634A-C306-CAD4-E454-04C02FAE3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78CCB90-02E5-503C-7196-98F0BB2C8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C52029A-C157-AC31-042A-742E1E3FE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35BD4E1-8833-5EB8-F06E-5C7D371A7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11BCE0A-5C34-4EA1-9B8E-FE2447063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A4423DB-4B64-D4C9-8510-B50AC23CA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BB79A89-8E47-B543-3A2C-621CF557F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8CC0B28-C71F-DC27-DDAF-85758D046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02AA33A-FC3B-AA3F-91FB-5C1166990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66E224-AB7D-B4C0-0B11-DB5481C7E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681795E-9BE7-1981-9B83-4A068FAAB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D349537-9172-497E-56F0-AF05769C9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ED23125-0769-00CB-B419-623FAED07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4565F5A-D8F2-1E12-63DE-91DAFDF0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661C8A8-EC53-9E1E-F190-C877B0175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6252583-9C5D-0DE3-FC32-D1F130B5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F08ECFE-0442-CE36-AA54-F0C9327DD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168CA85-AE7B-54C4-5F4C-BC461415F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1F48284-F0BA-5DB5-57BB-872070C14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31E3514-1501-31D4-9825-73B0261E0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0CF45A1-F1D6-893E-5873-6D8D09469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1124B61-2EB6-4267-962E-3066E33DE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D7BFF1E-F6C7-E277-406B-B06DBF572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EE3DE99-033E-5CAE-ADF5-650DC6AB8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4865457-5065-3810-A9FF-A8A5BF142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447CFDF-E83B-2E72-2CC8-9715EAAF6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2DD444-6BE5-3F0B-07C2-9FC434953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95C2DBD-BF9E-3220-A2D3-96B97999E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CA1DB49-17D4-C390-E327-565933A23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7124EE1-EA32-D5A5-97BE-D7D8A1072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8AF07E-BDB8-D4C5-0C2E-DDF148A50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F994E35-B6B7-D598-DB8C-D80A4474D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4D7C86C-9330-E21B-DAF7-DF6807A62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81E48851-8177-0B2A-FBEE-BAA2B5C7B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F58AAB57-7177-298D-7528-D13CBC7FF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DF1AD7CD-EB0C-5550-CFEE-8BC8C3236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DF89245-CCCA-91CD-BFD8-67F93843E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C6F30AC-D4D0-0223-36B6-D0C4A93A6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08E4305-83F2-5F60-9096-85026705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D564F9B-0268-CB77-06E8-4B2123DA1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F111FB4-7B95-0168-7D05-00FF8A4FC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B65F85B-46C6-FA2E-04AA-F0B96A012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2EC3672-2568-2CC4-7A95-60B3648FC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A5E930D-1DB3-5E59-C269-4C8785F5C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730B827-88D7-50A7-A0FC-CFC3ED036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7D18539-076F-956F-2CF9-A9769153D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0B1E96E-7A4A-F301-62A0-26EF623BA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1F1C2074-8B7F-EC52-A8F9-AFD6EFFC4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9F235D9-E5D0-0DA5-EC57-AFF0B5378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CA285EC-257C-185A-7E2E-3621E51EC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7A6CB6C-B30E-375D-37E5-39835D482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9682013-9B06-71C4-A5AC-AC944C45A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A3C7AF3-AE27-3D2F-ADB7-E94B475A5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FBAB5CD1-A2A3-41FB-28A2-5185E5F86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00CFB8C-55CC-9FFD-9506-6448F23CD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48F2F0E-FD2A-DA21-E33D-7FEEBD7C2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DE6C1FD-6AB7-BF67-EB6C-EFD30ADD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F10191F-0F36-7084-7922-0CF850927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724B17E-FCA8-B28D-2CB7-099BD9939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BFD0CD9-B23F-904C-F9A2-986D934E6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90693AD-8EE6-B2B9-B60E-C93F18456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8620EBC-DDB3-C77C-0CA0-F36591F1B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F5B6691B-8511-F0F1-E129-A9C1DE264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3D196B6-85E6-148E-4EF0-FD563B9BD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28AC219-5ED8-3D6C-AB28-E9BAE0918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F985C20-B254-F24A-E41E-888D6E548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52B7A5B-AFC3-FBDE-7BA1-D48C12825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22" y="803683"/>
            <a:ext cx="5967691" cy="8036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Creating an environment to detect this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D50AE66-376A-515E-C52C-95583353FC46}"/>
              </a:ext>
            </a:extLst>
          </p:cNvPr>
          <p:cNvSpPr txBox="1">
            <a:spLocks/>
          </p:cNvSpPr>
          <p:nvPr/>
        </p:nvSpPr>
        <p:spPr>
          <a:xfrm>
            <a:off x="612647" y="1715532"/>
            <a:ext cx="4665935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Thanks to theory (and simulations) we can place detectors in strategic locations around the LHC to make use of this forward flux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Ideally we want these detectors to be able to: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Detect and measure neutrinos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Search for new physics (that could potentially be long lived)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1" name="Picture 40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EF134BF6-A300-F858-E02C-72D7CCD4B4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04" y="1114769"/>
            <a:ext cx="6227596" cy="4327119"/>
          </a:xfrm>
          <a:prstGeom prst="rect">
            <a:avLst/>
          </a:prstGeom>
        </p:spPr>
      </p:pic>
      <p:pic>
        <p:nvPicPr>
          <p:cNvPr id="43" name="Picture 42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16FB7776-3486-D8A8-0655-40C028E99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74496" r="40705"/>
          <a:stretch>
            <a:fillRect/>
          </a:stretch>
        </p:blipFill>
        <p:spPr>
          <a:xfrm>
            <a:off x="7000240" y="4338320"/>
            <a:ext cx="2428240" cy="1103568"/>
          </a:xfrm>
          <a:prstGeom prst="ellipse">
            <a:avLst/>
          </a:prstGeo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851929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19CEAC-0E81-4811-C61E-2EC85ED35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FFA2E3-D614-5436-F55A-704A6C6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63B3B1-3B82-6FE6-2D1A-875061DB1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3937742-D7A0-7B75-0433-751C7817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B036D8-EE1D-2CD0-818B-5F5930DAA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0860663-D3F7-42BC-503A-887A93BEE7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D17B23C-62DB-5278-6A00-CB1D7FFB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980F186-C3D6-CCD1-D083-D0351B962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815EA3-BF53-6D08-3217-3B25FE2F3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A63747B-9C3E-153B-3CFC-B8BE09C5C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9E8DE1-49C5-8101-A52F-13C198943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20F8C7-2D79-F3DE-090A-0FA8E8C4E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39B88D9-EE5D-5B46-D1AA-25F4294CE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69BE7E8-81F3-7E6D-FB2E-4D8FAE7B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91CA41E-A29B-C83C-FC22-C124D2CC2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A3C2F9-7117-1939-0ADC-3844A916E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13D51BD-F190-19E5-50E4-83AA9D414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EBE8BEB-C7A0-A392-384A-81B4925BE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59C98C-5A1A-6F21-8528-9A719B75F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C6095AC-F828-40F0-BDD4-90810BA72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E89E0B-AFA1-CD27-E851-703C9A190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6B990C-0295-3D96-0FD4-33301DA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C0396E4-0AC0-3879-D700-E1D9BDD29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8ADBAE9-7BA7-F165-1E56-A9A1A439B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307EDBB-ED02-40C3-E5F4-BC0367053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62057BD-A066-2D5E-2943-2445DB522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D4EEB96-263D-615E-072A-685B28D24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ED52917-E8EB-9CB5-A2CF-7B3B2AEFA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AB6DBB0-888D-1B1C-9DB8-064D84468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0DD454B-4BE7-0C7D-2386-A06035E85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620BD6C-15EB-0D9B-F1A9-FCF64EAF8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556A6DA-5BD5-9E0A-1C6F-D2BD5B05E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248C33E-712B-19B7-23B6-E1BBB2D01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A8DA13A-47F3-C49F-6120-589C647CF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A3CE87-9192-52AA-F3CE-9B01ADB43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812A335-A6E0-F61B-6486-7AC148943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959154B-9B60-50BE-E706-CFAEF7BB4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836E76A-019B-AD83-DF13-2BC9B4C46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44490BD-9B93-EFB3-B4BC-582459CC2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E7EA5B0-7519-84FF-7888-52F446815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E51DFE-F736-91B1-59FD-0128A2B1D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150DE6A-8D5E-E9A7-B3F5-6BE27326F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DACDED3-4509-63DE-C4B6-D32BCE316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3555938-ED41-AA98-D596-6AC9DCC8D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4036C3D-8358-93DC-92E1-D03D36EBF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19C9AFD-67F2-C159-E27E-1C2A869B8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B44B6A8-F257-3AC3-B4BE-75588249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5BE45EC-D703-CF05-49BF-519C7329C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0607836-F7F0-307F-CD47-4E9FF9D1E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B5F1499-DF36-CB7E-55D2-BF44E25A7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93032F8-E558-AD79-CAFD-CCA63901E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63A9421-BF0A-2208-3E73-22B76C227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36C0A33-EF24-187B-3909-77CABE83F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AEFD0B1-2B91-3698-A028-5E4E6AE91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89903B6-68BC-7F2D-4662-5C56BB3A5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13E8554-C01C-A16F-163E-47EF33A6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147E569-4506-44B4-CAED-B23460A03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8A1C09D-D3E3-AC50-BCAF-327DBB284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2621063-FFD8-2D92-0A13-3F1DC91D6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CD7FB99-A580-3A82-4737-7D3200C16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6C80AC3-A0D8-1D02-315A-3784C0C09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DE1356E-B855-15E0-A1A1-B0DBDD743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B3E19A-3F5E-0E93-E38F-ED9C260A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B2BB3D-336D-DD0F-BCB1-C9EBFF638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23B5CA3-3789-6E7C-DC6F-33E9519E1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493ECB-21E6-1674-EAA8-86345363F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E0F7BEA-D65C-21AF-878B-21AEAE1C5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1EAE751-92AC-6FEA-388D-49D50C4F6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D864ECD-2CA6-CF5E-E9D1-9ACE047F3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4B6977E-F35A-4A70-CE44-D9FEE4333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3694723-0E34-9FBE-8BB8-7A22F8AE7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157D68E-62B0-9D3F-04B7-2E7ACAB9B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EB22C93-E9E8-E8A5-160A-9DCBF125F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CAFF2F8-D16D-F704-7E84-1A879D851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6518D00-2BB0-B230-6748-8048AFD2E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C4BF0E3-5778-6916-6385-17F0552DB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D50E88-AFA9-57B9-33BD-31E2F0D5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6552776-70CF-B59B-4128-7066D2C4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BC9537F-865E-6E30-7CD8-1D9CBA8B0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5FC4CB6-49D5-0441-1878-6660D4A07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736A821-69E9-1A24-35AB-6920F4D1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AAA2302-BF05-8B2C-D323-1F50400AC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7D11EC4-5C3E-0D48-65DF-6532C94F6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B804402-39FB-6A98-B8C0-C128C10D4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1802193-4A79-5B20-F0F9-9842CE1D0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212E591-4DFD-DCE3-FB86-20FB29CFF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E613A75-3DC9-657D-C3BF-6BBF8E5B2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6E9E809-FB43-4917-A264-C79EB6F36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58BB5CA-A310-C82D-AEBD-0D94D221B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AA98DF1-F6E8-F4DA-C2D5-CD561986E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F0629AF-055D-A874-0A23-F1C6E2389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D3EE476-319F-398B-6546-3CB9CCF34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BFD3B2A-4715-1A98-C9CB-E031CAC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FE6508E-6BC2-130B-1240-989190212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95B33A3-0C87-A78F-2545-EE0A53AB4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863A0E6-7D30-5A49-6BDA-9D32BB1C0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271E552F-B9CA-D2D7-B21C-A4BEB64C1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8B6F3F0D-BA19-C389-0DBC-0ADA0CD76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AAFC6A8C-04CF-FF7E-424F-93823F89A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2B03F54-0DAA-1408-84E8-0938EC764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4A22E30-67F6-A8A3-BABE-DC1453EF6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3B00827-9E2A-DA57-2F54-8518E119C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0E3E46-4CCB-3E58-ED07-41748251A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2BDC063-E15A-E052-7593-BC6FA2C55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B276654-DF1E-AF4B-F7E1-F55D56D03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CE3DBFD-B8B4-3E9A-382D-49378EA3A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C9AA55D-514E-2422-D9CB-71518DCDE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DA860A5-C82C-67FA-8933-D432212BE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F8B2F35-C09C-B5D4-E9AC-4A6C83432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193E4BA-289F-4EF6-F087-AF28F6339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B1ACFED-BBC2-ED07-22DF-F1C625F3F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C1599F6-D4CE-7C02-B6C2-B49C3CF09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247F759-EB4E-6AE3-BFE0-03267B16F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B1C4448-F317-45F0-F3BC-A838535EC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3D36A2E-301C-94E7-1E8D-53297C9A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54D40ED-2ABC-674D-5221-732351960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F32E60C9-7BD7-5910-75D1-B9DD476B8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5CE55C4-CBF4-7E5A-F063-53C4D89CE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CAEA4D2-B43B-55E9-F2CF-EB7628888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EA4EE47-E8D4-BC5B-BBB7-2E285835D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2534F94-02DA-7CE8-FE98-7CB69137E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10C670F-814B-D367-1555-42EBF9434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CA03A8A-CBD8-C62D-EDB3-7B6CA0FCF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DDFDE95-7054-CBA0-EF54-67800CECD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426CD662-6856-4D49-8B1F-E3E6273D9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BC6A5EE-3461-F98B-F0EB-772DD5D3F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88C4FA2A-CBAD-0F8E-2B9F-95F9A8AA8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B510FC1-5F7E-E190-033E-16FC94A9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E353464-DCEC-4039-5647-2522C93B7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1E1FA1A-26F4-FA8C-8B45-199F422D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42" y="653815"/>
            <a:ext cx="10272157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Forward Region @ LHC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AFEC50A-1ADF-0C73-A47B-5B1744A7274B}"/>
              </a:ext>
            </a:extLst>
          </p:cNvPr>
          <p:cNvSpPr txBox="1">
            <a:spLocks/>
          </p:cNvSpPr>
          <p:nvPr/>
        </p:nvSpPr>
        <p:spPr>
          <a:xfrm>
            <a:off x="446642" y="1524381"/>
            <a:ext cx="6226303" cy="22467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Utilising the particles created in the forward direction at ATLAS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Two disused tunnels at the LHC are perfect locations to benefit from these particles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Both are located behind ~ 100m of rock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~ 500m from where the collision takes place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6" name="Picture 5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2B9F0155-21CB-8D33-854E-17670E9B72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92" y="200102"/>
            <a:ext cx="2899287" cy="2014511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541630C-BA46-F465-30B8-52CCE43E1E7F}"/>
              </a:ext>
            </a:extLst>
          </p:cNvPr>
          <p:cNvCxnSpPr>
            <a:cxnSpLocks/>
            <a:stCxn id="45" idx="2"/>
            <a:endCxn id="75" idx="1"/>
          </p:cNvCxnSpPr>
          <p:nvPr/>
        </p:nvCxnSpPr>
        <p:spPr>
          <a:xfrm flipH="1">
            <a:off x="3141778" y="1879677"/>
            <a:ext cx="6523854" cy="310895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5C1474-CEB6-4404-55DC-FEAF95D84747}"/>
              </a:ext>
            </a:extLst>
          </p:cNvPr>
          <p:cNvCxnSpPr>
            <a:cxnSpLocks/>
            <a:stCxn id="45" idx="6"/>
            <a:endCxn id="75" idx="6"/>
          </p:cNvCxnSpPr>
          <p:nvPr/>
        </p:nvCxnSpPr>
        <p:spPr>
          <a:xfrm flipH="1">
            <a:off x="10273901" y="1879677"/>
            <a:ext cx="608268" cy="375885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3554441D-1809-6CB8-8897-EF85734E499B}"/>
              </a:ext>
            </a:extLst>
          </p:cNvPr>
          <p:cNvSpPr/>
          <p:nvPr/>
        </p:nvSpPr>
        <p:spPr>
          <a:xfrm>
            <a:off x="9665632" y="1612819"/>
            <a:ext cx="1216537" cy="533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CDF12F1-002F-5F62-6F6A-0099A48835E5}"/>
              </a:ext>
            </a:extLst>
          </p:cNvPr>
          <p:cNvSpPr/>
          <p:nvPr/>
        </p:nvSpPr>
        <p:spPr>
          <a:xfrm>
            <a:off x="1918099" y="4719426"/>
            <a:ext cx="8355802" cy="18382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6" name="Content Placeholder 7" descr="A computer generated image of a white cylinder&#10;&#10;AI-generated content may be incorrect.">
            <a:extLst>
              <a:ext uri="{FF2B5EF4-FFF2-40B4-BE49-F238E27FC236}">
                <a16:creationId xmlns:a16="http://schemas.microsoft.com/office/drawing/2014/main" id="{7B01F69E-9AC8-358B-EC22-0591816DB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3"/>
          <a:stretch/>
        </p:blipFill>
        <p:spPr>
          <a:xfrm>
            <a:off x="1978994" y="4719426"/>
            <a:ext cx="8307037" cy="1872855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106" name="Picture 105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DECA6B3F-66DE-405B-5C38-114A8742F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74496" r="40705"/>
          <a:stretch>
            <a:fillRect/>
          </a:stretch>
        </p:blipFill>
        <p:spPr>
          <a:xfrm>
            <a:off x="9708661" y="1622790"/>
            <a:ext cx="1130478" cy="513771"/>
          </a:xfrm>
          <a:prstGeom prst="ellipse">
            <a:avLst/>
          </a:prstGeo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897564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D54414-70A1-78DF-4DAC-E06526DCF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C10BC9-02CC-869A-6942-16CDC83EA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65AC78-1B3E-A17E-D5A6-34FD98E4D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99C5CC-A959-D286-DAE8-CC75B954B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D386F55-EB90-90A9-ED25-778C16103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E7C8310-761A-C22F-FDA7-933C27807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74E973-9966-2E1B-2C0C-6E7BBBA4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E9750C8-CB3A-3EFB-7B29-36DD1E16D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9831059-A29D-5F29-B945-11ACBE96D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447BF8-1BB3-D086-314B-9600FC3B8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0079A1-B36D-BC52-F536-C13C57FD0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B20C15-EBB5-0055-DB20-B68BB45B8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CB3536-0741-D28C-9F09-B6D2D5101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D45DCD-90DE-6BFE-61E0-BABB3E7C9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E42F282-6C5C-4BD1-5888-4C7DF9D7F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6F5D05-6616-528C-E92A-6CF8D3618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60C713-B17C-868C-080F-B111CB927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9E82782-79AD-32EF-6E6B-0D1B2B5D7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475C8C-2527-1C1D-28C0-B17CB2871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F18944-52F8-A6E3-BCF7-FF5DFC3EB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CD1E50E-B6DD-B9DB-8A96-980A1A8C2D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1C5AFEE-AAA0-39B3-0F5E-1C5B8F7AA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4F8306-C2A6-3BBF-8E64-F2BFA9773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A5D0E5-430C-B93A-64B2-986253908D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AC96F12-96F5-06E3-BD25-E10791611D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501EB89-1E25-1B3A-2363-1FAEB58FC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6FCF116-D3BB-A7AA-D64E-D2D31063D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6571412-7D78-BC80-AFBC-04A052292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C505D82-0203-7AD7-35A2-55CD05531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101791-C9C9-2F57-6578-0F25EBA80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F7DF65-6B0D-7C3D-08D7-3CAAC4CCB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12CC98-E906-61E7-318C-0AA9664B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5B426B0-6785-BD21-F502-FE31D9D46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CD7BF73-A2C1-4ED3-3954-0A481AE6F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B7A9676-C441-C2FC-DC80-426DF7349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534EA04-A3D9-9074-24DB-19219C833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FB7B3C2-4090-984A-1DEA-397F6EECA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C17C407-A912-D4A0-3B91-D7727C9DD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AB0D915-F60E-E904-C19E-13807B897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C3B9F-AF65-D94C-D16D-9868289AC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FC1034-AB5B-DF09-4E81-161FBDA33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16CD33F-ED3C-41D1-9524-AD319B9A5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72CC6D-0E26-838B-5139-262AC6178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34A0E4F-0509-4070-5D6E-5A68FA6C8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9E185AD-BC8C-B70D-9C81-BA63EFB4F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21866CD-6FC6-5A23-55C6-F6C77097B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0134143-47C6-F7D8-E03B-4F677FC9A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E57BA4-2ACA-695B-D744-4B26DB96D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122EFD4-0D6A-F2C9-6F04-49AEB0BF5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3A0B935-16FD-074D-6B2C-D18644DE1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A290FB6-1839-BBBE-01BD-D05436D0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227460B-9410-3235-5AAE-B1CA480B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BC77493-9C05-70AC-6A48-2830BB511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4FAC476-491D-7982-C350-D434DD7A3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6C16CB2-2DD3-7E5B-10C9-9A0FBF8C8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6B84AF7-1FF4-8742-DC93-32B31B4A7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37280F3-39C6-3715-3C2F-8308C06B8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BC5E373-AA0A-1EA5-4FE3-CD09EC7B3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AE8D7F8-8876-BB67-909B-D6B8F769C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0ECC90E-9373-71CC-0FE9-DBC07963F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AE3C9B1-EF4B-2CC9-27F3-B73B370D1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45E4E67-A230-258C-C5B3-F8E76846C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5B000E-95D4-D49A-0D3F-98249904C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27F05B-454E-E85E-453C-A364D4749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EDA24E-A041-1B10-5AAE-C42C3B07D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263BEF6-3AA8-5E4F-0F0B-C81F91B3A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40312BE-2DA0-7991-9E55-312653D36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0A4AEDE-79FE-DC45-A307-A21CFFE78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D6DCCE8-464B-CCA4-6BEC-3A41BF7A0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D7BBA0A-4B27-96E3-27BF-4A676BEA1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9717A74-AF0E-9B14-213F-64F9304A4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4853E31-8D67-9B90-1690-956FCA7CE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CF24F01-E873-B77B-7AFD-56C1A5528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63EECA3-5D9B-C192-1F94-CCCF9C7CF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A7C739E-EB5F-EA17-5C4C-8D7071888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02EED26-AB2B-7B55-2931-C6796C86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9FD9D17-35EC-1DDA-B679-78B161D63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5D522AF-44E8-43A2-93DA-AE0A7AEE1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3BF156D-5869-DA20-FCDA-C349456CA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DC40F32-6357-D0B8-ABD2-482F678BA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8194DDD-9F83-DAF1-3395-8797CC8EF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B0D41BB-ADB8-75C0-40C6-0EC5784A1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0810069-67C2-B1D2-FC2B-6943C0787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607D096-4E67-FE82-FB05-1BAF78BD3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8976D04-6BDA-0855-6525-926893D2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BC8D767-059E-A726-13C0-F739B036E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E46F996-DAB6-4F48-C7C7-193C05F1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59689BC-67B4-3421-9539-387BF3EF3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6CF4017-A629-F85C-3757-0F8E61574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9258F5F-FE52-2F4D-8673-262F1487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3C6A6D5-9A77-85A8-BEBB-364992B7C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F29A789-8545-8FAB-050B-CE93BCC3E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EAD3E72-635C-D199-7E0B-E02165638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C5E5B4F-832A-710F-66CD-ADA1220D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1DE2FCB-FC72-65D9-2F6D-86253A37F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F01EFCC-E70D-19E2-0EB0-563327562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FBB122F7-D58F-A844-7961-D4524869F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8BD53D7B-63FD-96CD-7AFA-4F1A6093D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09883F97-389C-0CF4-19C3-F8798655C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340C616-5038-17D6-6805-7E57B9769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CBD52A2-CC71-EA4A-BCF6-7E45FAC82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87CDF8-5DE8-6985-AEF9-DEB8B444C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2164AA9-99B7-0B9D-7FF5-2B67CE3D0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4D3773B-8BFE-BD4F-5AE6-2B1D1AD112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AA0B8CE-7C7F-7A1B-2FEA-0AEC63DAB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88233F8-70B2-D288-BFFC-531DC56CA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02A7BDB-E733-CCF6-946A-298BF0B16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15B1ED7-E603-6F4D-3B19-934873D55A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B29B9DB-AB00-E787-0023-8B993A1D4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4E56496-0B86-198F-56CB-E3D3E4583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C0A8D8D-0AB9-D6C5-5A36-7A0BCFA7B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B292BA2-53E6-CB8D-2D2D-571CCAED1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8D25DB8-9786-7E78-39ED-4F0C589FF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52B8CEA-7C29-BB24-8F16-EABDE8C80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D39C5A0-4089-9FAD-D0C9-154A973F4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0C41048-C799-6E4B-9100-4A28F9A9A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F7FF6F2-FEDC-3142-51E5-D719C9C45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884A142-F075-9468-C9AD-711EC0E3E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9E0674F-31A5-2B37-C5E3-746E7F69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0070D92-BDDC-2E7E-E3FC-5D1FF05DB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23A11BF-BE41-FA86-4A5C-A801E9D6B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FDA6354E-9546-5314-D869-98FD5FBB0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BD7BA0E4-7D39-0E93-234E-ACA304A9E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9884BD36-4A1E-8569-4ACD-7330776DE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5206C8F-0295-6047-55AA-6A9590FD1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04A56A1B-85C5-710D-0698-456C50163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875C2D5-A8A1-05B6-F46D-E87B839AB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5B7B631-A970-1CCC-D2BC-6ACF20794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6C4146C-7502-CD73-8AC6-D12EB9DA9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D11097B-881B-61D6-6B46-8867E026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53815"/>
            <a:ext cx="10106152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Detectors in Forward Region</a:t>
            </a:r>
          </a:p>
        </p:txBody>
      </p:sp>
      <p:pic>
        <p:nvPicPr>
          <p:cNvPr id="3" name="Picture 2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93DF6C95-6BB8-F9C6-A891-3D757838D9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56" y="1795598"/>
            <a:ext cx="4632960" cy="3219118"/>
          </a:xfrm>
          <a:prstGeom prst="rect">
            <a:avLst/>
          </a:prstGeom>
        </p:spPr>
      </p:pic>
      <p:pic>
        <p:nvPicPr>
          <p:cNvPr id="5" name="Picture 4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BB3BDAED-B321-0868-17C5-00BBED96B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85769" r="40705"/>
          <a:stretch>
            <a:fillRect/>
          </a:stretch>
        </p:blipFill>
        <p:spPr>
          <a:xfrm>
            <a:off x="7848688" y="4552205"/>
            <a:ext cx="1823778" cy="462511"/>
          </a:xfrm>
          <a:prstGeom prst="ellipse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FDB09D38-072A-0BFA-7143-905D436CC8E9}"/>
              </a:ext>
            </a:extLst>
          </p:cNvPr>
          <p:cNvSpPr txBox="1">
            <a:spLocks/>
          </p:cNvSpPr>
          <p:nvPr/>
        </p:nvSpPr>
        <p:spPr>
          <a:xfrm>
            <a:off x="612647" y="1715532"/>
            <a:ext cx="5711953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Two detectors are placed in locations which benefit from forward-going particles created in collisions at ATLAS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Either side of the collision point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Similar goals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Cover a slightly different range of angles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Slightly different detector technologies </a:t>
            </a:r>
          </a:p>
          <a:p>
            <a:pPr marL="22860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cxnSp>
        <p:nvCxnSpPr>
          <p:cNvPr id="111" name="Connector: Curved 110">
            <a:extLst>
              <a:ext uri="{FF2B5EF4-FFF2-40B4-BE49-F238E27FC236}">
                <a16:creationId xmlns:a16="http://schemas.microsoft.com/office/drawing/2014/main" id="{86E9578F-92B3-10D3-278C-18457CBD0105}"/>
              </a:ext>
            </a:extLst>
          </p:cNvPr>
          <p:cNvCxnSpPr>
            <a:endCxn id="5" idx="4"/>
          </p:cNvCxnSpPr>
          <p:nvPr/>
        </p:nvCxnSpPr>
        <p:spPr>
          <a:xfrm>
            <a:off x="4648200" y="3111267"/>
            <a:ext cx="4112377" cy="1903449"/>
          </a:xfrm>
          <a:prstGeom prst="curvedConnector4">
            <a:avLst>
              <a:gd name="adj1" fmla="val 38913"/>
              <a:gd name="adj2" fmla="val 11201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754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220AFA-F097-34A5-0FE2-40F2AA21A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B56024-99C9-05E6-8A2A-70534C5A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94E5DE-010E-37E5-2083-864E8BDE1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414C943-2273-ACB7-68B9-3A68E8A2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C8528D1-4400-FFC3-80BB-AB56096DA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263B904-B3C0-56B0-59BC-77C2309F0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D8D545-7C2D-F621-DC9F-D60BBB1C7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21B4E96-540A-2D43-C257-300043D81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51D28F2-071C-A6E1-6277-C294C448A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A032BC5-4112-E90A-A38F-5BA635F93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4115829-B26F-4DBB-C308-243F50BC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6A0AD3-8A48-2B8D-42E2-A6C697C9A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8C7511-1C83-E30A-BB22-7539204E0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A31E34-0D8A-30C1-8738-F2C060D58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73696D-3AC0-2772-CC07-B416B3773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A6FBC86-33EB-F111-4396-126E63629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C6054C3-861E-B259-4B77-7FDEF9CF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1468B6-4F48-2DD7-52E4-5950DE78A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27C7A4A-A2AB-1717-2800-DFD017DB3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CB2E97-D538-D57D-6741-B03D9AB21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C560796-33D2-9C50-3B59-B86187492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A4AA25E-1A97-09ED-D9ED-633EB48DE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901523A-C865-4058-B7C1-03D21CAF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B7CF687-D6AC-A584-C0D8-879E04D9D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8B7FC8-0961-AE42-238D-4676C2BFA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565FB78-B811-7059-DA60-5F2F99131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54381D5-558A-D7E4-62AC-7CF863D12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8EB7AE6-D936-C903-031B-B2D3461A0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7D8543D-F408-E8F8-6725-C1F6DD1B1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18384E-C750-8885-547B-F16A230BF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E34DB5-6EDB-D01E-F598-79CA6AD0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BF6206-7529-8980-6EFB-1EAD5EFAA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A372365-F3DE-1FCF-52EB-8EA716CA8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05D4F30-34B6-118D-2EA5-5BF1A8A1E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8664F1-2A2C-EF60-2B99-E5B41CE99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22F0F29-77E7-6095-B46A-167B96DBC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6FECFA6-C8BD-C033-1DA7-85F90CBF0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A94ED6-2E61-6DD2-C83D-64906BE9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3BC4855-84BA-70EA-7D05-CD5BB5EF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12DB2DB-804E-20AD-0B53-36F90FFCA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D9F6FDF-0BDD-DA4A-4F04-6AEF0E236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ABD7AF9-18A8-24F0-55BF-CE119680B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2CD23B0-6448-572F-3613-0EB45F990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7C4E78F-1D0D-F93D-3ADE-EFB33A218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CED224B-2335-CFFD-FE2F-56D82FF27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FD83178-5BD0-E934-3052-85197F357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1298A88-8862-A926-938F-3B711FF66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BD53481-27A9-3F46-C0EA-4DA6D1DDA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137251B-224F-0288-D721-A3DCF51DC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3A3B880-34DD-E791-200F-DB990DD27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D8A85D7-8C17-BC4B-E7F7-3DDD2DC98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D990E52-57C8-B494-81EE-3686C6E7A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9758A65-DD03-41DB-D770-FB64595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6A90EB2-50CD-D728-BEF8-F0226D857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94BA86F-E7AA-63AB-EE74-BBF5ED216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DCC95ED-A9C4-0B6A-8BD3-64E97C15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084FAA3-7C3D-0813-1AE7-34545E37B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36740FC-BD9B-DF27-ABA4-71A4ECAE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5262E71-4C32-9335-31E9-936349EB0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60D8F10-7500-F29C-C1E8-8FE5906CA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EE3290E-7533-CD57-C7A0-A6E5A83E0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BBB7A92-E953-1260-D085-B0A119A7A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7A9B6E-4B12-6B0B-08C0-1424DD2ED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E6F8ACC-7044-C1E2-0B25-DE69A284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3D20B81-99A3-3DB4-7811-D4A58E972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79691F8-7DA1-905F-747F-916116B06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3C772-551F-86EE-BD48-4164F4688A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23C85AE-B8D0-0F9E-9BBB-BD4189BEC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492DE32-8312-6ABE-B924-3A6657C99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0F197B5-DAAF-D49D-62EA-7570469D7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AC5DD31-B265-6184-B985-74E37F7BE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FE9C516-94D2-DCDC-17BD-DB49E667C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0017721-39E3-73F1-6341-E14ACE38BB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409BF5-CAA5-FF21-F866-74B6FFD29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0BF9D61-62CE-6B5A-01CE-CC13F269F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4B8A4B1-3BEF-8CE1-3073-463B526D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D5207B1-1BBC-EC1A-9D9B-8E1272A8C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243A1CA-1A33-32D2-F491-BE6D3D403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CA28BA1-E535-57D8-DB2D-39081AB6F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07A61DB-BE22-FDF8-0940-518965C04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CBC6404-3BA0-6694-DFDE-2D52F2123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88CCE3E-BFBF-13FF-1512-221DE89CD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CBBAB77-07CB-E7CE-9B66-7AFCC19274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DE631C4-F80F-33C4-1864-5B2EE810F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266E702-290E-5880-D17C-F403BEFAC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6A0C18F-96D9-8BE1-8F74-C2F90DA8E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5620DD9-9C48-25D7-69F5-CAA4AC958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B0D2AC1-B9DA-E215-CB84-E3995AD68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2F0A99E-8B9C-A254-2996-8A4C4415A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6FC205A-76EF-A1DC-6DCC-63CD5C4E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0361941-F608-EB44-0E39-D6ACB51E1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BF21373-F086-5FFC-F3FB-A25C077C6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2A1E441-CECB-A05A-2576-B29AF6546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A701EFE-C343-C6BB-CA70-F2F1BAE52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0DE5F214-EF03-5544-D244-A8ED6BE82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561CEFA-663C-29F0-C178-5635156C3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B9E75F36-3B2C-E70E-E57C-CBB1815F6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409B1C73-82D8-D9A9-7461-FDB60D32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B562ADA6-5540-C32C-9561-67E7BB352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9D38263-0B4C-3718-26AA-1F6B1EB2D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F029CF1-E52B-C4B0-B84C-379AB912D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4E0D290-4350-14EF-1EA3-E70C2E89D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EDBF816-1249-1FEF-A84E-07160ACE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5C80388-567B-1DC9-5B18-F388C2E80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F699EF5-AEA2-4EE3-504B-243D50C5B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B3C7EB3-5BD8-BF2F-0F2C-4463C6B73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CA22BF5-7A52-CD18-EE5C-F616E2A61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E5D3FC6-4F04-1D44-BFA1-835B1014B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3E37534-A3DB-D31F-4AC2-57C440003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87780B3-52B8-940C-3F0F-640F71798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F683F7F-CB9B-E3A3-8490-BD9971E37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B6C216D-5746-3B1B-B51F-48CC8958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00EBBD8-7E36-030C-85D6-70EB07500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CAD8047D-459F-D980-4CE2-A0179DFFD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D747E4E-437E-91BE-CABD-E37A09D59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3836056-C641-157F-792A-66222E07B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CACAC66-41B5-4FDC-D034-DDDB389F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80D298C2-6455-B908-813D-F8F73D663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583D5B0-F825-840C-9FFD-23C29DC20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F804F10-BCEA-2FD8-34AF-D6BC3134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75EE065-5899-B33E-9E87-A46B82E32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0A48699-613A-DCCD-C0DA-E760DC2AA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139CDC9-D7DF-75BD-9457-AFD77E90D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D464A45-E5EE-0BB6-7506-C124C7BBD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6C17E0C-973B-CB97-1518-81BF1BEA4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4657895-D3A1-4687-EAF9-C98553ACF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34FA311-D565-B18B-1B1F-527DBD99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09E545C4-83FF-8B5C-091B-283715750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543ED86-4165-089C-6F75-86483C853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04761D77-6ED9-8303-E839-E521E3FAF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00" y="166588"/>
            <a:ext cx="8474682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Detectors in Forward Region</a:t>
            </a:r>
          </a:p>
        </p:txBody>
      </p:sp>
      <p:pic>
        <p:nvPicPr>
          <p:cNvPr id="3" name="Picture 2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7C7484BC-208D-221A-22E0-34F0099FE4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87" y="825274"/>
            <a:ext cx="4076363" cy="2832378"/>
          </a:xfrm>
          <a:prstGeom prst="rect">
            <a:avLst/>
          </a:prstGeom>
        </p:spPr>
      </p:pic>
      <p:pic>
        <p:nvPicPr>
          <p:cNvPr id="5" name="Picture 4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D9F095B6-74C6-5FFF-F4E0-288AF0BEB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85769" r="40705"/>
          <a:stretch>
            <a:fillRect/>
          </a:stretch>
        </p:blipFill>
        <p:spPr>
          <a:xfrm>
            <a:off x="8635817" y="3209669"/>
            <a:ext cx="1689283" cy="428403"/>
          </a:xfrm>
          <a:prstGeom prst="ellipse">
            <a:avLst/>
          </a:prstGeom>
          <a:ln w="38100">
            <a:solidFill>
              <a:schemeClr val="accent4"/>
            </a:solidFill>
          </a:ln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BDF13B11-6494-6ECE-50AA-937720DB56EF}"/>
              </a:ext>
            </a:extLst>
          </p:cNvPr>
          <p:cNvSpPr/>
          <p:nvPr/>
        </p:nvSpPr>
        <p:spPr>
          <a:xfrm rot="3428226">
            <a:off x="6383018" y="2395779"/>
            <a:ext cx="2755914" cy="3038739"/>
          </a:xfrm>
          <a:custGeom>
            <a:avLst/>
            <a:gdLst>
              <a:gd name="connsiteX0" fmla="*/ 1768499 w 2755914"/>
              <a:gd name="connsiteY0" fmla="*/ 0 h 3038739"/>
              <a:gd name="connsiteX1" fmla="*/ 2755914 w 2755914"/>
              <a:gd name="connsiteY1" fmla="*/ 1517031 h 3038739"/>
              <a:gd name="connsiteX2" fmla="*/ 2710335 w 2755914"/>
              <a:gd name="connsiteY2" fmla="*/ 1491150 h 3038739"/>
              <a:gd name="connsiteX3" fmla="*/ 197409 w 2755914"/>
              <a:gd name="connsiteY3" fmla="*/ 2797955 h 3038739"/>
              <a:gd name="connsiteX4" fmla="*/ 0 w 2755914"/>
              <a:gd name="connsiteY4" fmla="*/ 3038739 h 3038739"/>
              <a:gd name="connsiteX5" fmla="*/ 1768499 w 2755914"/>
              <a:gd name="connsiteY5" fmla="*/ 0 h 303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5914" h="3038739">
                <a:moveTo>
                  <a:pt x="1768499" y="0"/>
                </a:moveTo>
                <a:lnTo>
                  <a:pt x="2755914" y="1517031"/>
                </a:lnTo>
                <a:lnTo>
                  <a:pt x="2710335" y="1491150"/>
                </a:lnTo>
                <a:cubicBezTo>
                  <a:pt x="2113989" y="1196147"/>
                  <a:pt x="1101415" y="1746617"/>
                  <a:pt x="197409" y="2797955"/>
                </a:cubicBezTo>
                <a:lnTo>
                  <a:pt x="0" y="3038739"/>
                </a:lnTo>
                <a:lnTo>
                  <a:pt x="1768499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0F5A4FC-5620-6B8C-1782-B2B5311458DC}"/>
              </a:ext>
            </a:extLst>
          </p:cNvPr>
          <p:cNvSpPr/>
          <p:nvPr/>
        </p:nvSpPr>
        <p:spPr>
          <a:xfrm rot="3428226">
            <a:off x="7163303" y="5843754"/>
            <a:ext cx="9390" cy="18345"/>
          </a:xfrm>
          <a:custGeom>
            <a:avLst/>
            <a:gdLst>
              <a:gd name="connsiteX0" fmla="*/ 0 w 9390"/>
              <a:gd name="connsiteY0" fmla="*/ 0 h 18345"/>
              <a:gd name="connsiteX1" fmla="*/ 9390 w 9390"/>
              <a:gd name="connsiteY1" fmla="*/ 14427 h 18345"/>
              <a:gd name="connsiteX2" fmla="*/ 3127 w 9390"/>
              <a:gd name="connsiteY2" fmla="*/ 18345 h 18345"/>
              <a:gd name="connsiteX3" fmla="*/ 0 w 9390"/>
              <a:gd name="connsiteY3" fmla="*/ 0 h 1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" h="18345">
                <a:moveTo>
                  <a:pt x="0" y="0"/>
                </a:moveTo>
                <a:lnTo>
                  <a:pt x="9390" y="14427"/>
                </a:lnTo>
                <a:lnTo>
                  <a:pt x="3127" y="183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163B857-5888-93A6-A267-4830C8AD6395}"/>
              </a:ext>
            </a:extLst>
          </p:cNvPr>
          <p:cNvSpPr/>
          <p:nvPr/>
        </p:nvSpPr>
        <p:spPr>
          <a:xfrm>
            <a:off x="2665149" y="3598291"/>
            <a:ext cx="5890266" cy="3054359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772AA83-DAC1-EFE4-AF26-9CB82B40744D}"/>
              </a:ext>
            </a:extLst>
          </p:cNvPr>
          <p:cNvSpPr txBox="1"/>
          <p:nvPr/>
        </p:nvSpPr>
        <p:spPr>
          <a:xfrm>
            <a:off x="352700" y="1106633"/>
            <a:ext cx="6121400" cy="2317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SND (Scattering Neutrino Detector)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2.6m in length and 1m wide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Located in tunnel TI18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Measures neutrino properties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Consists of target region and muon system (uses both emulsion and electronic components)</a:t>
            </a:r>
          </a:p>
        </p:txBody>
      </p:sp>
      <p:pic>
        <p:nvPicPr>
          <p:cNvPr id="118" name="Picture 117" descr="A diagram of a machine&#10;&#10;AI-generated content may be incorrect.">
            <a:extLst>
              <a:ext uri="{FF2B5EF4-FFF2-40B4-BE49-F238E27FC236}">
                <a16:creationId xmlns:a16="http://schemas.microsoft.com/office/drawing/2014/main" id="{BAB90423-CF3B-DD1F-CDBE-772CFC371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25" y="4050566"/>
            <a:ext cx="3943306" cy="22242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32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ED4D97-5BF1-DE17-1869-6F6A6E9DA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E0BE52-EF75-FAE4-3912-0A9060995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7DEA7-4375-E475-45CF-FA282A56B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BF4C1FB-48AB-FA52-8FEA-CE57182C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78BB4C1-7B82-674B-AEAC-3F7EB1442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241FB2-4B3C-29DB-9126-19D4337CE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7DEA12-292A-4649-10A4-30BCD4A40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C383AB-F55B-1ADE-3DF7-E95442142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2E5FF1-884D-B9E1-025F-609901EEC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7A03BF4-7A95-546C-080E-3ED10473E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2BAFF0-2DA1-A1EF-0155-61E009FB3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BF4C63A-D595-5DA3-659A-9F78C6B90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06BD0B-8E2A-D28C-5A30-BF78EE003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5D278DB-ECB2-4C71-E069-AE400BEE7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A8BBF99-C48F-9348-B096-A62FCCB3D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2569360-85BC-FA68-7274-9602E9AA0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3FE2C6-8E56-CA11-F0F1-9CC42A042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126BDB-343C-D8D9-11E1-A4B086445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0C868DC-18E1-3967-BB4E-1FFB45A64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787F3E-F5A2-8406-7982-61A79B627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20B0E36-46CD-C357-28DA-C2BF4EED7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1746451-488B-05CD-93D5-FC896F3C9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51C9C30-796C-F4A9-6D10-3FC118BAC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C69B1D2-D9FC-0F3B-E7FD-75DCAF06D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CADEF2F-D767-B425-A371-DE8A3720B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262D47E-0337-D598-2530-73C532DBC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88EF440-C05E-1C79-6413-B92C60C64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7724F40-BA56-CB23-13EB-2C03AC4EC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90613B7-2840-B635-81DF-4C31BD2BA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17ED8C1-3350-1A0F-61EE-AB6C16C6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0DE45BB-FCEA-85DC-7F23-A3B6AC990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5D4D768-7021-7A97-5771-D24B672C3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5DC8DCA-DFB9-456A-78C3-C9205D4D7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3994B24-196E-A143-23A2-DF7340689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869B29D-942C-BF09-8115-667378DE5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71741ED-1E96-B825-E9CA-E11B3D20E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4C70037-7C52-A14C-9336-3644F2C6B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BA819AA-5DCB-5E19-8E6C-60EB161C1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A9BEEDB-3DAA-F1F2-05D1-481EA5E29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49CCF1D-99AF-5DDE-3973-3B848F22B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D30E651-5409-2827-87D7-DF260C907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6C17F6-C01F-0732-09E8-773197067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D4483F7-C102-A11C-1AFD-C73DA8C2D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6D9BCF1-666D-A15C-CC3E-F4561BF4A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8896FB6-234B-00E4-1B30-E7E109AA8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2E20CA9-1B30-71B2-DB6D-7CDF344E7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DC3255D-D0D2-015C-1F3F-BCC8F8F79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EB2D3EC-A3D8-1183-6325-06BB263CB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B02074B-81D1-9DA6-26C4-969F0C643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43D1B4F-EF51-C000-D8C6-A98377ED7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323CE56-EE59-CDBE-B38A-A78A400B2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AF7AE7B-94BC-34CC-0F32-0559A5EA2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D0C52E7-E9D0-383D-B958-C5A08AA5E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EA9BE6-1690-677A-6521-DCA77E2F4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651390C-6AFD-2404-27F0-B75116F48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9121348-5BA7-2006-1BAC-1F7A9A5DD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C9DDE28-FF9E-5345-E708-A508F3D0C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C3AE74F-8402-9687-1F34-962C8F349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544BF39-5E9C-1C2C-513B-AAE0F7FEE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CEFC1B0-73ED-77FB-79B7-8D58B1D12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3C6076F-9AF0-58E4-79B3-119727D51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7B773DB-A0C7-14C5-6D28-4E81E3248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FEC3DCC-BFFC-7A0C-0D0F-29BCF608B6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AB12A6F-6F1B-ABDC-C89D-6CED93ADE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898EE1E-B568-F331-514B-1AD321FBF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181F173-B62D-6043-AAD9-EFE11663C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35E3FAA-83FF-AF3A-C486-7D3FE8100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4543B1D-C42E-35FC-269E-728D6A035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966585A-8E1A-B3BF-DDFA-04EC3403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260A8B6-81C4-15F8-903A-67BA7ACCE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8ADB977-76AF-0519-BB74-62F7F42FF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510609C-8658-B81A-6F73-4D23F0376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64FD291-8901-A351-C10F-5579FBC12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DCCF11C-3F72-F9A4-6F34-6A87287CB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927012C-F9E4-A87D-27CC-0F322C83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312122E-F107-FF6F-D10D-31E749FD3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58399A2-70E4-5369-F8C4-46195D55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05EA20F-3E73-72A5-AAC1-15E58B8DB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5AC9A5A-D7BE-1166-03D5-36600CDA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2289489-64F6-7392-585D-B0B7CD361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656AB04-F04C-6D0C-DD93-D5B7B6055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E31B038-B6DA-F36C-B4BD-6AF1F5316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E5A16DB-BC88-E796-C0BB-9C5947AE3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AA86307-0AC6-FD14-9195-015531FA3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E8D6D21-37FA-0FA1-7EFD-484107C33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B9F7BA4-2112-D6F9-969D-3C21A0402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D004DA4-2702-FAE2-00CA-BE89D5950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3A3CDC2-4E4F-DD78-6185-2C42E77B8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3480871-0D7F-2952-B894-3E6AAC30E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2D8921B-36C4-D597-035F-48F40B1C5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F1FF250-F796-09BF-ED3C-70FC1E151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FEF1457-3C04-6F55-68F9-D9BF2A87E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B974769-C03B-6164-967C-69A656DD1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F3060AF-64D6-3C6B-B7FA-0ADD2C4A4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FD2B411-F053-CE65-2C11-2A7FEA4E2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2473C41-902F-2AA8-AE58-27CDD316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6C309780-A999-5D6E-B9A5-031CDB245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49CE6DB1-4651-D77F-34C4-1DF33541B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9A498408-818C-695B-83EE-ECB627911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3EA628D-1670-B7CE-ABA6-591260803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FBFBBA8-5520-2194-94E3-4E6B5E5CC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5EFC84F-0295-2F6D-F097-317996D2F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908B5FE-5B17-6448-A0DB-205D74F59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4B4D430-8B23-69F2-81CA-320D2418A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0DE1600-4ED6-8C6B-C1C6-8D56C1C2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63BC9E2-2B49-7F36-901F-45C6EDCB5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0034524-8C65-13FF-A776-F6CB8A087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3129CB8-D1E9-9EDA-0123-2F36B91AB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CBC4D79-619E-DC09-9DC9-E74353CB6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F1BF4A7-2242-4D49-1525-6BA389341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7E4B889-A79C-6F2A-38B7-B14780CBA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D8152D3-CB36-2BFB-394C-6951ED2CE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362211C-509A-DA57-DF77-E87644F26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C00F3524-9919-39B5-D6F8-8EA9D25BC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AE92B44-9FD6-510C-1630-D724473BE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0086975-F2D0-2CA2-4DB8-43BD0FDBF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8740966-9835-264D-3D99-9377E0B59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80EBF312-9A2F-E141-2514-752021C29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E9A5FC7-2A4C-3226-D0F4-70189C1E1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AF1D542-80E1-F44C-E431-2A1ECE980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5654D551-89FF-4557-800A-F75E2130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DF5F108-1604-ECE6-1F0A-BFF6A23FA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609C52F-01CE-4A03-671F-77F1A34E6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B7BDEBB-BBF5-53E8-3FBF-0EEBBFC6A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F25324C-DCBA-CC35-AECF-C448E9CBA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D9D5933-2BAC-F669-87CF-D47C39FDC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BA5FEEB-37F6-958D-DCB4-F25055F65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3D98981-6371-798B-37C3-D44BC657C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2883368-C893-F3D3-C2A9-152D4ED0E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3A6CD44-0064-4850-3B4E-F3451295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33" y="166588"/>
            <a:ext cx="8360149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Detectors in Forward Region</a:t>
            </a:r>
          </a:p>
        </p:txBody>
      </p:sp>
      <p:pic>
        <p:nvPicPr>
          <p:cNvPr id="3" name="Picture 2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AB359B5F-619A-32F5-017E-0782AE8329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87" y="825274"/>
            <a:ext cx="4076363" cy="2832378"/>
          </a:xfrm>
          <a:prstGeom prst="rect">
            <a:avLst/>
          </a:prstGeom>
        </p:spPr>
      </p:pic>
      <p:pic>
        <p:nvPicPr>
          <p:cNvPr id="5" name="Picture 4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E3F9DCAD-2C34-2A67-A0BA-78D59214C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85769" r="40705"/>
          <a:stretch>
            <a:fillRect/>
          </a:stretch>
        </p:blipFill>
        <p:spPr>
          <a:xfrm>
            <a:off x="8635817" y="3209669"/>
            <a:ext cx="1689283" cy="428403"/>
          </a:xfrm>
          <a:prstGeom prst="ellipse">
            <a:avLst/>
          </a:prstGeom>
          <a:ln w="38100">
            <a:solidFill>
              <a:schemeClr val="accent4"/>
            </a:solidFill>
          </a:ln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AF91D25-6784-F960-7BCD-D4F653915D90}"/>
              </a:ext>
            </a:extLst>
          </p:cNvPr>
          <p:cNvSpPr/>
          <p:nvPr/>
        </p:nvSpPr>
        <p:spPr>
          <a:xfrm rot="1032800">
            <a:off x="7685892" y="3182308"/>
            <a:ext cx="2755914" cy="3038739"/>
          </a:xfrm>
          <a:custGeom>
            <a:avLst/>
            <a:gdLst>
              <a:gd name="connsiteX0" fmla="*/ 1768499 w 2755914"/>
              <a:gd name="connsiteY0" fmla="*/ 0 h 3038739"/>
              <a:gd name="connsiteX1" fmla="*/ 2755914 w 2755914"/>
              <a:gd name="connsiteY1" fmla="*/ 1517031 h 3038739"/>
              <a:gd name="connsiteX2" fmla="*/ 2710335 w 2755914"/>
              <a:gd name="connsiteY2" fmla="*/ 1491150 h 3038739"/>
              <a:gd name="connsiteX3" fmla="*/ 197409 w 2755914"/>
              <a:gd name="connsiteY3" fmla="*/ 2797955 h 3038739"/>
              <a:gd name="connsiteX4" fmla="*/ 0 w 2755914"/>
              <a:gd name="connsiteY4" fmla="*/ 3038739 h 3038739"/>
              <a:gd name="connsiteX5" fmla="*/ 1768499 w 2755914"/>
              <a:gd name="connsiteY5" fmla="*/ 0 h 303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5914" h="3038739">
                <a:moveTo>
                  <a:pt x="1768499" y="0"/>
                </a:moveTo>
                <a:lnTo>
                  <a:pt x="2755914" y="1517031"/>
                </a:lnTo>
                <a:lnTo>
                  <a:pt x="2710335" y="1491150"/>
                </a:lnTo>
                <a:cubicBezTo>
                  <a:pt x="2113989" y="1196147"/>
                  <a:pt x="1101415" y="1746617"/>
                  <a:pt x="197409" y="2797955"/>
                </a:cubicBezTo>
                <a:lnTo>
                  <a:pt x="0" y="3038739"/>
                </a:lnTo>
                <a:lnTo>
                  <a:pt x="1768499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92B7944-0166-A5F0-A284-24FC752437F3}"/>
              </a:ext>
            </a:extLst>
          </p:cNvPr>
          <p:cNvSpPr/>
          <p:nvPr/>
        </p:nvSpPr>
        <p:spPr>
          <a:xfrm rot="3428226">
            <a:off x="7163303" y="5843754"/>
            <a:ext cx="9390" cy="18345"/>
          </a:xfrm>
          <a:custGeom>
            <a:avLst/>
            <a:gdLst>
              <a:gd name="connsiteX0" fmla="*/ 0 w 9390"/>
              <a:gd name="connsiteY0" fmla="*/ 0 h 18345"/>
              <a:gd name="connsiteX1" fmla="*/ 9390 w 9390"/>
              <a:gd name="connsiteY1" fmla="*/ 14427 h 18345"/>
              <a:gd name="connsiteX2" fmla="*/ 3127 w 9390"/>
              <a:gd name="connsiteY2" fmla="*/ 18345 h 18345"/>
              <a:gd name="connsiteX3" fmla="*/ 0 w 9390"/>
              <a:gd name="connsiteY3" fmla="*/ 0 h 1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" h="18345">
                <a:moveTo>
                  <a:pt x="0" y="0"/>
                </a:moveTo>
                <a:lnTo>
                  <a:pt x="9390" y="14427"/>
                </a:lnTo>
                <a:lnTo>
                  <a:pt x="3127" y="183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794C587F-151A-0B9A-9653-B9CC4E8D7B9E}"/>
              </a:ext>
            </a:extLst>
          </p:cNvPr>
          <p:cNvSpPr/>
          <p:nvPr/>
        </p:nvSpPr>
        <p:spPr>
          <a:xfrm>
            <a:off x="6572717" y="4087796"/>
            <a:ext cx="5433909" cy="27618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629768-4E32-79AF-1E19-327BDC405AA2}"/>
              </a:ext>
            </a:extLst>
          </p:cNvPr>
          <p:cNvSpPr txBox="1"/>
          <p:nvPr/>
        </p:nvSpPr>
        <p:spPr>
          <a:xfrm>
            <a:off x="467233" y="1356941"/>
            <a:ext cx="6121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FASER (Forward Search Experiment) </a:t>
            </a:r>
          </a:p>
          <a:p>
            <a:pPr lvl="1"/>
            <a:r>
              <a:rPr lang="en-GB" dirty="0"/>
              <a:t>Small detector (10cm radius and 7m in length) </a:t>
            </a:r>
          </a:p>
          <a:p>
            <a:pPr lvl="1"/>
            <a:r>
              <a:rPr lang="en-GB" dirty="0"/>
              <a:t>Located in tunnel TI12 </a:t>
            </a:r>
          </a:p>
          <a:p>
            <a:pPr lvl="1"/>
            <a:r>
              <a:rPr lang="en-GB" dirty="0"/>
              <a:t>Electronic detector and emulsion detector </a:t>
            </a:r>
          </a:p>
          <a:p>
            <a:pPr lvl="1"/>
            <a:r>
              <a:rPr lang="en-GB" dirty="0"/>
              <a:t>Measures neutrino properties and searches for new physics </a:t>
            </a:r>
          </a:p>
        </p:txBody>
      </p:sp>
      <p:pic>
        <p:nvPicPr>
          <p:cNvPr id="43" name="Content Placeholder 7" descr="A diagram of a train&#10;&#10;AI-generated content may be incorrect.">
            <a:extLst>
              <a:ext uri="{FF2B5EF4-FFF2-40B4-BE49-F238E27FC236}">
                <a16:creationId xmlns:a16="http://schemas.microsoft.com/office/drawing/2014/main" id="{964D6188-3FF1-6057-5B05-62D514616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t="3808" r="2223" b="2149"/>
          <a:stretch>
            <a:fillRect/>
          </a:stretch>
        </p:blipFill>
        <p:spPr>
          <a:xfrm>
            <a:off x="7272439" y="4701677"/>
            <a:ext cx="4188376" cy="1594611"/>
          </a:xfrm>
          <a:prstGeom prst="rect">
            <a:avLst/>
          </a:prstGeom>
          <a:ln w="57150">
            <a:noFill/>
          </a:ln>
        </p:spPr>
      </p:pic>
      <p:pic>
        <p:nvPicPr>
          <p:cNvPr id="76" name="Google Shape;176;p26">
            <a:extLst>
              <a:ext uri="{FF2B5EF4-FFF2-40B4-BE49-F238E27FC236}">
                <a16:creationId xmlns:a16="http://schemas.microsoft.com/office/drawing/2014/main" id="{DEAD0EFF-E575-788A-CFF7-96239A1323C8}"/>
              </a:ext>
            </a:extLst>
          </p:cNvPr>
          <p:cNvPicPr preferRelativeResize="0"/>
          <p:nvPr/>
        </p:nvPicPr>
        <p:blipFill rotWithShape="1">
          <a:blip r:embed="rId4">
            <a:alphaModFix amt="85000"/>
          </a:blip>
          <a:srcRect l="12349" t="31738" r="20417" b="6078"/>
          <a:stretch/>
        </p:blipFill>
        <p:spPr>
          <a:xfrm>
            <a:off x="3715209" y="2936310"/>
            <a:ext cx="3510136" cy="3360063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45" name="Google Shape;177;p26">
            <a:extLst>
              <a:ext uri="{FF2B5EF4-FFF2-40B4-BE49-F238E27FC236}">
                <a16:creationId xmlns:a16="http://schemas.microsoft.com/office/drawing/2014/main" id="{9090D4A0-4597-80D4-0BCF-9AED6A148136}"/>
              </a:ext>
            </a:extLst>
          </p:cNvPr>
          <p:cNvPicPr preferRelativeResize="0"/>
          <p:nvPr/>
        </p:nvPicPr>
        <p:blipFill rotWithShape="1">
          <a:blip r:embed="rId5">
            <a:alphaModFix amt="85000"/>
          </a:blip>
          <a:srcRect t="16957" b="18931"/>
          <a:stretch/>
        </p:blipFill>
        <p:spPr>
          <a:xfrm>
            <a:off x="385768" y="4291158"/>
            <a:ext cx="4156751" cy="2415647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944630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67210-F20F-03D1-DF4B-CA489F4A8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F7AC95C3-E564-CEC2-7D93-D468D3772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4FF2B3AC-54D5-12D7-DDC5-601BF4DAE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17E4111-6827-81C5-BEED-B1E0D4342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23AC03A-4497-41DB-0052-D0A83E20E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A61DBE9-2464-64DA-F704-24BA90511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DCD3320-48FE-FB4C-7FA3-8DD2AA4E8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96B09E6-363F-9E69-DD99-BB9A42F16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D6E85D6-9FFB-B3C5-C264-5992379D0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B95A2F7-3599-2CFE-CE71-A84F32B57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C06C25D0-C12B-A896-AA47-9789CF60B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7FDE02FB-A03E-3E61-FD4B-7DE91DCC7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BD2F407-2D12-0CC8-D9F1-CFC6E5045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0B05A88-E739-ED1E-03C8-2F098744C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761EDA5-76FE-303D-3AE5-E58B35C77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E3869B6-D7BE-BD50-5150-8B08B0CD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7DC9696-6C0B-1ABD-5C44-7CDF9D1B0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779FCD0B-753C-4341-3C9B-34280A5DC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6F6ACC3-E21E-F54B-096C-85DCB808E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7D8739-9242-C454-4961-5C2C2F317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FBA68668-CE5C-60C9-3CD6-E98C048D6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83F41DAB-7E1D-3E3A-12BD-A54F1A012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1920F68-5044-3080-2F28-7F0707F6E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BA18F0E0-67C6-5947-5F48-9EA863E49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684680C-62A0-E5AA-FDFF-6B8C5AFCA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8DDFF15F-B386-CD43-892A-BBA11479E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0D9B04E-2D0A-1C39-2927-8A65284DF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4C0DCAE-08B3-11B5-BB23-A2FE66218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D226E0B-5B08-015F-9394-A9B16142A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507093D-5CB5-2E03-78D8-8F0E6BB02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4E4A83E9-E5A5-AF02-D58A-7E2F82EDD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D7DB3B45-7A18-80F0-4F73-1117A60BD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ED0A0AE9-3B86-22EF-C8B2-4C0226973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99D946C7-224A-0C92-3127-5D40EC3EB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2693A255-CB6A-9DBA-5E4E-8518AEEE9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4363156A-2018-8EB1-C584-DEEE8B936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60D9FF52-A8B8-7D5E-033B-15A2F799E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AE6C109A-1EEB-B8F4-F4F0-C94C114E8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AE6F16B-6A79-9ACF-DC7A-E554B35D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7416D57C-060F-8FE5-3C99-973C943F1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7E65629B-4F00-7332-460F-543C51B67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13EF7258-2440-CFFF-5A72-7694ECEEA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1F4BA97C-4F39-E25B-FA6E-8AC31737B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4EB8D6D-90E4-F8F2-4E1B-B237F5991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403A3043-9897-D9F7-4752-960F4628D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113C07C3-124C-1733-A0E8-E635D0D30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50984A5-F1E6-52FE-2177-EADE61462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577F09BA-4A67-84AB-4033-C4A0218BE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8E7D0899-8329-96F0-78BE-1E9E8B38B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36E7BA57-9283-E804-397D-E09EF03FD5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C6C3F94F-6BD2-6C34-6C4C-905BCD72E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7BA96401-4F3F-7428-3FAC-AD0745AC1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093E1041-C274-E573-744D-FE6E85609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E7E72CE3-17A5-740C-C7A7-B3C0ADBED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FC301397-BA32-5110-6012-430844442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26C7386D-95DB-4951-B1B9-B90F00E6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5412651-4782-09BB-D452-F16589F65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3A8424AF-5611-9284-BA39-060F5BF92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AA48B572-F098-E915-3FE0-DFD1E4BE8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F5CFA2CE-0A4E-E1E7-7EA1-5FA0AD971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0E147471-517D-67EE-8E59-828B77999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FC4DDC07-1F55-CE23-4731-9B53AA09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89C887B3-C154-82D9-1A0A-10660F5F1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DD2772AA-3AF7-98DD-C12B-4D06D472C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768EF46E-E818-69D3-B532-9E2C7BC32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B1493D1B-17AE-F363-7E01-27DFF7FBB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6312B095-E39C-820E-47AA-B1564C233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B47BC9E4-5D5B-7F0C-1E47-5C61FF05C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B6439BB3-7838-7E12-2A1F-0FD748E7E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C131A792-E34E-10D0-4DC7-9546D2C64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4AB0A3EF-EAD7-954C-0C3C-063081570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D82F0894-34FC-C38C-8ACB-F78831373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2890FF03-BEF3-4675-4F01-C0189C384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1856721-8D38-CB46-6EE1-3AB67606C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6641366-27F6-98BF-5641-6C4E7CE94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EBE5E8FE-AA03-8902-147D-A11E6AE3E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C25FBE59-D6FE-D2B1-8CB6-3F76591D5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FA35BF53-40F6-A28E-B025-FBC454122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2D8FBFFD-CB57-F5F1-8190-53CEA53D0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DFA9D29-6D05-9C3E-2106-A9DF34F93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85EA0AFC-DDF5-9093-3D5C-686B95C64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7159979F-8C63-9AD9-3424-AB9FA7E8B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2C710152-3A24-B22B-8BF9-76B0F9E0EA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E9939B5C-0CA1-0150-5BC6-375B62D01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712A4C4-69CA-EDE4-0DFF-D3DAC382A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CFF2F3DC-1070-206D-B33C-038647B34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AB54DE85-F8DD-C6F6-DEE2-1D9CCD54F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532C28AA-FEF6-5500-BCF3-F582F3D0D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D9A20B2F-0A56-2931-A21B-7042E7BA1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5A9B5C3-FC7C-8053-9624-4B308B605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E38367D3-E138-2281-41F0-23CFA360F7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5C535744-6641-305A-288F-87AFA5DF7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0A41878-9491-BB45-08D9-9E494DB85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B8F4AED0-2C14-D02B-E1EB-627740C95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50" name="Rectangle 249">
            <a:extLst>
              <a:ext uri="{FF2B5EF4-FFF2-40B4-BE49-F238E27FC236}">
                <a16:creationId xmlns:a16="http://schemas.microsoft.com/office/drawing/2014/main" id="{763E4FB1-095A-1E7F-BB72-E22310D54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778D7F2D-8997-4C00-1469-C18A420D6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12E7BC83-D451-B566-63AF-3640DC671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50" y="1"/>
            <a:ext cx="12188952" cy="2452880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6" name="Right Triangle 255">
            <a:extLst>
              <a:ext uri="{FF2B5EF4-FFF2-40B4-BE49-F238E27FC236}">
                <a16:creationId xmlns:a16="http://schemas.microsoft.com/office/drawing/2014/main" id="{77C06340-A5F3-89F0-323B-D44C365C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0" y="4918297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9364514E-9280-8A37-7D12-BC3063C88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D1F3334E-C222-1158-C8B0-7532773C4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46A20F69-BBE7-5623-0F55-05263A919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AD073B53-BC25-D10C-F818-E4D16991F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84AC558-D82B-1A6B-9CFE-AFB41D53C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A86934A8-AF75-8571-DF0C-3932B932F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531B95F5-9263-07A4-AC17-37364530D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9E285315-83C3-8140-2FAB-11DE89237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14BE4D2C-9C2B-BF23-3F9C-51EC722A5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EC4789B6-F5B7-7E94-C3C4-D79A7FC30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28103FF7-215C-EDA3-6349-3B9E0E9C1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BCFA569F-3E47-8647-E7D3-F98C2B84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DE5C1B75-A94A-43E5-A419-A89093273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6331F443-9497-A7D8-3040-47F0B86A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F257E3D8-1C6D-FDEF-DABA-3FB0958B0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8058736B-3648-2C80-0AF4-A2CFA69D1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B0B0FD58-C66C-EED8-2AF1-61DB4AF83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31773D8F-FB44-4682-D4AC-FFB41ACCB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EC451476-0922-3FE5-18D6-0D3569EB4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564542E1-E2F5-2DC4-BA39-5CBB301E9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90658D87-CE50-A6E5-8D09-B3A0885971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6BEA78EE-7802-831C-024C-193E17A0E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6A2F946A-5FF7-64F8-158E-63541251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BD47A127-572B-7D29-49B3-C8C181E1F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90E3135D-383C-0436-AB30-7BB5447B7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512F1D1F-5FDF-DDBA-7C28-A5181BF19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7691834B-F6B3-C5CB-C123-2ED0676A8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8E342E90-AB2E-EAF0-5D88-DA607FAB7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69999376-AC72-5B10-819C-F39A5268B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A9BAF108-6CA5-82CA-6768-A0EAB2753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F4B453-C3E7-E587-B95B-F8465117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3673477"/>
            <a:ext cx="6542916" cy="2574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Did it work out? </a:t>
            </a:r>
          </a:p>
        </p:txBody>
      </p:sp>
    </p:spTree>
    <p:extLst>
      <p:ext uri="{BB962C8B-B14F-4D97-AF65-F5344CB8AC3E}">
        <p14:creationId xmlns:p14="http://schemas.microsoft.com/office/powerpoint/2010/main" val="733830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1CE43-824B-18D3-6DDC-A00EBDF05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E7E646-C181-1281-5EE2-03C9DD276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8EF069-4BBF-0825-D011-9BF4330B1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4BA85F4-462F-0A09-48F2-EEECAB9F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98A19C4-A275-6E87-B3AC-AE6735BA0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CD06D5-B44C-0F6B-EF08-82996D83E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678C44F-6457-08C3-7141-6962127A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462B04-956E-FC27-471B-23ED96959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F4D76DA-F65F-BE35-91FB-6EEF2F034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559EFEF-C6D7-FF95-A13F-FDCB641C8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D28861-382A-D11F-FD35-BD77AA447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9DCE37-C2A6-892F-DDA3-207BC9E70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8EF247E-960C-6BA9-FA72-74CF9DBE4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ED323FA-52FF-54AA-9918-FF92BEB16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EF5AEF3-119C-AFC5-1EFA-DE61B63BD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80967CC-FB44-D01F-D056-D384C5067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6D838E9-46F8-F726-19FC-720C77D39E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AE9707-5174-0D80-6C4B-BADD5ACA3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826E15-AF0C-7056-6FF2-82D8B2F40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3C40237-6778-299C-D5C0-641271F9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1B28099-9A48-0309-6253-74DC45852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4B9B304-F0AF-B725-1E50-4E600D60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EE22C6-289D-1210-2063-F830C0EE1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4A16A83-CF90-8DBE-D720-CE484ACB4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C5F5907-BE1B-E45F-77F7-6E7173BF9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B3C37BE-D151-AB42-8807-CC72BDC99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51BE65D-527D-8C02-C730-787646A40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B941877-3890-5C63-D777-7E2FF7935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53FBB7F-4C56-F484-731A-B75705AD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9813519-F80E-1CAA-D102-08818863A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F2D561-DEDB-7444-3AC8-E75648B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6553B56-6A0C-C249-37C9-3D96EAB51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24F482A-5DDF-E1DD-5FFD-4D28D5A72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3F7AFAD-AC52-79EF-ADE4-BA50162D2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D520DA-CCB1-F004-928F-09099A8D5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C665BC-572D-99D0-517B-2D23CFD64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6B29BA7-6FE2-A2C4-DCB6-A946AB304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3FF2D9D-8159-58D7-3F0F-9BA80DA6D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D3F1BB4-83B9-ED14-E33B-DBC7CA691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E1CA483-40E5-3CE7-7106-0007FAE35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38BAE0F-1344-3409-2508-53F014690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A6AFB16-2DB9-A412-4192-55D440BDB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B518539-8288-F15F-4653-5FC3C04DB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478DB67-C3B5-FF49-CE63-2BDB45588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30258EE-B147-5B84-B4E2-227E6C83B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67F1D86-CAF4-A4D7-A4C7-F5675804A2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44AFEA3-72BC-110F-EF54-C6FE64960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48E3B0-8F0E-3268-80A9-CFA22F816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D2F2C1E-9A72-5C19-E179-0A8568695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2412CED-ECED-1CCF-9143-2F418E668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F1752C6-50F2-F4C6-178C-A963EB2DA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B6069AB-7C59-F8EC-4F32-72DDFA639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2FE7855-D063-4B10-3DF2-4AD8D8773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848AD54-37C8-E809-203F-02D16679A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FB2B40E-609C-89A7-09B4-808A61455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CC0655F-3B7E-7F93-B3F3-0294CDC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448B221-BEBD-7493-E900-B7B3281BE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04C4F06-6F53-E58A-333D-94DDAB19F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AB4B082-E43C-FF3F-05C6-8E349092F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9477C5C-E932-5FC2-EC66-525A52EEE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1376261-ABD9-F55A-AFA5-818C3559D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A465C50-2371-2132-C910-67FE1F791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A62738-97D0-256D-C8F4-97F3FB2DF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7FF5963-1FDB-358B-8B8E-C0C8E133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5B3BB2B-0E00-B9FE-0715-A959CA19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0495A19-1A00-EA48-F482-53D97DFCD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4DEDFC2-B987-8253-B372-7C38BC247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E5746C0-3E2D-7A7A-0F8E-D0F07452D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286A28B-FFB4-5663-68DE-9460C0F1B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F0DEEE0-C043-80DD-05B6-D0EEBDFFF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0AEFB5F-A6A6-2719-A50A-D13997AC6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C116FC1-F024-EE15-03FB-A985FCCEE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EA2E8DE-D75F-7FD3-E0D0-62C28C1B0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760ED13-1C9F-12C4-F50E-7491B646E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3199352-0E57-220F-8154-0E3EC3B3A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262881A-B1EF-9608-0B6F-6815C4531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DD67FC7-4824-EB6D-9AE1-71F65415C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06D6D6-5506-D7B1-C310-85C95D8A4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C5C16A8-3B80-A1E9-A2A3-8AFD745B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F4BD6DE-8A88-2594-89DC-26858D25E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1E0435C-3803-36B8-303A-C86DC9A9B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2838CDF-D2BF-0CB3-54D6-A4BE521F6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B9ACBF1-8DA8-9D3D-6536-523829F22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B1DB595-4C24-C869-F20C-158D64106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DF332BB-3051-AC7D-AC9D-12B1CCD3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EB1C505-8376-AE95-AE1C-A1390EE77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6CDCF65-A515-14FA-DB54-2B97D99B9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5A3E49C-B0CA-A1A4-CE8D-FE45B8ADB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BB79E63-0153-7BDC-52B3-7D71F9355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DC7674B-8B71-6EA9-B618-5DE5479D0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194E0B4-F623-015C-5B84-61B5CDCE9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ADE5864-AF55-23FE-07E4-EA8124FFB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D495779-E104-557B-DF0E-DE245F45B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8670CE3-3110-CC63-DE57-D4332330A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BB3A3D4-FFA4-DE24-16F3-74CE1CBBD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7B81849-B236-4355-9A6C-1A688B471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7CDAD9E5-42DA-0B44-4C71-0D99D7F6A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B70DCC5C-BB78-C9F9-E808-653967209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E7B6FEC1-9535-428E-54C3-F28A4932F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7FD6BAD-81E6-26B3-ECB5-58230DA92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1EC6F43-4EC7-86D4-08AF-FAE5FBAD1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EE090AD-0A48-FB99-A9BB-21614519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2725496-C747-FAF2-037A-6D1757C10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300CD18-8EA4-7736-2DC9-7FABA3B9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3F481DC-DE1E-D621-E2C2-5AA7298B9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BBE315F-90BD-626D-1144-F4CC6D914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E5D073D-5BB8-BC33-146F-CC596E54E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B8ACA6F-5FBA-15B3-D1E2-07B9B01E8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7FE7B13-30DB-5C15-E285-CDB44F0F2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FA34732-07C6-3E6F-F61F-8EDBBC499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CAE078E-9CBA-CFA2-3853-3729D8407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944679C-2AED-AA66-E841-70D4A9BA1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CF6ABD8-1902-EDA8-BA6A-1D659816C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97783B4-05C2-3FFA-D572-0F46D83AA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A4AC091-835B-6297-162B-FB381C94D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DCBDDF4-8147-6B6A-444B-D23E7C517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C0704C47-11FC-9E9A-2D45-7BE99E483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006AED5-701B-23C8-4971-F8FB6F6CE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9AC2D76-FC9F-035C-BE2A-26A7AD63F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3CBADB5-2A2E-22F2-BE22-BCC673EBF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D97B501-ECD8-345A-9A50-7739CB9A7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FF896E65-FA1B-0998-4315-CE72E7B2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6E04828C-61D5-D92B-CD74-073E691B6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0DC9EB6-26B0-ED76-B4C3-01FC12911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6292405-75D9-9B61-2844-A33D877F2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49A3DFE-045B-8A2F-09B4-880AEF7A4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A1AA874-1563-53F7-1741-31EB35BF3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5CF664B-460C-83F0-D072-80642569D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9B51AD3-E068-6D86-F4FC-351B59352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A934BC82-D50E-E458-CBF2-54AC2556D6D1}"/>
              </a:ext>
            </a:extLst>
          </p:cNvPr>
          <p:cNvSpPr txBox="1">
            <a:spLocks/>
          </p:cNvSpPr>
          <p:nvPr/>
        </p:nvSpPr>
        <p:spPr>
          <a:xfrm>
            <a:off x="458161" y="682521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Who am I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(and why am I qualified to give this talk …)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D5CBE9-4A98-6791-F255-CC0E4CB225FF}"/>
              </a:ext>
            </a:extLst>
          </p:cNvPr>
          <p:cNvSpPr txBox="1">
            <a:spLocks/>
          </p:cNvSpPr>
          <p:nvPr/>
        </p:nvSpPr>
        <p:spPr>
          <a:xfrm>
            <a:off x="6395042" y="5362623"/>
            <a:ext cx="5278867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PhD Student working on FASER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Spend my time working on BSM searches / neutrino measurements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B0C2C450-7D23-0FA4-9FB7-0A68CA064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091" y="2076065"/>
            <a:ext cx="914400" cy="914400"/>
          </a:xfrm>
          <a:prstGeom prst="rect">
            <a:avLst/>
          </a:prstGeom>
        </p:spPr>
      </p:pic>
      <p:pic>
        <p:nvPicPr>
          <p:cNvPr id="107" name="Graphic 106" descr="Graduation cap with solid fill">
            <a:extLst>
              <a:ext uri="{FF2B5EF4-FFF2-40B4-BE49-F238E27FC236}">
                <a16:creationId xmlns:a16="http://schemas.microsoft.com/office/drawing/2014/main" id="{2AAD57FF-62DF-E787-7A5B-C753AAF82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091" y="3854663"/>
            <a:ext cx="914400" cy="914400"/>
          </a:xfrm>
          <a:prstGeom prst="rect">
            <a:avLst/>
          </a:prstGeom>
        </p:spPr>
      </p:pic>
      <p:pic>
        <p:nvPicPr>
          <p:cNvPr id="111" name="Picture 110" descr="A map of the united kingdom&#10;&#10;AI-generated content may be incorrect.">
            <a:extLst>
              <a:ext uri="{FF2B5EF4-FFF2-40B4-BE49-F238E27FC236}">
                <a16:creationId xmlns:a16="http://schemas.microsoft.com/office/drawing/2014/main" id="{3D66AA29-2761-503F-53EC-ECE695E4D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6" t="41782" r="8389" b="24355"/>
          <a:stretch>
            <a:fillRect/>
          </a:stretch>
        </p:blipFill>
        <p:spPr>
          <a:xfrm>
            <a:off x="2049985" y="1641303"/>
            <a:ext cx="2592730" cy="1711993"/>
          </a:xfrm>
          <a:prstGeom prst="ellipse">
            <a:avLst/>
          </a:prstGeom>
        </p:spPr>
      </p:pic>
      <p:pic>
        <p:nvPicPr>
          <p:cNvPr id="115" name="Picture 114" descr="A close-up of a logo&#10;&#10;AI-generated content may be incorrect.">
            <a:extLst>
              <a:ext uri="{FF2B5EF4-FFF2-40B4-BE49-F238E27FC236}">
                <a16:creationId xmlns:a16="http://schemas.microsoft.com/office/drawing/2014/main" id="{982E175B-5A94-A659-72E2-E5639FD8F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29" y="4038990"/>
            <a:ext cx="3091545" cy="789247"/>
          </a:xfrm>
          <a:prstGeom prst="roundRect">
            <a:avLst/>
          </a:prstGeom>
        </p:spPr>
      </p:pic>
      <p:pic>
        <p:nvPicPr>
          <p:cNvPr id="116" name="Graphic 115" descr="Briefcase with solid fill">
            <a:extLst>
              <a:ext uri="{FF2B5EF4-FFF2-40B4-BE49-F238E27FC236}">
                <a16:creationId xmlns:a16="http://schemas.microsoft.com/office/drawing/2014/main" id="{EB75F8EA-4E06-A59F-8FEE-3DB5935F60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8091" y="5484966"/>
            <a:ext cx="914400" cy="914400"/>
          </a:xfrm>
          <a:prstGeom prst="rect">
            <a:avLst/>
          </a:prstGeom>
        </p:spPr>
      </p:pic>
      <p:pic>
        <p:nvPicPr>
          <p:cNvPr id="117" name="Picture 116" descr="A black logo with a arrow&#10;&#10;AI-generated content may be incorrect.">
            <a:extLst>
              <a:ext uri="{FF2B5EF4-FFF2-40B4-BE49-F238E27FC236}">
                <a16:creationId xmlns:a16="http://schemas.microsoft.com/office/drawing/2014/main" id="{C33DE3A0-3B49-2EF4-CF10-469B4FD4ED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40" y="5631245"/>
            <a:ext cx="2223155" cy="741052"/>
          </a:xfrm>
          <a:prstGeom prst="round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F2025AC8-BE20-66B3-BA67-7D182F45CABA}"/>
              </a:ext>
            </a:extLst>
          </p:cNvPr>
          <p:cNvSpPr txBox="1"/>
          <p:nvPr/>
        </p:nvSpPr>
        <p:spPr>
          <a:xfrm>
            <a:off x="518091" y="4564474"/>
            <a:ext cx="99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MPhys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82B6528-5AF7-7AB7-942E-56CB794C604A}"/>
              </a:ext>
            </a:extLst>
          </p:cNvPr>
          <p:cNvSpPr txBox="1"/>
          <p:nvPr/>
        </p:nvSpPr>
        <p:spPr>
          <a:xfrm>
            <a:off x="686497" y="6299806"/>
            <a:ext cx="99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PhD</a:t>
            </a:r>
          </a:p>
        </p:txBody>
      </p:sp>
      <p:pic>
        <p:nvPicPr>
          <p:cNvPr id="150" name="Picture 149" descr="A person wearing a white helmet and a red sweater&#10;&#10;AI-generated content may be incorrect.">
            <a:extLst>
              <a:ext uri="{FF2B5EF4-FFF2-40B4-BE49-F238E27FC236}">
                <a16:creationId xmlns:a16="http://schemas.microsoft.com/office/drawing/2014/main" id="{5FE870B3-DE1E-69DF-8EC1-8236386AF0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7" b="15058"/>
          <a:stretch/>
        </p:blipFill>
        <p:spPr>
          <a:xfrm>
            <a:off x="6983623" y="1721656"/>
            <a:ext cx="3471806" cy="332156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28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7DB606-0D89-69F2-7C3E-E5DD5D017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41D42F-A60A-38A2-66E8-D79E03334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45BB62-FE42-E0A7-41F6-BE43F82FB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6A2C56-D934-CCB3-9FF0-A3C6AEE22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6FFA52C-6FDF-70A8-9640-3A6F09EF3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C3CED38-5856-E07A-0123-3E21D7A17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DE5C2A-6596-620E-458B-188EF7269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EAAC4B-0380-7F9D-7AB2-B44A2E8EE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9A47705-49CE-DF8C-8F40-40E76E6EB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D6CE316-F8BB-B6B1-5EB3-9D53B6404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6FEEFA2-F457-1BB2-5C49-7D4222632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64B3475-538D-5CC3-A957-324B361BC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76DB434-7B20-C843-7E8B-3F7B399B2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32D6E3-CAAF-6306-0CF5-287839D1F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F7671A-1C46-6C63-CEC2-4FD693E83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7165932-17E6-0646-4CCE-8A42ABCD2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6005D22-3AB5-2C14-880B-BE5B880F8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253E6E9-D12D-3816-4BA7-66F3FEDEF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6161F9F-E81D-A9B4-AA4F-10E10C63E7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A5E32CA-7D26-B730-659E-4E3C35E69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43F676-17C2-7FCD-D457-60E84E450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23AD890-98A2-A9E3-CFE5-13CA4AE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147C68-2EA0-97A5-9661-A9B2D5864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3C1A9D2-9D17-6E92-9338-573A4F2CF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3EDE45-2CFC-83D4-8687-14F8A6CAC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C1F7BDE-9E7F-59A3-6A9A-EBE94C5CC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333BADD-6FE7-472C-E113-87CC21D09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1F0D4E-196F-B176-AD2F-34AEEBD00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D517F1-F94C-D44B-CCED-BE1271692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1E6B69-342E-5D5A-78F8-E3BE8CA8F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0B04E8-6E8A-1EA6-B1C7-1E2CB0CC9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CDDEAD5-09AC-DBF6-0B40-8B3CCEF32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B41A2FE-E231-3593-C287-12423592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FA76D0-94EF-EC4F-5E4E-8FBAB3A74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DE9A098-E3D4-E2E0-183F-635C76C0D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2D82A4A-B924-1003-4CE7-60AD3A05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36D949D-336F-F4BF-C379-3FF985A35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36E9D6-1AC0-AAC6-547E-8856CE6A7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A5DC2DC-6332-1FC9-FFA8-52C3E6E11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DAEFC2B-83A3-6246-8FE0-6267DF4F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41177C-B70A-0F69-68AF-4972227D0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90AD7C6-203A-AB33-E2B7-534C1C94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0D90259-D43E-77A4-C080-F62BC558A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2A01C91-B646-8F6F-636D-8F1B0CBB9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B715B4B-02A2-CADB-4416-99673C600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7A1B70E-FF6A-0862-4682-0452D995E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4BDE0B0-18F4-B0D1-2FFC-B00EC56C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E0245B6-85B3-BA5D-6D96-32A47760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50CD1D7-97E2-F9D5-4F38-4D0C84D1F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EB67518-1F5B-9F51-D41B-643AB542F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8A0F26A-2380-6F6C-9E14-0ECB23AD9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0151A8E-C5A0-6269-0BDA-38C233D1F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CD4E640-C77A-718E-816A-4B2CF96F2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0551D89-582D-BFA1-E803-EDF15312C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D829288-1EA7-81BA-0B65-7144CAEF0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0DFAD53-F1F5-9F19-924F-919A79780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40CB891-767B-4F46-AB54-9C43ADBB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464AEFC-ED6E-D4FC-47E7-D0AAAE2F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9DC0DA5-0876-94AA-571B-C6BFF98D6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BAD231C-506A-EF5D-4610-84188B396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96FEFDD-7CDA-A447-1D8F-184AD8DA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10B0BB9-D1A6-86C1-74DC-8D5D18905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833E55-60C0-E845-3353-9CCEEA990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50DC46B-1D47-20A1-47B2-8EA2AEA8F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80F5726-1F66-FC87-B52C-A624A24F2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C641F55-F3EC-A750-C4F0-F8991C1A3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A0071FD-ABDC-C8E5-FB06-FCB7BAD7C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57A2760-D643-B845-D254-2B6DA1D09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9FFA650-4203-C3B0-C2EE-559E4775C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8F2D873-EFFF-5274-51D8-EB12C5E07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24DD89A-13D3-A9A7-BEA8-81CC9B578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338C0D-58E4-BFA7-3D10-485CB19E3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ECE34C0-17C7-DB45-3DD9-55C024B08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0A635AA-4D5D-4E8F-76FF-8DB06A39C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1C9251A-4428-ECB9-45B9-4D4808D5D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61AF561-3BE2-E3B9-0045-2F33BB22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89B51-BD53-88A1-28DB-EDAD648C2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8CA1433-CAAC-79B8-84C7-7B2462864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B5C71F1-319E-ACA5-7E0A-A8F2C34CC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3ACA503-1CF3-D51A-8E5A-F63CE44D0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A15FEC7-9D59-04E8-EAF2-A92B51C80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036DA97-C8B6-5374-87BA-66166D9FB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608E350-A37B-F713-FC07-D068C1302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D5638F8-1CAB-F63F-8D43-BF2DA9603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3920C30-FCBA-4EB5-54A9-A9CE9D666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35086E8-63EC-45D7-F8FB-F5D3DF4E2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61D5E9F-788D-F1DC-C63A-FB66330C3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5644772-1E75-1230-D520-A06802B83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5EA3195-1553-BB27-ED14-36C7255DC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4003008-7E62-0FD7-6F69-DE513A433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AC9CF7B-195E-16FB-4727-ECAE6F5E8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23E1B10-3724-8AF0-77CD-861863613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AF27854-4B67-081B-2EFD-E19E39BCE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017A32-6C2D-3632-4D28-FD89B1EAC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9B7D70A-4F0D-9CDD-2A96-CEE848813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94AF903-9D56-CF35-B5E2-52BBFBA4D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981C8A7C-2569-71B9-9DAA-9AD31DD1E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6C19616E-07BA-A44A-53C7-F60AB3418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81D55DE4-D980-8CC8-1F9C-74EFE53CA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CE507A1-D228-5B67-AC25-40156F439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F93828B-B845-E365-FE5D-84BB86702F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0656EDF-B745-0E6F-41B6-7B0653617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91C78E-8C71-B2E6-3397-CDA55F1E5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246770D-8BA8-5D47-B086-C548BA9FC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B6A91C5-5EB4-EB98-4571-04935138F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442C3DA-20D1-5BC9-ACDD-4AC543572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4A80D97-8F43-4053-2166-F58AFADD1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1B40FD7-1AFB-D434-20BB-EF78D20B2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E7217EB-33AD-BCF2-1BD0-4941E41F7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8F1C866-80D4-1539-779E-4E9FAA57E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6AAA3BE-B219-2D90-6B6A-082EB2792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DC706D5D-FB4E-D9DF-D78A-6FDC4785F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4D6E738-C4CE-1FF8-9682-A9254A4F6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42BBD91-0217-0700-9B58-0F482BEDC4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7A5A084-6409-52AC-AD79-8D373C84D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12C3BAA-13EF-553D-A776-F63F122E0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7656349-99C6-6754-4A97-AAD8E774E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72F6436-8CF0-BDCC-8A65-C6C5EDD1D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7FC1A63-EB58-DAF4-FF98-751F7A588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0AE0C5E-0623-8178-6CDD-B98EEB0F2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9F9CD006-A4D2-0D05-45B9-F58CDA10B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091A54B-9CD8-858C-5290-6EB2263CA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0EF7FEC-0B63-5099-3E75-3F355C52EB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7ED3681-26D1-E834-35F5-72BEBFFD2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422C0C74-1963-CD64-BD18-D3CE0D734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779C958-C97D-1798-C7BC-E619C6A6B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5C60CAFB-C300-0A24-F669-C3D250C46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15108E0-7C1C-505E-0A20-00BD265E2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F7A82A8-4FC5-9048-A077-ECED5D4CA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C552DD0-732D-B717-78A0-9F421094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99" y="653815"/>
            <a:ext cx="7861301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 Win for Forward Physics</a:t>
            </a:r>
          </a:p>
        </p:txBody>
      </p:sp>
      <p:pic>
        <p:nvPicPr>
          <p:cNvPr id="2" name="Picture 1" descr="A colorful lines and a plant&#10;&#10;AI-generated content may be incorrect.">
            <a:extLst>
              <a:ext uri="{FF2B5EF4-FFF2-40B4-BE49-F238E27FC236}">
                <a16:creationId xmlns:a16="http://schemas.microsoft.com/office/drawing/2014/main" id="{90AFC3AD-99BD-67CE-1A04-6E95C96C4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1861876"/>
            <a:ext cx="5791078" cy="3549125"/>
          </a:xfrm>
          <a:prstGeom prst="round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2205DC-773C-CA71-0FE8-60C2E3CAA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715532"/>
            <a:ext cx="4688016" cy="4593828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Neutrinos were first detected in 1970 using a bubble chamber </a:t>
            </a:r>
          </a:p>
          <a:p>
            <a:r>
              <a:rPr lang="en-GB" sz="1800" dirty="0">
                <a:solidFill>
                  <a:schemeClr val="tx1"/>
                </a:solidFill>
              </a:rPr>
              <a:t>Although colliders such as the LHC have been running for years there had never been a collider neutrino detected directly </a:t>
            </a:r>
          </a:p>
          <a:p>
            <a:r>
              <a:rPr lang="en-GB" sz="1800" b="1" dirty="0">
                <a:solidFill>
                  <a:schemeClr val="tx1"/>
                </a:solidFill>
              </a:rPr>
              <a:t>Until FASER directly detected collider neutrinos for the first time in 2023!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169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A0B396-959C-F7AD-8761-3B3968BC8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9C6230F4-F2AD-CB4E-CF19-74A1509F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34709AD-54AE-491D-B80D-9489EABE6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EA0EF850-BB1F-FBCB-6D09-E3F424321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01AE23CE-18EE-F927-E1ED-3E6BA8FD5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4782D94-6CEC-BE9E-493F-2A682537A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5CA0E1BA-4A27-988D-E2E0-65D55C61F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F5D9C1B-779F-8FD5-89CD-AE2582292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D1508D1D-1A99-02CA-E68E-59D8709F5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72B78EA2-DC14-05D5-9A16-300101C03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9A89CAF-1AD9-EA60-2762-D825A6DF8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3DE9DE85-D38C-F87F-4D2F-73C51E72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F2118AC6-3BD6-D289-D676-D0FBCC5F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B47CF98-F2DB-2D60-085F-1D54932BE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3B90221-4A44-AFF7-809E-835DBFFD0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C2EEF2B-C79A-1DEB-5E9C-8DE3E37A2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345F426-A24C-4A06-DA45-E8096E903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32739F4-9E76-1646-D557-5B6B2FABB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371A874-F5CC-2C5B-4E4F-FF0AF583C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0418A91-929C-2DAB-BC40-321AF908B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05078927-36A5-DF8D-9D12-8FC797A3C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3CCD739-921F-68CF-6C57-10C4B7F41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8904FAC-7945-396C-DABF-8D7ADD8A3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E0C9716-43AD-8E01-781A-1D1DC5577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DF08F548-396A-05ED-1395-9B19FE6D9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5A0E7C31-6BB2-26AE-7B96-F44418A7E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BBA61C3-331F-EAC6-C9EB-1C7B836B7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0E2F59BA-AF32-7AD0-1487-24B0EF76B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78262C87-0665-16CB-C685-4095D05EA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CF157E2-6844-83EC-4F7E-9D939DF16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A15DA5D-F9B4-AD12-069F-212C647FA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7E32842-2271-C570-B73C-99111ACFA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6DD825F9-8D0F-8CCF-0EA6-6B31B5E75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637E951A-41D4-A5C5-8A8C-D33CBD20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052D133-6413-7477-69B2-325AC267A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FB9DB37-41B9-F5C4-951A-B039B79C0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5342923C-0287-F7DB-909A-7548390CD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5CC6A310-884B-F53E-CD97-E61AE8566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2989A385-92CA-E694-3310-1041FBE22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092E46AD-E628-7921-18BC-123694B9C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D2B48E43-430E-3A35-83B8-8F0260135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4EC0CD3-6465-224C-3F17-70EB4D797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E7CE90-70C5-B806-B530-9EE0592F5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7648B367-D1B9-FA58-05AE-8E819F577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DCCA7DDC-B6A1-9591-45A7-69F94D4E7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3189634-3870-0632-1E99-44849838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7AF97A7A-6D12-7E95-E29F-A9E45BF40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9A003CDF-D6BD-CD8A-4193-5D138239E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63F4B57-4663-6033-3149-A9B9C29F5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EFD870E5-E15B-915B-E15D-7CB229504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3B64FCBC-DA03-4BD9-A677-27E3A307F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423603E-E7FD-7F55-658B-CC065465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CF2412DB-0F38-BAC5-35CC-63A4BD5A1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882FE23E-E88F-27F5-0CB2-59936E853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14A85FA1-3B27-3B38-AED9-DC79B5C1A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4F951A3D-9BAF-AFFC-6BE5-F3D92FBAB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5147B35B-078F-BCA5-3DDC-7E3FC3F08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C5078BEB-740C-C476-59FF-65EF438E6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D3ACFD6F-2345-2217-479A-9A8D415B8E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2C02768-C397-9460-0305-6941EFEBE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04E7D37D-1410-BAC7-58DA-5FD818950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9F8AA79E-EE2C-E078-403F-52305FDD57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5AC3BF41-8FE6-0281-15CC-27D14F430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5B2825C6-708D-FE7B-C0CA-B3F6187A7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6B6526E7-3DDC-01BA-CF99-BEB35CB61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E129D68F-5635-1231-826D-CBE17FB7B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F9F8E50-CE86-FA67-5B31-20F55889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A923260-D2CB-D314-4891-F0B5A73C0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03FABBCC-3117-55DE-9FCC-F195D7CD7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06975643-EABE-69F8-9933-0DF53779F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AFBA09C7-267A-D362-7216-188CBBAA7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173B919F-1BF6-2A5F-DB5E-01AB33BA3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4B41916-4BD6-0B41-EC7E-4C0556318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EF349359-A89C-6E65-A351-078330876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22CF1F33-973A-9E77-C843-339EB368E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7A2A3430-D4A1-AC57-3A6F-34571BF36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B5B9FFFB-D0C9-7989-053A-9ACCECEE5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CF4BE65D-9DEE-91CA-8E00-07AD8F9F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CD35BE53-3587-CC83-218D-BCBFF689E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3713D3B3-D8C5-A570-BE61-BAA2B5398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DA27572F-60BC-A83A-FE9C-5BF579682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EEFEA730-2C3C-7C8E-372E-BBF3C69C8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5404EDE1-764C-7CFF-DE6A-3A2C73A1F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4A1A1E97-93E5-55F8-42C8-B9CE24CA0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A6957797-183B-0E72-5EC6-1FF1F32C5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61CC5F5D-8E8E-25A9-124F-8C9B2A03F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7ABB0D9-F14E-1D62-C341-A9131ABC4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FAE85D55-1E73-AEB9-D711-18B59E6B3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2AE81EEA-69F9-FA61-11B1-AC2B22277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DD91F0C-5CF8-6303-43BC-9E6516E6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95A8E46-E20E-0CC1-2458-47BBCD837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7927C570-34B9-E645-A236-7A46BFF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7FACD8BE-5C37-1660-D98B-A7CD416F6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84F86C3D-E64E-73F6-5F92-12F2712CD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50" name="Rectangle 249">
            <a:extLst>
              <a:ext uri="{FF2B5EF4-FFF2-40B4-BE49-F238E27FC236}">
                <a16:creationId xmlns:a16="http://schemas.microsoft.com/office/drawing/2014/main" id="{4F49D619-7497-24F5-A679-CB68BA008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038DABB5-8E98-386F-995D-002A0E5A4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EDD0707D-4A9B-CF07-FC55-E319B2F04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50" y="1"/>
            <a:ext cx="12188952" cy="2452880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6" name="Right Triangle 255">
            <a:extLst>
              <a:ext uri="{FF2B5EF4-FFF2-40B4-BE49-F238E27FC236}">
                <a16:creationId xmlns:a16="http://schemas.microsoft.com/office/drawing/2014/main" id="{B104CDDC-6C16-38C4-BD1B-7840369C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0" y="4918297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AD86527-E201-8260-10CA-AE3E4326D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FE9F79D-F33A-4887-3564-65BD6A13C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A9249C28-E9DA-3687-9AD2-1BCD60839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FFA1F337-81AB-7EF8-2959-A70A9F1D3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A4862ED7-BE22-6886-124B-34485A13C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C6C1677D-2A62-72B6-ECF1-C001913A3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C3AF89EF-0337-6A43-C975-56B6E41F3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984B48E1-0C8F-E874-0ECF-1EC254E34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09345A27-76A9-283C-91C9-E4727F2C0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63234C3B-590F-DE2D-1725-2F07FFE2B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9A6D67F0-196B-2607-09B7-33B3B722D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93B2D5E9-AAB4-192F-FBED-729954892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D6487AB0-96EF-1CFE-EE28-72563CF71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73D71651-9666-3850-EB2B-82E3D11F7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4A19C5F3-4732-C60E-0CC2-FFE698F3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005D738F-634D-A273-5521-46874254E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D8CAB2D7-0FF5-6D45-B561-13CA93DB9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A582E9A2-302D-4963-8FF6-8FF4AA183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BFD9CA47-4E98-8E3C-ED79-64F7599A1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0D27D512-7738-89BE-B1E7-C86ED45A2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C82A17B1-EE15-E58D-5B6E-5E33AABBC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54FA353D-29F3-2E9A-78A4-8699F05A8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D9F32575-9AA0-5875-FE6D-6F12C3DA1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7B12BBE1-9903-99D0-C9C7-91A77C7E2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46356ADE-D254-209E-24A9-C79D8E3A0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000E4D95-C02E-2D8B-664C-F0D0BCAC6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4D4C7CCD-8430-FECA-0147-B220F467A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A8F68264-B846-91DC-71A7-3A2B13982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A38707D7-76F7-4B22-1577-8E2B3D1F0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744F1ABE-3BFF-1D51-DCEA-19EA2E80F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53B261-0456-2FE8-8E22-691F3F01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3673477"/>
            <a:ext cx="10951458" cy="2574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Looking Forward to the Future?</a:t>
            </a:r>
          </a:p>
        </p:txBody>
      </p:sp>
    </p:spTree>
    <p:extLst>
      <p:ext uri="{BB962C8B-B14F-4D97-AF65-F5344CB8AC3E}">
        <p14:creationId xmlns:p14="http://schemas.microsoft.com/office/powerpoint/2010/main" val="1055901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CE4ECD-2520-68CA-F88E-88F6ED10E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6A8A6A-EB38-E51F-F18C-539B81CD8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139DBF-AC4A-B58F-A532-E53519699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BBE68D7-8329-6E3D-11E8-3BDA60A76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BBEE4FD-7DF6-63A8-382F-2AA1551BB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F772DA-BDDA-311A-338E-479409044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F2470C-31EE-3885-FE98-C78B2CC24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EC4DF2-6A19-8C35-DC04-19A893004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6304E1-C8AA-E39D-1F8A-8D8EB3F5D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62E772-1768-44C1-B968-511B65311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EB5CE33-1D51-3192-1007-57A195B50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A2EFE4-A69C-B2EF-04C6-591B73B83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151155D-EDAF-60CE-243E-F9EFC2D30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B4A83F8-0DFF-ABF0-D14F-965824088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8D52B9A-161D-2E54-3AC2-F21D133DDC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44C9B6A-339E-A652-A797-0470BD70A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D757F4-EB35-5FBB-3648-2619FA17C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3E1E031-59F7-785F-9FBD-72D7D3219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7F6890-3EBB-D4AE-4F10-7774EDD06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B6349D-6A76-4038-A557-17561B535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068B054-8F0E-7519-0A4E-CE3D5982E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BBDF6-91A7-F987-4F12-89AD2EDA0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8A6822-E210-44BC-79C3-CB4FA85C5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C22B814-64B0-597B-4554-E77520185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373EB1-FD28-E650-8E64-B08F443B4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DE13A04-B6CB-200E-F825-15661123D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2C084E-6962-22B5-EC5C-A9A8DDE1B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748352-6149-4682-7B05-94F16828F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216C2AC-4759-3753-C688-9B0F0FE1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C1696B8-F29E-15F0-A79A-AAAD23F7F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0C1C4A5-6163-EF41-97B5-80F8D03B0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50ADBE6-BEF8-8078-CDF4-4C7513A1F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A924812-8008-E440-B50C-99994917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9610931-E9AF-3AEF-EE07-20DABCD29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3364C8-AD7C-0F56-66F6-F57DD0467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F7D5BD-7480-7462-0C0D-2FEEA9BBD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11FE100-241E-E7CF-6163-F0A81EEBD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C247117-BAB6-74E2-FD98-AB78B0E28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A51C0C3-9028-BB3B-3EE0-E91A271BC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DF298CC-1CFD-CF6E-B382-E89F30886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354FE01-3415-FFD5-2AB7-201DEA76A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21A1A2F-3AE6-14D2-6C08-5E2522595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C1F86B8-FA1F-84AA-7EB8-142139C1D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E8A242-C702-088D-E0D0-EF312A207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E02A01F-51B3-0AA7-024F-CD4B1146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EC448D0-2404-3180-976F-33DDAC630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BA0F593-5CE0-D155-2499-3E7720593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84EAE58-AF7A-C4D3-45D8-59FBA0FA0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2C7E95-A1E3-87CF-872C-3D63E98C1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481FC70-F6BC-139D-5E87-9D938658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7AC736D-3F1B-AD49-E086-BE659D6FC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90A9268-10E3-025D-84AA-596A17B01C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0E977FB-46CB-0B01-6B81-118D31DF4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CB5FC21-8937-400F-143F-DCB865371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D21D48A-2650-93CA-9D3C-EB2F2F1AD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BDD5257-9EB7-6D83-7AC1-7E565E641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BE7927E-A102-A7F6-21F3-1CF02C668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E4B8D8F-A853-8A66-3724-956E062CD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B895F35-2F78-5DDB-E510-348541AAD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3D5CEA6-CBE5-27E9-3EE7-AEEDE649C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475A3C6-EE55-7E4E-5A6C-1D4B55429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67D00EE-C39A-9BE6-9F76-14FB4328D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4EDA16-0312-B94E-2207-1AC288EBD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CE825BC-E201-13FC-A8FC-324C5E448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B3E3EFB-524F-C8C3-0637-10C00919B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06CE6FC-B828-3C46-D576-62CD12C6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87234C4-7EA6-758F-6A26-AF9D11B3C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8167F8D-1957-F712-6B8D-B86A33949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B41687F-75CE-98EF-2CCE-10B7B31D0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35BF158-D11B-34A0-6874-094CF7D1E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8712606-DDB3-4C72-F7B1-2F22BD250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E2751C3-5DA0-F96F-4D89-E83CA1425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051F554-2720-703E-AB4A-A4F4A9E9F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66629A5-E796-48D4-F263-75D8FA408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5D30B81-0E79-6DC1-5E9A-EF2BE3C92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C9675AF-F186-46CF-09E1-720E2BABD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372DDD9-B8BC-1E21-CB9A-84F5235BD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BED039F-39A3-6BDD-8F51-8D03427DA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EBC1DD4-72B1-701B-1BEF-A38D9EF2A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FB1218A-D3ED-D9E7-D45C-F4DE207EF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B5BE073-F9D8-E5E1-08D0-24FFFDEE2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3CB8E2C-FF99-18CE-56E1-E4E06B5B8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792CD00-FE1F-E3AD-3AA5-CCB0B4EA4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5C2EAE4-A9FC-5008-6147-E0436D8C5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B7057F2-4E4E-C736-959B-04FB1B68F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81E6496-8B83-77BC-059D-D47A999FE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67D854E-37C1-4482-53A3-8D73A0E1A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5BBD026-E4B8-FB9F-73F1-A9F31622A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ABEE16F-0D52-D73E-F8DA-4302FFA3C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30DD0A7-FF4C-9EF0-BCAC-AE90E752A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ADCB4A0-C446-32F7-51DE-CBB0D68FE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2BB61D8-553E-8595-AC44-DD4B9660C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672215-DB97-0000-40FF-B21F44DF9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93779EE-E235-EDA4-503B-B98E14586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0FB980F-FA3E-D46A-34F5-7050E6695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317D2FC-5673-E125-2265-5AA580DEB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39454CD4-5025-CD39-426A-E8A426FD5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C1D6E236-CE50-3A42-242F-E38E441A6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745938B2-0C88-984E-04C8-6934AC3CF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D2AE6E8-6BAC-C9CD-4359-BAEE8C7F5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A47833C-FDDD-84E9-E218-BBA5BB783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2D36C35-A0BC-0612-199F-F5E4BBC2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D5D8A8D-1F8A-9A48-ADB2-C56ECC316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F65E627-52CE-F749-A2BD-EBBEC80E0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4FBEB94-C7A5-A9FB-51D8-606A9FE69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5F33364-2D05-897E-27BE-8A80CFC2A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3BBE3AC-809B-93F7-30DD-2AF59025B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526712E-455B-A8B4-CE61-9EDF7076D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9E0713F-8B62-56A7-92AA-2EB23EA32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08CBA45-DF8F-0352-FD34-03EE7CE09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82B766A-E6BE-862A-3C2D-C559D14FC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4A62ED3-6CE5-0677-7A99-BB4EDEC91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03ADFCC-CB95-2AD1-00AC-A08E4D98B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FFF4623-B58F-8844-C570-D19895D90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0E5A64F-622D-ED2B-4C11-3F51E1762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953EDBD-1283-EA9E-B547-55D23275C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29519CB-5262-65EB-74FF-A667CDB28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0D3766A-9F84-46BF-6783-19F77EBE6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15D73B0-7431-DF91-1387-3B85FC6C0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7A5724F-AE4A-27FE-6F43-1EFB4F1C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1218D94-8379-476F-8B82-6F594DDA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D7C61F4-D1EB-2B99-5912-F87658102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5F40E3B6-BBC0-6457-2725-54F39B8AE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532AF6D-D98C-A9A1-25A6-D852993D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859CE47-8077-EEC6-B09A-255E11EC0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4B16956-724A-F4A1-3C52-B4AADEFB2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685BB0B-9643-2F43-A1FC-68B005114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4F408B4-D957-0B75-9663-7E76F8B17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8A895E-0250-CD9A-CEC5-07BD5558C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C203177-ECA8-39BE-1084-D7251409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9" y="430439"/>
            <a:ext cx="10993134" cy="8036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Dedicated Facility for Forward Physics?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8D0C1CC-B914-43A6-BF02-50111332AF99}"/>
              </a:ext>
            </a:extLst>
          </p:cNvPr>
          <p:cNvSpPr txBox="1">
            <a:spLocks/>
          </p:cNvSpPr>
          <p:nvPr/>
        </p:nvSpPr>
        <p:spPr>
          <a:xfrm>
            <a:off x="386316" y="1244018"/>
            <a:ext cx="1141631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</a:rPr>
              <a:t>Future of forward physics at </a:t>
            </a:r>
            <a:r>
              <a:rPr lang="en-GB" sz="1800" dirty="0" err="1">
                <a:solidFill>
                  <a:schemeClr val="tx1"/>
                </a:solidFill>
              </a:rPr>
              <a:t>cern</a:t>
            </a:r>
            <a:r>
              <a:rPr lang="en-GB" sz="1800" dirty="0">
                <a:solidFill>
                  <a:schemeClr val="tx1"/>
                </a:solidFill>
              </a:rPr>
              <a:t> hopefully includes a dedicated facility </a:t>
            </a:r>
          </a:p>
          <a:p>
            <a:r>
              <a:rPr lang="en-GB" sz="1800" dirty="0">
                <a:solidFill>
                  <a:schemeClr val="tx1"/>
                </a:solidFill>
              </a:rPr>
              <a:t>A new cavern near the ATLAS interaction point is proposed </a:t>
            </a: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Forward Physics Facility </a:t>
            </a: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Will be accessible while LHC beam is operational </a:t>
            </a: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4 experiments will be housed that are dedicated to forward physics</a:t>
            </a: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Goals of collider neutrino measurements and improved sensitivity for new physics searches among others </a:t>
            </a:r>
          </a:p>
        </p:txBody>
      </p:sp>
      <p:pic>
        <p:nvPicPr>
          <p:cNvPr id="43" name="Picture 42" descr="A satellite image of a city&#10;&#10;AI-generated content may be incorrect.">
            <a:extLst>
              <a:ext uri="{FF2B5EF4-FFF2-40B4-BE49-F238E27FC236}">
                <a16:creationId xmlns:a16="http://schemas.microsoft.com/office/drawing/2014/main" id="{52311AE0-805C-7292-89B4-C9147F9E6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1396"/>
            <a:ext cx="5173016" cy="2909821"/>
          </a:xfrm>
          <a:prstGeom prst="rect">
            <a:avLst/>
          </a:prstGeom>
        </p:spPr>
      </p:pic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A2480744-82FE-57FF-49AF-03A43CFAE164}"/>
              </a:ext>
            </a:extLst>
          </p:cNvPr>
          <p:cNvSpPr/>
          <p:nvPr/>
        </p:nvSpPr>
        <p:spPr>
          <a:xfrm rot="15589353">
            <a:off x="2411690" y="2970152"/>
            <a:ext cx="2320865" cy="5237701"/>
          </a:xfrm>
          <a:custGeom>
            <a:avLst/>
            <a:gdLst>
              <a:gd name="connsiteX0" fmla="*/ 0 w 834887"/>
              <a:gd name="connsiteY0" fmla="*/ 5350722 h 5350722"/>
              <a:gd name="connsiteX1" fmla="*/ 417444 w 834887"/>
              <a:gd name="connsiteY1" fmla="*/ 0 h 5350722"/>
              <a:gd name="connsiteX2" fmla="*/ 834887 w 834887"/>
              <a:gd name="connsiteY2" fmla="*/ 5350722 h 5350722"/>
              <a:gd name="connsiteX3" fmla="*/ 0 w 834887"/>
              <a:gd name="connsiteY3" fmla="*/ 5350722 h 5350722"/>
              <a:gd name="connsiteX0" fmla="*/ 0 w 1555306"/>
              <a:gd name="connsiteY0" fmla="*/ 5350722 h 5350722"/>
              <a:gd name="connsiteX1" fmla="*/ 417444 w 1555306"/>
              <a:gd name="connsiteY1" fmla="*/ 0 h 5350722"/>
              <a:gd name="connsiteX2" fmla="*/ 1555306 w 1555306"/>
              <a:gd name="connsiteY2" fmla="*/ 5237701 h 5350722"/>
              <a:gd name="connsiteX3" fmla="*/ 0 w 1555306"/>
              <a:gd name="connsiteY3" fmla="*/ 5350722 h 5350722"/>
              <a:gd name="connsiteX0" fmla="*/ 0 w 2320865"/>
              <a:gd name="connsiteY0" fmla="*/ 5152700 h 5237701"/>
              <a:gd name="connsiteX1" fmla="*/ 1183003 w 2320865"/>
              <a:gd name="connsiteY1" fmla="*/ 0 h 5237701"/>
              <a:gd name="connsiteX2" fmla="*/ 2320865 w 2320865"/>
              <a:gd name="connsiteY2" fmla="*/ 5237701 h 5237701"/>
              <a:gd name="connsiteX3" fmla="*/ 0 w 2320865"/>
              <a:gd name="connsiteY3" fmla="*/ 5152700 h 5237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865" h="5237701">
                <a:moveTo>
                  <a:pt x="0" y="5152700"/>
                </a:moveTo>
                <a:lnTo>
                  <a:pt x="1183003" y="0"/>
                </a:lnTo>
                <a:lnTo>
                  <a:pt x="2320865" y="5237701"/>
                </a:lnTo>
                <a:lnTo>
                  <a:pt x="0" y="515270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 descr="A diagram of a computer chip&#10;&#10;AI-generated content may be incorrect.">
            <a:extLst>
              <a:ext uri="{FF2B5EF4-FFF2-40B4-BE49-F238E27FC236}">
                <a16:creationId xmlns:a16="http://schemas.microsoft.com/office/drawing/2014/main" id="{9FBC7286-759C-2E0E-E7C2-394EA0762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619" y="3972145"/>
            <a:ext cx="6425012" cy="2308324"/>
          </a:xfrm>
          <a:prstGeom prst="roundRect">
            <a:avLst/>
          </a:prstGeom>
          <a:ln w="38100">
            <a:solidFill>
              <a:srgbClr val="E9E7FA"/>
            </a:solidFill>
          </a:ln>
        </p:spPr>
      </p:pic>
      <p:pic>
        <p:nvPicPr>
          <p:cNvPr id="76" name="Picture 75" descr="A hexagon with colorful text&#10;&#10;AI-generated content may be incorrect.">
            <a:extLst>
              <a:ext uri="{FF2B5EF4-FFF2-40B4-BE49-F238E27FC236}">
                <a16:creationId xmlns:a16="http://schemas.microsoft.com/office/drawing/2014/main" id="{91B6C42D-A3F8-E969-E6E8-2B001097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818" y="775486"/>
            <a:ext cx="2099315" cy="1997159"/>
          </a:xfrm>
          <a:prstGeom prst="pentagon">
            <a:avLst/>
          </a:prstGeom>
        </p:spPr>
      </p:pic>
    </p:spTree>
    <p:extLst>
      <p:ext uri="{BB962C8B-B14F-4D97-AF65-F5344CB8AC3E}">
        <p14:creationId xmlns:p14="http://schemas.microsoft.com/office/powerpoint/2010/main" val="2871363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B42397-759B-4110-90F9-11A099A0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CE16B93-748F-4AF3-90C6-D3EE861E7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1F2252F-DB74-4990-8E43-3B46EB31A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BBB0339-E325-46BB-A951-96F1A4651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1A6F6B-EBF5-41B9-BDDB-AF519B8AD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2CB88A6-ABF0-4981-8112-89F17060A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207B5CF-3BA7-46DE-A98B-C46A77F21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DE055E6-5758-4FD1-A969-1AB1F47EE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5B9E002-9254-431A-BEE3-BC744C6D4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5BB4EB4-8685-4464-8EAE-D44D7770B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239F69-CDD7-49E2-9C2E-B56A6D009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6C507C8-734D-457D-A4EA-3C1F17BC8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39D922-20CB-41E9-B69E-FA643C51A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FE3C40B-0A70-4224-BC24-365327DC6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22999B0-1AA0-4D8B-BB3E-1BEAD972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737CB6-048C-4FD9-9663-0D214A0A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F1A2328-0FD2-449E-A066-56A7D096A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212297-7D47-455C-B574-D4A450A6B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F88725D-F086-42CF-A0A4-F335D03F9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EE97B27-B4E2-45AF-ACC9-5EC22DB7A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FADBC7B-7D04-4E57-9B78-3FC78B903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CD44BB5-3236-443E-BDD8-7E145E32D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85E742B-9320-4785-A94F-2CAE2855C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42F567-7F15-4D7B-8F9C-5F8F6B283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9DAD4DF-0FE8-401C-AE04-738B80B25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101394A-2A38-4F45-B5B6-A025C4B43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9D4873B-257C-4327-907C-082946921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5350388-C37B-41E0-8172-2F7D79DBB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DA0A053-52F2-4D51-BEB7-31B0A3CA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23551FA-C6B2-4251-A24C-021D7B64E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50F0F9-04C8-47E4-AF66-B3CAF8C81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017C593-7166-4110-8447-086A8A2DB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792CE38-231D-4EFB-BD1C-B0DFC471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7902244-3120-4F1E-BCA7-C414F8CA5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C2A9BEC-6FBD-4C4E-9D8F-679710860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D05CAB2-3C3D-4649-A904-7115E0A40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79ECC96-BB36-4A8A-ACFC-0CDAC9A32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6C3BBC2-CEC2-44E9-B82B-34488E7E3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73074D9-0CF2-46DC-8D7A-871B6FE4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573F54A-11A1-4A06-8130-294B4D5CE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2F69BFB-91DF-4F4E-BE91-2D6805CD6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BA93DEE-828E-4AC5-A89A-B3FCC168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043F28B-A5B8-4573-89CC-A68E27A72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41EDE26-6F99-4FF5-A50B-255FEF1C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C69229A-861A-4B33-A690-B89F20F21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1FF5E2F-2AD1-485A-8981-8905C235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2E9781F-DF28-41A8-8A6B-7DC5409F9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CDF5C52-5A30-4182-9FF7-118DB1BB6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C8008CF-A1BC-4A0E-B9A2-05FB501EB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F1A43F-5E26-4631-8775-BC3BACEB1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8A5A284-AA4F-43C1-84B9-947642136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B3BE54E-1FBA-4E64-982C-9CA2C0C4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E7BA94A-1A8A-45C6-9B8F-AFEC955F1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5C6D3A0-6B84-4021-87FB-3179A711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A87903E-EEC8-47F4-8730-06C5FD14B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8A92A2B-3460-4608-B3EA-4FFEAF83B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B0E1020-452C-4B7F-A1D2-BA8F1B83F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903CF7B-6947-4932-AD73-020495EDC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453FA51-CE2D-4B84-9F4F-3263D1BC4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327B132-AD8C-4732-93AA-C136586C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690347A-6937-4F6D-93E3-D398D803D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DE6FA2BA-220F-4070-A46C-D437A6D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B18D2A95-840F-45DF-AD93-5FA412FCC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F92A3F2D-F424-43A3-88B0-FB258A0C1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8BBA9B4-EF00-4579-A73A-061C5F90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671F1C5-E931-49D9-9767-24576DE53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046BA41-68C0-40C2-BC53-B4CEE4497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76E7620-A012-4D01-82AC-46D48B7ED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5B0D3EE-EC46-46BC-91C4-5DF8E2395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6B0B37E-E738-4DEC-9C41-BF6269C06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3AFB8B0-64A4-4D83-9BD8-9E66B562B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D476192-29F6-47CF-BCF9-7380667EE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0DFCCF7-D983-4E21-9508-BD55CE628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5B9C6DA-F76E-45A2-8BB3-40FAF6D8C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4210E6D-AADD-4805-A5EA-9A52D0D30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75DC64F-453E-4AEA-AE65-D99FAE789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D802B56-7408-46D4-8EAA-BE6E22347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1C2DD0F-4A07-4510-B9BC-EE4560F6D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D788BD1-17A6-41DE-9EFA-533C6D3D7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9AC2388-5F15-4D60-B816-F7AC60F7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26E0780-8DF3-4637-8C1A-7A3E623B0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9CE402E-8C2D-4EC6-A180-FBF8116EE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5F8AC4E-9C7D-42D3-89A2-33C30FA51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7F715C8-AA23-4912-8669-61553682B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F183C1D-030E-4775-9670-0936C809C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70DC51B-15B9-4F37-9BF3-F4E762B92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3834603-F0EF-42F7-8341-C4BF2931D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3E31C74-18A8-4EB2-8034-B2BF4C20E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3E618E4-2AD8-4E68-AEEE-8D11DC4D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5CBF929-71E3-4CCC-A912-A0E1D135F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AB384EE-8795-4C64-B229-D57CB4BAD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10E8CCD-425C-4DCD-A08B-8947BAC17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DEDFBB1E-CA08-43FD-9A7A-F1B29EFDB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23D0689-9AC6-4F16-AFFD-D68F95A0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7D8BEB-0545-CADB-5C2E-25855F37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725467"/>
            <a:ext cx="4271258" cy="8036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Summary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F8212-F634-D526-F988-B5081519E12B}"/>
              </a:ext>
            </a:extLst>
          </p:cNvPr>
          <p:cNvSpPr txBox="1"/>
          <p:nvPr/>
        </p:nvSpPr>
        <p:spPr>
          <a:xfrm>
            <a:off x="1061057" y="1763186"/>
            <a:ext cx="47238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So much potential in forward region @ the LHC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Avenir Next LT Pro"/>
              </a:rPr>
              <a:t>Makes use of regions that ‘classical’ collider </a:t>
            </a:r>
            <a:r>
              <a:rPr lang="en-GB" dirty="0" err="1">
                <a:solidFill>
                  <a:prstClr val="black"/>
                </a:solidFill>
                <a:latin typeface="Avenir Next LT Pro"/>
              </a:rPr>
              <a:t>detetctors</a:t>
            </a:r>
            <a:r>
              <a:rPr lang="en-GB" dirty="0">
                <a:solidFill>
                  <a:prstClr val="black"/>
                </a:solidFill>
                <a:latin typeface="Avenir Next LT Pro"/>
              </a:rPr>
              <a:t> can’t reach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</a:rPr>
              <a:t>Gives great opportunity to study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Neutrinos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New physics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venir Next LT Pro"/>
              </a:rPr>
              <a:t>Already some great results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venir Next LT Pro"/>
              </a:rPr>
              <a:t>First collider neutrinos detected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Lots of promise for new forward physics facility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venir Next LT Pro"/>
              </a:rPr>
              <a:t>Build on already proven forward physics programs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venir Next LT Pro"/>
              </a:rPr>
              <a:t>Lots more to come in coming years/decades </a:t>
            </a:r>
          </a:p>
          <a:p>
            <a:endParaRPr lang="en-GB" dirty="0">
              <a:solidFill>
                <a:prstClr val="black"/>
              </a:solidFill>
              <a:latin typeface="Avenir Next LT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 descr="A poster with text and images of a cartoon character&#10;&#10;AI-generated content may be incorrect.">
            <a:extLst>
              <a:ext uri="{FF2B5EF4-FFF2-40B4-BE49-F238E27FC236}">
                <a16:creationId xmlns:a16="http://schemas.microsoft.com/office/drawing/2014/main" id="{4DFC7F18-325F-3A54-9C75-1D38913CD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98" y="401842"/>
            <a:ext cx="585216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91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55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3BBF3378-C49E-4B97-A883-6393FBF1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DA3D4001-286E-4CB2-B293-3058BDDC8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81F6D9A-C297-4D43-A56B-E097477E9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BD5299F-3CBD-431D-A276-1F6EBDE6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579A460-D36C-4808-99FD-224968EC8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FACC58E-31A5-41E4-BCE1-9A0FF26F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43EE866F-1BA5-4009-983D-0A270F265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E7DADAE-DB0C-47E3-AE16-C7B09A32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EAB89127-DBEE-47FB-951F-C4FEBC41E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368F6061-E9B4-4C8B-B421-CB81EF371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4F431D3-EEE6-4416-BA2B-7B8942561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C3A1230D-F162-470F-B26A-44F48789F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128856B-8BFD-40E1-993B-93F4DDEEC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0AD4C0C2-878C-4A6F-998A-CDDC31ACD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7EE0349E-7D03-4F4E-BCAA-D6BAC3E05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FD4A5BD7-7EA2-4F4A-A88B-240C62605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5DE89C9-D993-4FE5-9E60-4816CB1A6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3574CA6C-639F-41A6-AED3-15C0E0E1B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B3864BFB-5F88-4311-A2A0-12D067F91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09B3E436-97A2-4763-9E55-2C470DF17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8462A8CC-9918-4941-9B4A-36FB3F853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B0671973-544E-4370-8DB9-174DAB82F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B5505BD9-45DD-4763-90CB-FB9DB0661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022B701-1894-49C5-A67C-6B8377C7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90501CD9-45DC-4009-A410-08DB27A87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00BD35CA-BF52-4F44-B789-E3B98042D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5AED4B0-30B1-4E36-86A4-42C2A9181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DA1A0260-34D8-4474-8C33-ED80F8309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DCCA183-C630-4855-8BD6-0E4EEE59F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843E8B9F-C809-423A-ADAA-80CE5C071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621EBC9-CEB1-4BA5-82D6-9944A3C12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EB68BB96-3C54-47CE-A559-16FC5968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BDDD9304-3AB6-4BE9-833E-9C1B3EC42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7756000-2285-4D38-AD2B-91F47CF8B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2F7A36A8-4BBE-49D8-94DA-606561AC0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961EE45E-0342-4F26-8CD3-85CDDF7E5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89C5DC0E-03C0-4CEB-AD10-3A3C99994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2E1CE081-E685-46D4-BAF7-54C65BD82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5486C88F-30DD-46C8-9B05-F885D4EB0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290BAD11-B30B-49DE-A566-E21BCDDCF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1F821CC-6C37-4415-8DA6-EF6B42D87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C9ECD1FB-7FE8-477E-8E90-648AE4E9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381C9DD8-7FF3-44E6-9887-1CE07DBD9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654D87AF-08CE-4125-AF4B-8C8A9D340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F3C9C908-1A58-4E28-969E-48E9BA61B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530AEF7-35DB-44E3-93EB-B3F0FBA9E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108D15E-72F2-45D7-9050-8322CB1F8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CC764F43-FB23-49CB-B2CA-ACFBFB412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64C60457-68FC-4E1F-9ABB-E79094AE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22C915FB-0611-4283-8EC1-88510A69F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3CF80AC6-E542-456F-BEE8-E9CF46AC2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9EC6EED6-01FF-4941-A4AB-224D26EE1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F8D16FF7-D5D7-4A97-BB5E-A069EF13A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703DF22-27D8-481B-95B5-A4A7A6206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F7256DA-C9DD-498F-A3B4-789819FE4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EBEBA9FF-8036-4656-B1F1-87953464D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575DABD2-EA79-4547-AFC6-53720AB60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3060E1B5-52C7-4314-98B0-3AE8A0B63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033D416E-D8B5-4097-B7F0-1BA0357D3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A5862DFC-3406-4DC9-AA41-0CE64748A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3C908427-368C-4792-A5E5-313F77FF2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88CB189E-908B-495D-B023-05D3D2C1B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59" name="Rectangle 258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63" name="Right Triangle 262">
            <a:extLst>
              <a:ext uri="{FF2B5EF4-FFF2-40B4-BE49-F238E27FC236}">
                <a16:creationId xmlns:a16="http://schemas.microsoft.com/office/drawing/2014/main" id="{94D786EB-944C-47D5-B631-899F4029B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65" name="Flowchart: Document 264">
            <a:extLst>
              <a:ext uri="{FF2B5EF4-FFF2-40B4-BE49-F238E27FC236}">
                <a16:creationId xmlns:a16="http://schemas.microsoft.com/office/drawing/2014/main" id="{41FB6F01-9581-4ED4-833E-048E9F3C8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96105" y="1562107"/>
            <a:ext cx="6858000" cy="3733791"/>
          </a:xfrm>
          <a:prstGeom prst="flowChartDocumen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91A5C83-CF4B-2731-4BC5-9841482C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2954226"/>
            <a:ext cx="5555624" cy="22321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dirty="0">
                <a:solidFill>
                  <a:schemeClr val="tx2"/>
                </a:solidFill>
              </a:rPr>
              <a:t>Any Questions?</a:t>
            </a:r>
            <a:br>
              <a:rPr lang="en-US" sz="5000" dirty="0">
                <a:solidFill>
                  <a:schemeClr val="tx2"/>
                </a:solidFill>
              </a:rPr>
            </a:br>
            <a:r>
              <a:rPr lang="en-US" sz="4000" dirty="0">
                <a:solidFill>
                  <a:schemeClr val="tx2"/>
                </a:solidFill>
              </a:rPr>
              <a:t>Thanks for listening </a:t>
            </a:r>
            <a:r>
              <a:rPr lang="en-US" sz="4000" dirty="0">
                <a:solidFill>
                  <a:schemeClr val="tx2"/>
                </a:solidFill>
                <a:sym typeface="Wingdings" panose="05000000000000000000" pitchFamily="2" charset="2"/>
              </a:rPr>
              <a:t> </a:t>
            </a:r>
            <a:endParaRPr lang="en-US" sz="5000" dirty="0">
              <a:solidFill>
                <a:schemeClr val="tx2"/>
              </a:solidFill>
            </a:endParaRPr>
          </a:p>
        </p:txBody>
      </p:sp>
      <p:pic>
        <p:nvPicPr>
          <p:cNvPr id="8" name="Graphic 7" descr="Help">
            <a:extLst>
              <a:ext uri="{FF2B5EF4-FFF2-40B4-BE49-F238E27FC236}">
                <a16:creationId xmlns:a16="http://schemas.microsoft.com/office/drawing/2014/main" id="{B166A9DE-8304-4645-0574-F432E997E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9157" y="301459"/>
            <a:ext cx="5810316" cy="5810316"/>
          </a:xfrm>
          <a:prstGeom prst="rect">
            <a:avLst/>
          </a:prstGeom>
        </p:spPr>
      </p:pic>
      <p:pic>
        <p:nvPicPr>
          <p:cNvPr id="3" name="Graphic 2" descr="Envelope with solid fill">
            <a:extLst>
              <a:ext uri="{FF2B5EF4-FFF2-40B4-BE49-F238E27FC236}">
                <a16:creationId xmlns:a16="http://schemas.microsoft.com/office/drawing/2014/main" id="{7A871635-A07A-1754-EAA1-DFF394907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405" y="6235724"/>
            <a:ext cx="622278" cy="622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19010F-732D-9FBA-0545-C93B029C4CCE}"/>
              </a:ext>
            </a:extLst>
          </p:cNvPr>
          <p:cNvSpPr txBox="1"/>
          <p:nvPr/>
        </p:nvSpPr>
        <p:spPr>
          <a:xfrm>
            <a:off x="912683" y="6362197"/>
            <a:ext cx="290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sinead.mary.eley@cern.ch</a:t>
            </a:r>
          </a:p>
        </p:txBody>
      </p:sp>
    </p:spTree>
    <p:extLst>
      <p:ext uri="{BB962C8B-B14F-4D97-AF65-F5344CB8AC3E}">
        <p14:creationId xmlns:p14="http://schemas.microsoft.com/office/powerpoint/2010/main" val="2689719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24DF18-5EA7-57B5-8BD5-06A4CB6B4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 UP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F251D-FA4D-362A-FBCC-3EDB4915C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290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DDD5C5-F8A4-7E04-BDC3-3702EB8A9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E0ED8B-5FA9-7B8D-971A-213AB0DE1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EA84E7-CBA6-8923-30FE-00C879895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50FFAAE-23B9-299B-BBBF-9F2CE3A8B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41ED42-FE24-6662-CC33-9A5F206F2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2FB23C-250D-B2B7-01EA-DD9EC84C0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1B6D78-6A8B-7086-ED31-BC8F0C726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9E22886-4291-6CBD-B8C7-4BE51D637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1E16E4-611A-B6AE-2D5E-C1B12CA69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3527F3-BF0C-1695-1A99-D82BCB879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3E04894-85DE-7306-8885-C1E06628B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F7D1EE-5E4C-8053-6063-A3A4B6050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2D0A53-0DD8-28FB-811B-CBC1EDC86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3084A5-8949-53C1-E363-13803596A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20B4709-AE91-CEF7-9319-3A00BA12E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E080EDB-7BE2-8EBA-CDFB-15E877351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A5DC46-749F-7F66-41E3-E6D034BDB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03B99CE-732C-3817-D395-FB02AC789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762DAEF-601F-1334-B73C-DF6B719ED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A983A67-CD8A-FE3C-B7E3-E40A1796D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A750A39-F6AB-91AA-4324-1DD0F8AD0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485F94-9C53-98DE-850F-1C43A66D0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13C482-34B8-5F06-4B99-1C248D6A6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9996F0-D713-3E90-5E88-EB19ED09E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4BCBE51-FA0C-4DC7-1B98-6D3BB762B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20FC66B-F0C5-7803-14AB-D76F12309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E384A30-5A0F-A451-A45F-6FB381D0B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A65FB4A-1B31-FC1E-A4EA-542FD5637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442C24-291E-8781-6A48-234908F15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98A65EE-69F7-3FAD-AB61-72D004CD0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986710D-5437-5691-4318-870BCAAD0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29678F-3FA8-E0EA-CE78-B0B8541D1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FD7871E-6B0C-F5FA-E80C-0AA5AC432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8B336E8-C922-8B40-75EB-CB2B52A0B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19E02C-AE03-FB49-4168-402895831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DC7DAFE-9A98-9161-4C75-FE887292C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0B11123-A35F-2B12-459E-56E9825EF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7E85304-2295-C99D-22C5-B4087371A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EA931C2-D953-AAAF-2F3A-77283C8DE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B54E5FC-053A-5C2B-AA11-2F0D54039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51E7212-A7A0-689C-0221-C620706CD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FC90DAA-BD48-9990-6FDF-8EB121AA6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B5FC091-6CB4-A94B-EE10-D15A9D7F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78A4129-2A21-A445-7080-25ACADC7E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84A8D15-23D9-371A-7F12-74E7760BD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330735-6EE0-101E-2842-6C679115B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1D9B585-9C42-B09F-2320-2006D88E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7878793-6C66-994F-6120-CBA1A20F0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01D48FC-1B15-DE34-D9E0-52436DCCB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90651E6-41D3-4C4B-7C58-8423E3253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13EE54D-18A3-6EA5-F997-640300CC8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CD16CD7-0684-98C0-8359-B5CCF3566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688F9B0-E167-B70C-F1C8-64082AD88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8AC7797-0FD2-0B58-B73D-27AE049CC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E9B2D63-3A40-2A05-238B-D0EABE116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D90CF04-3B42-6E02-97B6-3EDA6F717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794F071-3BD9-CC41-5804-93C5B8767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2EFCB00-2393-7144-0B68-440C53DF5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FA7D344-0DAF-D2DE-CB50-79CF3570D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864614A-7A38-371E-BD01-5D63C09E3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A018996-93D7-8C42-F3CC-915B691ED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CF38AAF-1023-CDBF-6746-371E8F357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F7A073A-583B-F97C-B946-866C3C471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2260D0F-7BAC-810F-E404-83C8761DD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581F79-FDDD-D822-59B7-538388F66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507FF64-5357-7B8D-4FAC-42BBB549C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9436CE8-B0F2-A92C-16AF-72028F827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B9DEFA2-6480-75D6-31C7-CD4984F2C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BFB51EE-8688-66C9-6C80-F99EEE4FD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D0143C4-1E7E-FA5F-A7D9-16C8DCD6E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EB96E5F-485D-E5AB-3E35-D2465948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1FD7E44-D46B-1195-08D6-4183F0D89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EFE1D7D-A56D-21E2-F2E4-0618AF142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42E1D21-8DDE-FEFB-3C39-80799A48C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A272BD1-8D39-FF65-D9F8-907ACF008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BB4ACDE-AD81-264F-4C85-F10D35AC8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B855CE5-07CB-3CC5-F184-E568FB766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7B592BB-0AC6-1C37-45C2-C2D7C4E60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AAD3E6E-A34A-6D17-2A17-6983510F3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4279C1-421F-F196-53C7-A7228C368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1E4531C-8386-BBC0-46BB-0E5523826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357149B-DB1F-DFF6-34FF-8F177CAD8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0E56276-6BAF-F794-D939-338303FAD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8F60356-867E-F92A-8990-523F3A9F29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740337E-4479-6737-9C85-B8382CF39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98C6A92-3011-8D3F-ED2A-D55287DC5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16666F1-0371-9C01-18D8-928020E89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A14CC29-7946-7B98-4EA4-6A9F35F69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E981ADA-3DDC-C673-45DD-23BC213B0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FA8315-5E7E-9027-8CFB-520E2F023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512DE9D-5E42-287B-EA4B-231389A89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E7E46B-8EC7-76DC-4A39-9AECD84B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3F34C50-BAD1-96F2-22C7-255751C3F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99ED1DA-6E8D-1E9D-FD2F-B7E11D869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68ED6A38-DE24-DE4C-3821-DBC3C6AD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CC556EA-E35B-A1BB-5E75-8A90DAE94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5F651324-517A-386D-967C-091EE7306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828E1616-7D5A-9AC4-DEB4-BD7A2E42F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289EB93E-0771-3998-FE49-D3F328E3F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B13CEBC-11BE-5EED-C6D0-94E04401C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60FA609-719C-614D-F97F-81BDBF3D2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A892AC-F28B-5C39-0FEA-097B86B7B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91A95FB-D788-8A15-4522-39045D773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D91E05B-6CA5-F055-ECE7-9A3DA4229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052AA99-23E8-229D-DE8A-4BA26FD9E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51F3853-6665-06FA-10D0-9CEE774F5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EAAC948-DD93-76BB-7971-3E957F2E0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367C4EC-4431-43A0-BC4B-9CDEF477C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FCCED53-462A-CAF3-69D7-EB2C16F5E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CAF7147-6114-AFB4-8D6A-1A22647EF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DD85305-9A8C-25C7-BB59-E7A57FD06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F8F7962-E9C6-C02B-2BC4-1CD5A6EB1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81CBFEB-1136-5D3E-6BD0-5E61D44BA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53BC841-DDCA-0E7B-5239-B449BCDA2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E6C10A2-FDDB-21D4-8142-D782D86D3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7EE8802-F9AC-64DE-9F39-25A43345AE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76FB865-7BD6-F30A-32B6-921B43D50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CAB52C2-BCB3-D1ED-D524-7027CF027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46DB5C-5A74-10EC-AD21-5FBB54FA6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B20509D-EFBA-2119-E9C4-352EE53CA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F7BBFAB-1D0C-19A1-6D35-A754299B6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F28B81F-4D4C-4F8D-0F33-9E053CBC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D39C515-D358-6AF4-D5A6-183A025DE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82E2573-A348-55A8-AB9C-6EC6458B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0D81E8A-D92F-0E86-0786-0DC675BFD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D5F70179-4B0C-4630-37DB-107F759B3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9B4D0065-965E-6D21-8D12-D88812C41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6D4A719-5F19-D4B1-AA0F-E3EC8363A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E2A6C7D5-9F27-678D-8275-CBCF93E97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021174-E2BD-FA25-B283-7FBF09E12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8864" y="590473"/>
            <a:ext cx="10733204" cy="9250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FASER : Detector Design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E4AB9-3A97-03B4-BA50-E02776F205FC}"/>
              </a:ext>
            </a:extLst>
          </p:cNvPr>
          <p:cNvSpPr txBox="1"/>
          <p:nvPr/>
        </p:nvSpPr>
        <p:spPr>
          <a:xfrm>
            <a:off x="767255" y="1797269"/>
            <a:ext cx="10930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Two main components: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Electronic Detector (FASER)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Emulsion Detector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FASERNu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)</a:t>
            </a:r>
          </a:p>
        </p:txBody>
      </p:sp>
      <p:pic>
        <p:nvPicPr>
          <p:cNvPr id="5" name="Content Placeholder 7" descr="A diagram of a train&#10;&#10;AI-generated content may be incorrect.">
            <a:extLst>
              <a:ext uri="{FF2B5EF4-FFF2-40B4-BE49-F238E27FC236}">
                <a16:creationId xmlns:a16="http://schemas.microsoft.com/office/drawing/2014/main" id="{01F07592-70CB-9D5F-7A8C-6D946F9C84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6" y="1722541"/>
            <a:ext cx="5818852" cy="2247923"/>
          </a:xfrm>
          <a:prstGeom prst="roundRect">
            <a:avLst/>
          </a:prstGeom>
          <a:ln w="57150">
            <a:noFill/>
          </a:ln>
        </p:spPr>
      </p:pic>
      <p:pic>
        <p:nvPicPr>
          <p:cNvPr id="6" name="Content Placeholder 7" descr="A diagram of a train&#10;&#10;AI-generated content may be incorrect.">
            <a:extLst>
              <a:ext uri="{FF2B5EF4-FFF2-40B4-BE49-F238E27FC236}">
                <a16:creationId xmlns:a16="http://schemas.microsoft.com/office/drawing/2014/main" id="{B7221A51-1BFF-CD1C-5D55-3AC4C365C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9" b="35019"/>
          <a:stretch>
            <a:fillRect/>
          </a:stretch>
        </p:blipFill>
        <p:spPr>
          <a:xfrm>
            <a:off x="10451689" y="1722542"/>
            <a:ext cx="1380263" cy="1460718"/>
          </a:xfrm>
          <a:prstGeom prst="roundRect">
            <a:avLst/>
          </a:prstGeom>
          <a:ln w="57150">
            <a:solidFill>
              <a:schemeClr val="tx2">
                <a:lumMod val="25000"/>
                <a:lumOff val="75000"/>
              </a:schemeClr>
            </a:solidFill>
          </a:ln>
        </p:spPr>
      </p:pic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08D406AC-4207-298B-1F38-6ED137164617}"/>
              </a:ext>
            </a:extLst>
          </p:cNvPr>
          <p:cNvSpPr/>
          <p:nvPr/>
        </p:nvSpPr>
        <p:spPr>
          <a:xfrm>
            <a:off x="191076" y="3121766"/>
            <a:ext cx="5559973" cy="35943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93" name="Picture 192" descr="A diagram of a graph&#10;&#10;AI-generated content may be incorrect.">
            <a:extLst>
              <a:ext uri="{FF2B5EF4-FFF2-40B4-BE49-F238E27FC236}">
                <a16:creationId xmlns:a16="http://schemas.microsoft.com/office/drawing/2014/main" id="{0D51D627-BA94-1F23-8591-11447B257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6" y="3249437"/>
            <a:ext cx="4971572" cy="3341927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78198D16-0AE5-539C-A3A3-3A40BD372BAB}"/>
              </a:ext>
            </a:extLst>
          </p:cNvPr>
          <p:cNvSpPr txBox="1"/>
          <p:nvPr/>
        </p:nvSpPr>
        <p:spPr>
          <a:xfrm>
            <a:off x="6096000" y="3970464"/>
            <a:ext cx="5818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Box made of emulsion film &amp; tungsten sits in front of electronic detector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Physically records neutrino interactions in the material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Only in LHC for ~1 month at a time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Films have to be developed afterwards &amp; then sent to Japan to be processed </a:t>
            </a:r>
          </a:p>
        </p:txBody>
      </p:sp>
    </p:spTree>
    <p:extLst>
      <p:ext uri="{BB962C8B-B14F-4D97-AF65-F5344CB8AC3E}">
        <p14:creationId xmlns:p14="http://schemas.microsoft.com/office/powerpoint/2010/main" val="4050845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FC4D9-9A67-711A-8F07-DACD266E1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D95164-172F-5D3C-B31D-B28FE4F97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23F0C0-0258-966D-1F42-1379073C0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C8C1516-72D0-5FC6-3A15-41EF51D32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60ACAA-D043-52BF-F478-E8A998567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317C6C0-5488-520B-F329-2D1BA4CFC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CBFDC7B-B83D-AFC2-42AC-CD84B81E7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EFB56D7-E2C3-90E6-CEAF-ACA10BFCB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5085F35-5C21-2292-7D8A-7F1BCA37D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A7C674-5977-0BC0-3581-B924282D7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233E7E4-E5C8-0035-2F91-9C6CEDA1E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C623D98-5669-14CC-AE7D-0A7C475E4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533C9D-231E-355C-D6FF-8426C384B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9A35E6-D6F5-9221-5284-926D0C75E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DFBB305-E5C6-78E1-A620-3506B34DB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FC07DEE-F332-E78C-3581-487EF82AF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62A4CB-DE03-4BBD-1906-56FAA1BA5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F40157-09C0-4435-D7BD-A04EA42F0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EA4CDDE-2CCC-64E8-61F7-52F9548FA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D250FF-2B17-011D-F5D6-ED1499867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5B0DCD-F4C4-5517-AE22-E49247F42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71FBBA-A7F3-116F-DF24-43EFB75A2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3C71963-C023-0ED3-EEDC-9B3448E8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F34E236-1A47-8090-7D8F-FAF24E804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C41D98E-D6C8-8886-8209-3A0B53894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E0DA700-8C43-2B32-D0CC-BA8DC3B8A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9ADDF0-F9FA-08FC-CDB7-1C32A3D6C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AF0A13-AB04-94C1-7878-E83C5891A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C7E45AE-92CC-9B93-325D-E0927C984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EE93512-78E7-8F96-E14C-8A89C053B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2114EDE-DE63-D8C6-BA28-20FFA0180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AA18267-1847-2A38-CBCF-6625F8433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2206235-0F08-15E4-9191-B767443EC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B173F24-CCC7-82BE-65B6-1E04AD6D7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49C6D-AAB7-F966-23D2-84D4A8664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289239C-2220-C9E3-2B38-95FFA77AB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603AE5D-BE83-8E4C-1286-E734442CF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4E0D81A-FE07-7015-316A-0896FE18E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A0153C7-1ED9-F654-310F-CC3C07DAD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DC5ADFA-99D2-F00D-6D4C-CB1938331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B84A16D-5996-EB0A-7DE7-0A42E083C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E7587FE-0A91-BF0E-FE9B-5F5E6B5CF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F437B5E-830E-9F44-CBF1-9B088AA11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B73B1A1-E418-9058-48ED-73E6E773D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69EA2F3-571A-C00B-A7B3-5A519C2D5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F67C6F8-986A-79A4-8939-97C485EC8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A74507-3580-1D2B-67EB-D22CBB49B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9BC4DC2-173D-898C-F48E-C19B17912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F1835B2-9A4F-EE10-EF4E-C68C79BF2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DFC354-2A1E-FB25-74ED-95201CF6A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C88599D-B7FC-EF55-C02D-59A41F87F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B7B8B07-8D67-FAB1-3421-D80BD1F7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1B1B62C-BD49-D9A2-6B17-E9F8170BA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DD0D4A3-3625-CB03-AB71-21A47D126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1265361-A855-75D7-C42E-8DAB95489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EA06EAE-2112-B2FE-6E45-8C0277B6C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AAE7C2A-EF74-3530-701F-58816F0E4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9AF59D8-0B04-34B3-B884-2BECAC5A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AD22D76-EB43-27AC-A506-344CD3D34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BCC0BF1-04D3-C4B5-60C5-EFC76DFB1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37D6FCD-D866-E5E1-7597-3B1AABDC9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71D0874-076F-F75D-A6F6-122464843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1F71197-1406-A811-695E-E0152B661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BE6774C-E304-BE2F-75E9-CE230A163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F84AC7-9A72-C550-FE82-0766B88D9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3B23F17-AF04-82F1-AE09-ACF4FCF98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8779FFB-07A9-E90A-C093-FB807D29C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3238406-1C3C-1D26-70E0-0C1D5F1AC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6D0174B-74E3-06FC-B853-942B8DEF8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1860B5A-E240-973A-A7D9-9E83C0C43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52D885F-4B00-4658-C8BD-4094E2216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1413C75-B6A9-E44F-5EDD-B5AF389F7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D700B18-A723-25E3-F5DA-98A1D7EDE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7A63FE4-AFCA-2A00-F583-117B4CC6A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0965DBC-053F-A75E-A2C8-F7910A72F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D5ACB34-1D9D-2640-E3C6-BCF78E757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668D4CD-7E2A-65BF-710B-157510027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0DD8D4A-64D5-F151-2032-5774501AD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EE79108-F6B9-D9E1-4779-95B34FAEE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A459833-7D69-E7B8-E984-422CAE330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2005BC6-2F75-F5DE-1543-ECB38C1FE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315100A-1195-16BD-BAC3-770AD6C91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EA095E8-2193-F244-4D5B-2A9E3DE7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F2404C-7085-3BE0-09E0-21154DBA6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C4DA8CA-F303-595B-C407-25D1F490F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2C9085F-A98E-07C4-3BCA-49DF96F71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AB10EC7-9338-1F09-815B-77A6CF21C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5C23F59-089D-F974-A35D-67ACB4D1A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4B82B92-EFEC-0696-0A82-1D9F650E9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4851884-1A8F-155F-0729-74D17E17D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02530CD-A5B5-A7A1-FB18-3BCB5E184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274FAF3-653C-3C13-24A0-D5CBFA8CA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039A8FC-F630-774A-AB24-9845C8121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8765A5B-089D-BDBD-6F3B-CE8F07E34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6778AF77-F295-01F1-5896-170B6F5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8EDFB3C-6A4D-24E8-9E7D-2C16CA4E3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3BAA2E78-5FD3-4787-BCD8-B3CFAA79A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51A72801-9F5F-1F2A-E1B2-D565699C5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6B2FC05A-53E1-E516-72A3-C5E0FCECD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B84D43B-A7DC-A1B0-B17C-0B6ACC90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DDAA938-F450-7C72-3CF2-54A1564C6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356D30F-DEA0-6F5D-5ADE-9B0126571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B2AE421-7BCA-F52F-D56F-468BE68F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DDD9F25-E734-8FC6-6397-F10830975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3CFAC1A-E7E0-B111-9DC8-BD9A37C0B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0474014-FB10-A62B-990F-EAF738F81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3BB9755-A135-5FD6-03F6-17E7E4BC5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9359933-BD50-0F5D-AB7F-F781B478A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20AAAE6-914A-6D3B-E7BC-BFB7301A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80590E7-AD37-3A80-EF01-A6C6A60FF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DFC0CB7-28C0-3D27-B3EA-C0BB025F2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6133CD5-35B8-0CC7-A15C-9C766608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4E3D6F3-6E0F-8900-1AD2-7642D337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8CDF40C-7369-AA09-D290-6BE891605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2AA4942-CADB-58B6-3F07-2E687CFEC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1D80D64-E6E7-2CBD-4665-03881BEA4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220B90A-2C1C-1E89-9FA8-460AA7C6D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47D0725-0F9F-59BD-674C-7F8D2725C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6F94C8B-E953-CB8E-F6BB-574FF70F3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CF34B64-FAA3-4B89-1B6A-FE8B11E8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C2CD7D0-8F6D-2C3A-7A11-CA41CC8A3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7FEA5A4-B576-55B1-FD91-70CEE40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EDE30D0-105B-36EE-2D40-2F3E839198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E7D3399-81D4-6A80-D3D7-D8D64BF67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BC9D820E-F7D4-D29E-F3A2-B096ABF11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939BE95F-99B2-E299-8217-EF5239B0F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417785E-D7F1-DF1D-F82F-9DF83DD54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0A449C4-B597-7588-7B98-E255FD259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60E82BE-7ED0-1FB5-B38F-5197F39DB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28D1AE-FCBE-6192-A30A-E04910B8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8864" y="590473"/>
            <a:ext cx="10733204" cy="9250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FASER : Detector Design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D1666-B74C-F404-0AB2-B1BBC46337FE}"/>
              </a:ext>
            </a:extLst>
          </p:cNvPr>
          <p:cNvSpPr txBox="1"/>
          <p:nvPr/>
        </p:nvSpPr>
        <p:spPr>
          <a:xfrm>
            <a:off x="767255" y="1797269"/>
            <a:ext cx="10930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Two main components: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Electronic Detector (FASER)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Emulsion Detector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FASERNu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)</a:t>
            </a:r>
          </a:p>
        </p:txBody>
      </p:sp>
      <p:pic>
        <p:nvPicPr>
          <p:cNvPr id="5" name="Content Placeholder 7" descr="A diagram of a train&#10;&#10;AI-generated content may be incorrect.">
            <a:extLst>
              <a:ext uri="{FF2B5EF4-FFF2-40B4-BE49-F238E27FC236}">
                <a16:creationId xmlns:a16="http://schemas.microsoft.com/office/drawing/2014/main" id="{D22D76CF-037A-0673-D5BD-A09044D0EA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6" y="1722541"/>
            <a:ext cx="5818852" cy="2247923"/>
          </a:xfrm>
          <a:prstGeom prst="roundRect">
            <a:avLst/>
          </a:prstGeom>
          <a:ln w="57150">
            <a:noFill/>
          </a:ln>
        </p:spPr>
      </p:pic>
      <p:pic>
        <p:nvPicPr>
          <p:cNvPr id="6" name="Content Placeholder 7" descr="A diagram of a train&#10;&#10;AI-generated content may be incorrect.">
            <a:extLst>
              <a:ext uri="{FF2B5EF4-FFF2-40B4-BE49-F238E27FC236}">
                <a16:creationId xmlns:a16="http://schemas.microsoft.com/office/drawing/2014/main" id="{C528DEE8-85B5-8F61-A737-1AFDAD98A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19361"/>
          <a:stretch>
            <a:fillRect/>
          </a:stretch>
        </p:blipFill>
        <p:spPr>
          <a:xfrm>
            <a:off x="6013101" y="1722542"/>
            <a:ext cx="4692288" cy="2247922"/>
          </a:xfrm>
          <a:prstGeom prst="roundRect">
            <a:avLst/>
          </a:prstGeom>
          <a:ln w="57150">
            <a:solidFill>
              <a:schemeClr val="tx2">
                <a:lumMod val="25000"/>
                <a:lumOff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DF777-BA02-F250-43AC-3C7E21B2B073}"/>
              </a:ext>
            </a:extLst>
          </p:cNvPr>
          <p:cNvSpPr txBox="1"/>
          <p:nvPr/>
        </p:nvSpPr>
        <p:spPr>
          <a:xfrm>
            <a:off x="767255" y="2849030"/>
            <a:ext cx="5049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Used for neutrino analyses and BSM searches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Consists of 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Scintillators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EM calorimeter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Tracking spectrometer &amp; decay volume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Includes a 0.55 T magnet </a:t>
            </a:r>
          </a:p>
        </p:txBody>
      </p:sp>
    </p:spTree>
    <p:extLst>
      <p:ext uri="{BB962C8B-B14F-4D97-AF65-F5344CB8AC3E}">
        <p14:creationId xmlns:p14="http://schemas.microsoft.com/office/powerpoint/2010/main" val="2520253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3A3AE-93C5-F44F-FD26-B7A8CF03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00209-0493-C83C-5295-BEA64C4E9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0ECEDD-88D6-B1F4-AD72-05265A9C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52CC577-D8F0-30E5-6F31-549AE8910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5AF1D6E-0BDD-9E0F-6259-010604E73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2F9E86-BD79-2E0A-9FC6-3F3785501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30EAE4F-035E-E340-FAB5-368160045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E03B3B4-9F47-E12F-E942-3FD763AD6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3AA1869-0D64-429B-EEB4-4F066CA56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FEA6D0-0510-8DDF-0EF0-3ECEAB4A3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6D45CEB-3084-721C-3B05-B5376E7FD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C4BB0A8-44CF-6D84-C47D-669946447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7EA72D-46F3-63A5-2332-74A478C97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925ACF-79FF-5B6C-B0C3-31047D75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21C0CBA-348F-2AAE-EBA3-C069D2DDB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BA5339-2E1D-85D1-2642-E6733A521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B12D5E4-5EF7-3A61-AC47-238A1574C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5991402-8725-B11A-E40F-C0BCF3AC1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DE3236-74AD-A8B5-A732-7A668C9CE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5AE193E-A82A-9D91-F3BE-86166EF77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BB015BE-FAB5-9764-CEC8-9C045B95D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F50A57A-9161-4F51-055A-879A386AE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8EE4486-099B-5D32-19E0-EBB0326F3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673184-BFE0-F834-B93D-EF83A6D12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15DF93-CEAB-BA33-0098-562222C85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45EAA56-1384-DD26-A94C-C37D7B14F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B7B914D-909B-F455-CA8D-50A8A949F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3AF107D-F9AB-AF35-DA6E-361ECA2F2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BDDBC95-9575-6B9F-DF41-816709E02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DDBA6C-FC29-DB71-6067-37FB6D016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A6D2055-E3A7-017E-EC3A-9113FE090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AACA9B-AAB5-6BA7-59C2-1ED22C569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29FB5D7-C838-CDAC-2583-48C5CAA3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27ACAD8-EE62-8018-6A41-D689C5DF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CD7F475-3A62-BD7C-7EA9-3B947CF44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C16295F-AB3C-C2D1-D438-568EF83E4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3A828F3-F958-019E-2AF2-1879F3E1A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9C95CBE-8C04-16D7-B64A-A0ACF40F7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127120A-BBCC-8764-97D9-B2F791281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221CB91-2D8C-6720-3EC3-5C4521200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7F5F1A1-C89D-23BE-AE49-4077B71E7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DB76D16-35E4-4D61-D554-E3EAD336E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B204F20-B51B-C4A7-EE54-F09FBBAC0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70830F2-8539-A2CA-216A-D3C4FFD5E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E037A19-B91D-D623-A328-D71E3A2C5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AC3E436-C4BB-A0F5-1DC4-121CAD988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6F9B22E-A7E3-E9A7-855A-777E02149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4F0B91-D443-D2AE-2AAC-2EDD67988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742281D-7063-BD0A-69E9-849944EB31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4B02CFD-B6F1-2326-214C-8FB33D9E5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0848F48-C579-3D95-1A07-7C4DE614F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63A204D-EE19-F4D3-D364-E10FBBF4F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E1D013F-BDE7-1F55-B35D-05F43F225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0915111-C3D8-87CA-FA47-4C8FD933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33FA7DE-466C-CAFD-2455-36EF49DF0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4A65D22-32C3-744B-E704-BF497FD50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347238C-5B01-0614-E0AC-FD3F0D53D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4B3AF6F-C66C-0B49-321C-289D50146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4F37491-1088-B30A-BA6A-237E2FE7D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6BA264C-3183-B1E1-878E-970BCF929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6975224-B248-92E3-DFD0-08E3D877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8E0A441-8E65-FDD1-E13E-A6C4E4C68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ADDBFB7-CC55-F845-DBFB-4DD8AF96D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9FE1CEE-CEFD-B34F-FB1E-C40A74ABC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0310EE7-2C46-EDB7-D74D-388ACFE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223208E-FDA4-BB79-E653-0E16B09EF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AB8FCD5-1374-F9D9-5B82-3DBA8D05C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CDAF7D1-481E-5385-F24A-3BEBECAE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7F0D652-1C64-C59A-3E1A-89CE0C024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976116A-BC27-AB30-2525-31728359A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AA9A006-5FFF-A3CC-47B8-3F2ABB49F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4947EF1-07DF-2D76-1A04-6A299CC3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315FD16-0A53-4FFA-AA95-48E19E07C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36BA902-64B0-B0FD-C316-AC2A970D7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50073B6-6543-393D-3F7F-0673EEB61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CF94CD8-195B-A0A6-1A07-04F5868CB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BEE6A26-F3BE-EB28-C465-E6E5F9A8F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D4C1796-6284-0EA1-7413-183FE4153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C6C0404-8AF7-E8EB-8C58-BD5343C11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D5B7823-7B00-C490-CE0B-7AF68C08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04192C1-2C21-AB5A-8A0C-5BE9316CB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BA2BA91-C7DF-2C8D-B140-D84435475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12A696A-A928-75B1-A41D-20E3D715E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09DD408-37AD-ACF5-8026-400762A4C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E9A5C2A-08D5-DBC3-23EE-97A86C3F0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25093A9-0537-92BA-5C59-DF15B18CB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E2D79E6-350F-0AD7-BF71-45A4AFE3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8A0C9F-596A-4446-F941-D7D18C59A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45C5612-4E4A-0ECF-D925-44C119E15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E807DA6-6225-3BD3-17E3-A7681F7D8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D7A2FAE-DF67-DA5E-987E-A8D801A74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9F07207-F087-B249-45A2-2D23AEB6D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A4402AD-EA1B-5521-2428-147A725C2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5A973C1-D73C-ECC9-73A9-D00E3495B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E23F992F-AE3C-707F-9B84-14A713999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E46D8F8-ADC2-9DE7-4546-6C2CA8044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852F55C7-5727-F817-F6FF-22F2722F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3A120BB0-CBD0-6DAA-03B7-76B46A1A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ED144A99-3731-506B-3BA4-BE6ED3437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D1EC6B5-E3A7-7189-D690-03D3D6B9A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25D7250-B3DB-8BF0-FFD8-88708077F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9144EFC-B061-3B97-801D-DC1A68713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58E475E-B9E0-092C-A325-2A77B863E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AB2DE85-4EFB-AA66-03C2-4BFF5786E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734F093-CEBE-4BF4-06A8-7D315C6A9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3BF6794-7032-AF96-1C0E-E9AFB8C1D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DD51724-B024-57B8-4ED7-8DC8140A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B7810D-628A-06CF-AF40-735EBD44C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06613A3-6296-AEF8-E633-D86BBAC48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4FBF883-6718-4D76-BF76-C63C40D52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E1C1694-CFEF-8A88-2A68-20E73F246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5C4D448-CDE3-7E59-199D-7C7B00425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596E5A7-C823-0C6C-EDE3-F0FB0670A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A29CFB6-435A-DEAF-21DB-A3022CB1D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CDF5B63-3862-1209-5298-0F7BFF78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7809CAA-001B-97C1-266B-1F1A998CF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AAC3932-4433-B983-0C60-5715AE71A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1806207-69AC-6912-E027-8F8CCA1FA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0AFEC83-DFEE-C6CC-F619-EC5477AEA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307903F-3E04-2D4D-383C-A30C6E698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A6D15D1-C77B-DD44-F267-06E37979F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1483271-BFEE-E862-24FF-8DFB2E05E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1257DA4-8946-DECA-2DC9-CFEAE8D21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2A77018-60CD-D9C3-10AC-A59575DD0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E830792-C87C-A297-913A-37CE9116D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1B4F735-1D69-E8B5-EFEB-E696531A9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9BE919C6-55DE-FEB3-72FA-7E7FD8049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F4D0EA5-8FA1-F895-7496-ED777292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C303533-5CE9-E998-7376-E0BD01351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622C74-62DC-B2C4-2167-197E0225F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8864" y="590473"/>
            <a:ext cx="10733204" cy="9250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FASER : Physics Results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8E6F2FF-4729-48E2-7A8F-5540BF3DC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15" y="3636849"/>
            <a:ext cx="1945207" cy="275673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07F16F3-F87A-BFD9-B102-2151AEB2F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42" y="3734397"/>
            <a:ext cx="2041474" cy="2756735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18DC3133-86AF-B90F-BFEA-DEF71C73AD36}"/>
              </a:ext>
            </a:extLst>
          </p:cNvPr>
          <p:cNvSpPr txBox="1"/>
          <p:nvPr/>
        </p:nvSpPr>
        <p:spPr>
          <a:xfrm>
            <a:off x="863600" y="1757680"/>
            <a:ext cx="7392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 FASER’s first 3 years of data taking, produced some good physics results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Both searches for new physics </a:t>
            </a:r>
          </a:p>
        </p:txBody>
      </p:sp>
      <p:pic>
        <p:nvPicPr>
          <p:cNvPr id="147" name="Picture 146" descr="A diagram of a graph&#10;&#10;AI-generated content may be incorrect.">
            <a:extLst>
              <a:ext uri="{FF2B5EF4-FFF2-40B4-BE49-F238E27FC236}">
                <a16:creationId xmlns:a16="http://schemas.microsoft.com/office/drawing/2014/main" id="{C8F62D00-BD01-D71F-0742-8F8D9947B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95" y="3861880"/>
            <a:ext cx="3139805" cy="2305671"/>
          </a:xfrm>
          <a:prstGeom prst="rect">
            <a:avLst/>
          </a:prstGeom>
        </p:spPr>
      </p:pic>
      <p:pic>
        <p:nvPicPr>
          <p:cNvPr id="149" name="Picture 148" descr="A diagram of a flight speed test&#10;&#10;AI-generated content may be incorrect.">
            <a:extLst>
              <a:ext uri="{FF2B5EF4-FFF2-40B4-BE49-F238E27FC236}">
                <a16:creationId xmlns:a16="http://schemas.microsoft.com/office/drawing/2014/main" id="{E885BA9E-9667-8D62-0EFB-4653118A7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84" y="3746734"/>
            <a:ext cx="3515906" cy="2568994"/>
          </a:xfrm>
          <a:prstGeom prst="rect">
            <a:avLst/>
          </a:prstGeom>
        </p:spPr>
      </p:pic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534F4C4D-6824-2CF7-7CFA-DBFCF686FE64}"/>
              </a:ext>
            </a:extLst>
          </p:cNvPr>
          <p:cNvSpPr/>
          <p:nvPr/>
        </p:nvSpPr>
        <p:spPr>
          <a:xfrm>
            <a:off x="450166" y="2919046"/>
            <a:ext cx="5772287" cy="3805311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E505C4F-9EF3-45A3-AE7F-F3CB0E087794}"/>
              </a:ext>
            </a:extLst>
          </p:cNvPr>
          <p:cNvSpPr txBox="1"/>
          <p:nvPr/>
        </p:nvSpPr>
        <p:spPr>
          <a:xfrm>
            <a:off x="2531165" y="3050052"/>
            <a:ext cx="177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EBE9B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Dark Photons 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E7DD3113-4DAF-C29F-6790-473A42CDE3CF}"/>
              </a:ext>
            </a:extLst>
          </p:cNvPr>
          <p:cNvSpPr/>
          <p:nvPr/>
        </p:nvSpPr>
        <p:spPr>
          <a:xfrm>
            <a:off x="6319559" y="2863877"/>
            <a:ext cx="5772287" cy="3805311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24B2FC5-F6E3-0197-D163-CF517B1D5504}"/>
              </a:ext>
            </a:extLst>
          </p:cNvPr>
          <p:cNvSpPr txBox="1"/>
          <p:nvPr/>
        </p:nvSpPr>
        <p:spPr>
          <a:xfrm>
            <a:off x="8256104" y="3001458"/>
            <a:ext cx="234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EBE9B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Axion Like Particles</a:t>
            </a:r>
          </a:p>
        </p:txBody>
      </p:sp>
    </p:spTree>
    <p:extLst>
      <p:ext uri="{BB962C8B-B14F-4D97-AF65-F5344CB8AC3E}">
        <p14:creationId xmlns:p14="http://schemas.microsoft.com/office/powerpoint/2010/main" val="2485959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B42397-759B-4110-90F9-11A099A0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CE16B93-748F-4AF3-90C6-D3EE861E7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1F2252F-DB74-4990-8E43-3B46EB31A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BBB0339-E325-46BB-A951-96F1A4651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1A6F6B-EBF5-41B9-BDDB-AF519B8AD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2CB88A6-ABF0-4981-8112-89F17060A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207B5CF-3BA7-46DE-A98B-C46A77F21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DE055E6-5758-4FD1-A969-1AB1F47EE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5B9E002-9254-431A-BEE3-BC744C6D4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5BB4EB4-8685-4464-8EAE-D44D7770B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239F69-CDD7-49E2-9C2E-B56A6D009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6C507C8-734D-457D-A4EA-3C1F17BC8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39D922-20CB-41E9-B69E-FA643C51A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FE3C40B-0A70-4224-BC24-365327DC6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22999B0-1AA0-4D8B-BB3E-1BEAD972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737CB6-048C-4FD9-9663-0D214A0A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F1A2328-0FD2-449E-A066-56A7D096A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212297-7D47-455C-B574-D4A450A6B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F88725D-F086-42CF-A0A4-F335D03F9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EE97B27-B4E2-45AF-ACC9-5EC22DB7A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FADBC7B-7D04-4E57-9B78-3FC78B903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CD44BB5-3236-443E-BDD8-7E145E32D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85E742B-9320-4785-A94F-2CAE2855C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42F567-7F15-4D7B-8F9C-5F8F6B283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9DAD4DF-0FE8-401C-AE04-738B80B25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101394A-2A38-4F45-B5B6-A025C4B43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9D4873B-257C-4327-907C-082946921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5350388-C37B-41E0-8172-2F7D79DBB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DA0A053-52F2-4D51-BEB7-31B0A3CA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23551FA-C6B2-4251-A24C-021D7B64E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50F0F9-04C8-47E4-AF66-B3CAF8C81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017C593-7166-4110-8447-086A8A2DB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792CE38-231D-4EFB-BD1C-B0DFC471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7902244-3120-4F1E-BCA7-C414F8CA5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C2A9BEC-6FBD-4C4E-9D8F-679710860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D05CAB2-3C3D-4649-A904-7115E0A40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79ECC96-BB36-4A8A-ACFC-0CDAC9A32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6C3BBC2-CEC2-44E9-B82B-34488E7E3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73074D9-0CF2-46DC-8D7A-871B6FE4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573F54A-11A1-4A06-8130-294B4D5CE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2F69BFB-91DF-4F4E-BE91-2D6805CD6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BA93DEE-828E-4AC5-A89A-B3FCC168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043F28B-A5B8-4573-89CC-A68E27A72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41EDE26-6F99-4FF5-A50B-255FEF1C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C69229A-861A-4B33-A690-B89F20F21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1FF5E2F-2AD1-485A-8981-8905C235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2E9781F-DF28-41A8-8A6B-7DC5409F9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CDF5C52-5A30-4182-9FF7-118DB1BB6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C8008CF-A1BC-4A0E-B9A2-05FB501EB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F1A43F-5E26-4631-8775-BC3BACEB1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8A5A284-AA4F-43C1-84B9-947642136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B3BE54E-1FBA-4E64-982C-9CA2C0C4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E7BA94A-1A8A-45C6-9B8F-AFEC955F1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5C6D3A0-6B84-4021-87FB-3179A711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A87903E-EEC8-47F4-8730-06C5FD14B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8A92A2B-3460-4608-B3EA-4FFEAF83B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B0E1020-452C-4B7F-A1D2-BA8F1B83F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903CF7B-6947-4932-AD73-020495EDC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453FA51-CE2D-4B84-9F4F-3263D1BC4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327B132-AD8C-4732-93AA-C136586C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690347A-6937-4F6D-93E3-D398D803D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DE6FA2BA-220F-4070-A46C-D437A6D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B18D2A95-840F-45DF-AD93-5FA412FCC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F92A3F2D-F424-43A3-88B0-FB258A0C1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8BBA9B4-EF00-4579-A73A-061C5F90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671F1C5-E931-49D9-9767-24576DE53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046BA41-68C0-40C2-BC53-B4CEE4497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76E7620-A012-4D01-82AC-46D48B7ED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5B0D3EE-EC46-46BC-91C4-5DF8E2395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6B0B37E-E738-4DEC-9C41-BF6269C06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3AFB8B0-64A4-4D83-9BD8-9E66B562B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D476192-29F6-47CF-BCF9-7380667EE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0DFCCF7-D983-4E21-9508-BD55CE628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5B9C6DA-F76E-45A2-8BB3-40FAF6D8C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4210E6D-AADD-4805-A5EA-9A52D0D30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75DC64F-453E-4AEA-AE65-D99FAE789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D802B56-7408-46D4-8EAA-BE6E22347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1C2DD0F-4A07-4510-B9BC-EE4560F6D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D788BD1-17A6-41DE-9EFA-533C6D3D7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9AC2388-5F15-4D60-B816-F7AC60F7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26E0780-8DF3-4637-8C1A-7A3E623B0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9CE402E-8C2D-4EC6-A180-FBF8116EE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5F8AC4E-9C7D-42D3-89A2-33C30FA51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7F715C8-AA23-4912-8669-61553682B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F183C1D-030E-4775-9670-0936C809C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70DC51B-15B9-4F37-9BF3-F4E762B92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3834603-F0EF-42F7-8341-C4BF2931D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3E31C74-18A8-4EB2-8034-B2BF4C20E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3E618E4-2AD8-4E68-AEEE-8D11DC4D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5CBF929-71E3-4CCC-A912-A0E1D135F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AB384EE-8795-4C64-B229-D57CB4BAD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10E8CCD-425C-4DCD-A08B-8947BAC17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DEDFBB1E-CA08-43FD-9A7A-F1B29EFDB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23D0689-9AC6-4F16-AFFD-D68F95A0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38B75E-CDE9-AC90-0371-57B800984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24" y="630551"/>
            <a:ext cx="2275990" cy="9250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SND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ADD435-EE0B-2005-8202-0D380A072DF2}"/>
                  </a:ext>
                </a:extLst>
              </p:cNvPr>
              <p:cNvSpPr txBox="1"/>
              <p:nvPr/>
            </p:nvSpPr>
            <p:spPr>
              <a:xfrm>
                <a:off x="647115" y="1555633"/>
                <a:ext cx="513783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Studies neutrino interactions at the LHC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 Opposite side of the ATLAS but same location 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wrt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 collision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Positioned off the beamline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Approved in 2021 &amp; started taking data in 2022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Optimised for the identification of the neutrino flavours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Different design to FASER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Different angular acceptance ( 7.2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en-GB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𝜂</m:t>
                    </m:r>
                    <m:r>
                      <a:rPr kumimoji="0" lang="en-GB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&lt;8.4)</m:t>
                    </m:r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Detects small angle neutrinos from collisions (but larger than FASER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𝜈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SND share an emulsion lab at CERN with FASER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ADD435-EE0B-2005-8202-0D380A072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5" y="1555633"/>
                <a:ext cx="5137836" cy="4524315"/>
              </a:xfrm>
              <a:prstGeom prst="rect">
                <a:avLst/>
              </a:prstGeom>
              <a:blipFill>
                <a:blip r:embed="rId2"/>
                <a:stretch>
                  <a:fillRect l="-712" t="-539" b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028781C0-BDD0-7ED6-AC4C-8BEFA4264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33" y="3386503"/>
            <a:ext cx="4959193" cy="2797311"/>
          </a:xfrm>
          <a:prstGeom prst="roundRect">
            <a:avLst/>
          </a:prstGeom>
        </p:spPr>
      </p:pic>
      <p:sp>
        <p:nvSpPr>
          <p:cNvPr id="42" name="Trapezoid 41">
            <a:extLst>
              <a:ext uri="{FF2B5EF4-FFF2-40B4-BE49-F238E27FC236}">
                <a16:creationId xmlns:a16="http://schemas.microsoft.com/office/drawing/2014/main" id="{52564820-97E7-147E-4D5E-BB8321886F5A}"/>
              </a:ext>
            </a:extLst>
          </p:cNvPr>
          <p:cNvSpPr/>
          <p:nvPr/>
        </p:nvSpPr>
        <p:spPr>
          <a:xfrm rot="4745797">
            <a:off x="8342293" y="39829"/>
            <a:ext cx="2064871" cy="2306847"/>
          </a:xfrm>
          <a:custGeom>
            <a:avLst/>
            <a:gdLst>
              <a:gd name="connsiteX0" fmla="*/ 0 w 1305339"/>
              <a:gd name="connsiteY0" fmla="*/ 2660374 h 2660374"/>
              <a:gd name="connsiteX1" fmla="*/ 425606 w 1305339"/>
              <a:gd name="connsiteY1" fmla="*/ 0 h 2660374"/>
              <a:gd name="connsiteX2" fmla="*/ 879733 w 1305339"/>
              <a:gd name="connsiteY2" fmla="*/ 0 h 2660374"/>
              <a:gd name="connsiteX3" fmla="*/ 1305339 w 1305339"/>
              <a:gd name="connsiteY3" fmla="*/ 2660374 h 2660374"/>
              <a:gd name="connsiteX4" fmla="*/ 0 w 1305339"/>
              <a:gd name="connsiteY4" fmla="*/ 2660374 h 2660374"/>
              <a:gd name="connsiteX0" fmla="*/ 0 w 1280566"/>
              <a:gd name="connsiteY0" fmla="*/ 2671893 h 2671893"/>
              <a:gd name="connsiteX1" fmla="*/ 400833 w 1280566"/>
              <a:gd name="connsiteY1" fmla="*/ 0 h 2671893"/>
              <a:gd name="connsiteX2" fmla="*/ 854960 w 1280566"/>
              <a:gd name="connsiteY2" fmla="*/ 0 h 2671893"/>
              <a:gd name="connsiteX3" fmla="*/ 1280566 w 1280566"/>
              <a:gd name="connsiteY3" fmla="*/ 2660374 h 2671893"/>
              <a:gd name="connsiteX4" fmla="*/ 0 w 1280566"/>
              <a:gd name="connsiteY4" fmla="*/ 2671893 h 2671893"/>
              <a:gd name="connsiteX0" fmla="*/ 0 w 2068329"/>
              <a:gd name="connsiteY0" fmla="*/ 2671893 h 2879600"/>
              <a:gd name="connsiteX1" fmla="*/ 400833 w 2068329"/>
              <a:gd name="connsiteY1" fmla="*/ 0 h 2879600"/>
              <a:gd name="connsiteX2" fmla="*/ 854960 w 2068329"/>
              <a:gd name="connsiteY2" fmla="*/ 0 h 2879600"/>
              <a:gd name="connsiteX3" fmla="*/ 2068329 w 2068329"/>
              <a:gd name="connsiteY3" fmla="*/ 2879600 h 2879600"/>
              <a:gd name="connsiteX4" fmla="*/ 0 w 2068329"/>
              <a:gd name="connsiteY4" fmla="*/ 2671893 h 2879600"/>
              <a:gd name="connsiteX0" fmla="*/ 0 w 2068329"/>
              <a:gd name="connsiteY0" fmla="*/ 2671893 h 2879600"/>
              <a:gd name="connsiteX1" fmla="*/ 400833 w 2068329"/>
              <a:gd name="connsiteY1" fmla="*/ 0 h 2879600"/>
              <a:gd name="connsiteX2" fmla="*/ 854960 w 2068329"/>
              <a:gd name="connsiteY2" fmla="*/ 0 h 2879600"/>
              <a:gd name="connsiteX3" fmla="*/ 2068329 w 2068329"/>
              <a:gd name="connsiteY3" fmla="*/ 2879600 h 2879600"/>
              <a:gd name="connsiteX4" fmla="*/ 0 w 2068329"/>
              <a:gd name="connsiteY4" fmla="*/ 2671893 h 2879600"/>
              <a:gd name="connsiteX0" fmla="*/ 0 w 2014490"/>
              <a:gd name="connsiteY0" fmla="*/ 2567550 h 2879600"/>
              <a:gd name="connsiteX1" fmla="*/ 346994 w 2014490"/>
              <a:gd name="connsiteY1" fmla="*/ 0 h 2879600"/>
              <a:gd name="connsiteX2" fmla="*/ 801121 w 2014490"/>
              <a:gd name="connsiteY2" fmla="*/ 0 h 2879600"/>
              <a:gd name="connsiteX3" fmla="*/ 2014490 w 2014490"/>
              <a:gd name="connsiteY3" fmla="*/ 2879600 h 2879600"/>
              <a:gd name="connsiteX4" fmla="*/ 0 w 2014490"/>
              <a:gd name="connsiteY4" fmla="*/ 2567550 h 2879600"/>
              <a:gd name="connsiteX0" fmla="*/ 0 w 2014490"/>
              <a:gd name="connsiteY0" fmla="*/ 2567550 h 2879600"/>
              <a:gd name="connsiteX1" fmla="*/ 346994 w 2014490"/>
              <a:gd name="connsiteY1" fmla="*/ 0 h 2879600"/>
              <a:gd name="connsiteX2" fmla="*/ 801121 w 2014490"/>
              <a:gd name="connsiteY2" fmla="*/ 0 h 2879600"/>
              <a:gd name="connsiteX3" fmla="*/ 2014490 w 2014490"/>
              <a:gd name="connsiteY3" fmla="*/ 2879600 h 2879600"/>
              <a:gd name="connsiteX4" fmla="*/ 0 w 2014490"/>
              <a:gd name="connsiteY4" fmla="*/ 2567550 h 2879600"/>
              <a:gd name="connsiteX0" fmla="*/ 0 w 2024277"/>
              <a:gd name="connsiteY0" fmla="*/ 2567550 h 2793763"/>
              <a:gd name="connsiteX1" fmla="*/ 346994 w 2024277"/>
              <a:gd name="connsiteY1" fmla="*/ 0 h 2793763"/>
              <a:gd name="connsiteX2" fmla="*/ 801121 w 2024277"/>
              <a:gd name="connsiteY2" fmla="*/ 0 h 2793763"/>
              <a:gd name="connsiteX3" fmla="*/ 2024277 w 2024277"/>
              <a:gd name="connsiteY3" fmla="*/ 2793763 h 2793763"/>
              <a:gd name="connsiteX4" fmla="*/ 0 w 2024277"/>
              <a:gd name="connsiteY4" fmla="*/ 2567550 h 2793763"/>
              <a:gd name="connsiteX0" fmla="*/ 0 w 2082835"/>
              <a:gd name="connsiteY0" fmla="*/ 2556270 h 2793763"/>
              <a:gd name="connsiteX1" fmla="*/ 405552 w 2082835"/>
              <a:gd name="connsiteY1" fmla="*/ 0 h 2793763"/>
              <a:gd name="connsiteX2" fmla="*/ 859679 w 2082835"/>
              <a:gd name="connsiteY2" fmla="*/ 0 h 2793763"/>
              <a:gd name="connsiteX3" fmla="*/ 2082835 w 2082835"/>
              <a:gd name="connsiteY3" fmla="*/ 2793763 h 2793763"/>
              <a:gd name="connsiteX4" fmla="*/ 0 w 2082835"/>
              <a:gd name="connsiteY4" fmla="*/ 2556270 h 2793763"/>
              <a:gd name="connsiteX0" fmla="*/ 0 w 2198198"/>
              <a:gd name="connsiteY0" fmla="*/ 2752301 h 2793763"/>
              <a:gd name="connsiteX1" fmla="*/ 520915 w 2198198"/>
              <a:gd name="connsiteY1" fmla="*/ 0 h 2793763"/>
              <a:gd name="connsiteX2" fmla="*/ 975042 w 2198198"/>
              <a:gd name="connsiteY2" fmla="*/ 0 h 2793763"/>
              <a:gd name="connsiteX3" fmla="*/ 2198198 w 2198198"/>
              <a:gd name="connsiteY3" fmla="*/ 2793763 h 2793763"/>
              <a:gd name="connsiteX4" fmla="*/ 0 w 2198198"/>
              <a:gd name="connsiteY4" fmla="*/ 2752301 h 2793763"/>
              <a:gd name="connsiteX0" fmla="*/ 0 w 2214468"/>
              <a:gd name="connsiteY0" fmla="*/ 2752301 h 3112150"/>
              <a:gd name="connsiteX1" fmla="*/ 520915 w 2214468"/>
              <a:gd name="connsiteY1" fmla="*/ 0 h 3112150"/>
              <a:gd name="connsiteX2" fmla="*/ 975042 w 2214468"/>
              <a:gd name="connsiteY2" fmla="*/ 0 h 3112150"/>
              <a:gd name="connsiteX3" fmla="*/ 2214468 w 2214468"/>
              <a:gd name="connsiteY3" fmla="*/ 3112150 h 3112150"/>
              <a:gd name="connsiteX4" fmla="*/ 0 w 2214468"/>
              <a:gd name="connsiteY4" fmla="*/ 2752301 h 3112150"/>
              <a:gd name="connsiteX0" fmla="*/ 0 w 2214468"/>
              <a:gd name="connsiteY0" fmla="*/ 2752301 h 3112150"/>
              <a:gd name="connsiteX1" fmla="*/ 520915 w 2214468"/>
              <a:gd name="connsiteY1" fmla="*/ 0 h 3112150"/>
              <a:gd name="connsiteX2" fmla="*/ 975042 w 2214468"/>
              <a:gd name="connsiteY2" fmla="*/ 0 h 3112150"/>
              <a:gd name="connsiteX3" fmla="*/ 2214468 w 2214468"/>
              <a:gd name="connsiteY3" fmla="*/ 3112150 h 3112150"/>
              <a:gd name="connsiteX4" fmla="*/ 0 w 2214468"/>
              <a:gd name="connsiteY4" fmla="*/ 2752301 h 3112150"/>
              <a:gd name="connsiteX0" fmla="*/ 0 w 2214468"/>
              <a:gd name="connsiteY0" fmla="*/ 2752301 h 3112150"/>
              <a:gd name="connsiteX1" fmla="*/ 520915 w 2214468"/>
              <a:gd name="connsiteY1" fmla="*/ 0 h 3112150"/>
              <a:gd name="connsiteX2" fmla="*/ 975042 w 2214468"/>
              <a:gd name="connsiteY2" fmla="*/ 0 h 3112150"/>
              <a:gd name="connsiteX3" fmla="*/ 2214468 w 2214468"/>
              <a:gd name="connsiteY3" fmla="*/ 3112150 h 3112150"/>
              <a:gd name="connsiteX4" fmla="*/ 0 w 2214468"/>
              <a:gd name="connsiteY4" fmla="*/ 2752301 h 3112150"/>
              <a:gd name="connsiteX0" fmla="*/ 0 w 2214468"/>
              <a:gd name="connsiteY0" fmla="*/ 2752301 h 3112150"/>
              <a:gd name="connsiteX1" fmla="*/ 520915 w 2214468"/>
              <a:gd name="connsiteY1" fmla="*/ 0 h 3112150"/>
              <a:gd name="connsiteX2" fmla="*/ 975042 w 2214468"/>
              <a:gd name="connsiteY2" fmla="*/ 0 h 3112150"/>
              <a:gd name="connsiteX3" fmla="*/ 2214468 w 2214468"/>
              <a:gd name="connsiteY3" fmla="*/ 3112150 h 3112150"/>
              <a:gd name="connsiteX4" fmla="*/ 0 w 2214468"/>
              <a:gd name="connsiteY4" fmla="*/ 2752301 h 3112150"/>
              <a:gd name="connsiteX0" fmla="*/ 0 w 2239653"/>
              <a:gd name="connsiteY0" fmla="*/ 2757150 h 3112150"/>
              <a:gd name="connsiteX1" fmla="*/ 546100 w 2239653"/>
              <a:gd name="connsiteY1" fmla="*/ 0 h 3112150"/>
              <a:gd name="connsiteX2" fmla="*/ 1000227 w 2239653"/>
              <a:gd name="connsiteY2" fmla="*/ 0 h 3112150"/>
              <a:gd name="connsiteX3" fmla="*/ 2239653 w 2239653"/>
              <a:gd name="connsiteY3" fmla="*/ 3112150 h 3112150"/>
              <a:gd name="connsiteX4" fmla="*/ 0 w 2239653"/>
              <a:gd name="connsiteY4" fmla="*/ 2757150 h 3112150"/>
              <a:gd name="connsiteX0" fmla="*/ 0 w 2239653"/>
              <a:gd name="connsiteY0" fmla="*/ 2757150 h 3112150"/>
              <a:gd name="connsiteX1" fmla="*/ 546100 w 2239653"/>
              <a:gd name="connsiteY1" fmla="*/ 0 h 3112150"/>
              <a:gd name="connsiteX2" fmla="*/ 1000227 w 2239653"/>
              <a:gd name="connsiteY2" fmla="*/ 0 h 3112150"/>
              <a:gd name="connsiteX3" fmla="*/ 2239653 w 2239653"/>
              <a:gd name="connsiteY3" fmla="*/ 3112150 h 3112150"/>
              <a:gd name="connsiteX4" fmla="*/ 0 w 2239653"/>
              <a:gd name="connsiteY4" fmla="*/ 2757150 h 3112150"/>
              <a:gd name="connsiteX0" fmla="*/ 0 w 2239653"/>
              <a:gd name="connsiteY0" fmla="*/ 2757150 h 3112150"/>
              <a:gd name="connsiteX1" fmla="*/ 546100 w 2239653"/>
              <a:gd name="connsiteY1" fmla="*/ 0 h 3112150"/>
              <a:gd name="connsiteX2" fmla="*/ 1000227 w 2239653"/>
              <a:gd name="connsiteY2" fmla="*/ 0 h 3112150"/>
              <a:gd name="connsiteX3" fmla="*/ 2239653 w 2239653"/>
              <a:gd name="connsiteY3" fmla="*/ 3112150 h 3112150"/>
              <a:gd name="connsiteX4" fmla="*/ 0 w 2239653"/>
              <a:gd name="connsiteY4" fmla="*/ 2757150 h 3112150"/>
              <a:gd name="connsiteX0" fmla="*/ 0 w 2281053"/>
              <a:gd name="connsiteY0" fmla="*/ 2757150 h 3023124"/>
              <a:gd name="connsiteX1" fmla="*/ 546100 w 2281053"/>
              <a:gd name="connsiteY1" fmla="*/ 0 h 3023124"/>
              <a:gd name="connsiteX2" fmla="*/ 1000227 w 2281053"/>
              <a:gd name="connsiteY2" fmla="*/ 0 h 3023124"/>
              <a:gd name="connsiteX3" fmla="*/ 2281053 w 2281053"/>
              <a:gd name="connsiteY3" fmla="*/ 3023124 h 3023124"/>
              <a:gd name="connsiteX4" fmla="*/ 0 w 2281053"/>
              <a:gd name="connsiteY4" fmla="*/ 2757150 h 3023124"/>
              <a:gd name="connsiteX0" fmla="*/ 0 w 2635091"/>
              <a:gd name="connsiteY0" fmla="*/ 2757150 h 3023124"/>
              <a:gd name="connsiteX1" fmla="*/ 546100 w 2635091"/>
              <a:gd name="connsiteY1" fmla="*/ 0 h 3023124"/>
              <a:gd name="connsiteX2" fmla="*/ 2635091 w 2635091"/>
              <a:gd name="connsiteY2" fmla="*/ 702930 h 3023124"/>
              <a:gd name="connsiteX3" fmla="*/ 2281053 w 2635091"/>
              <a:gd name="connsiteY3" fmla="*/ 3023124 h 3023124"/>
              <a:gd name="connsiteX4" fmla="*/ 0 w 2635091"/>
              <a:gd name="connsiteY4" fmla="*/ 2757150 h 3023124"/>
              <a:gd name="connsiteX0" fmla="*/ 0 w 2635091"/>
              <a:gd name="connsiteY0" fmla="*/ 2054220 h 2320194"/>
              <a:gd name="connsiteX1" fmla="*/ 700018 w 2635091"/>
              <a:gd name="connsiteY1" fmla="*/ 59077 h 2320194"/>
              <a:gd name="connsiteX2" fmla="*/ 2635091 w 2635091"/>
              <a:gd name="connsiteY2" fmla="*/ 0 h 2320194"/>
              <a:gd name="connsiteX3" fmla="*/ 2281053 w 2635091"/>
              <a:gd name="connsiteY3" fmla="*/ 2320194 h 2320194"/>
              <a:gd name="connsiteX4" fmla="*/ 0 w 2635091"/>
              <a:gd name="connsiteY4" fmla="*/ 2054220 h 2320194"/>
              <a:gd name="connsiteX0" fmla="*/ 0 w 2635091"/>
              <a:gd name="connsiteY0" fmla="*/ 2247925 h 2513899"/>
              <a:gd name="connsiteX1" fmla="*/ 520759 w 2635091"/>
              <a:gd name="connsiteY1" fmla="*/ 0 h 2513899"/>
              <a:gd name="connsiteX2" fmla="*/ 2635091 w 2635091"/>
              <a:gd name="connsiteY2" fmla="*/ 193705 h 2513899"/>
              <a:gd name="connsiteX3" fmla="*/ 2281053 w 2635091"/>
              <a:gd name="connsiteY3" fmla="*/ 2513899 h 2513899"/>
              <a:gd name="connsiteX4" fmla="*/ 0 w 2635091"/>
              <a:gd name="connsiteY4" fmla="*/ 2247925 h 2513899"/>
              <a:gd name="connsiteX0" fmla="*/ 0 w 2281053"/>
              <a:gd name="connsiteY0" fmla="*/ 2247925 h 2513899"/>
              <a:gd name="connsiteX1" fmla="*/ 520759 w 2281053"/>
              <a:gd name="connsiteY1" fmla="*/ 0 h 2513899"/>
              <a:gd name="connsiteX2" fmla="*/ 1587752 w 2281053"/>
              <a:gd name="connsiteY2" fmla="*/ 1073518 h 2513899"/>
              <a:gd name="connsiteX3" fmla="*/ 2281053 w 2281053"/>
              <a:gd name="connsiteY3" fmla="*/ 2513899 h 2513899"/>
              <a:gd name="connsiteX4" fmla="*/ 0 w 2281053"/>
              <a:gd name="connsiteY4" fmla="*/ 2247925 h 2513899"/>
              <a:gd name="connsiteX0" fmla="*/ 0 w 2281053"/>
              <a:gd name="connsiteY0" fmla="*/ 1174407 h 1440381"/>
              <a:gd name="connsiteX1" fmla="*/ 1446780 w 2281053"/>
              <a:gd name="connsiteY1" fmla="*/ 36073 h 1440381"/>
              <a:gd name="connsiteX2" fmla="*/ 1587752 w 2281053"/>
              <a:gd name="connsiteY2" fmla="*/ 0 h 1440381"/>
              <a:gd name="connsiteX3" fmla="*/ 2281053 w 2281053"/>
              <a:gd name="connsiteY3" fmla="*/ 1440381 h 1440381"/>
              <a:gd name="connsiteX4" fmla="*/ 0 w 2281053"/>
              <a:gd name="connsiteY4" fmla="*/ 1174407 h 1440381"/>
              <a:gd name="connsiteX0" fmla="*/ 0 w 2281053"/>
              <a:gd name="connsiteY0" fmla="*/ 2040873 h 2306847"/>
              <a:gd name="connsiteX1" fmla="*/ 1446780 w 2281053"/>
              <a:gd name="connsiteY1" fmla="*/ 902539 h 2306847"/>
              <a:gd name="connsiteX2" fmla="*/ 1017451 w 2281053"/>
              <a:gd name="connsiteY2" fmla="*/ 0 h 2306847"/>
              <a:gd name="connsiteX3" fmla="*/ 2281053 w 2281053"/>
              <a:gd name="connsiteY3" fmla="*/ 2306847 h 2306847"/>
              <a:gd name="connsiteX4" fmla="*/ 0 w 2281053"/>
              <a:gd name="connsiteY4" fmla="*/ 2040873 h 2306847"/>
              <a:gd name="connsiteX0" fmla="*/ 0 w 2281053"/>
              <a:gd name="connsiteY0" fmla="*/ 2040873 h 2306847"/>
              <a:gd name="connsiteX1" fmla="*/ 311950 w 2281053"/>
              <a:gd name="connsiteY1" fmla="*/ 1430844 h 2306847"/>
              <a:gd name="connsiteX2" fmla="*/ 1017451 w 2281053"/>
              <a:gd name="connsiteY2" fmla="*/ 0 h 2306847"/>
              <a:gd name="connsiteX3" fmla="*/ 2281053 w 2281053"/>
              <a:gd name="connsiteY3" fmla="*/ 2306847 h 2306847"/>
              <a:gd name="connsiteX4" fmla="*/ 0 w 2281053"/>
              <a:gd name="connsiteY4" fmla="*/ 2040873 h 2306847"/>
              <a:gd name="connsiteX0" fmla="*/ 0 w 2289849"/>
              <a:gd name="connsiteY0" fmla="*/ 1985827 h 2306847"/>
              <a:gd name="connsiteX1" fmla="*/ 320746 w 2289849"/>
              <a:gd name="connsiteY1" fmla="*/ 1430844 h 2306847"/>
              <a:gd name="connsiteX2" fmla="*/ 1026247 w 2289849"/>
              <a:gd name="connsiteY2" fmla="*/ 0 h 2306847"/>
              <a:gd name="connsiteX3" fmla="*/ 2289849 w 2289849"/>
              <a:gd name="connsiteY3" fmla="*/ 2306847 h 2306847"/>
              <a:gd name="connsiteX4" fmla="*/ 0 w 2289849"/>
              <a:gd name="connsiteY4" fmla="*/ 1985827 h 230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9849" h="2306847">
                <a:moveTo>
                  <a:pt x="0" y="1985827"/>
                </a:moveTo>
                <a:lnTo>
                  <a:pt x="320746" y="1430844"/>
                </a:lnTo>
                <a:lnTo>
                  <a:pt x="1026247" y="0"/>
                </a:lnTo>
                <a:lnTo>
                  <a:pt x="2289849" y="2306847"/>
                </a:lnTo>
                <a:cubicBezTo>
                  <a:pt x="2129788" y="2053221"/>
                  <a:pt x="88422" y="1563725"/>
                  <a:pt x="0" y="1985827"/>
                </a:cubicBezTo>
                <a:close/>
              </a:path>
            </a:pathLst>
          </a:cu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" name="Picture 8" descr="A machine in a tunnel&#10;&#10;AI-generated content may be incorrect.">
            <a:extLst>
              <a:ext uri="{FF2B5EF4-FFF2-40B4-BE49-F238E27FC236}">
                <a16:creationId xmlns:a16="http://schemas.microsoft.com/office/drawing/2014/main" id="{DF18FAB5-8C10-57DD-B76D-CBEB11D27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t="19945" r="10144" b="14013"/>
          <a:stretch>
            <a:fillRect/>
          </a:stretch>
        </p:blipFill>
        <p:spPr>
          <a:xfrm>
            <a:off x="5717840" y="275236"/>
            <a:ext cx="3058577" cy="2222791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5" name="Content Placeholder 7" descr="A computer generated image of a white cylinder&#10;&#10;AI-generated content may be incorrect.">
            <a:extLst>
              <a:ext uri="{FF2B5EF4-FFF2-40B4-BE49-F238E27FC236}">
                <a16:creationId xmlns:a16="http://schemas.microsoft.com/office/drawing/2014/main" id="{FA640AD3-DB80-06D0-FB1B-E3F7D69C4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60605" r="78806" b="-1276"/>
          <a:stretch>
            <a:fillRect/>
          </a:stretch>
        </p:blipFill>
        <p:spPr>
          <a:xfrm>
            <a:off x="9716086" y="153901"/>
            <a:ext cx="2275990" cy="3031681"/>
          </a:xfrm>
          <a:prstGeom prst="ellipse">
            <a:avLst/>
          </a:prstGeom>
          <a:ln w="28575">
            <a:noFill/>
          </a:ln>
        </p:spPr>
      </p:pic>
      <p:pic>
        <p:nvPicPr>
          <p:cNvPr id="106" name="Picture 105" descr="A diagram of a machine&#10;&#10;AI-generated content may be incorrect.">
            <a:extLst>
              <a:ext uri="{FF2B5EF4-FFF2-40B4-BE49-F238E27FC236}">
                <a16:creationId xmlns:a16="http://schemas.microsoft.com/office/drawing/2014/main" id="{887284C3-1E5C-B08F-0537-7F445503A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33" y="3386502"/>
            <a:ext cx="4959193" cy="27973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27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FB42397-759B-4110-90F9-11A099A0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CE16B93-748F-4AF3-90C6-D3EE861E7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1F2252F-DB74-4990-8E43-3B46EB31A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0BBB0339-E325-46BB-A951-96F1A4651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21A6F6B-EBF5-41B9-BDDB-AF519B8AD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A2CB88A6-ABF0-4981-8112-89F17060A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207B5CF-3BA7-46DE-A98B-C46A77F21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9DE055E6-5758-4FD1-A969-1AB1F47EE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15B9E002-9254-431A-BEE3-BC744C6D4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5BB4EB4-8685-4464-8EAE-D44D7770B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B3239F69-CDD7-49E2-9C2E-B56A6D009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A6C507C8-734D-457D-A4EA-3C1F17BC8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139D922-20CB-41E9-B69E-FA643C51A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5FE3C40B-0A70-4224-BC24-365327DC6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422999B0-1AA0-4D8B-BB3E-1BEAD972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49737CB6-048C-4FD9-9663-0D214A0A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2F1A2328-0FD2-449E-A066-56A7D096A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3212297-7D47-455C-B574-D4A450A6B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F88725D-F086-42CF-A0A4-F335D03F9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0EE97B27-B4E2-45AF-ACC9-5EC22DB7A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FADBC7B-7D04-4E57-9B78-3FC78B903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CCD44BB5-3236-443E-BDD8-7E145E32D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385E742B-9320-4785-A94F-2CAE2855C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8A42F567-7F15-4D7B-8F9C-5F8F6B283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69DAD4DF-0FE8-401C-AE04-738B80B25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2101394A-2A38-4F45-B5B6-A025C4B43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79D4873B-257C-4327-907C-082946921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D5350388-C37B-41E0-8172-2F7D79DBB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1DA0A053-52F2-4D51-BEB7-31B0A3CA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B23551FA-C6B2-4251-A24C-021D7B64E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9A50F0F9-04C8-47E4-AF66-B3CAF8C81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017C593-7166-4110-8447-086A8A2DB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0792CE38-231D-4EFB-BD1C-B0DFC471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37902244-3120-4F1E-BCA7-C414F8CA5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6C2A9BEC-6FBD-4C4E-9D8F-679710860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CD05CAB2-3C3D-4649-A904-7115E0A40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479ECC96-BB36-4A8A-ACFC-0CDAC9A32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D6C3BBC2-CEC2-44E9-B82B-34488E7E3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373074D9-0CF2-46DC-8D7A-871B6FE4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D573F54A-11A1-4A06-8130-294B4D5CE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72F69BFB-91DF-4F4E-BE91-2D6805CD6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4BA93DEE-828E-4AC5-A89A-B3FCC168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2043F28B-A5B8-4573-89CC-A68E27A72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A41EDE26-6F99-4FF5-A50B-255FEF1C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DC69229A-861A-4B33-A690-B89F20F21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1FF5E2F-2AD1-485A-8981-8905C235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82E9781F-DF28-41A8-8A6B-7DC5409F9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ECDF5C52-5A30-4182-9FF7-118DB1BB6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FC8008CF-A1BC-4A0E-B9A2-05FB501EB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2DF1A43F-5E26-4631-8775-BC3BACEB1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08A5A284-AA4F-43C1-84B9-947642136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5B3BE54E-1FBA-4E64-982C-9CA2C0C4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7E7BA94A-1A8A-45C6-9B8F-AFEC955F1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55C6D3A0-6B84-4021-87FB-3179A711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DA87903E-EEC8-47F4-8730-06C5FD14B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A8A92A2B-3460-4608-B3EA-4FFEAF83B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2B0E1020-452C-4B7F-A1D2-BA8F1B83F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6903CF7B-6947-4932-AD73-020495EDC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8453FA51-CE2D-4B84-9F4F-3263D1BC4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327B132-AD8C-4732-93AA-C136586C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50" name="Rectangle 249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4A929113-1368-4B1B-9C6F-140F47CBF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0B6C48B2-8296-4312-8901-93BB7735D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50" y="1"/>
            <a:ext cx="12188952" cy="2452880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6" name="Right Triangle 255">
            <a:extLst>
              <a:ext uri="{FF2B5EF4-FFF2-40B4-BE49-F238E27FC236}">
                <a16:creationId xmlns:a16="http://schemas.microsoft.com/office/drawing/2014/main" id="{C24346C5-B1C8-4C83-846B-122A3B4B2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0" y="4918297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90F28F7A-4F2F-4C1B-AF1C-A6E7C795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B23CC870-B5E9-475F-A625-9E862A62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42A6B08C-017D-4B4D-95EC-4BB83C554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94599402-E1B8-4E3B-A56D-68606FC1E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B720C48A-E9A0-4B85-A954-39375E099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B0E26956-FF2A-412E-ACC4-29CCD0259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B31E652-49AC-4108-85B8-75122A48A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DC1DB29F-0624-4035-B188-640616D5D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1D27221C-2427-4C99-89DC-1A38A540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2DBF1D76-8076-4BAE-B627-F1861C9E0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8E930E41-FC2F-4319-9C28-32C278430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C0936C1B-0C10-464B-85C8-345095AA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DB90EC61-FD0C-434A-9D1B-A20035C21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A5F5CC56-1FDA-4D3E-9C6E-8E996026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272B8FB2-B735-480F-9A88-48AADB222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85B46C1B-4FC4-4E24-AC43-07940BE1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C34915AF-0AE3-4EDD-8681-4C3F2C592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5C35A3F3-714E-4F69-9BDF-8ED284EF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03D561AC-B0B1-47EB-BE05-209F5612B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D3508E52-4FD9-4E6D-AFEA-69A88ED26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C69DDE76-16F7-472F-B6D7-84AE8FFF3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B2D87BEF-8844-4A3E-B130-B7D26740C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BB381129-2089-4EAA-AE6C-2BAA96BC8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5B69BF7A-FA63-4706-8066-DF15018E6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6A3ECB71-0CCD-403F-B14B-ABC48D78C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D9095BBA-0FE1-49E5-89F7-22125BAF8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B55351D8-6F27-4B82-968B-581B177C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351025A5-EB5A-4057-A85E-69AF0E6BE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5030318B-EEB9-4D92-BC50-D11510989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417FC0E3-7CC7-4188-BC7A-7E8FB5564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193EE9-26B0-2717-9B07-C5872BA4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3673477"/>
            <a:ext cx="6542916" cy="2574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4197231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B42397-759B-4110-90F9-11A099A0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CE16B93-748F-4AF3-90C6-D3EE861E7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1F2252F-DB74-4990-8E43-3B46EB31A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BBB0339-E325-46BB-A951-96F1A4651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1A6F6B-EBF5-41B9-BDDB-AF519B8AD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2CB88A6-ABF0-4981-8112-89F17060A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207B5CF-3BA7-46DE-A98B-C46A77F21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DE055E6-5758-4FD1-A969-1AB1F47EE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5B9E002-9254-431A-BEE3-BC744C6D4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5BB4EB4-8685-4464-8EAE-D44D7770B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239F69-CDD7-49E2-9C2E-B56A6D009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6C507C8-734D-457D-A4EA-3C1F17BC8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39D922-20CB-41E9-B69E-FA643C51A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FE3C40B-0A70-4224-BC24-365327DC6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22999B0-1AA0-4D8B-BB3E-1BEAD972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737CB6-048C-4FD9-9663-0D214A0A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F1A2328-0FD2-449E-A066-56A7D096A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212297-7D47-455C-B574-D4A450A6B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F88725D-F086-42CF-A0A4-F335D03F9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EE97B27-B4E2-45AF-ACC9-5EC22DB7A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FADBC7B-7D04-4E57-9B78-3FC78B903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CD44BB5-3236-443E-BDD8-7E145E32D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85E742B-9320-4785-A94F-2CAE2855C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42F567-7F15-4D7B-8F9C-5F8F6B283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9DAD4DF-0FE8-401C-AE04-738B80B25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101394A-2A38-4F45-B5B6-A025C4B43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9D4873B-257C-4327-907C-082946921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5350388-C37B-41E0-8172-2F7D79DBB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DA0A053-52F2-4D51-BEB7-31B0A3CA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23551FA-C6B2-4251-A24C-021D7B64E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50F0F9-04C8-47E4-AF66-B3CAF8C81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017C593-7166-4110-8447-086A8A2DB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792CE38-231D-4EFB-BD1C-B0DFC471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7902244-3120-4F1E-BCA7-C414F8CA5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C2A9BEC-6FBD-4C4E-9D8F-679710860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D05CAB2-3C3D-4649-A904-7115E0A40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79ECC96-BB36-4A8A-ACFC-0CDAC9A32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6C3BBC2-CEC2-44E9-B82B-34488E7E3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73074D9-0CF2-46DC-8D7A-871B6FE4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573F54A-11A1-4A06-8130-294B4D5CE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2F69BFB-91DF-4F4E-BE91-2D6805CD6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BA93DEE-828E-4AC5-A89A-B3FCC168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043F28B-A5B8-4573-89CC-A68E27A72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41EDE26-6F99-4FF5-A50B-255FEF1C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C69229A-861A-4B33-A690-B89F20F21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1FF5E2F-2AD1-485A-8981-8905C235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2E9781F-DF28-41A8-8A6B-7DC5409F9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CDF5C52-5A30-4182-9FF7-118DB1BB6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C8008CF-A1BC-4A0E-B9A2-05FB501EB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F1A43F-5E26-4631-8775-BC3BACEB1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8A5A284-AA4F-43C1-84B9-947642136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B3BE54E-1FBA-4E64-982C-9CA2C0C4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E7BA94A-1A8A-45C6-9B8F-AFEC955F1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5C6D3A0-6B84-4021-87FB-3179A711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A87903E-EEC8-47F4-8730-06C5FD14B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8A92A2B-3460-4608-B3EA-4FFEAF83B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B0E1020-452C-4B7F-A1D2-BA8F1B83F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903CF7B-6947-4932-AD73-020495EDC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453FA51-CE2D-4B84-9F4F-3263D1BC4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327B132-AD8C-4732-93AA-C136586C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690347A-6937-4F6D-93E3-D398D803D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DE6FA2BA-220F-4070-A46C-D437A6D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B18D2A95-840F-45DF-AD93-5FA412FCC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F92A3F2D-F424-43A3-88B0-FB258A0C1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8BBA9B4-EF00-4579-A73A-061C5F90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671F1C5-E931-49D9-9767-24576DE53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046BA41-68C0-40C2-BC53-B4CEE4497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76E7620-A012-4D01-82AC-46D48B7ED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5B0D3EE-EC46-46BC-91C4-5DF8E2395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6B0B37E-E738-4DEC-9C41-BF6269C06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3AFB8B0-64A4-4D83-9BD8-9E66B562B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D476192-29F6-47CF-BCF9-7380667EE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0DFCCF7-D983-4E21-9508-BD55CE628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5B9C6DA-F76E-45A2-8BB3-40FAF6D8C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4210E6D-AADD-4805-A5EA-9A52D0D30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75DC64F-453E-4AEA-AE65-D99FAE789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D802B56-7408-46D4-8EAA-BE6E22347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1C2DD0F-4A07-4510-B9BC-EE4560F6D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D788BD1-17A6-41DE-9EFA-533C6D3D7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9AC2388-5F15-4D60-B816-F7AC60F7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26E0780-8DF3-4637-8C1A-7A3E623B0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9CE402E-8C2D-4EC6-A180-FBF8116EE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5F8AC4E-9C7D-42D3-89A2-33C30FA51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7F715C8-AA23-4912-8669-61553682B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F183C1D-030E-4775-9670-0936C809C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70DC51B-15B9-4F37-9BF3-F4E762B92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3834603-F0EF-42F7-8341-C4BF2931D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3E31C74-18A8-4EB2-8034-B2BF4C20E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3E618E4-2AD8-4E68-AEEE-8D11DC4D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5CBF929-71E3-4CCC-A912-A0E1D135F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AB384EE-8795-4C64-B229-D57CB4BAD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10E8CCD-425C-4DCD-A08B-8947BAC17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DEDFBB1E-CA08-43FD-9A7A-F1B29EFDB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23D0689-9AC6-4F16-AFFD-D68F95A0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368037-8371-00C9-0128-3FD91467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725467"/>
            <a:ext cx="7059006" cy="9250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SND Detector Design </a:t>
            </a:r>
          </a:p>
        </p:txBody>
      </p:sp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D41D18A0-280A-0FF4-1F52-7F54E6CA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11" y="2249509"/>
            <a:ext cx="5758616" cy="3248238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1D52CC-EA88-DDAC-12EA-B9AFA1573C18}"/>
              </a:ext>
            </a:extLst>
          </p:cNvPr>
          <p:cNvSpPr txBox="1"/>
          <p:nvPr/>
        </p:nvSpPr>
        <p:spPr>
          <a:xfrm>
            <a:off x="1059873" y="1650549"/>
            <a:ext cx="4850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SND has two main components: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D8686">
                    <a:lumMod val="75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Vertex detector &amp; EM calorimeter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Hadronic calorimeter &amp; muon system </a:t>
            </a:r>
          </a:p>
        </p:txBody>
      </p:sp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3D6CDA6B-E87B-5AA9-FFAE-10B2CD269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7"/>
          <a:stretch>
            <a:fillRect/>
          </a:stretch>
        </p:blipFill>
        <p:spPr>
          <a:xfrm>
            <a:off x="6193918" y="2249509"/>
            <a:ext cx="2728609" cy="3248238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08DACC-A3D5-B532-DA0C-2A467D3C8AC3}"/>
                  </a:ext>
                </a:extLst>
              </p:cNvPr>
              <p:cNvSpPr txBox="1"/>
              <p:nvPr/>
            </p:nvSpPr>
            <p:spPr>
              <a:xfrm>
                <a:off x="894522" y="2776330"/>
                <a:ext cx="4737652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Tags muons using scintillators in veto planes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Emulsion cloud chambers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Tungsten/emulsion plates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SciFi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 planes give timing &amp; position information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Goals for the veto &amp; target region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: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Vertexing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𝜏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 ID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rPr>
                  <a:t>Energy measurements (EM)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08DACC-A3D5-B532-DA0C-2A467D3C8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22" y="2776330"/>
                <a:ext cx="4737652" cy="2862322"/>
              </a:xfrm>
              <a:prstGeom prst="rect">
                <a:avLst/>
              </a:prstGeom>
              <a:blipFill>
                <a:blip r:embed="rId3"/>
                <a:stretch>
                  <a:fillRect l="-901" t="-851" b="-25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0DE97D7-1861-883E-A5C2-2868038BFB9F}"/>
              </a:ext>
            </a:extLst>
          </p:cNvPr>
          <p:cNvSpPr txBox="1"/>
          <p:nvPr/>
        </p:nvSpPr>
        <p:spPr>
          <a:xfrm>
            <a:off x="6354418" y="1842052"/>
            <a:ext cx="256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Veto &amp; Target Region</a:t>
            </a:r>
          </a:p>
        </p:txBody>
      </p:sp>
    </p:spTree>
    <p:extLst>
      <p:ext uri="{BB962C8B-B14F-4D97-AF65-F5344CB8AC3E}">
        <p14:creationId xmlns:p14="http://schemas.microsoft.com/office/powerpoint/2010/main" val="1505597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E6BD1-9514-4DF8-DFE4-2FB41DDD7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D2830A-51D1-DD81-20CD-5BDBDAD6C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07F742-7157-120F-20B0-417975B1F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C78D0F2-0F82-59F2-E492-BDBA620D6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8AA2EE-87F3-558A-3F06-783B5F186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E4536C6-CE74-2794-0706-88819680B1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F9E155-9702-8E1B-4986-39BBD514DC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9A1019-72F4-8B15-7425-AB24F78B0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0109BE-77C5-3BCA-CFCD-019B08240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0E7CE6-01EA-FB3A-5292-5360EBCF8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4C04645-71F3-6965-F25B-79DFC2AF7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55C6FED-BCEE-02AD-6F7D-07972B4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0BFA4A-7BAD-E6CA-A932-9B109DF04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BE5376-E735-7B65-929B-33E98A810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D4CC42-8C82-0EB4-98F3-2F8FDCFCD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5D7E04-9ADC-BA0B-0717-0E398A8C6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3B9031A-EB09-5C29-A6A4-041AC02E1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E2D5BE-B446-9292-DD0A-BAA52AA49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FC0392-CA84-53CC-8D0C-5A64903B2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40275E5-6D99-8F69-7256-E9FC53D68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06B0B8B-3C7A-D0B4-78CC-0A25D340E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B565BB5-FC23-7C5A-DE83-44AC359CA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0AC10E9-92AF-22BA-3C29-E2B468E10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58731AB-F503-7529-F77B-9AEC5A3C0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EB7FC8A-660B-40DE-5AC0-01C03CC7B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F06C0E4-1436-D316-F4EF-7E7BFC181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D3FB95-4297-0D35-ADBD-B04AC127F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899DB14-E939-CA73-685A-F887919F5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C879CD2-59DD-41F4-361C-8831BC8E8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72D081-A2F8-5114-8F89-A9383B07B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ACB6E85-4341-A48F-2485-9387E11D8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F4CA33E-1534-E378-3698-2FBB35744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6BE458F-76D7-B9B9-47F9-13BEF3AD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08AE035-F03A-45BF-7FD2-EA1C464D4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8C3130-2D5D-3441-5D4B-4D7F4FBD7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4447CA3-1803-605D-4BAE-AE72FADD6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E8BFC4C-D988-953F-B697-A796B19E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193A5D1-9710-0F56-7019-830778B20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751EE0-6CE6-F8A0-9170-4DEB9BB1C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24457FF-2652-C428-7824-80DFC6E08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04B9E17-8E93-2185-8DFF-6EB009263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EAB616A-B2E9-30D4-60B5-277E6E715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C0561B4-BB0F-4749-2889-CB3EA2142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49B8E8E-A0EA-74DD-851B-ABA3B288F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2342020-960B-D832-43C0-A07165FDB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4628D01-1A3E-79FB-824F-A5FFA9216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45DA08D-BF96-BA0D-D15D-05D9A297D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34F4FCB-6710-6E9F-407C-0102CD4E2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15C99AC-3018-5239-AF9B-5671FEB18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1ED9D1E-1359-CE51-31E6-B4004E09B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84B28A0-689C-7EE0-58E1-966598691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C082506-27F3-1F69-266A-B03ACBC6B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B698F5E-F760-8786-DD7A-A5FEFB7F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2A4B5A-5C11-6532-FAB6-465E4DA58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DC1CC44-4F83-DDA3-974B-66F9CEF3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0221E8C-549B-8573-2655-644059A8C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44828AB-0095-D64F-802C-B5BB3430F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1A9C548-E258-8860-6FBB-5CD39633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967CB53-162E-EB85-76C0-98D78B680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8C676AE-8DD3-FFCC-4647-DB58D051B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B6F5E5A-B6FA-FE6C-A2CB-76B8AB1F8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D0B992-5794-8E54-F07B-43206BE16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BA6FEDC-CD7F-C43D-FD77-876C5A321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B877CBE-031A-C013-8CFB-B5721604E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55604BC-F416-A932-F61D-1266B4BE2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F35FEA9-9896-8AA6-56E1-5C3FA2F2E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D853DBF-2D0D-F7B6-3331-7D9B332CC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4C5E58E-B1CB-A742-561A-9CD6D4721E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D5446D9-E827-4DB5-30D3-BBDA20B16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91CF152-D21C-E123-F033-7C5B5DAE4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26A882F-67F3-CF7D-F194-2525BFCDE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34BB99D-D136-C441-95F1-F0F56B30C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4D599C1-1EFE-412F-BF4B-B740EFEFD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A807F9D-1988-5042-A64E-4A61CA0A2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422F5E1-192A-A17A-5909-05A701765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62346DD-B770-7403-8DFA-2D0426C34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5210EF5-F4CF-B359-60DF-4E774BB80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8BF94D5-FBD5-79DC-5A94-02FB5195A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C6C7A30-082C-831E-FED5-05FF7A8AE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66F2432-563B-5456-8311-E2DAAA66A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CE5F3AB-C87C-CA8C-150A-6BAD8A7DF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3850B52-B292-CF4B-2981-28A769AFF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E84CA37-C8A5-DAD3-674D-FE18E00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39E9490-0C7F-6325-7878-E12A45E5F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8461D78-9270-43BC-A6C1-D0E1646F9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425F6AA-115E-BB3C-C56A-5D9A277ED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77F444C-E7B2-B6C7-38C2-C7E4056E9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0303CBB-C311-7C56-911B-873EE4642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B6D2164-EDA0-401E-EB96-23A5CC427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9EE9C06-EBBE-118F-CF03-E7F38FC9E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E4793E5-6500-7230-3F4F-84623F185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06D80DD-A513-237B-B47D-F03866C91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636D29A-9C9F-42CE-7C05-CA4F5E685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75D46C-B8AC-6F17-BBB0-A8AEC679C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56ECD39B-DE96-9716-CF22-60BA32920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8D43D92-14EB-EBB8-84C7-6FC967A9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5ADBF31F-49A7-2DDA-1E03-44CC149C1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E74C1347-0682-6FAB-276E-AED94F38C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B35422E5-F36E-C254-B814-C7EFE2D10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AA58C2F-11D3-7E46-25B1-5807304F2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A607FEF-403F-EB94-F1F2-3CF18B44F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C151D89-8CB2-375B-E0E1-892A3C316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8F8A860-3AF4-A91C-E4CB-EEF0AE1EA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D13E902-E624-402C-00F9-3186FEE14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23391FA-98FC-B5A3-57EF-1ADF04E78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DDF6EDD-96DA-7EB4-A8D1-649A01FC5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A3C7311-9B2F-268B-965E-2EEC8F293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451947-49BE-0C30-CB63-A8F4FF4CB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A9520FE-B749-2E4A-3667-AA5AB9BF59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3C2B0F6-BEDB-8EF2-722F-12FAEC8EC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7C71571-E978-816E-A417-2A74CDE4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66FA7E7-B1E1-354B-3533-33D72C171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5285083-8782-F8FC-A88F-82A2B1DCF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0132725-17D2-BEBA-3ED0-D4C802CFD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8FF3700-A913-29E2-B3F5-F646ED7A7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FC28E34-9A29-40D5-3237-F753074C1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0E79071-7FF1-C27D-1EEB-EF8739642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EE90BBD-D52E-EEED-4114-E3B505E38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3996B76-8C6A-58EA-6A3C-64E0C9CC1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8354B128-816E-60CB-B606-41980C088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1DEB25C-749C-CC83-B94E-B29E26AC6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6B03F2E-52D0-5EF7-59B1-8513B53C0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B7FCBDF-A42A-EEB7-CCD5-6BB5535B5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F8B7F89-91AE-E169-AA31-3900D3340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40A63CD8-ACFD-9D36-00D2-F74B9EE26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AE45041-FFDD-6630-7AF8-6E3850D4A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300CDD6-92CA-1FFF-4A26-36417C940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59B7C99-139A-916A-25F1-3187F7390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39A68A5-FEF6-AC6F-765A-46F8CF8C9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E5554E-7A89-7A1B-3BDD-3578BE039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725467"/>
            <a:ext cx="7059006" cy="9250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SND Detector Design </a:t>
            </a:r>
          </a:p>
        </p:txBody>
      </p:sp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1470EA1E-AD32-168E-52A6-7F78A834B2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11" y="2249509"/>
            <a:ext cx="5758616" cy="3248238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6BAF1-DD95-2BC6-9397-B1991D568162}"/>
              </a:ext>
            </a:extLst>
          </p:cNvPr>
          <p:cNvSpPr txBox="1"/>
          <p:nvPr/>
        </p:nvSpPr>
        <p:spPr>
          <a:xfrm>
            <a:off x="1059873" y="1650549"/>
            <a:ext cx="4850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SND has two main components: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Vertex detector &amp; EM calorimeter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D8686">
                    <a:lumMod val="75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Hadronic calorimeter &amp; muon system </a:t>
            </a:r>
          </a:p>
        </p:txBody>
      </p:sp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1A841189-3636-3F24-9BB6-9FD7388A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6" r="413"/>
          <a:stretch>
            <a:fillRect/>
          </a:stretch>
        </p:blipFill>
        <p:spPr>
          <a:xfrm>
            <a:off x="8873836" y="2249509"/>
            <a:ext cx="3054991" cy="3248238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001D67-A7A9-C87C-0BD1-8833F6016FF3}"/>
              </a:ext>
            </a:extLst>
          </p:cNvPr>
          <p:cNvSpPr txBox="1"/>
          <p:nvPr/>
        </p:nvSpPr>
        <p:spPr>
          <a:xfrm>
            <a:off x="894522" y="2776330"/>
            <a:ext cx="473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Plastic scintillator &amp; iron planes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Muon identification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Timing information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Hadronic energy measurement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Goals: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ID muons, useful for CC interactions &amp; identifying charmed hadron production</a:t>
            </a:r>
          </a:p>
        </p:txBody>
      </p:sp>
    </p:spTree>
    <p:extLst>
      <p:ext uri="{BB962C8B-B14F-4D97-AF65-F5344CB8AC3E}">
        <p14:creationId xmlns:p14="http://schemas.microsoft.com/office/powerpoint/2010/main" val="2666363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B42397-759B-4110-90F9-11A099A0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CE16B93-748F-4AF3-90C6-D3EE861E7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1F2252F-DB74-4990-8E43-3B46EB31A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BBB0339-E325-46BB-A951-96F1A4651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1A6F6B-EBF5-41B9-BDDB-AF519B8AD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2CB88A6-ABF0-4981-8112-89F17060A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207B5CF-3BA7-46DE-A98B-C46A77F21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DE055E6-5758-4FD1-A969-1AB1F47EE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5B9E002-9254-431A-BEE3-BC744C6D4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5BB4EB4-8685-4464-8EAE-D44D7770B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239F69-CDD7-49E2-9C2E-B56A6D009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6C507C8-734D-457D-A4EA-3C1F17BC8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39D922-20CB-41E9-B69E-FA643C51A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FE3C40B-0A70-4224-BC24-365327DC6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22999B0-1AA0-4D8B-BB3E-1BEAD972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737CB6-048C-4FD9-9663-0D214A0A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F1A2328-0FD2-449E-A066-56A7D096A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3212297-7D47-455C-B574-D4A450A6B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F88725D-F086-42CF-A0A4-F335D03F9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EE97B27-B4E2-45AF-ACC9-5EC22DB7A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FADBC7B-7D04-4E57-9B78-3FC78B903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CD44BB5-3236-443E-BDD8-7E145E32D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85E742B-9320-4785-A94F-2CAE2855C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42F567-7F15-4D7B-8F9C-5F8F6B283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9DAD4DF-0FE8-401C-AE04-738B80B25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101394A-2A38-4F45-B5B6-A025C4B43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9D4873B-257C-4327-907C-082946921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5350388-C37B-41E0-8172-2F7D79DBB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DA0A053-52F2-4D51-BEB7-31B0A3CA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23551FA-C6B2-4251-A24C-021D7B64E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50F0F9-04C8-47E4-AF66-B3CAF8C81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017C593-7166-4110-8447-086A8A2DB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792CE38-231D-4EFB-BD1C-B0DFC471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7902244-3120-4F1E-BCA7-C414F8CA5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C2A9BEC-6FBD-4C4E-9D8F-679710860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D05CAB2-3C3D-4649-A904-7115E0A40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79ECC96-BB36-4A8A-ACFC-0CDAC9A32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6C3BBC2-CEC2-44E9-B82B-34488E7E3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73074D9-0CF2-46DC-8D7A-871B6FE4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573F54A-11A1-4A06-8130-294B4D5CE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2F69BFB-91DF-4F4E-BE91-2D6805CD6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BA93DEE-828E-4AC5-A89A-B3FCC168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043F28B-A5B8-4573-89CC-A68E27A72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41EDE26-6F99-4FF5-A50B-255FEF1C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C69229A-861A-4B33-A690-B89F20F21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1FF5E2F-2AD1-485A-8981-8905C235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2E9781F-DF28-41A8-8A6B-7DC5409F9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CDF5C52-5A30-4182-9FF7-118DB1BB6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C8008CF-A1BC-4A0E-B9A2-05FB501EB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DF1A43F-5E26-4631-8775-BC3BACEB1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8A5A284-AA4F-43C1-84B9-947642136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B3BE54E-1FBA-4E64-982C-9CA2C0C4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E7BA94A-1A8A-45C6-9B8F-AFEC955F1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5C6D3A0-6B84-4021-87FB-3179A711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A87903E-EEC8-47F4-8730-06C5FD14B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8A92A2B-3460-4608-B3EA-4FFEAF83B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B0E1020-452C-4B7F-A1D2-BA8F1B83F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903CF7B-6947-4932-AD73-020495EDC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453FA51-CE2D-4B84-9F4F-3263D1BC4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327B132-AD8C-4732-93AA-C136586C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690347A-6937-4F6D-93E3-D398D803D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DE6FA2BA-220F-4070-A46C-D437A6D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B18D2A95-840F-45DF-AD93-5FA412FCC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F92A3F2D-F424-43A3-88B0-FB258A0C1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8BBA9B4-EF00-4579-A73A-061C5F90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671F1C5-E931-49D9-9767-24576DE53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046BA41-68C0-40C2-BC53-B4CEE4497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76E7620-A012-4D01-82AC-46D48B7ED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5B0D3EE-EC46-46BC-91C4-5DF8E2395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6B0B37E-E738-4DEC-9C41-BF6269C06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3AFB8B0-64A4-4D83-9BD8-9E66B562B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D476192-29F6-47CF-BCF9-7380667EE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0DFCCF7-D983-4E21-9508-BD55CE628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5B9C6DA-F76E-45A2-8BB3-40FAF6D8C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4210E6D-AADD-4805-A5EA-9A52D0D30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75DC64F-453E-4AEA-AE65-D99FAE789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D802B56-7408-46D4-8EAA-BE6E22347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1C2DD0F-4A07-4510-B9BC-EE4560F6D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D788BD1-17A6-41DE-9EFA-533C6D3D7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9AC2388-5F15-4D60-B816-F7AC60F7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26E0780-8DF3-4637-8C1A-7A3E623B0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9CE402E-8C2D-4EC6-A180-FBF8116EE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5F8AC4E-9C7D-42D3-89A2-33C30FA51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7F715C8-AA23-4912-8669-61553682B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F183C1D-030E-4775-9670-0936C809C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70DC51B-15B9-4F37-9BF3-F4E762B92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3834603-F0EF-42F7-8341-C4BF2931D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3E31C74-18A8-4EB2-8034-B2BF4C20E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3E618E4-2AD8-4E68-AEEE-8D11DC4D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5CBF929-71E3-4CCC-A912-A0E1D135F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AB384EE-8795-4C64-B229-D57CB4BAD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10E8CCD-425C-4DCD-A08B-8947BAC17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DEDFBB1E-CA08-43FD-9A7A-F1B29EFDB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23D0689-9AC6-4F16-AFFD-D68F95A0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19E0E0-AA10-A857-AC14-7B7AC372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2" y="725467"/>
            <a:ext cx="7617131" cy="992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SND : Physics Results </a:t>
            </a:r>
          </a:p>
        </p:txBody>
      </p:sp>
      <p:pic>
        <p:nvPicPr>
          <p:cNvPr id="4" name="Picture 3" descr="A graph of a function&#10;&#10;AI-generated content may be incorrect.">
            <a:extLst>
              <a:ext uri="{FF2B5EF4-FFF2-40B4-BE49-F238E27FC236}">
                <a16:creationId xmlns:a16="http://schemas.microsoft.com/office/drawing/2014/main" id="{508022AB-60ED-25C3-1CC6-7162C6651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85" y="2802801"/>
            <a:ext cx="3647403" cy="3559865"/>
          </a:xfrm>
          <a:prstGeom prst="rect">
            <a:avLst/>
          </a:prstGeom>
        </p:spPr>
      </p:pic>
      <p:pic>
        <p:nvPicPr>
          <p:cNvPr id="6" name="Picture 5" descr="A graph of a number of radiation signals&#10;&#10;AI-generated content may be incorrect.">
            <a:extLst>
              <a:ext uri="{FF2B5EF4-FFF2-40B4-BE49-F238E27FC236}">
                <a16:creationId xmlns:a16="http://schemas.microsoft.com/office/drawing/2014/main" id="{01F043D9-BF3A-DCE6-85DB-8A1678263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47" y="2647015"/>
            <a:ext cx="4007699" cy="3871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6294F2-CA72-4A83-5232-AAE1F92CE849}"/>
              </a:ext>
            </a:extLst>
          </p:cNvPr>
          <p:cNvSpPr txBox="1"/>
          <p:nvPr/>
        </p:nvSpPr>
        <p:spPr>
          <a:xfrm>
            <a:off x="731520" y="2089052"/>
            <a:ext cx="472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Observation of collider muon neutrinos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BE5ED5-34A4-6128-3CBB-786225C91DCD}"/>
              </a:ext>
            </a:extLst>
          </p:cNvPr>
          <p:cNvSpPr txBox="1"/>
          <p:nvPr/>
        </p:nvSpPr>
        <p:spPr>
          <a:xfrm>
            <a:off x="6405489" y="2122801"/>
            <a:ext cx="47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Observation of neutrino interaction with no muons in final state </a:t>
            </a:r>
          </a:p>
        </p:txBody>
      </p:sp>
    </p:spTree>
    <p:extLst>
      <p:ext uri="{BB962C8B-B14F-4D97-AF65-F5344CB8AC3E}">
        <p14:creationId xmlns:p14="http://schemas.microsoft.com/office/powerpoint/2010/main" val="3585980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FB42397-759B-4110-90F9-11A099A0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CE16B93-748F-4AF3-90C6-D3EE861E7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1F2252F-DB74-4990-8E43-3B46EB31A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BBB0339-E325-46BB-A951-96F1A4651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21A6F6B-EBF5-41B9-BDDB-AF519B8AD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2CB88A6-ABF0-4981-8112-89F17060A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207B5CF-3BA7-46DE-A98B-C46A77F21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DE055E6-5758-4FD1-A969-1AB1F47EE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5B9E002-9254-431A-BEE3-BC744C6D4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5BB4EB4-8685-4464-8EAE-D44D7770B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239F69-CDD7-49E2-9C2E-B56A6D009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6C507C8-734D-457D-A4EA-3C1F17BC8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139D922-20CB-41E9-B69E-FA643C51A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FE3C40B-0A70-4224-BC24-365327DC6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22999B0-1AA0-4D8B-BB3E-1BEAD972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9737CB6-048C-4FD9-9663-0D214A0A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F1A2328-0FD2-449E-A066-56A7D096A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3212297-7D47-455C-B574-D4A450A6B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F88725D-F086-42CF-A0A4-F335D03F9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EE97B27-B4E2-45AF-ACC9-5EC22DB7A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FADBC7B-7D04-4E57-9B78-3FC78B903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CD44BB5-3236-443E-BDD8-7E145E32D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85E742B-9320-4785-A94F-2CAE2855C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A42F567-7F15-4D7B-8F9C-5F8F6B283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9DAD4DF-0FE8-401C-AE04-738B80B25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101394A-2A38-4F45-B5B6-A025C4B43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9D4873B-257C-4327-907C-082946921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5350388-C37B-41E0-8172-2F7D79DBB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A0A053-52F2-4D51-BEB7-31B0A3CA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23551FA-C6B2-4251-A24C-021D7B64E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A50F0F9-04C8-47E4-AF66-B3CAF8C81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017C593-7166-4110-8447-086A8A2DB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792CE38-231D-4EFB-BD1C-B0DFC471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7902244-3120-4F1E-BCA7-C414F8CA5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C2A9BEC-6FBD-4C4E-9D8F-679710860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D05CAB2-3C3D-4649-A904-7115E0A40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79ECC96-BB36-4A8A-ACFC-0CDAC9A32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6C3BBC2-CEC2-44E9-B82B-34488E7E3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73074D9-0CF2-46DC-8D7A-871B6FE4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573F54A-11A1-4A06-8130-294B4D5CE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2F69BFB-91DF-4F4E-BE91-2D6805CD6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BA93DEE-828E-4AC5-A89A-B3FCC168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043F28B-A5B8-4573-89CC-A68E27A72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41EDE26-6F99-4FF5-A50B-255FEF1C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C69229A-861A-4B33-A690-B89F20F21A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1FF5E2F-2AD1-485A-8981-8905C235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2E9781F-DF28-41A8-8A6B-7DC5409F9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CDF5C52-5A30-4182-9FF7-118DB1BB6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C8008CF-A1BC-4A0E-B9A2-05FB501EB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DF1A43F-5E26-4631-8775-BC3BACEB1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8A5A284-AA4F-43C1-84B9-947642136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B3BE54E-1FBA-4E64-982C-9CA2C0C48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E7BA94A-1A8A-45C6-9B8F-AFEC955F1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5C6D3A0-6B84-4021-87FB-3179A711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A87903E-EEC8-47F4-8730-06C5FD14B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8A92A2B-3460-4608-B3EA-4FFEAF83B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B0E1020-452C-4B7F-A1D2-BA8F1B83F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903CF7B-6947-4932-AD73-020495EDC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53FA51-CE2D-4B84-9F4F-3263D1BC4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27B132-AD8C-4732-93AA-C136586C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690347A-6937-4F6D-93E3-D398D803D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DE6FA2BA-220F-4070-A46C-D437A6D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B18D2A95-840F-45DF-AD93-5FA412FCC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92A3F2D-F424-43A3-88B0-FB258A0C1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8BBA9B4-EF00-4579-A73A-061C5F90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671F1C5-E931-49D9-9767-24576DE53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046BA41-68C0-40C2-BC53-B4CEE4497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76E7620-A012-4D01-82AC-46D48B7ED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5B0D3EE-EC46-46BC-91C4-5DF8E2395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6B0B37E-E738-4DEC-9C41-BF6269C06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3AFB8B0-64A4-4D83-9BD8-9E66B562B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ED476192-29F6-47CF-BCF9-7380667EE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0DFCCF7-D983-4E21-9508-BD55CE628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5B9C6DA-F76E-45A2-8BB3-40FAF6D8C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4210E6D-AADD-4805-A5EA-9A52D0D30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75DC64F-453E-4AEA-AE65-D99FAE789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D802B56-7408-46D4-8EAA-BE6E22347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1C2DD0F-4A07-4510-B9BC-EE4560F6D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CD788BD1-17A6-41DE-9EFA-533C6D3D7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9AC2388-5F15-4D60-B816-F7AC60F7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26E0780-8DF3-4637-8C1A-7A3E623B0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9CE402E-8C2D-4EC6-A180-FBF8116EE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5F8AC4E-9C7D-42D3-89A2-33C30FA51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7F715C8-AA23-4912-8669-61553682B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F183C1D-030E-4775-9670-0936C809C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670DC51B-15B9-4F37-9BF3-F4E762B92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834603-F0EF-42F7-8341-C4BF2931D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3E31C74-18A8-4EB2-8034-B2BF4C20E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3E618E4-2AD8-4E68-AEEE-8D11DC4D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5CBF929-71E3-4CCC-A912-A0E1D135F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AB384EE-8795-4C64-B229-D57CB4BAD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D10E8CCD-425C-4DCD-A08B-8947BAC17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DEDFBB1E-CA08-43FD-9A7A-F1B29EFDB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23D0689-9AC6-4F16-AFFD-D68F95A0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EEE2372-FEAA-0625-470E-C846FA14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23" y="653815"/>
            <a:ext cx="2095777" cy="8036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D0E2-BA1C-06D3-6967-7226583F497B}"/>
              </a:ext>
            </a:extLst>
          </p:cNvPr>
          <p:cNvSpPr txBox="1">
            <a:spLocks/>
          </p:cNvSpPr>
          <p:nvPr/>
        </p:nvSpPr>
        <p:spPr>
          <a:xfrm>
            <a:off x="415397" y="1619133"/>
            <a:ext cx="5680603" cy="45938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Around a billion collisions between protons take place per second at the LHC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Takes place at ‘interaction points’ within large experiments that are located on the LHC  beamline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ysClr val="windowText" lastClr="000000"/>
                </a:solidFill>
              </a:rPr>
              <a:t>4 big experiments on the beamline :</a:t>
            </a:r>
          </a:p>
          <a:p>
            <a:pPr lvl="1">
              <a:spcBef>
                <a:spcPts val="1000"/>
              </a:spcBef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ATLAS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CMS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ALICE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LHCb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Experiments located on beamline can detect a lot of what is produced in these collisions – but not everything … why? </a:t>
            </a:r>
          </a:p>
        </p:txBody>
      </p:sp>
      <p:pic>
        <p:nvPicPr>
          <p:cNvPr id="5" name="Picture 4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65F0E000-2A16-893D-5534-9866DA234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576" y="39502"/>
            <a:ext cx="4878170" cy="3389498"/>
          </a:xfrm>
          <a:prstGeom prst="rect">
            <a:avLst/>
          </a:prstGeom>
        </p:spPr>
      </p:pic>
      <p:pic>
        <p:nvPicPr>
          <p:cNvPr id="41" name="Picture 40" descr="A diagram of a circular object with text&#10;&#10;AI-generated content may be incorrect.">
            <a:extLst>
              <a:ext uri="{FF2B5EF4-FFF2-40B4-BE49-F238E27FC236}">
                <a16:creationId xmlns:a16="http://schemas.microsoft.com/office/drawing/2014/main" id="{F078757E-A2F7-D6A3-23CD-2536DC6F3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53" y="3975100"/>
            <a:ext cx="3877484" cy="2382356"/>
          </a:xfrm>
          <a:prstGeom prst="ellipse">
            <a:avLst/>
          </a:prstGeom>
        </p:spPr>
      </p:pic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238633F9-E531-DF8D-282B-71A395A75A7A}"/>
              </a:ext>
            </a:extLst>
          </p:cNvPr>
          <p:cNvCxnSpPr>
            <a:stCxn id="5" idx="3"/>
          </p:cNvCxnSpPr>
          <p:nvPr/>
        </p:nvCxnSpPr>
        <p:spPr>
          <a:xfrm flipH="1">
            <a:off x="11208337" y="1734251"/>
            <a:ext cx="681409" cy="3432027"/>
          </a:xfrm>
          <a:prstGeom prst="curvedConnector3">
            <a:avLst>
              <a:gd name="adj1" fmla="val -33548"/>
            </a:avLst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050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53B75A-4AD2-E167-BC2E-81F64645C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539A7A9-32C9-65DA-FD44-3923B1106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49AB8-504E-F236-5C36-337461791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63F53A-C947-9095-CC81-0ED99814B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0FFC00E-68C6-1560-494F-97A64B189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B3A29E-C443-6E23-0FC5-507CB0E44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D070B31-E610-D89B-735D-1F608ED68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4BDB989-0388-65BD-AEBB-01D3D4417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DF6923B-787D-227E-DC61-B426C6D39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8D193FB-01F1-E24C-47FE-16D73B6E8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83737A-8870-12D5-E95F-28182FC0E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432A06-ED7D-C5B9-4E9A-7A4F7D968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3A2936-FB5D-F822-058D-4F93B68D3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88A2CC-C2FC-0B93-85C6-C524F3316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D6DA92-846C-5B66-2873-033EC248E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11754E0-EB8D-0547-44AA-CEC780AC3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2A3720-AA52-BA57-0BEE-451169A43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B27556-178E-42B5-76FC-28807A98F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ECF98B-F769-CDD5-2C9E-AAA8D5986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A5B850-41C5-480A-5FB9-BD3E4A262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48F510-1339-6E55-5048-C98D4786C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80A761-D49B-7183-6EBF-9D4E4F224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BCCC997-59B3-061F-BF2B-5D5DA9F0D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CE7F91A-816E-1698-C2ED-9DDCA3D7E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CBE2278-A9A3-D23F-7C6D-3AE9694DC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72FB6A0-4BF7-B98C-C6B0-EFF2785BF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A496BE7-135E-8CCF-B7E4-8359BCE84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15675B0-0028-DF6E-A119-E4F37AC4B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FEB7DAA-C51C-1E0E-84F6-F4A61E323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C4F932A-D1E6-682F-5AE6-B67590875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152AA33-AB75-0255-D2B1-759952723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B1C21D2-D240-E26A-21CC-108A009B1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EC36AA6-B878-D2A8-F188-DEFF7916F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3B948F-A9BF-9272-9E74-109A2002F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E813177-CA62-EE2C-17C9-8DF75EA84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1240869-9B0E-28BC-7A03-65A3C507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AA8DC85-5EC4-9561-A6B9-6AADEE4D7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2C9F8BC-E700-7CDC-46E2-04ADCC0C7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805C5DF-12F3-1B56-28B5-5E87B9CFA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6DD5946-CD7E-21C9-A74D-404BB1BD8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B511EC8-52A3-49EF-7AC5-E6C76E0F3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23019C3-3D0F-6FA9-8E44-07C55B251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2278AC0-457F-BA45-811B-24A8113AE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151F538-962B-F905-D3A4-D0C4D64DF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7E6AE36-3059-0735-44DC-C63597188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DD0A7C2-5DFB-B25B-7B70-2E08A9D6F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5DA2032-7330-AB6C-A8F1-3A3F5D246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D0A5471-FEC4-8CD8-A9E8-EA48F536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DE2B8E1-7517-9FB6-961E-D1AC7B7C7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A860E8-1DDB-8489-959C-64FE4139F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634C89-CE54-D4A9-80C2-6C6077A37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0468945-C721-EF24-8B89-E72AA21C5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54E0FE3-A2B4-327A-AEA1-8E6E280C1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DF6EE53-D553-F812-135F-75DE19D3F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C660F83-7133-15F3-34C5-0DF21C993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7DE7634-6239-49DD-BC2F-08270AD81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0FCABA7-40DE-7732-BADC-B50A18FD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FE911B0-CB4D-2F2F-DACB-0E646CA35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0B03DF0-216E-C33D-B604-7ED7CA3A4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37458B7-8DB4-A053-A8CE-4CE144DC5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077CBBD-A3E1-06B0-4C36-01A40B908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2D60D10-EE90-E67B-DFD0-F9FDD1A14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046050-A9B9-0903-2445-77CEDC7EF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DF48E49-7FCF-7B15-8FC9-7B3897DDB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065E361-66DB-E9E1-CA8E-D103608B4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D0AF74F-D827-32D2-5C6A-E1A4EE391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E745E93-8046-2AF4-7CC9-E8E007B04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7489FE4-FAE8-791F-6AA5-D7F4A8390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12C3DCF-D554-7CBA-2DBE-7EFB7F8C6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936338C-A200-A288-613D-2C979FB3C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FF430D0-3D0E-D4DD-6E5D-C2B5D158D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4537497-8469-3148-3E54-984BDE534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261FFB2-23E4-ECBC-376E-A37AB7758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1CC3EB8-B240-A1D1-5A14-EC41987D5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64C114D-FE21-3F0F-3DBE-348D03E26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3E35A9B-B9E5-8214-397C-79C2C9A7B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505669B-7899-7A9E-B4E8-9F5C8222C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489F638-A7AE-6E89-7C10-3B47E1EEC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BEE3CA1-E436-FC1E-9814-FB005668C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D53CEF2-EAF0-FCBA-AD75-86AADD112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B402B1D-3B15-3179-72DA-D4F7355A2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046BEB0-1F96-F447-BAFD-B192F7214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C1231C1-0436-843C-5CB1-2DD4C2A27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1CA17C5-F5B0-27A4-F358-0C391FDD12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180A67A-12B1-F1F3-BA37-AC6663B09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D552AF6-1345-DDAD-FB30-A4FDC8738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C5D944F-F121-86E4-EA78-46BB1130C3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F1C3C41-F7F9-D77C-5201-8064F1F6D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966B5C8-7C8B-C42C-C9CB-DD1E8261F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C50492B-E25B-F0F6-66EF-FA36244E1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E36FB91-1988-CE5A-8D5B-3DD62C268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3B2B501-EAF2-CFD5-C1D8-72531FB4B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DCDC71D-9AA8-2FAD-F9A5-62A37FEA8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2D2FB9D-4048-10E0-142F-542D808FF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520D4B2-503E-CC44-E204-9127E818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E4D99F2-6E95-05FE-52B3-DA4DF1B53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FDC187BC-402E-0FD0-A096-5AC905AEF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F1DF1ED-AA62-D16F-AA3D-F7361A159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2AA5E369-B5EA-B6C9-2687-F4F3B31FD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6BF6BE3-CB88-C651-949D-A806118AF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B554E32-DDBB-4FBA-F423-6CBF5F17A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542E48E-B715-8880-B0C1-B99E757C0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C7294F7-FF58-72AA-77AC-FACABBD18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4A1A505-7870-1AA7-D926-4155CD151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F60C110-C5A0-6D4D-517D-93BBEECED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534029E-413E-DC31-858C-D7BEF7EA9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F19A105-1CDC-39D7-49C1-6F8DBBB3B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ADC12A6-84FB-70FC-B73A-B6F6FEE57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F98B7B6-6A7A-0AD4-0738-A17DB1F36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27A2D88-BA39-E0EA-C673-2362056BB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56334D3-2C08-B92F-C29B-1E5AC8E17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FE4947F-C894-961B-A170-21DF21C2A6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4C38F7E-77F2-DBD6-B1C4-32A811477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C0337703-72EA-107C-936F-FC8FB2E98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86895A9-F957-DDAF-A52E-5D3FBDE43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511BD0A-61FC-F4E6-8BF6-EC0877E7E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FA9542B3-23A1-05C1-5F00-4A729732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263A779-DC21-6CF4-7FC0-4CAA96AC3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2C89C0F-8D08-D9E2-6B13-ABF686037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FD989BF-0D9B-C8C6-2070-0DCF12AC7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98F6DE5-867A-F117-534C-DCEC5DB36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81A76F2C-CE9C-5A65-3B91-98CF0DD1E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83CDC8D-4B12-CC3E-97EC-8CF8CB268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D153B479-191C-F2D5-11A1-9143C793F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B67363D-4526-5F13-EDB6-83A23F39A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F00B259-B114-2681-5104-D8DB52D2A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62740C3-2CC9-A848-BB59-207222442F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7D0F4B5-C394-CD51-D9E4-2B8E8C069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5FB2EC01-F9A4-F84A-D608-3930074A8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9551856-E3E6-3C26-2233-674B04E9F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2" y="653815"/>
            <a:ext cx="8686697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Taking ATLAS as an example</a:t>
            </a:r>
          </a:p>
        </p:txBody>
      </p:sp>
      <p:pic>
        <p:nvPicPr>
          <p:cNvPr id="3" name="Content Placeholder 8" descr="A blue and yellow satellite&#10;&#10;AI-generated content may be incorrect.">
            <a:extLst>
              <a:ext uri="{FF2B5EF4-FFF2-40B4-BE49-F238E27FC236}">
                <a16:creationId xmlns:a16="http://schemas.microsoft.com/office/drawing/2014/main" id="{8E2CD0A3-5CF6-7C96-F81F-BC59F06FF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51" y="1889090"/>
            <a:ext cx="5406709" cy="3957411"/>
          </a:xfr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D1F3B7A1-90D2-2A9B-90C4-65612B145687}"/>
              </a:ext>
            </a:extLst>
          </p:cNvPr>
          <p:cNvSpPr/>
          <p:nvPr/>
        </p:nvSpPr>
        <p:spPr>
          <a:xfrm>
            <a:off x="6679840" y="3472405"/>
            <a:ext cx="5084457" cy="698720"/>
          </a:xfrm>
          <a:custGeom>
            <a:avLst/>
            <a:gdLst>
              <a:gd name="connsiteX0" fmla="*/ 4992599 w 5084457"/>
              <a:gd name="connsiteY0" fmla="*/ 0 h 698720"/>
              <a:gd name="connsiteX1" fmla="*/ 4992766 w 5084457"/>
              <a:gd name="connsiteY1" fmla="*/ 1963 h 698720"/>
              <a:gd name="connsiteX2" fmla="*/ 5025907 w 5084457"/>
              <a:gd name="connsiteY2" fmla="*/ 10884 h 698720"/>
              <a:gd name="connsiteX3" fmla="*/ 5084457 w 5084457"/>
              <a:gd name="connsiteY3" fmla="*/ 128659 h 698720"/>
              <a:gd name="connsiteX4" fmla="*/ 5025907 w 5084457"/>
              <a:gd name="connsiteY4" fmla="*/ 246434 h 698720"/>
              <a:gd name="connsiteX5" fmla="*/ 5013831 w 5084457"/>
              <a:gd name="connsiteY5" fmla="*/ 249685 h 698720"/>
              <a:gd name="connsiteX6" fmla="*/ 5014234 w 5084457"/>
              <a:gd name="connsiteY6" fmla="*/ 254427 h 698720"/>
              <a:gd name="connsiteX7" fmla="*/ 52851 w 5084457"/>
              <a:gd name="connsiteY7" fmla="*/ 698720 h 698720"/>
              <a:gd name="connsiteX8" fmla="*/ 52235 w 5084457"/>
              <a:gd name="connsiteY8" fmla="*/ 691650 h 698720"/>
              <a:gd name="connsiteX9" fmla="*/ 43981 w 5084457"/>
              <a:gd name="connsiteY9" fmla="*/ 686848 h 698720"/>
              <a:gd name="connsiteX10" fmla="*/ 3117 w 5084457"/>
              <a:gd name="connsiteY10" fmla="*/ 548431 h 698720"/>
              <a:gd name="connsiteX11" fmla="*/ 13647 w 5084457"/>
              <a:gd name="connsiteY11" fmla="*/ 404493 h 698720"/>
              <a:gd name="connsiteX12" fmla="*/ 26896 w 5084457"/>
              <a:gd name="connsiteY12" fmla="*/ 392371 h 698720"/>
              <a:gd name="connsiteX13" fmla="*/ 26734 w 5084457"/>
              <a:gd name="connsiteY13" fmla="*/ 390504 h 69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84457" h="698720">
                <a:moveTo>
                  <a:pt x="4992599" y="0"/>
                </a:moveTo>
                <a:lnTo>
                  <a:pt x="4992766" y="1963"/>
                </a:lnTo>
                <a:lnTo>
                  <a:pt x="5025907" y="10884"/>
                </a:lnTo>
                <a:cubicBezTo>
                  <a:pt x="5060315" y="30288"/>
                  <a:pt x="5084457" y="75714"/>
                  <a:pt x="5084457" y="128659"/>
                </a:cubicBezTo>
                <a:cubicBezTo>
                  <a:pt x="5084457" y="181604"/>
                  <a:pt x="5060315" y="227030"/>
                  <a:pt x="5025907" y="246434"/>
                </a:cubicBezTo>
                <a:lnTo>
                  <a:pt x="5013831" y="249685"/>
                </a:lnTo>
                <a:lnTo>
                  <a:pt x="5014234" y="254427"/>
                </a:lnTo>
                <a:lnTo>
                  <a:pt x="52851" y="698720"/>
                </a:lnTo>
                <a:lnTo>
                  <a:pt x="52235" y="691650"/>
                </a:lnTo>
                <a:lnTo>
                  <a:pt x="43981" y="686848"/>
                </a:lnTo>
                <a:cubicBezTo>
                  <a:pt x="26381" y="665211"/>
                  <a:pt x="9935" y="611896"/>
                  <a:pt x="3117" y="548431"/>
                </a:cubicBezTo>
                <a:cubicBezTo>
                  <a:pt x="-3701" y="484966"/>
                  <a:pt x="1045" y="429375"/>
                  <a:pt x="13647" y="404493"/>
                </a:cubicBezTo>
                <a:lnTo>
                  <a:pt x="26896" y="392371"/>
                </a:lnTo>
                <a:lnTo>
                  <a:pt x="26734" y="39050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254C4F-54A9-7CFA-1814-205DC613D2CA}"/>
              </a:ext>
            </a:extLst>
          </p:cNvPr>
          <p:cNvSpPr txBox="1"/>
          <p:nvPr/>
        </p:nvSpPr>
        <p:spPr>
          <a:xfrm>
            <a:off x="9777111" y="1713267"/>
            <a:ext cx="191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LHC Beam Pipe </a:t>
            </a: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3468B0D9-D6E6-63A9-88B1-96B755996170}"/>
              </a:ext>
            </a:extLst>
          </p:cNvPr>
          <p:cNvCxnSpPr>
            <a:stCxn id="43" idx="3"/>
          </p:cNvCxnSpPr>
          <p:nvPr/>
        </p:nvCxnSpPr>
        <p:spPr>
          <a:xfrm>
            <a:off x="11695966" y="1897933"/>
            <a:ext cx="68330" cy="1703132"/>
          </a:xfrm>
          <a:prstGeom prst="bentConnector3">
            <a:avLst>
              <a:gd name="adj1" fmla="val 43455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 descr="A blue line with pink dots&#10;&#10;AI-generated content may be incorrect.">
            <a:extLst>
              <a:ext uri="{FF2B5EF4-FFF2-40B4-BE49-F238E27FC236}">
                <a16:creationId xmlns:a16="http://schemas.microsoft.com/office/drawing/2014/main" id="{A56260DF-67D1-FB56-3567-14519822C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371">
            <a:off x="8488172" y="3056064"/>
            <a:ext cx="2130398" cy="1268871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132E5280-21A0-7AF2-1D20-AB3C47A6D52F}"/>
              </a:ext>
            </a:extLst>
          </p:cNvPr>
          <p:cNvSpPr txBox="1"/>
          <p:nvPr/>
        </p:nvSpPr>
        <p:spPr>
          <a:xfrm>
            <a:off x="266802" y="1778565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800" dirty="0"/>
              <a:t>Collisions take place in the middle of ATLAS </a:t>
            </a:r>
          </a:p>
        </p:txBody>
      </p:sp>
    </p:spTree>
    <p:extLst>
      <p:ext uri="{BB962C8B-B14F-4D97-AF65-F5344CB8AC3E}">
        <p14:creationId xmlns:p14="http://schemas.microsoft.com/office/powerpoint/2010/main" val="3399742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F1565-5190-F140-F1B7-8BA3CC5F2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D0C0A0-E3A6-7C6A-EE79-FAA4C0E92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1FE3AC-57DB-FBD0-DB2C-CC8E35965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CD41EA2-8213-04EC-4AFC-E9D759E27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CF78D4-7C01-F5B0-3200-A12DA528C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BD0450-18C5-2F8D-90F4-F8E593773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130C4F-A7CB-FF76-A766-6AC618E67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215D539-876B-BCA6-0A44-CA56EF189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D862B3D-1AD3-5AE4-8045-198941182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534AA3-D0C5-4549-B3BF-769497E78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195ED9-6D4D-B785-315D-AB3E484DC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A3032E-6926-E766-C382-F937B00E7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5548F9-D044-BF9F-F451-CD07A58B3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07CF75A-6D53-8E9C-4479-83086B2FC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545D7B2-62C8-F5B8-0F27-A47D70670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515D81-2401-E276-B1C9-905E09C09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A0176B4-A4D7-7578-099F-CF7036568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3237CEE-87A8-DD25-7854-1BE712E69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122FD8-8C69-E01A-0606-01144242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613F81-D3E9-1911-704E-D9754C947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3A87D8A-0EE0-C19B-7706-FA4866E41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16059B7-82A9-78C9-6AB6-097E1A1AA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3374E78-D575-9B13-2AF1-C415DABDB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6C8114-D177-D47C-10DA-6D354A0A0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C78C406-AE38-318B-ACF7-506BF6F2C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04318FA-2523-C606-762C-8B520A2DF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095C8C0-23C5-355D-6D9C-C52BA11BB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F80CE4E-FABF-8B50-EC82-67921CE12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28CBA24-1B5C-2109-7CF7-5E3D99F5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18A724-2ED9-E58C-D837-2C0F3A42A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B8CB99-5C68-CBFD-8A06-1FA089AFB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DB50D8B-FCCD-8DA0-FEAE-942D57DA7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4D72C8-27AF-8AE3-492B-F37300709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D58C57-6127-27CB-5703-8FA399327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D73334-E658-4EA7-1B83-AEFCBF8C4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2E4DAFB-8F92-A636-E711-7F0FF304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AC87118-3E46-E488-9353-BE1C0CA7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E93DB1E-AB22-1F90-1478-24CFC0D81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623186E-A1F8-30B5-C5EC-B16876004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F18D6D1-2142-50B5-0498-1A645F277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71D4CAC-DD5C-22B3-9A4A-2F55D0353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C530420-E032-E96B-B7B8-CFA7ED3BC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FD124AD-3AEA-3F6C-40E5-D8682B964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1E35A98-ACF9-81B4-E385-4B4FC78BD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718B555-DE2A-990B-2AE1-EB2022BA6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966C972-9ED8-98AE-370E-9EA6C6809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1C69729-F979-24A2-8487-688008D0B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28BA2CC-2059-59D8-CF64-02792B8B9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41AEC0A-F4A4-1DBA-0BD0-1F5A55B4AE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A9FEFCA-5E44-0EAF-E1B4-92A16CE5A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34BADFA-1A4C-4338-7BFC-7A814C1EE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0BAD48-DC2D-32F4-115B-1D7AD3633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4D54373-BD75-1CCA-CC0D-E4960A8D3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C5198FA-B995-06D7-3D14-C156D8582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C60B8C2-A1A8-FEE5-4255-024DB4120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843B14C-7C2B-29E8-89E1-C9D679FC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1F596D5-EBED-AB8A-0AD2-DB227527F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1CDD14A-9563-3BAE-143F-484F3CB8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CA17837-30C1-1A6E-97A6-BC3547EC2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81E628-C461-56D5-B29A-D0327CEA2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71C4588-67B2-BEBC-FA2D-4E783FF4B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DD37E2E-FA90-14D0-801A-1038D34C8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A9418B-7FF9-0C36-4F9E-AF696DD4B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C3442E8-8688-E81A-A99E-9EA7B6D7F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DB9D6F2-3F29-8F7D-C0D3-73FA51909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3296372-0582-B5B6-601C-E48BAEA33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7E2298B-115C-A733-71B7-B50571B04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FA47612-9C48-4C18-78AA-9D7C3F3CD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3E6872A-8299-FE57-F7BC-574D465D1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127DE40-2194-23CA-DF9D-D456C8626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C971BCD-0DC8-9CBE-4515-745BB9985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657CCBE-90C5-028C-B284-8FE56135F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AF5792C-6020-3C56-D204-A288134B6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C5D8348-8B76-92A0-5D68-60033C186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EA9AB9B-C776-9868-CE7E-42EA5F027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AB6E041-930E-38BA-58C5-112B9E85B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A65B574-6339-2AF4-E016-AEC396938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503C8BF-827F-D7DF-EB48-091C9AB15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745F32D-3A8F-7F8F-31B2-756AFDEF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4E1617E-2ED4-9E26-561D-521DC1BE9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E10D83D-60DC-E52D-C5F8-613D3DF9A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03BE231-B78A-6105-7B0A-85D57DAA6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8718BD3-964D-8FBC-467F-4044570B4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DB8206C-3318-7B1F-695B-6F1E4114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CCF4C5E-2220-6C36-9604-AF300FC87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5F86DE6-B84E-A75D-0566-62BE9F00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CF0A7DC-310D-C200-383C-DBB2BA221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1A2DCE0-6391-4E6B-A457-B2341A020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4E53341-A4E3-A9D2-FAB4-5801EC752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6206935-14E3-1F12-B9D3-CCDB94C5E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CB39B23-33B9-3A6F-56FA-5565596E0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8BE2BAE-0419-E283-A56E-82E0F55F8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B1D776-3F9C-CD4B-BF27-081AA20E6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94F3191-3A2E-B2A4-F773-A0C30BC39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4F3457C-9D06-B971-CF53-C365043DE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925DBAD-932E-740D-5B81-BFCE6EC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5B260458-872C-7161-394E-1ACF3BC71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B40EA5AE-7A70-5B2C-6BCE-C658C5E85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5FD2158F-EEE4-8EB4-028B-F3B219292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1E3F92E-41EE-AEF7-15EF-59669AD4F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08914D2-2491-40A0-AF90-8F8A7589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8F1C06F-0CCF-046C-62D9-A82DA9212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C1073B9-C7EF-B13D-63DA-04772E75B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7C21923-AB24-CAF9-AAA3-30DFA63294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A66081D-9649-D528-6E3B-AD3BC8089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99CD143-43E0-AACF-D435-C9837860D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A2E70FA-033B-89C4-8C1A-5E31CB71E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621703B-3F09-A181-30BC-5BBD33FE1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7F4B434-B8CE-FE1E-2890-FAF8164FB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520C890A-2FDC-412E-892D-68E9EC915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96F8457-5CDC-AC71-049E-A844C2703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F22E69D-4571-4977-DE9F-29CCB85DE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A4B26D5-20A8-7A6A-705E-9334252C3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A81294E-8242-5BCC-A586-8BD27E537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B67157AE-202C-D869-9560-7C3F6EB86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B24EA38-0451-5D44-FC66-3E70E8D13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8B9BCE9-EA07-2CBA-65DE-8A503D4C4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8E4981A-DA27-B206-3A52-1C759BC935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5C5119B-8C03-B197-5502-E00BB0EC9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242EC6A-3FF1-3B3A-3A47-17CA0F63F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489D56A-9D79-93A1-723C-4C488A0ED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1494D26-B0C1-375D-6566-2F98C8841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C8FBD98-E2EB-294D-7F63-28F8EBD03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1E69923-2979-E565-5977-CBCE7F737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2F41B4E-6BA3-08B9-F43D-B6DE5E342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3C4F7E9-FDA6-CE81-5DEC-6347B9ADE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334A9C96-8985-B5F4-C0D1-D34689D2C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CCAB988-B863-4A20-F7C3-DA45CCEEF1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781825CB-2635-CCCB-2E0F-8C7AC814A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37078BB-40E6-1B10-B4AF-5C2B413A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2" y="653815"/>
            <a:ext cx="8686697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Taking ATLAS as an 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BAC06-829A-593E-E4A0-A64F7EB187C5}"/>
              </a:ext>
            </a:extLst>
          </p:cNvPr>
          <p:cNvSpPr txBox="1"/>
          <p:nvPr/>
        </p:nvSpPr>
        <p:spPr>
          <a:xfrm>
            <a:off x="240586" y="2150411"/>
            <a:ext cx="583091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ATLAS record’s as much information about what is produced in collisions as it can </a:t>
            </a:r>
          </a:p>
          <a:p>
            <a:pPr marL="285750" indent="-285750">
              <a:buFontTx/>
              <a:buChar char="-"/>
            </a:pPr>
            <a:r>
              <a:rPr lang="en-GB" dirty="0"/>
              <a:t>Designed like an onion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Layers of detectors with the collision happening in the centre </a:t>
            </a:r>
          </a:p>
          <a:p>
            <a:pPr marL="285750" indent="-285750">
              <a:buFontTx/>
              <a:buChar char="-"/>
            </a:pPr>
            <a:r>
              <a:rPr lang="en-GB" dirty="0"/>
              <a:t>Lots of particles will spread out sideways into the detector 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Some particles will continue to travel straight on 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This region with angles close to the beam is called the forward region </a:t>
            </a:r>
          </a:p>
          <a:p>
            <a:pPr marL="742950" lvl="1" indent="-285750">
              <a:buFontTx/>
              <a:buChar char="-"/>
            </a:pPr>
            <a:endParaRPr lang="en-GB" sz="1400" dirty="0"/>
          </a:p>
        </p:txBody>
      </p:sp>
      <p:pic>
        <p:nvPicPr>
          <p:cNvPr id="3" name="Content Placeholder 8" descr="A blue and yellow satellite&#10;&#10;AI-generated content may be incorrect.">
            <a:extLst>
              <a:ext uri="{FF2B5EF4-FFF2-40B4-BE49-F238E27FC236}">
                <a16:creationId xmlns:a16="http://schemas.microsoft.com/office/drawing/2014/main" id="{0430BEB3-3CEA-2D29-CC90-DACEE4C3E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40" y="64023"/>
            <a:ext cx="3910134" cy="2862001"/>
          </a:xfr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25D1C8D-02EE-B99E-4245-6DE208030513}"/>
              </a:ext>
            </a:extLst>
          </p:cNvPr>
          <p:cNvSpPr txBox="1"/>
          <p:nvPr/>
        </p:nvSpPr>
        <p:spPr>
          <a:xfrm>
            <a:off x="8081556" y="174253"/>
            <a:ext cx="279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LHC Beam Pipe </a:t>
            </a: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55E83CD3-E7EA-E7D2-20A7-CDBD853DED36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10873746" y="358919"/>
            <a:ext cx="990912" cy="922969"/>
          </a:xfrm>
          <a:prstGeom prst="bentConnector3">
            <a:avLst>
              <a:gd name="adj1" fmla="val 12307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7B502AAB-7CD1-4C27-4E2E-0DE824A4AB4D}"/>
              </a:ext>
            </a:extLst>
          </p:cNvPr>
          <p:cNvSpPr txBox="1"/>
          <p:nvPr/>
        </p:nvSpPr>
        <p:spPr>
          <a:xfrm>
            <a:off x="266802" y="1778565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800" dirty="0"/>
              <a:t>Collisions take place in the middle of ATLAS </a:t>
            </a:r>
          </a:p>
        </p:txBody>
      </p:sp>
      <p:pic>
        <p:nvPicPr>
          <p:cNvPr id="113" name="Picture 112" descr="A diagram of a nuclear reactor&#10;&#10;AI-generated content may be incorrect.">
            <a:extLst>
              <a:ext uri="{FF2B5EF4-FFF2-40B4-BE49-F238E27FC236}">
                <a16:creationId xmlns:a16="http://schemas.microsoft.com/office/drawing/2014/main" id="{F0B3C963-8774-9E18-3D23-2E07FD46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703" y="2926024"/>
            <a:ext cx="4030026" cy="3312270"/>
          </a:xfrm>
          <a:prstGeom prst="rect">
            <a:avLst/>
          </a:prstGeom>
        </p:spPr>
      </p:pic>
      <p:pic>
        <p:nvPicPr>
          <p:cNvPr id="109" name="Picture 108" descr="A sliced onion on a white background&#10;&#10;AI-generated content may be incorrect.">
            <a:extLst>
              <a:ext uri="{FF2B5EF4-FFF2-40B4-BE49-F238E27FC236}">
                <a16:creationId xmlns:a16="http://schemas.microsoft.com/office/drawing/2014/main" id="{786664F3-B2D3-12A6-862B-21F8D8D774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4" b="92778" l="10000" r="90000">
                        <a14:foregroundMark x1="34630" y1="18611" x2="51481" y2="5000"/>
                        <a14:foregroundMark x1="51481" y1="5000" x2="52778" y2="4722"/>
                        <a14:foregroundMark x1="17593" y1="35556" x2="19630" y2="49722"/>
                        <a14:foregroundMark x1="15556" y1="66111" x2="51852" y2="92778"/>
                        <a14:foregroundMark x1="51852" y1="92778" x2="57222" y2="9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66" y="3110690"/>
            <a:ext cx="4814985" cy="3209990"/>
          </a:xfrm>
          <a:prstGeom prst="rect">
            <a:avLst/>
          </a:prstGeom>
        </p:spPr>
      </p:pic>
      <p:cxnSp>
        <p:nvCxnSpPr>
          <p:cNvPr id="154" name="Connector: Curved 153">
            <a:extLst>
              <a:ext uri="{FF2B5EF4-FFF2-40B4-BE49-F238E27FC236}">
                <a16:creationId xmlns:a16="http://schemas.microsoft.com/office/drawing/2014/main" id="{AFF9AAD0-7502-60C7-2E46-7A86310D0D1B}"/>
              </a:ext>
            </a:extLst>
          </p:cNvPr>
          <p:cNvCxnSpPr/>
          <p:nvPr/>
        </p:nvCxnSpPr>
        <p:spPr>
          <a:xfrm>
            <a:off x="3108960" y="2926024"/>
            <a:ext cx="4402743" cy="1981256"/>
          </a:xfrm>
          <a:prstGeom prst="curvedConnector3">
            <a:avLst>
              <a:gd name="adj1" fmla="val 83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2499BCDB-DDD9-2853-2976-5EDED2278241}"/>
              </a:ext>
            </a:extLst>
          </p:cNvPr>
          <p:cNvSpPr/>
          <p:nvPr/>
        </p:nvSpPr>
        <p:spPr>
          <a:xfrm>
            <a:off x="8280400" y="1236121"/>
            <a:ext cx="3644798" cy="503066"/>
          </a:xfrm>
          <a:custGeom>
            <a:avLst/>
            <a:gdLst>
              <a:gd name="connsiteX0" fmla="*/ 4992599 w 5084457"/>
              <a:gd name="connsiteY0" fmla="*/ 0 h 698720"/>
              <a:gd name="connsiteX1" fmla="*/ 4992766 w 5084457"/>
              <a:gd name="connsiteY1" fmla="*/ 1963 h 698720"/>
              <a:gd name="connsiteX2" fmla="*/ 5025907 w 5084457"/>
              <a:gd name="connsiteY2" fmla="*/ 10884 h 698720"/>
              <a:gd name="connsiteX3" fmla="*/ 5084457 w 5084457"/>
              <a:gd name="connsiteY3" fmla="*/ 128659 h 698720"/>
              <a:gd name="connsiteX4" fmla="*/ 5025907 w 5084457"/>
              <a:gd name="connsiteY4" fmla="*/ 246434 h 698720"/>
              <a:gd name="connsiteX5" fmla="*/ 5013831 w 5084457"/>
              <a:gd name="connsiteY5" fmla="*/ 249685 h 698720"/>
              <a:gd name="connsiteX6" fmla="*/ 5014234 w 5084457"/>
              <a:gd name="connsiteY6" fmla="*/ 254427 h 698720"/>
              <a:gd name="connsiteX7" fmla="*/ 52851 w 5084457"/>
              <a:gd name="connsiteY7" fmla="*/ 698720 h 698720"/>
              <a:gd name="connsiteX8" fmla="*/ 52235 w 5084457"/>
              <a:gd name="connsiteY8" fmla="*/ 691650 h 698720"/>
              <a:gd name="connsiteX9" fmla="*/ 43981 w 5084457"/>
              <a:gd name="connsiteY9" fmla="*/ 686848 h 698720"/>
              <a:gd name="connsiteX10" fmla="*/ 3117 w 5084457"/>
              <a:gd name="connsiteY10" fmla="*/ 548431 h 698720"/>
              <a:gd name="connsiteX11" fmla="*/ 13647 w 5084457"/>
              <a:gd name="connsiteY11" fmla="*/ 404493 h 698720"/>
              <a:gd name="connsiteX12" fmla="*/ 26896 w 5084457"/>
              <a:gd name="connsiteY12" fmla="*/ 392371 h 698720"/>
              <a:gd name="connsiteX13" fmla="*/ 26734 w 5084457"/>
              <a:gd name="connsiteY13" fmla="*/ 390504 h 69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84457" h="698720">
                <a:moveTo>
                  <a:pt x="4992599" y="0"/>
                </a:moveTo>
                <a:lnTo>
                  <a:pt x="4992766" y="1963"/>
                </a:lnTo>
                <a:lnTo>
                  <a:pt x="5025907" y="10884"/>
                </a:lnTo>
                <a:cubicBezTo>
                  <a:pt x="5060315" y="30288"/>
                  <a:pt x="5084457" y="75714"/>
                  <a:pt x="5084457" y="128659"/>
                </a:cubicBezTo>
                <a:cubicBezTo>
                  <a:pt x="5084457" y="181604"/>
                  <a:pt x="5060315" y="227030"/>
                  <a:pt x="5025907" y="246434"/>
                </a:cubicBezTo>
                <a:lnTo>
                  <a:pt x="5013831" y="249685"/>
                </a:lnTo>
                <a:lnTo>
                  <a:pt x="5014234" y="254427"/>
                </a:lnTo>
                <a:lnTo>
                  <a:pt x="52851" y="698720"/>
                </a:lnTo>
                <a:lnTo>
                  <a:pt x="52235" y="691650"/>
                </a:lnTo>
                <a:lnTo>
                  <a:pt x="43981" y="686848"/>
                </a:lnTo>
                <a:cubicBezTo>
                  <a:pt x="26381" y="665211"/>
                  <a:pt x="9935" y="611896"/>
                  <a:pt x="3117" y="548431"/>
                </a:cubicBezTo>
                <a:cubicBezTo>
                  <a:pt x="-3701" y="484966"/>
                  <a:pt x="1045" y="429375"/>
                  <a:pt x="13647" y="404493"/>
                </a:cubicBezTo>
                <a:lnTo>
                  <a:pt x="26896" y="392371"/>
                </a:lnTo>
                <a:lnTo>
                  <a:pt x="26734" y="39050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5" name="Picture 74" descr="A blue line with pink dots&#10;&#10;AI-generated content may be incorrect.">
            <a:extLst>
              <a:ext uri="{FF2B5EF4-FFF2-40B4-BE49-F238E27FC236}">
                <a16:creationId xmlns:a16="http://schemas.microsoft.com/office/drawing/2014/main" id="{42BB3EBB-F5A7-F6D5-19EE-5E2B3EA18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114">
            <a:off x="9511861" y="979001"/>
            <a:ext cx="1540705" cy="8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58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0D39FD-3347-7299-064D-C3CAFE151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B47210-B7AF-244D-02B5-A37F9CC03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952279-E265-16AE-0D27-629B0597F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580AD79-E967-4946-5658-5C027EE9E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3F5932D-2B7C-71E8-091F-DD5976146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51A841F-67AE-F4A6-4DD2-5A54B97BE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784E7FA-45C9-6A7B-0C34-76DA0E2CE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0548442-44B2-B4AB-B7C9-AC142726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D85233E-7C97-A847-CDB9-2EDA3A860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1D8A472-BEED-2D46-FB9B-C761BBFDD7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07BAD8C-46D3-ED52-D118-CB3326895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FE8FC7-8608-E3DC-8A84-76421232E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ED740CB-0C7C-8BA6-B106-93148021A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01A2D42-0E74-20E3-E54F-89E92555D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178A246-39F9-BC8F-73FC-944B1FF89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934AE46-DCE4-7DF5-DE2E-6FE9EB713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1B606-0227-5CCB-6137-04C86691F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7AA471-755F-B7C5-D31D-FECFBCE7A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9E3764-ABC1-59B6-25B8-F810511E0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3F139E-F381-8B06-306F-1BACA3DBE3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CC7629-4D5F-B13D-4671-37C482A7F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D96F73-F2A1-5B79-3D39-3C5EC8479D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CF324F-6429-6993-9027-FD0BC7845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B75D342-80FA-C554-259A-F218E7968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E715767-22D7-2837-3AF4-5CC974338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EBDDC1B-93B4-60FC-D094-D1019CC11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3D6B25-9DD9-57BC-C2E0-DD680DF85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ED97159-7B6D-75CF-B322-62EEB6DAB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4BEBCF2-C4B6-EAA4-021D-6F6D34DC1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1F377B3-B1EE-A504-7AA5-93974C305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F013F0F-C584-C358-E3DD-922A71EF4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EF3E4DB-DA3D-5659-7EE6-63376074F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3854E19-8011-420B-3EF1-CB330D7B0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8C8DAED-DA5B-457D-E72A-BC2F815B9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C0844FC-6B26-8DBF-1EB9-7C786A059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B8ECD30-86BD-34F6-CAD1-F88912B76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CF91DB9-3B2C-31D0-8AF5-9CC61B653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B284721-C58A-97B3-F4D8-6DFB4E703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485FFB0-7F04-9E13-E5F1-D30644C91E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3EB5AD-9DE0-7E28-C35E-140370E3E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80295C-9732-8B73-37A1-1681C9DFC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C7A9FE9-5EF9-C859-1333-AF72039D1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DE649E2-FD42-143F-060E-DFA5FEAE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A61AA83-2EEA-8F62-D288-DED073610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E3A67E5-DC21-5739-947F-97DAF897F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1B84E62-5689-9235-8245-36482BB8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CB1B39B-0640-BBD2-B9AC-35C325410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35DDC86-9346-38BB-A076-CDF29C6C2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5EE1B2-D927-E931-D145-9973D7F5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76778B3-0D69-3721-4D42-32D90047A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3162AD6-9C6F-FAC2-9B3E-E0C33DD98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AA5E33-5F93-84F9-28A1-3C1603261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B54EB6E-79D3-F530-BB17-4D3A876F3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622FDF5-940A-0ACC-10A7-14CF86D98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B11987C-EF3A-98B4-787B-93109DCF8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6A539D-9B58-19C8-4D44-404D1CF9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35B3612-D2B1-77E8-14E1-607E339F7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5E874E4-FDC0-8AD5-C783-25E3C081B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24E7574-58CB-6CC2-E3AE-26002AE59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E26280B-512A-0C54-1824-C1DA3E9D8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E03BB42-357E-648D-3E94-5593CB2A2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84B5C32-7F70-BD2F-6EAF-E9ECC8290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C8BAAE5-4C14-4E0A-013F-F130E62FD2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A85B297-4D83-D550-7641-CF393F8B6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12C978E-C265-7482-EDC2-90D440C52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358BCC3-A856-99F7-F009-4ACA74D50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56FA483-647A-13E8-DBA0-B8A35CD33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41AC1EE-1C97-26FD-C52B-1E9B73860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E30C9EB-4162-3B53-AA5E-C03A9FEC1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E8624BA-C4D5-313D-A9B9-65F999C9F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0BCA64-11CE-4416-33D3-DF8C120E2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B8C1D73-5A3F-7A5F-26FA-054A8842F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DDD2B93-1554-843E-2731-0D9AAF078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5C76DC0-55C6-163E-E143-47A4CA743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AE2DB96-B67F-B0C9-FEE1-0D7B7677A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FFBF8BA-60D9-92CF-3886-9A31FF4B1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341AF94-E7E8-D1A2-BDF7-2CB905366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DDC61F3-3AC7-2AA6-BF88-DACD9FA6F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1056E5D-3905-5FA5-231E-180A02A58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28BD701-32D8-EF8A-7711-BA85464E3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E799CC-FA64-ABBF-FAB3-9F029932B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8726FDC-91D4-F34F-5937-776AB5CC8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6BDD0FB-954C-2966-F24C-FD0389E58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543EDD5-801B-0397-97C0-4502CE162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F1B09C8-39C9-0D4A-262F-259F5882A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93CA087-1561-EB94-77D3-CECA9F8C3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8F36A5B-7795-777F-6BCE-FC1A71CD2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6A36008-6F1D-DB80-7AF4-551CE7271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66C7BE0-02C7-3603-6FCF-4A96647F6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BA2865A-28DC-3A7A-B7A2-DDC92CB4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5E406A7-6A00-4EA7-DD49-E8F0C920F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D77BCFD-F148-5729-2BA4-40F4AF40D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F79CCD7-5089-3C94-EA54-5071069CD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705C500-7785-D0E4-7779-B3F860B96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7E649A0-F59C-35FB-7CDB-0061A70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61546AB-12D0-6566-4F51-07520A29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052C3284-C272-98DE-1543-0A92B87B3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0CAD37AA-9C8B-73F8-7A12-6E16082D5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8A58072C-7774-9244-44EF-1180BBBBD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861F986-7F42-9AB9-602C-2C2917EC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31D0485-3692-435E-E5DB-FE2C5CDE6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EAF3995-026D-F51D-9E03-DCB6B7805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AAFDC2F-0BC0-12F3-D618-9344795AD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706625F-5D3C-2719-A49D-65C54C309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1DA8DA7-FD7D-CAB4-BCA8-A7402E401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21BFD20-5728-D943-EEF7-DEC14AF02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B0CAB31-CAFD-4BF4-C2F5-88E9D4FF8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30106B1-FEBD-C6B3-5BD8-A50C75CE3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F7DB31AA-57B7-6761-A607-F36ABCC8C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87A3C6C-BB1B-6B36-C04A-39290E0A5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9ED1952-7143-414C-FAC2-7B534A9B2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5757DD2-CFC4-D85D-DFD6-A652F08A9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A91886F-BAA6-F44D-2B61-CE86CC6302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284B6D3-0E3E-F31B-B144-031A4B3C8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844B2DC-0FA9-7365-20DD-720C14C1F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4297342-55FA-8468-02F1-337DDF65A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C999521-0EAE-3C4C-9EA1-0E00C961B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617CDFA-70C3-CA8A-94F3-42001A68A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9B535FE-3CED-377E-155A-E464BC156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1F112A6D-CA4E-57FF-CE2D-50340B449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32CB14FD-E43E-E695-51C4-675B438FD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46DF4A6-E76B-1682-0C66-82B1E18A0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1E4BA72-E189-3E55-D828-92D23783B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5DE44FA9-0C30-5F9A-024D-882800B4C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478F9F1-9758-C6EC-5083-4DCB41CFA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EE40E0F-8708-2615-4E43-268FE7196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E44FE2A5-6295-4901-B374-B3AEE40A7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B564279-8E4A-5D1B-16CD-E3B7A06B1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E0D5BB4-9014-7371-1391-B8F49512C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EFF95A9-3101-C959-8310-E3B28B7D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53815"/>
            <a:ext cx="10106152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What tends to want to go forward?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9B90CA9-9C76-ABAF-9825-8C566828F557}"/>
              </a:ext>
            </a:extLst>
          </p:cNvPr>
          <p:cNvSpPr txBox="1">
            <a:spLocks/>
          </p:cNvSpPr>
          <p:nvPr/>
        </p:nvSpPr>
        <p:spPr>
          <a:xfrm>
            <a:off x="612648" y="1715532"/>
            <a:ext cx="5394614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High momentum particles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Particles that take most of the energy of the collisions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Most of the energy emitted at low angles with respect to the beam line (aka in the forward region)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041E34-803B-05B4-233A-10E6E45296D6}"/>
              </a:ext>
            </a:extLst>
          </p:cNvPr>
          <p:cNvSpPr/>
          <p:nvPr/>
        </p:nvSpPr>
        <p:spPr>
          <a:xfrm rot="1514295">
            <a:off x="7480717" y="2145266"/>
            <a:ext cx="3644798" cy="2944763"/>
          </a:xfrm>
          <a:custGeom>
            <a:avLst/>
            <a:gdLst>
              <a:gd name="connsiteX0" fmla="*/ 4992599 w 5084457"/>
              <a:gd name="connsiteY0" fmla="*/ 0 h 698720"/>
              <a:gd name="connsiteX1" fmla="*/ 4992766 w 5084457"/>
              <a:gd name="connsiteY1" fmla="*/ 1963 h 698720"/>
              <a:gd name="connsiteX2" fmla="*/ 5025907 w 5084457"/>
              <a:gd name="connsiteY2" fmla="*/ 10884 h 698720"/>
              <a:gd name="connsiteX3" fmla="*/ 5084457 w 5084457"/>
              <a:gd name="connsiteY3" fmla="*/ 128659 h 698720"/>
              <a:gd name="connsiteX4" fmla="*/ 5025907 w 5084457"/>
              <a:gd name="connsiteY4" fmla="*/ 246434 h 698720"/>
              <a:gd name="connsiteX5" fmla="*/ 5013831 w 5084457"/>
              <a:gd name="connsiteY5" fmla="*/ 249685 h 698720"/>
              <a:gd name="connsiteX6" fmla="*/ 5014234 w 5084457"/>
              <a:gd name="connsiteY6" fmla="*/ 254427 h 698720"/>
              <a:gd name="connsiteX7" fmla="*/ 52851 w 5084457"/>
              <a:gd name="connsiteY7" fmla="*/ 698720 h 698720"/>
              <a:gd name="connsiteX8" fmla="*/ 52235 w 5084457"/>
              <a:gd name="connsiteY8" fmla="*/ 691650 h 698720"/>
              <a:gd name="connsiteX9" fmla="*/ 43981 w 5084457"/>
              <a:gd name="connsiteY9" fmla="*/ 686848 h 698720"/>
              <a:gd name="connsiteX10" fmla="*/ 3117 w 5084457"/>
              <a:gd name="connsiteY10" fmla="*/ 548431 h 698720"/>
              <a:gd name="connsiteX11" fmla="*/ 13647 w 5084457"/>
              <a:gd name="connsiteY11" fmla="*/ 404493 h 698720"/>
              <a:gd name="connsiteX12" fmla="*/ 26896 w 5084457"/>
              <a:gd name="connsiteY12" fmla="*/ 392371 h 698720"/>
              <a:gd name="connsiteX13" fmla="*/ 26734 w 5084457"/>
              <a:gd name="connsiteY13" fmla="*/ 390504 h 69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84457" h="698720">
                <a:moveTo>
                  <a:pt x="4992599" y="0"/>
                </a:moveTo>
                <a:lnTo>
                  <a:pt x="4992766" y="1963"/>
                </a:lnTo>
                <a:lnTo>
                  <a:pt x="5025907" y="10884"/>
                </a:lnTo>
                <a:cubicBezTo>
                  <a:pt x="5060315" y="30288"/>
                  <a:pt x="5084457" y="75714"/>
                  <a:pt x="5084457" y="128659"/>
                </a:cubicBezTo>
                <a:cubicBezTo>
                  <a:pt x="5084457" y="181604"/>
                  <a:pt x="5060315" y="227030"/>
                  <a:pt x="5025907" y="246434"/>
                </a:cubicBezTo>
                <a:lnTo>
                  <a:pt x="5013831" y="249685"/>
                </a:lnTo>
                <a:lnTo>
                  <a:pt x="5014234" y="254427"/>
                </a:lnTo>
                <a:lnTo>
                  <a:pt x="52851" y="698720"/>
                </a:lnTo>
                <a:lnTo>
                  <a:pt x="52235" y="691650"/>
                </a:lnTo>
                <a:lnTo>
                  <a:pt x="43981" y="686848"/>
                </a:lnTo>
                <a:cubicBezTo>
                  <a:pt x="26381" y="665211"/>
                  <a:pt x="9935" y="611896"/>
                  <a:pt x="3117" y="548431"/>
                </a:cubicBezTo>
                <a:cubicBezTo>
                  <a:pt x="-3701" y="484966"/>
                  <a:pt x="1045" y="429375"/>
                  <a:pt x="13647" y="404493"/>
                </a:cubicBezTo>
                <a:lnTo>
                  <a:pt x="26896" y="392371"/>
                </a:lnTo>
                <a:lnTo>
                  <a:pt x="26734" y="390504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0A4D41C-ED07-DEF7-BF8B-AD64CB97D735}"/>
              </a:ext>
            </a:extLst>
          </p:cNvPr>
          <p:cNvCxnSpPr>
            <a:cxnSpLocks/>
          </p:cNvCxnSpPr>
          <p:nvPr/>
        </p:nvCxnSpPr>
        <p:spPr>
          <a:xfrm flipH="1">
            <a:off x="6639190" y="3429000"/>
            <a:ext cx="266392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DC57E47-DD8D-8A6F-7CBC-E16DEF8CC041}"/>
              </a:ext>
            </a:extLst>
          </p:cNvPr>
          <p:cNvCxnSpPr>
            <a:cxnSpLocks/>
          </p:cNvCxnSpPr>
          <p:nvPr/>
        </p:nvCxnSpPr>
        <p:spPr>
          <a:xfrm>
            <a:off x="9303115" y="3429000"/>
            <a:ext cx="26998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F97E4529-07B1-68C6-DECA-84BF167BA3F6}"/>
              </a:ext>
            </a:extLst>
          </p:cNvPr>
          <p:cNvSpPr/>
          <p:nvPr/>
        </p:nvSpPr>
        <p:spPr>
          <a:xfrm>
            <a:off x="8860979" y="2472027"/>
            <a:ext cx="705817" cy="2128460"/>
          </a:xfrm>
          <a:prstGeom prst="irregularSeal1">
            <a:avLst/>
          </a:prstGeom>
          <a:gradFill flip="none" rotWithShape="1">
            <a:gsLst>
              <a:gs pos="45000">
                <a:srgbClr val="FFC000"/>
              </a:gs>
              <a:gs pos="0">
                <a:schemeClr val="accent1">
                  <a:shade val="67500"/>
                  <a:satMod val="115000"/>
                </a:schemeClr>
              </a:gs>
              <a:gs pos="100000">
                <a:srgbClr val="F1F1F1"/>
              </a:gs>
              <a:gs pos="77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C327434-4EE3-C272-7CB6-22B2997F64C3}"/>
              </a:ext>
            </a:extLst>
          </p:cNvPr>
          <p:cNvSpPr txBox="1"/>
          <p:nvPr/>
        </p:nvSpPr>
        <p:spPr>
          <a:xfrm>
            <a:off x="8622575" y="2120615"/>
            <a:ext cx="118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Collision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B51DBF6-86DB-2505-4C3E-98329A6B486E}"/>
              </a:ext>
            </a:extLst>
          </p:cNvPr>
          <p:cNvSpPr txBox="1"/>
          <p:nvPr/>
        </p:nvSpPr>
        <p:spPr>
          <a:xfrm rot="21368887">
            <a:off x="7092333" y="3822740"/>
            <a:ext cx="1996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LHC Beam Pipe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22EE72A-573C-49CC-F53E-995324BCE99A}"/>
              </a:ext>
            </a:extLst>
          </p:cNvPr>
          <p:cNvSpPr txBox="1"/>
          <p:nvPr/>
        </p:nvSpPr>
        <p:spPr>
          <a:xfrm>
            <a:off x="9690804" y="3111267"/>
            <a:ext cx="2350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High Momentum Particle</a:t>
            </a:r>
          </a:p>
        </p:txBody>
      </p:sp>
    </p:spTree>
    <p:extLst>
      <p:ext uri="{BB962C8B-B14F-4D97-AF65-F5344CB8AC3E}">
        <p14:creationId xmlns:p14="http://schemas.microsoft.com/office/powerpoint/2010/main" val="1681459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9569A-7310-D994-4BE9-DADF81FF4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8E6ABD-4EC3-3568-B330-BC478264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AF243F-D806-3EBB-60AA-09837B06D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9F2E57-9AD3-42C2-933B-79D51122A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C2466-028F-3FDD-FCBB-2E92BFBAE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E49003-C1D8-FCB2-FA83-19EAFBB39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6062335-8FFF-E459-2C9C-320A6A553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5E3161A-0ACE-8D32-DC1E-2F5B25687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C59B8F-0C5D-20A8-7BFF-D0E8951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CAE27F-0038-AB06-646E-1C5983503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05C20C-EB44-47BF-0ED5-61CCD2C60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6E6294-B0AB-2210-8A62-9F26C075A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B17587B-FB43-63F5-3357-F1214D720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66FFFD0-CFB9-9238-9105-A1F5C6764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9C7AFC9-2DE6-AC6B-E6DE-FD516EFCD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B7425CB-EC80-A0EF-84B2-858F81198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AF7C00-D60C-47DD-A9B6-515F47FF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2CB08CC-3C83-FECE-6F83-744161912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27DE15A-15CC-17D6-3FBD-FF8C622D4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CE8E20-11DE-DF04-6A68-D99C6F10B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5CFABC-F3E9-4551-9704-32E10EAC1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51594FA-0D33-5967-2201-28A14C7E0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1AC658E-9549-655B-EDC1-74FCF317F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A9DEC6-0ADD-B2FE-2758-50A771E901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949396-242E-670A-CC34-998C5A013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EF4D11-9613-AC64-7854-71436924E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51E71E3-66F2-B761-A1A4-212AED2A5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FA5E06-6688-64BB-43A2-65CCCFCD5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AC49B93-38B6-F114-FBA0-DD2D335CA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E44C8F6-4846-DD88-3A94-0E8BC715F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DF76952-9586-6146-50DA-DF65F4F24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E70BD0A-B2A9-7CD2-2B8F-24DFCCD11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E5D9AC-85D3-AE7B-E4BA-439923B0E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29E251E-4A6C-7F7B-6925-5CC64D04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A78643A-97B4-D0A5-F808-EAFD322B4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0BBC7B1-AA56-17E3-1716-A626F86563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DC61AAE-5A50-05C3-FBCE-6C1B1C587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0C2CB77-FB9C-5959-B933-F1D638BF2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9792840-E1BD-F0EF-AD73-9CF65C2A8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CCA169-1541-02AB-C008-24556B6B1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8EA44A6-126B-5093-25CB-9FC16994F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E22E18F-7E21-F735-DE79-E70D190E0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284CB3B-26C8-BB44-3EB9-92946B2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8D9F44-05A2-BF9F-1A1B-79534AB31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5645465-6269-4F94-14EB-5CA3E7517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2A3CC72-16FA-7C69-C155-9BFDA221B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823E030-F8CC-1A0A-5706-346C0BCF5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CEF7708-BC17-8052-D3C5-DED13265C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ECDB262-AEED-B55A-347A-89404A171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E069FF1-40A7-6686-1C3C-9AA34855A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D8E3B0C-1DC9-E8B6-86E9-AC88A896C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5BA96AA-8162-7D19-41AF-4FD5AC87C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ADFF679-1DAE-133B-2B8A-69ADD81E3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5F9A4C1-FF03-B59E-BFE7-694CCE128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FA0E9BD-D7E4-D5A2-856C-CEDC224A6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90AE1E9-1827-CB2D-0867-E363CF21E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D3651A2-B41F-56D8-1A60-67F0D258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EB22C05-0A76-261E-7FD6-A4CA87234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4D2D37D-7614-9E48-AED9-9B71CF719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D086AEB-30B4-D744-F8D6-FC1E86498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3E54C77-C06C-DD0A-ABD0-92171CB0E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8B97179-438B-39F4-D7B0-05E1D3903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501E62-47D2-D4F9-B8A8-957437A8A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2F02784-F16A-DF23-13EF-E269AEC51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B858115-45DF-2210-E090-DFCB2D080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D38D429-6F09-4EF9-0DCE-4D2587FB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8E82605-1B5A-FCAD-A5B1-1643D6D5C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E6FEF92-58EB-1A9B-E605-C3C7991DD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AEF905F-5A13-E465-0AC2-7F14B0D6F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04CB65D-91AB-99F7-AF46-AFFCD4374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0A8D24B-E3BD-B2DA-F59B-04F370AF0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8D35E90-DD7C-6A32-3962-CDF8C6523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23D309F-8ABC-8C75-B1D7-C2A4A5AF3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1E39C06-BA00-43E4-04F6-317239C5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32046B5-1E30-E3A4-D1A9-3F70DC049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F31DD31-6971-7661-CB77-EBF18356F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4CF8FE6-3AC5-0323-AEE4-E83D8268B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CC9FBBE-F418-8441-3E61-DCC33AFBA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4EF1909-1CE6-D429-B924-70299CB2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0FFC281-0991-85A8-6161-D28FA0D47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2712CD7-EB2F-B319-6378-12C433368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75DC112-7034-996E-4E78-46531CE92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0EA8729-E54A-3915-BD49-09844BD25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8479660-33FD-F212-DF71-7CB69BEC6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3D21AC1-F5C4-9FF0-621D-2AF9084FC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66AB600-F887-FD5C-5C41-71FAE93FE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DEDEC49-C971-B2F3-8F0D-02D9B0350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349733F-CAF8-90F1-4866-0C6DB9F38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25BB465-3944-BEDA-21AC-70686BF75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B7949BE-FCDB-751B-52FD-0803DD434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2025152-5F7F-5CFC-F01B-23864C710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959B63D-4A7F-70A8-EB24-5D9CEBDA1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E4981D2-B8A6-21C9-24D0-747045B00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3A41054-42F0-A975-0582-FE76C15BA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B9425BCD-5506-9237-EE9A-B03579F4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DE62389-3925-B7AC-13AE-B52C8D614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7CCDE63C-6C09-DC2F-1E38-B49DCA9BD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7034E282-435E-4B19-C3E1-CDF3D21A6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9C98C878-C704-CEA2-6642-D200436A8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5588E9E-FB87-24E7-1276-4128E06F2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C0E5AC6-AA18-1F22-7BEF-85AC6F103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5EE5912-97A6-5DB5-119E-8F14A1495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DC7CD49-3443-C4B0-C83D-CF94E5D42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803B202-8C6C-C54D-E5AF-8158E690F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3CE5EC5-4B79-2625-147F-1A01D01CF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2880B61-2BE6-8D03-843B-BBE6851B4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1219956-39A8-EC0E-BCAE-C8E91F585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C2B620B-C958-A7E1-82EE-1991AB8F0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41A2E93-CC09-DB47-F22F-7E509AD7A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004B334-9567-CBFB-0101-60AFEA494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E95611A-EFFD-1873-4DE3-66C91DA55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F7A8E7B-6521-A3C2-A173-C379C0C82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D8EC7B4-55A7-9986-D72E-DCE8BB30E2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2D30615-18E4-9768-44E5-E4DC97197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797689E-3E1F-86C9-476A-29716DDE9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F5CF14F-0DD7-FF30-53C1-12FEE955A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FA67728-D9F0-ECD6-CFBE-7A4BD7189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BB4DB40-23E3-FE33-CE25-7805A4DC2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ACE4E86-DF04-61E6-66BC-A93265EAD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0C004F1-7D10-32EB-3CBD-2568C3BE7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19F27D3-CB4F-6735-93C0-59279CE86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1861C27-AD32-9D71-8792-66E629D6E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7F2FE2F-CB22-278D-BF56-BB1CF7A31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3A45F22-EBB9-860F-5C6F-27AC84CF3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4AD6EF5E-EF38-345D-BF48-04EC274E9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DF731C1E-FC0C-2DFB-A80B-0E446AD1C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58154E5-87DA-752D-82B2-11420941E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9A77549-9CB5-D805-95B5-DA2131036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3E38FE1-656F-0254-0666-D8C3D69D7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E75452D-145E-F63C-5A95-6199F124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53815"/>
            <a:ext cx="10106152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What tends to want to go forward?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363F046-B0BE-DA0A-8453-AEABF5F2F44C}"/>
              </a:ext>
            </a:extLst>
          </p:cNvPr>
          <p:cNvSpPr txBox="1">
            <a:spLocks/>
          </p:cNvSpPr>
          <p:nvPr/>
        </p:nvSpPr>
        <p:spPr>
          <a:xfrm>
            <a:off x="612648" y="1715532"/>
            <a:ext cx="5394614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Weakly Interacting particles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Particles that tend to ‘disappear without a trace’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They don’t interact often and tend to need lots of distance and material to interact with to make a decay more likely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Means these particles could exist for a longer time/ distance than is typical of a particle created in a collision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28AD819-D622-4D8D-9855-6164D6F12CA1}"/>
              </a:ext>
            </a:extLst>
          </p:cNvPr>
          <p:cNvSpPr/>
          <p:nvPr/>
        </p:nvSpPr>
        <p:spPr>
          <a:xfrm rot="1514295">
            <a:off x="7480717" y="2145266"/>
            <a:ext cx="3644798" cy="2944763"/>
          </a:xfrm>
          <a:custGeom>
            <a:avLst/>
            <a:gdLst>
              <a:gd name="connsiteX0" fmla="*/ 4992599 w 5084457"/>
              <a:gd name="connsiteY0" fmla="*/ 0 h 698720"/>
              <a:gd name="connsiteX1" fmla="*/ 4992766 w 5084457"/>
              <a:gd name="connsiteY1" fmla="*/ 1963 h 698720"/>
              <a:gd name="connsiteX2" fmla="*/ 5025907 w 5084457"/>
              <a:gd name="connsiteY2" fmla="*/ 10884 h 698720"/>
              <a:gd name="connsiteX3" fmla="*/ 5084457 w 5084457"/>
              <a:gd name="connsiteY3" fmla="*/ 128659 h 698720"/>
              <a:gd name="connsiteX4" fmla="*/ 5025907 w 5084457"/>
              <a:gd name="connsiteY4" fmla="*/ 246434 h 698720"/>
              <a:gd name="connsiteX5" fmla="*/ 5013831 w 5084457"/>
              <a:gd name="connsiteY5" fmla="*/ 249685 h 698720"/>
              <a:gd name="connsiteX6" fmla="*/ 5014234 w 5084457"/>
              <a:gd name="connsiteY6" fmla="*/ 254427 h 698720"/>
              <a:gd name="connsiteX7" fmla="*/ 52851 w 5084457"/>
              <a:gd name="connsiteY7" fmla="*/ 698720 h 698720"/>
              <a:gd name="connsiteX8" fmla="*/ 52235 w 5084457"/>
              <a:gd name="connsiteY8" fmla="*/ 691650 h 698720"/>
              <a:gd name="connsiteX9" fmla="*/ 43981 w 5084457"/>
              <a:gd name="connsiteY9" fmla="*/ 686848 h 698720"/>
              <a:gd name="connsiteX10" fmla="*/ 3117 w 5084457"/>
              <a:gd name="connsiteY10" fmla="*/ 548431 h 698720"/>
              <a:gd name="connsiteX11" fmla="*/ 13647 w 5084457"/>
              <a:gd name="connsiteY11" fmla="*/ 404493 h 698720"/>
              <a:gd name="connsiteX12" fmla="*/ 26896 w 5084457"/>
              <a:gd name="connsiteY12" fmla="*/ 392371 h 698720"/>
              <a:gd name="connsiteX13" fmla="*/ 26734 w 5084457"/>
              <a:gd name="connsiteY13" fmla="*/ 390504 h 69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84457" h="698720">
                <a:moveTo>
                  <a:pt x="4992599" y="0"/>
                </a:moveTo>
                <a:lnTo>
                  <a:pt x="4992766" y="1963"/>
                </a:lnTo>
                <a:lnTo>
                  <a:pt x="5025907" y="10884"/>
                </a:lnTo>
                <a:cubicBezTo>
                  <a:pt x="5060315" y="30288"/>
                  <a:pt x="5084457" y="75714"/>
                  <a:pt x="5084457" y="128659"/>
                </a:cubicBezTo>
                <a:cubicBezTo>
                  <a:pt x="5084457" y="181604"/>
                  <a:pt x="5060315" y="227030"/>
                  <a:pt x="5025907" y="246434"/>
                </a:cubicBezTo>
                <a:lnTo>
                  <a:pt x="5013831" y="249685"/>
                </a:lnTo>
                <a:lnTo>
                  <a:pt x="5014234" y="254427"/>
                </a:lnTo>
                <a:lnTo>
                  <a:pt x="52851" y="698720"/>
                </a:lnTo>
                <a:lnTo>
                  <a:pt x="52235" y="691650"/>
                </a:lnTo>
                <a:lnTo>
                  <a:pt x="43981" y="686848"/>
                </a:lnTo>
                <a:cubicBezTo>
                  <a:pt x="26381" y="665211"/>
                  <a:pt x="9935" y="611896"/>
                  <a:pt x="3117" y="548431"/>
                </a:cubicBezTo>
                <a:cubicBezTo>
                  <a:pt x="-3701" y="484966"/>
                  <a:pt x="1045" y="429375"/>
                  <a:pt x="13647" y="404493"/>
                </a:cubicBezTo>
                <a:lnTo>
                  <a:pt x="26896" y="392371"/>
                </a:lnTo>
                <a:lnTo>
                  <a:pt x="26734" y="390504"/>
                </a:lnTo>
                <a:close/>
              </a:path>
            </a:pathLst>
          </a:cu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A00822E-A26B-1115-8CDE-1197C1EA3CD2}"/>
              </a:ext>
            </a:extLst>
          </p:cNvPr>
          <p:cNvCxnSpPr>
            <a:cxnSpLocks/>
          </p:cNvCxnSpPr>
          <p:nvPr/>
        </p:nvCxnSpPr>
        <p:spPr>
          <a:xfrm flipH="1">
            <a:off x="6639190" y="3429000"/>
            <a:ext cx="2663925" cy="0"/>
          </a:xfrm>
          <a:prstGeom prst="straightConnector1">
            <a:avLst/>
          </a:prstGeom>
          <a:ln w="28575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2E2D728-2AE1-3879-D5C5-E8A1B0A3E438}"/>
              </a:ext>
            </a:extLst>
          </p:cNvPr>
          <p:cNvCxnSpPr>
            <a:cxnSpLocks/>
          </p:cNvCxnSpPr>
          <p:nvPr/>
        </p:nvCxnSpPr>
        <p:spPr>
          <a:xfrm>
            <a:off x="9303115" y="3429000"/>
            <a:ext cx="2699832" cy="0"/>
          </a:xfrm>
          <a:prstGeom prst="straightConnector1">
            <a:avLst/>
          </a:prstGeom>
          <a:ln w="28575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DBF0E2A9-F75E-DA2C-8B2E-F9F7628A33D3}"/>
              </a:ext>
            </a:extLst>
          </p:cNvPr>
          <p:cNvSpPr/>
          <p:nvPr/>
        </p:nvSpPr>
        <p:spPr>
          <a:xfrm>
            <a:off x="8860979" y="2472027"/>
            <a:ext cx="705817" cy="2128460"/>
          </a:xfrm>
          <a:prstGeom prst="irregularSeal1">
            <a:avLst/>
          </a:prstGeom>
          <a:gradFill flip="none" rotWithShape="1">
            <a:gsLst>
              <a:gs pos="45000">
                <a:srgbClr val="FFC000"/>
              </a:gs>
              <a:gs pos="0">
                <a:schemeClr val="accent1">
                  <a:shade val="67500"/>
                  <a:satMod val="115000"/>
                </a:schemeClr>
              </a:gs>
              <a:gs pos="100000">
                <a:srgbClr val="F1F1F1"/>
              </a:gs>
              <a:gs pos="77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E71C4ED-42E4-AF32-F958-78D1FBD14FCD}"/>
              </a:ext>
            </a:extLst>
          </p:cNvPr>
          <p:cNvSpPr txBox="1"/>
          <p:nvPr/>
        </p:nvSpPr>
        <p:spPr>
          <a:xfrm>
            <a:off x="8622575" y="2120615"/>
            <a:ext cx="118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Collision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032A3C1-F6A2-DDCC-F3AA-58EC3D5996F7}"/>
              </a:ext>
            </a:extLst>
          </p:cNvPr>
          <p:cNvSpPr txBox="1"/>
          <p:nvPr/>
        </p:nvSpPr>
        <p:spPr>
          <a:xfrm rot="21368887">
            <a:off x="7092333" y="3822740"/>
            <a:ext cx="1996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LHC Beam Pipe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927449B-0536-B884-CFEB-3BE03CB5D80D}"/>
              </a:ext>
            </a:extLst>
          </p:cNvPr>
          <p:cNvSpPr txBox="1"/>
          <p:nvPr/>
        </p:nvSpPr>
        <p:spPr>
          <a:xfrm>
            <a:off x="9690804" y="3111267"/>
            <a:ext cx="2516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</a:rPr>
              <a:t>Weakly Interacting Particle</a:t>
            </a:r>
          </a:p>
        </p:txBody>
      </p:sp>
    </p:spTree>
    <p:extLst>
      <p:ext uri="{BB962C8B-B14F-4D97-AF65-F5344CB8AC3E}">
        <p14:creationId xmlns:p14="http://schemas.microsoft.com/office/powerpoint/2010/main" val="2691213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60A699-A56B-FC02-9B49-B56EAD9C9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63E19A-F4AF-C37B-BA19-6788EEBD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D17F13-F0FA-F040-DAAC-06BD28013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38CC35-5A71-911D-75F7-159087943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BD2B31-52B2-7035-88FF-B411AE784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AA13F3-B868-7977-65E0-5D79379D3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31328A-8443-DD0B-06E1-745C75E94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530DF5-BBBD-7E6E-FF7E-089EA1CB2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89E9786-AC34-CB28-9E06-8E0FF6D9D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18A7ADE-C674-6E24-ABB1-E7D94B77E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A66EC9-853C-975C-EA2C-F4D8536E9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3B0830-2F30-F9E0-B6CC-9C91025F6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6FEC90-97BC-3763-0FC0-0B793E304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9EECB1-B710-5E48-2D39-5CD5E556D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6303E1-8CB7-7B04-F1D5-C847C3F6A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68FD07F-A591-2C08-CB1A-D0E22CD1E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B19C75-3ACD-11F1-9898-87E667CC9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7E556D-0D67-603B-6BE7-D1DB60306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1464065-AE60-8124-AA3C-FAD9DEB4B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0248A9-B421-D44A-6EF8-A432DB6EB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0B7F49-757A-87C9-7A51-4E7E61094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F2ECEA-E7FA-6D34-CCF4-20962F0E4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AEA3769-DDC0-9A8D-4346-11506751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93CAAAD-A42C-88C9-52A0-94AB6C2B6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86906E1-C475-DF13-D8F0-BFECD6982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5389BC-4FCA-E39D-CA25-34ADFBBB7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96953F3-18D6-B721-1B4B-E319E40BE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9156F1-C88D-6617-278E-F71D5D7B7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7D98141-1273-BD16-9677-D6EB0E3DA7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4F0293B-A1D0-2130-A6CA-119F57F5A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232218E-440A-A868-3191-38B3ED97A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856732-DAFA-6D0F-D6E9-0D53DC6E4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BDA750F-800A-138D-63E9-0DCA3A367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E461A8-F0A3-DFBA-1696-C9C71F8DB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3F9B37F-08C0-90C1-1E5F-A68DF95A9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31DCE5-C5A9-0124-D6C5-BE2E83984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C4BA429-D58C-4DC6-B620-E7DF158A1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A936325-5B2F-0DE5-CD23-9287E7407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425D776-AEA1-A1C0-2879-71B5A462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0667860-7527-8610-77B7-51C878197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9C4E99B-A266-02D7-A98B-718AC8E37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CDF2E64-6BF0-F2FE-6791-195185FB3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51C8EDD-6DBA-0EB0-A641-593A755B3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43079C6-D367-CD1A-2EBE-0AA219F16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8A8A126-525D-34F8-4488-973377373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E71521C-87A6-BBD6-FE23-2ADE5BC36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BB103E8-6998-2C3D-9734-1F127D7EA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262F1B-B65C-B769-D75E-EB77466990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B09D9EC-85C1-4FE8-D6E3-1083B2307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DD6BC9-3871-58D2-A4CE-F73D9EEBE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8088B3-8A67-55A9-DACC-871E1B9DC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38C77D4-1C12-309D-5930-BD6381AD4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3CD7E77-E700-416B-8CB1-4A7C46D8C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222BADD-04D4-21DC-92AC-E68D10B72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356F61C-A2A3-0113-F314-56871A85B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0F6EBC5-B9A0-AE0F-886D-1F1E0CDAD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9FD894F-3A66-518E-3B40-A47AC8B1A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6124065-3969-7DA2-FF80-1C670BE2A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8FC9153-81A7-A176-9DCE-3B094CA77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62CFC07-9ADA-06CD-FAC4-B58D33EB3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D991EDA-E1D9-FF28-4B8E-EF342E781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4572EE-08A6-61E0-88C1-192F7CBE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D3F44D-EB8B-CD0E-A5E7-E61CB6828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26511F1-2156-60FC-4014-6393B1D0E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5D5A1A9-25C5-D5B2-819D-3C31EB71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2DE2701-F133-565B-0D1E-24ECFE4A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ED71A49-8138-63BE-B936-2CEB3979A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0028A3-41C4-BC57-00BE-10D98BC82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C6C8996-C653-F553-DB0B-19E961EA8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164437E-8261-8B58-4A72-4A538A479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79FEDE3-F64E-0C35-C325-7A2E63261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AA55B6A-7675-A369-06F2-B7FC072F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A173E7E-6BC2-4177-E0D7-150D149D1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22E004A-A3AC-988D-06C9-34B1BA76D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EB62083-477E-CBAB-CB90-FDCA475FD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FFD3CBB-4D3E-FAD5-6A6F-27726E160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C47DBC8-6BB1-CF44-2735-9012BEF59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76E3836-882A-D11E-35BB-6302AF3E8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8078B2-D43F-37EB-B349-26FD5C202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0E1F6BB-1D36-11D4-4D81-15BD4A898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A988011-426A-BE8C-F895-074DCF25B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4BAD6DD-A2E1-5B85-80DC-51F419984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16C1178-0D3D-CBF1-2E0E-8B05D1080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AD0A15C-48CA-4074-103C-FA8DFF041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B100EF0-5329-5896-C295-750EEF057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5844439-84B9-EA67-05CE-781DA1AD7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B68BEA0-26DE-7A6E-FC2C-DBEFF43DC5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FCE5642-1246-C8BE-B3FC-1B4DBBE9D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15974B7-156A-2E87-F4E3-8AA1F3D79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13C81F6-B253-4032-9396-A48C2912F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E80C6D7-3FBF-FD90-BD23-77DAC722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3D47A5B-292E-DA10-A4D1-B52204495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1F82DDB-B9F5-F36E-E36F-581656995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8048327-3A8D-833B-13FA-11290CF22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486E87BE-9987-D9A9-8439-72A7BA1C7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8C45489-7D05-6198-B112-D6327308A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558CEBC3-95A6-5DE4-E68F-317771A72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2647" y="-284144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C26363F8-FE7C-BD6B-2AA0-85B551170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5326" y="0"/>
            <a:ext cx="2323626" cy="3111267"/>
          </a:xfrm>
          <a:custGeom>
            <a:avLst/>
            <a:gdLst>
              <a:gd name="connsiteX0" fmla="*/ 94643 w 2323626"/>
              <a:gd name="connsiteY0" fmla="*/ 0 h 3111267"/>
              <a:gd name="connsiteX1" fmla="*/ 963280 w 2323626"/>
              <a:gd name="connsiteY1" fmla="*/ 0 h 3111267"/>
              <a:gd name="connsiteX2" fmla="*/ 947119 w 2323626"/>
              <a:gd name="connsiteY2" fmla="*/ 33549 h 3111267"/>
              <a:gd name="connsiteX3" fmla="*/ 818991 w 2323626"/>
              <a:gd name="connsiteY3" fmla="*/ 668189 h 3111267"/>
              <a:gd name="connsiteX4" fmla="*/ 2282726 w 2323626"/>
              <a:gd name="connsiteY4" fmla="*/ 2290209 h 3111267"/>
              <a:gd name="connsiteX5" fmla="*/ 2323626 w 2323626"/>
              <a:gd name="connsiteY5" fmla="*/ 2292275 h 3111267"/>
              <a:gd name="connsiteX6" fmla="*/ 2323626 w 2323626"/>
              <a:gd name="connsiteY6" fmla="*/ 3111267 h 3111267"/>
              <a:gd name="connsiteX7" fmla="*/ 2198990 w 2323626"/>
              <a:gd name="connsiteY7" fmla="*/ 3104973 h 3111267"/>
              <a:gd name="connsiteX8" fmla="*/ 0 w 2323626"/>
              <a:gd name="connsiteY8" fmla="*/ 668189 h 3111267"/>
              <a:gd name="connsiteX9" fmla="*/ 49764 w 2323626"/>
              <a:gd name="connsiteY9" fmla="*/ 174544 h 311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3626" h="3111267">
                <a:moveTo>
                  <a:pt x="94643" y="0"/>
                </a:moveTo>
                <a:lnTo>
                  <a:pt x="963280" y="0"/>
                </a:lnTo>
                <a:lnTo>
                  <a:pt x="947119" y="33549"/>
                </a:lnTo>
                <a:cubicBezTo>
                  <a:pt x="864614" y="228612"/>
                  <a:pt x="818991" y="443073"/>
                  <a:pt x="818991" y="668189"/>
                </a:cubicBezTo>
                <a:cubicBezTo>
                  <a:pt x="818991" y="1512376"/>
                  <a:pt x="1460568" y="2206715"/>
                  <a:pt x="2282726" y="2290209"/>
                </a:cubicBezTo>
                <a:lnTo>
                  <a:pt x="2323626" y="2292275"/>
                </a:lnTo>
                <a:lnTo>
                  <a:pt x="2323626" y="3111267"/>
                </a:lnTo>
                <a:lnTo>
                  <a:pt x="2198990" y="3104973"/>
                </a:lnTo>
                <a:cubicBezTo>
                  <a:pt x="963850" y="2979538"/>
                  <a:pt x="0" y="1936423"/>
                  <a:pt x="0" y="668189"/>
                </a:cubicBezTo>
                <a:cubicBezTo>
                  <a:pt x="0" y="499091"/>
                  <a:pt x="17135" y="333996"/>
                  <a:pt x="49764" y="17454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B141DBDD-4F9A-D803-77C6-218802D7F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85"/>
            <a:ext cx="2372980" cy="2023523"/>
          </a:xfrm>
          <a:custGeom>
            <a:avLst/>
            <a:gdLst>
              <a:gd name="connsiteX0" fmla="*/ 0 w 2372980"/>
              <a:gd name="connsiteY0" fmla="*/ 0 h 2023523"/>
              <a:gd name="connsiteX1" fmla="*/ 213128 w 2372980"/>
              <a:gd name="connsiteY1" fmla="*/ 10763 h 2023523"/>
              <a:gd name="connsiteX2" fmla="*/ 2362355 w 2372980"/>
              <a:gd name="connsiteY2" fmla="*/ 1953901 h 2023523"/>
              <a:gd name="connsiteX3" fmla="*/ 2372980 w 2372980"/>
              <a:gd name="connsiteY3" fmla="*/ 2023523 h 2023523"/>
              <a:gd name="connsiteX4" fmla="*/ 1535462 w 2372980"/>
              <a:gd name="connsiteY4" fmla="*/ 2023523 h 2023523"/>
              <a:gd name="connsiteX5" fmla="*/ 1519824 w 2372980"/>
              <a:gd name="connsiteY5" fmla="*/ 1962704 h 2023523"/>
              <a:gd name="connsiteX6" fmla="*/ 129390 w 2372980"/>
              <a:gd name="connsiteY6" fmla="*/ 825526 h 2023523"/>
              <a:gd name="connsiteX7" fmla="*/ 0 w 2372980"/>
              <a:gd name="connsiteY7" fmla="*/ 818992 h 202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2980" h="2023523">
                <a:moveTo>
                  <a:pt x="0" y="0"/>
                </a:moveTo>
                <a:lnTo>
                  <a:pt x="213128" y="10763"/>
                </a:lnTo>
                <a:cubicBezTo>
                  <a:pt x="1283583" y="119473"/>
                  <a:pt x="2150269" y="917463"/>
                  <a:pt x="2362355" y="1953901"/>
                </a:cubicBezTo>
                <a:lnTo>
                  <a:pt x="2372980" y="2023523"/>
                </a:lnTo>
                <a:lnTo>
                  <a:pt x="1535462" y="2023523"/>
                </a:lnTo>
                <a:lnTo>
                  <a:pt x="1519824" y="1962704"/>
                </a:lnTo>
                <a:cubicBezTo>
                  <a:pt x="1329271" y="1350058"/>
                  <a:pt x="787117" y="892322"/>
                  <a:pt x="129390" y="825526"/>
                </a:cubicBezTo>
                <a:lnTo>
                  <a:pt x="0" y="81899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F3BAD0F-93D2-B06A-E050-C96E37775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D044337-2328-F947-1F92-C70BF5BD1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3A72061-2308-9F5E-5A1B-D4AE3281A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AAA2D55B-01B4-86C2-9764-2204318B5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C90AE35-150E-FDBA-2D51-9E2D34186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A8B3A5F-AED0-C11B-102B-2C6C9E23A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C72DF55-4ADF-3067-C957-CDB854B39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E1FC95E-5EDA-672D-9B53-3329269F1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B223553-1885-9342-3FE4-9D2AC4CC2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6A7F718-0A46-4E9C-85EA-B94F7E8E7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618AF47-35EA-2B3B-12A1-D2882E208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F35B5BC-E261-CA83-4521-E11829970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27B0AAF-AC52-17FF-B086-7A7677BB0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E6D8B9D-3AD9-059E-B49A-FF2B2263A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55AA9B0-5896-70FA-95A1-7BD71CB6C6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C29420E-A3D6-B1B4-BAE9-D939230F8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24026AD-D5FD-231C-CCC0-EF17B86DF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87CA9A5-BCE2-5A35-8476-21B1A47B1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BA3E3F7-CDC1-6201-8CBE-A609B905F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0D7D5DA-0DC5-66B8-0E78-20422A19A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0C36CF2-3C98-C4BD-8001-B131B29F8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6D2CBAA-72FA-3C13-C823-B14C407C9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0E68EF1-617E-204E-0413-8EE73C986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761AEB2-83B7-6AC8-06EA-4559CE4C0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1F4A541-8C7A-5046-28FE-83CB04471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7C08C5C-9E6B-A067-D704-52B2DBE3A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DBEA2EC-732C-A1B1-8885-C9681A1E5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8CF169F-3102-4568-4DEC-246A896AE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9DD129C-4539-A0C3-7907-03B927C4C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4A9F43D-34EC-EE04-4994-4B350BA10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217B244-2D42-7433-0B77-7564385F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53815"/>
            <a:ext cx="10106152" cy="8036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Potential particles in forward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10A25-1C00-66B8-6D37-453BC514DC32}"/>
              </a:ext>
            </a:extLst>
          </p:cNvPr>
          <p:cNvSpPr txBox="1">
            <a:spLocks/>
          </p:cNvSpPr>
          <p:nvPr/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Neutrinos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Sometimes known as a ‘ghost’ particle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Known to be created in LHC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collisons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Hard to detect due their long-lifetimes and lack of interaction with matter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Other long lived particles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E.g. muons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These mesons tend to be highly energetic and exist for macroscopic distances within the LHC </a:t>
            </a:r>
          </a:p>
          <a:p>
            <a:pPr marL="4572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Think about the cosmic rays that come to earth – they contain both neutrinos and muons!</a:t>
            </a:r>
          </a:p>
        </p:txBody>
      </p:sp>
    </p:spTree>
    <p:extLst>
      <p:ext uri="{BB962C8B-B14F-4D97-AF65-F5344CB8AC3E}">
        <p14:creationId xmlns:p14="http://schemas.microsoft.com/office/powerpoint/2010/main" val="1260046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1341</Words>
  <Application>Microsoft Office PowerPoint</Application>
  <PresentationFormat>Widescreen</PresentationFormat>
  <Paragraphs>183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Aptos</vt:lpstr>
      <vt:lpstr>Arial</vt:lpstr>
      <vt:lpstr>Avenir Next LT Pro</vt:lpstr>
      <vt:lpstr>Cambria Math</vt:lpstr>
      <vt:lpstr>Congenial</vt:lpstr>
      <vt:lpstr>Neue Haas Grotesk Text Pro</vt:lpstr>
      <vt:lpstr>Posterama</vt:lpstr>
      <vt:lpstr>Wingdings</vt:lpstr>
      <vt:lpstr>VanillaVTI</vt:lpstr>
      <vt:lpstr>SineVTI</vt:lpstr>
      <vt:lpstr>Forward Thinking:  Physics in the Forward Region  at the LHC </vt:lpstr>
      <vt:lpstr>PowerPoint Presentation</vt:lpstr>
      <vt:lpstr>Motivation</vt:lpstr>
      <vt:lpstr>LHC</vt:lpstr>
      <vt:lpstr>Taking ATLAS as an example</vt:lpstr>
      <vt:lpstr>Taking ATLAS as an example</vt:lpstr>
      <vt:lpstr>What tends to want to go forward?</vt:lpstr>
      <vt:lpstr>What tends to want to go forward?</vt:lpstr>
      <vt:lpstr>Potential particles in forward region</vt:lpstr>
      <vt:lpstr>Why do we care about this?</vt:lpstr>
      <vt:lpstr>Why do we care about this?</vt:lpstr>
      <vt:lpstr>In practice </vt:lpstr>
      <vt:lpstr>Creating an environment to detect this </vt:lpstr>
      <vt:lpstr>Creating an environment to detect this </vt:lpstr>
      <vt:lpstr>Forward Region @ LHC</vt:lpstr>
      <vt:lpstr>Detectors in Forward Region</vt:lpstr>
      <vt:lpstr>Detectors in Forward Region</vt:lpstr>
      <vt:lpstr>Detectors in Forward Region</vt:lpstr>
      <vt:lpstr>Did it work out? </vt:lpstr>
      <vt:lpstr>A Win for Forward Physics</vt:lpstr>
      <vt:lpstr>Looking Forward to the Future?</vt:lpstr>
      <vt:lpstr>Dedicated Facility for Forward Physics?</vt:lpstr>
      <vt:lpstr>Summary </vt:lpstr>
      <vt:lpstr>Any Questions? Thanks for listening  </vt:lpstr>
      <vt:lpstr>BACK UP </vt:lpstr>
      <vt:lpstr>FASER : Detector Design </vt:lpstr>
      <vt:lpstr>FASER : Detector Design </vt:lpstr>
      <vt:lpstr>FASER : Physics Results</vt:lpstr>
      <vt:lpstr>SND</vt:lpstr>
      <vt:lpstr>SND Detector Design </vt:lpstr>
      <vt:lpstr>SND Detector Design </vt:lpstr>
      <vt:lpstr>SND : Physics Results </vt:lpstr>
    </vt:vector>
  </TitlesOfParts>
  <Company>The University of Liverpool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Eley, Sinead</dc:creator>
  <cp:lastModifiedBy>Eley, Sinead</cp:lastModifiedBy>
  <cp:revision>7</cp:revision>
  <dcterms:created xsi:type="dcterms:W3CDTF">2025-08-13T10:54:42Z</dcterms:created>
  <dcterms:modified xsi:type="dcterms:W3CDTF">2025-08-21T08:26:36Z</dcterms:modified>
</cp:coreProperties>
</file>