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8" r:id="rId4"/>
    <p:sldId id="259" r:id="rId5"/>
    <p:sldId id="262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D6"/>
    <a:srgbClr val="FB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38D8-721E-A74D-8946-A7ACE76891C9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1CF61-7DEA-A840-ACDA-6BC8C618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will explore how data modelling helps businesses make decisions and how spreadsheet tools support this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1B84-89D9-994A-B2F8-39BF25A8DE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will explore how data modelling helps businesses make decisions and how spreadsheet tools support this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1B84-89D9-994A-B2F8-39BF25A8DE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will explore how data modelling helps businesses make decisions and how spreadsheet tools support this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1B84-89D9-994A-B2F8-39BF25A8DE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will explore how data modelling helps businesses make decisions and how spreadsheet tools support this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1B84-89D9-994A-B2F8-39BF25A8DE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will explore how data modelling helps businesses make decisions and how spreadsheet tools support this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1B84-89D9-994A-B2F8-39BF25A8D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will explore how data modelling helps businesses make decisions and how spreadsheet tools support this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1B84-89D9-994A-B2F8-39BF25A8D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will explore how data modelling helps businesses make decisions and how spreadsheet tools support this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1B84-89D9-994A-B2F8-39BF25A8D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will explore how data modelling helps businesses make decisions and how spreadsheet tools support this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1B84-89D9-994A-B2F8-39BF25A8D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will explore how data modelling helps businesses make decisions and how spreadsheet tools support this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1B84-89D9-994A-B2F8-39BF25A8D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2273-683C-5F45-89A6-192021C3C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D9110-2586-B27E-F61D-8C7E2AFE9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19D0-2F66-2183-57B0-051CF48C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83E4F-235A-999A-35C1-B0555256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1FD0E-01D2-D3C7-3997-9D7A46A7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1813-B198-C6D2-D890-678033F1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86A39-C16F-23A7-E526-8803C6730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E161-76BE-8195-F75D-00DB5B3A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17A60-37DB-07A1-126D-9AFD77AA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B5390-76BE-DC6A-8634-3AAAD7C8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0886C-FE31-5E3A-60A2-F52DC4C09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4DA20-1813-822A-405A-9A5158A6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734B7-5E16-06ED-B36F-D50387BA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6B99D-C897-FC52-74A2-989CBC3F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CD158-B54D-98FB-0440-D51D9623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1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D9C4-AF12-7EA9-FCA3-1D0AF350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C1ABB-E50D-A9E2-0920-06DB8CF8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926C3-8B43-5324-5C09-2C9204EC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F122-BECB-8DE0-EFD2-3C54ED2A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9B01-5E55-FEAC-42A5-0C83B40B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C053-24AA-E86A-8FE1-BA0A5B22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24062-CB07-CA7F-5203-9B090E4F4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2B3BB-4B92-4BEE-7D9F-7817ED40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1B366-CB82-BBA7-939D-731540CC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A30AC-E464-1D04-4B73-90C7ADA7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9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0E66-6ABA-A884-5E70-FFDAFE02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D018-0EB7-A724-5E8E-7BCBAD736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84C04-FA0B-92F2-5805-492FDE7BA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0BBF1-93AE-79BC-8A42-647FBCBD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5D74F-69EF-388D-ECFD-1726B956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7C4D2-E0BF-0FFF-B3D6-550E4179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2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5BC0-6378-5120-BD15-5F691E26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34014-DBE5-5889-145B-B040F1DAF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02C30-0B9C-724A-F268-BBF0C617D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01406-DFF5-DCF1-4CB5-C15BB5A1E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1AD78-514D-A383-C209-69B02339F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E89BB-951D-EEB0-3524-214DD667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9CE4A-C0F0-6625-4F7B-74F983C8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FCF56-324A-B6ED-C4DF-4B506A0C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4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A13F-598F-B3E5-AB4E-314C5FC3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922C5-9145-2801-613F-887D9B8F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EF5EF-5530-E825-7B24-DFEFA206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33A11-089E-3A6C-B52A-58B1187E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5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CC102-C8A1-A3D7-962C-0D2D2058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4EFE7-0723-F953-4A7B-B1847527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9237E-2955-9573-BEDA-0B0B7116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2D67-4E26-DC26-E5B2-4776F80F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3FA-644A-1910-F48A-989E7DC23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D4037-DE87-D32C-018B-4F771CEAB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39F3C-08E7-F6D2-9CE8-963A6333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124E8-4117-15F5-F34A-A49D6F33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0B3F4-5C4D-AB42-2B0C-0E07741E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2C88-AF29-A2D2-BB11-8752EAE3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23D28-EDC2-3E28-D6F5-9873C2DC6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BE6CF-24D8-4EE3-0015-1E4E4E817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B9313-C6C9-7391-E578-0F3A5E79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D7077-50B3-4900-B2FF-E41AED73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03FAC-7C29-0D7C-EE48-37970B7E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7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C9D70-7FB7-6F5D-5935-5D3D733F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C4219-8F0B-CADB-3749-1B17B484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4244-F068-8621-87DB-8780B4B63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70326-E80D-FF49-B2A0-DD00D2B2DD1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B142-80A7-14C5-5FD5-0E5033AC7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4C83-6D27-AA58-044B-6527C6CC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A8BF-147F-6746-8B17-C82D17D7B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4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2;p13">
            <a:extLst>
              <a:ext uri="{FF2B5EF4-FFF2-40B4-BE49-F238E27FC236}">
                <a16:creationId xmlns:a16="http://schemas.microsoft.com/office/drawing/2014/main" id="{D643C8A7-5C41-DE23-6EB5-174407C00B3D}"/>
              </a:ext>
            </a:extLst>
          </p:cNvPr>
          <p:cNvGrpSpPr/>
          <p:nvPr/>
        </p:nvGrpSpPr>
        <p:grpSpPr>
          <a:xfrm>
            <a:off x="9720577" y="-2"/>
            <a:ext cx="2468652" cy="6858001"/>
            <a:chOff x="0" y="-57150"/>
            <a:chExt cx="2411106" cy="2557330"/>
          </a:xfrm>
          <a:solidFill>
            <a:schemeClr val="accent5">
              <a:lumMod val="40000"/>
              <a:lumOff val="60000"/>
            </a:schemeClr>
          </a:solidFill>
          <a:effectLst/>
        </p:grpSpPr>
        <p:sp>
          <p:nvSpPr>
            <p:cNvPr id="17" name="Google Shape;123;p13">
              <a:extLst>
                <a:ext uri="{FF2B5EF4-FFF2-40B4-BE49-F238E27FC236}">
                  <a16:creationId xmlns:a16="http://schemas.microsoft.com/office/drawing/2014/main" id="{6DEBE2C6-E972-2DFC-43B4-3BE65B9E0B11}"/>
                </a:ext>
              </a:extLst>
            </p:cNvPr>
            <p:cNvSpPr/>
            <p:nvPr/>
          </p:nvSpPr>
          <p:spPr>
            <a:xfrm>
              <a:off x="0" y="0"/>
              <a:ext cx="2411106" cy="2500180"/>
            </a:xfrm>
            <a:custGeom>
              <a:avLst/>
              <a:gdLst/>
              <a:ahLst/>
              <a:cxnLst/>
              <a:rect l="l" t="t" r="r" b="b"/>
              <a:pathLst>
                <a:path w="2411106" h="2500180" extrusionOk="0">
                  <a:moveTo>
                    <a:pt x="0" y="0"/>
                  </a:moveTo>
                  <a:lnTo>
                    <a:pt x="2411106" y="0"/>
                  </a:lnTo>
                  <a:lnTo>
                    <a:pt x="2411106" y="2500180"/>
                  </a:lnTo>
                  <a:lnTo>
                    <a:pt x="0" y="2500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24;p13">
              <a:extLst>
                <a:ext uri="{FF2B5EF4-FFF2-40B4-BE49-F238E27FC236}">
                  <a16:creationId xmlns:a16="http://schemas.microsoft.com/office/drawing/2014/main" id="{76D651FB-4F36-2895-D157-BDF3F0B19FC4}"/>
                </a:ext>
              </a:extLst>
            </p:cNvPr>
            <p:cNvSpPr txBox="1"/>
            <p:nvPr/>
          </p:nvSpPr>
          <p:spPr>
            <a:xfrm>
              <a:off x="0" y="-57150"/>
              <a:ext cx="2411106" cy="25573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B7183E-78A6-F0F7-5195-99F512FC919C}"/>
              </a:ext>
            </a:extLst>
          </p:cNvPr>
          <p:cNvSpPr txBox="1"/>
          <p:nvPr/>
        </p:nvSpPr>
        <p:spPr>
          <a:xfrm>
            <a:off x="4645185" y="1744287"/>
            <a:ext cx="333201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Playfair Display" pitchFamily="2" charset="77"/>
              </a:rPr>
              <a:t>CAKE</a:t>
            </a:r>
            <a:endParaRPr lang="en-US" sz="96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8D7B2-81F5-1EA1-9429-98CA60AF9FCB}"/>
              </a:ext>
            </a:extLst>
          </p:cNvPr>
          <p:cNvSpPr txBox="1"/>
          <p:nvPr/>
        </p:nvSpPr>
        <p:spPr>
          <a:xfrm>
            <a:off x="257572" y="5684474"/>
            <a:ext cx="469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layfair Display" pitchFamily="2" charset="77"/>
              </a:rPr>
              <a:t>Annabelle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layfair Display" pitchFamily="2" charset="77"/>
              </a:rPr>
              <a:t>Davies</a:t>
            </a:r>
            <a:r>
              <a:rPr lang="en-GB" sz="2400" dirty="0">
                <a:solidFill>
                  <a:schemeClr val="bg1"/>
                </a:solidFill>
                <a:latin typeface="Playfair Display" pitchFamily="2" charset="77"/>
              </a:rPr>
              <a:t>, Helen Cao, Nathan Cooper, Alastair Zhang</a:t>
            </a:r>
            <a:endParaRPr lang="en-US" sz="2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cxnSp>
        <p:nvCxnSpPr>
          <p:cNvPr id="11" name="Google Shape;452;p28">
            <a:extLst>
              <a:ext uri="{FF2B5EF4-FFF2-40B4-BE49-F238E27FC236}">
                <a16:creationId xmlns:a16="http://schemas.microsoft.com/office/drawing/2014/main" id="{ABA74D9A-F3D8-A07C-77FD-CD1E593FB9E2}"/>
              </a:ext>
            </a:extLst>
          </p:cNvPr>
          <p:cNvCxnSpPr>
            <a:cxnSpLocks/>
          </p:cNvCxnSpPr>
          <p:nvPr/>
        </p:nvCxnSpPr>
        <p:spPr>
          <a:xfrm flipV="1">
            <a:off x="4752921" y="3313946"/>
            <a:ext cx="3468091" cy="1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452;p28">
            <a:extLst>
              <a:ext uri="{FF2B5EF4-FFF2-40B4-BE49-F238E27FC236}">
                <a16:creationId xmlns:a16="http://schemas.microsoft.com/office/drawing/2014/main" id="{C1D61A4C-06A4-B4A2-63BE-99D49597E2F0}"/>
              </a:ext>
            </a:extLst>
          </p:cNvPr>
          <p:cNvCxnSpPr>
            <a:cxnSpLocks/>
          </p:cNvCxnSpPr>
          <p:nvPr/>
        </p:nvCxnSpPr>
        <p:spPr>
          <a:xfrm>
            <a:off x="257572" y="5634090"/>
            <a:ext cx="4696516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BCD63C-9CFC-4218-59DD-642E4744338C}"/>
              </a:ext>
            </a:extLst>
          </p:cNvPr>
          <p:cNvSpPr txBox="1"/>
          <p:nvPr/>
        </p:nvSpPr>
        <p:spPr>
          <a:xfrm>
            <a:off x="4888993" y="3364330"/>
            <a:ext cx="3332019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layfair Display" pitchFamily="2" charset="77"/>
              </a:rPr>
              <a:t>Controlled Antimatter Kinematic Experiment</a:t>
            </a:r>
            <a:endParaRPr lang="en-US" sz="2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2F6950-26AF-E061-CB08-E177CC07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79" y="2086970"/>
            <a:ext cx="3315744" cy="32849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949DBF-2DD9-7E0F-ECC7-1B2A62636D22}"/>
              </a:ext>
            </a:extLst>
          </p:cNvPr>
          <p:cNvSpPr txBox="1"/>
          <p:nvPr/>
        </p:nvSpPr>
        <p:spPr>
          <a:xfrm>
            <a:off x="257572" y="153257"/>
            <a:ext cx="557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layfair Display" pitchFamily="2" charset="77"/>
              </a:rPr>
              <a:t>22/08/2025</a:t>
            </a:r>
            <a:endParaRPr lang="en-US" sz="2400" dirty="0">
              <a:solidFill>
                <a:schemeClr val="bg1"/>
              </a:solidFill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712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2;p13">
            <a:extLst>
              <a:ext uri="{FF2B5EF4-FFF2-40B4-BE49-F238E27FC236}">
                <a16:creationId xmlns:a16="http://schemas.microsoft.com/office/drawing/2014/main" id="{D643C8A7-5C41-DE23-6EB5-174407C00B3D}"/>
              </a:ext>
            </a:extLst>
          </p:cNvPr>
          <p:cNvGrpSpPr/>
          <p:nvPr/>
        </p:nvGrpSpPr>
        <p:grpSpPr>
          <a:xfrm>
            <a:off x="9340248" y="-2"/>
            <a:ext cx="2848981" cy="6858001"/>
            <a:chOff x="0" y="-57150"/>
            <a:chExt cx="2411106" cy="2557330"/>
          </a:xfrm>
          <a:solidFill>
            <a:schemeClr val="accent5">
              <a:lumMod val="40000"/>
              <a:lumOff val="60000"/>
            </a:schemeClr>
          </a:solidFill>
          <a:effectLst/>
        </p:grpSpPr>
        <p:sp>
          <p:nvSpPr>
            <p:cNvPr id="17" name="Google Shape;123;p13">
              <a:extLst>
                <a:ext uri="{FF2B5EF4-FFF2-40B4-BE49-F238E27FC236}">
                  <a16:creationId xmlns:a16="http://schemas.microsoft.com/office/drawing/2014/main" id="{6DEBE2C6-E972-2DFC-43B4-3BE65B9E0B11}"/>
                </a:ext>
              </a:extLst>
            </p:cNvPr>
            <p:cNvSpPr/>
            <p:nvPr/>
          </p:nvSpPr>
          <p:spPr>
            <a:xfrm>
              <a:off x="0" y="0"/>
              <a:ext cx="2411106" cy="2500180"/>
            </a:xfrm>
            <a:custGeom>
              <a:avLst/>
              <a:gdLst/>
              <a:ahLst/>
              <a:cxnLst/>
              <a:rect l="l" t="t" r="r" b="b"/>
              <a:pathLst>
                <a:path w="2411106" h="2500180" extrusionOk="0">
                  <a:moveTo>
                    <a:pt x="0" y="0"/>
                  </a:moveTo>
                  <a:lnTo>
                    <a:pt x="2411106" y="0"/>
                  </a:lnTo>
                  <a:lnTo>
                    <a:pt x="2411106" y="2500180"/>
                  </a:lnTo>
                  <a:lnTo>
                    <a:pt x="0" y="2500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24;p13">
              <a:extLst>
                <a:ext uri="{FF2B5EF4-FFF2-40B4-BE49-F238E27FC236}">
                  <a16:creationId xmlns:a16="http://schemas.microsoft.com/office/drawing/2014/main" id="{76D651FB-4F36-2895-D157-BDF3F0B19FC4}"/>
                </a:ext>
              </a:extLst>
            </p:cNvPr>
            <p:cNvSpPr txBox="1"/>
            <p:nvPr/>
          </p:nvSpPr>
          <p:spPr>
            <a:xfrm>
              <a:off x="0" y="-57150"/>
              <a:ext cx="2411106" cy="25573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B7183E-78A6-F0F7-5195-99F512FC919C}"/>
              </a:ext>
            </a:extLst>
          </p:cNvPr>
          <p:cNvSpPr txBox="1"/>
          <p:nvPr/>
        </p:nvSpPr>
        <p:spPr>
          <a:xfrm>
            <a:off x="257572" y="153257"/>
            <a:ext cx="74993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Playfair Display" pitchFamily="2" charset="77"/>
              </a:rPr>
              <a:t>About Us</a:t>
            </a:r>
            <a:endParaRPr lang="en-US" sz="72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cxnSp>
        <p:nvCxnSpPr>
          <p:cNvPr id="11" name="Google Shape;452;p28">
            <a:extLst>
              <a:ext uri="{FF2B5EF4-FFF2-40B4-BE49-F238E27FC236}">
                <a16:creationId xmlns:a16="http://schemas.microsoft.com/office/drawing/2014/main" id="{ABA74D9A-F3D8-A07C-77FD-CD1E593FB9E2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368397" y="1353586"/>
            <a:ext cx="3638843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C12398-56F3-A5E7-6325-7225D79C9C28}"/>
              </a:ext>
            </a:extLst>
          </p:cNvPr>
          <p:cNvSpPr txBox="1"/>
          <p:nvPr/>
        </p:nvSpPr>
        <p:spPr>
          <a:xfrm>
            <a:off x="5087861" y="24798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F4998-A0FD-482A-71E5-D4FD427A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82" y="5897228"/>
            <a:ext cx="815085" cy="807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EF88B-B969-E135-BFF6-3E4AE579C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7" y="1998328"/>
            <a:ext cx="5201920" cy="3898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6F6C2-279A-D09C-9F4F-4C51B73F1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18" y="288356"/>
            <a:ext cx="3339224" cy="63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0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2;p13">
            <a:extLst>
              <a:ext uri="{FF2B5EF4-FFF2-40B4-BE49-F238E27FC236}">
                <a16:creationId xmlns:a16="http://schemas.microsoft.com/office/drawing/2014/main" id="{D643C8A7-5C41-DE23-6EB5-174407C00B3D}"/>
              </a:ext>
            </a:extLst>
          </p:cNvPr>
          <p:cNvGrpSpPr/>
          <p:nvPr/>
        </p:nvGrpSpPr>
        <p:grpSpPr>
          <a:xfrm>
            <a:off x="9340248" y="-2"/>
            <a:ext cx="2848981" cy="6858001"/>
            <a:chOff x="0" y="-57150"/>
            <a:chExt cx="2411106" cy="2557330"/>
          </a:xfrm>
          <a:solidFill>
            <a:schemeClr val="accent5">
              <a:lumMod val="40000"/>
              <a:lumOff val="60000"/>
            </a:schemeClr>
          </a:solidFill>
          <a:effectLst/>
        </p:grpSpPr>
        <p:sp>
          <p:nvSpPr>
            <p:cNvPr id="17" name="Google Shape;123;p13">
              <a:extLst>
                <a:ext uri="{FF2B5EF4-FFF2-40B4-BE49-F238E27FC236}">
                  <a16:creationId xmlns:a16="http://schemas.microsoft.com/office/drawing/2014/main" id="{6DEBE2C6-E972-2DFC-43B4-3BE65B9E0B11}"/>
                </a:ext>
              </a:extLst>
            </p:cNvPr>
            <p:cNvSpPr/>
            <p:nvPr/>
          </p:nvSpPr>
          <p:spPr>
            <a:xfrm>
              <a:off x="0" y="0"/>
              <a:ext cx="2411106" cy="2500180"/>
            </a:xfrm>
            <a:custGeom>
              <a:avLst/>
              <a:gdLst/>
              <a:ahLst/>
              <a:cxnLst/>
              <a:rect l="l" t="t" r="r" b="b"/>
              <a:pathLst>
                <a:path w="2411106" h="2500180" extrusionOk="0">
                  <a:moveTo>
                    <a:pt x="0" y="0"/>
                  </a:moveTo>
                  <a:lnTo>
                    <a:pt x="2411106" y="0"/>
                  </a:lnTo>
                  <a:lnTo>
                    <a:pt x="2411106" y="2500180"/>
                  </a:lnTo>
                  <a:lnTo>
                    <a:pt x="0" y="2500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24;p13">
              <a:extLst>
                <a:ext uri="{FF2B5EF4-FFF2-40B4-BE49-F238E27FC236}">
                  <a16:creationId xmlns:a16="http://schemas.microsoft.com/office/drawing/2014/main" id="{76D651FB-4F36-2895-D157-BDF3F0B19FC4}"/>
                </a:ext>
              </a:extLst>
            </p:cNvPr>
            <p:cNvSpPr txBox="1"/>
            <p:nvPr/>
          </p:nvSpPr>
          <p:spPr>
            <a:xfrm>
              <a:off x="0" y="-57150"/>
              <a:ext cx="2411106" cy="25573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B7183E-78A6-F0F7-5195-99F512FC919C}"/>
              </a:ext>
            </a:extLst>
          </p:cNvPr>
          <p:cNvSpPr txBox="1"/>
          <p:nvPr/>
        </p:nvSpPr>
        <p:spPr>
          <a:xfrm>
            <a:off x="257572" y="153257"/>
            <a:ext cx="74993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Playfair Display" pitchFamily="2" charset="77"/>
              </a:rPr>
              <a:t>Our Problem</a:t>
            </a:r>
            <a:endParaRPr lang="en-US" sz="72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cxnSp>
        <p:nvCxnSpPr>
          <p:cNvPr id="11" name="Google Shape;452;p28">
            <a:extLst>
              <a:ext uri="{FF2B5EF4-FFF2-40B4-BE49-F238E27FC236}">
                <a16:creationId xmlns:a16="http://schemas.microsoft.com/office/drawing/2014/main" id="{ABA74D9A-F3D8-A07C-77FD-CD1E593FB9E2}"/>
              </a:ext>
            </a:extLst>
          </p:cNvPr>
          <p:cNvCxnSpPr>
            <a:cxnSpLocks/>
          </p:cNvCxnSpPr>
          <p:nvPr/>
        </p:nvCxnSpPr>
        <p:spPr>
          <a:xfrm>
            <a:off x="368397" y="1353586"/>
            <a:ext cx="5497793" cy="25191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452;p28">
            <a:extLst>
              <a:ext uri="{FF2B5EF4-FFF2-40B4-BE49-F238E27FC236}">
                <a16:creationId xmlns:a16="http://schemas.microsoft.com/office/drawing/2014/main" id="{C1D61A4C-06A4-B4A2-63BE-99D49597E2F0}"/>
              </a:ext>
            </a:extLst>
          </p:cNvPr>
          <p:cNvCxnSpPr>
            <a:cxnSpLocks/>
          </p:cNvCxnSpPr>
          <p:nvPr/>
        </p:nvCxnSpPr>
        <p:spPr>
          <a:xfrm>
            <a:off x="391345" y="2096233"/>
            <a:ext cx="5474845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C12398-56F3-A5E7-6325-7225D79C9C28}"/>
              </a:ext>
            </a:extLst>
          </p:cNvPr>
          <p:cNvSpPr txBox="1"/>
          <p:nvPr/>
        </p:nvSpPr>
        <p:spPr>
          <a:xfrm>
            <a:off x="5087861" y="24798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526F6-1F35-680B-FEF2-E287CF7044DA}"/>
              </a:ext>
            </a:extLst>
          </p:cNvPr>
          <p:cNvSpPr txBox="1"/>
          <p:nvPr/>
        </p:nvSpPr>
        <p:spPr>
          <a:xfrm>
            <a:off x="287325" y="1402608"/>
            <a:ext cx="6871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  <a:latin typeface="Playfair Display" pitchFamily="2" charset="77"/>
              </a:rPr>
              <a:t>Matter-antimatter asymmetry</a:t>
            </a:r>
            <a:r>
              <a:rPr lang="en-GB" sz="3200" dirty="0">
                <a:latin typeface="Playfair Display" pitchFamily="2" charset="77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Playfair Display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2971C-3A5F-D522-5A8B-FE2C272B30FC}"/>
              </a:ext>
            </a:extLst>
          </p:cNvPr>
          <p:cNvSpPr txBox="1"/>
          <p:nvPr/>
        </p:nvSpPr>
        <p:spPr>
          <a:xfrm>
            <a:off x="287325" y="2351466"/>
            <a:ext cx="8948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Matter and antimatter should be equal. (Pair production)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There an abundance of matter.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There is very little antimatter in comparison.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This suggests there is some sort of asymmetry.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6A9FE-2667-D124-377B-74C2E5E5C5B9}"/>
              </a:ext>
            </a:extLst>
          </p:cNvPr>
          <p:cNvSpPr txBox="1"/>
          <p:nvPr/>
        </p:nvSpPr>
        <p:spPr>
          <a:xfrm>
            <a:off x="287325" y="4727856"/>
            <a:ext cx="627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We already have ALPHA experiment looking at the WEP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This measures g in relation to antimatter.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However this suggests g is close to 9.81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F4998-A0FD-482A-71E5-D4FD427A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82" y="5897228"/>
            <a:ext cx="815085" cy="8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2;p13">
            <a:extLst>
              <a:ext uri="{FF2B5EF4-FFF2-40B4-BE49-F238E27FC236}">
                <a16:creationId xmlns:a16="http://schemas.microsoft.com/office/drawing/2014/main" id="{D643C8A7-5C41-DE23-6EB5-174407C00B3D}"/>
              </a:ext>
            </a:extLst>
          </p:cNvPr>
          <p:cNvGrpSpPr/>
          <p:nvPr/>
        </p:nvGrpSpPr>
        <p:grpSpPr>
          <a:xfrm>
            <a:off x="9720577" y="-2"/>
            <a:ext cx="2468652" cy="6858001"/>
            <a:chOff x="0" y="-57150"/>
            <a:chExt cx="2411106" cy="2557330"/>
          </a:xfrm>
          <a:solidFill>
            <a:schemeClr val="accent5">
              <a:lumMod val="40000"/>
              <a:lumOff val="60000"/>
            </a:schemeClr>
          </a:solidFill>
          <a:effectLst/>
        </p:grpSpPr>
        <p:sp>
          <p:nvSpPr>
            <p:cNvPr id="17" name="Google Shape;123;p13">
              <a:extLst>
                <a:ext uri="{FF2B5EF4-FFF2-40B4-BE49-F238E27FC236}">
                  <a16:creationId xmlns:a16="http://schemas.microsoft.com/office/drawing/2014/main" id="{6DEBE2C6-E972-2DFC-43B4-3BE65B9E0B11}"/>
                </a:ext>
              </a:extLst>
            </p:cNvPr>
            <p:cNvSpPr/>
            <p:nvPr/>
          </p:nvSpPr>
          <p:spPr>
            <a:xfrm>
              <a:off x="0" y="0"/>
              <a:ext cx="2411106" cy="2500180"/>
            </a:xfrm>
            <a:custGeom>
              <a:avLst/>
              <a:gdLst/>
              <a:ahLst/>
              <a:cxnLst/>
              <a:rect l="l" t="t" r="r" b="b"/>
              <a:pathLst>
                <a:path w="2411106" h="2500180" extrusionOk="0">
                  <a:moveTo>
                    <a:pt x="0" y="0"/>
                  </a:moveTo>
                  <a:lnTo>
                    <a:pt x="2411106" y="0"/>
                  </a:lnTo>
                  <a:lnTo>
                    <a:pt x="2411106" y="2500180"/>
                  </a:lnTo>
                  <a:lnTo>
                    <a:pt x="0" y="2500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24;p13">
              <a:extLst>
                <a:ext uri="{FF2B5EF4-FFF2-40B4-BE49-F238E27FC236}">
                  <a16:creationId xmlns:a16="http://schemas.microsoft.com/office/drawing/2014/main" id="{76D651FB-4F36-2895-D157-BDF3F0B19FC4}"/>
                </a:ext>
              </a:extLst>
            </p:cNvPr>
            <p:cNvSpPr txBox="1"/>
            <p:nvPr/>
          </p:nvSpPr>
          <p:spPr>
            <a:xfrm>
              <a:off x="0" y="-57150"/>
              <a:ext cx="2411106" cy="25573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B7183E-78A6-F0F7-5195-99F512FC919C}"/>
              </a:ext>
            </a:extLst>
          </p:cNvPr>
          <p:cNvSpPr txBox="1"/>
          <p:nvPr/>
        </p:nvSpPr>
        <p:spPr>
          <a:xfrm>
            <a:off x="257572" y="153257"/>
            <a:ext cx="74993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Playfair Display" pitchFamily="2" charset="77"/>
              </a:rPr>
              <a:t>Hypothesis</a:t>
            </a:r>
            <a:endParaRPr lang="en-US" sz="72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cxnSp>
        <p:nvCxnSpPr>
          <p:cNvPr id="11" name="Google Shape;452;p28">
            <a:extLst>
              <a:ext uri="{FF2B5EF4-FFF2-40B4-BE49-F238E27FC236}">
                <a16:creationId xmlns:a16="http://schemas.microsoft.com/office/drawing/2014/main" id="{ABA74D9A-F3D8-A07C-77FD-CD1E593FB9E2}"/>
              </a:ext>
            </a:extLst>
          </p:cNvPr>
          <p:cNvCxnSpPr>
            <a:cxnSpLocks/>
          </p:cNvCxnSpPr>
          <p:nvPr/>
        </p:nvCxnSpPr>
        <p:spPr>
          <a:xfrm>
            <a:off x="368397" y="1353586"/>
            <a:ext cx="5497793" cy="25191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C12398-56F3-A5E7-6325-7225D79C9C28}"/>
              </a:ext>
            </a:extLst>
          </p:cNvPr>
          <p:cNvSpPr txBox="1"/>
          <p:nvPr/>
        </p:nvSpPr>
        <p:spPr>
          <a:xfrm>
            <a:off x="5087861" y="24798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2971C-3A5F-D522-5A8B-FE2C272B30FC}"/>
              </a:ext>
            </a:extLst>
          </p:cNvPr>
          <p:cNvSpPr txBox="1"/>
          <p:nvPr/>
        </p:nvSpPr>
        <p:spPr>
          <a:xfrm>
            <a:off x="368397" y="1715971"/>
            <a:ext cx="8948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Null Hypothesis: The SM is correct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Alternative Hypothesis: The SM is missing particles.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Experiment aims to prove that the Null Hypothesis is incorrect.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5B700-86FB-E849-1BCD-89B3D5150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82" y="5897228"/>
            <a:ext cx="815085" cy="8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2;p13">
            <a:extLst>
              <a:ext uri="{FF2B5EF4-FFF2-40B4-BE49-F238E27FC236}">
                <a16:creationId xmlns:a16="http://schemas.microsoft.com/office/drawing/2014/main" id="{D643C8A7-5C41-DE23-6EB5-174407C00B3D}"/>
              </a:ext>
            </a:extLst>
          </p:cNvPr>
          <p:cNvGrpSpPr/>
          <p:nvPr/>
        </p:nvGrpSpPr>
        <p:grpSpPr>
          <a:xfrm>
            <a:off x="9945481" y="-1"/>
            <a:ext cx="2468652" cy="6858001"/>
            <a:chOff x="0" y="-57150"/>
            <a:chExt cx="2411106" cy="2557330"/>
          </a:xfrm>
          <a:solidFill>
            <a:schemeClr val="accent5">
              <a:lumMod val="40000"/>
              <a:lumOff val="60000"/>
            </a:schemeClr>
          </a:solidFill>
          <a:effectLst/>
        </p:grpSpPr>
        <p:sp>
          <p:nvSpPr>
            <p:cNvPr id="17" name="Google Shape;123;p13">
              <a:extLst>
                <a:ext uri="{FF2B5EF4-FFF2-40B4-BE49-F238E27FC236}">
                  <a16:creationId xmlns:a16="http://schemas.microsoft.com/office/drawing/2014/main" id="{6DEBE2C6-E972-2DFC-43B4-3BE65B9E0B11}"/>
                </a:ext>
              </a:extLst>
            </p:cNvPr>
            <p:cNvSpPr/>
            <p:nvPr/>
          </p:nvSpPr>
          <p:spPr>
            <a:xfrm>
              <a:off x="0" y="0"/>
              <a:ext cx="2411106" cy="2500180"/>
            </a:xfrm>
            <a:custGeom>
              <a:avLst/>
              <a:gdLst/>
              <a:ahLst/>
              <a:cxnLst/>
              <a:rect l="l" t="t" r="r" b="b"/>
              <a:pathLst>
                <a:path w="2411106" h="2500180" extrusionOk="0">
                  <a:moveTo>
                    <a:pt x="0" y="0"/>
                  </a:moveTo>
                  <a:lnTo>
                    <a:pt x="2411106" y="0"/>
                  </a:lnTo>
                  <a:lnTo>
                    <a:pt x="2411106" y="2500180"/>
                  </a:lnTo>
                  <a:lnTo>
                    <a:pt x="0" y="2500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24;p13">
              <a:extLst>
                <a:ext uri="{FF2B5EF4-FFF2-40B4-BE49-F238E27FC236}">
                  <a16:creationId xmlns:a16="http://schemas.microsoft.com/office/drawing/2014/main" id="{76D651FB-4F36-2895-D157-BDF3F0B19FC4}"/>
                </a:ext>
              </a:extLst>
            </p:cNvPr>
            <p:cNvSpPr txBox="1"/>
            <p:nvPr/>
          </p:nvSpPr>
          <p:spPr>
            <a:xfrm>
              <a:off x="0" y="-57150"/>
              <a:ext cx="2411106" cy="25573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B7183E-78A6-F0F7-5195-99F512FC919C}"/>
              </a:ext>
            </a:extLst>
          </p:cNvPr>
          <p:cNvSpPr txBox="1"/>
          <p:nvPr/>
        </p:nvSpPr>
        <p:spPr>
          <a:xfrm>
            <a:off x="257572" y="153257"/>
            <a:ext cx="74993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Playfair Display" pitchFamily="2" charset="77"/>
              </a:rPr>
              <a:t>The Layers</a:t>
            </a:r>
            <a:endParaRPr lang="en-US" sz="72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cxnSp>
        <p:nvCxnSpPr>
          <p:cNvPr id="11" name="Google Shape;452;p28">
            <a:extLst>
              <a:ext uri="{FF2B5EF4-FFF2-40B4-BE49-F238E27FC236}">
                <a16:creationId xmlns:a16="http://schemas.microsoft.com/office/drawing/2014/main" id="{ABA74D9A-F3D8-A07C-77FD-CD1E593FB9E2}"/>
              </a:ext>
            </a:extLst>
          </p:cNvPr>
          <p:cNvCxnSpPr>
            <a:cxnSpLocks/>
          </p:cNvCxnSpPr>
          <p:nvPr/>
        </p:nvCxnSpPr>
        <p:spPr>
          <a:xfrm>
            <a:off x="368397" y="1353586"/>
            <a:ext cx="4484817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E2971C-3A5F-D522-5A8B-FE2C272B30FC}"/>
              </a:ext>
            </a:extLst>
          </p:cNvPr>
          <p:cNvSpPr txBox="1"/>
          <p:nvPr/>
        </p:nvSpPr>
        <p:spPr>
          <a:xfrm>
            <a:off x="4476458" y="1667727"/>
            <a:ext cx="894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Detector- detects muons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3BF097-88AC-1334-256A-844D01AB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82" y="5897228"/>
            <a:ext cx="815085" cy="807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BA8B8-9431-0861-F1E9-4F4E41216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6451"/>
          <a:stretch>
            <a:fillRect/>
          </a:stretch>
        </p:blipFill>
        <p:spPr>
          <a:xfrm>
            <a:off x="257572" y="1892904"/>
            <a:ext cx="2824387" cy="229507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E3CF1C-0C15-2289-01A4-B11278B2846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595685" y="1852393"/>
            <a:ext cx="1880773" cy="93649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0B60F5-FF9D-FF7B-D928-F12C510AB577}"/>
              </a:ext>
            </a:extLst>
          </p:cNvPr>
          <p:cNvSpPr txBox="1"/>
          <p:nvPr/>
        </p:nvSpPr>
        <p:spPr>
          <a:xfrm flipH="1">
            <a:off x="2846977" y="1942271"/>
            <a:ext cx="78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Icing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7455C3-AEF0-0C42-E537-2E264C7F6DC5}"/>
              </a:ext>
            </a:extLst>
          </p:cNvPr>
          <p:cNvSpPr txBox="1"/>
          <p:nvPr/>
        </p:nvSpPr>
        <p:spPr>
          <a:xfrm>
            <a:off x="4635591" y="2683390"/>
            <a:ext cx="894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Magnet: Keeps the particles on track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AB5836-F148-25AD-BA10-90241966B8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4038"/>
          <a:stretch>
            <a:fillRect/>
          </a:stretch>
        </p:blipFill>
        <p:spPr>
          <a:xfrm>
            <a:off x="257573" y="4187976"/>
            <a:ext cx="2824386" cy="650422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708C5E-F847-6D51-87C1-E1F1C652D8A6}"/>
              </a:ext>
            </a:extLst>
          </p:cNvPr>
          <p:cNvCxnSpPr>
            <a:cxnSpLocks/>
          </p:cNvCxnSpPr>
          <p:nvPr/>
        </p:nvCxnSpPr>
        <p:spPr>
          <a:xfrm flipV="1">
            <a:off x="3055097" y="3093233"/>
            <a:ext cx="1580494" cy="5554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7BD61A3-4336-E547-779F-93A5003A4B6D}"/>
              </a:ext>
            </a:extLst>
          </p:cNvPr>
          <p:cNvSpPr txBox="1"/>
          <p:nvPr/>
        </p:nvSpPr>
        <p:spPr>
          <a:xfrm flipH="1">
            <a:off x="3109793" y="2671604"/>
            <a:ext cx="118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Upper Sponge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AC6D65-8309-4920-AA75-4C0D2EBD665D}"/>
              </a:ext>
            </a:extLst>
          </p:cNvPr>
          <p:cNvSpPr txBox="1"/>
          <p:nvPr/>
        </p:nvSpPr>
        <p:spPr>
          <a:xfrm>
            <a:off x="5391543" y="3699052"/>
            <a:ext cx="371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Calorimeters: Measures the energy of the particles (EM or Hadronic)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30F451-0AE0-AB0A-8457-2E261E2E10AA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3011574" y="4022218"/>
            <a:ext cx="2379969" cy="793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2A2CCE6-1EA4-13F5-1943-711D1C5CBAAD}"/>
              </a:ext>
            </a:extLst>
          </p:cNvPr>
          <p:cNvSpPr txBox="1"/>
          <p:nvPr/>
        </p:nvSpPr>
        <p:spPr>
          <a:xfrm flipH="1">
            <a:off x="3633168" y="3595205"/>
            <a:ext cx="118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Filling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601ED6-7BE0-2847-C3F8-5882BBE388B6}"/>
              </a:ext>
            </a:extLst>
          </p:cNvPr>
          <p:cNvSpPr txBox="1"/>
          <p:nvPr/>
        </p:nvSpPr>
        <p:spPr>
          <a:xfrm>
            <a:off x="4853214" y="5071100"/>
            <a:ext cx="894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Tracking: Records the path of charged particles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9141334-57F3-05BC-D33D-EF8EAD840066}"/>
              </a:ext>
            </a:extLst>
          </p:cNvPr>
          <p:cNvCxnSpPr>
            <a:cxnSpLocks/>
          </p:cNvCxnSpPr>
          <p:nvPr/>
        </p:nvCxnSpPr>
        <p:spPr>
          <a:xfrm>
            <a:off x="3011574" y="4601260"/>
            <a:ext cx="1802058" cy="5890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4ADDCA3-E2E2-9105-E2F0-6A2C928660B5}"/>
              </a:ext>
            </a:extLst>
          </p:cNvPr>
          <p:cNvSpPr txBox="1"/>
          <p:nvPr/>
        </p:nvSpPr>
        <p:spPr>
          <a:xfrm flipH="1">
            <a:off x="3528564" y="4446678"/>
            <a:ext cx="237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Lower Sponge</a:t>
            </a:r>
          </a:p>
        </p:txBody>
      </p:sp>
    </p:spTree>
    <p:extLst>
      <p:ext uri="{BB962C8B-B14F-4D97-AF65-F5344CB8AC3E}">
        <p14:creationId xmlns:p14="http://schemas.microsoft.com/office/powerpoint/2010/main" val="204550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2;p13">
            <a:extLst>
              <a:ext uri="{FF2B5EF4-FFF2-40B4-BE49-F238E27FC236}">
                <a16:creationId xmlns:a16="http://schemas.microsoft.com/office/drawing/2014/main" id="{D643C8A7-5C41-DE23-6EB5-174407C00B3D}"/>
              </a:ext>
            </a:extLst>
          </p:cNvPr>
          <p:cNvGrpSpPr/>
          <p:nvPr/>
        </p:nvGrpSpPr>
        <p:grpSpPr>
          <a:xfrm>
            <a:off x="9720577" y="-2"/>
            <a:ext cx="2468652" cy="6858001"/>
            <a:chOff x="0" y="-57150"/>
            <a:chExt cx="2411106" cy="2557330"/>
          </a:xfrm>
          <a:solidFill>
            <a:schemeClr val="accent5">
              <a:lumMod val="40000"/>
              <a:lumOff val="60000"/>
            </a:schemeClr>
          </a:solidFill>
          <a:effectLst/>
        </p:grpSpPr>
        <p:sp>
          <p:nvSpPr>
            <p:cNvPr id="17" name="Google Shape;123;p13">
              <a:extLst>
                <a:ext uri="{FF2B5EF4-FFF2-40B4-BE49-F238E27FC236}">
                  <a16:creationId xmlns:a16="http://schemas.microsoft.com/office/drawing/2014/main" id="{6DEBE2C6-E972-2DFC-43B4-3BE65B9E0B11}"/>
                </a:ext>
              </a:extLst>
            </p:cNvPr>
            <p:cNvSpPr/>
            <p:nvPr/>
          </p:nvSpPr>
          <p:spPr>
            <a:xfrm>
              <a:off x="0" y="0"/>
              <a:ext cx="2411106" cy="2500180"/>
            </a:xfrm>
            <a:custGeom>
              <a:avLst/>
              <a:gdLst/>
              <a:ahLst/>
              <a:cxnLst/>
              <a:rect l="l" t="t" r="r" b="b"/>
              <a:pathLst>
                <a:path w="2411106" h="2500180" extrusionOk="0">
                  <a:moveTo>
                    <a:pt x="0" y="0"/>
                  </a:moveTo>
                  <a:lnTo>
                    <a:pt x="2411106" y="0"/>
                  </a:lnTo>
                  <a:lnTo>
                    <a:pt x="2411106" y="2500180"/>
                  </a:lnTo>
                  <a:lnTo>
                    <a:pt x="0" y="2500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24;p13">
              <a:extLst>
                <a:ext uri="{FF2B5EF4-FFF2-40B4-BE49-F238E27FC236}">
                  <a16:creationId xmlns:a16="http://schemas.microsoft.com/office/drawing/2014/main" id="{76D651FB-4F36-2895-D157-BDF3F0B19FC4}"/>
                </a:ext>
              </a:extLst>
            </p:cNvPr>
            <p:cNvSpPr txBox="1"/>
            <p:nvPr/>
          </p:nvSpPr>
          <p:spPr>
            <a:xfrm>
              <a:off x="0" y="-57150"/>
              <a:ext cx="2411106" cy="25573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B7183E-78A6-F0F7-5195-99F512FC919C}"/>
              </a:ext>
            </a:extLst>
          </p:cNvPr>
          <p:cNvSpPr txBox="1"/>
          <p:nvPr/>
        </p:nvSpPr>
        <p:spPr>
          <a:xfrm>
            <a:off x="257571" y="153257"/>
            <a:ext cx="894890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Playfair Display" pitchFamily="2" charset="77"/>
              </a:rPr>
              <a:t>Our particle accelerator </a:t>
            </a:r>
            <a:endParaRPr lang="en-US" sz="72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cxnSp>
        <p:nvCxnSpPr>
          <p:cNvPr id="11" name="Google Shape;452;p28">
            <a:extLst>
              <a:ext uri="{FF2B5EF4-FFF2-40B4-BE49-F238E27FC236}">
                <a16:creationId xmlns:a16="http://schemas.microsoft.com/office/drawing/2014/main" id="{ABA74D9A-F3D8-A07C-77FD-CD1E593FB9E2}"/>
              </a:ext>
            </a:extLst>
          </p:cNvPr>
          <p:cNvCxnSpPr>
            <a:cxnSpLocks/>
          </p:cNvCxnSpPr>
          <p:nvPr/>
        </p:nvCxnSpPr>
        <p:spPr>
          <a:xfrm>
            <a:off x="368397" y="1353586"/>
            <a:ext cx="5029103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C12398-56F3-A5E7-6325-7225D79C9C28}"/>
              </a:ext>
            </a:extLst>
          </p:cNvPr>
          <p:cNvSpPr txBox="1"/>
          <p:nvPr/>
        </p:nvSpPr>
        <p:spPr>
          <a:xfrm>
            <a:off x="5087861" y="24798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cxnSp>
        <p:nvCxnSpPr>
          <p:cNvPr id="5" name="Google Shape;452;p28">
            <a:extLst>
              <a:ext uri="{FF2B5EF4-FFF2-40B4-BE49-F238E27FC236}">
                <a16:creationId xmlns:a16="http://schemas.microsoft.com/office/drawing/2014/main" id="{9DF83CE0-8BCE-84FD-9D84-FDDA1DA1B86F}"/>
              </a:ext>
            </a:extLst>
          </p:cNvPr>
          <p:cNvCxnSpPr>
            <a:cxnSpLocks/>
          </p:cNvCxnSpPr>
          <p:nvPr/>
        </p:nvCxnSpPr>
        <p:spPr>
          <a:xfrm>
            <a:off x="342673" y="2461581"/>
            <a:ext cx="4593814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7D031F0-493C-1240-03AE-6600FF62A6D2}"/>
              </a:ext>
            </a:extLst>
          </p:cNvPr>
          <p:cNvSpPr txBox="1"/>
          <p:nvPr/>
        </p:nvSpPr>
        <p:spPr>
          <a:xfrm>
            <a:off x="455144" y="2553916"/>
            <a:ext cx="84099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CAKE will begin from a LINAC, and then into a PS.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The proton beam will then be smashed into a block of material (proton rich iridium).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	This is similar to the beginning of the 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To filter the antiprotons from the electrons, we will use a magnetic field.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	Electrons have higher speeds so will pass through less affected.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The antiproton beam will then be sent through the existing accelerators (PS, SPS) to speed it up to close to the speed of light.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The existing LHC can then be used.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The dipole and quadrupole magnets will have to be switched in order to account for the change in charge.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F21D1-EAD5-FC5F-E1DC-DA708B68B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82" y="5897228"/>
            <a:ext cx="815085" cy="8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2;p13">
            <a:extLst>
              <a:ext uri="{FF2B5EF4-FFF2-40B4-BE49-F238E27FC236}">
                <a16:creationId xmlns:a16="http://schemas.microsoft.com/office/drawing/2014/main" id="{D643C8A7-5C41-DE23-6EB5-174407C00B3D}"/>
              </a:ext>
            </a:extLst>
          </p:cNvPr>
          <p:cNvGrpSpPr/>
          <p:nvPr/>
        </p:nvGrpSpPr>
        <p:grpSpPr>
          <a:xfrm>
            <a:off x="9720577" y="-2"/>
            <a:ext cx="2468652" cy="6858001"/>
            <a:chOff x="0" y="-57150"/>
            <a:chExt cx="2411106" cy="2557330"/>
          </a:xfrm>
          <a:solidFill>
            <a:schemeClr val="accent5">
              <a:lumMod val="40000"/>
              <a:lumOff val="60000"/>
            </a:schemeClr>
          </a:solidFill>
          <a:effectLst/>
        </p:grpSpPr>
        <p:sp>
          <p:nvSpPr>
            <p:cNvPr id="17" name="Google Shape;123;p13">
              <a:extLst>
                <a:ext uri="{FF2B5EF4-FFF2-40B4-BE49-F238E27FC236}">
                  <a16:creationId xmlns:a16="http://schemas.microsoft.com/office/drawing/2014/main" id="{6DEBE2C6-E972-2DFC-43B4-3BE65B9E0B11}"/>
                </a:ext>
              </a:extLst>
            </p:cNvPr>
            <p:cNvSpPr/>
            <p:nvPr/>
          </p:nvSpPr>
          <p:spPr>
            <a:xfrm>
              <a:off x="0" y="0"/>
              <a:ext cx="2411106" cy="2500180"/>
            </a:xfrm>
            <a:custGeom>
              <a:avLst/>
              <a:gdLst/>
              <a:ahLst/>
              <a:cxnLst/>
              <a:rect l="l" t="t" r="r" b="b"/>
              <a:pathLst>
                <a:path w="2411106" h="2500180" extrusionOk="0">
                  <a:moveTo>
                    <a:pt x="0" y="0"/>
                  </a:moveTo>
                  <a:lnTo>
                    <a:pt x="2411106" y="0"/>
                  </a:lnTo>
                  <a:lnTo>
                    <a:pt x="2411106" y="2500180"/>
                  </a:lnTo>
                  <a:lnTo>
                    <a:pt x="0" y="2500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24;p13">
              <a:extLst>
                <a:ext uri="{FF2B5EF4-FFF2-40B4-BE49-F238E27FC236}">
                  <a16:creationId xmlns:a16="http://schemas.microsoft.com/office/drawing/2014/main" id="{76D651FB-4F36-2895-D157-BDF3F0B19FC4}"/>
                </a:ext>
              </a:extLst>
            </p:cNvPr>
            <p:cNvSpPr txBox="1"/>
            <p:nvPr/>
          </p:nvSpPr>
          <p:spPr>
            <a:xfrm>
              <a:off x="0" y="-57150"/>
              <a:ext cx="2411106" cy="25573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B7183E-78A6-F0F7-5195-99F512FC919C}"/>
              </a:ext>
            </a:extLst>
          </p:cNvPr>
          <p:cNvSpPr txBox="1"/>
          <p:nvPr/>
        </p:nvSpPr>
        <p:spPr>
          <a:xfrm>
            <a:off x="257571" y="153257"/>
            <a:ext cx="109305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Playfair Display" pitchFamily="2" charset="77"/>
              </a:rPr>
              <a:t>Why Cake?</a:t>
            </a:r>
            <a:endParaRPr lang="en-US" sz="72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cxnSp>
        <p:nvCxnSpPr>
          <p:cNvPr id="11" name="Google Shape;452;p28">
            <a:extLst>
              <a:ext uri="{FF2B5EF4-FFF2-40B4-BE49-F238E27FC236}">
                <a16:creationId xmlns:a16="http://schemas.microsoft.com/office/drawing/2014/main" id="{ABA74D9A-F3D8-A07C-77FD-CD1E593FB9E2}"/>
              </a:ext>
            </a:extLst>
          </p:cNvPr>
          <p:cNvCxnSpPr>
            <a:cxnSpLocks/>
          </p:cNvCxnSpPr>
          <p:nvPr/>
        </p:nvCxnSpPr>
        <p:spPr>
          <a:xfrm>
            <a:off x="368397" y="1353586"/>
            <a:ext cx="5029103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C12398-56F3-A5E7-6325-7225D79C9C28}"/>
              </a:ext>
            </a:extLst>
          </p:cNvPr>
          <p:cNvSpPr txBox="1"/>
          <p:nvPr/>
        </p:nvSpPr>
        <p:spPr>
          <a:xfrm>
            <a:off x="5087861" y="24798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EBB5F-7BAA-A96F-A93E-D95699617B42}"/>
              </a:ext>
            </a:extLst>
          </p:cNvPr>
          <p:cNvSpPr txBox="1"/>
          <p:nvPr/>
        </p:nvSpPr>
        <p:spPr>
          <a:xfrm>
            <a:off x="368397" y="1506845"/>
            <a:ext cx="7734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Never properly collided high energy antiprotons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Can compare events from LHC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If it’s largely similar upholds SM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If there’s any significant differences may explain asymmetry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This might help aid theories for matter-antimatter asymmetry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C0697-3E3E-684F-9680-AACD1CDBD5EF}"/>
              </a:ext>
            </a:extLst>
          </p:cNvPr>
          <p:cNvSpPr txBox="1"/>
          <p:nvPr/>
        </p:nvSpPr>
        <p:spPr>
          <a:xfrm rot="10800000" flipV="1">
            <a:off x="583956" y="4619887"/>
            <a:ext cx="7734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chemeClr val="bg1"/>
                </a:solidFill>
              </a:rPr>
              <a:t>Other Benefits:</a:t>
            </a:r>
          </a:p>
          <a:p>
            <a:pPr algn="l"/>
            <a:endParaRPr lang="en-GB" sz="2000" b="1" dirty="0">
              <a:solidFill>
                <a:schemeClr val="bg1"/>
              </a:solidFill>
            </a:endParaRPr>
          </a:p>
          <a:p>
            <a:pPr algn="l"/>
            <a:r>
              <a:rPr lang="en-GB" sz="2000" b="1" dirty="0">
                <a:solidFill>
                  <a:schemeClr val="bg1"/>
                </a:solidFill>
              </a:rPr>
              <a:t>Effectively no additional cost as using pre existing construction</a:t>
            </a:r>
          </a:p>
          <a:p>
            <a:pPr algn="l"/>
            <a:r>
              <a:rPr lang="en-GB" sz="2000" b="1" dirty="0">
                <a:solidFill>
                  <a:schemeClr val="bg1"/>
                </a:solidFill>
              </a:rPr>
              <a:t>Will only have to reverse magnets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C7BDA-C1BA-1C31-0862-A55DB37C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82" y="5897228"/>
            <a:ext cx="815085" cy="8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2;p13">
            <a:extLst>
              <a:ext uri="{FF2B5EF4-FFF2-40B4-BE49-F238E27FC236}">
                <a16:creationId xmlns:a16="http://schemas.microsoft.com/office/drawing/2014/main" id="{D643C8A7-5C41-DE23-6EB5-174407C00B3D}"/>
              </a:ext>
            </a:extLst>
          </p:cNvPr>
          <p:cNvGrpSpPr/>
          <p:nvPr/>
        </p:nvGrpSpPr>
        <p:grpSpPr>
          <a:xfrm>
            <a:off x="9720577" y="-2"/>
            <a:ext cx="2468652" cy="6858001"/>
            <a:chOff x="0" y="-57150"/>
            <a:chExt cx="2411106" cy="2557330"/>
          </a:xfrm>
          <a:solidFill>
            <a:schemeClr val="accent5">
              <a:lumMod val="40000"/>
              <a:lumOff val="60000"/>
            </a:schemeClr>
          </a:solidFill>
          <a:effectLst/>
        </p:grpSpPr>
        <p:sp>
          <p:nvSpPr>
            <p:cNvPr id="17" name="Google Shape;123;p13">
              <a:extLst>
                <a:ext uri="{FF2B5EF4-FFF2-40B4-BE49-F238E27FC236}">
                  <a16:creationId xmlns:a16="http://schemas.microsoft.com/office/drawing/2014/main" id="{6DEBE2C6-E972-2DFC-43B4-3BE65B9E0B11}"/>
                </a:ext>
              </a:extLst>
            </p:cNvPr>
            <p:cNvSpPr/>
            <p:nvPr/>
          </p:nvSpPr>
          <p:spPr>
            <a:xfrm>
              <a:off x="0" y="0"/>
              <a:ext cx="2411106" cy="2500180"/>
            </a:xfrm>
            <a:custGeom>
              <a:avLst/>
              <a:gdLst/>
              <a:ahLst/>
              <a:cxnLst/>
              <a:rect l="l" t="t" r="r" b="b"/>
              <a:pathLst>
                <a:path w="2411106" h="2500180" extrusionOk="0">
                  <a:moveTo>
                    <a:pt x="0" y="0"/>
                  </a:moveTo>
                  <a:lnTo>
                    <a:pt x="2411106" y="0"/>
                  </a:lnTo>
                  <a:lnTo>
                    <a:pt x="2411106" y="2500180"/>
                  </a:lnTo>
                  <a:lnTo>
                    <a:pt x="0" y="2500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24;p13">
              <a:extLst>
                <a:ext uri="{FF2B5EF4-FFF2-40B4-BE49-F238E27FC236}">
                  <a16:creationId xmlns:a16="http://schemas.microsoft.com/office/drawing/2014/main" id="{76D651FB-4F36-2895-D157-BDF3F0B19FC4}"/>
                </a:ext>
              </a:extLst>
            </p:cNvPr>
            <p:cNvSpPr txBox="1"/>
            <p:nvPr/>
          </p:nvSpPr>
          <p:spPr>
            <a:xfrm>
              <a:off x="0" y="-57150"/>
              <a:ext cx="2411106" cy="25573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B7183E-78A6-F0F7-5195-99F512FC919C}"/>
              </a:ext>
            </a:extLst>
          </p:cNvPr>
          <p:cNvSpPr txBox="1"/>
          <p:nvPr/>
        </p:nvSpPr>
        <p:spPr>
          <a:xfrm>
            <a:off x="222523" y="243515"/>
            <a:ext cx="109305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Playfair Display" pitchFamily="2" charset="77"/>
              </a:rPr>
              <a:t>Further experiments</a:t>
            </a:r>
            <a:endParaRPr lang="en-US" sz="72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12398-56F3-A5E7-6325-7225D79C9C28}"/>
              </a:ext>
            </a:extLst>
          </p:cNvPr>
          <p:cNvSpPr txBox="1"/>
          <p:nvPr/>
        </p:nvSpPr>
        <p:spPr>
          <a:xfrm>
            <a:off x="5087861" y="24798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C7BDA-C1BA-1C31-0862-A55DB37C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82" y="5897228"/>
            <a:ext cx="815085" cy="807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0C84D-34BD-4A1F-84C8-93651E33A3C1}"/>
              </a:ext>
            </a:extLst>
          </p:cNvPr>
          <p:cNvSpPr txBox="1"/>
          <p:nvPr/>
        </p:nvSpPr>
        <p:spPr>
          <a:xfrm>
            <a:off x="368397" y="1534102"/>
            <a:ext cx="5868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Proton-antiproton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High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Unknown outcomes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bg1"/>
                </a:solidFill>
              </a:rPr>
              <a:t>Tevatron</a:t>
            </a:r>
            <a:r>
              <a:rPr lang="en-GB" sz="2000" b="1" dirty="0">
                <a:solidFill>
                  <a:schemeClr val="bg1"/>
                </a:solidFill>
              </a:rPr>
              <a:t> previously only 1TeV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LHC can produce much higher energies </a:t>
            </a:r>
          </a:p>
        </p:txBody>
      </p:sp>
      <p:cxnSp>
        <p:nvCxnSpPr>
          <p:cNvPr id="9" name="Google Shape;452;p28">
            <a:extLst>
              <a:ext uri="{FF2B5EF4-FFF2-40B4-BE49-F238E27FC236}">
                <a16:creationId xmlns:a16="http://schemas.microsoft.com/office/drawing/2014/main" id="{5B07E5A8-1049-F8D0-4A05-F2BBCC319519}"/>
              </a:ext>
            </a:extLst>
          </p:cNvPr>
          <p:cNvCxnSpPr>
            <a:cxnSpLocks/>
          </p:cNvCxnSpPr>
          <p:nvPr/>
        </p:nvCxnSpPr>
        <p:spPr>
          <a:xfrm>
            <a:off x="368397" y="1353586"/>
            <a:ext cx="8476246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0588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2;p13">
            <a:extLst>
              <a:ext uri="{FF2B5EF4-FFF2-40B4-BE49-F238E27FC236}">
                <a16:creationId xmlns:a16="http://schemas.microsoft.com/office/drawing/2014/main" id="{D643C8A7-5C41-DE23-6EB5-174407C00B3D}"/>
              </a:ext>
            </a:extLst>
          </p:cNvPr>
          <p:cNvGrpSpPr/>
          <p:nvPr/>
        </p:nvGrpSpPr>
        <p:grpSpPr>
          <a:xfrm>
            <a:off x="9720577" y="-2"/>
            <a:ext cx="2468652" cy="6858001"/>
            <a:chOff x="0" y="-57150"/>
            <a:chExt cx="2411106" cy="2557330"/>
          </a:xfrm>
          <a:solidFill>
            <a:schemeClr val="accent5">
              <a:lumMod val="40000"/>
              <a:lumOff val="60000"/>
            </a:schemeClr>
          </a:solidFill>
          <a:effectLst/>
        </p:grpSpPr>
        <p:sp>
          <p:nvSpPr>
            <p:cNvPr id="17" name="Google Shape;123;p13">
              <a:extLst>
                <a:ext uri="{FF2B5EF4-FFF2-40B4-BE49-F238E27FC236}">
                  <a16:creationId xmlns:a16="http://schemas.microsoft.com/office/drawing/2014/main" id="{6DEBE2C6-E972-2DFC-43B4-3BE65B9E0B11}"/>
                </a:ext>
              </a:extLst>
            </p:cNvPr>
            <p:cNvSpPr/>
            <p:nvPr/>
          </p:nvSpPr>
          <p:spPr>
            <a:xfrm>
              <a:off x="0" y="0"/>
              <a:ext cx="2411106" cy="2500180"/>
            </a:xfrm>
            <a:custGeom>
              <a:avLst/>
              <a:gdLst/>
              <a:ahLst/>
              <a:cxnLst/>
              <a:rect l="l" t="t" r="r" b="b"/>
              <a:pathLst>
                <a:path w="2411106" h="2500180" extrusionOk="0">
                  <a:moveTo>
                    <a:pt x="0" y="0"/>
                  </a:moveTo>
                  <a:lnTo>
                    <a:pt x="2411106" y="0"/>
                  </a:lnTo>
                  <a:lnTo>
                    <a:pt x="2411106" y="2500180"/>
                  </a:lnTo>
                  <a:lnTo>
                    <a:pt x="0" y="2500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24;p13">
              <a:extLst>
                <a:ext uri="{FF2B5EF4-FFF2-40B4-BE49-F238E27FC236}">
                  <a16:creationId xmlns:a16="http://schemas.microsoft.com/office/drawing/2014/main" id="{76D651FB-4F36-2895-D157-BDF3F0B19FC4}"/>
                </a:ext>
              </a:extLst>
            </p:cNvPr>
            <p:cNvSpPr txBox="1"/>
            <p:nvPr/>
          </p:nvSpPr>
          <p:spPr>
            <a:xfrm>
              <a:off x="0" y="-57150"/>
              <a:ext cx="2411106" cy="25573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B7183E-78A6-F0F7-5195-99F512FC919C}"/>
              </a:ext>
            </a:extLst>
          </p:cNvPr>
          <p:cNvSpPr txBox="1"/>
          <p:nvPr/>
        </p:nvSpPr>
        <p:spPr>
          <a:xfrm>
            <a:off x="288779" y="4969144"/>
            <a:ext cx="333201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Playfair Display" pitchFamily="2" charset="77"/>
              </a:rPr>
              <a:t>CAKE</a:t>
            </a:r>
            <a:endParaRPr lang="en-US" sz="96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CD63C-9CFC-4218-59DD-642E4744338C}"/>
              </a:ext>
            </a:extLst>
          </p:cNvPr>
          <p:cNvSpPr txBox="1"/>
          <p:nvPr/>
        </p:nvSpPr>
        <p:spPr>
          <a:xfrm>
            <a:off x="3620798" y="5338476"/>
            <a:ext cx="3332019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layfair Display" pitchFamily="2" charset="77"/>
              </a:rPr>
              <a:t>Controlled Antimatter Kinematic Experiment</a:t>
            </a:r>
            <a:endParaRPr lang="en-US" sz="24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2F6950-26AF-E061-CB08-E177CC07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79" y="369333"/>
            <a:ext cx="4609792" cy="4566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51EF70-59DF-662E-74DC-775F5BAD5975}"/>
              </a:ext>
            </a:extLst>
          </p:cNvPr>
          <p:cNvSpPr txBox="1"/>
          <p:nvPr/>
        </p:nvSpPr>
        <p:spPr>
          <a:xfrm>
            <a:off x="4915041" y="759995"/>
            <a:ext cx="6083309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Playfair Display" pitchFamily="2" charset="77"/>
              </a:rPr>
              <a:t>Any Questions !!!!!?</a:t>
            </a:r>
            <a:endParaRPr lang="en-US" sz="8000" dirty="0">
              <a:solidFill>
                <a:schemeClr val="bg1"/>
              </a:solidFill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1492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annabelle davies</dc:creator>
  <cp:lastModifiedBy>annabelle davies</cp:lastModifiedBy>
  <cp:revision>4</cp:revision>
  <dcterms:created xsi:type="dcterms:W3CDTF">2025-08-21T12:13:42Z</dcterms:created>
  <dcterms:modified xsi:type="dcterms:W3CDTF">2025-08-22T08:30:57Z</dcterms:modified>
</cp:coreProperties>
</file>