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5" r:id="rId3"/>
    <p:sldId id="268" r:id="rId4"/>
    <p:sldId id="271" r:id="rId5"/>
    <p:sldId id="280" r:id="rId6"/>
    <p:sldId id="277" r:id="rId7"/>
    <p:sldId id="279" r:id="rId8"/>
    <p:sldId id="281" r:id="rId9"/>
    <p:sldId id="262" r:id="rId10"/>
    <p:sldId id="28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40E29-678A-D546-14F4-2471E8FAAF2C}" v="15" dt="2025-08-22T08:19:42.491"/>
    <p1510:client id="{15C73136-A667-91EC-3BF4-B63E2947D8C8}" v="1690" dt="2025-08-21T14:52:00.611"/>
    <p1510:client id="{67AE349E-A6C0-6DAB-0A9A-9D6A937BD436}" v="31" dt="2025-08-21T12:33:49.321"/>
    <p1510:client id="{838ED584-590D-5D40-A123-733F4F436D10}" v="444" dt="2025-08-22T08:07:52.489"/>
    <p1510:client id="{88C87468-6FBC-D9D1-7D01-4F99F5514B1B}" v="552" dt="2025-08-22T08:55:47.083"/>
    <p1510:client id="{B699432C-F42E-6BEE-546E-245734993D67}" v="3859" dt="2025-08-21T20:48:46.445"/>
    <p1510:client id="{D0EA819F-3A25-4B7F-913C-C41E46F0125F}" v="2535" dt="2025-08-22T08:36:30.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1T20:46:31.553"/>
    </inkml:context>
    <inkml:brush xml:id="br0">
      <inkml:brushProperty name="width" value="0.1" units="cm"/>
      <inkml:brushProperty name="height" value="0.1" units="cm"/>
    </inkml:brush>
  </inkml:definitions>
  <inkml:trace contextRef="#ctx0" brushRef="#br0">21325 5710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0DE83-A7E0-4908-B8E3-322FAFC24833}" type="datetimeFigureOut">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85026-E2AD-4AA7-B965-50DFFA2D1139}" type="slidenum">
              <a:t>‹#›</a:t>
            </a:fld>
            <a:endParaRPr lang="en-US"/>
          </a:p>
        </p:txBody>
      </p:sp>
    </p:spTree>
    <p:extLst>
      <p:ext uri="{BB962C8B-B14F-4D97-AF65-F5344CB8AC3E}">
        <p14:creationId xmlns:p14="http://schemas.microsoft.com/office/powerpoint/2010/main" val="2805363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Neutrino get their mass from. Are there sterile </a:t>
            </a:r>
            <a:r>
              <a:rPr lang="en-US" err="1">
                <a:ea typeface="Calibri"/>
                <a:cs typeface="Calibri"/>
              </a:rPr>
              <a:t>neutirnos</a:t>
            </a:r>
            <a:r>
              <a:rPr lang="en-US">
                <a:ea typeface="Calibri"/>
                <a:cs typeface="Calibri"/>
              </a:rPr>
              <a:t>?</a:t>
            </a:r>
          </a:p>
          <a:p>
            <a:r>
              <a:rPr lang="en-US">
                <a:ea typeface="Calibri"/>
                <a:cs typeface="Calibri"/>
              </a:rPr>
              <a:t>How do you measure sterile neutrinos?</a:t>
            </a:r>
          </a:p>
          <a:p>
            <a:r>
              <a:rPr lang="en-US">
                <a:ea typeface="Calibri"/>
                <a:cs typeface="Calibri"/>
              </a:rPr>
              <a:t>-new decay and measure kinematic conservation</a:t>
            </a:r>
          </a:p>
          <a:p>
            <a:r>
              <a:rPr lang="en-US">
                <a:ea typeface="Calibri"/>
                <a:cs typeface="Calibri"/>
              </a:rPr>
              <a:t>Problems with this method? Don’t interact via standard model since right handed. Can't do a direct search, so do am indirect search. Comprehensive measurement of all </a:t>
            </a:r>
            <a:r>
              <a:rPr lang="en-US" err="1">
                <a:ea typeface="Calibri"/>
                <a:cs typeface="Calibri"/>
              </a:rPr>
              <a:t>neutirno</a:t>
            </a:r>
            <a:r>
              <a:rPr lang="en-US">
                <a:ea typeface="Calibri"/>
                <a:cs typeface="Calibri"/>
              </a:rPr>
              <a:t> oscillations and look for </a:t>
            </a:r>
            <a:r>
              <a:rPr lang="en-US" err="1">
                <a:ea typeface="Calibri"/>
                <a:cs typeface="Calibri"/>
              </a:rPr>
              <a:t>anomolies</a:t>
            </a:r>
            <a:r>
              <a:rPr lang="en-US">
                <a:ea typeface="Calibri"/>
                <a:cs typeface="Calibri"/>
              </a:rPr>
              <a:t> or missing momentum.</a:t>
            </a:r>
          </a:p>
          <a:p>
            <a:endParaRPr lang="en-US">
              <a:ea typeface="Calibri"/>
              <a:cs typeface="Calibri"/>
            </a:endParaRPr>
          </a:p>
          <a:p>
            <a:pPr marL="228600" indent="-228600">
              <a:buAutoNum type="arabicPeriod"/>
            </a:pPr>
            <a:r>
              <a:rPr lang="en-US">
                <a:ea typeface="Calibri"/>
                <a:cs typeface="Calibri"/>
              </a:rPr>
              <a:t>Create tau neutrinos. Get decay for this. Tau goes to electron and </a:t>
            </a:r>
            <a:r>
              <a:rPr lang="en-US" err="1">
                <a:ea typeface="Calibri"/>
                <a:cs typeface="Calibri"/>
              </a:rPr>
              <a:t>electorn</a:t>
            </a:r>
            <a:r>
              <a:rPr lang="en-US">
                <a:ea typeface="Calibri"/>
                <a:cs typeface="Calibri"/>
              </a:rPr>
              <a:t> neutrino or muon and muon neutrino. Tau decay. ,</a:t>
            </a:r>
            <a:r>
              <a:rPr lang="en-US" err="1">
                <a:ea typeface="Calibri"/>
                <a:cs typeface="Calibri"/>
              </a:rPr>
              <a:t>meausre</a:t>
            </a:r>
            <a:r>
              <a:rPr lang="en-US">
                <a:ea typeface="Calibri"/>
                <a:cs typeface="Calibri"/>
              </a:rPr>
              <a:t> how many of all types of neutrinos produced. Put one detector very close. Put one very far away and measure how many are left. 17% of time decays into electron </a:t>
            </a:r>
            <a:r>
              <a:rPr lang="en-US" err="1">
                <a:ea typeface="Calibri"/>
                <a:cs typeface="Calibri"/>
              </a:rPr>
              <a:t>electron</a:t>
            </a:r>
            <a:r>
              <a:rPr lang="en-US">
                <a:ea typeface="Calibri"/>
                <a:cs typeface="Calibri"/>
              </a:rPr>
              <a:t>  neutrino and tau neutrino. The rest goes into tau neutrinos and </a:t>
            </a:r>
            <a:r>
              <a:rPr lang="en-US" err="1">
                <a:ea typeface="Calibri"/>
                <a:cs typeface="Calibri"/>
              </a:rPr>
              <a:t>pions</a:t>
            </a:r>
            <a:r>
              <a:rPr lang="en-US">
                <a:ea typeface="Calibri"/>
                <a:cs typeface="Calibri"/>
              </a:rPr>
              <a:t>. Produce </a:t>
            </a:r>
            <a:r>
              <a:rPr lang="en-US" err="1">
                <a:ea typeface="Calibri"/>
                <a:cs typeface="Calibri"/>
              </a:rPr>
              <a:t>taus</a:t>
            </a:r>
            <a:r>
              <a:rPr lang="en-US">
                <a:ea typeface="Calibri"/>
                <a:cs typeface="Calibri"/>
              </a:rPr>
              <a:t>, cascading effect of </a:t>
            </a:r>
            <a:r>
              <a:rPr lang="en-US" err="1">
                <a:ea typeface="Calibri"/>
                <a:cs typeface="Calibri"/>
              </a:rPr>
              <a:t>ectra</a:t>
            </a:r>
            <a:r>
              <a:rPr lang="en-US">
                <a:ea typeface="Calibri"/>
                <a:cs typeface="Calibri"/>
              </a:rPr>
              <a:t> tau neutrinos, and everything else. If you know proportion at production, you can </a:t>
            </a:r>
            <a:r>
              <a:rPr lang="en-US" err="1">
                <a:ea typeface="Calibri"/>
                <a:cs typeface="Calibri"/>
              </a:rPr>
              <a:t>analyse</a:t>
            </a:r>
            <a:r>
              <a:rPr lang="en-US">
                <a:ea typeface="Calibri"/>
                <a:cs typeface="Calibri"/>
              </a:rPr>
              <a:t> on further detectors. If not ratio similar to predicted based on distance of second detector, you know it is producing something else which is unaccounted for. If number at beginning doesn’t agree with at end, you know </a:t>
            </a:r>
            <a:r>
              <a:rPr lang="en-US" err="1">
                <a:ea typeface="Calibri"/>
                <a:cs typeface="Calibri"/>
              </a:rPr>
              <a:t>theres</a:t>
            </a:r>
            <a:r>
              <a:rPr lang="en-US">
                <a:ea typeface="Calibri"/>
                <a:cs typeface="Calibri"/>
              </a:rPr>
              <a:t> something missing.</a:t>
            </a:r>
          </a:p>
        </p:txBody>
      </p:sp>
      <p:sp>
        <p:nvSpPr>
          <p:cNvPr id="4" name="Slide Number Placeholder 3"/>
          <p:cNvSpPr>
            <a:spLocks noGrp="1"/>
          </p:cNvSpPr>
          <p:nvPr>
            <p:ph type="sldNum" sz="quarter" idx="5"/>
          </p:nvPr>
        </p:nvSpPr>
        <p:spPr/>
        <p:txBody>
          <a:bodyPr/>
          <a:lstStyle/>
          <a:p>
            <a:fld id="{F5585026-E2AD-4AA7-B965-50DFFA2D1139}" type="slidenum">
              <a:t>1</a:t>
            </a:fld>
            <a:endParaRPr lang="en-US"/>
          </a:p>
        </p:txBody>
      </p:sp>
    </p:spTree>
    <p:extLst>
      <p:ext uri="{BB962C8B-B14F-4D97-AF65-F5344CB8AC3E}">
        <p14:creationId xmlns:p14="http://schemas.microsoft.com/office/powerpoint/2010/main" val="375228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Tau neutrino experiments – mechanism to produce tau neutrino, accelerate it fast enough it lasts longer. Liquid argon? Mechanism by which they  produce the muon neutrinos. Detectors earlier and later. Tau neutrino generation</a:t>
            </a:r>
          </a:p>
          <a:p>
            <a:pPr marL="228600" indent="-228600">
              <a:buAutoNum type="arabicPeriod"/>
            </a:pPr>
            <a:r>
              <a:rPr lang="en-US">
                <a:ea typeface="Calibri"/>
                <a:cs typeface="Calibri"/>
              </a:rPr>
              <a:t>Produce electron neutrinos</a:t>
            </a:r>
          </a:p>
          <a:p>
            <a:pPr marL="228600" indent="-228600">
              <a:buAutoNum type="arabicPeriod"/>
            </a:pPr>
            <a:r>
              <a:rPr lang="en-US">
                <a:ea typeface="Calibri"/>
                <a:cs typeface="Calibri"/>
              </a:rPr>
              <a:t>Produce muon neutrinos</a:t>
            </a:r>
          </a:p>
          <a:p>
            <a:pPr marL="228600" indent="-228600">
              <a:buAutoNum type="arabicPeriod"/>
            </a:pPr>
            <a:r>
              <a:rPr lang="en-US">
                <a:ea typeface="Calibri"/>
                <a:cs typeface="Calibri"/>
              </a:rPr>
              <a:t>Produce tau neutrinos</a:t>
            </a:r>
          </a:p>
          <a:p>
            <a:pPr marL="228600" indent="-228600">
              <a:buAutoNum type="arabicPeriod"/>
            </a:pPr>
            <a:endParaRPr lang="en-US">
              <a:ea typeface="Calibri"/>
              <a:cs typeface="Calibri"/>
            </a:endParaRPr>
          </a:p>
          <a:p>
            <a:pPr marL="228600" indent="-228600">
              <a:buAutoNum type="arabicPeriod"/>
            </a:pPr>
            <a:r>
              <a:rPr lang="en-US">
                <a:ea typeface="Calibri"/>
                <a:cs typeface="Calibri"/>
              </a:rPr>
              <a:t>Proton accelerator hits a fixed target and creates </a:t>
            </a:r>
            <a:r>
              <a:rPr lang="en-US" err="1">
                <a:ea typeface="Calibri"/>
                <a:cs typeface="Calibri"/>
              </a:rPr>
              <a:t>pions</a:t>
            </a:r>
            <a:r>
              <a:rPr lang="en-US">
                <a:ea typeface="Calibri"/>
                <a:cs typeface="Calibri"/>
              </a:rPr>
              <a:t>. Producing </a:t>
            </a:r>
            <a:r>
              <a:rPr lang="en-US" err="1">
                <a:ea typeface="Calibri"/>
                <a:cs typeface="Calibri"/>
              </a:rPr>
              <a:t>pions</a:t>
            </a:r>
            <a:r>
              <a:rPr lang="en-US">
                <a:ea typeface="Calibri"/>
                <a:cs typeface="Calibri"/>
              </a:rPr>
              <a:t>. Pions decay into muon neutrinos. Very clean. Produces some other stuff too. Use magnets to bend things away from </a:t>
            </a:r>
            <a:r>
              <a:rPr lang="en-US" err="1">
                <a:ea typeface="Calibri"/>
                <a:cs typeface="Calibri"/>
              </a:rPr>
              <a:t>pions</a:t>
            </a:r>
            <a:r>
              <a:rPr lang="en-US">
                <a:ea typeface="Calibri"/>
                <a:cs typeface="Calibri"/>
              </a:rPr>
              <a:t> so get very pure pion beams. Pions easy to produce. Getting tau neutrino difficult</a:t>
            </a:r>
          </a:p>
          <a:p>
            <a:pPr marL="228600" indent="-228600">
              <a:buAutoNum type="arabicPeriod"/>
            </a:pPr>
            <a:endParaRPr lang="en-US">
              <a:ea typeface="Calibri"/>
              <a:cs typeface="Calibri"/>
            </a:endParaRPr>
          </a:p>
          <a:p>
            <a:r>
              <a:rPr lang="en-US">
                <a:ea typeface="Calibri"/>
                <a:cs typeface="Calibri"/>
              </a:rPr>
              <a:t>See how tau oscillates as they may oscillate into sterile</a:t>
            </a:r>
          </a:p>
        </p:txBody>
      </p:sp>
      <p:sp>
        <p:nvSpPr>
          <p:cNvPr id="4" name="Slide Number Placeholder 3"/>
          <p:cNvSpPr>
            <a:spLocks noGrp="1"/>
          </p:cNvSpPr>
          <p:nvPr>
            <p:ph type="sldNum" sz="quarter" idx="5"/>
          </p:nvPr>
        </p:nvSpPr>
        <p:spPr/>
        <p:txBody>
          <a:bodyPr/>
          <a:lstStyle/>
          <a:p>
            <a:fld id="{F5585026-E2AD-4AA7-B965-50DFFA2D1139}" type="slidenum">
              <a:t>2</a:t>
            </a:fld>
            <a:endParaRPr lang="en-US"/>
          </a:p>
        </p:txBody>
      </p:sp>
    </p:spTree>
    <p:extLst>
      <p:ext uri="{BB962C8B-B14F-4D97-AF65-F5344CB8AC3E}">
        <p14:creationId xmlns:p14="http://schemas.microsoft.com/office/powerpoint/2010/main" val="362862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269FA-B669-51B1-B021-D159D3087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8C577-2AB7-15DA-D73E-3F62C2483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5F79E-70A4-546D-CCA7-27C73178AAD5}"/>
              </a:ext>
            </a:extLst>
          </p:cNvPr>
          <p:cNvSpPr>
            <a:spLocks noGrp="1"/>
          </p:cNvSpPr>
          <p:nvPr>
            <p:ph type="body" idx="1"/>
          </p:nvPr>
        </p:nvSpPr>
        <p:spPr/>
        <p:txBody>
          <a:bodyPr/>
          <a:lstStyle/>
          <a:p>
            <a:r>
              <a:rPr lang="en-US">
                <a:ea typeface="Calibri"/>
                <a:cs typeface="Calibri"/>
              </a:rPr>
              <a:t>Tau neutrino experiments – mechanism to produce tau neutrino, accelerate it fast enough it lasts longer. Liquid argon? Mechanism by which they  produce the muon neutrinos. Detectors earlier and later. Tau neutrino generation</a:t>
            </a:r>
          </a:p>
          <a:p>
            <a:pPr marL="228600" indent="-228600">
              <a:buAutoNum type="arabicPeriod"/>
            </a:pPr>
            <a:r>
              <a:rPr lang="en-US">
                <a:ea typeface="Calibri"/>
                <a:cs typeface="Calibri"/>
              </a:rPr>
              <a:t>Produce electron neutrinos</a:t>
            </a:r>
          </a:p>
          <a:p>
            <a:pPr marL="228600" indent="-228600">
              <a:buAutoNum type="arabicPeriod"/>
            </a:pPr>
            <a:r>
              <a:rPr lang="en-US">
                <a:ea typeface="Calibri"/>
                <a:cs typeface="Calibri"/>
              </a:rPr>
              <a:t>Produce muon neutrinos</a:t>
            </a:r>
          </a:p>
          <a:p>
            <a:pPr marL="228600" indent="-228600">
              <a:buAutoNum type="arabicPeriod"/>
            </a:pPr>
            <a:r>
              <a:rPr lang="en-US">
                <a:ea typeface="Calibri"/>
                <a:cs typeface="Calibri"/>
              </a:rPr>
              <a:t>Produce tau neutrinos</a:t>
            </a:r>
          </a:p>
          <a:p>
            <a:pPr marL="228600" indent="-228600">
              <a:buAutoNum type="arabicPeriod"/>
            </a:pPr>
            <a:endParaRPr lang="en-US">
              <a:ea typeface="Calibri"/>
              <a:cs typeface="Calibri"/>
            </a:endParaRPr>
          </a:p>
          <a:p>
            <a:pPr marL="228600" indent="-228600">
              <a:buAutoNum type="arabicPeriod"/>
            </a:pPr>
            <a:r>
              <a:rPr lang="en-US">
                <a:ea typeface="Calibri"/>
                <a:cs typeface="Calibri"/>
              </a:rPr>
              <a:t>Proton accelerator hits a fixed target and creates </a:t>
            </a:r>
            <a:r>
              <a:rPr lang="en-US" err="1">
                <a:ea typeface="Calibri"/>
                <a:cs typeface="Calibri"/>
              </a:rPr>
              <a:t>pions</a:t>
            </a:r>
            <a:r>
              <a:rPr lang="en-US">
                <a:ea typeface="Calibri"/>
                <a:cs typeface="Calibri"/>
              </a:rPr>
              <a:t>. Producing </a:t>
            </a:r>
            <a:r>
              <a:rPr lang="en-US" err="1">
                <a:ea typeface="Calibri"/>
                <a:cs typeface="Calibri"/>
              </a:rPr>
              <a:t>pions</a:t>
            </a:r>
            <a:r>
              <a:rPr lang="en-US">
                <a:ea typeface="Calibri"/>
                <a:cs typeface="Calibri"/>
              </a:rPr>
              <a:t>. Pions decay into muon neutrinos. Very clean. Produces some other stuff too. Use magnets to bend things away from </a:t>
            </a:r>
            <a:r>
              <a:rPr lang="en-US" err="1">
                <a:ea typeface="Calibri"/>
                <a:cs typeface="Calibri"/>
              </a:rPr>
              <a:t>pions</a:t>
            </a:r>
            <a:r>
              <a:rPr lang="en-US">
                <a:ea typeface="Calibri"/>
                <a:cs typeface="Calibri"/>
              </a:rPr>
              <a:t> so get very pure pion beams. Pions easy to produce. Getting tau neutrino difficult</a:t>
            </a:r>
          </a:p>
          <a:p>
            <a:pPr marL="228600" indent="-228600">
              <a:buAutoNum type="arabicPeriod"/>
            </a:pPr>
            <a:endParaRPr lang="en-US">
              <a:ea typeface="Calibri"/>
              <a:cs typeface="Calibri"/>
            </a:endParaRPr>
          </a:p>
          <a:p>
            <a:r>
              <a:rPr lang="en-US">
                <a:ea typeface="Calibri"/>
                <a:cs typeface="Calibri"/>
              </a:rPr>
              <a:t>See how tau oscillates as they may oscillate into sterile</a:t>
            </a:r>
          </a:p>
        </p:txBody>
      </p:sp>
      <p:sp>
        <p:nvSpPr>
          <p:cNvPr id="4" name="Slide Number Placeholder 3">
            <a:extLst>
              <a:ext uri="{FF2B5EF4-FFF2-40B4-BE49-F238E27FC236}">
                <a16:creationId xmlns:a16="http://schemas.microsoft.com/office/drawing/2014/main" id="{5421B4F3-4C3A-6595-0270-B25F35F3984F}"/>
              </a:ext>
            </a:extLst>
          </p:cNvPr>
          <p:cNvSpPr>
            <a:spLocks noGrp="1"/>
          </p:cNvSpPr>
          <p:nvPr>
            <p:ph type="sldNum" sz="quarter" idx="5"/>
          </p:nvPr>
        </p:nvSpPr>
        <p:spPr/>
        <p:txBody>
          <a:bodyPr/>
          <a:lstStyle/>
          <a:p>
            <a:fld id="{F5585026-E2AD-4AA7-B965-50DFFA2D1139}" type="slidenum">
              <a:t>3</a:t>
            </a:fld>
            <a:endParaRPr lang="en-US"/>
          </a:p>
        </p:txBody>
      </p:sp>
    </p:spTree>
    <p:extLst>
      <p:ext uri="{BB962C8B-B14F-4D97-AF65-F5344CB8AC3E}">
        <p14:creationId xmlns:p14="http://schemas.microsoft.com/office/powerpoint/2010/main" val="379835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15307-9FC0-3641-4617-1AA5C657A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630DE-0E06-C1D7-6D56-E55CF1795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7CC41-8266-B2E5-04EE-0AB13E275276}"/>
              </a:ext>
            </a:extLst>
          </p:cNvPr>
          <p:cNvSpPr>
            <a:spLocks noGrp="1"/>
          </p:cNvSpPr>
          <p:nvPr>
            <p:ph type="body" idx="1"/>
          </p:nvPr>
        </p:nvSpPr>
        <p:spPr/>
        <p:txBody>
          <a:bodyPr/>
          <a:lstStyle/>
          <a:p>
            <a:r>
              <a:rPr lang="en-US">
                <a:ea typeface="Calibri"/>
                <a:cs typeface="Calibri"/>
              </a:rPr>
              <a:t>Tau neutrino experiments – mechanism to produce tau neutrino, accelerate it fast enough it lasts longer. Liquid argon? Mechanism by which they  produce the muon neutrinos. Detectors earlier and later. Tau neutrino generation</a:t>
            </a:r>
          </a:p>
          <a:p>
            <a:pPr marL="228600" indent="-228600">
              <a:buAutoNum type="arabicPeriod"/>
            </a:pPr>
            <a:r>
              <a:rPr lang="en-US">
                <a:ea typeface="Calibri"/>
                <a:cs typeface="Calibri"/>
              </a:rPr>
              <a:t>Produce electron neutrinos</a:t>
            </a:r>
          </a:p>
          <a:p>
            <a:pPr marL="228600" indent="-228600">
              <a:buAutoNum type="arabicPeriod"/>
            </a:pPr>
            <a:r>
              <a:rPr lang="en-US">
                <a:ea typeface="Calibri"/>
                <a:cs typeface="Calibri"/>
              </a:rPr>
              <a:t>Produce muon neutrinos</a:t>
            </a:r>
          </a:p>
          <a:p>
            <a:pPr marL="228600" indent="-228600">
              <a:buAutoNum type="arabicPeriod"/>
            </a:pPr>
            <a:r>
              <a:rPr lang="en-US">
                <a:ea typeface="Calibri"/>
                <a:cs typeface="Calibri"/>
              </a:rPr>
              <a:t>Produce tau neutrinos</a:t>
            </a:r>
          </a:p>
          <a:p>
            <a:pPr marL="228600" indent="-228600">
              <a:buAutoNum type="arabicPeriod"/>
            </a:pPr>
            <a:endParaRPr lang="en-US">
              <a:ea typeface="Calibri"/>
              <a:cs typeface="Calibri"/>
            </a:endParaRPr>
          </a:p>
          <a:p>
            <a:pPr marL="228600" indent="-228600">
              <a:buAutoNum type="arabicPeriod"/>
            </a:pPr>
            <a:r>
              <a:rPr lang="en-US">
                <a:ea typeface="Calibri"/>
                <a:cs typeface="Calibri"/>
              </a:rPr>
              <a:t>Proton accelerator hits a fixed target and creates </a:t>
            </a:r>
            <a:r>
              <a:rPr lang="en-US" err="1">
                <a:ea typeface="Calibri"/>
                <a:cs typeface="Calibri"/>
              </a:rPr>
              <a:t>pions</a:t>
            </a:r>
            <a:r>
              <a:rPr lang="en-US">
                <a:ea typeface="Calibri"/>
                <a:cs typeface="Calibri"/>
              </a:rPr>
              <a:t>. Producing </a:t>
            </a:r>
            <a:r>
              <a:rPr lang="en-US" err="1">
                <a:ea typeface="Calibri"/>
                <a:cs typeface="Calibri"/>
              </a:rPr>
              <a:t>pions</a:t>
            </a:r>
            <a:r>
              <a:rPr lang="en-US">
                <a:ea typeface="Calibri"/>
                <a:cs typeface="Calibri"/>
              </a:rPr>
              <a:t>. Pions decay into muon neutrinos. Very clean. Produces some other stuff too. Use magnets to bend things away from </a:t>
            </a:r>
            <a:r>
              <a:rPr lang="en-US" err="1">
                <a:ea typeface="Calibri"/>
                <a:cs typeface="Calibri"/>
              </a:rPr>
              <a:t>pions</a:t>
            </a:r>
            <a:r>
              <a:rPr lang="en-US">
                <a:ea typeface="Calibri"/>
                <a:cs typeface="Calibri"/>
              </a:rPr>
              <a:t> so get very pure pion beams. Pions easy to produce. Getting tau neutrino difficult</a:t>
            </a:r>
          </a:p>
          <a:p>
            <a:pPr marL="228600" indent="-228600">
              <a:buAutoNum type="arabicPeriod"/>
            </a:pPr>
            <a:endParaRPr lang="en-US">
              <a:ea typeface="Calibri"/>
              <a:cs typeface="Calibri"/>
            </a:endParaRPr>
          </a:p>
          <a:p>
            <a:r>
              <a:rPr lang="en-US">
                <a:ea typeface="Calibri"/>
                <a:cs typeface="Calibri"/>
              </a:rPr>
              <a:t>See how tau oscillates as they may oscillate into sterile</a:t>
            </a:r>
          </a:p>
        </p:txBody>
      </p:sp>
      <p:sp>
        <p:nvSpPr>
          <p:cNvPr id="4" name="Slide Number Placeholder 3">
            <a:extLst>
              <a:ext uri="{FF2B5EF4-FFF2-40B4-BE49-F238E27FC236}">
                <a16:creationId xmlns:a16="http://schemas.microsoft.com/office/drawing/2014/main" id="{B6BE0DC3-DE5C-3FB3-9E91-B0E784061197}"/>
              </a:ext>
            </a:extLst>
          </p:cNvPr>
          <p:cNvSpPr>
            <a:spLocks noGrp="1"/>
          </p:cNvSpPr>
          <p:nvPr>
            <p:ph type="sldNum" sz="quarter" idx="5"/>
          </p:nvPr>
        </p:nvSpPr>
        <p:spPr/>
        <p:txBody>
          <a:bodyPr/>
          <a:lstStyle/>
          <a:p>
            <a:fld id="{F5585026-E2AD-4AA7-B965-50DFFA2D1139}" type="slidenum">
              <a:t>4</a:t>
            </a:fld>
            <a:endParaRPr lang="en-US"/>
          </a:p>
        </p:txBody>
      </p:sp>
    </p:spTree>
    <p:extLst>
      <p:ext uri="{BB962C8B-B14F-4D97-AF65-F5344CB8AC3E}">
        <p14:creationId xmlns:p14="http://schemas.microsoft.com/office/powerpoint/2010/main" val="86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A04B-C1A3-E41E-83DC-92F2C3FDE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CEAA8-EC59-CAEA-39A9-1C23DD988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59DDB-E52A-72D3-D81B-90BFF3005C5B}"/>
              </a:ext>
            </a:extLst>
          </p:cNvPr>
          <p:cNvSpPr>
            <a:spLocks noGrp="1"/>
          </p:cNvSpPr>
          <p:nvPr>
            <p:ph type="body" idx="1"/>
          </p:nvPr>
        </p:nvSpPr>
        <p:spPr/>
        <p:txBody>
          <a:bodyPr/>
          <a:lstStyle/>
          <a:p>
            <a:r>
              <a:rPr lang="en-US">
                <a:ea typeface="Calibri"/>
                <a:cs typeface="Calibri"/>
              </a:rPr>
              <a:t>Tau neutrino experiments – mechanism to produce tau neutrino, accelerate it fast enough it lasts longer. Liquid argon? Mechanism by which they  produce the muon neutrinos. Detectors earlier and later. Tau neutrino generation</a:t>
            </a:r>
          </a:p>
          <a:p>
            <a:pPr marL="228600" indent="-228600">
              <a:buAutoNum type="arabicPeriod"/>
            </a:pPr>
            <a:r>
              <a:rPr lang="en-US">
                <a:ea typeface="Calibri"/>
                <a:cs typeface="Calibri"/>
              </a:rPr>
              <a:t>Produce electron neutrinos</a:t>
            </a:r>
          </a:p>
          <a:p>
            <a:pPr marL="228600" indent="-228600">
              <a:buAutoNum type="arabicPeriod"/>
            </a:pPr>
            <a:r>
              <a:rPr lang="en-US">
                <a:ea typeface="Calibri"/>
                <a:cs typeface="Calibri"/>
              </a:rPr>
              <a:t>Produce muon neutrinos</a:t>
            </a:r>
          </a:p>
          <a:p>
            <a:pPr marL="228600" indent="-228600">
              <a:buAutoNum type="arabicPeriod"/>
            </a:pPr>
            <a:r>
              <a:rPr lang="en-US">
                <a:ea typeface="Calibri"/>
                <a:cs typeface="Calibri"/>
              </a:rPr>
              <a:t>Produce tau neutrinos</a:t>
            </a:r>
          </a:p>
          <a:p>
            <a:pPr marL="228600" indent="-228600">
              <a:buAutoNum type="arabicPeriod"/>
            </a:pPr>
            <a:endParaRPr lang="en-US">
              <a:ea typeface="Calibri"/>
              <a:cs typeface="Calibri"/>
            </a:endParaRPr>
          </a:p>
          <a:p>
            <a:pPr marL="228600" indent="-228600">
              <a:buAutoNum type="arabicPeriod"/>
            </a:pPr>
            <a:r>
              <a:rPr lang="en-US">
                <a:ea typeface="Calibri"/>
                <a:cs typeface="Calibri"/>
              </a:rPr>
              <a:t>Proton accelerator hits a fixed target and creates </a:t>
            </a:r>
            <a:r>
              <a:rPr lang="en-US" err="1">
                <a:ea typeface="Calibri"/>
                <a:cs typeface="Calibri"/>
              </a:rPr>
              <a:t>pions</a:t>
            </a:r>
            <a:r>
              <a:rPr lang="en-US">
                <a:ea typeface="Calibri"/>
                <a:cs typeface="Calibri"/>
              </a:rPr>
              <a:t>. Producing </a:t>
            </a:r>
            <a:r>
              <a:rPr lang="en-US" err="1">
                <a:ea typeface="Calibri"/>
                <a:cs typeface="Calibri"/>
              </a:rPr>
              <a:t>pions</a:t>
            </a:r>
            <a:r>
              <a:rPr lang="en-US">
                <a:ea typeface="Calibri"/>
                <a:cs typeface="Calibri"/>
              </a:rPr>
              <a:t>. Pions decay into muon neutrinos. Very clean. Produces some other stuff too. Use magnets to bend things away from </a:t>
            </a:r>
            <a:r>
              <a:rPr lang="en-US" err="1">
                <a:ea typeface="Calibri"/>
                <a:cs typeface="Calibri"/>
              </a:rPr>
              <a:t>pions</a:t>
            </a:r>
            <a:r>
              <a:rPr lang="en-US">
                <a:ea typeface="Calibri"/>
                <a:cs typeface="Calibri"/>
              </a:rPr>
              <a:t> so get very pure pion beams. Pions easy to produce. Getting tau neutrino difficult</a:t>
            </a:r>
          </a:p>
          <a:p>
            <a:pPr marL="228600" indent="-228600">
              <a:buAutoNum type="arabicPeriod"/>
            </a:pPr>
            <a:endParaRPr lang="en-US">
              <a:ea typeface="Calibri"/>
              <a:cs typeface="Calibri"/>
            </a:endParaRPr>
          </a:p>
          <a:p>
            <a:r>
              <a:rPr lang="en-US">
                <a:ea typeface="Calibri"/>
                <a:cs typeface="Calibri"/>
              </a:rPr>
              <a:t>See how tau oscillates as they may oscillate into sterile</a:t>
            </a:r>
          </a:p>
          <a:p>
            <a:endParaRPr lang="en-US">
              <a:ea typeface="Calibri"/>
              <a:cs typeface="Calibri"/>
            </a:endParaRPr>
          </a:p>
          <a:p>
            <a:r>
              <a:rPr lang="en-US"/>
              <a:t>1. Higgs Production</a:t>
            </a:r>
            <a:br>
              <a:rPr lang="en-US"/>
            </a:br>
            <a:r>
              <a:rPr lang="en-US"/>
              <a:t>Electrons are accelerated to around 125 GeV and collide with a fixed target, occasionally producing Higgs bosons. (Using electrons instead of protons as cleaner)</a:t>
            </a:r>
          </a:p>
          <a:p>
            <a:r>
              <a:rPr lang="en-US"/>
              <a:t>2. Higgs Decay</a:t>
            </a:r>
            <a:br>
              <a:rPr lang="en-US"/>
            </a:br>
            <a:r>
              <a:rPr lang="en-US"/>
              <a:t>The Higgs decays into τ⁺τ⁻ pairs. Each tau then decays into Standard Model particles, including neutrinos. Some of these neutrinos could transform into sterile neutrinos, which don’t interact with detectors.</a:t>
            </a:r>
          </a:p>
          <a:p>
            <a:r>
              <a:rPr lang="en-US"/>
              <a:t>3. Detecting Missing Energy</a:t>
            </a:r>
            <a:br>
              <a:rPr lang="en-US"/>
            </a:br>
            <a:r>
              <a:rPr lang="en-US"/>
              <a:t>A near detector measures the neutrinos produced by the decays. A far detector measures neutrinos after a distance. Any deficit at the far detector suggests energy carried away by sterile neutrinos.</a:t>
            </a:r>
          </a:p>
          <a:p>
            <a:r>
              <a:rPr lang="en-US"/>
              <a:t>4. Using a Magnetic Field</a:t>
            </a:r>
            <a:br>
              <a:rPr lang="en-US"/>
            </a:br>
            <a:r>
              <a:rPr lang="en-US"/>
              <a:t>A strong magnetic field deflects charged particles (electrons, muons, hadrons) while leaving neutral particles, including neutrinos, unaffected. This ensures that missing energy can be attributed to invisible neutrinos rather than other particles.</a:t>
            </a:r>
          </a:p>
          <a:p>
            <a:r>
              <a:rPr lang="en-US"/>
              <a:t>1. Higgs Production</a:t>
            </a:r>
            <a:br>
              <a:rPr lang="en-US"/>
            </a:br>
            <a:r>
              <a:rPr lang="en-US"/>
              <a:t>Electrons are accelerated to around 125 GeV and collide with a fixed target, occasionally producing Higgs bosons. (Using electrons instead of protons as cleaner)</a:t>
            </a:r>
          </a:p>
          <a:p>
            <a:r>
              <a:rPr lang="en-US"/>
              <a:t>2. Higgs Decay</a:t>
            </a:r>
            <a:br>
              <a:rPr lang="en-US"/>
            </a:br>
            <a:r>
              <a:rPr lang="en-US"/>
              <a:t>The Higgs decays into τ⁺τ⁻ pairs. Each tau then decays into Standard Model particles, including neutrinos. Some of these neutrinos could transform into sterile neutrinos, which don’t interact with detectors.</a:t>
            </a:r>
          </a:p>
          <a:p>
            <a:r>
              <a:rPr lang="en-US"/>
              <a:t>3. Detecting Missing Energy</a:t>
            </a:r>
            <a:br>
              <a:rPr lang="en-US"/>
            </a:br>
            <a:r>
              <a:rPr lang="en-US"/>
              <a:t>A near detector measures the neutrinos produced by the decays. A far detector measures neutrinos after a distance. Any deficit at the far detector suggests energy carried away by sterile neutrinos.</a:t>
            </a:r>
          </a:p>
          <a:p>
            <a:r>
              <a:rPr lang="en-US"/>
              <a:t>4. Using a Magnetic Field</a:t>
            </a:r>
            <a:br>
              <a:rPr lang="en-US">
                <a:cs typeface="+mn-lt"/>
              </a:rPr>
            </a:br>
            <a:r>
              <a:rPr lang="en-US"/>
              <a:t>A strong magnetic field deflects charged particles (electrons, muons, hadrons) while leaving neutral particles, including neutrinos, unaffected. This ensures that missing energy can be attributed to invisible neutrinos rather than other particles. 1. Higgs Production</a:t>
            </a:r>
            <a:br>
              <a:rPr lang="en-US"/>
            </a:br>
            <a:r>
              <a:rPr lang="en-US"/>
              <a:t>Electrons are accelerated to around 125 GeV and collide with a fixed target, occasionally producing Higgs bosons. (Using electrons instead of protons as cleaner)</a:t>
            </a:r>
          </a:p>
          <a:p>
            <a:r>
              <a:rPr lang="en-US"/>
              <a:t>2. Higgs Decay</a:t>
            </a:r>
            <a:br>
              <a:rPr lang="en-US"/>
            </a:br>
            <a:r>
              <a:rPr lang="en-US"/>
              <a:t>The Higgs decays into τ⁺τ⁻ pairs. Each tau then decays into Standard Model particles, including neutrinos. Some of these neutrinos could transform into sterile neutrinos, which don’t interact with detectors.</a:t>
            </a:r>
          </a:p>
          <a:p>
            <a:r>
              <a:rPr lang="en-US"/>
              <a:t>3. Detecting Missing Energy</a:t>
            </a:r>
            <a:br>
              <a:rPr lang="en-US"/>
            </a:br>
            <a:r>
              <a:rPr lang="en-US"/>
              <a:t>A near detector measures the neutrinos produced by the decays. A far detector measures neutrinos after a distance. Any deficit at the far detector suggests energy carried away by sterile neutrinos.</a:t>
            </a:r>
          </a:p>
          <a:p>
            <a:r>
              <a:rPr lang="en-US"/>
              <a:t>4. Using a Magnetic Field</a:t>
            </a:r>
            <a:br>
              <a:rPr lang="en-US"/>
            </a:br>
            <a:r>
              <a:rPr lang="en-US"/>
              <a:t>A strong magnetic field deflects charged particles (electrons, muons, hadrons) while leaving neutral particles, including neutrinos, unaffected. This ensures that missing energy can be attributed to invisible neutrinos rather than other particles.</a:t>
            </a:r>
          </a:p>
        </p:txBody>
      </p:sp>
      <p:sp>
        <p:nvSpPr>
          <p:cNvPr id="4" name="Slide Number Placeholder 3">
            <a:extLst>
              <a:ext uri="{FF2B5EF4-FFF2-40B4-BE49-F238E27FC236}">
                <a16:creationId xmlns:a16="http://schemas.microsoft.com/office/drawing/2014/main" id="{EB3DA9B5-BE7E-E897-53BD-CCAF675988C1}"/>
              </a:ext>
            </a:extLst>
          </p:cNvPr>
          <p:cNvSpPr>
            <a:spLocks noGrp="1"/>
          </p:cNvSpPr>
          <p:nvPr>
            <p:ph type="sldNum" sz="quarter" idx="5"/>
          </p:nvPr>
        </p:nvSpPr>
        <p:spPr/>
        <p:txBody>
          <a:bodyPr/>
          <a:lstStyle/>
          <a:p>
            <a:fld id="{F5585026-E2AD-4AA7-B965-50DFFA2D1139}" type="slidenum">
              <a:t>5</a:t>
            </a:fld>
            <a:endParaRPr lang="en-US"/>
          </a:p>
        </p:txBody>
      </p:sp>
    </p:spTree>
    <p:extLst>
      <p:ext uri="{BB962C8B-B14F-4D97-AF65-F5344CB8AC3E}">
        <p14:creationId xmlns:p14="http://schemas.microsoft.com/office/powerpoint/2010/main" val="382745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you can see the tau decay processes by which we plan to source our neutrinos. You can also see their consequent probabilities of success, which as you can see are all above 17%. While these probabilities are high, </a:t>
            </a:r>
            <a:r>
              <a:rPr lang="en-US" dirty="0" err="1">
                <a:ea typeface="Calibri"/>
                <a:cs typeface="Calibri"/>
              </a:rPr>
              <a:t>taus</a:t>
            </a:r>
            <a:r>
              <a:rPr lang="en-US" dirty="0">
                <a:ea typeface="Calibri"/>
                <a:cs typeface="Calibri"/>
              </a:rPr>
              <a:t> have not previously been used in neutrino experiments due to their short-lived nature, being over 3000 times the mass of the electron, making them very short-lived. </a:t>
            </a:r>
          </a:p>
          <a:p>
            <a:endParaRPr lang="en-US" dirty="0">
              <a:ea typeface="Calibri"/>
              <a:cs typeface="Calibri"/>
            </a:endParaRPr>
          </a:p>
          <a:p>
            <a:r>
              <a:rPr lang="en-US" dirty="0">
                <a:ea typeface="Calibri"/>
                <a:cs typeface="Calibri"/>
              </a:rPr>
              <a:t>You can also see our pion sources for the experiment, demonstrated in our </a:t>
            </a:r>
            <a:r>
              <a:rPr lang="en-US" dirty="0" err="1">
                <a:ea typeface="Calibri"/>
                <a:cs typeface="Calibri"/>
              </a:rPr>
              <a:t>feynmann</a:t>
            </a:r>
            <a:r>
              <a:rPr lang="en-US" dirty="0">
                <a:ea typeface="Calibri"/>
                <a:cs typeface="Calibri"/>
              </a:rPr>
              <a:t> diagram</a:t>
            </a:r>
          </a:p>
        </p:txBody>
      </p:sp>
      <p:sp>
        <p:nvSpPr>
          <p:cNvPr id="4" name="Slide Number Placeholder 3"/>
          <p:cNvSpPr>
            <a:spLocks noGrp="1"/>
          </p:cNvSpPr>
          <p:nvPr>
            <p:ph type="sldNum" sz="quarter" idx="5"/>
          </p:nvPr>
        </p:nvSpPr>
        <p:spPr/>
        <p:txBody>
          <a:bodyPr/>
          <a:lstStyle/>
          <a:p>
            <a:fld id="{F5585026-E2AD-4AA7-B965-50DFFA2D1139}" type="slidenum">
              <a:rPr lang="en-US"/>
              <a:t>7</a:t>
            </a:fld>
            <a:endParaRPr lang="en-US"/>
          </a:p>
        </p:txBody>
      </p:sp>
    </p:spTree>
    <p:extLst>
      <p:ext uri="{BB962C8B-B14F-4D97-AF65-F5344CB8AC3E}">
        <p14:creationId xmlns:p14="http://schemas.microsoft.com/office/powerpoint/2010/main" val="166107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i="1" dirty="0"/>
              <a:t>Graphite withstands intense heat and radiation without degrading </a:t>
            </a:r>
            <a:r>
              <a:rPr lang="en-GB" i="1" dirty="0" err="1"/>
              <a:t>auickly</a:t>
            </a:r>
            <a:endParaRPr lang="en-GB" i="1" dirty="0"/>
          </a:p>
          <a:p>
            <a:pPr marL="171450" indent="-171450">
              <a:buFontTx/>
              <a:buChar char="-"/>
            </a:pPr>
            <a:r>
              <a:rPr lang="en-GB" i="1" dirty="0"/>
              <a:t>Horn focus charged secondary particles</a:t>
            </a:r>
          </a:p>
          <a:p>
            <a:pPr marL="171450" indent="-171450">
              <a:buFontTx/>
              <a:buChar char="-"/>
            </a:pPr>
            <a:r>
              <a:rPr lang="en-GB" i="1" dirty="0"/>
              <a:t>Aluminium light weight, conducts electricity well, resists </a:t>
            </a:r>
            <a:r>
              <a:rPr lang="en-GB" i="1"/>
              <a:t>radiation damage</a:t>
            </a:r>
            <a:endParaRPr lang="en-GB" i="1" dirty="0"/>
          </a:p>
          <a:p>
            <a:pPr marL="171450" indent="-171450">
              <a:buFontTx/>
              <a:buChar char="-"/>
            </a:pPr>
            <a:r>
              <a:rPr lang="en-GB" i="1" dirty="0"/>
              <a:t>Superconducting magnets important for filtering other particles to make a clean beam of tau neutrinos</a:t>
            </a:r>
          </a:p>
          <a:p>
            <a:pPr marL="171450" indent="-171450">
              <a:buFontTx/>
              <a:buChar char="-"/>
            </a:pPr>
            <a:endParaRPr lang="en-GB" i="1" dirty="0"/>
          </a:p>
          <a:p>
            <a:pPr marL="171450" indent="-171450">
              <a:buFontTx/>
              <a:buChar char="-"/>
            </a:pPr>
            <a:endParaRPr lang="en-GB" i="1" dirty="0"/>
          </a:p>
          <a:p>
            <a:pPr marL="171450" indent="-171450">
              <a:lnSpc>
                <a:spcPct val="90000"/>
              </a:lnSpc>
              <a:spcBef>
                <a:spcPts val="1000"/>
              </a:spcBef>
              <a:buFont typeface="Arial"/>
              <a:buChar char="•"/>
            </a:pPr>
            <a:endParaRPr lang="en-GB" i="1" dirty="0"/>
          </a:p>
          <a:p>
            <a:pPr marL="171450" indent="-171450">
              <a:lnSpc>
                <a:spcPct val="90000"/>
              </a:lnSpc>
              <a:spcBef>
                <a:spcPts val="1000"/>
              </a:spcBef>
              <a:buFont typeface="Arial"/>
              <a:buChar char="•"/>
            </a:pPr>
            <a:endParaRPr lang="en-US" dirty="0"/>
          </a:p>
        </p:txBody>
      </p:sp>
      <p:sp>
        <p:nvSpPr>
          <p:cNvPr id="4" name="Slide Number Placeholder 3"/>
          <p:cNvSpPr>
            <a:spLocks noGrp="1"/>
          </p:cNvSpPr>
          <p:nvPr>
            <p:ph type="sldNum" sz="quarter" idx="5"/>
          </p:nvPr>
        </p:nvSpPr>
        <p:spPr/>
        <p:txBody>
          <a:bodyPr/>
          <a:lstStyle/>
          <a:p>
            <a:fld id="{F5585026-E2AD-4AA7-B965-50DFFA2D1139}" type="slidenum">
              <a:t>13</a:t>
            </a:fld>
            <a:endParaRPr lang="en-US"/>
          </a:p>
        </p:txBody>
      </p:sp>
    </p:spTree>
    <p:extLst>
      <p:ext uri="{BB962C8B-B14F-4D97-AF65-F5344CB8AC3E}">
        <p14:creationId xmlns:p14="http://schemas.microsoft.com/office/powerpoint/2010/main" val="206819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8/22/2025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1491774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8/22/2025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50442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8/22/2025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81300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8/22/2025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65687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8/22/2025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75729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8/22/2025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69559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8/22/2025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07606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8/22/2025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62790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8/22/2025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89718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8/22/2025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40270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8/22/2025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79786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8/22/2025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a:p>
        </p:txBody>
      </p:sp>
    </p:spTree>
    <p:extLst>
      <p:ext uri="{BB962C8B-B14F-4D97-AF65-F5344CB8AC3E}">
        <p14:creationId xmlns:p14="http://schemas.microsoft.com/office/powerpoint/2010/main" val="462356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7" name="Oval 16">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BAD683C-4723-84AD-4888-08A24EBF0963}"/>
              </a:ext>
            </a:extLst>
          </p:cNvPr>
          <p:cNvSpPr>
            <a:spLocks noGrp="1"/>
          </p:cNvSpPr>
          <p:nvPr>
            <p:ph type="ctrTitle"/>
          </p:nvPr>
        </p:nvSpPr>
        <p:spPr>
          <a:xfrm>
            <a:off x="3581400" y="965580"/>
            <a:ext cx="5204489" cy="3160593"/>
          </a:xfrm>
        </p:spPr>
        <p:txBody>
          <a:bodyPr>
            <a:normAutofit fontScale="90000"/>
          </a:bodyPr>
          <a:lstStyle/>
          <a:p>
            <a:r>
              <a:rPr lang="en-US" sz="5000" b="1" dirty="0">
                <a:solidFill>
                  <a:schemeClr val="bg1"/>
                </a:solidFill>
                <a:latin typeface="HGGothicE"/>
                <a:ea typeface="HGGothicE"/>
                <a:cs typeface="Browallia New"/>
              </a:rPr>
              <a:t>S</a:t>
            </a:r>
            <a:r>
              <a:rPr lang="en-US" sz="5000" b="1" dirty="0">
                <a:solidFill>
                  <a:schemeClr val="bg1">
                    <a:lumMod val="85000"/>
                  </a:schemeClr>
                </a:solidFill>
                <a:latin typeface="HGGothicE"/>
                <a:ea typeface="HGGothicE"/>
                <a:cs typeface="Browallia New"/>
              </a:rPr>
              <a:t> </a:t>
            </a:r>
            <a:r>
              <a:rPr lang="en-US" sz="5000" b="1" dirty="0" err="1">
                <a:solidFill>
                  <a:schemeClr val="bg1">
                    <a:lumMod val="85000"/>
                  </a:schemeClr>
                </a:solidFill>
                <a:latin typeface="HGGothicE"/>
                <a:ea typeface="HGGothicE"/>
                <a:cs typeface="Browallia New"/>
              </a:rPr>
              <a:t>terile</a:t>
            </a:r>
            <a:r>
              <a:rPr lang="en-US" sz="5000" b="1" dirty="0">
                <a:solidFill>
                  <a:schemeClr val="bg1">
                    <a:lumMod val="85000"/>
                  </a:schemeClr>
                </a:solidFill>
                <a:latin typeface="HGGothicE"/>
                <a:ea typeface="HGGothicE"/>
                <a:cs typeface="Browallia New"/>
              </a:rPr>
              <a:t> </a:t>
            </a:r>
            <a:br>
              <a:rPr lang="en-US" sz="5000" b="1" dirty="0">
                <a:latin typeface="HGGothicE"/>
                <a:ea typeface="HGGothicE"/>
                <a:cs typeface="Browallia New"/>
              </a:rPr>
            </a:br>
            <a:r>
              <a:rPr lang="en-US" sz="5000" b="1" dirty="0">
                <a:solidFill>
                  <a:schemeClr val="bg1"/>
                </a:solidFill>
                <a:latin typeface="HGGothicE"/>
                <a:ea typeface="HGGothicE"/>
                <a:cs typeface="Browallia New"/>
              </a:rPr>
              <a:t>N</a:t>
            </a:r>
            <a:r>
              <a:rPr lang="en-US" sz="5000" b="1" dirty="0">
                <a:solidFill>
                  <a:schemeClr val="bg1">
                    <a:lumMod val="85000"/>
                  </a:schemeClr>
                </a:solidFill>
                <a:latin typeface="HGGothicE"/>
                <a:ea typeface="HGGothicE"/>
                <a:cs typeface="Browallia New"/>
              </a:rPr>
              <a:t> </a:t>
            </a:r>
            <a:r>
              <a:rPr lang="en-US" sz="5000" b="1" dirty="0" err="1">
                <a:solidFill>
                  <a:schemeClr val="bg1">
                    <a:lumMod val="85000"/>
                  </a:schemeClr>
                </a:solidFill>
                <a:latin typeface="HGGothicE"/>
                <a:ea typeface="HGGothicE"/>
                <a:cs typeface="Browallia New"/>
              </a:rPr>
              <a:t>eutrino</a:t>
            </a:r>
            <a:br>
              <a:rPr lang="en-US" sz="5000" b="1" dirty="0">
                <a:latin typeface="HGGothicE"/>
                <a:ea typeface="HGGothicE"/>
                <a:cs typeface="Browallia New"/>
              </a:rPr>
            </a:br>
            <a:r>
              <a:rPr lang="en-US" sz="5000" b="1" dirty="0">
                <a:solidFill>
                  <a:schemeClr val="bg1">
                    <a:lumMod val="85000"/>
                  </a:schemeClr>
                </a:solidFill>
                <a:latin typeface="HGGothicE"/>
                <a:ea typeface="HGGothicE"/>
                <a:cs typeface="Browallia New"/>
              </a:rPr>
              <a:t>  </a:t>
            </a:r>
            <a:r>
              <a:rPr lang="en-US" sz="5000" dirty="0">
                <a:solidFill>
                  <a:schemeClr val="bg1"/>
                </a:solidFill>
                <a:latin typeface="HGGothicE"/>
                <a:ea typeface="HGGothicE"/>
                <a:cs typeface="Browallia New"/>
              </a:rPr>
              <a:t>O</a:t>
            </a:r>
            <a:r>
              <a:rPr lang="en-US" sz="5000" dirty="0">
                <a:solidFill>
                  <a:schemeClr val="bg1">
                    <a:lumMod val="85000"/>
                  </a:schemeClr>
                </a:solidFill>
                <a:latin typeface="HGGothicE"/>
                <a:ea typeface="HGGothicE"/>
                <a:cs typeface="Browallia New"/>
              </a:rPr>
              <a:t> </a:t>
            </a:r>
            <a:r>
              <a:rPr lang="en-US" sz="5000" dirty="0" err="1">
                <a:solidFill>
                  <a:schemeClr val="bg1">
                    <a:lumMod val="85000"/>
                  </a:schemeClr>
                </a:solidFill>
                <a:latin typeface="HGGothicE"/>
                <a:ea typeface="HGGothicE"/>
                <a:cs typeface="Browallia New"/>
              </a:rPr>
              <a:t>scillation</a:t>
            </a:r>
            <a:r>
              <a:rPr lang="en-US" sz="5000" b="1" dirty="0">
                <a:solidFill>
                  <a:schemeClr val="bg1">
                    <a:lumMod val="85000"/>
                  </a:schemeClr>
                </a:solidFill>
                <a:latin typeface="HGGothicE"/>
                <a:ea typeface="HGGothicE"/>
                <a:cs typeface="Browallia New"/>
              </a:rPr>
              <a:t>  </a:t>
            </a:r>
            <a:br>
              <a:rPr lang="en-US" sz="5000" b="1" dirty="0">
                <a:latin typeface="HGGothicE"/>
                <a:ea typeface="HGGothicE"/>
                <a:cs typeface="Browallia New"/>
              </a:rPr>
            </a:br>
            <a:r>
              <a:rPr lang="en-US" sz="5000" dirty="0">
                <a:solidFill>
                  <a:schemeClr val="bg1"/>
                </a:solidFill>
                <a:latin typeface="HGGothicE"/>
                <a:ea typeface="HGGothicE"/>
                <a:cs typeface="Browallia New"/>
              </a:rPr>
              <a:t>E</a:t>
            </a:r>
            <a:r>
              <a:rPr lang="en-US" sz="5000" dirty="0">
                <a:solidFill>
                  <a:schemeClr val="bg1">
                    <a:lumMod val="85000"/>
                  </a:schemeClr>
                </a:solidFill>
                <a:latin typeface="HGGothicE"/>
                <a:ea typeface="HGGothicE"/>
                <a:cs typeface="Browallia New"/>
              </a:rPr>
              <a:t> </a:t>
            </a:r>
            <a:r>
              <a:rPr lang="en-US" sz="5000" dirty="0" err="1">
                <a:solidFill>
                  <a:schemeClr val="bg1">
                    <a:lumMod val="85000"/>
                  </a:schemeClr>
                </a:solidFill>
                <a:latin typeface="HGGothicE"/>
                <a:ea typeface="HGGothicE"/>
                <a:cs typeface="Browallia New"/>
              </a:rPr>
              <a:t>xperiment</a:t>
            </a:r>
            <a:endParaRPr lang="en-US" sz="5000" b="1" dirty="0">
              <a:solidFill>
                <a:schemeClr val="bg1">
                  <a:lumMod val="85000"/>
                </a:schemeClr>
              </a:solidFill>
              <a:latin typeface="HGGothicE"/>
              <a:ea typeface="HGGothicE"/>
              <a:cs typeface="Browallia New"/>
            </a:endParaRPr>
          </a:p>
        </p:txBody>
      </p:sp>
      <p:sp>
        <p:nvSpPr>
          <p:cNvPr id="19"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1"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02" name="Freeform: Shape 201">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7" name="Oval 26">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3" name="Oval 202">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4"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7" y="4175797"/>
            <a:ext cx="1861486" cy="1861665"/>
            <a:chOff x="5734053" y="3067000"/>
            <a:chExt cx="724484" cy="724549"/>
          </a:xfrm>
          <a:solidFill>
            <a:schemeClr val="bg1"/>
          </a:solidFill>
        </p:grpSpPr>
        <p:sp>
          <p:nvSpPr>
            <p:cNvPr id="32" name="Freeform: Shape 31">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pic>
        <p:nvPicPr>
          <p:cNvPr id="7" name="Picture 6" descr="A blue logo with a circle and a circle&#10;&#10;AI-generated content may be incorrect.">
            <a:extLst>
              <a:ext uri="{FF2B5EF4-FFF2-40B4-BE49-F238E27FC236}">
                <a16:creationId xmlns:a16="http://schemas.microsoft.com/office/drawing/2014/main" id="{3D7DE51B-2597-4431-5A1A-9427967B4E01}"/>
              </a:ext>
            </a:extLst>
          </p:cNvPr>
          <p:cNvPicPr>
            <a:picLocks noChangeAspect="1"/>
          </p:cNvPicPr>
          <p:nvPr/>
        </p:nvPicPr>
        <p:blipFill>
          <a:blip r:embed="rId3"/>
          <a:stretch>
            <a:fillRect/>
          </a:stretch>
        </p:blipFill>
        <p:spPr>
          <a:xfrm>
            <a:off x="9072281" y="4755496"/>
            <a:ext cx="2776820" cy="1515597"/>
          </a:xfrm>
          <a:prstGeom prst="rect">
            <a:avLst/>
          </a:prstGeom>
        </p:spPr>
      </p:pic>
    </p:spTree>
    <p:extLst>
      <p:ext uri="{BB962C8B-B14F-4D97-AF65-F5344CB8AC3E}">
        <p14:creationId xmlns:p14="http://schemas.microsoft.com/office/powerpoint/2010/main" val="161204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3298-A2C9-D025-E9E4-540006E06131}"/>
              </a:ext>
            </a:extLst>
          </p:cNvPr>
          <p:cNvSpPr>
            <a:spLocks noGrp="1"/>
          </p:cNvSpPr>
          <p:nvPr>
            <p:ph type="title"/>
          </p:nvPr>
        </p:nvSpPr>
        <p:spPr/>
        <p:txBody>
          <a:bodyPr/>
          <a:lstStyle/>
          <a:p>
            <a:r>
              <a:rPr lang="en-US" dirty="0"/>
              <a:t>Other uses of Sterile Neutrinos</a:t>
            </a:r>
          </a:p>
        </p:txBody>
      </p:sp>
      <p:sp>
        <p:nvSpPr>
          <p:cNvPr id="3" name="Content Placeholder 2">
            <a:extLst>
              <a:ext uri="{FF2B5EF4-FFF2-40B4-BE49-F238E27FC236}">
                <a16:creationId xmlns:a16="http://schemas.microsoft.com/office/drawing/2014/main" id="{346698E8-09DB-894F-8936-36EBC6C3568A}"/>
              </a:ext>
            </a:extLst>
          </p:cNvPr>
          <p:cNvSpPr>
            <a:spLocks noGrp="1"/>
          </p:cNvSpPr>
          <p:nvPr>
            <p:ph idx="1"/>
          </p:nvPr>
        </p:nvSpPr>
        <p:spPr>
          <a:xfrm>
            <a:off x="612647" y="1494662"/>
            <a:ext cx="10653579" cy="4593828"/>
          </a:xfrm>
        </p:spPr>
        <p:txBody>
          <a:bodyPr vert="horz" lIns="91440" tIns="45720" rIns="91440" bIns="45720" rtlCol="0" anchor="t">
            <a:normAutofit/>
          </a:bodyPr>
          <a:lstStyle/>
          <a:p>
            <a:pPr>
              <a:buFont typeface="Arial"/>
              <a:buChar char="•"/>
            </a:pPr>
            <a:r>
              <a:rPr lang="en-US" b="1" dirty="0">
                <a:ea typeface="+mn-lt"/>
                <a:cs typeface="+mn-lt"/>
              </a:rPr>
              <a:t>Sterile Neutrino Decay as a Radiation Source</a:t>
            </a:r>
            <a:r>
              <a:rPr lang="en-US" dirty="0">
                <a:ea typeface="+mn-lt"/>
                <a:cs typeface="+mn-lt"/>
              </a:rPr>
              <a:t> (speculative):</a:t>
            </a:r>
            <a:br>
              <a:rPr lang="en-US" dirty="0">
                <a:ea typeface="+mn-lt"/>
                <a:cs typeface="+mn-lt"/>
              </a:rPr>
            </a:br>
            <a:r>
              <a:rPr lang="en-US" dirty="0">
                <a:ea typeface="+mn-lt"/>
                <a:cs typeface="+mn-lt"/>
              </a:rPr>
              <a:t> If sterile neutrinos decay into X-rays, this could be harnessed in therapeutic techniques (highly theoretical, if at all feasible).</a:t>
            </a:r>
            <a:endParaRPr lang="en-US" dirty="0"/>
          </a:p>
          <a:p>
            <a:pPr>
              <a:buFont typeface="Arial"/>
              <a:buChar char="•"/>
            </a:pPr>
            <a:r>
              <a:rPr lang="en-US" b="1" dirty="0">
                <a:ea typeface="+mn-lt"/>
                <a:cs typeface="+mn-lt"/>
              </a:rPr>
              <a:t>Neutrino Detectors for Monitoring Nuclear Reactors</a:t>
            </a:r>
            <a:r>
              <a:rPr lang="en-US" dirty="0">
                <a:ea typeface="+mn-lt"/>
                <a:cs typeface="+mn-lt"/>
              </a:rPr>
              <a:t>:</a:t>
            </a:r>
            <a:br>
              <a:rPr lang="en-US" dirty="0">
                <a:ea typeface="+mn-lt"/>
                <a:cs typeface="+mn-lt"/>
              </a:rPr>
            </a:br>
            <a:r>
              <a:rPr lang="en-US" dirty="0">
                <a:ea typeface="+mn-lt"/>
                <a:cs typeface="+mn-lt"/>
              </a:rPr>
              <a:t> If sterile neutrino oscillations exist, understanding them could improve </a:t>
            </a:r>
            <a:r>
              <a:rPr lang="en-US" b="1" dirty="0">
                <a:ea typeface="+mn-lt"/>
                <a:cs typeface="+mn-lt"/>
              </a:rPr>
              <a:t>neutrino-based nuclear monitoring</a:t>
            </a:r>
            <a:r>
              <a:rPr lang="en-US" dirty="0">
                <a:ea typeface="+mn-lt"/>
                <a:cs typeface="+mn-lt"/>
              </a:rPr>
              <a:t> for non-proliferation.</a:t>
            </a:r>
            <a:endParaRPr lang="en-US" dirty="0"/>
          </a:p>
          <a:p>
            <a:pPr marL="0" indent="0">
              <a:buNone/>
            </a:pPr>
            <a:endParaRPr lang="en-US" dirty="0"/>
          </a:p>
        </p:txBody>
      </p:sp>
      <p:sp>
        <p:nvSpPr>
          <p:cNvPr id="4" name="Date Placeholder 3">
            <a:extLst>
              <a:ext uri="{FF2B5EF4-FFF2-40B4-BE49-F238E27FC236}">
                <a16:creationId xmlns:a16="http://schemas.microsoft.com/office/drawing/2014/main" id="{A3D2F4B9-85F6-ABA0-7615-D50D971FA1D8}"/>
              </a:ext>
            </a:extLst>
          </p:cNvPr>
          <p:cNvSpPr>
            <a:spLocks noGrp="1"/>
          </p:cNvSpPr>
          <p:nvPr>
            <p:ph type="dt" sz="half" idx="10"/>
          </p:nvPr>
        </p:nvSpPr>
        <p:spPr/>
        <p:txBody>
          <a:bodyPr/>
          <a:lstStyle/>
          <a:p>
            <a:fld id="{8D85ED3D-1ADE-4B2C-8DE0-CAFE70599605}" type="datetime1">
              <a:t>8/22/2025</a:t>
            </a:fld>
            <a:endParaRPr lang="en-US"/>
          </a:p>
        </p:txBody>
      </p:sp>
      <p:sp>
        <p:nvSpPr>
          <p:cNvPr id="5" name="Footer Placeholder 4">
            <a:extLst>
              <a:ext uri="{FF2B5EF4-FFF2-40B4-BE49-F238E27FC236}">
                <a16:creationId xmlns:a16="http://schemas.microsoft.com/office/drawing/2014/main" id="{00D05770-E860-7D33-718E-0A75517A85A0}"/>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20D837B-022D-5EBD-D3F2-C4E9EE565AE3}"/>
              </a:ext>
            </a:extLst>
          </p:cNvPr>
          <p:cNvSpPr>
            <a:spLocks noGrp="1"/>
          </p:cNvSpPr>
          <p:nvPr>
            <p:ph type="sldNum" sz="quarter" idx="12"/>
          </p:nvPr>
        </p:nvSpPr>
        <p:spPr/>
        <p:txBody>
          <a:bodyPr/>
          <a:lstStyle/>
          <a:p>
            <a:fld id="{CC057153-B650-4DEB-B370-79DDCFDCE934}" type="slidenum">
              <a:rPr lang="en-US" dirty="0"/>
              <a:t>10</a:t>
            </a:fld>
            <a:endParaRPr lang="en-US"/>
          </a:p>
        </p:txBody>
      </p:sp>
      <p:pic>
        <p:nvPicPr>
          <p:cNvPr id="7" name="Picture 6" descr="Nuclear reactor | Definition, History, &amp; Components | Britannica">
            <a:extLst>
              <a:ext uri="{FF2B5EF4-FFF2-40B4-BE49-F238E27FC236}">
                <a16:creationId xmlns:a16="http://schemas.microsoft.com/office/drawing/2014/main" id="{18DF5381-D8A0-6356-F759-B33F223173C8}"/>
              </a:ext>
            </a:extLst>
          </p:cNvPr>
          <p:cNvPicPr>
            <a:picLocks noChangeAspect="1"/>
          </p:cNvPicPr>
          <p:nvPr/>
        </p:nvPicPr>
        <p:blipFill>
          <a:blip r:embed="rId2"/>
          <a:stretch>
            <a:fillRect/>
          </a:stretch>
        </p:blipFill>
        <p:spPr>
          <a:xfrm>
            <a:off x="7419010" y="4057175"/>
            <a:ext cx="3858589" cy="2244434"/>
          </a:xfrm>
          <a:prstGeom prst="rect">
            <a:avLst/>
          </a:prstGeom>
        </p:spPr>
      </p:pic>
    </p:spTree>
    <p:extLst>
      <p:ext uri="{BB962C8B-B14F-4D97-AF65-F5344CB8AC3E}">
        <p14:creationId xmlns:p14="http://schemas.microsoft.com/office/powerpoint/2010/main" val="216600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3" name="Oval 12">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CDE12-9150-8658-19F4-729C0A8060D7}"/>
              </a:ext>
            </a:extLst>
          </p:cNvPr>
          <p:cNvSpPr>
            <a:spLocks noGrp="1"/>
          </p:cNvSpPr>
          <p:nvPr>
            <p:ph type="title"/>
          </p:nvPr>
        </p:nvSpPr>
        <p:spPr>
          <a:xfrm>
            <a:off x="3491753" y="696639"/>
            <a:ext cx="5204489" cy="3160593"/>
          </a:xfrm>
        </p:spPr>
        <p:txBody>
          <a:bodyPr vert="horz" lIns="91440" tIns="45720" rIns="91440" bIns="45720" rtlCol="0" anchor="b">
            <a:normAutofit/>
          </a:bodyPr>
          <a:lstStyle/>
          <a:p>
            <a:pPr algn="ctr"/>
            <a:r>
              <a:rPr lang="en-US" sz="5400" kern="1200">
                <a:solidFill>
                  <a:schemeClr val="bg1"/>
                </a:solidFill>
                <a:latin typeface="+mj-lt"/>
                <a:ea typeface="+mj-ea"/>
                <a:cs typeface="+mj-cs"/>
              </a:rPr>
              <a:t>Q+A</a:t>
            </a:r>
          </a:p>
        </p:txBody>
      </p:sp>
      <p:sp>
        <p:nvSpPr>
          <p:cNvPr id="15"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9"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0" name="Freeform: Shape 19">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3" name="Oval 22">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7" y="4175797"/>
            <a:ext cx="1861486" cy="1861665"/>
            <a:chOff x="5734053" y="3067000"/>
            <a:chExt cx="724484" cy="724549"/>
          </a:xfrm>
          <a:solidFill>
            <a:schemeClr val="bg1"/>
          </a:solidFill>
        </p:grpSpPr>
        <p:sp>
          <p:nvSpPr>
            <p:cNvPr id="28" name="Freeform: Shape 27">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2396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39C3025-4784-4B16-914D-CCFC3E833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D20437-C88A-4F45-9C6D-DA32B29A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610598"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F2118-BE89-0C1A-0C97-2168A4B8018A}"/>
              </a:ext>
            </a:extLst>
          </p:cNvPr>
          <p:cNvSpPr>
            <a:spLocks noGrp="1"/>
          </p:cNvSpPr>
          <p:nvPr>
            <p:ph type="title"/>
          </p:nvPr>
        </p:nvSpPr>
        <p:spPr>
          <a:xfrm>
            <a:off x="1137034" y="609600"/>
            <a:ext cx="6112220" cy="1330839"/>
          </a:xfrm>
        </p:spPr>
        <p:txBody>
          <a:bodyPr>
            <a:normAutofit/>
          </a:bodyPr>
          <a:lstStyle/>
          <a:p>
            <a:r>
              <a:rPr lang="en-US">
                <a:solidFill>
                  <a:schemeClr val="tx1">
                    <a:lumMod val="85000"/>
                    <a:lumOff val="15000"/>
                  </a:schemeClr>
                </a:solidFill>
              </a:rPr>
              <a:t>What Are Sterile Neutrinos?</a:t>
            </a:r>
          </a:p>
        </p:txBody>
      </p:sp>
      <p:sp>
        <p:nvSpPr>
          <p:cNvPr id="3" name="Content Placeholder 2">
            <a:extLst>
              <a:ext uri="{FF2B5EF4-FFF2-40B4-BE49-F238E27FC236}">
                <a16:creationId xmlns:a16="http://schemas.microsoft.com/office/drawing/2014/main" id="{E5678321-260D-5C0F-FB8E-EB8E4789DAB5}"/>
              </a:ext>
            </a:extLst>
          </p:cNvPr>
          <p:cNvSpPr>
            <a:spLocks noGrp="1"/>
          </p:cNvSpPr>
          <p:nvPr>
            <p:ph idx="1"/>
          </p:nvPr>
        </p:nvSpPr>
        <p:spPr>
          <a:xfrm>
            <a:off x="1137033" y="2194101"/>
            <a:ext cx="5903847" cy="4054298"/>
          </a:xfrm>
        </p:spPr>
        <p:txBody>
          <a:bodyPr vert="horz" lIns="91440" tIns="45720" rIns="91440" bIns="45720" rtlCol="0" anchor="t">
            <a:normAutofit/>
          </a:bodyPr>
          <a:lstStyle/>
          <a:p>
            <a:pPr>
              <a:lnSpc>
                <a:spcPct val="110000"/>
              </a:lnSpc>
            </a:pPr>
            <a:r>
              <a:rPr lang="en-GB" sz="1700">
                <a:solidFill>
                  <a:schemeClr val="tx1">
                    <a:lumMod val="85000"/>
                    <a:lumOff val="15000"/>
                  </a:schemeClr>
                </a:solidFill>
              </a:rPr>
              <a:t>Proposed 'Fourth Generation' of Neutrino</a:t>
            </a:r>
            <a:endParaRPr lang="en-GB" sz="1700" noProof="0">
              <a:solidFill>
                <a:schemeClr val="tx1">
                  <a:lumMod val="85000"/>
                  <a:lumOff val="15000"/>
                </a:schemeClr>
              </a:solidFill>
            </a:endParaRPr>
          </a:p>
          <a:p>
            <a:pPr>
              <a:lnSpc>
                <a:spcPct val="110000"/>
              </a:lnSpc>
            </a:pPr>
            <a:r>
              <a:rPr lang="en-GB" sz="1700">
                <a:solidFill>
                  <a:schemeClr val="tx1">
                    <a:lumMod val="85000"/>
                    <a:lumOff val="15000"/>
                  </a:schemeClr>
                </a:solidFill>
              </a:rPr>
              <a:t>Existence hinted through anomalies in experiments (</a:t>
            </a:r>
            <a:r>
              <a:rPr lang="en-GB" sz="1700" err="1">
                <a:solidFill>
                  <a:schemeClr val="tx1">
                    <a:lumMod val="85000"/>
                    <a:lumOff val="15000"/>
                  </a:schemeClr>
                </a:solidFill>
              </a:rPr>
              <a:t>eg.</a:t>
            </a:r>
            <a:r>
              <a:rPr lang="en-GB" sz="1700">
                <a:solidFill>
                  <a:schemeClr val="tx1">
                    <a:lumMod val="85000"/>
                    <a:lumOff val="15000"/>
                  </a:schemeClr>
                </a:solidFill>
              </a:rPr>
              <a:t> LSND Anomalies, </a:t>
            </a:r>
            <a:r>
              <a:rPr lang="en-GB" sz="1700" err="1">
                <a:solidFill>
                  <a:schemeClr val="tx1">
                    <a:lumMod val="85000"/>
                    <a:lumOff val="15000"/>
                  </a:schemeClr>
                </a:solidFill>
              </a:rPr>
              <a:t>MiniBooNE</a:t>
            </a:r>
            <a:r>
              <a:rPr lang="en-GB" sz="1700">
                <a:solidFill>
                  <a:schemeClr val="tx1">
                    <a:lumMod val="85000"/>
                    <a:lumOff val="15000"/>
                  </a:schemeClr>
                </a:solidFill>
              </a:rPr>
              <a:t>)</a:t>
            </a:r>
            <a:endParaRPr lang="en-GB">
              <a:solidFill>
                <a:schemeClr val="tx1">
                  <a:lumMod val="85000"/>
                  <a:lumOff val="15000"/>
                </a:schemeClr>
              </a:solidFill>
            </a:endParaRPr>
          </a:p>
          <a:p>
            <a:pPr>
              <a:lnSpc>
                <a:spcPct val="110000"/>
              </a:lnSpc>
            </a:pPr>
            <a:r>
              <a:rPr lang="en-GB" sz="1700">
                <a:solidFill>
                  <a:schemeClr val="tx1">
                    <a:lumMod val="85000"/>
                    <a:lumOff val="15000"/>
                  </a:schemeClr>
                </a:solidFill>
              </a:rPr>
              <a:t>Right-Handed – does not experience the weak force (only through gravity)</a:t>
            </a:r>
          </a:p>
          <a:p>
            <a:pPr>
              <a:lnSpc>
                <a:spcPct val="110000"/>
              </a:lnSpc>
            </a:pPr>
            <a:r>
              <a:rPr lang="en-GB" sz="1700">
                <a:solidFill>
                  <a:schemeClr val="tx1">
                    <a:lumMod val="85000"/>
                    <a:lumOff val="15000"/>
                  </a:schemeClr>
                </a:solidFill>
              </a:rPr>
              <a:t>They rarely interact with matter, so large sensitive detectors must be used</a:t>
            </a:r>
            <a:endParaRPr lang="en-GB" sz="1700" noProof="0">
              <a:solidFill>
                <a:schemeClr val="tx1">
                  <a:lumMod val="85000"/>
                  <a:lumOff val="15000"/>
                </a:schemeClr>
              </a:solidFill>
            </a:endParaRPr>
          </a:p>
          <a:p>
            <a:pPr marL="0" indent="0">
              <a:lnSpc>
                <a:spcPct val="110000"/>
              </a:lnSpc>
              <a:buNone/>
            </a:pPr>
            <a:endParaRPr lang="en-GB" sz="1700">
              <a:solidFill>
                <a:schemeClr val="tx1">
                  <a:lumMod val="85000"/>
                  <a:lumOff val="15000"/>
                </a:schemeClr>
              </a:solidFill>
            </a:endParaRPr>
          </a:p>
          <a:p>
            <a:pPr marL="0" indent="0">
              <a:lnSpc>
                <a:spcPct val="110000"/>
              </a:lnSpc>
              <a:buNone/>
            </a:pPr>
            <a:endParaRPr lang="en-GB" sz="1700" noProof="0">
              <a:solidFill>
                <a:schemeClr val="tx1">
                  <a:lumMod val="85000"/>
                  <a:lumOff val="15000"/>
                </a:schemeClr>
              </a:solidFill>
            </a:endParaRPr>
          </a:p>
          <a:p>
            <a:pPr marL="0" indent="0">
              <a:lnSpc>
                <a:spcPct val="110000"/>
              </a:lnSpc>
              <a:buNone/>
            </a:pPr>
            <a:endParaRPr lang="en-GB" sz="1700">
              <a:solidFill>
                <a:schemeClr val="tx1">
                  <a:lumMod val="85000"/>
                  <a:lumOff val="15000"/>
                </a:schemeClr>
              </a:solidFill>
            </a:endParaRPr>
          </a:p>
          <a:p>
            <a:pPr>
              <a:lnSpc>
                <a:spcPct val="110000"/>
              </a:lnSpc>
            </a:pPr>
            <a:endParaRPr lang="en-GB" sz="1700">
              <a:solidFill>
                <a:schemeClr val="tx1">
                  <a:lumMod val="85000"/>
                  <a:lumOff val="15000"/>
                </a:schemeClr>
              </a:solidFill>
            </a:endParaRPr>
          </a:p>
        </p:txBody>
      </p:sp>
      <p:pic>
        <p:nvPicPr>
          <p:cNvPr id="4" name="Picture 3" descr="A group of colorful circles with letters&#10;&#10;AI-generated content may be incorrect.">
            <a:extLst>
              <a:ext uri="{FF2B5EF4-FFF2-40B4-BE49-F238E27FC236}">
                <a16:creationId xmlns:a16="http://schemas.microsoft.com/office/drawing/2014/main" id="{E94D8DF1-4714-BD4F-6F79-DD1309B62C4F}"/>
              </a:ext>
            </a:extLst>
          </p:cNvPr>
          <p:cNvPicPr>
            <a:picLocks noChangeAspect="1"/>
          </p:cNvPicPr>
          <p:nvPr/>
        </p:nvPicPr>
        <p:blipFill>
          <a:blip r:embed="rId3"/>
          <a:srcRect l="265" r="18118"/>
          <a:stretch>
            <a:fillRect/>
          </a:stretch>
        </p:blipFill>
        <p:spPr>
          <a:xfrm>
            <a:off x="7801965" y="3429000"/>
            <a:ext cx="4390035" cy="3429000"/>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p:spPr>
      </p:pic>
      <p:pic>
        <p:nvPicPr>
          <p:cNvPr id="5" name="Picture 4" descr="Physics - Hunting the Sterile Neutrino">
            <a:extLst>
              <a:ext uri="{FF2B5EF4-FFF2-40B4-BE49-F238E27FC236}">
                <a16:creationId xmlns:a16="http://schemas.microsoft.com/office/drawing/2014/main" id="{BEFC0977-A5BF-2FAA-238C-0CE225E49625}"/>
              </a:ext>
            </a:extLst>
          </p:cNvPr>
          <p:cNvPicPr>
            <a:picLocks noChangeAspect="1"/>
          </p:cNvPicPr>
          <p:nvPr/>
        </p:nvPicPr>
        <p:blipFill>
          <a:blip r:embed="rId4"/>
          <a:srcRect t="7112" r="3" b="10466"/>
          <a:stretch>
            <a:fillRect/>
          </a:stretch>
        </p:blipFill>
        <p:spPr>
          <a:xfrm>
            <a:off x="7842932" y="-17"/>
            <a:ext cx="4349068" cy="3432349"/>
          </a:xfrm>
          <a:custGeom>
            <a:avLst/>
            <a:gdLst/>
            <a:ahLst/>
            <a:cxnLst/>
            <a:rect l="l" t="t" r="r" b="b"/>
            <a:pathLst>
              <a:path w="4349068" h="3428999">
                <a:moveTo>
                  <a:pt x="711944" y="0"/>
                </a:moveTo>
                <a:lnTo>
                  <a:pt x="4349068" y="0"/>
                </a:lnTo>
                <a:lnTo>
                  <a:pt x="4349068" y="3428999"/>
                </a:lnTo>
                <a:lnTo>
                  <a:pt x="32307" y="3428999"/>
                </a:lnTo>
                <a:lnTo>
                  <a:pt x="34693" y="3410051"/>
                </a:lnTo>
                <a:cubicBezTo>
                  <a:pt x="37039" y="3395347"/>
                  <a:pt x="38143" y="3381819"/>
                  <a:pt x="32792" y="3373027"/>
                </a:cubicBezTo>
                <a:cubicBezTo>
                  <a:pt x="29961" y="3298527"/>
                  <a:pt x="20335" y="3290617"/>
                  <a:pt x="14318" y="3222737"/>
                </a:cubicBezTo>
                <a:cubicBezTo>
                  <a:pt x="11384" y="3146284"/>
                  <a:pt x="-6116" y="3184007"/>
                  <a:pt x="2241" y="3118188"/>
                </a:cubicBezTo>
                <a:cubicBezTo>
                  <a:pt x="16306" y="3109217"/>
                  <a:pt x="34183" y="3024732"/>
                  <a:pt x="27952" y="3003808"/>
                </a:cubicBezTo>
                <a:cubicBezTo>
                  <a:pt x="27563" y="2966753"/>
                  <a:pt x="27366" y="2989870"/>
                  <a:pt x="27149" y="2944921"/>
                </a:cubicBezTo>
                <a:lnTo>
                  <a:pt x="41941" y="2877744"/>
                </a:lnTo>
                <a:cubicBezTo>
                  <a:pt x="36258" y="2880724"/>
                  <a:pt x="54303" y="2822146"/>
                  <a:pt x="53926" y="2807161"/>
                </a:cubicBezTo>
                <a:cubicBezTo>
                  <a:pt x="56083" y="2775643"/>
                  <a:pt x="30060" y="2769288"/>
                  <a:pt x="53334" y="2752347"/>
                </a:cubicBezTo>
                <a:lnTo>
                  <a:pt x="60008" y="2748299"/>
                </a:lnTo>
                <a:cubicBezTo>
                  <a:pt x="60210" y="2745962"/>
                  <a:pt x="60411" y="2743625"/>
                  <a:pt x="60613" y="2741288"/>
                </a:cubicBezTo>
                <a:cubicBezTo>
                  <a:pt x="60116" y="2737657"/>
                  <a:pt x="58269" y="2735847"/>
                  <a:pt x="53819" y="2737160"/>
                </a:cubicBezTo>
                <a:cubicBezTo>
                  <a:pt x="70191" y="2705347"/>
                  <a:pt x="64153" y="2699356"/>
                  <a:pt x="66799" y="2659631"/>
                </a:cubicBezTo>
                <a:cubicBezTo>
                  <a:pt x="77943" y="2612127"/>
                  <a:pt x="64846" y="2628594"/>
                  <a:pt x="86795" y="2573336"/>
                </a:cubicBezTo>
                <a:cubicBezTo>
                  <a:pt x="96119" y="2559732"/>
                  <a:pt x="108676" y="2541339"/>
                  <a:pt x="108890" y="2528057"/>
                </a:cubicBezTo>
                <a:lnTo>
                  <a:pt x="137074" y="2489594"/>
                </a:lnTo>
                <a:cubicBezTo>
                  <a:pt x="138076" y="2487774"/>
                  <a:pt x="138422" y="2473350"/>
                  <a:pt x="137897" y="2468303"/>
                </a:cubicBezTo>
                <a:lnTo>
                  <a:pt x="155171" y="2460480"/>
                </a:lnTo>
                <a:lnTo>
                  <a:pt x="147972" y="2423535"/>
                </a:lnTo>
                <a:lnTo>
                  <a:pt x="155293" y="2404394"/>
                </a:lnTo>
                <a:cubicBezTo>
                  <a:pt x="172891" y="2392610"/>
                  <a:pt x="160687" y="2347474"/>
                  <a:pt x="168818" y="2324643"/>
                </a:cubicBezTo>
                <a:cubicBezTo>
                  <a:pt x="169390" y="2297698"/>
                  <a:pt x="193082" y="2284202"/>
                  <a:pt x="198340" y="2255535"/>
                </a:cubicBezTo>
                <a:cubicBezTo>
                  <a:pt x="214268" y="2249648"/>
                  <a:pt x="228319" y="2207828"/>
                  <a:pt x="217338" y="2184679"/>
                </a:cubicBezTo>
                <a:lnTo>
                  <a:pt x="242924" y="2093132"/>
                </a:lnTo>
                <a:cubicBezTo>
                  <a:pt x="264937" y="2084587"/>
                  <a:pt x="280562" y="1985868"/>
                  <a:pt x="290446" y="1950235"/>
                </a:cubicBezTo>
                <a:cubicBezTo>
                  <a:pt x="308239" y="1920183"/>
                  <a:pt x="350073" y="1898905"/>
                  <a:pt x="361001" y="1861568"/>
                </a:cubicBezTo>
                <a:cubicBezTo>
                  <a:pt x="367163" y="1810687"/>
                  <a:pt x="352049" y="1869507"/>
                  <a:pt x="356015" y="1809499"/>
                </a:cubicBezTo>
                <a:cubicBezTo>
                  <a:pt x="355145" y="1754297"/>
                  <a:pt x="367821" y="1767680"/>
                  <a:pt x="375846" y="1693716"/>
                </a:cubicBezTo>
                <a:cubicBezTo>
                  <a:pt x="374712" y="1654244"/>
                  <a:pt x="382062" y="1627007"/>
                  <a:pt x="381776" y="1605195"/>
                </a:cubicBezTo>
                <a:cubicBezTo>
                  <a:pt x="389848" y="1568952"/>
                  <a:pt x="392552" y="1564518"/>
                  <a:pt x="396301" y="1516217"/>
                </a:cubicBezTo>
                <a:cubicBezTo>
                  <a:pt x="401397" y="1488452"/>
                  <a:pt x="428137" y="1457870"/>
                  <a:pt x="409866" y="1429841"/>
                </a:cubicBezTo>
                <a:cubicBezTo>
                  <a:pt x="422203" y="1412325"/>
                  <a:pt x="460064" y="1413592"/>
                  <a:pt x="442210" y="1380081"/>
                </a:cubicBezTo>
                <a:cubicBezTo>
                  <a:pt x="464590" y="1394128"/>
                  <a:pt x="443394" y="1335176"/>
                  <a:pt x="463662" y="1334891"/>
                </a:cubicBezTo>
                <a:cubicBezTo>
                  <a:pt x="480316" y="1336427"/>
                  <a:pt x="515162" y="1194568"/>
                  <a:pt x="519523" y="1185551"/>
                </a:cubicBezTo>
                <a:cubicBezTo>
                  <a:pt x="527731" y="1149210"/>
                  <a:pt x="536547" y="1148087"/>
                  <a:pt x="542909" y="1111168"/>
                </a:cubicBezTo>
                <a:cubicBezTo>
                  <a:pt x="555522" y="1057226"/>
                  <a:pt x="531818" y="1022543"/>
                  <a:pt x="543055" y="993353"/>
                </a:cubicBezTo>
                <a:cubicBezTo>
                  <a:pt x="559986" y="960214"/>
                  <a:pt x="580459" y="867450"/>
                  <a:pt x="592544" y="813953"/>
                </a:cubicBezTo>
                <a:cubicBezTo>
                  <a:pt x="604272" y="746430"/>
                  <a:pt x="608119" y="666470"/>
                  <a:pt x="613420" y="588218"/>
                </a:cubicBezTo>
                <a:cubicBezTo>
                  <a:pt x="604962" y="475380"/>
                  <a:pt x="590630" y="536119"/>
                  <a:pt x="596055" y="376479"/>
                </a:cubicBezTo>
                <a:lnTo>
                  <a:pt x="605018" y="280992"/>
                </a:lnTo>
                <a:cubicBezTo>
                  <a:pt x="604854" y="276227"/>
                  <a:pt x="610771" y="223140"/>
                  <a:pt x="610608" y="218374"/>
                </a:cubicBezTo>
                <a:lnTo>
                  <a:pt x="604880" y="188178"/>
                </a:lnTo>
                <a:lnTo>
                  <a:pt x="630913" y="152404"/>
                </a:lnTo>
                <a:cubicBezTo>
                  <a:pt x="640688" y="136342"/>
                  <a:pt x="647365" y="122048"/>
                  <a:pt x="663530" y="91810"/>
                </a:cubicBezTo>
                <a:lnTo>
                  <a:pt x="705264" y="3016"/>
                </a:lnTo>
                <a:close/>
              </a:path>
            </a:pathLst>
          </a:custGeom>
        </p:spPr>
      </p:pic>
    </p:spTree>
    <p:extLst>
      <p:ext uri="{BB962C8B-B14F-4D97-AF65-F5344CB8AC3E}">
        <p14:creationId xmlns:p14="http://schemas.microsoft.com/office/powerpoint/2010/main" val="181568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BF6805-2A88-69EE-ACEF-644FA9832B4A}"/>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1AF017-741B-4CC0-B7C2-C9B94E5B8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5FC9E5C3-B8DC-4532-8C1F-4D5331C64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863975" y="-12"/>
            <a:ext cx="8328026" cy="68579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6F866CDC-A977-22E4-AC31-8AA8592B38E1}"/>
              </a:ext>
            </a:extLst>
          </p:cNvPr>
          <p:cNvSpPr>
            <a:spLocks noGrp="1"/>
          </p:cNvSpPr>
          <p:nvPr>
            <p:ph type="title"/>
          </p:nvPr>
        </p:nvSpPr>
        <p:spPr>
          <a:xfrm>
            <a:off x="6383337" y="469448"/>
            <a:ext cx="5256213" cy="539750"/>
          </a:xfrm>
        </p:spPr>
        <p:txBody>
          <a:bodyPr anchor="t">
            <a:normAutofit/>
          </a:bodyPr>
          <a:lstStyle/>
          <a:p>
            <a:r>
              <a:rPr lang="en-US" sz="2200" dirty="0"/>
              <a:t>Why Test the Hypothesis?</a:t>
            </a:r>
          </a:p>
        </p:txBody>
      </p:sp>
      <p:sp>
        <p:nvSpPr>
          <p:cNvPr id="3" name="Content Placeholder 2">
            <a:extLst>
              <a:ext uri="{FF2B5EF4-FFF2-40B4-BE49-F238E27FC236}">
                <a16:creationId xmlns:a16="http://schemas.microsoft.com/office/drawing/2014/main" id="{727885C3-0CA8-56DB-8AC1-24C7E0D404EA}"/>
              </a:ext>
            </a:extLst>
          </p:cNvPr>
          <p:cNvSpPr>
            <a:spLocks noGrp="1"/>
          </p:cNvSpPr>
          <p:nvPr>
            <p:ph idx="1"/>
          </p:nvPr>
        </p:nvSpPr>
        <p:spPr>
          <a:xfrm>
            <a:off x="6094702" y="1285655"/>
            <a:ext cx="5256214" cy="824696"/>
          </a:xfrm>
        </p:spPr>
        <p:txBody>
          <a:bodyPr anchor="t">
            <a:normAutofit/>
          </a:bodyPr>
          <a:lstStyle/>
          <a:p>
            <a:r>
              <a:rPr lang="en-GB">
                <a:solidFill>
                  <a:schemeClr val="tx1">
                    <a:lumMod val="95000"/>
                    <a:lumOff val="5000"/>
                  </a:schemeClr>
                </a:solidFill>
              </a:rPr>
              <a:t>Sterile neutrinos could potentially identify the source of dark matter</a:t>
            </a:r>
            <a:endParaRPr lang="en-GB" noProof="0">
              <a:solidFill>
                <a:schemeClr val="tx1">
                  <a:lumMod val="95000"/>
                  <a:lumOff val="5000"/>
                </a:schemeClr>
              </a:solidFill>
            </a:endParaRPr>
          </a:p>
          <a:p>
            <a:endParaRPr lang="en-GB">
              <a:solidFill>
                <a:srgbClr val="000000">
                  <a:alpha val="60000"/>
                </a:srgbClr>
              </a:solidFill>
            </a:endParaRPr>
          </a:p>
          <a:p>
            <a:pPr marL="0" indent="0">
              <a:buNone/>
            </a:pPr>
            <a:endParaRPr lang="en-GB">
              <a:solidFill>
                <a:srgbClr val="000000">
                  <a:alpha val="60000"/>
                </a:srgbClr>
              </a:solidFill>
            </a:endParaRPr>
          </a:p>
          <a:p>
            <a:endParaRPr lang="en-GB">
              <a:solidFill>
                <a:srgbClr val="000000">
                  <a:alpha val="60000"/>
                </a:srgbClr>
              </a:solidFill>
            </a:endParaRPr>
          </a:p>
        </p:txBody>
      </p:sp>
      <p:pic>
        <p:nvPicPr>
          <p:cNvPr id="6" name="Picture 5" descr="Dark Matter - NASA Science">
            <a:extLst>
              <a:ext uri="{FF2B5EF4-FFF2-40B4-BE49-F238E27FC236}">
                <a16:creationId xmlns:a16="http://schemas.microsoft.com/office/drawing/2014/main" id="{FAB7DFC4-6D49-5274-B0E7-DFFB70B88817}"/>
              </a:ext>
            </a:extLst>
          </p:cNvPr>
          <p:cNvPicPr>
            <a:picLocks noChangeAspect="1"/>
          </p:cNvPicPr>
          <p:nvPr/>
        </p:nvPicPr>
        <p:blipFill>
          <a:blip r:embed="rId3"/>
          <a:stretch>
            <a:fillRect/>
          </a:stretch>
        </p:blipFill>
        <p:spPr>
          <a:xfrm>
            <a:off x="553291" y="712210"/>
            <a:ext cx="5247154" cy="2235489"/>
          </a:xfrm>
          <a:prstGeom prst="rect">
            <a:avLst/>
          </a:prstGeom>
        </p:spPr>
      </p:pic>
      <p:pic>
        <p:nvPicPr>
          <p:cNvPr id="7" name="Picture 6" descr="symbols - How can I typeset this equation (standard model of physics)? -  TeX - LaTeX Stack Exchange">
            <a:extLst>
              <a:ext uri="{FF2B5EF4-FFF2-40B4-BE49-F238E27FC236}">
                <a16:creationId xmlns:a16="http://schemas.microsoft.com/office/drawing/2014/main" id="{4BE4FC00-600C-4A55-E7F3-43192BA77CF2}"/>
              </a:ext>
            </a:extLst>
          </p:cNvPr>
          <p:cNvPicPr>
            <a:picLocks noChangeAspect="1"/>
          </p:cNvPicPr>
          <p:nvPr/>
        </p:nvPicPr>
        <p:blipFill>
          <a:blip r:embed="rId4"/>
          <a:stretch>
            <a:fillRect/>
          </a:stretch>
        </p:blipFill>
        <p:spPr>
          <a:xfrm>
            <a:off x="1053353" y="3425358"/>
            <a:ext cx="4247030" cy="2707902"/>
          </a:xfrm>
          <a:prstGeom prst="rect">
            <a:avLst/>
          </a:prstGeom>
          <a:ln w="28575">
            <a:solidFill>
              <a:schemeClr val="tx1">
                <a:lumMod val="95000"/>
                <a:lumOff val="5000"/>
              </a:schemeClr>
            </a:solidFill>
          </a:ln>
        </p:spPr>
      </p:pic>
      <p:sp>
        <p:nvSpPr>
          <p:cNvPr id="24" name="Content Placeholder 2">
            <a:extLst>
              <a:ext uri="{FF2B5EF4-FFF2-40B4-BE49-F238E27FC236}">
                <a16:creationId xmlns:a16="http://schemas.microsoft.com/office/drawing/2014/main" id="{0F9C802C-3D4A-1CCD-3C1D-F29312DD2240}"/>
              </a:ext>
            </a:extLst>
          </p:cNvPr>
          <p:cNvSpPr txBox="1">
            <a:spLocks/>
          </p:cNvSpPr>
          <p:nvPr/>
        </p:nvSpPr>
        <p:spPr>
          <a:xfrm>
            <a:off x="6097011" y="4001145"/>
            <a:ext cx="5256214" cy="88242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lumMod val="95000"/>
                    <a:lumOff val="5000"/>
                  </a:schemeClr>
                </a:solidFill>
              </a:rPr>
              <a:t>They could also justify the smallness of neutrino mass</a:t>
            </a:r>
            <a:endParaRPr lang="en-US" dirty="0">
              <a:solidFill>
                <a:schemeClr val="tx1">
                  <a:lumMod val="95000"/>
                  <a:lumOff val="5000"/>
                </a:schemeClr>
              </a:solidFill>
            </a:endParaRPr>
          </a:p>
          <a:p>
            <a:pPr marL="0" indent="0">
              <a:buNone/>
            </a:pPr>
            <a:endParaRPr lang="en-GB">
              <a:solidFill>
                <a:schemeClr val="tx1">
                  <a:lumMod val="95000"/>
                  <a:lumOff val="5000"/>
                </a:schemeClr>
              </a:solidFill>
            </a:endParaRPr>
          </a:p>
          <a:p>
            <a:endParaRPr lang="en-GB">
              <a:solidFill>
                <a:srgbClr val="000000">
                  <a:alpha val="60000"/>
                </a:srgbClr>
              </a:solidFill>
            </a:endParaRPr>
          </a:p>
          <a:p>
            <a:pPr marL="0" indent="0">
              <a:buFont typeface="Arial" panose="020B0604020202020204" pitchFamily="34" charset="0"/>
              <a:buNone/>
            </a:pPr>
            <a:endParaRPr lang="en-GB">
              <a:solidFill>
                <a:srgbClr val="000000">
                  <a:alpha val="60000"/>
                </a:srgbClr>
              </a:solidFill>
            </a:endParaRPr>
          </a:p>
          <a:p>
            <a:endParaRPr lang="en-GB">
              <a:solidFill>
                <a:srgbClr val="000000">
                  <a:alpha val="60000"/>
                </a:srgbClr>
              </a:solidFill>
            </a:endParaRPr>
          </a:p>
        </p:txBody>
      </p:sp>
      <p:sp>
        <p:nvSpPr>
          <p:cNvPr id="26" name="Content Placeholder 2">
            <a:extLst>
              <a:ext uri="{FF2B5EF4-FFF2-40B4-BE49-F238E27FC236}">
                <a16:creationId xmlns:a16="http://schemas.microsoft.com/office/drawing/2014/main" id="{629CF0E4-9E3B-F011-994B-049DC3033ED9}"/>
              </a:ext>
            </a:extLst>
          </p:cNvPr>
          <p:cNvSpPr txBox="1">
            <a:spLocks/>
          </p:cNvSpPr>
          <p:nvPr/>
        </p:nvSpPr>
        <p:spPr>
          <a:xfrm>
            <a:off x="6099320" y="2583364"/>
            <a:ext cx="5244669" cy="113642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lumMod val="95000"/>
                    <a:lumOff val="5000"/>
                  </a:schemeClr>
                </a:solidFill>
              </a:rPr>
              <a:t>Could help us revise the Standard Model and further our understanding of the universe</a:t>
            </a:r>
          </a:p>
          <a:p>
            <a:endParaRPr lang="en-GB">
              <a:solidFill>
                <a:srgbClr val="000000">
                  <a:alpha val="60000"/>
                </a:srgbClr>
              </a:solidFill>
            </a:endParaRP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D606543D-52FB-B579-45F5-F86917583E88}"/>
                  </a:ext>
                </a:extLst>
              </p:cNvPr>
              <p:cNvGraphicFramePr>
                <a:graphicFrameLocks noChangeAspect="1"/>
              </p:cNvGraphicFramePr>
              <p:nvPr>
                <p:extLst>
                  <p:ext uri="{D42A27DB-BD31-4B8C-83A1-F6EECF244321}">
                    <p14:modId xmlns:p14="http://schemas.microsoft.com/office/powerpoint/2010/main" val="876517079"/>
                  </p:ext>
                </p:extLst>
              </p:nvPr>
            </p:nvGraphicFramePr>
            <p:xfrm>
              <a:off x="2599985" y="-872224"/>
              <a:ext cx="3048000" cy="1714500"/>
            </p:xfrm>
            <a:graphic>
              <a:graphicData uri="http://schemas.microsoft.com/office/powerpoint/2016/slidezoom">
                <pslz:sldZm>
                  <pslz:sldZmObj sldId="265" cId="1815688705">
                    <pslz:zmPr id="{66410084-5A6F-4B52-9E58-256CEC8640AE}"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Slide Zoom 4">
                <a:extLst>
                  <a:ext uri="{FF2B5EF4-FFF2-40B4-BE49-F238E27FC236}">
                    <a16:creationId xmlns:a16="http://schemas.microsoft.com/office/drawing/2014/main" id="{D606543D-52FB-B579-45F5-F86917583E88}"/>
                  </a:ext>
                </a:extLst>
              </p:cNvPr>
              <p:cNvPicPr>
                <a:picLocks noGrp="1" noRot="1" noChangeAspect="1" noMove="1" noResize="1" noEditPoints="1" noAdjustHandles="1" noChangeArrowheads="1" noChangeShapeType="1"/>
              </p:cNvPicPr>
              <p:nvPr/>
            </p:nvPicPr>
            <p:blipFill>
              <a:blip r:embed="rId5"/>
              <a:stretch>
                <a:fillRect/>
              </a:stretch>
            </p:blipFill>
            <p:spPr>
              <a:xfrm>
                <a:off x="2599985" y="-872224"/>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12770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B5FF8E-6A53-0ADE-0657-B84851530612}"/>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39C3025-4784-4B16-914D-CCFC3E833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AD20437-C88A-4F45-9C6D-DA32B29A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610598"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07819-B24B-D59B-8206-AD24445A599C}"/>
              </a:ext>
            </a:extLst>
          </p:cNvPr>
          <p:cNvSpPr>
            <a:spLocks noGrp="1"/>
          </p:cNvSpPr>
          <p:nvPr>
            <p:ph type="title"/>
          </p:nvPr>
        </p:nvSpPr>
        <p:spPr>
          <a:xfrm>
            <a:off x="1137034" y="609600"/>
            <a:ext cx="6112220" cy="1330839"/>
          </a:xfrm>
        </p:spPr>
        <p:txBody>
          <a:bodyPr>
            <a:normAutofit/>
          </a:bodyPr>
          <a:lstStyle/>
          <a:p>
            <a:r>
              <a:rPr lang="en-US" sz="2800" dirty="0">
                <a:solidFill>
                  <a:schemeClr val="tx1">
                    <a:lumMod val="85000"/>
                    <a:lumOff val="15000"/>
                  </a:schemeClr>
                </a:solidFill>
              </a:rPr>
              <a:t>Problems with Detecting Sterile Neutrinos</a:t>
            </a:r>
          </a:p>
        </p:txBody>
      </p:sp>
      <p:sp>
        <p:nvSpPr>
          <p:cNvPr id="3" name="Content Placeholder 2">
            <a:extLst>
              <a:ext uri="{FF2B5EF4-FFF2-40B4-BE49-F238E27FC236}">
                <a16:creationId xmlns:a16="http://schemas.microsoft.com/office/drawing/2014/main" id="{0068FD88-3643-5C04-7C50-570A3EFA6F8C}"/>
              </a:ext>
            </a:extLst>
          </p:cNvPr>
          <p:cNvSpPr>
            <a:spLocks noGrp="1"/>
          </p:cNvSpPr>
          <p:nvPr>
            <p:ph idx="1"/>
          </p:nvPr>
        </p:nvSpPr>
        <p:spPr>
          <a:xfrm>
            <a:off x="1137033" y="2194101"/>
            <a:ext cx="5903847" cy="4054298"/>
          </a:xfrm>
        </p:spPr>
        <p:txBody>
          <a:bodyPr vert="horz" lIns="91440" tIns="45720" rIns="91440" bIns="45720" rtlCol="0" anchor="t">
            <a:normAutofit/>
          </a:bodyPr>
          <a:lstStyle/>
          <a:p>
            <a:pPr>
              <a:lnSpc>
                <a:spcPct val="110000"/>
              </a:lnSpc>
            </a:pPr>
            <a:r>
              <a:rPr lang="en-GB" sz="1900" dirty="0">
                <a:solidFill>
                  <a:schemeClr val="tx1">
                    <a:lumMod val="85000"/>
                    <a:lumOff val="15000"/>
                  </a:schemeClr>
                </a:solidFill>
              </a:rPr>
              <a:t>Sterile Neutrinos only interact via mixing with active neutrinos; Very Rare</a:t>
            </a:r>
          </a:p>
          <a:p>
            <a:pPr>
              <a:lnSpc>
                <a:spcPct val="110000"/>
              </a:lnSpc>
            </a:pPr>
            <a:r>
              <a:rPr lang="en-GB" sz="1900" dirty="0">
                <a:solidFill>
                  <a:schemeClr val="tx1">
                    <a:lumMod val="85000"/>
                    <a:lumOff val="15000"/>
                  </a:schemeClr>
                </a:solidFill>
              </a:rPr>
              <a:t>Right-Handed Chirality </a:t>
            </a:r>
            <a:r>
              <a:rPr lang="en-GB" sz="1900" dirty="0">
                <a:solidFill>
                  <a:schemeClr val="tx1">
                    <a:lumMod val="85000"/>
                    <a:lumOff val="15000"/>
                  </a:schemeClr>
                </a:solidFill>
                <a:sym typeface="Wingdings" panose="05000000000000000000" pitchFamily="2" charset="2"/>
              </a:rPr>
              <a:t> doesn’t interact with the weak force; only interacts with gravity therefore difficult to detect as not a part of SM and is extremely weak on quantum scale</a:t>
            </a:r>
            <a:endParaRPr lang="en-GB" sz="1900" dirty="0">
              <a:solidFill>
                <a:schemeClr val="tx1">
                  <a:lumMod val="85000"/>
                  <a:lumOff val="15000"/>
                </a:schemeClr>
              </a:solidFill>
            </a:endParaRPr>
          </a:p>
          <a:p>
            <a:pPr>
              <a:lnSpc>
                <a:spcPct val="110000"/>
              </a:lnSpc>
              <a:buFont typeface="Arial"/>
              <a:buChar char="•"/>
            </a:pPr>
            <a:r>
              <a:rPr lang="en-GB" sz="1900" dirty="0">
                <a:solidFill>
                  <a:schemeClr val="tx1">
                    <a:lumMod val="85000"/>
                    <a:lumOff val="15000"/>
                  </a:schemeClr>
                </a:solidFill>
              </a:rPr>
              <a:t>Neutrino experiments very susceptible to background interference from solar emission and cosmic neutrino background </a:t>
            </a:r>
          </a:p>
          <a:p>
            <a:pPr>
              <a:lnSpc>
                <a:spcPct val="110000"/>
              </a:lnSpc>
              <a:buFont typeface="Arial"/>
            </a:pPr>
            <a:r>
              <a:rPr lang="en-GB" sz="1900" dirty="0">
                <a:solidFill>
                  <a:schemeClr val="tx1">
                    <a:lumMod val="85000"/>
                    <a:lumOff val="15000"/>
                  </a:schemeClr>
                </a:solidFill>
              </a:rPr>
              <a:t>Not part of SM: No established detection framework</a:t>
            </a:r>
          </a:p>
          <a:p>
            <a:pPr>
              <a:lnSpc>
                <a:spcPct val="110000"/>
              </a:lnSpc>
            </a:pPr>
            <a:endParaRPr lang="en-GB" sz="1900">
              <a:solidFill>
                <a:schemeClr val="tx1">
                  <a:lumMod val="85000"/>
                  <a:lumOff val="15000"/>
                </a:schemeClr>
              </a:solidFill>
            </a:endParaRPr>
          </a:p>
        </p:txBody>
      </p:sp>
      <p:pic>
        <p:nvPicPr>
          <p:cNvPr id="23" name="Picture 22" descr="Big Bang neutrinos | All Things Neutrino">
            <a:extLst>
              <a:ext uri="{FF2B5EF4-FFF2-40B4-BE49-F238E27FC236}">
                <a16:creationId xmlns:a16="http://schemas.microsoft.com/office/drawing/2014/main" id="{6CF1C764-DAB1-468D-E367-2E134EA2398E}"/>
              </a:ext>
            </a:extLst>
          </p:cNvPr>
          <p:cNvPicPr>
            <a:picLocks noChangeAspect="1"/>
          </p:cNvPicPr>
          <p:nvPr/>
        </p:nvPicPr>
        <p:blipFill>
          <a:blip r:embed="rId3"/>
          <a:srcRect l="7352" r="7192" b="2"/>
          <a:stretch>
            <a:fillRect/>
          </a:stretch>
        </p:blipFill>
        <p:spPr>
          <a:xfrm>
            <a:off x="7801965" y="3429000"/>
            <a:ext cx="4390035" cy="3429000"/>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p:spPr>
      </p:pic>
      <p:pic>
        <p:nvPicPr>
          <p:cNvPr id="25" name="Picture 24" descr="Standard Model - Wikipedia">
            <a:extLst>
              <a:ext uri="{FF2B5EF4-FFF2-40B4-BE49-F238E27FC236}">
                <a16:creationId xmlns:a16="http://schemas.microsoft.com/office/drawing/2014/main" id="{4112F722-6526-5B4D-0B94-E69EB743BB6E}"/>
              </a:ext>
            </a:extLst>
          </p:cNvPr>
          <p:cNvPicPr>
            <a:picLocks noChangeAspect="1"/>
          </p:cNvPicPr>
          <p:nvPr/>
        </p:nvPicPr>
        <p:blipFill>
          <a:blip r:embed="rId4"/>
          <a:srcRect t="16273" r="3" b="1305"/>
          <a:stretch>
            <a:fillRect/>
          </a:stretch>
        </p:blipFill>
        <p:spPr>
          <a:xfrm>
            <a:off x="7842932" y="-17"/>
            <a:ext cx="4349068" cy="3432349"/>
          </a:xfrm>
          <a:custGeom>
            <a:avLst/>
            <a:gdLst/>
            <a:ahLst/>
            <a:cxnLst/>
            <a:rect l="l" t="t" r="r" b="b"/>
            <a:pathLst>
              <a:path w="4349068" h="3428999">
                <a:moveTo>
                  <a:pt x="711944" y="0"/>
                </a:moveTo>
                <a:lnTo>
                  <a:pt x="4349068" y="0"/>
                </a:lnTo>
                <a:lnTo>
                  <a:pt x="4349068" y="3428999"/>
                </a:lnTo>
                <a:lnTo>
                  <a:pt x="32307" y="3428999"/>
                </a:lnTo>
                <a:lnTo>
                  <a:pt x="34693" y="3410051"/>
                </a:lnTo>
                <a:cubicBezTo>
                  <a:pt x="37039" y="3395347"/>
                  <a:pt x="38143" y="3381819"/>
                  <a:pt x="32792" y="3373027"/>
                </a:cubicBezTo>
                <a:cubicBezTo>
                  <a:pt x="29961" y="3298527"/>
                  <a:pt x="20335" y="3290617"/>
                  <a:pt x="14318" y="3222737"/>
                </a:cubicBezTo>
                <a:cubicBezTo>
                  <a:pt x="11384" y="3146284"/>
                  <a:pt x="-6116" y="3184007"/>
                  <a:pt x="2241" y="3118188"/>
                </a:cubicBezTo>
                <a:cubicBezTo>
                  <a:pt x="16306" y="3109217"/>
                  <a:pt x="34183" y="3024732"/>
                  <a:pt x="27952" y="3003808"/>
                </a:cubicBezTo>
                <a:cubicBezTo>
                  <a:pt x="27563" y="2966753"/>
                  <a:pt x="27366" y="2989870"/>
                  <a:pt x="27149" y="2944921"/>
                </a:cubicBezTo>
                <a:lnTo>
                  <a:pt x="41941" y="2877744"/>
                </a:lnTo>
                <a:cubicBezTo>
                  <a:pt x="36258" y="2880724"/>
                  <a:pt x="54303" y="2822146"/>
                  <a:pt x="53926" y="2807161"/>
                </a:cubicBezTo>
                <a:cubicBezTo>
                  <a:pt x="56083" y="2775643"/>
                  <a:pt x="30060" y="2769288"/>
                  <a:pt x="53334" y="2752347"/>
                </a:cubicBezTo>
                <a:lnTo>
                  <a:pt x="60008" y="2748299"/>
                </a:lnTo>
                <a:cubicBezTo>
                  <a:pt x="60210" y="2745962"/>
                  <a:pt x="60411" y="2743625"/>
                  <a:pt x="60613" y="2741288"/>
                </a:cubicBezTo>
                <a:cubicBezTo>
                  <a:pt x="60116" y="2737657"/>
                  <a:pt x="58269" y="2735847"/>
                  <a:pt x="53819" y="2737160"/>
                </a:cubicBezTo>
                <a:cubicBezTo>
                  <a:pt x="70191" y="2705347"/>
                  <a:pt x="64153" y="2699356"/>
                  <a:pt x="66799" y="2659631"/>
                </a:cubicBezTo>
                <a:cubicBezTo>
                  <a:pt x="77943" y="2612127"/>
                  <a:pt x="64846" y="2628594"/>
                  <a:pt x="86795" y="2573336"/>
                </a:cubicBezTo>
                <a:cubicBezTo>
                  <a:pt x="96119" y="2559732"/>
                  <a:pt x="108676" y="2541339"/>
                  <a:pt x="108890" y="2528057"/>
                </a:cubicBezTo>
                <a:lnTo>
                  <a:pt x="137074" y="2489594"/>
                </a:lnTo>
                <a:cubicBezTo>
                  <a:pt x="138076" y="2487774"/>
                  <a:pt x="138422" y="2473350"/>
                  <a:pt x="137897" y="2468303"/>
                </a:cubicBezTo>
                <a:lnTo>
                  <a:pt x="155171" y="2460480"/>
                </a:lnTo>
                <a:lnTo>
                  <a:pt x="147972" y="2423535"/>
                </a:lnTo>
                <a:lnTo>
                  <a:pt x="155293" y="2404394"/>
                </a:lnTo>
                <a:cubicBezTo>
                  <a:pt x="172891" y="2392610"/>
                  <a:pt x="160687" y="2347474"/>
                  <a:pt x="168818" y="2324643"/>
                </a:cubicBezTo>
                <a:cubicBezTo>
                  <a:pt x="169390" y="2297698"/>
                  <a:pt x="193082" y="2284202"/>
                  <a:pt x="198340" y="2255535"/>
                </a:cubicBezTo>
                <a:cubicBezTo>
                  <a:pt x="214268" y="2249648"/>
                  <a:pt x="228319" y="2207828"/>
                  <a:pt x="217338" y="2184679"/>
                </a:cubicBezTo>
                <a:lnTo>
                  <a:pt x="242924" y="2093132"/>
                </a:lnTo>
                <a:cubicBezTo>
                  <a:pt x="264937" y="2084587"/>
                  <a:pt x="280562" y="1985868"/>
                  <a:pt x="290446" y="1950235"/>
                </a:cubicBezTo>
                <a:cubicBezTo>
                  <a:pt x="308239" y="1920183"/>
                  <a:pt x="350073" y="1898905"/>
                  <a:pt x="361001" y="1861568"/>
                </a:cubicBezTo>
                <a:cubicBezTo>
                  <a:pt x="367163" y="1810687"/>
                  <a:pt x="352049" y="1869507"/>
                  <a:pt x="356015" y="1809499"/>
                </a:cubicBezTo>
                <a:cubicBezTo>
                  <a:pt x="355145" y="1754297"/>
                  <a:pt x="367821" y="1767680"/>
                  <a:pt x="375846" y="1693716"/>
                </a:cubicBezTo>
                <a:cubicBezTo>
                  <a:pt x="374712" y="1654244"/>
                  <a:pt x="382062" y="1627007"/>
                  <a:pt x="381776" y="1605195"/>
                </a:cubicBezTo>
                <a:cubicBezTo>
                  <a:pt x="389848" y="1568952"/>
                  <a:pt x="392552" y="1564518"/>
                  <a:pt x="396301" y="1516217"/>
                </a:cubicBezTo>
                <a:cubicBezTo>
                  <a:pt x="401397" y="1488452"/>
                  <a:pt x="428137" y="1457870"/>
                  <a:pt x="409866" y="1429841"/>
                </a:cubicBezTo>
                <a:cubicBezTo>
                  <a:pt x="422203" y="1412325"/>
                  <a:pt x="460064" y="1413592"/>
                  <a:pt x="442210" y="1380081"/>
                </a:cubicBezTo>
                <a:cubicBezTo>
                  <a:pt x="464590" y="1394128"/>
                  <a:pt x="443394" y="1335176"/>
                  <a:pt x="463662" y="1334891"/>
                </a:cubicBezTo>
                <a:cubicBezTo>
                  <a:pt x="480316" y="1336427"/>
                  <a:pt x="515162" y="1194568"/>
                  <a:pt x="519523" y="1185551"/>
                </a:cubicBezTo>
                <a:cubicBezTo>
                  <a:pt x="527731" y="1149210"/>
                  <a:pt x="536547" y="1148087"/>
                  <a:pt x="542909" y="1111168"/>
                </a:cubicBezTo>
                <a:cubicBezTo>
                  <a:pt x="555522" y="1057226"/>
                  <a:pt x="531818" y="1022543"/>
                  <a:pt x="543055" y="993353"/>
                </a:cubicBezTo>
                <a:cubicBezTo>
                  <a:pt x="559986" y="960214"/>
                  <a:pt x="580459" y="867450"/>
                  <a:pt x="592544" y="813953"/>
                </a:cubicBezTo>
                <a:cubicBezTo>
                  <a:pt x="604272" y="746430"/>
                  <a:pt x="608119" y="666470"/>
                  <a:pt x="613420" y="588218"/>
                </a:cubicBezTo>
                <a:cubicBezTo>
                  <a:pt x="604962" y="475380"/>
                  <a:pt x="590630" y="536119"/>
                  <a:pt x="596055" y="376479"/>
                </a:cubicBezTo>
                <a:lnTo>
                  <a:pt x="605018" y="280992"/>
                </a:lnTo>
                <a:cubicBezTo>
                  <a:pt x="604854" y="276227"/>
                  <a:pt x="610771" y="223140"/>
                  <a:pt x="610608" y="218374"/>
                </a:cubicBezTo>
                <a:lnTo>
                  <a:pt x="604880" y="188178"/>
                </a:lnTo>
                <a:lnTo>
                  <a:pt x="630913" y="152404"/>
                </a:lnTo>
                <a:cubicBezTo>
                  <a:pt x="640688" y="136342"/>
                  <a:pt x="647365" y="122048"/>
                  <a:pt x="663530" y="91810"/>
                </a:cubicBezTo>
                <a:lnTo>
                  <a:pt x="705264" y="3016"/>
                </a:lnTo>
                <a:close/>
              </a:path>
            </a:pathLst>
          </a:custGeom>
        </p:spPr>
      </p:pic>
    </p:spTree>
    <p:extLst>
      <p:ext uri="{BB962C8B-B14F-4D97-AF65-F5344CB8AC3E}">
        <p14:creationId xmlns:p14="http://schemas.microsoft.com/office/powerpoint/2010/main" val="243608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468082-668A-B6BC-2B05-B9715B660F40}"/>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ECDACFF-7538-AF40-6A61-435CCBD4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7BEC01-5CD2-797E-0AB3-747FDE899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610598"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9E1297C-27F5-F45A-36CC-D6B426A42133}"/>
              </a:ext>
            </a:extLst>
          </p:cNvPr>
          <p:cNvSpPr txBox="1">
            <a:spLocks/>
          </p:cNvSpPr>
          <p:nvPr/>
        </p:nvSpPr>
        <p:spPr>
          <a:xfrm>
            <a:off x="2669336" y="262879"/>
            <a:ext cx="6841666" cy="183734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4000" dirty="0">
                <a:solidFill>
                  <a:schemeClr val="tx2"/>
                </a:solidFill>
              </a:rPr>
              <a:t>The Testing Method</a:t>
            </a:r>
          </a:p>
        </p:txBody>
      </p:sp>
      <p:sp>
        <p:nvSpPr>
          <p:cNvPr id="11" name="TextBox 10">
            <a:extLst>
              <a:ext uri="{FF2B5EF4-FFF2-40B4-BE49-F238E27FC236}">
                <a16:creationId xmlns:a16="http://schemas.microsoft.com/office/drawing/2014/main" id="{ED524299-6C26-C2A1-0B7E-FE4D53D08EEF}"/>
              </a:ext>
            </a:extLst>
          </p:cNvPr>
          <p:cNvSpPr txBox="1"/>
          <p:nvPr/>
        </p:nvSpPr>
        <p:spPr>
          <a:xfrm>
            <a:off x="190341" y="906468"/>
            <a:ext cx="11164734" cy="47654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endParaRPr lang="en-US" sz="2000">
              <a:latin typeface="Calibri"/>
              <a:ea typeface="Calibri"/>
              <a:cs typeface="Calibri"/>
            </a:endParaRPr>
          </a:p>
          <a:p>
            <a:pPr marL="285750" indent="-285750">
              <a:lnSpc>
                <a:spcPct val="90000"/>
              </a:lnSpc>
              <a:spcBef>
                <a:spcPts val="1000"/>
              </a:spcBef>
              <a:buFont typeface="Arial"/>
              <a:buChar char="•"/>
            </a:pPr>
            <a:r>
              <a:rPr lang="en-US" sz="2000" dirty="0">
                <a:latin typeface="Calibri"/>
                <a:ea typeface="Calibri"/>
                <a:cs typeface="Calibri"/>
              </a:rPr>
              <a:t>Use circular accelerator to energize initial electrons, enter into a linear fixed target accelerator to produce the beam</a:t>
            </a:r>
          </a:p>
          <a:p>
            <a:pPr marL="285750" indent="-285750">
              <a:lnSpc>
                <a:spcPct val="90000"/>
              </a:lnSpc>
              <a:spcBef>
                <a:spcPts val="1000"/>
              </a:spcBef>
              <a:buFont typeface="Arial"/>
              <a:buChar char="•"/>
            </a:pPr>
            <a:r>
              <a:rPr lang="en-US" sz="2000" dirty="0">
                <a:latin typeface="Calibri"/>
                <a:ea typeface="Calibri"/>
                <a:cs typeface="Calibri"/>
              </a:rPr>
              <a:t>Through decay of tau, produce beam of 3 known types of neutrinos in SM</a:t>
            </a:r>
          </a:p>
          <a:p>
            <a:pPr marL="285750" indent="-285750">
              <a:lnSpc>
                <a:spcPct val="90000"/>
              </a:lnSpc>
              <a:spcBef>
                <a:spcPts val="1000"/>
              </a:spcBef>
              <a:buFont typeface="Arial"/>
              <a:buChar char="•"/>
            </a:pPr>
            <a:r>
              <a:rPr lang="en-US" sz="2000" dirty="0">
                <a:latin typeface="Calibri"/>
                <a:ea typeface="Calibri"/>
                <a:cs typeface="Calibri"/>
              </a:rPr>
              <a:t>Use 2 detectors and measure the proportion of 3 types in the 1st  detector and from kinematic calculations, predict the proportion of each in 2nd detector and analyze results observed</a:t>
            </a:r>
          </a:p>
          <a:p>
            <a:pPr marL="285750" indent="-285750">
              <a:lnSpc>
                <a:spcPct val="90000"/>
              </a:lnSpc>
              <a:spcBef>
                <a:spcPts val="1000"/>
              </a:spcBef>
              <a:buFont typeface="Arial"/>
              <a:buChar char="•"/>
            </a:pPr>
            <a:r>
              <a:rPr lang="en-US" sz="2000" dirty="0">
                <a:latin typeface="Calibri"/>
                <a:ea typeface="Calibri"/>
                <a:cs typeface="Calibri"/>
              </a:rPr>
              <a:t>If observations disagree with predictions, there is something missing from results (additional neutrino state)</a:t>
            </a:r>
            <a:endParaRPr lang="en-US" sz="2000" dirty="0"/>
          </a:p>
          <a:p>
            <a:pPr>
              <a:lnSpc>
                <a:spcPct val="90000"/>
              </a:lnSpc>
              <a:spcBef>
                <a:spcPts val="1000"/>
              </a:spcBef>
            </a:pPr>
            <a:endParaRPr lang="en-US" sz="2000">
              <a:latin typeface="Calibri"/>
              <a:ea typeface="Calibri"/>
              <a:cs typeface="Calibri"/>
            </a:endParaRPr>
          </a:p>
          <a:p>
            <a:endParaRPr lang="en-US" sz="2000"/>
          </a:p>
          <a:p>
            <a:r>
              <a:rPr lang="en-US" sz="2000" dirty="0"/>
              <a:t>More comprehensive overview as tau neutrinos </a:t>
            </a:r>
          </a:p>
          <a:p>
            <a:r>
              <a:rPr lang="en-US" sz="2000" dirty="0"/>
              <a:t>have not been used previously in any accelerator </a:t>
            </a:r>
          </a:p>
          <a:p>
            <a:r>
              <a:rPr lang="en-US" sz="2000" dirty="0"/>
              <a:t>Testing neutrinos at source compared to </a:t>
            </a:r>
            <a:endParaRPr lang="en-US" dirty="0"/>
          </a:p>
          <a:p>
            <a:r>
              <a:rPr lang="en-US" sz="2000" dirty="0"/>
              <a:t>those recorded after</a:t>
            </a:r>
            <a:r>
              <a:rPr lang="en-US" sz="1600" dirty="0"/>
              <a:t>.</a:t>
            </a:r>
          </a:p>
        </p:txBody>
      </p:sp>
      <p:pic>
        <p:nvPicPr>
          <p:cNvPr id="13" name="Picture 12" descr="Diagram of a beam diagram&#10;&#10;AI-generated content may be incorrect.">
            <a:extLst>
              <a:ext uri="{FF2B5EF4-FFF2-40B4-BE49-F238E27FC236}">
                <a16:creationId xmlns:a16="http://schemas.microsoft.com/office/drawing/2014/main" id="{3167AD3E-012F-0EE1-2EB6-FB272DDFB269}"/>
              </a:ext>
            </a:extLst>
          </p:cNvPr>
          <p:cNvPicPr>
            <a:picLocks noChangeAspect="1"/>
          </p:cNvPicPr>
          <p:nvPr/>
        </p:nvPicPr>
        <p:blipFill>
          <a:blip r:embed="rId3"/>
          <a:stretch>
            <a:fillRect/>
          </a:stretch>
        </p:blipFill>
        <p:spPr>
          <a:xfrm>
            <a:off x="6088940" y="3610061"/>
            <a:ext cx="5899322" cy="2341354"/>
          </a:xfrm>
          <a:prstGeom prst="rect">
            <a:avLst/>
          </a:prstGeom>
        </p:spPr>
      </p:pic>
      <p:sp>
        <p:nvSpPr>
          <p:cNvPr id="17" name="Rectangle 3">
            <a:extLst>
              <a:ext uri="{FF2B5EF4-FFF2-40B4-BE49-F238E27FC236}">
                <a16:creationId xmlns:a16="http://schemas.microsoft.com/office/drawing/2014/main" id="{099EAFAB-5EBB-0609-0CA9-A0A234B75611}"/>
              </a:ext>
            </a:extLst>
          </p:cNvPr>
          <p:cNvSpPr>
            <a:spLocks noChangeArrowheads="1"/>
          </p:cNvSpPr>
          <p:nvPr/>
        </p:nvSpPr>
        <p:spPr bwMode="auto">
          <a:xfrm>
            <a:off x="-227479" y="7521415"/>
            <a:ext cx="741029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a:latin typeface="Calibri"/>
                <a:ea typeface="Calibri"/>
                <a:cs typeface="Calibri"/>
              </a:rPr>
              <a:t>1. Higgs Production</a:t>
            </a:r>
            <a:br>
              <a:rPr lang="en-US" sz="2000">
                <a:latin typeface="Calibri"/>
                <a:ea typeface="Calibri"/>
                <a:cs typeface="Calibri"/>
              </a:rPr>
            </a:br>
            <a:r>
              <a:rPr lang="en-US" sz="2000">
                <a:latin typeface="Calibri"/>
                <a:ea typeface="Calibri"/>
                <a:cs typeface="Calibri"/>
              </a:rPr>
              <a:t>Electrons are accelerated to around 125 GeV and collide with a fixed target, occasionally producing Higgs bosons. (Using electrons instead of protons as cleaner)</a:t>
            </a:r>
          </a:p>
          <a:p>
            <a:r>
              <a:rPr lang="en-US" sz="2000">
                <a:latin typeface="Calibri"/>
                <a:ea typeface="Calibri"/>
                <a:cs typeface="Calibri"/>
              </a:rPr>
              <a:t>2. Higgs Decay</a:t>
            </a:r>
            <a:br>
              <a:rPr lang="en-US" sz="2000">
                <a:latin typeface="Calibri"/>
                <a:ea typeface="Calibri"/>
                <a:cs typeface="Calibri"/>
              </a:rPr>
            </a:br>
            <a:r>
              <a:rPr lang="en-US" sz="2000">
                <a:latin typeface="Calibri"/>
                <a:ea typeface="Calibri"/>
                <a:cs typeface="Calibri"/>
              </a:rPr>
              <a:t>The Higgs decays into </a:t>
            </a:r>
            <a:r>
              <a:rPr lang="en-US" sz="2000" err="1">
                <a:latin typeface="Calibri"/>
                <a:ea typeface="Calibri"/>
                <a:cs typeface="Calibri"/>
              </a:rPr>
              <a:t>τ⁺τ</a:t>
            </a:r>
            <a:r>
              <a:rPr lang="en-US" sz="2000">
                <a:latin typeface="Calibri"/>
                <a:ea typeface="Calibri"/>
                <a:cs typeface="Calibri"/>
              </a:rPr>
              <a:t>⁻ pairs. Each tau then decays into Standard Model particles, including neutrinos. Some of these neutrinos could transform into sterile neutrinos, which don’t interact with detectors.</a:t>
            </a:r>
          </a:p>
          <a:p>
            <a:r>
              <a:rPr lang="en-US" sz="2000">
                <a:latin typeface="Calibri"/>
                <a:ea typeface="Calibri"/>
                <a:cs typeface="Calibri"/>
              </a:rPr>
              <a:t>3. Detecting Missing Energy</a:t>
            </a:r>
            <a:br>
              <a:rPr lang="en-US" sz="2000">
                <a:latin typeface="Calibri"/>
                <a:ea typeface="Calibri"/>
                <a:cs typeface="Calibri"/>
              </a:rPr>
            </a:br>
            <a:r>
              <a:rPr lang="en-US" sz="2000">
                <a:latin typeface="Calibri"/>
                <a:ea typeface="Calibri"/>
                <a:cs typeface="Calibri"/>
              </a:rPr>
              <a:t>A near detector measures the neutrinos produced by the decays. A far detector measures neutrinos after a distance. Any deficit at the far detector suggests energy carried away by sterile neutrinos.</a:t>
            </a:r>
          </a:p>
          <a:p>
            <a:r>
              <a:rPr lang="en-US" sz="2000">
                <a:latin typeface="Calibri"/>
                <a:ea typeface="Calibri"/>
                <a:cs typeface="Calibri"/>
              </a:rPr>
              <a:t>4. Using a Magnetic Field</a:t>
            </a:r>
            <a:br>
              <a:rPr lang="en-US" sz="2000">
                <a:latin typeface="Calibri"/>
                <a:ea typeface="Calibri"/>
                <a:cs typeface="Calibri"/>
              </a:rPr>
            </a:br>
            <a:r>
              <a:rPr lang="en-US" sz="2000">
                <a:latin typeface="Calibri"/>
                <a:ea typeface="Calibri"/>
                <a:cs typeface="Calibri"/>
              </a:rPr>
              <a:t>A strong magnetic field deflects charged particles (electrons, muons, hadrons) while leaving neutral particles, including neutrinos, unaffected. This ensures that missing energy can be attributed to invisible neutrinos rather than other particles.</a:t>
            </a:r>
          </a:p>
        </p:txBody>
      </p:sp>
      <mc:AlternateContent xmlns:mc="http://schemas.openxmlformats.org/markup-compatibility/2006">
        <mc:Choice xmlns:p14="http://schemas.microsoft.com/office/powerpoint/2010/main" Requires="p14">
          <p:contentPart p14:bwMode="auto" r:id="rId4">
            <p14:nvContentPartPr>
              <p14:cNvPr id="29" name="Ink 28">
                <a:extLst>
                  <a:ext uri="{FF2B5EF4-FFF2-40B4-BE49-F238E27FC236}">
                    <a16:creationId xmlns:a16="http://schemas.microsoft.com/office/drawing/2014/main" id="{778433F2-8062-5FFB-55BB-C7C1A68DD9AF}"/>
                  </a:ext>
                </a:extLst>
              </p14:cNvPr>
              <p14:cNvContentPartPr/>
              <p14:nvPr/>
            </p14:nvContentPartPr>
            <p14:xfrm>
              <a:off x="10838295" y="2363932"/>
              <a:ext cx="14431" cy="14431"/>
            </p14:xfrm>
          </p:contentPart>
        </mc:Choice>
        <mc:Fallback>
          <p:pic>
            <p:nvPicPr>
              <p:cNvPr id="29" name="Ink 28">
                <a:extLst>
                  <a:ext uri="{FF2B5EF4-FFF2-40B4-BE49-F238E27FC236}">
                    <a16:creationId xmlns:a16="http://schemas.microsoft.com/office/drawing/2014/main" id="{778433F2-8062-5FFB-55BB-C7C1A68DD9AF}"/>
                  </a:ext>
                </a:extLst>
              </p:cNvPr>
              <p:cNvPicPr/>
              <p:nvPr/>
            </p:nvPicPr>
            <p:blipFill>
              <a:blip r:embed="rId5"/>
              <a:stretch>
                <a:fillRect/>
              </a:stretch>
            </p:blipFill>
            <p:spPr>
              <a:xfrm>
                <a:off x="10116745" y="1642382"/>
                <a:ext cx="1443100" cy="1443100"/>
              </a:xfrm>
              <a:prstGeom prst="rect">
                <a:avLst/>
              </a:prstGeom>
            </p:spPr>
          </p:pic>
        </mc:Fallback>
      </mc:AlternateContent>
    </p:spTree>
    <p:extLst>
      <p:ext uri="{BB962C8B-B14F-4D97-AF65-F5344CB8AC3E}">
        <p14:creationId xmlns:p14="http://schemas.microsoft.com/office/powerpoint/2010/main" val="21432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F731A09-B18C-A062-052A-CFAEEB292CB8}"/>
              </a:ext>
            </a:extLst>
          </p:cNvPr>
          <p:cNvSpPr>
            <a:spLocks noGrp="1"/>
          </p:cNvSpPr>
          <p:nvPr>
            <p:ph type="dt" sz="half" idx="10"/>
          </p:nvPr>
        </p:nvSpPr>
        <p:spPr/>
        <p:txBody>
          <a:bodyPr/>
          <a:lstStyle/>
          <a:p>
            <a:fld id="{72663B28-394E-49F9-82ED-4AD80BFA8230}" type="datetime1">
              <a:rPr lang="en-US" smtClean="0"/>
              <a:t>8/22/2025</a:t>
            </a:fld>
            <a:endParaRPr lang="en-US"/>
          </a:p>
        </p:txBody>
      </p:sp>
      <p:sp>
        <p:nvSpPr>
          <p:cNvPr id="5" name="Footer Placeholder 4">
            <a:extLst>
              <a:ext uri="{FF2B5EF4-FFF2-40B4-BE49-F238E27FC236}">
                <a16:creationId xmlns:a16="http://schemas.microsoft.com/office/drawing/2014/main" id="{C5EFF8E4-CF2C-E615-9FCA-B9890C8C5AD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2F0EC61-90FE-12B1-C7EE-B36B831574F3}"/>
              </a:ext>
            </a:extLst>
          </p:cNvPr>
          <p:cNvSpPr>
            <a:spLocks noGrp="1"/>
          </p:cNvSpPr>
          <p:nvPr>
            <p:ph type="sldNum" sz="quarter" idx="12"/>
          </p:nvPr>
        </p:nvSpPr>
        <p:spPr/>
        <p:txBody>
          <a:bodyPr/>
          <a:lstStyle/>
          <a:p>
            <a:fld id="{CC057153-B650-4DEB-B370-79DDCFDCE934}" type="slidenum">
              <a:rPr lang="en-US" smtClean="0"/>
              <a:t>6</a:t>
            </a:fld>
            <a:endParaRPr lang="en-US"/>
          </a:p>
        </p:txBody>
      </p:sp>
      <p:pic>
        <p:nvPicPr>
          <p:cNvPr id="12" name="Picture 11">
            <a:extLst>
              <a:ext uri="{FF2B5EF4-FFF2-40B4-BE49-F238E27FC236}">
                <a16:creationId xmlns:a16="http://schemas.microsoft.com/office/drawing/2014/main" id="{DAD2B8EE-A8A2-B381-806B-D45EAA35AC1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013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ABE7B9-9FCA-ACCB-6B14-694DB070128E}"/>
              </a:ext>
            </a:extLst>
          </p:cNvPr>
          <p:cNvSpPr>
            <a:spLocks noGrp="1"/>
          </p:cNvSpPr>
          <p:nvPr>
            <p:ph type="dt" sz="half" idx="10"/>
          </p:nvPr>
        </p:nvSpPr>
        <p:spPr/>
        <p:txBody>
          <a:bodyPr/>
          <a:lstStyle/>
          <a:p>
            <a:fld id="{11F8330B-8F2B-4076-AC1A-855F2C2287DB}" type="datetime1">
              <a:rPr lang="en-US" smtClean="0"/>
              <a:t>8/22/2025</a:t>
            </a:fld>
            <a:endParaRPr lang="en-US"/>
          </a:p>
        </p:txBody>
      </p:sp>
      <p:sp>
        <p:nvSpPr>
          <p:cNvPr id="5" name="Footer Placeholder 4">
            <a:extLst>
              <a:ext uri="{FF2B5EF4-FFF2-40B4-BE49-F238E27FC236}">
                <a16:creationId xmlns:a16="http://schemas.microsoft.com/office/drawing/2014/main" id="{E1074E4F-3F34-BDB0-1B50-530BB51DD4F0}"/>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143A139-5114-1553-6953-61C47C76830C}"/>
              </a:ext>
            </a:extLst>
          </p:cNvPr>
          <p:cNvSpPr>
            <a:spLocks noGrp="1"/>
          </p:cNvSpPr>
          <p:nvPr>
            <p:ph type="sldNum" sz="quarter" idx="12"/>
          </p:nvPr>
        </p:nvSpPr>
        <p:spPr/>
        <p:txBody>
          <a:bodyPr/>
          <a:lstStyle/>
          <a:p>
            <a:fld id="{CC057153-B650-4DEB-B370-79DDCFDCE934}" type="slidenum">
              <a:rPr lang="en-US" smtClean="0"/>
              <a:t>7</a:t>
            </a:fld>
            <a:endParaRPr lang="en-US"/>
          </a:p>
        </p:txBody>
      </p:sp>
      <p:pic>
        <p:nvPicPr>
          <p:cNvPr id="7" name="Picture 6" descr="A piece of paper with writing on it&#10;&#10;AI-generated content may be incorrect.">
            <a:extLst>
              <a:ext uri="{FF2B5EF4-FFF2-40B4-BE49-F238E27FC236}">
                <a16:creationId xmlns:a16="http://schemas.microsoft.com/office/drawing/2014/main" id="{09D2BA4B-CC00-BD43-E794-02779780B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76831" y="-2707342"/>
            <a:ext cx="6837230" cy="12239554"/>
          </a:xfrm>
          <a:prstGeom prst="rect">
            <a:avLst/>
          </a:prstGeom>
        </p:spPr>
      </p:pic>
    </p:spTree>
    <p:extLst>
      <p:ext uri="{BB962C8B-B14F-4D97-AF65-F5344CB8AC3E}">
        <p14:creationId xmlns:p14="http://schemas.microsoft.com/office/powerpoint/2010/main" val="152532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2D13-9CA1-03E2-F724-E56F814935C3}"/>
              </a:ext>
            </a:extLst>
          </p:cNvPr>
          <p:cNvSpPr>
            <a:spLocks noGrp="1"/>
          </p:cNvSpPr>
          <p:nvPr>
            <p:ph type="title"/>
          </p:nvPr>
        </p:nvSpPr>
        <p:spPr>
          <a:xfrm>
            <a:off x="607205" y="603069"/>
            <a:ext cx="6818666" cy="583474"/>
          </a:xfrm>
        </p:spPr>
        <p:txBody>
          <a:bodyPr>
            <a:normAutofit fontScale="90000"/>
          </a:bodyPr>
          <a:lstStyle/>
          <a:p>
            <a:r>
              <a:rPr lang="en-GB" dirty="0"/>
              <a:t>Detecting the neutrinos</a:t>
            </a:r>
            <a:br>
              <a:rPr lang="en-GB"/>
            </a:br>
            <a:br>
              <a:rPr lang="en-GB"/>
            </a:br>
            <a:br>
              <a:rPr lang="en-GB"/>
            </a:br>
            <a:br>
              <a:rPr lang="en-GB" sz="2000" b="0"/>
            </a:br>
            <a:br>
              <a:rPr lang="en-GB" sz="2000" b="0"/>
            </a:br>
            <a:endParaRPr lang="en-GB" b="0"/>
          </a:p>
        </p:txBody>
      </p:sp>
      <p:sp>
        <p:nvSpPr>
          <p:cNvPr id="4" name="Date Placeholder 3">
            <a:extLst>
              <a:ext uri="{FF2B5EF4-FFF2-40B4-BE49-F238E27FC236}">
                <a16:creationId xmlns:a16="http://schemas.microsoft.com/office/drawing/2014/main" id="{D5231705-DFA3-3D69-A44F-8279210110D1}"/>
              </a:ext>
            </a:extLst>
          </p:cNvPr>
          <p:cNvSpPr>
            <a:spLocks noGrp="1"/>
          </p:cNvSpPr>
          <p:nvPr>
            <p:ph type="dt" sz="half" idx="10"/>
          </p:nvPr>
        </p:nvSpPr>
        <p:spPr/>
        <p:txBody>
          <a:bodyPr/>
          <a:lstStyle/>
          <a:p>
            <a:fld id="{468D732C-091C-4468-B221-D9AB3A62402A}" type="datetime1">
              <a:rPr lang="en-US" smtClean="0"/>
              <a:t>8/22/2025</a:t>
            </a:fld>
            <a:endParaRPr lang="en-US"/>
          </a:p>
        </p:txBody>
      </p:sp>
      <p:sp>
        <p:nvSpPr>
          <p:cNvPr id="5" name="Footer Placeholder 4">
            <a:extLst>
              <a:ext uri="{FF2B5EF4-FFF2-40B4-BE49-F238E27FC236}">
                <a16:creationId xmlns:a16="http://schemas.microsoft.com/office/drawing/2014/main" id="{33FC4FE9-130B-9803-5791-E2C21F26281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355678A-0A8E-DCDF-F67F-9A8BC477180E}"/>
              </a:ext>
            </a:extLst>
          </p:cNvPr>
          <p:cNvSpPr>
            <a:spLocks noGrp="1"/>
          </p:cNvSpPr>
          <p:nvPr>
            <p:ph type="sldNum" sz="quarter" idx="12"/>
          </p:nvPr>
        </p:nvSpPr>
        <p:spPr/>
        <p:txBody>
          <a:bodyPr/>
          <a:lstStyle/>
          <a:p>
            <a:fld id="{CC057153-B650-4DEB-B370-79DDCFDCE934}" type="slidenum">
              <a:rPr lang="en-US" smtClean="0"/>
              <a:t>8</a:t>
            </a:fld>
            <a:endParaRPr lang="en-US"/>
          </a:p>
        </p:txBody>
      </p:sp>
      <p:sp>
        <p:nvSpPr>
          <p:cNvPr id="8" name="TextBox 7">
            <a:extLst>
              <a:ext uri="{FF2B5EF4-FFF2-40B4-BE49-F238E27FC236}">
                <a16:creationId xmlns:a16="http://schemas.microsoft.com/office/drawing/2014/main" id="{46A39BA2-988D-BB4A-45C9-D7C0895F1207}"/>
              </a:ext>
            </a:extLst>
          </p:cNvPr>
          <p:cNvSpPr txBox="1"/>
          <p:nvPr/>
        </p:nvSpPr>
        <p:spPr>
          <a:xfrm>
            <a:off x="607205" y="1374689"/>
            <a:ext cx="11480949" cy="5078313"/>
          </a:xfrm>
          <a:prstGeom prst="rect">
            <a:avLst/>
          </a:prstGeom>
          <a:noFill/>
        </p:spPr>
        <p:txBody>
          <a:bodyPr wrap="square" rtlCol="0">
            <a:spAutoFit/>
          </a:bodyPr>
          <a:lstStyle/>
          <a:p>
            <a:r>
              <a:rPr lang="en-GB" b="1" dirty="0"/>
              <a:t>Detection Chain</a:t>
            </a:r>
          </a:p>
          <a:p>
            <a:pPr marL="285750" indent="-285750">
              <a:buFont typeface="Arial" panose="020B0604020202020204" pitchFamily="34" charset="0"/>
              <a:buChar char="•"/>
            </a:pPr>
            <a:r>
              <a:rPr lang="en-GB" dirty="0"/>
              <a:t>Electron, muon and tau neutrinos produced but need to isolate these neutrinos</a:t>
            </a:r>
          </a:p>
          <a:p>
            <a:pPr marL="285750" indent="-285750">
              <a:buFont typeface="Arial" panose="020B0604020202020204" pitchFamily="34" charset="0"/>
              <a:buChar char="•"/>
            </a:pPr>
            <a:r>
              <a:rPr lang="en-GB" dirty="0"/>
              <a:t>Magnetic fields to bend these charged particles into other absorbers/ detectors</a:t>
            </a:r>
          </a:p>
          <a:p>
            <a:pPr marL="285750" indent="-285750">
              <a:buFont typeface="Arial" panose="020B0604020202020204" pitchFamily="34" charset="0"/>
              <a:buChar char="•"/>
            </a:pPr>
            <a:r>
              <a:rPr lang="en-GB" dirty="0"/>
              <a:t>As neutral and weakly interacting, neutrinos pass straight through</a:t>
            </a:r>
          </a:p>
          <a:p>
            <a:r>
              <a:rPr lang="en-GB" b="1" dirty="0"/>
              <a:t>Cherenkov Radiation</a:t>
            </a:r>
          </a:p>
          <a:p>
            <a:pPr marL="285750" indent="-285750">
              <a:buFont typeface="Arial" panose="020B0604020202020204" pitchFamily="34" charset="0"/>
              <a:buChar char="•"/>
            </a:pPr>
            <a:r>
              <a:rPr lang="en-GB" dirty="0"/>
              <a:t>Charged particles moving faster than light in a medium (using water in this case) emit Cherenkov light. </a:t>
            </a:r>
          </a:p>
          <a:p>
            <a:pPr marL="285750" indent="-285750">
              <a:buFont typeface="Arial" panose="020B0604020202020204" pitchFamily="34" charset="0"/>
              <a:buChar char="•"/>
            </a:pPr>
            <a:r>
              <a:rPr lang="en-GB" dirty="0"/>
              <a:t>This light forms a ring on a surrounding detector:</a:t>
            </a:r>
          </a:p>
          <a:p>
            <a:pPr marL="285750" indent="-285750">
              <a:buFont typeface="Arial" panose="020B0604020202020204" pitchFamily="34" charset="0"/>
              <a:buChar char="•"/>
            </a:pPr>
            <a:r>
              <a:rPr lang="en-GB" dirty="0"/>
              <a:t>Electrons </a:t>
            </a:r>
            <a:r>
              <a:rPr lang="en-GB" dirty="0">
                <a:sym typeface="Wingdings" panose="05000000000000000000" pitchFamily="2" charset="2"/>
              </a:rPr>
              <a:t> fuzzy diffuse ring</a:t>
            </a:r>
          </a:p>
          <a:p>
            <a:pPr marL="285750" indent="-285750">
              <a:buFont typeface="Arial" panose="020B0604020202020204" pitchFamily="34" charset="0"/>
              <a:buChar char="•"/>
            </a:pPr>
            <a:r>
              <a:rPr lang="en-GB" dirty="0">
                <a:sym typeface="Wingdings" panose="05000000000000000000" pitchFamily="2" charset="2"/>
              </a:rPr>
              <a:t>Muons  sharp, clear ring</a:t>
            </a:r>
          </a:p>
          <a:p>
            <a:r>
              <a:rPr lang="en-GB" b="1" dirty="0">
                <a:sym typeface="Wingdings" panose="05000000000000000000" pitchFamily="2" charset="2"/>
              </a:rPr>
              <a:t>Tau Detection</a:t>
            </a:r>
          </a:p>
          <a:p>
            <a:pPr marL="285750" indent="-285750">
              <a:buFont typeface="Arial" panose="020B0604020202020204" pitchFamily="34" charset="0"/>
              <a:buChar char="•"/>
            </a:pPr>
            <a:r>
              <a:rPr lang="en-GB" dirty="0">
                <a:sym typeface="Wingdings" panose="05000000000000000000" pitchFamily="2" charset="2"/>
              </a:rPr>
              <a:t>Taus are short-lived: decay occurs before reaching detectors</a:t>
            </a:r>
          </a:p>
          <a:p>
            <a:pPr marL="285750" indent="-285750">
              <a:buFont typeface="Arial" panose="020B0604020202020204" pitchFamily="34" charset="0"/>
              <a:buChar char="•"/>
            </a:pPr>
            <a:r>
              <a:rPr lang="en-GB" dirty="0">
                <a:sym typeface="Wingdings" panose="05000000000000000000" pitchFamily="2" charset="2"/>
              </a:rPr>
              <a:t>Commonly decay into </a:t>
            </a:r>
            <a:r>
              <a:rPr lang="en-GB" dirty="0" err="1">
                <a:sym typeface="Wingdings" panose="05000000000000000000" pitchFamily="2" charset="2"/>
              </a:rPr>
              <a:t>pions</a:t>
            </a:r>
            <a:r>
              <a:rPr lang="en-GB" dirty="0">
                <a:sym typeface="Wingdings" panose="05000000000000000000" pitchFamily="2" charset="2"/>
              </a:rPr>
              <a:t> which can be detected in RICH (Ring-Imaging Cherenkov) detectors, distinguished by Cherenkov angle. </a:t>
            </a:r>
            <a:endParaRPr lang="en-GB" dirty="0"/>
          </a:p>
          <a:p>
            <a:endParaRPr lang="en-GB"/>
          </a:p>
          <a:p>
            <a:endParaRPr lang="en-GB" b="1"/>
          </a:p>
          <a:p>
            <a:endParaRPr lang="en-GB" b="1"/>
          </a:p>
          <a:p>
            <a:endParaRPr lang="en-GB" b="1"/>
          </a:p>
          <a:p>
            <a:endParaRPr lang="en-GB"/>
          </a:p>
        </p:txBody>
      </p:sp>
      <p:pic>
        <p:nvPicPr>
          <p:cNvPr id="3" name="Picture 2" descr="A group of colorful circles with letters&#10;&#10;AI-generated content may be incorrect.">
            <a:extLst>
              <a:ext uri="{FF2B5EF4-FFF2-40B4-BE49-F238E27FC236}">
                <a16:creationId xmlns:a16="http://schemas.microsoft.com/office/drawing/2014/main" id="{5FF4F7CE-EBE1-7CB9-532B-92999FBA6236}"/>
              </a:ext>
            </a:extLst>
          </p:cNvPr>
          <p:cNvPicPr>
            <a:picLocks noChangeAspect="1"/>
          </p:cNvPicPr>
          <p:nvPr/>
        </p:nvPicPr>
        <p:blipFill>
          <a:blip r:embed="rId2"/>
          <a:stretch>
            <a:fillRect/>
          </a:stretch>
        </p:blipFill>
        <p:spPr>
          <a:xfrm>
            <a:off x="8563250" y="4700794"/>
            <a:ext cx="3094107" cy="1940064"/>
          </a:xfrm>
          <a:prstGeom prst="rect">
            <a:avLst/>
          </a:prstGeom>
        </p:spPr>
      </p:pic>
    </p:spTree>
    <p:extLst>
      <p:ext uri="{BB962C8B-B14F-4D97-AF65-F5344CB8AC3E}">
        <p14:creationId xmlns:p14="http://schemas.microsoft.com/office/powerpoint/2010/main" val="133669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uperconducting magnets: an enabling technology for the discovery of the  Higgs boson – CERN Courier">
            <a:extLst>
              <a:ext uri="{FF2B5EF4-FFF2-40B4-BE49-F238E27FC236}">
                <a16:creationId xmlns:a16="http://schemas.microsoft.com/office/drawing/2014/main" id="{75C0F09D-FAC3-A3E9-6739-AC4C8C80A640}"/>
              </a:ext>
            </a:extLst>
          </p:cNvPr>
          <p:cNvPicPr>
            <a:picLocks noChangeAspect="1"/>
          </p:cNvPicPr>
          <p:nvPr/>
        </p:nvPicPr>
        <p:blipFill>
          <a:blip r:embed="rId3"/>
          <a:srcRect b="5436"/>
          <a:stretch>
            <a:fillRect/>
          </a:stretch>
        </p:blipFill>
        <p:spPr>
          <a:xfrm>
            <a:off x="2519309"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7F75E-9C68-FDFE-32BC-8063A376E681}"/>
              </a:ext>
            </a:extLst>
          </p:cNvPr>
          <p:cNvSpPr>
            <a:spLocks noGrp="1"/>
          </p:cNvSpPr>
          <p:nvPr>
            <p:ph type="title"/>
          </p:nvPr>
        </p:nvSpPr>
        <p:spPr>
          <a:xfrm>
            <a:off x="838200" y="365125"/>
            <a:ext cx="3822189" cy="1899912"/>
          </a:xfrm>
        </p:spPr>
        <p:txBody>
          <a:bodyPr>
            <a:normAutofit/>
          </a:bodyPr>
          <a:lstStyle/>
          <a:p>
            <a:r>
              <a:rPr lang="en-US" sz="4000"/>
              <a:t>Materials proposed</a:t>
            </a:r>
          </a:p>
        </p:txBody>
      </p:sp>
      <p:sp>
        <p:nvSpPr>
          <p:cNvPr id="3" name="Content Placeholder 2">
            <a:extLst>
              <a:ext uri="{FF2B5EF4-FFF2-40B4-BE49-F238E27FC236}">
                <a16:creationId xmlns:a16="http://schemas.microsoft.com/office/drawing/2014/main" id="{D76E8B10-2D5E-F3AA-57A5-F8614B08935A}"/>
              </a:ext>
            </a:extLst>
          </p:cNvPr>
          <p:cNvSpPr>
            <a:spLocks noGrp="1"/>
          </p:cNvSpPr>
          <p:nvPr>
            <p:ph idx="1"/>
          </p:nvPr>
        </p:nvSpPr>
        <p:spPr>
          <a:xfrm>
            <a:off x="838197" y="1557619"/>
            <a:ext cx="3822189" cy="3742762"/>
          </a:xfrm>
        </p:spPr>
        <p:txBody>
          <a:bodyPr vert="horz" lIns="91440" tIns="45720" rIns="91440" bIns="45720" rtlCol="0" anchor="t">
            <a:normAutofit/>
          </a:bodyPr>
          <a:lstStyle/>
          <a:p>
            <a:pPr>
              <a:lnSpc>
                <a:spcPct val="110000"/>
              </a:lnSpc>
            </a:pPr>
            <a:r>
              <a:rPr lang="en-US" sz="1700" dirty="0">
                <a:ea typeface="+mn-lt"/>
                <a:cs typeface="+mn-lt"/>
              </a:rPr>
              <a:t>Niobium-Titanium (Nb-Ti) for superconducting magnets</a:t>
            </a:r>
            <a:endParaRPr lang="en-GB" sz="1700" dirty="0">
              <a:ea typeface="+mn-lt"/>
              <a:cs typeface="+mn-lt"/>
            </a:endParaRPr>
          </a:p>
          <a:p>
            <a:pPr>
              <a:lnSpc>
                <a:spcPct val="110000"/>
              </a:lnSpc>
            </a:pPr>
            <a:r>
              <a:rPr lang="en-GB" sz="1700" dirty="0">
                <a:ea typeface="+mn-lt"/>
                <a:cs typeface="+mn-lt"/>
              </a:rPr>
              <a:t>Graphite for target</a:t>
            </a:r>
          </a:p>
          <a:p>
            <a:pPr>
              <a:lnSpc>
                <a:spcPct val="110000"/>
              </a:lnSpc>
            </a:pPr>
            <a:r>
              <a:rPr lang="en-GB" sz="1700" dirty="0">
                <a:ea typeface="+mn-lt"/>
                <a:cs typeface="+mn-lt"/>
              </a:rPr>
              <a:t>Aluminium magnetic horns</a:t>
            </a:r>
          </a:p>
          <a:p>
            <a:pPr>
              <a:lnSpc>
                <a:spcPct val="110000"/>
              </a:lnSpc>
            </a:pPr>
            <a:endParaRPr lang="en-GB" sz="1700">
              <a:ea typeface="+mn-lt"/>
              <a:cs typeface="+mn-lt"/>
            </a:endParaRPr>
          </a:p>
          <a:p>
            <a:pPr marL="0" indent="0">
              <a:lnSpc>
                <a:spcPct val="110000"/>
              </a:lnSpc>
              <a:buNone/>
            </a:pPr>
            <a:endParaRPr lang="en-GB" sz="1700" dirty="0">
              <a:ea typeface="+mn-lt"/>
              <a:cs typeface="+mn-lt"/>
            </a:endParaRPr>
          </a:p>
          <a:p>
            <a:pPr>
              <a:lnSpc>
                <a:spcPct val="110000"/>
              </a:lnSpc>
            </a:pPr>
            <a:r>
              <a:rPr lang="en-GB" sz="1700" dirty="0">
                <a:ea typeface="+mn-lt"/>
                <a:cs typeface="+mn-lt"/>
              </a:rPr>
              <a:t>Electrons</a:t>
            </a:r>
          </a:p>
        </p:txBody>
      </p:sp>
      <p:sp>
        <p:nvSpPr>
          <p:cNvPr id="6" name="Title 1">
            <a:extLst>
              <a:ext uri="{FF2B5EF4-FFF2-40B4-BE49-F238E27FC236}">
                <a16:creationId xmlns:a16="http://schemas.microsoft.com/office/drawing/2014/main" id="{B7E93E42-13F6-0F26-E34E-3DAA627D4C09}"/>
              </a:ext>
            </a:extLst>
          </p:cNvPr>
          <p:cNvSpPr txBox="1">
            <a:spLocks/>
          </p:cNvSpPr>
          <p:nvPr/>
        </p:nvSpPr>
        <p:spPr>
          <a:xfrm>
            <a:off x="835991" y="3223177"/>
            <a:ext cx="3822189" cy="18999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3200"/>
              <a:t>Sources</a:t>
            </a:r>
          </a:p>
        </p:txBody>
      </p:sp>
    </p:spTree>
    <p:extLst>
      <p:ext uri="{BB962C8B-B14F-4D97-AF65-F5344CB8AC3E}">
        <p14:creationId xmlns:p14="http://schemas.microsoft.com/office/powerpoint/2010/main" val="3368823742"/>
      </p:ext>
    </p:extLst>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7</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VanillaVTI</vt:lpstr>
      <vt:lpstr>S terile  N eutrino   O scillation   E xperiment</vt:lpstr>
      <vt:lpstr>What Are Sterile Neutrinos?</vt:lpstr>
      <vt:lpstr>Why Test the Hypothesis?</vt:lpstr>
      <vt:lpstr>Problems with Detecting Sterile Neutrinos</vt:lpstr>
      <vt:lpstr>PowerPoint Presentation</vt:lpstr>
      <vt:lpstr>PowerPoint Presentation</vt:lpstr>
      <vt:lpstr>PowerPoint Presentation</vt:lpstr>
      <vt:lpstr>Detecting the neutrinos     </vt:lpstr>
      <vt:lpstr>Materials proposed</vt:lpstr>
      <vt:lpstr>Other uses of Sterile Neutrinos</vt:lpstr>
      <vt:lpstr>Q+A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Sterile Neutrino Experiment</dc:title>
  <dc:creator>Oliver Walker</dc:creator>
  <cp:lastModifiedBy>Emily Thornhill (KEHS)</cp:lastModifiedBy>
  <cp:revision>654</cp:revision>
  <dcterms:created xsi:type="dcterms:W3CDTF">2025-08-21T12:12:10Z</dcterms:created>
  <dcterms:modified xsi:type="dcterms:W3CDTF">2025-08-22T08:57:43Z</dcterms:modified>
</cp:coreProperties>
</file>