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314" r:id="rId2"/>
    <p:sldId id="373" r:id="rId3"/>
    <p:sldId id="374" r:id="rId4"/>
    <p:sldId id="375" r:id="rId5"/>
    <p:sldId id="376" r:id="rId6"/>
    <p:sldId id="377" r:id="rId7"/>
    <p:sldId id="378" r:id="rId8"/>
    <p:sldId id="379" r:id="rId9"/>
    <p:sldId id="333" r:id="rId10"/>
    <p:sldId id="380" r:id="rId11"/>
    <p:sldId id="360" r:id="rId12"/>
    <p:sldId id="388" r:id="rId13"/>
    <p:sldId id="389" r:id="rId14"/>
    <p:sldId id="335" r:id="rId15"/>
    <p:sldId id="368" r:id="rId16"/>
    <p:sldId id="381" r:id="rId17"/>
    <p:sldId id="365" r:id="rId18"/>
    <p:sldId id="382" r:id="rId19"/>
    <p:sldId id="339" r:id="rId20"/>
    <p:sldId id="383" r:id="rId21"/>
    <p:sldId id="384" r:id="rId22"/>
    <p:sldId id="385" r:id="rId23"/>
    <p:sldId id="390" r:id="rId24"/>
    <p:sldId id="363" r:id="rId25"/>
    <p:sldId id="386" r:id="rId26"/>
    <p:sldId id="387" r:id="rId27"/>
    <p:sldId id="369" r:id="rId28"/>
    <p:sldId id="366" r:id="rId29"/>
    <p:sldId id="392" r:id="rId30"/>
    <p:sldId id="367" r:id="rId31"/>
    <p:sldId id="349" r:id="rId32"/>
    <p:sldId id="393" r:id="rId33"/>
    <p:sldId id="364" r:id="rId34"/>
    <p:sldId id="355" r:id="rId35"/>
    <p:sldId id="343" r:id="rId36"/>
    <p:sldId id="344" r:id="rId37"/>
  </p:sldIdLst>
  <p:sldSz cx="12192000" cy="6858000"/>
  <p:notesSz cx="7104063" cy="102346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7A9"/>
    <a:srgbClr val="7F7F7F"/>
    <a:srgbClr val="FFFFFF"/>
    <a:srgbClr val="000000"/>
    <a:srgbClr val="2F76B5"/>
    <a:srgbClr val="0A0A0A"/>
    <a:srgbClr val="C0261B"/>
    <a:srgbClr val="157CBB"/>
    <a:srgbClr val="FBCD59"/>
    <a:srgbClr val="5959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145" autoAdjust="0"/>
    <p:restoredTop sz="93537" autoAdjust="0"/>
  </p:normalViewPr>
  <p:slideViewPr>
    <p:cSldViewPr snapToGrid="0">
      <p:cViewPr varScale="1">
        <p:scale>
          <a:sx n="65" d="100"/>
          <a:sy n="65" d="100"/>
        </p:scale>
        <p:origin x="672" y="26"/>
      </p:cViewPr>
      <p:guideLst/>
    </p:cSldViewPr>
  </p:slideViewPr>
  <p:outlineViewPr>
    <p:cViewPr>
      <p:scale>
        <a:sx n="33" d="100"/>
        <a:sy n="33" d="100"/>
      </p:scale>
      <p:origin x="0" y="-776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992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fld id="{0FB6277C-F3A7-4CFD-936E-E43600413082}" type="datetimeFigureOut">
              <a:rPr lang="en-GB" smtClean="0"/>
              <a:t>20/10/2025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75" tIns="49538" rIns="99075" bIns="49538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</p:spPr>
        <p:txBody>
          <a:bodyPr vert="horz" lIns="99075" tIns="49538" rIns="99075" bIns="49538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992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fld id="{A6CA1522-ADD0-493A-951C-729713FC237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466845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E3183B-9539-4A9E-BD0F-F51E2B0F82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A17DA91-0EB3-4ECE-9504-CAEA452557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6B3974BF-D467-4313-BF52-3CB246574C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1" name="Footer Placeholder 8">
            <a:extLst>
              <a:ext uri="{FF2B5EF4-FFF2-40B4-BE49-F238E27FC236}">
                <a16:creationId xmlns:a16="http://schemas.microsoft.com/office/drawing/2014/main" id="{DDE42010-E7A7-47FF-BB41-A558BF0EC8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924800" y="6291262"/>
            <a:ext cx="4114800" cy="365125"/>
          </a:xfrm>
          <a:prstGeom prst="rect">
            <a:avLst/>
          </a:prstGeom>
        </p:spPr>
        <p:txBody>
          <a:bodyPr/>
          <a:lstStyle>
            <a:lvl1pPr algn="r">
              <a:defRPr sz="1400" i="1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Dominika Vasilkova  </a:t>
            </a:r>
          </a:p>
        </p:txBody>
      </p:sp>
      <p:sp>
        <p:nvSpPr>
          <p:cNvPr id="12" name="Slide Number Placeholder 9">
            <a:extLst>
              <a:ext uri="{FF2B5EF4-FFF2-40B4-BE49-F238E27FC236}">
                <a16:creationId xmlns:a16="http://schemas.microsoft.com/office/drawing/2014/main" id="{9DC01926-00B7-418A-AEA7-E7826AA8E1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96400" y="6538912"/>
            <a:ext cx="2743200" cy="234950"/>
          </a:xfrm>
          <a:prstGeom prst="rect">
            <a:avLst/>
          </a:prstGeom>
        </p:spPr>
        <p:txBody>
          <a:bodyPr/>
          <a:lstStyle>
            <a:lvl1pPr algn="r">
              <a:defRPr sz="1400" i="1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 Slide </a:t>
            </a:r>
            <a:fld id="{BD2914D5-40D7-4E53-B846-E2BF0703A32F}" type="slidenum">
              <a:rPr lang="en-GB" smtClean="0"/>
              <a:pPr/>
              <a:t>‹#›</a:t>
            </a:fld>
            <a:r>
              <a:rPr lang="en-GB" dirty="0"/>
              <a:t>/3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6D90F5C8-FBA8-5B3C-1609-4183FBC8EC6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1783" y="6242817"/>
            <a:ext cx="1785199" cy="596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A blue and yellow text on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6ABF29C3-59BB-FAE2-2567-916E2A87E33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6298547"/>
            <a:ext cx="1897806" cy="485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7337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88FF3E-1374-464F-804C-EF1DEC8F22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D8B63E0-F2DB-496E-9E55-2D1259639D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11AD5D-7272-4F23-BD80-EAF6F2D19C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8" name="Footer Placeholder 8">
            <a:extLst>
              <a:ext uri="{FF2B5EF4-FFF2-40B4-BE49-F238E27FC236}">
                <a16:creationId xmlns:a16="http://schemas.microsoft.com/office/drawing/2014/main" id="{DB287BAE-3562-46A5-B539-1ACC751D95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924800" y="6291262"/>
            <a:ext cx="4114800" cy="365125"/>
          </a:xfrm>
          <a:prstGeom prst="rect">
            <a:avLst/>
          </a:prstGeom>
        </p:spPr>
        <p:txBody>
          <a:bodyPr/>
          <a:lstStyle>
            <a:lvl1pPr algn="r">
              <a:defRPr sz="1400" i="1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Dominika Vasilkova  </a:t>
            </a:r>
          </a:p>
        </p:txBody>
      </p:sp>
      <p:sp>
        <p:nvSpPr>
          <p:cNvPr id="9" name="Slide Number Placeholder 9">
            <a:extLst>
              <a:ext uri="{FF2B5EF4-FFF2-40B4-BE49-F238E27FC236}">
                <a16:creationId xmlns:a16="http://schemas.microsoft.com/office/drawing/2014/main" id="{6A2CA058-CDE4-4DEF-B2CB-662B46BF03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96400" y="6538912"/>
            <a:ext cx="2743200" cy="234950"/>
          </a:xfrm>
          <a:prstGeom prst="rect">
            <a:avLst/>
          </a:prstGeom>
        </p:spPr>
        <p:txBody>
          <a:bodyPr/>
          <a:lstStyle>
            <a:lvl1pPr algn="r">
              <a:defRPr sz="1400" i="1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 Slide </a:t>
            </a:r>
            <a:fld id="{BD2914D5-40D7-4E53-B846-E2BF0703A32F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189351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0756EC3-27E6-470E-AE56-E34785F5DF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999A4A-E820-442A-9321-9437D044AA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EAA8A6-9C91-4B5E-A2F0-BB2B4B45F9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8" name="Footer Placeholder 8">
            <a:extLst>
              <a:ext uri="{FF2B5EF4-FFF2-40B4-BE49-F238E27FC236}">
                <a16:creationId xmlns:a16="http://schemas.microsoft.com/office/drawing/2014/main" id="{E4A435E8-FEA8-4DE1-97C8-5791A71AFC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924800" y="6291262"/>
            <a:ext cx="4114800" cy="365125"/>
          </a:xfrm>
          <a:prstGeom prst="rect">
            <a:avLst/>
          </a:prstGeom>
        </p:spPr>
        <p:txBody>
          <a:bodyPr/>
          <a:lstStyle>
            <a:lvl1pPr algn="r">
              <a:defRPr sz="1400" i="1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Dominika Vasilkova  </a:t>
            </a:r>
          </a:p>
        </p:txBody>
      </p:sp>
      <p:sp>
        <p:nvSpPr>
          <p:cNvPr id="9" name="Slide Number Placeholder 9">
            <a:extLst>
              <a:ext uri="{FF2B5EF4-FFF2-40B4-BE49-F238E27FC236}">
                <a16:creationId xmlns:a16="http://schemas.microsoft.com/office/drawing/2014/main" id="{43F78469-3C79-4DF4-A828-5BF9BCE599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96400" y="6538912"/>
            <a:ext cx="2743200" cy="234950"/>
          </a:xfrm>
          <a:prstGeom prst="rect">
            <a:avLst/>
          </a:prstGeom>
        </p:spPr>
        <p:txBody>
          <a:bodyPr/>
          <a:lstStyle>
            <a:lvl1pPr algn="r">
              <a:defRPr sz="1400" i="1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 Slide </a:t>
            </a:r>
            <a:fld id="{BD2914D5-40D7-4E53-B846-E2BF0703A32F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355743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4B90E9-4120-4C77-AEBF-503EC24E0C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82B3F6-3DBD-46B8-AC86-FE10825F06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1BC9F6-5F71-4A1C-BA6A-737BB036EE6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49"/>
            <a:ext cx="2743200" cy="365125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8" name="Footer Placeholder 8">
            <a:extLst>
              <a:ext uri="{FF2B5EF4-FFF2-40B4-BE49-F238E27FC236}">
                <a16:creationId xmlns:a16="http://schemas.microsoft.com/office/drawing/2014/main" id="{91207DEC-5234-47B4-A7B0-F0AA59EDB269}"/>
              </a:ext>
            </a:extLst>
          </p:cNvPr>
          <p:cNvSpPr txBox="1">
            <a:spLocks/>
          </p:cNvSpPr>
          <p:nvPr userDrawn="1"/>
        </p:nvSpPr>
        <p:spPr>
          <a:xfrm>
            <a:off x="7924800" y="6291262"/>
            <a:ext cx="411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400" i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solidFill>
                  <a:schemeClr val="tx1"/>
                </a:solidFill>
              </a:rPr>
              <a:t>Dominika Vasilkova  </a:t>
            </a:r>
          </a:p>
        </p:txBody>
      </p:sp>
      <p:sp>
        <p:nvSpPr>
          <p:cNvPr id="9" name="Slide Number Placeholder 9">
            <a:extLst>
              <a:ext uri="{FF2B5EF4-FFF2-40B4-BE49-F238E27FC236}">
                <a16:creationId xmlns:a16="http://schemas.microsoft.com/office/drawing/2014/main" id="{8B90A6FD-2A86-4B1B-99F4-7386893A6551}"/>
              </a:ext>
            </a:extLst>
          </p:cNvPr>
          <p:cNvSpPr txBox="1">
            <a:spLocks/>
          </p:cNvSpPr>
          <p:nvPr userDrawn="1"/>
        </p:nvSpPr>
        <p:spPr>
          <a:xfrm>
            <a:off x="9296400" y="6538912"/>
            <a:ext cx="2743200" cy="2349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400" i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solidFill>
                  <a:schemeClr val="tx1"/>
                </a:solidFill>
              </a:rPr>
              <a:t> Slide </a:t>
            </a:r>
            <a:fld id="{BD2914D5-40D7-4E53-B846-E2BF0703A32F}" type="slidenum">
              <a:rPr lang="en-GB" smtClean="0">
                <a:solidFill>
                  <a:schemeClr val="tx1"/>
                </a:solidFill>
              </a:rPr>
              <a:pPr/>
              <a:t>‹#›</a:t>
            </a:fld>
            <a:r>
              <a:rPr lang="en-GB" dirty="0">
                <a:solidFill>
                  <a:schemeClr val="tx1"/>
                </a:solidFill>
              </a:rPr>
              <a:t>/32</a:t>
            </a:r>
          </a:p>
        </p:txBody>
      </p:sp>
    </p:spTree>
    <p:extLst>
      <p:ext uri="{BB962C8B-B14F-4D97-AF65-F5344CB8AC3E}">
        <p14:creationId xmlns:p14="http://schemas.microsoft.com/office/powerpoint/2010/main" val="30017926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8324D0-A1D9-4230-AD78-EBA711993A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628CBC-C5EA-4FB1-A07D-65E94712F5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1D8D74-6E42-439B-8AA2-3DFBEEE66F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Footer Placeholder 8">
            <a:extLst>
              <a:ext uri="{FF2B5EF4-FFF2-40B4-BE49-F238E27FC236}">
                <a16:creationId xmlns:a16="http://schemas.microsoft.com/office/drawing/2014/main" id="{2C10AFEB-EC51-47A3-8254-CB81BC63DB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924800" y="6291262"/>
            <a:ext cx="4114800" cy="365125"/>
          </a:xfrm>
          <a:prstGeom prst="rect">
            <a:avLst/>
          </a:prstGeom>
        </p:spPr>
        <p:txBody>
          <a:bodyPr/>
          <a:lstStyle>
            <a:lvl1pPr algn="r">
              <a:defRPr sz="1400" i="1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Dominika Vasilkova  </a:t>
            </a:r>
          </a:p>
        </p:txBody>
      </p:sp>
      <p:sp>
        <p:nvSpPr>
          <p:cNvPr id="8" name="Slide Number Placeholder 9">
            <a:extLst>
              <a:ext uri="{FF2B5EF4-FFF2-40B4-BE49-F238E27FC236}">
                <a16:creationId xmlns:a16="http://schemas.microsoft.com/office/drawing/2014/main" id="{A91F1B23-1D42-45C3-8D8E-0CF9EEE706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96400" y="6538912"/>
            <a:ext cx="2743200" cy="234950"/>
          </a:xfrm>
          <a:prstGeom prst="rect">
            <a:avLst/>
          </a:prstGeom>
        </p:spPr>
        <p:txBody>
          <a:bodyPr/>
          <a:lstStyle>
            <a:lvl1pPr algn="r">
              <a:defRPr sz="1400" i="1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 Slide </a:t>
            </a:r>
            <a:fld id="{BD2914D5-40D7-4E53-B846-E2BF0703A32F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512347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9D6CD2-11C6-4282-95DC-DFBC0A908F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B4E4E4-BC39-470C-BF99-69B645EFED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6E5893-EC02-414B-85FF-2C22B5E1B9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D066F4-3F56-4385-AE8B-B28970C621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7E20B2BC-DD85-4C37-A91C-C992FB0C2A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924800" y="6291262"/>
            <a:ext cx="4114800" cy="365125"/>
          </a:xfrm>
          <a:prstGeom prst="rect">
            <a:avLst/>
          </a:prstGeom>
        </p:spPr>
        <p:txBody>
          <a:bodyPr/>
          <a:lstStyle>
            <a:lvl1pPr algn="r">
              <a:defRPr sz="1400" i="1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Dominika Vasilkova  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AEC47C0F-20FE-47CB-967D-7CDE92E806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96400" y="6538912"/>
            <a:ext cx="2743200" cy="234950"/>
          </a:xfrm>
          <a:prstGeom prst="rect">
            <a:avLst/>
          </a:prstGeom>
        </p:spPr>
        <p:txBody>
          <a:bodyPr/>
          <a:lstStyle>
            <a:lvl1pPr algn="r">
              <a:defRPr sz="1400" i="1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 Slide </a:t>
            </a:r>
            <a:fld id="{BD2914D5-40D7-4E53-B846-E2BF0703A32F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916331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826262-93E7-4288-AB1C-E8E1F1DC20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9BDC30-F8BC-4680-81F6-1219B7FB03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4791F73-D859-4436-AB10-0294BAB2B0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17AF347-9C0E-4417-91EF-A49B7ED45B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45AF932-76A3-4ACF-B48F-F1332B5393E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4B1E4EC-F324-45AE-9D7C-5EBFCCD09E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1" name="Footer Placeholder 8">
            <a:extLst>
              <a:ext uri="{FF2B5EF4-FFF2-40B4-BE49-F238E27FC236}">
                <a16:creationId xmlns:a16="http://schemas.microsoft.com/office/drawing/2014/main" id="{50DDF51B-9E62-4722-A0CE-181D6182FA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924800" y="6291262"/>
            <a:ext cx="4114800" cy="365125"/>
          </a:xfrm>
          <a:prstGeom prst="rect">
            <a:avLst/>
          </a:prstGeom>
        </p:spPr>
        <p:txBody>
          <a:bodyPr/>
          <a:lstStyle>
            <a:lvl1pPr algn="r">
              <a:defRPr sz="1400" i="1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Dominika Vasilkova  </a:t>
            </a:r>
          </a:p>
        </p:txBody>
      </p:sp>
      <p:sp>
        <p:nvSpPr>
          <p:cNvPr id="12" name="Slide Number Placeholder 9">
            <a:extLst>
              <a:ext uri="{FF2B5EF4-FFF2-40B4-BE49-F238E27FC236}">
                <a16:creationId xmlns:a16="http://schemas.microsoft.com/office/drawing/2014/main" id="{3B1FCEC9-4A0B-4C90-99C1-59561AB5F4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96400" y="6538912"/>
            <a:ext cx="2743200" cy="234950"/>
          </a:xfrm>
          <a:prstGeom prst="rect">
            <a:avLst/>
          </a:prstGeom>
        </p:spPr>
        <p:txBody>
          <a:bodyPr/>
          <a:lstStyle>
            <a:lvl1pPr algn="r">
              <a:defRPr sz="1400" i="1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 Slide </a:t>
            </a:r>
            <a:fld id="{BD2914D5-40D7-4E53-B846-E2BF0703A32F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902245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811B39-84A7-4E41-A106-C04D8A401A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C4BBA52-1B04-4D76-8C53-AB9418FB62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Footer Placeholder 8">
            <a:extLst>
              <a:ext uri="{FF2B5EF4-FFF2-40B4-BE49-F238E27FC236}">
                <a16:creationId xmlns:a16="http://schemas.microsoft.com/office/drawing/2014/main" id="{0BBF888D-4B9F-403A-8D42-6A089D10F4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924800" y="6291262"/>
            <a:ext cx="4114800" cy="365125"/>
          </a:xfrm>
          <a:prstGeom prst="rect">
            <a:avLst/>
          </a:prstGeom>
        </p:spPr>
        <p:txBody>
          <a:bodyPr/>
          <a:lstStyle>
            <a:lvl1pPr algn="r">
              <a:defRPr sz="1400" i="1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Dominika Vasilkova  </a:t>
            </a:r>
          </a:p>
        </p:txBody>
      </p:sp>
      <p:sp>
        <p:nvSpPr>
          <p:cNvPr id="8" name="Slide Number Placeholder 9">
            <a:extLst>
              <a:ext uri="{FF2B5EF4-FFF2-40B4-BE49-F238E27FC236}">
                <a16:creationId xmlns:a16="http://schemas.microsoft.com/office/drawing/2014/main" id="{0CA29F1B-C758-4C21-919B-7C447EB238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96400" y="6538912"/>
            <a:ext cx="2743200" cy="234950"/>
          </a:xfrm>
          <a:prstGeom prst="rect">
            <a:avLst/>
          </a:prstGeom>
        </p:spPr>
        <p:txBody>
          <a:bodyPr/>
          <a:lstStyle>
            <a:lvl1pPr algn="r">
              <a:defRPr sz="1400" i="1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 Slide </a:t>
            </a:r>
            <a:fld id="{BD2914D5-40D7-4E53-B846-E2BF0703A32F}" type="slidenum">
              <a:rPr lang="en-GB" smtClean="0"/>
              <a:pPr/>
              <a:t>‹#›</a:t>
            </a:fld>
            <a:r>
              <a:rPr lang="en-GB" dirty="0"/>
              <a:t>/17</a:t>
            </a:r>
          </a:p>
        </p:txBody>
      </p:sp>
    </p:spTree>
    <p:extLst>
      <p:ext uri="{BB962C8B-B14F-4D97-AF65-F5344CB8AC3E}">
        <p14:creationId xmlns:p14="http://schemas.microsoft.com/office/powerpoint/2010/main" val="24536256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0E64D8E-D1EA-478C-A843-201D28734A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Footer Placeholder 8">
            <a:extLst>
              <a:ext uri="{FF2B5EF4-FFF2-40B4-BE49-F238E27FC236}">
                <a16:creationId xmlns:a16="http://schemas.microsoft.com/office/drawing/2014/main" id="{DFE907BC-DD1F-4FCD-90C2-815CC5B0B4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924800" y="6291262"/>
            <a:ext cx="4114800" cy="365125"/>
          </a:xfrm>
          <a:prstGeom prst="rect">
            <a:avLst/>
          </a:prstGeom>
        </p:spPr>
        <p:txBody>
          <a:bodyPr/>
          <a:lstStyle>
            <a:lvl1pPr algn="r">
              <a:defRPr sz="1400" i="1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Dominika Vasilkova  </a:t>
            </a:r>
          </a:p>
        </p:txBody>
      </p:sp>
      <p:sp>
        <p:nvSpPr>
          <p:cNvPr id="7" name="Slide Number Placeholder 9">
            <a:extLst>
              <a:ext uri="{FF2B5EF4-FFF2-40B4-BE49-F238E27FC236}">
                <a16:creationId xmlns:a16="http://schemas.microsoft.com/office/drawing/2014/main" id="{48F46F38-C742-4B67-8497-34C055B524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96400" y="6538912"/>
            <a:ext cx="2743200" cy="234950"/>
          </a:xfrm>
          <a:prstGeom prst="rect">
            <a:avLst/>
          </a:prstGeom>
        </p:spPr>
        <p:txBody>
          <a:bodyPr/>
          <a:lstStyle>
            <a:lvl1pPr algn="r">
              <a:defRPr sz="1400" i="1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 Slide </a:t>
            </a:r>
            <a:fld id="{BD2914D5-40D7-4E53-B846-E2BF0703A32F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132680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E7E80E-D1A6-4D7A-B097-431F84217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C5E43F-30A0-4DAC-951C-EFCEDAE22B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B9B625-744F-4449-862E-D3D72513F0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655592F-F3B3-4800-A3C2-643947B9F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8" name="Footer Placeholder 8">
            <a:extLst>
              <a:ext uri="{FF2B5EF4-FFF2-40B4-BE49-F238E27FC236}">
                <a16:creationId xmlns:a16="http://schemas.microsoft.com/office/drawing/2014/main" id="{2115CD1E-63FA-4A59-94ED-033F432F90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924800" y="6291262"/>
            <a:ext cx="4114800" cy="365125"/>
          </a:xfrm>
          <a:prstGeom prst="rect">
            <a:avLst/>
          </a:prstGeom>
        </p:spPr>
        <p:txBody>
          <a:bodyPr/>
          <a:lstStyle>
            <a:lvl1pPr algn="r">
              <a:defRPr sz="1400" i="1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Dominika Vasilkova  </a:t>
            </a:r>
          </a:p>
        </p:txBody>
      </p:sp>
      <p:sp>
        <p:nvSpPr>
          <p:cNvPr id="9" name="Slide Number Placeholder 9">
            <a:extLst>
              <a:ext uri="{FF2B5EF4-FFF2-40B4-BE49-F238E27FC236}">
                <a16:creationId xmlns:a16="http://schemas.microsoft.com/office/drawing/2014/main" id="{C0DD6FDA-1944-4275-8491-00526EBF05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96400" y="6538912"/>
            <a:ext cx="2743200" cy="234950"/>
          </a:xfrm>
          <a:prstGeom prst="rect">
            <a:avLst/>
          </a:prstGeom>
        </p:spPr>
        <p:txBody>
          <a:bodyPr/>
          <a:lstStyle>
            <a:lvl1pPr algn="r">
              <a:defRPr sz="1400" i="1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 Slide </a:t>
            </a:r>
            <a:fld id="{BD2914D5-40D7-4E53-B846-E2BF0703A32F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617869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5634C6-20BA-4AB9-B250-7BD384741E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2D564BA-3046-4F41-848C-6DEC21290BF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35E4A0-84EE-450F-B59C-13EE98D5D7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138C1B9-750B-45BC-8A89-E710109DD5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8" name="Footer Placeholder 8">
            <a:extLst>
              <a:ext uri="{FF2B5EF4-FFF2-40B4-BE49-F238E27FC236}">
                <a16:creationId xmlns:a16="http://schemas.microsoft.com/office/drawing/2014/main" id="{C9660F06-7ABB-478E-AC8B-6DA16A0586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924800" y="6291262"/>
            <a:ext cx="4114800" cy="365125"/>
          </a:xfrm>
          <a:prstGeom prst="rect">
            <a:avLst/>
          </a:prstGeom>
        </p:spPr>
        <p:txBody>
          <a:bodyPr/>
          <a:lstStyle>
            <a:lvl1pPr algn="r">
              <a:defRPr sz="1400" i="1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Dominika Vasilkova  </a:t>
            </a:r>
          </a:p>
        </p:txBody>
      </p:sp>
      <p:sp>
        <p:nvSpPr>
          <p:cNvPr id="9" name="Slide Number Placeholder 9">
            <a:extLst>
              <a:ext uri="{FF2B5EF4-FFF2-40B4-BE49-F238E27FC236}">
                <a16:creationId xmlns:a16="http://schemas.microsoft.com/office/drawing/2014/main" id="{0061EEA3-CBAB-418A-B2F0-1EFEAD178E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96400" y="6538912"/>
            <a:ext cx="2743200" cy="234950"/>
          </a:xfrm>
          <a:prstGeom prst="rect">
            <a:avLst/>
          </a:prstGeom>
        </p:spPr>
        <p:txBody>
          <a:bodyPr/>
          <a:lstStyle>
            <a:lvl1pPr algn="r">
              <a:defRPr sz="1400" i="1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 Slide </a:t>
            </a:r>
            <a:fld id="{BD2914D5-40D7-4E53-B846-E2BF0703A32F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196981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68CFA41-F18F-A2ED-6F5E-F06956B88F59}"/>
              </a:ext>
            </a:extLst>
          </p:cNvPr>
          <p:cNvSpPr/>
          <p:nvPr userDrawn="1"/>
        </p:nvSpPr>
        <p:spPr>
          <a:xfrm>
            <a:off x="5220331" y="-9627"/>
            <a:ext cx="6971669" cy="878777"/>
          </a:xfrm>
          <a:prstGeom prst="rect">
            <a:avLst/>
          </a:prstGeom>
          <a:solidFill>
            <a:srgbClr val="0097A9"/>
          </a:solidFill>
          <a:ln>
            <a:solidFill>
              <a:srgbClr val="0097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1F992A-CFD6-4159-8D81-C14E014027D1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838200" y="1232035"/>
            <a:ext cx="10515600" cy="42399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EFFC67-066F-4910-A604-641ED1A9960A}"/>
              </a:ext>
            </a:extLst>
          </p:cNvPr>
          <p:cNvSpPr>
            <a:spLocks noGrp="1"/>
          </p:cNvSpPr>
          <p:nvPr userDrawn="1"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endParaRPr lang="en-GB" dirty="0"/>
          </a:p>
        </p:txBody>
      </p:sp>
      <p:pic>
        <p:nvPicPr>
          <p:cNvPr id="1026" name="Picture 2" descr="Image result for g-2 logo fermilab">
            <a:extLst>
              <a:ext uri="{FF2B5EF4-FFF2-40B4-BE49-F238E27FC236}">
                <a16:creationId xmlns:a16="http://schemas.microsoft.com/office/drawing/2014/main" id="{76F85B7F-477F-429F-817F-8608388ECA40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1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841"/>
          <a:stretch/>
        </p:blipFill>
        <p:spPr bwMode="auto">
          <a:xfrm>
            <a:off x="10800764" y="-9628"/>
            <a:ext cx="1258275" cy="878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Footer Placeholder 8">
            <a:extLst>
              <a:ext uri="{FF2B5EF4-FFF2-40B4-BE49-F238E27FC236}">
                <a16:creationId xmlns:a16="http://schemas.microsoft.com/office/drawing/2014/main" id="{5215B9ED-97A3-4405-A9F5-68520519BC26}"/>
              </a:ext>
            </a:extLst>
          </p:cNvPr>
          <p:cNvSpPr>
            <a:spLocks noGrp="1"/>
          </p:cNvSpPr>
          <p:nvPr userDrawn="1">
            <p:ph type="ftr" sz="quarter" idx="3"/>
          </p:nvPr>
        </p:nvSpPr>
        <p:spPr>
          <a:xfrm>
            <a:off x="7924800" y="6291262"/>
            <a:ext cx="4114800" cy="365125"/>
          </a:xfrm>
          <a:prstGeom prst="rect">
            <a:avLst/>
          </a:prstGeom>
        </p:spPr>
        <p:txBody>
          <a:bodyPr/>
          <a:lstStyle>
            <a:lvl1pPr algn="r">
              <a:defRPr sz="1400" i="1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Dominika Vasilkova  </a:t>
            </a:r>
          </a:p>
        </p:txBody>
      </p:sp>
      <p:sp>
        <p:nvSpPr>
          <p:cNvPr id="20" name="Slide Number Placeholder 9">
            <a:extLst>
              <a:ext uri="{FF2B5EF4-FFF2-40B4-BE49-F238E27FC236}">
                <a16:creationId xmlns:a16="http://schemas.microsoft.com/office/drawing/2014/main" id="{C1978840-E8B6-4BD9-B2EA-2F60228D62CD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9296400" y="6538912"/>
            <a:ext cx="2743200" cy="234950"/>
          </a:xfrm>
          <a:prstGeom prst="rect">
            <a:avLst/>
          </a:prstGeom>
        </p:spPr>
        <p:txBody>
          <a:bodyPr/>
          <a:lstStyle>
            <a:lvl1pPr algn="r">
              <a:defRPr sz="1400" i="1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 Slide </a:t>
            </a:r>
            <a:fld id="{BD2914D5-40D7-4E53-B846-E2BF0703A32F}" type="slidenum">
              <a:rPr lang="en-GB" smtClean="0"/>
              <a:pPr/>
              <a:t>‹#›</a:t>
            </a:fld>
            <a:r>
              <a:rPr lang="en-GB" dirty="0"/>
              <a:t>/17</a:t>
            </a:r>
          </a:p>
        </p:txBody>
      </p:sp>
      <p:sp>
        <p:nvSpPr>
          <p:cNvPr id="14" name="Freeform 24">
            <a:extLst>
              <a:ext uri="{FF2B5EF4-FFF2-40B4-BE49-F238E27FC236}">
                <a16:creationId xmlns:a16="http://schemas.microsoft.com/office/drawing/2014/main" id="{F92F1F2C-3D2B-43C2-AA9A-12EBE0D599B5}"/>
              </a:ext>
            </a:extLst>
          </p:cNvPr>
          <p:cNvSpPr>
            <a:spLocks/>
          </p:cNvSpPr>
          <p:nvPr userDrawn="1"/>
        </p:nvSpPr>
        <p:spPr bwMode="auto">
          <a:xfrm>
            <a:off x="0" y="-5780"/>
            <a:ext cx="6460156" cy="753466"/>
          </a:xfrm>
          <a:custGeom>
            <a:avLst/>
            <a:gdLst>
              <a:gd name="T0" fmla="*/ 0 w 1123"/>
              <a:gd name="T1" fmla="*/ 0 h 151"/>
              <a:gd name="T2" fmla="*/ 0 w 1123"/>
              <a:gd name="T3" fmla="*/ 151 h 151"/>
              <a:gd name="T4" fmla="*/ 844 w 1123"/>
              <a:gd name="T5" fmla="*/ 151 h 151"/>
              <a:gd name="T6" fmla="*/ 841 w 1123"/>
              <a:gd name="T7" fmla="*/ 148 h 151"/>
              <a:gd name="T8" fmla="*/ 832 w 1123"/>
              <a:gd name="T9" fmla="*/ 122 h 151"/>
              <a:gd name="T10" fmla="*/ 832 w 1123"/>
              <a:gd name="T11" fmla="*/ 72 h 151"/>
              <a:gd name="T12" fmla="*/ 859 w 1123"/>
              <a:gd name="T13" fmla="*/ 72 h 151"/>
              <a:gd name="T14" fmla="*/ 859 w 1123"/>
              <a:gd name="T15" fmla="*/ 124 h 151"/>
              <a:gd name="T16" fmla="*/ 863 w 1123"/>
              <a:gd name="T17" fmla="*/ 135 h 151"/>
              <a:gd name="T18" fmla="*/ 871 w 1123"/>
              <a:gd name="T19" fmla="*/ 138 h 151"/>
              <a:gd name="T20" fmla="*/ 880 w 1123"/>
              <a:gd name="T21" fmla="*/ 135 h 151"/>
              <a:gd name="T22" fmla="*/ 883 w 1123"/>
              <a:gd name="T23" fmla="*/ 124 h 151"/>
              <a:gd name="T24" fmla="*/ 883 w 1123"/>
              <a:gd name="T25" fmla="*/ 72 h 151"/>
              <a:gd name="T26" fmla="*/ 910 w 1123"/>
              <a:gd name="T27" fmla="*/ 72 h 151"/>
              <a:gd name="T28" fmla="*/ 910 w 1123"/>
              <a:gd name="T29" fmla="*/ 117 h 151"/>
              <a:gd name="T30" fmla="*/ 900 w 1123"/>
              <a:gd name="T31" fmla="*/ 148 h 151"/>
              <a:gd name="T32" fmla="*/ 897 w 1123"/>
              <a:gd name="T33" fmla="*/ 151 h 151"/>
              <a:gd name="T34" fmla="*/ 937 w 1123"/>
              <a:gd name="T35" fmla="*/ 151 h 151"/>
              <a:gd name="T36" fmla="*/ 920 w 1123"/>
              <a:gd name="T37" fmla="*/ 114 h 151"/>
              <a:gd name="T38" fmla="*/ 964 w 1123"/>
              <a:gd name="T39" fmla="*/ 69 h 151"/>
              <a:gd name="T40" fmla="*/ 998 w 1123"/>
              <a:gd name="T41" fmla="*/ 82 h 151"/>
              <a:gd name="T42" fmla="*/ 1005 w 1123"/>
              <a:gd name="T43" fmla="*/ 92 h 151"/>
              <a:gd name="T44" fmla="*/ 982 w 1123"/>
              <a:gd name="T45" fmla="*/ 103 h 151"/>
              <a:gd name="T46" fmla="*/ 965 w 1123"/>
              <a:gd name="T47" fmla="*/ 89 h 151"/>
              <a:gd name="T48" fmla="*/ 953 w 1123"/>
              <a:gd name="T49" fmla="*/ 94 h 151"/>
              <a:gd name="T50" fmla="*/ 947 w 1123"/>
              <a:gd name="T51" fmla="*/ 113 h 151"/>
              <a:gd name="T52" fmla="*/ 965 w 1123"/>
              <a:gd name="T53" fmla="*/ 137 h 151"/>
              <a:gd name="T54" fmla="*/ 982 w 1123"/>
              <a:gd name="T55" fmla="*/ 123 h 151"/>
              <a:gd name="T56" fmla="*/ 1005 w 1123"/>
              <a:gd name="T57" fmla="*/ 134 h 151"/>
              <a:gd name="T58" fmla="*/ 997 w 1123"/>
              <a:gd name="T59" fmla="*/ 146 h 151"/>
              <a:gd name="T60" fmla="*/ 991 w 1123"/>
              <a:gd name="T61" fmla="*/ 151 h 151"/>
              <a:gd name="T62" fmla="*/ 1016 w 1123"/>
              <a:gd name="T63" fmla="*/ 151 h 151"/>
              <a:gd name="T64" fmla="*/ 1016 w 1123"/>
              <a:gd name="T65" fmla="*/ 72 h 151"/>
              <a:gd name="T66" fmla="*/ 1042 w 1123"/>
              <a:gd name="T67" fmla="*/ 72 h 151"/>
              <a:gd name="T68" fmla="*/ 1042 w 1123"/>
              <a:gd name="T69" fmla="*/ 134 h 151"/>
              <a:gd name="T70" fmla="*/ 1077 w 1123"/>
              <a:gd name="T71" fmla="*/ 134 h 151"/>
              <a:gd name="T72" fmla="*/ 1077 w 1123"/>
              <a:gd name="T73" fmla="*/ 151 h 151"/>
              <a:gd name="T74" fmla="*/ 1123 w 1123"/>
              <a:gd name="T75" fmla="*/ 151 h 151"/>
              <a:gd name="T76" fmla="*/ 1123 w 1123"/>
              <a:gd name="T77" fmla="*/ 0 h 151"/>
              <a:gd name="T78" fmla="*/ 0 w 1123"/>
              <a:gd name="T79" fmla="*/ 0 h 1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1123" h="151">
                <a:moveTo>
                  <a:pt x="0" y="0"/>
                </a:moveTo>
                <a:cubicBezTo>
                  <a:pt x="0" y="151"/>
                  <a:pt x="0" y="151"/>
                  <a:pt x="0" y="151"/>
                </a:cubicBezTo>
                <a:cubicBezTo>
                  <a:pt x="844" y="151"/>
                  <a:pt x="844" y="151"/>
                  <a:pt x="844" y="151"/>
                </a:cubicBezTo>
                <a:cubicBezTo>
                  <a:pt x="843" y="150"/>
                  <a:pt x="842" y="149"/>
                  <a:pt x="841" y="148"/>
                </a:cubicBezTo>
                <a:cubicBezTo>
                  <a:pt x="833" y="140"/>
                  <a:pt x="833" y="131"/>
                  <a:pt x="832" y="122"/>
                </a:cubicBezTo>
                <a:cubicBezTo>
                  <a:pt x="832" y="72"/>
                  <a:pt x="832" y="72"/>
                  <a:pt x="832" y="72"/>
                </a:cubicBezTo>
                <a:cubicBezTo>
                  <a:pt x="859" y="72"/>
                  <a:pt x="859" y="72"/>
                  <a:pt x="859" y="72"/>
                </a:cubicBezTo>
                <a:cubicBezTo>
                  <a:pt x="859" y="124"/>
                  <a:pt x="859" y="124"/>
                  <a:pt x="859" y="124"/>
                </a:cubicBezTo>
                <a:cubicBezTo>
                  <a:pt x="859" y="128"/>
                  <a:pt x="860" y="132"/>
                  <a:pt x="863" y="135"/>
                </a:cubicBezTo>
                <a:cubicBezTo>
                  <a:pt x="865" y="137"/>
                  <a:pt x="868" y="138"/>
                  <a:pt x="871" y="138"/>
                </a:cubicBezTo>
                <a:cubicBezTo>
                  <a:pt x="875" y="138"/>
                  <a:pt x="878" y="136"/>
                  <a:pt x="880" y="135"/>
                </a:cubicBezTo>
                <a:cubicBezTo>
                  <a:pt x="883" y="132"/>
                  <a:pt x="883" y="128"/>
                  <a:pt x="883" y="124"/>
                </a:cubicBezTo>
                <a:cubicBezTo>
                  <a:pt x="883" y="72"/>
                  <a:pt x="883" y="72"/>
                  <a:pt x="883" y="72"/>
                </a:cubicBezTo>
                <a:cubicBezTo>
                  <a:pt x="910" y="72"/>
                  <a:pt x="910" y="72"/>
                  <a:pt x="910" y="72"/>
                </a:cubicBezTo>
                <a:cubicBezTo>
                  <a:pt x="910" y="117"/>
                  <a:pt x="910" y="117"/>
                  <a:pt x="910" y="117"/>
                </a:cubicBezTo>
                <a:cubicBezTo>
                  <a:pt x="910" y="126"/>
                  <a:pt x="910" y="139"/>
                  <a:pt x="900" y="148"/>
                </a:cubicBezTo>
                <a:cubicBezTo>
                  <a:pt x="899" y="149"/>
                  <a:pt x="898" y="150"/>
                  <a:pt x="897" y="151"/>
                </a:cubicBezTo>
                <a:cubicBezTo>
                  <a:pt x="937" y="151"/>
                  <a:pt x="937" y="151"/>
                  <a:pt x="937" y="151"/>
                </a:cubicBezTo>
                <a:cubicBezTo>
                  <a:pt x="925" y="142"/>
                  <a:pt x="920" y="128"/>
                  <a:pt x="920" y="114"/>
                </a:cubicBezTo>
                <a:cubicBezTo>
                  <a:pt x="920" y="92"/>
                  <a:pt x="935" y="69"/>
                  <a:pt x="964" y="69"/>
                </a:cubicBezTo>
                <a:cubicBezTo>
                  <a:pt x="976" y="69"/>
                  <a:pt x="989" y="73"/>
                  <a:pt x="998" y="82"/>
                </a:cubicBezTo>
                <a:cubicBezTo>
                  <a:pt x="1001" y="86"/>
                  <a:pt x="1003" y="89"/>
                  <a:pt x="1005" y="92"/>
                </a:cubicBezTo>
                <a:cubicBezTo>
                  <a:pt x="982" y="103"/>
                  <a:pt x="982" y="103"/>
                  <a:pt x="982" y="103"/>
                </a:cubicBezTo>
                <a:cubicBezTo>
                  <a:pt x="980" y="98"/>
                  <a:pt x="976" y="89"/>
                  <a:pt x="965" y="89"/>
                </a:cubicBezTo>
                <a:cubicBezTo>
                  <a:pt x="959" y="89"/>
                  <a:pt x="955" y="92"/>
                  <a:pt x="953" y="94"/>
                </a:cubicBezTo>
                <a:cubicBezTo>
                  <a:pt x="947" y="100"/>
                  <a:pt x="947" y="109"/>
                  <a:pt x="947" y="113"/>
                </a:cubicBezTo>
                <a:cubicBezTo>
                  <a:pt x="947" y="125"/>
                  <a:pt x="952" y="137"/>
                  <a:pt x="965" y="137"/>
                </a:cubicBezTo>
                <a:cubicBezTo>
                  <a:pt x="977" y="137"/>
                  <a:pt x="981" y="126"/>
                  <a:pt x="982" y="123"/>
                </a:cubicBezTo>
                <a:cubicBezTo>
                  <a:pt x="1005" y="134"/>
                  <a:pt x="1005" y="134"/>
                  <a:pt x="1005" y="134"/>
                </a:cubicBezTo>
                <a:cubicBezTo>
                  <a:pt x="1003" y="138"/>
                  <a:pt x="1001" y="142"/>
                  <a:pt x="997" y="146"/>
                </a:cubicBezTo>
                <a:cubicBezTo>
                  <a:pt x="995" y="148"/>
                  <a:pt x="993" y="150"/>
                  <a:pt x="991" y="151"/>
                </a:cubicBezTo>
                <a:cubicBezTo>
                  <a:pt x="1016" y="151"/>
                  <a:pt x="1016" y="151"/>
                  <a:pt x="1016" y="151"/>
                </a:cubicBezTo>
                <a:cubicBezTo>
                  <a:pt x="1016" y="72"/>
                  <a:pt x="1016" y="72"/>
                  <a:pt x="1016" y="72"/>
                </a:cubicBezTo>
                <a:cubicBezTo>
                  <a:pt x="1042" y="72"/>
                  <a:pt x="1042" y="72"/>
                  <a:pt x="1042" y="72"/>
                </a:cubicBezTo>
                <a:cubicBezTo>
                  <a:pt x="1042" y="134"/>
                  <a:pt x="1042" y="134"/>
                  <a:pt x="1042" y="134"/>
                </a:cubicBezTo>
                <a:cubicBezTo>
                  <a:pt x="1077" y="134"/>
                  <a:pt x="1077" y="134"/>
                  <a:pt x="1077" y="134"/>
                </a:cubicBezTo>
                <a:cubicBezTo>
                  <a:pt x="1077" y="151"/>
                  <a:pt x="1077" y="151"/>
                  <a:pt x="1077" y="151"/>
                </a:cubicBezTo>
                <a:cubicBezTo>
                  <a:pt x="1123" y="151"/>
                  <a:pt x="1123" y="151"/>
                  <a:pt x="1123" y="151"/>
                </a:cubicBezTo>
                <a:cubicBezTo>
                  <a:pt x="1123" y="0"/>
                  <a:pt x="1123" y="0"/>
                  <a:pt x="1123" y="0"/>
                </a:cubicBezTo>
                <a:lnTo>
                  <a:pt x="0" y="0"/>
                </a:lnTo>
                <a:close/>
              </a:path>
            </a:pathLst>
          </a:custGeom>
          <a:solidFill>
            <a:srgbClr val="0097A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A3074E8-16FF-493C-94EC-900F6DAD973F}"/>
              </a:ext>
            </a:extLst>
          </p:cNvPr>
          <p:cNvSpPr/>
          <p:nvPr userDrawn="1"/>
        </p:nvSpPr>
        <p:spPr>
          <a:xfrm>
            <a:off x="0" y="-9627"/>
            <a:ext cx="6971669" cy="878777"/>
          </a:xfrm>
          <a:prstGeom prst="rect">
            <a:avLst/>
          </a:prstGeom>
          <a:solidFill>
            <a:srgbClr val="0097A9"/>
          </a:solidFill>
          <a:ln>
            <a:solidFill>
              <a:srgbClr val="0097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28CB757-1AC3-4560-9BC4-2F6D6141E7F9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285164" y="-6996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4713A6B-ED43-42A1-9435-EF28E75E0129}"/>
              </a:ext>
            </a:extLst>
          </p:cNvPr>
          <p:cNvCxnSpPr>
            <a:cxnSpLocks/>
          </p:cNvCxnSpPr>
          <p:nvPr userDrawn="1"/>
        </p:nvCxnSpPr>
        <p:spPr>
          <a:xfrm>
            <a:off x="453190" y="6164982"/>
            <a:ext cx="11201400" cy="0"/>
          </a:xfrm>
          <a:prstGeom prst="line">
            <a:avLst/>
          </a:prstGeom>
          <a:ln w="19050">
            <a:solidFill>
              <a:srgbClr val="0097A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2">
            <a:extLst>
              <a:ext uri="{FF2B5EF4-FFF2-40B4-BE49-F238E27FC236}">
                <a16:creationId xmlns:a16="http://schemas.microsoft.com/office/drawing/2014/main" id="{7383A798-2148-54BF-E2ED-2272D6913E3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1783" y="6242817"/>
            <a:ext cx="1785199" cy="596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A blue and yellow text on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BFCDE0A4-02CF-4443-1D3F-37141109C320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6298547"/>
            <a:ext cx="1897806" cy="485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3377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bg1">
              <a:lumMod val="5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bg1">
              <a:lumMod val="5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bg1">
              <a:lumMod val="5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bg1">
              <a:lumMod val="5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png"/><Relationship Id="rId2" Type="http://schemas.openxmlformats.org/officeDocument/2006/relationships/image" Target="../media/image2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0.png"/><Relationship Id="rId4" Type="http://schemas.openxmlformats.org/officeDocument/2006/relationships/image" Target="../media/image24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gif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g"/><Relationship Id="rId4" Type="http://schemas.openxmlformats.org/officeDocument/2006/relationships/image" Target="../media/image10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0.png"/><Relationship Id="rId5" Type="http://schemas.openxmlformats.org/officeDocument/2006/relationships/image" Target="../media/image200.png"/><Relationship Id="rId4" Type="http://schemas.openxmlformats.org/officeDocument/2006/relationships/image" Target="../media/image19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8369B61-EEB9-403D-A1CC-FEA0EB64DA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Dominika Vasilkova  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81CFFA-982C-4796-A7AA-320C6B968E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GB"/>
              <a:t> Slide </a:t>
            </a:r>
            <a:fld id="{BD2914D5-40D7-4E53-B846-E2BF0703A32F}" type="slidenum">
              <a:rPr lang="en-GB" smtClean="0"/>
              <a:pPr/>
              <a:t>1</a:t>
            </a:fld>
            <a:endParaRPr lang="en-GB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42A2FF63-6DEB-4874-8C50-C1F1A02941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1100" y="1908400"/>
            <a:ext cx="11549800" cy="1999282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0097A9"/>
                </a:solidFill>
              </a:rPr>
              <a:t>Searching for a muon EDM at the Fermilab Muon g-2 experiment</a:t>
            </a:r>
            <a:endParaRPr lang="en-GB" dirty="0">
              <a:solidFill>
                <a:srgbClr val="0097A9"/>
              </a:solidFill>
            </a:endParaRP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384CC388-814E-4C66-8DF0-8D9F0811E4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92791" y="4306678"/>
            <a:ext cx="9784947" cy="1093713"/>
          </a:xfrm>
        </p:spPr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Liverpool HEP seminars, 21/10/25</a:t>
            </a:r>
          </a:p>
          <a:p>
            <a:r>
              <a:rPr lang="en-US" dirty="0">
                <a:solidFill>
                  <a:srgbClr val="0097A9"/>
                </a:solidFill>
              </a:rPr>
              <a:t>Dominika Vasilkova</a:t>
            </a:r>
            <a:endParaRPr lang="en-GB" dirty="0">
              <a:solidFill>
                <a:srgbClr val="0097A9"/>
              </a:solidFill>
            </a:endParaRPr>
          </a:p>
        </p:txBody>
      </p:sp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1B4662FF-E2D9-4D96-AB91-C6741355017E}"/>
              </a:ext>
            </a:extLst>
          </p:cNvPr>
          <p:cNvSpPr txBox="1">
            <a:spLocks/>
          </p:cNvSpPr>
          <p:nvPr/>
        </p:nvSpPr>
        <p:spPr>
          <a:xfrm>
            <a:off x="9296400" y="6538912"/>
            <a:ext cx="2743200" cy="2349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4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 Slide </a:t>
            </a:r>
            <a:fld id="{BD2914D5-40D7-4E53-B846-E2BF0703A32F}" type="slidenum">
              <a:rPr lang="en-GB" smtClean="0"/>
              <a:pPr/>
              <a:t>1</a:t>
            </a:fld>
            <a:endParaRPr lang="en-GB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26943CE-E220-4EB9-BC75-80EADEBFA6E9}"/>
              </a:ext>
            </a:extLst>
          </p:cNvPr>
          <p:cNvSpPr/>
          <p:nvPr/>
        </p:nvSpPr>
        <p:spPr>
          <a:xfrm>
            <a:off x="11266598" y="6597649"/>
            <a:ext cx="773001" cy="1762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4695A107-801F-4899-9478-AD5093688392}"/>
              </a:ext>
            </a:extLst>
          </p:cNvPr>
          <p:cNvSpPr txBox="1">
            <a:spLocks/>
          </p:cNvSpPr>
          <p:nvPr/>
        </p:nvSpPr>
        <p:spPr>
          <a:xfrm>
            <a:off x="558258" y="1106388"/>
            <a:ext cx="11549800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en-GB" dirty="0">
              <a:solidFill>
                <a:srgbClr val="0097A9"/>
              </a:solidFill>
            </a:endParaRP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D72640BB-C5C2-3919-2B23-DA3DF2B50BBB}"/>
              </a:ext>
            </a:extLst>
          </p:cNvPr>
          <p:cNvSpPr txBox="1">
            <a:spLocks/>
          </p:cNvSpPr>
          <p:nvPr/>
        </p:nvSpPr>
        <p:spPr>
          <a:xfrm>
            <a:off x="1171046" y="4352173"/>
            <a:ext cx="10028435" cy="10937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09040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4FD8FC-6D57-0B95-D2BD-871B0BE8AB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F344B882-940C-41A2-CF4E-59BFA0053A6A}"/>
              </a:ext>
            </a:extLst>
          </p:cNvPr>
          <p:cNvSpPr txBox="1"/>
          <p:nvPr/>
        </p:nvSpPr>
        <p:spPr>
          <a:xfrm>
            <a:off x="837918" y="1236028"/>
            <a:ext cx="10306025" cy="20092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Phase difference: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using calorimeters to look for a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vertical asymmetry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between ingoing and outgoing positrons.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Systematically limited at BNL/FNAL: mainly by calorimeter alignment.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3ADF62-C67C-9019-92EA-CAF7D3E889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EDM signals at Fermilab g-2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1E2A8B5-55AB-F049-E72E-E61EEC0511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52459" y="4048790"/>
            <a:ext cx="2480470" cy="194363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A7D5CAD-31CA-34FA-3D74-9D38A96458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95540" y="2020322"/>
            <a:ext cx="2449241" cy="194363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9FC9549-EAB6-577B-5E22-BE4AC19400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9461" y="2202546"/>
            <a:ext cx="6963132" cy="176141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CE31AAA-9918-2C7B-9FD9-066E1AB971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9204" y="4111973"/>
            <a:ext cx="6963389" cy="159786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060B268-F450-1E6B-1E10-551E2FED47F1}"/>
              </a:ext>
            </a:extLst>
          </p:cNvPr>
          <p:cNvSpPr txBox="1"/>
          <p:nvPr/>
        </p:nvSpPr>
        <p:spPr>
          <a:xfrm>
            <a:off x="361848" y="3147367"/>
            <a:ext cx="10367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 EDM:</a:t>
            </a:r>
            <a:endParaRPr lang="en-GB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0B4A67C-1FAC-6847-206F-3EC77ADA65A5}"/>
              </a:ext>
            </a:extLst>
          </p:cNvPr>
          <p:cNvSpPr txBox="1"/>
          <p:nvPr/>
        </p:nvSpPr>
        <p:spPr>
          <a:xfrm>
            <a:off x="361848" y="4952399"/>
            <a:ext cx="13349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With EDM: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163549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BA1BB333-5375-4C44-53E9-A94E520414C3}"/>
              </a:ext>
            </a:extLst>
          </p:cNvPr>
          <p:cNvSpPr txBox="1"/>
          <p:nvPr/>
        </p:nvSpPr>
        <p:spPr>
          <a:xfrm>
            <a:off x="837919" y="1236028"/>
            <a:ext cx="6012746" cy="50064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Direct vertical angle oscillation measurement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Plot average vertical angle as a function of time, look for an oscillation at the g-2 frequency but out of phase with it. </a:t>
            </a:r>
            <a:endParaRPr kumimoji="0" lang="en-US" sz="18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 hypothetically do this with both calorimeters and trackers: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 dirty="0">
                <a:solidFill>
                  <a:prstClr val="white">
                    <a:lumMod val="50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alorimeters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have much higher statistics, but despite vertical segmentation, not good position measurement. </a:t>
            </a:r>
            <a:endParaRPr lang="en-US" sz="1600" dirty="0">
              <a:solidFill>
                <a:prstClr val="white">
                  <a:lumMod val="50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Trackers have lower stats (due to there only being two)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bu</a:t>
            </a:r>
            <a:r>
              <a:rPr lang="en-US" sz="1600" dirty="0">
                <a:solidFill>
                  <a:prstClr val="white">
                    <a:lumMod val="50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 a hit resolution of ~ 100µm – so with enough muons, this becomes the better method! 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600" dirty="0">
              <a:solidFill>
                <a:prstClr val="white">
                  <a:lumMod val="50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FNAL collected &gt; 21x BNL – so tracker method wins!</a:t>
            </a:r>
            <a:endParaRPr lang="en-US" dirty="0">
              <a:solidFill>
                <a:prstClr val="white">
                  <a:lumMod val="50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3E8E636-4322-D8C1-D89E-06BD5188B0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EDM signals at Fermilab g-2</a:t>
            </a: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C349A22-A44B-EE41-C21E-AD3DA1C8F2C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3467"/>
          <a:stretch/>
        </p:blipFill>
        <p:spPr>
          <a:xfrm>
            <a:off x="6914106" y="1982755"/>
            <a:ext cx="4439975" cy="308800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4F4F780-DF27-738D-1999-066DB7486184}"/>
              </a:ext>
            </a:extLst>
          </p:cNvPr>
          <p:cNvSpPr txBox="1"/>
          <p:nvPr/>
        </p:nvSpPr>
        <p:spPr>
          <a:xfrm>
            <a:off x="11354081" y="3814075"/>
            <a:ext cx="7139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BNL 2000 data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663890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FDFBA1-74EA-7291-D63D-AC715C4543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Analysis cuts and setup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2987DA-A9C8-F7A8-FC8F-2EBD128EC8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32035"/>
            <a:ext cx="5983126" cy="4239928"/>
          </a:xfrm>
        </p:spPr>
        <p:txBody>
          <a:bodyPr/>
          <a:lstStyle/>
          <a:p>
            <a:r>
              <a:rPr lang="en-US" dirty="0"/>
              <a:t>The EDM signal depends on momentum, combined with the number distributions, have greatest sensitivity in the mid-momentum ranges. </a:t>
            </a:r>
          </a:p>
          <a:p>
            <a:pPr lvl="1"/>
            <a:r>
              <a:rPr lang="en-US" dirty="0"/>
              <a:t>So perform a momentum-binned analysis! </a:t>
            </a:r>
          </a:p>
          <a:p>
            <a:pPr lvl="1"/>
            <a:r>
              <a:rPr lang="en-US" dirty="0"/>
              <a:t>Momentum range chosen is 750-2750 MeV, 8 bins of width 250 MeV.</a:t>
            </a:r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Unstable beam at very early times, so analysis start is 6 g-2 periods after the start of a ‘fill’ (when muons are injected into the ring). </a:t>
            </a:r>
          </a:p>
          <a:p>
            <a:endParaRPr lang="en-US" dirty="0"/>
          </a:p>
          <a:p>
            <a:endParaRPr lang="en-US" dirty="0"/>
          </a:p>
          <a:p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C2D7C6D-71AA-4F89-6D96-A093B8C704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8688" y="921051"/>
            <a:ext cx="4306601" cy="281426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D5911DA-8426-5735-5EFA-AE03450835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4777" y="3790983"/>
            <a:ext cx="3599023" cy="2284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5296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25F389-E778-EFB0-C74B-7DA0FA59BB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B7AC70-B9B4-2B4F-933A-64A87046CB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Analysis cuts and setup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C1C33C-D2CF-3AEF-7AF9-293579437E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32034"/>
            <a:ext cx="10515600" cy="5242113"/>
          </a:xfrm>
        </p:spPr>
        <p:txBody>
          <a:bodyPr/>
          <a:lstStyle/>
          <a:p>
            <a:r>
              <a:rPr lang="en-US" dirty="0"/>
              <a:t>Vertex/tracker quality cuts: to ensure high accuracy in extrapolation, remove a subset of tracks and vertices: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Analysis split per station, and per dataset: Run 2, Run 3a and Run 3b (for Run 2/3 analysis).</a:t>
            </a:r>
          </a:p>
          <a:p>
            <a:pPr lvl="1"/>
            <a:r>
              <a:rPr lang="en-US" dirty="0"/>
              <a:t>Run 1 data found to have large variations due to damaged quad resistors, so not used for the analysis. </a:t>
            </a:r>
          </a:p>
          <a:p>
            <a:pPr lvl="1"/>
            <a:r>
              <a:rPr lang="en-US" dirty="0"/>
              <a:t>Later data (Run 4/5/6) will also eventually be </a:t>
            </a:r>
            <a:r>
              <a:rPr lang="en-US" dirty="0" err="1"/>
              <a:t>analysed</a:t>
            </a:r>
            <a:r>
              <a:rPr lang="en-US" dirty="0"/>
              <a:t> for the final result.  </a:t>
            </a:r>
          </a:p>
          <a:p>
            <a:pPr lvl="1"/>
            <a:endParaRPr lang="en-US" dirty="0"/>
          </a:p>
          <a:p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F056654-0CBC-79A6-898A-914C43C9CF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8329" y="1958657"/>
            <a:ext cx="4193267" cy="252303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41A5064-ED4C-5051-EB6E-5EE1ED5546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0658" y="1958657"/>
            <a:ext cx="4570294" cy="166387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9DE7E88-0D3D-C5D5-7FA3-3DCEE033C4DD}"/>
              </a:ext>
            </a:extLst>
          </p:cNvPr>
          <p:cNvSpPr txBox="1"/>
          <p:nvPr/>
        </p:nvSpPr>
        <p:spPr>
          <a:xfrm>
            <a:off x="4938737" y="2294695"/>
            <a:ext cx="8361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11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7378954-8065-D5BB-C5B6-41FBBB486F24}"/>
              </a:ext>
            </a:extLst>
          </p:cNvPr>
          <p:cNvSpPr txBox="1"/>
          <p:nvPr/>
        </p:nvSpPr>
        <p:spPr>
          <a:xfrm>
            <a:off x="5012084" y="3824642"/>
            <a:ext cx="6894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40%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EF61F74-7D68-7AF9-DA0C-6B8E3F208F7D}"/>
              </a:ext>
            </a:extLst>
          </p:cNvPr>
          <p:cNvSpPr txBox="1"/>
          <p:nvPr/>
        </p:nvSpPr>
        <p:spPr>
          <a:xfrm>
            <a:off x="7668567" y="3835360"/>
            <a:ext cx="34717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Values changed slightly for the EDM analysis to </a:t>
            </a:r>
            <a:r>
              <a:rPr lang="en-US" dirty="0" err="1">
                <a:solidFill>
                  <a:srgbClr val="FF0000"/>
                </a:solidFill>
              </a:rPr>
              <a:t>maximise</a:t>
            </a:r>
            <a:r>
              <a:rPr lang="en-US" dirty="0">
                <a:solidFill>
                  <a:srgbClr val="FF0000"/>
                </a:solidFill>
              </a:rPr>
              <a:t> stats! </a:t>
            </a:r>
            <a:endParaRPr lang="en-GB" dirty="0">
              <a:solidFill>
                <a:srgbClr val="FF0000"/>
              </a:solidFill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F15F675-8384-D7F7-DE90-77B5945733AF}"/>
              </a:ext>
            </a:extLst>
          </p:cNvPr>
          <p:cNvCxnSpPr>
            <a:cxnSpLocks/>
          </p:cNvCxnSpPr>
          <p:nvPr/>
        </p:nvCxnSpPr>
        <p:spPr>
          <a:xfrm>
            <a:off x="4733362" y="2479361"/>
            <a:ext cx="259162" cy="0"/>
          </a:xfrm>
          <a:prstGeom prst="line">
            <a:avLst/>
          </a:prstGeom>
          <a:ln w="2857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F021388-04B5-9D09-9366-5B19C71A0A37}"/>
              </a:ext>
            </a:extLst>
          </p:cNvPr>
          <p:cNvCxnSpPr>
            <a:cxnSpLocks/>
          </p:cNvCxnSpPr>
          <p:nvPr/>
        </p:nvCxnSpPr>
        <p:spPr>
          <a:xfrm>
            <a:off x="4679575" y="4005445"/>
            <a:ext cx="312949" cy="3863"/>
          </a:xfrm>
          <a:prstGeom prst="line">
            <a:avLst/>
          </a:prstGeom>
          <a:ln w="2857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1954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6FE9C5-BD1E-F233-2519-B9838D4299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Extracting the EDM signal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ontent Placeholder 2">
                <a:extLst>
                  <a:ext uri="{FF2B5EF4-FFF2-40B4-BE49-F238E27FC236}">
                    <a16:creationId xmlns:a16="http://schemas.microsoft.com/office/drawing/2014/main" id="{BAAD25F7-6819-203C-81B1-C5086C2501D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232033"/>
                <a:ext cx="4569964" cy="5007401"/>
              </a:xfrm>
            </p:spPr>
            <p:txBody>
              <a:bodyPr/>
              <a:lstStyle/>
              <a:p>
                <a:r>
                  <a:rPr lang="en-US" dirty="0"/>
                  <a:t>Step 1: Need to know the g-2 phase</a:t>
                </a:r>
              </a:p>
              <a:p>
                <a:pPr lvl="1"/>
                <a:r>
                  <a:rPr lang="en-US" dirty="0"/>
                  <a:t>EDM signal is π/2 out of phase with it.</a:t>
                </a:r>
              </a:p>
              <a:p>
                <a:endParaRPr lang="en-US" dirty="0"/>
              </a:p>
              <a:p>
                <a:r>
                  <a:rPr lang="en-US" dirty="0"/>
                  <a:t>So, fit the g-2 oscillation: 9-parameter fit, includes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i="1" smtClean="0">
                            <a:latin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</m:oMath>
                </a14:m>
                <a:r>
                  <a:rPr lang="en-US" dirty="0"/>
                  <a:t> and CBO.</a:t>
                </a:r>
              </a:p>
              <a:p>
                <a:pPr lvl="1"/>
                <a:r>
                  <a:rPr lang="en-US" dirty="0"/>
                  <a:t>Momentum cut &gt; 1700 MeV.</a:t>
                </a:r>
              </a:p>
              <a:p>
                <a:pPr lvl="1"/>
                <a:endParaRPr lang="en-US" dirty="0"/>
              </a:p>
              <a:p>
                <a:r>
                  <a:rPr lang="en-US" dirty="0"/>
                  <a:t>Other parameters used in main g-2 analysis not needed. </a:t>
                </a:r>
              </a:p>
              <a:p>
                <a:pPr lvl="1"/>
                <a:r>
                  <a:rPr lang="en-US" dirty="0"/>
                  <a:t>Uncertainty propagated through to the impact on EDM as a systematic.</a:t>
                </a:r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11" name="Content Placeholder 2">
                <a:extLst>
                  <a:ext uri="{FF2B5EF4-FFF2-40B4-BE49-F238E27FC236}">
                    <a16:creationId xmlns:a16="http://schemas.microsoft.com/office/drawing/2014/main" id="{BAAD25F7-6819-203C-81B1-C5086C2501D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232033"/>
                <a:ext cx="4569964" cy="5007401"/>
              </a:xfrm>
              <a:blipFill>
                <a:blip r:embed="rId2"/>
                <a:stretch>
                  <a:fillRect l="-935" t="-1095" r="-133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Rectangle 13">
            <a:extLst>
              <a:ext uri="{FF2B5EF4-FFF2-40B4-BE49-F238E27FC236}">
                <a16:creationId xmlns:a16="http://schemas.microsoft.com/office/drawing/2014/main" id="{A5E5D90F-CAF2-C413-5A35-B2400057526D}"/>
              </a:ext>
            </a:extLst>
          </p:cNvPr>
          <p:cNvSpPr/>
          <p:nvPr/>
        </p:nvSpPr>
        <p:spPr>
          <a:xfrm>
            <a:off x="8439863" y="2932835"/>
            <a:ext cx="2065515" cy="5427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89395DC-D311-AB2E-4CD0-06878FC8D7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7952" y="1191114"/>
            <a:ext cx="5770727" cy="3483442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73F5B96-EEEA-21A3-F2CE-E90A3064DC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9832" y="5023581"/>
            <a:ext cx="6940061" cy="50089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BE571A6-473A-9172-AC6F-B4F9813D4248}"/>
              </a:ext>
            </a:extLst>
          </p:cNvPr>
          <p:cNvSpPr txBox="1"/>
          <p:nvPr/>
        </p:nvSpPr>
        <p:spPr>
          <a:xfrm>
            <a:off x="9681454" y="3844249"/>
            <a:ext cx="19119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>
                    <a:lumMod val="75000"/>
                  </a:schemeClr>
                </a:solidFill>
              </a:rPr>
              <a:t>PRELIMINARY</a:t>
            </a:r>
            <a:endParaRPr lang="en-GB" sz="24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CC5AE57-6ADC-86D3-B11D-B920CA9C573B}"/>
              </a:ext>
            </a:extLst>
          </p:cNvPr>
          <p:cNvSpPr txBox="1"/>
          <p:nvPr/>
        </p:nvSpPr>
        <p:spPr>
          <a:xfrm>
            <a:off x="6821326" y="5666886"/>
            <a:ext cx="1452282" cy="3667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97A9"/>
                </a:solidFill>
              </a:rPr>
              <a:t>g-2 wiggle</a:t>
            </a:r>
            <a:endParaRPr lang="en-GB" dirty="0">
              <a:solidFill>
                <a:srgbClr val="0097A9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01BC8DC-AAF6-A487-651A-7E0A79FF9EA8}"/>
              </a:ext>
            </a:extLst>
          </p:cNvPr>
          <p:cNvSpPr txBox="1"/>
          <p:nvPr/>
        </p:nvSpPr>
        <p:spPr>
          <a:xfrm>
            <a:off x="9862364" y="5665589"/>
            <a:ext cx="12860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7F7F7F"/>
                </a:solidFill>
              </a:rPr>
              <a:t>CBO terms</a:t>
            </a:r>
            <a:endParaRPr lang="en-GB" dirty="0">
              <a:solidFill>
                <a:srgbClr val="7F7F7F"/>
              </a:solidFill>
            </a:endParaRPr>
          </a:p>
        </p:txBody>
      </p:sp>
      <p:sp>
        <p:nvSpPr>
          <p:cNvPr id="6" name="Right Brace 5">
            <a:extLst>
              <a:ext uri="{FF2B5EF4-FFF2-40B4-BE49-F238E27FC236}">
                <a16:creationId xmlns:a16="http://schemas.microsoft.com/office/drawing/2014/main" id="{EB26F38C-26A7-35E8-CC4B-6E127DB47FE2}"/>
              </a:ext>
            </a:extLst>
          </p:cNvPr>
          <p:cNvSpPr/>
          <p:nvPr/>
        </p:nvSpPr>
        <p:spPr>
          <a:xfrm rot="5400000">
            <a:off x="7297531" y="4072098"/>
            <a:ext cx="172392" cy="3012000"/>
          </a:xfrm>
          <a:prstGeom prst="rightBrace">
            <a:avLst>
              <a:gd name="adj1" fmla="val 87753"/>
              <a:gd name="adj2" fmla="val 48052"/>
            </a:avLst>
          </a:prstGeom>
          <a:ln w="38100">
            <a:solidFill>
              <a:srgbClr val="0097A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ight Brace 6">
            <a:extLst>
              <a:ext uri="{FF2B5EF4-FFF2-40B4-BE49-F238E27FC236}">
                <a16:creationId xmlns:a16="http://schemas.microsoft.com/office/drawing/2014/main" id="{632B5459-5257-2BCD-1788-4B4AA727B8D5}"/>
              </a:ext>
            </a:extLst>
          </p:cNvPr>
          <p:cNvSpPr/>
          <p:nvPr/>
        </p:nvSpPr>
        <p:spPr>
          <a:xfrm rot="5400000">
            <a:off x="10313085" y="4178195"/>
            <a:ext cx="172392" cy="2799805"/>
          </a:xfrm>
          <a:prstGeom prst="rightBrace">
            <a:avLst>
              <a:gd name="adj1" fmla="val 87753"/>
              <a:gd name="adj2" fmla="val 48052"/>
            </a:avLst>
          </a:prstGeom>
          <a:ln w="3810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40650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F86318-E40D-55CD-51A6-DBC2D42072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948129-0F3B-EB3B-A91D-E88738D619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Extracting the EDM signal</a:t>
            </a:r>
            <a:endParaRPr lang="en-GB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92B9EE0-3C28-D9FD-D5AF-D87D70343B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232033"/>
            <a:ext cx="5378785" cy="5007401"/>
          </a:xfrm>
        </p:spPr>
        <p:txBody>
          <a:bodyPr/>
          <a:lstStyle/>
          <a:p>
            <a:r>
              <a:rPr lang="en-US" dirty="0"/>
              <a:t>Then, fit the average vertical angle oscillation using the g-2 phase.</a:t>
            </a:r>
          </a:p>
          <a:p>
            <a:pPr lvl="1"/>
            <a:r>
              <a:rPr lang="en-US" dirty="0"/>
              <a:t>Denominator from momentum binned N(t) fit.</a:t>
            </a:r>
          </a:p>
          <a:p>
            <a:pPr lvl="1"/>
            <a:r>
              <a:rPr lang="en-US" dirty="0"/>
              <a:t>EDM is the out-of-phase amplitude. 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83E65F9-7839-6127-0867-9C7C49FC72F0}"/>
              </a:ext>
            </a:extLst>
          </p:cNvPr>
          <p:cNvSpPr/>
          <p:nvPr/>
        </p:nvSpPr>
        <p:spPr>
          <a:xfrm>
            <a:off x="8439863" y="2932835"/>
            <a:ext cx="2065515" cy="5427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72ED9AB-4F2E-A781-0527-C1315D2AD0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264" y="4051035"/>
            <a:ext cx="6773292" cy="61863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1FDA28C-A4B1-D24C-F27D-7C7110BF0B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937779"/>
            <a:ext cx="3420327" cy="2108589"/>
          </a:xfrm>
          <a:prstGeom prst="rect">
            <a:avLst/>
          </a:prstGeom>
          <a:ln w="3810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3844312185">
                  <a:custGeom>
                    <a:avLst/>
                    <a:gdLst>
                      <a:gd name="connsiteX0" fmla="*/ 0 w 3420327"/>
                      <a:gd name="connsiteY0" fmla="*/ 0 h 2108589"/>
                      <a:gd name="connsiteX1" fmla="*/ 581456 w 3420327"/>
                      <a:gd name="connsiteY1" fmla="*/ 0 h 2108589"/>
                      <a:gd name="connsiteX2" fmla="*/ 1265521 w 3420327"/>
                      <a:gd name="connsiteY2" fmla="*/ 0 h 2108589"/>
                      <a:gd name="connsiteX3" fmla="*/ 1881180 w 3420327"/>
                      <a:gd name="connsiteY3" fmla="*/ 0 h 2108589"/>
                      <a:gd name="connsiteX4" fmla="*/ 2633652 w 3420327"/>
                      <a:gd name="connsiteY4" fmla="*/ 0 h 2108589"/>
                      <a:gd name="connsiteX5" fmla="*/ 3420327 w 3420327"/>
                      <a:gd name="connsiteY5" fmla="*/ 0 h 2108589"/>
                      <a:gd name="connsiteX6" fmla="*/ 3420327 w 3420327"/>
                      <a:gd name="connsiteY6" fmla="*/ 548233 h 2108589"/>
                      <a:gd name="connsiteX7" fmla="*/ 3420327 w 3420327"/>
                      <a:gd name="connsiteY7" fmla="*/ 1012123 h 2108589"/>
                      <a:gd name="connsiteX8" fmla="*/ 3420327 w 3420327"/>
                      <a:gd name="connsiteY8" fmla="*/ 1476012 h 2108589"/>
                      <a:gd name="connsiteX9" fmla="*/ 3420327 w 3420327"/>
                      <a:gd name="connsiteY9" fmla="*/ 2108589 h 2108589"/>
                      <a:gd name="connsiteX10" fmla="*/ 2667855 w 3420327"/>
                      <a:gd name="connsiteY10" fmla="*/ 2108589 h 2108589"/>
                      <a:gd name="connsiteX11" fmla="*/ 2086399 w 3420327"/>
                      <a:gd name="connsiteY11" fmla="*/ 2108589 h 2108589"/>
                      <a:gd name="connsiteX12" fmla="*/ 1436537 w 3420327"/>
                      <a:gd name="connsiteY12" fmla="*/ 2108589 h 2108589"/>
                      <a:gd name="connsiteX13" fmla="*/ 786675 w 3420327"/>
                      <a:gd name="connsiteY13" fmla="*/ 2108589 h 2108589"/>
                      <a:gd name="connsiteX14" fmla="*/ 0 w 3420327"/>
                      <a:gd name="connsiteY14" fmla="*/ 2108589 h 2108589"/>
                      <a:gd name="connsiteX15" fmla="*/ 0 w 3420327"/>
                      <a:gd name="connsiteY15" fmla="*/ 1623614 h 2108589"/>
                      <a:gd name="connsiteX16" fmla="*/ 0 w 3420327"/>
                      <a:gd name="connsiteY16" fmla="*/ 1159724 h 2108589"/>
                      <a:gd name="connsiteX17" fmla="*/ 0 w 3420327"/>
                      <a:gd name="connsiteY17" fmla="*/ 653663 h 2108589"/>
                      <a:gd name="connsiteX18" fmla="*/ 0 w 3420327"/>
                      <a:gd name="connsiteY18" fmla="*/ 0 h 21085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420327" h="2108589" fill="none" extrusionOk="0">
                        <a:moveTo>
                          <a:pt x="0" y="0"/>
                        </a:moveTo>
                        <a:cubicBezTo>
                          <a:pt x="206902" y="-11393"/>
                          <a:pt x="418167" y="21747"/>
                          <a:pt x="581456" y="0"/>
                        </a:cubicBezTo>
                        <a:cubicBezTo>
                          <a:pt x="744745" y="-21747"/>
                          <a:pt x="1024870" y="-5675"/>
                          <a:pt x="1265521" y="0"/>
                        </a:cubicBezTo>
                        <a:cubicBezTo>
                          <a:pt x="1506173" y="5675"/>
                          <a:pt x="1740226" y="-24728"/>
                          <a:pt x="1881180" y="0"/>
                        </a:cubicBezTo>
                        <a:cubicBezTo>
                          <a:pt x="2022134" y="24728"/>
                          <a:pt x="2275935" y="-6291"/>
                          <a:pt x="2633652" y="0"/>
                        </a:cubicBezTo>
                        <a:cubicBezTo>
                          <a:pt x="2991369" y="6291"/>
                          <a:pt x="3028993" y="-7279"/>
                          <a:pt x="3420327" y="0"/>
                        </a:cubicBezTo>
                        <a:cubicBezTo>
                          <a:pt x="3446069" y="249468"/>
                          <a:pt x="3428236" y="374562"/>
                          <a:pt x="3420327" y="548233"/>
                        </a:cubicBezTo>
                        <a:cubicBezTo>
                          <a:pt x="3412418" y="721904"/>
                          <a:pt x="3434249" y="851012"/>
                          <a:pt x="3420327" y="1012123"/>
                        </a:cubicBezTo>
                        <a:cubicBezTo>
                          <a:pt x="3406406" y="1173234"/>
                          <a:pt x="3442382" y="1291505"/>
                          <a:pt x="3420327" y="1476012"/>
                        </a:cubicBezTo>
                        <a:cubicBezTo>
                          <a:pt x="3398272" y="1660519"/>
                          <a:pt x="3405695" y="1896213"/>
                          <a:pt x="3420327" y="2108589"/>
                        </a:cubicBezTo>
                        <a:cubicBezTo>
                          <a:pt x="3220914" y="2136675"/>
                          <a:pt x="2920898" y="2071216"/>
                          <a:pt x="2667855" y="2108589"/>
                        </a:cubicBezTo>
                        <a:cubicBezTo>
                          <a:pt x="2414812" y="2145962"/>
                          <a:pt x="2203635" y="2091050"/>
                          <a:pt x="2086399" y="2108589"/>
                        </a:cubicBezTo>
                        <a:cubicBezTo>
                          <a:pt x="1969163" y="2126128"/>
                          <a:pt x="1672216" y="2087059"/>
                          <a:pt x="1436537" y="2108589"/>
                        </a:cubicBezTo>
                        <a:cubicBezTo>
                          <a:pt x="1200858" y="2130119"/>
                          <a:pt x="924251" y="2085577"/>
                          <a:pt x="786675" y="2108589"/>
                        </a:cubicBezTo>
                        <a:cubicBezTo>
                          <a:pt x="649099" y="2131601"/>
                          <a:pt x="267026" y="2093234"/>
                          <a:pt x="0" y="2108589"/>
                        </a:cubicBezTo>
                        <a:cubicBezTo>
                          <a:pt x="-11943" y="1912827"/>
                          <a:pt x="6483" y="1834034"/>
                          <a:pt x="0" y="1623614"/>
                        </a:cubicBezTo>
                        <a:cubicBezTo>
                          <a:pt x="-6483" y="1413194"/>
                          <a:pt x="5386" y="1329572"/>
                          <a:pt x="0" y="1159724"/>
                        </a:cubicBezTo>
                        <a:cubicBezTo>
                          <a:pt x="-5386" y="989876"/>
                          <a:pt x="-20017" y="886653"/>
                          <a:pt x="0" y="653663"/>
                        </a:cubicBezTo>
                        <a:cubicBezTo>
                          <a:pt x="20017" y="420673"/>
                          <a:pt x="26527" y="194431"/>
                          <a:pt x="0" y="0"/>
                        </a:cubicBezTo>
                        <a:close/>
                      </a:path>
                      <a:path w="3420327" h="2108589" stroke="0" extrusionOk="0">
                        <a:moveTo>
                          <a:pt x="0" y="0"/>
                        </a:moveTo>
                        <a:cubicBezTo>
                          <a:pt x="174396" y="-25197"/>
                          <a:pt x="311729" y="537"/>
                          <a:pt x="615659" y="0"/>
                        </a:cubicBezTo>
                        <a:cubicBezTo>
                          <a:pt x="919589" y="-537"/>
                          <a:pt x="1006363" y="-2937"/>
                          <a:pt x="1299724" y="0"/>
                        </a:cubicBezTo>
                        <a:cubicBezTo>
                          <a:pt x="1593086" y="2937"/>
                          <a:pt x="1719139" y="5056"/>
                          <a:pt x="1915383" y="0"/>
                        </a:cubicBezTo>
                        <a:cubicBezTo>
                          <a:pt x="2111627" y="-5056"/>
                          <a:pt x="2412290" y="-26707"/>
                          <a:pt x="2667855" y="0"/>
                        </a:cubicBezTo>
                        <a:cubicBezTo>
                          <a:pt x="2923420" y="26707"/>
                          <a:pt x="3249108" y="24764"/>
                          <a:pt x="3420327" y="0"/>
                        </a:cubicBezTo>
                        <a:cubicBezTo>
                          <a:pt x="3419693" y="203413"/>
                          <a:pt x="3404622" y="295886"/>
                          <a:pt x="3420327" y="463890"/>
                        </a:cubicBezTo>
                        <a:cubicBezTo>
                          <a:pt x="3436033" y="631894"/>
                          <a:pt x="3397689" y="805765"/>
                          <a:pt x="3420327" y="948865"/>
                        </a:cubicBezTo>
                        <a:cubicBezTo>
                          <a:pt x="3442965" y="1091965"/>
                          <a:pt x="3437083" y="1239326"/>
                          <a:pt x="3420327" y="1433841"/>
                        </a:cubicBezTo>
                        <a:cubicBezTo>
                          <a:pt x="3403571" y="1628356"/>
                          <a:pt x="3436194" y="1932598"/>
                          <a:pt x="3420327" y="2108589"/>
                        </a:cubicBezTo>
                        <a:cubicBezTo>
                          <a:pt x="3205350" y="2080311"/>
                          <a:pt x="3125232" y="2122858"/>
                          <a:pt x="2838871" y="2108589"/>
                        </a:cubicBezTo>
                        <a:cubicBezTo>
                          <a:pt x="2552510" y="2094320"/>
                          <a:pt x="2384692" y="2082677"/>
                          <a:pt x="2257416" y="2108589"/>
                        </a:cubicBezTo>
                        <a:cubicBezTo>
                          <a:pt x="2130141" y="2134501"/>
                          <a:pt x="1903638" y="2129821"/>
                          <a:pt x="1573350" y="2108589"/>
                        </a:cubicBezTo>
                        <a:cubicBezTo>
                          <a:pt x="1243062" y="2087357"/>
                          <a:pt x="1103668" y="2127683"/>
                          <a:pt x="957692" y="2108589"/>
                        </a:cubicBezTo>
                        <a:cubicBezTo>
                          <a:pt x="811716" y="2089495"/>
                          <a:pt x="232978" y="2139306"/>
                          <a:pt x="0" y="2108589"/>
                        </a:cubicBezTo>
                        <a:cubicBezTo>
                          <a:pt x="-2850" y="1950855"/>
                          <a:pt x="-4121" y="1788830"/>
                          <a:pt x="0" y="1581442"/>
                        </a:cubicBezTo>
                        <a:cubicBezTo>
                          <a:pt x="4121" y="1374054"/>
                          <a:pt x="2536" y="1182627"/>
                          <a:pt x="0" y="1054295"/>
                        </a:cubicBezTo>
                        <a:cubicBezTo>
                          <a:pt x="-2536" y="925963"/>
                          <a:pt x="-8674" y="737582"/>
                          <a:pt x="0" y="548233"/>
                        </a:cubicBezTo>
                        <a:cubicBezTo>
                          <a:pt x="8674" y="358884"/>
                          <a:pt x="16662" y="130116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A9EA02B-6A6E-E21D-D09E-952355092A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25374" y="3231091"/>
            <a:ext cx="4523491" cy="2689130"/>
          </a:xfrm>
          <a:prstGeom prst="rect">
            <a:avLst/>
          </a:prstGeom>
          <a:ln w="57150">
            <a:solidFill>
              <a:srgbClr val="00B0F0"/>
            </a:solidFill>
            <a:extLst>
              <a:ext uri="{C807C97D-BFC1-408E-A445-0C87EB9F89A2}">
                <ask:lineSketchStyleProps xmlns:ask="http://schemas.microsoft.com/office/drawing/2018/sketchyshapes" sd="1543581396">
                  <a:custGeom>
                    <a:avLst/>
                    <a:gdLst>
                      <a:gd name="connsiteX0" fmla="*/ 0 w 4869955"/>
                      <a:gd name="connsiteY0" fmla="*/ 0 h 2895096"/>
                      <a:gd name="connsiteX1" fmla="*/ 647008 w 4869955"/>
                      <a:gd name="connsiteY1" fmla="*/ 0 h 2895096"/>
                      <a:gd name="connsiteX2" fmla="*/ 1342716 w 4869955"/>
                      <a:gd name="connsiteY2" fmla="*/ 0 h 2895096"/>
                      <a:gd name="connsiteX3" fmla="*/ 2135823 w 4869955"/>
                      <a:gd name="connsiteY3" fmla="*/ 0 h 2895096"/>
                      <a:gd name="connsiteX4" fmla="*/ 2685432 w 4869955"/>
                      <a:gd name="connsiteY4" fmla="*/ 0 h 2895096"/>
                      <a:gd name="connsiteX5" fmla="*/ 3332441 w 4869955"/>
                      <a:gd name="connsiteY5" fmla="*/ 0 h 2895096"/>
                      <a:gd name="connsiteX6" fmla="*/ 3930749 w 4869955"/>
                      <a:gd name="connsiteY6" fmla="*/ 0 h 2895096"/>
                      <a:gd name="connsiteX7" fmla="*/ 4869955 w 4869955"/>
                      <a:gd name="connsiteY7" fmla="*/ 0 h 2895096"/>
                      <a:gd name="connsiteX8" fmla="*/ 4869955 w 4869955"/>
                      <a:gd name="connsiteY8" fmla="*/ 492166 h 2895096"/>
                      <a:gd name="connsiteX9" fmla="*/ 4869955 w 4869955"/>
                      <a:gd name="connsiteY9" fmla="*/ 1100136 h 2895096"/>
                      <a:gd name="connsiteX10" fmla="*/ 4869955 w 4869955"/>
                      <a:gd name="connsiteY10" fmla="*/ 1592303 h 2895096"/>
                      <a:gd name="connsiteX11" fmla="*/ 4869955 w 4869955"/>
                      <a:gd name="connsiteY11" fmla="*/ 2113420 h 2895096"/>
                      <a:gd name="connsiteX12" fmla="*/ 4869955 w 4869955"/>
                      <a:gd name="connsiteY12" fmla="*/ 2895096 h 2895096"/>
                      <a:gd name="connsiteX13" fmla="*/ 4271646 w 4869955"/>
                      <a:gd name="connsiteY13" fmla="*/ 2895096 h 2895096"/>
                      <a:gd name="connsiteX14" fmla="*/ 3478539 w 4869955"/>
                      <a:gd name="connsiteY14" fmla="*/ 2895096 h 2895096"/>
                      <a:gd name="connsiteX15" fmla="*/ 2880231 w 4869955"/>
                      <a:gd name="connsiteY15" fmla="*/ 2895096 h 2895096"/>
                      <a:gd name="connsiteX16" fmla="*/ 2281922 w 4869955"/>
                      <a:gd name="connsiteY16" fmla="*/ 2895096 h 2895096"/>
                      <a:gd name="connsiteX17" fmla="*/ 1683613 w 4869955"/>
                      <a:gd name="connsiteY17" fmla="*/ 2895096 h 2895096"/>
                      <a:gd name="connsiteX18" fmla="*/ 939206 w 4869955"/>
                      <a:gd name="connsiteY18" fmla="*/ 2895096 h 2895096"/>
                      <a:gd name="connsiteX19" fmla="*/ 0 w 4869955"/>
                      <a:gd name="connsiteY19" fmla="*/ 2895096 h 2895096"/>
                      <a:gd name="connsiteX20" fmla="*/ 0 w 4869955"/>
                      <a:gd name="connsiteY20" fmla="*/ 2287126 h 2895096"/>
                      <a:gd name="connsiteX21" fmla="*/ 0 w 4869955"/>
                      <a:gd name="connsiteY21" fmla="*/ 1766009 h 2895096"/>
                      <a:gd name="connsiteX22" fmla="*/ 0 w 4869955"/>
                      <a:gd name="connsiteY22" fmla="*/ 1186989 h 2895096"/>
                      <a:gd name="connsiteX23" fmla="*/ 0 w 4869955"/>
                      <a:gd name="connsiteY23" fmla="*/ 694823 h 2895096"/>
                      <a:gd name="connsiteX24" fmla="*/ 0 w 4869955"/>
                      <a:gd name="connsiteY24" fmla="*/ 0 h 28950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</a:cxnLst>
                    <a:rect l="l" t="t" r="r" b="b"/>
                    <a:pathLst>
                      <a:path w="4869955" h="2895096" fill="none" extrusionOk="0">
                        <a:moveTo>
                          <a:pt x="0" y="0"/>
                        </a:moveTo>
                        <a:cubicBezTo>
                          <a:pt x="295527" y="-17928"/>
                          <a:pt x="398812" y="14694"/>
                          <a:pt x="647008" y="0"/>
                        </a:cubicBezTo>
                        <a:cubicBezTo>
                          <a:pt x="895204" y="-14694"/>
                          <a:pt x="1041225" y="14914"/>
                          <a:pt x="1342716" y="0"/>
                        </a:cubicBezTo>
                        <a:cubicBezTo>
                          <a:pt x="1644207" y="-14914"/>
                          <a:pt x="1896807" y="7210"/>
                          <a:pt x="2135823" y="0"/>
                        </a:cubicBezTo>
                        <a:cubicBezTo>
                          <a:pt x="2374839" y="-7210"/>
                          <a:pt x="2504750" y="-22911"/>
                          <a:pt x="2685432" y="0"/>
                        </a:cubicBezTo>
                        <a:cubicBezTo>
                          <a:pt x="2866114" y="22911"/>
                          <a:pt x="3177666" y="7261"/>
                          <a:pt x="3332441" y="0"/>
                        </a:cubicBezTo>
                        <a:cubicBezTo>
                          <a:pt x="3487216" y="-7261"/>
                          <a:pt x="3724640" y="-12165"/>
                          <a:pt x="3930749" y="0"/>
                        </a:cubicBezTo>
                        <a:cubicBezTo>
                          <a:pt x="4136858" y="12165"/>
                          <a:pt x="4555555" y="-17183"/>
                          <a:pt x="4869955" y="0"/>
                        </a:cubicBezTo>
                        <a:cubicBezTo>
                          <a:pt x="4858770" y="234969"/>
                          <a:pt x="4886306" y="377952"/>
                          <a:pt x="4869955" y="492166"/>
                        </a:cubicBezTo>
                        <a:cubicBezTo>
                          <a:pt x="4853604" y="606380"/>
                          <a:pt x="4862277" y="823831"/>
                          <a:pt x="4869955" y="1100136"/>
                        </a:cubicBezTo>
                        <a:cubicBezTo>
                          <a:pt x="4877634" y="1376441"/>
                          <a:pt x="4876125" y="1350508"/>
                          <a:pt x="4869955" y="1592303"/>
                        </a:cubicBezTo>
                        <a:cubicBezTo>
                          <a:pt x="4863785" y="1834098"/>
                          <a:pt x="4854442" y="1871880"/>
                          <a:pt x="4869955" y="2113420"/>
                        </a:cubicBezTo>
                        <a:cubicBezTo>
                          <a:pt x="4885468" y="2354960"/>
                          <a:pt x="4853807" y="2566052"/>
                          <a:pt x="4869955" y="2895096"/>
                        </a:cubicBezTo>
                        <a:cubicBezTo>
                          <a:pt x="4628360" y="2922883"/>
                          <a:pt x="4544511" y="2875349"/>
                          <a:pt x="4271646" y="2895096"/>
                        </a:cubicBezTo>
                        <a:cubicBezTo>
                          <a:pt x="3998781" y="2914843"/>
                          <a:pt x="3853234" y="2866658"/>
                          <a:pt x="3478539" y="2895096"/>
                        </a:cubicBezTo>
                        <a:cubicBezTo>
                          <a:pt x="3103844" y="2923534"/>
                          <a:pt x="3058401" y="2914211"/>
                          <a:pt x="2880231" y="2895096"/>
                        </a:cubicBezTo>
                        <a:cubicBezTo>
                          <a:pt x="2702061" y="2875981"/>
                          <a:pt x="2479564" y="2918398"/>
                          <a:pt x="2281922" y="2895096"/>
                        </a:cubicBezTo>
                        <a:cubicBezTo>
                          <a:pt x="2084280" y="2871794"/>
                          <a:pt x="1878952" y="2867539"/>
                          <a:pt x="1683613" y="2895096"/>
                        </a:cubicBezTo>
                        <a:cubicBezTo>
                          <a:pt x="1488274" y="2922653"/>
                          <a:pt x="1297961" y="2871907"/>
                          <a:pt x="939206" y="2895096"/>
                        </a:cubicBezTo>
                        <a:cubicBezTo>
                          <a:pt x="580451" y="2918285"/>
                          <a:pt x="420079" y="2934310"/>
                          <a:pt x="0" y="2895096"/>
                        </a:cubicBezTo>
                        <a:cubicBezTo>
                          <a:pt x="13939" y="2725197"/>
                          <a:pt x="9190" y="2518716"/>
                          <a:pt x="0" y="2287126"/>
                        </a:cubicBezTo>
                        <a:cubicBezTo>
                          <a:pt x="-9190" y="2055536"/>
                          <a:pt x="4976" y="2002701"/>
                          <a:pt x="0" y="1766009"/>
                        </a:cubicBezTo>
                        <a:cubicBezTo>
                          <a:pt x="-4976" y="1529317"/>
                          <a:pt x="27366" y="1434078"/>
                          <a:pt x="0" y="1186989"/>
                        </a:cubicBezTo>
                        <a:cubicBezTo>
                          <a:pt x="-27366" y="939900"/>
                          <a:pt x="16824" y="921175"/>
                          <a:pt x="0" y="694823"/>
                        </a:cubicBezTo>
                        <a:cubicBezTo>
                          <a:pt x="-16824" y="468471"/>
                          <a:pt x="-26095" y="192339"/>
                          <a:pt x="0" y="0"/>
                        </a:cubicBezTo>
                        <a:close/>
                      </a:path>
                      <a:path w="4869955" h="2895096" stroke="0" extrusionOk="0">
                        <a:moveTo>
                          <a:pt x="0" y="0"/>
                        </a:moveTo>
                        <a:cubicBezTo>
                          <a:pt x="336443" y="28011"/>
                          <a:pt x="548931" y="-28137"/>
                          <a:pt x="744407" y="0"/>
                        </a:cubicBezTo>
                        <a:cubicBezTo>
                          <a:pt x="939883" y="28137"/>
                          <a:pt x="1303126" y="22905"/>
                          <a:pt x="1488815" y="0"/>
                        </a:cubicBezTo>
                        <a:cubicBezTo>
                          <a:pt x="1674504" y="-22905"/>
                          <a:pt x="1846800" y="34469"/>
                          <a:pt x="2184523" y="0"/>
                        </a:cubicBezTo>
                        <a:cubicBezTo>
                          <a:pt x="2522246" y="-34469"/>
                          <a:pt x="2496642" y="28942"/>
                          <a:pt x="2782831" y="0"/>
                        </a:cubicBezTo>
                        <a:cubicBezTo>
                          <a:pt x="3069020" y="-28942"/>
                          <a:pt x="3211223" y="-9797"/>
                          <a:pt x="3429840" y="0"/>
                        </a:cubicBezTo>
                        <a:cubicBezTo>
                          <a:pt x="3648457" y="9797"/>
                          <a:pt x="4053010" y="23304"/>
                          <a:pt x="4222947" y="0"/>
                        </a:cubicBezTo>
                        <a:cubicBezTo>
                          <a:pt x="4392884" y="-23304"/>
                          <a:pt x="4592504" y="22765"/>
                          <a:pt x="4869955" y="0"/>
                        </a:cubicBezTo>
                        <a:cubicBezTo>
                          <a:pt x="4883256" y="169226"/>
                          <a:pt x="4845114" y="296198"/>
                          <a:pt x="4869955" y="579019"/>
                        </a:cubicBezTo>
                        <a:cubicBezTo>
                          <a:pt x="4894796" y="861840"/>
                          <a:pt x="4889230" y="863150"/>
                          <a:pt x="4869955" y="1129087"/>
                        </a:cubicBezTo>
                        <a:cubicBezTo>
                          <a:pt x="4850680" y="1395024"/>
                          <a:pt x="4884024" y="1424063"/>
                          <a:pt x="4869955" y="1650205"/>
                        </a:cubicBezTo>
                        <a:cubicBezTo>
                          <a:pt x="4855886" y="1876347"/>
                          <a:pt x="4861395" y="1985706"/>
                          <a:pt x="4869955" y="2200273"/>
                        </a:cubicBezTo>
                        <a:cubicBezTo>
                          <a:pt x="4878515" y="2414840"/>
                          <a:pt x="4876700" y="2695788"/>
                          <a:pt x="4869955" y="2895096"/>
                        </a:cubicBezTo>
                        <a:cubicBezTo>
                          <a:pt x="4623260" y="2872006"/>
                          <a:pt x="4550272" y="2901539"/>
                          <a:pt x="4320346" y="2895096"/>
                        </a:cubicBezTo>
                        <a:cubicBezTo>
                          <a:pt x="4090420" y="2888653"/>
                          <a:pt x="3876020" y="2892847"/>
                          <a:pt x="3575938" y="2895096"/>
                        </a:cubicBezTo>
                        <a:cubicBezTo>
                          <a:pt x="3275856" y="2897345"/>
                          <a:pt x="3200522" y="2894755"/>
                          <a:pt x="2831531" y="2895096"/>
                        </a:cubicBezTo>
                        <a:cubicBezTo>
                          <a:pt x="2462540" y="2895437"/>
                          <a:pt x="2379017" y="2894687"/>
                          <a:pt x="2038424" y="2895096"/>
                        </a:cubicBezTo>
                        <a:cubicBezTo>
                          <a:pt x="1697831" y="2895505"/>
                          <a:pt x="1712613" y="2869147"/>
                          <a:pt x="1488815" y="2895096"/>
                        </a:cubicBezTo>
                        <a:cubicBezTo>
                          <a:pt x="1265017" y="2921045"/>
                          <a:pt x="1000222" y="2860646"/>
                          <a:pt x="793107" y="2895096"/>
                        </a:cubicBezTo>
                        <a:cubicBezTo>
                          <a:pt x="585992" y="2929546"/>
                          <a:pt x="177098" y="2892675"/>
                          <a:pt x="0" y="2895096"/>
                        </a:cubicBezTo>
                        <a:cubicBezTo>
                          <a:pt x="16927" y="2680100"/>
                          <a:pt x="15321" y="2629597"/>
                          <a:pt x="0" y="2373979"/>
                        </a:cubicBezTo>
                        <a:cubicBezTo>
                          <a:pt x="-15321" y="2118361"/>
                          <a:pt x="-8044" y="2061662"/>
                          <a:pt x="0" y="1852861"/>
                        </a:cubicBezTo>
                        <a:cubicBezTo>
                          <a:pt x="8044" y="1644060"/>
                          <a:pt x="-4740" y="1394866"/>
                          <a:pt x="0" y="1244891"/>
                        </a:cubicBezTo>
                        <a:cubicBezTo>
                          <a:pt x="4740" y="1094916"/>
                          <a:pt x="-3047" y="914462"/>
                          <a:pt x="0" y="723774"/>
                        </a:cubicBezTo>
                        <a:cubicBezTo>
                          <a:pt x="3047" y="533086"/>
                          <a:pt x="-29009" y="153929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02CDBA2-24B7-147F-BF6E-DDA9288352D0}"/>
              </a:ext>
            </a:extLst>
          </p:cNvPr>
          <p:cNvSpPr txBox="1"/>
          <p:nvPr/>
        </p:nvSpPr>
        <p:spPr>
          <a:xfrm>
            <a:off x="9879029" y="1970605"/>
            <a:ext cx="18434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750-1000 MeV, Run 3b, s18</a:t>
            </a:r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394021D-D57C-BF14-213E-41DE068B5332}"/>
              </a:ext>
            </a:extLst>
          </p:cNvPr>
          <p:cNvSpPr txBox="1"/>
          <p:nvPr/>
        </p:nvSpPr>
        <p:spPr>
          <a:xfrm>
            <a:off x="7855062" y="3349409"/>
            <a:ext cx="19119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>
                    <a:lumMod val="75000"/>
                  </a:schemeClr>
                </a:solidFill>
              </a:rPr>
              <a:t>PRELIMINARY</a:t>
            </a:r>
            <a:endParaRPr lang="en-GB" sz="24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CDF1A0A-AE7C-B9D0-1A3A-4FA9C27A528C}"/>
              </a:ext>
            </a:extLst>
          </p:cNvPr>
          <p:cNvSpPr txBox="1"/>
          <p:nvPr/>
        </p:nvSpPr>
        <p:spPr>
          <a:xfrm>
            <a:off x="6470385" y="2469614"/>
            <a:ext cx="21585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75000"/>
                  </a:schemeClr>
                </a:solidFill>
              </a:rPr>
              <a:t>PRELIMINARY</a:t>
            </a:r>
            <a:endParaRPr lang="en-GB" sz="16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AD53DD7-CCC5-25AE-7A76-75B73BA0ED8E}"/>
              </a:ext>
            </a:extLst>
          </p:cNvPr>
          <p:cNvSpPr txBox="1"/>
          <p:nvPr/>
        </p:nvSpPr>
        <p:spPr>
          <a:xfrm>
            <a:off x="3393547" y="4713593"/>
            <a:ext cx="34766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B050"/>
                </a:solidFill>
              </a:rPr>
              <a:t>Momentum-binned N(t) fit parameters</a:t>
            </a:r>
            <a:endParaRPr lang="en-GB" sz="1600" dirty="0">
              <a:solidFill>
                <a:srgbClr val="00B050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9127B20-5030-0AA7-7A19-C50C7FF1262D}"/>
              </a:ext>
            </a:extLst>
          </p:cNvPr>
          <p:cNvSpPr/>
          <p:nvPr/>
        </p:nvSpPr>
        <p:spPr>
          <a:xfrm>
            <a:off x="1286027" y="4414143"/>
            <a:ext cx="5259738" cy="255529"/>
          </a:xfrm>
          <a:prstGeom prst="rect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52077C0-161E-68FD-F620-EBD7D7CF86E0}"/>
              </a:ext>
            </a:extLst>
          </p:cNvPr>
          <p:cNvSpPr/>
          <p:nvPr/>
        </p:nvSpPr>
        <p:spPr>
          <a:xfrm>
            <a:off x="5508734" y="4105515"/>
            <a:ext cx="354183" cy="254928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0BE1E19-6428-8781-C92D-1101D9BA315E}"/>
              </a:ext>
            </a:extLst>
          </p:cNvPr>
          <p:cNvSpPr/>
          <p:nvPr/>
        </p:nvSpPr>
        <p:spPr>
          <a:xfrm>
            <a:off x="3393547" y="4108917"/>
            <a:ext cx="354183" cy="254928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7830955-0267-3A81-5161-65DE8420DFF8}"/>
              </a:ext>
            </a:extLst>
          </p:cNvPr>
          <p:cNvSpPr txBox="1"/>
          <p:nvPr/>
        </p:nvSpPr>
        <p:spPr>
          <a:xfrm>
            <a:off x="850203" y="3760973"/>
            <a:ext cx="33788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Phase from &gt; 1700 MeV N(t) fit</a:t>
            </a:r>
            <a:endParaRPr lang="en-GB" sz="1600" dirty="0">
              <a:solidFill>
                <a:srgbClr val="FF0000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4B65CFB4-381B-E36B-DD17-564D1F8F2816}"/>
              </a:ext>
            </a:extLst>
          </p:cNvPr>
          <p:cNvSpPr/>
          <p:nvPr/>
        </p:nvSpPr>
        <p:spPr>
          <a:xfrm>
            <a:off x="4027926" y="4106328"/>
            <a:ext cx="578838" cy="254928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B0F0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C0F0046-17CB-F0DB-CF70-F42C0EAA1CA9}"/>
              </a:ext>
            </a:extLst>
          </p:cNvPr>
          <p:cNvSpPr txBox="1"/>
          <p:nvPr/>
        </p:nvSpPr>
        <p:spPr>
          <a:xfrm>
            <a:off x="4223140" y="3658781"/>
            <a:ext cx="15934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97A9"/>
                </a:solidFill>
              </a:rPr>
              <a:t>EDM amplitude</a:t>
            </a:r>
            <a:endParaRPr lang="en-GB" sz="1600" b="1" dirty="0">
              <a:solidFill>
                <a:srgbClr val="0097A9"/>
              </a:solidFill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3B6054A-7915-7845-87F8-0EDC1317932D}"/>
              </a:ext>
            </a:extLst>
          </p:cNvPr>
          <p:cNvSpPr/>
          <p:nvPr/>
        </p:nvSpPr>
        <p:spPr>
          <a:xfrm>
            <a:off x="1936804" y="4118697"/>
            <a:ext cx="513006" cy="241746"/>
          </a:xfrm>
          <a:prstGeom prst="rect">
            <a:avLst/>
          </a:prstGeom>
          <a:noFill/>
          <a:ln w="1905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1609DD4-7A30-3964-CBEB-AEB1C814C90D}"/>
              </a:ext>
            </a:extLst>
          </p:cNvPr>
          <p:cNvSpPr/>
          <p:nvPr/>
        </p:nvSpPr>
        <p:spPr>
          <a:xfrm>
            <a:off x="6562416" y="4252752"/>
            <a:ext cx="513006" cy="241746"/>
          </a:xfrm>
          <a:prstGeom prst="rect">
            <a:avLst/>
          </a:prstGeom>
          <a:noFill/>
          <a:ln w="1905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Arrow: Down 30">
            <a:extLst>
              <a:ext uri="{FF2B5EF4-FFF2-40B4-BE49-F238E27FC236}">
                <a16:creationId xmlns:a16="http://schemas.microsoft.com/office/drawing/2014/main" id="{60167086-7AF5-2FEF-AD24-CAF12C95A400}"/>
              </a:ext>
            </a:extLst>
          </p:cNvPr>
          <p:cNvSpPr/>
          <p:nvPr/>
        </p:nvSpPr>
        <p:spPr>
          <a:xfrm rot="1662287" flipH="1">
            <a:off x="4464254" y="3955881"/>
            <a:ext cx="142510" cy="209845"/>
          </a:xfrm>
          <a:prstGeom prst="downArrow">
            <a:avLst/>
          </a:prstGeom>
          <a:solidFill>
            <a:srgbClr val="0097A9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83378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0E1A1B-5C5D-81CD-C7AB-345F6F6EAB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5FABCE-A838-9A7C-F401-A649A06EE7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Blinding the EDM</a:t>
            </a:r>
            <a:endParaRPr lang="en-GB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3946600-ABFC-C5A1-23BE-2E4250D67B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32035"/>
            <a:ext cx="4804097" cy="4239928"/>
          </a:xfrm>
        </p:spPr>
        <p:txBody>
          <a:bodyPr/>
          <a:lstStyle/>
          <a:p>
            <a:r>
              <a:rPr lang="en-US" dirty="0"/>
              <a:t>Need to blind the vertical angle oscillation to prevent bias in the analysis.</a:t>
            </a:r>
          </a:p>
          <a:p>
            <a:endParaRPr lang="en-US" dirty="0"/>
          </a:p>
          <a:p>
            <a:r>
              <a:rPr lang="en-US" dirty="0"/>
              <a:t>Achieve this by injecting a very large fake signal in each momentum bin.</a:t>
            </a:r>
          </a:p>
          <a:p>
            <a:pPr lvl="1"/>
            <a:r>
              <a:rPr lang="en-US" dirty="0"/>
              <a:t>Amplitude sampled randomly from a gaussian distribution, chosen to be &gt;&gt; BNL limit. </a:t>
            </a:r>
          </a:p>
          <a:p>
            <a:pPr lvl="1"/>
            <a:r>
              <a:rPr lang="en-US" dirty="0"/>
              <a:t>Includes momentum dependence of A</a:t>
            </a:r>
            <a:r>
              <a:rPr lang="en-US" baseline="-25000" dirty="0"/>
              <a:t>EDM</a:t>
            </a:r>
            <a:r>
              <a:rPr lang="en-US" dirty="0"/>
              <a:t> + reductions in measurable tilt (more on this later). </a:t>
            </a:r>
          </a:p>
          <a:p>
            <a:pPr lvl="1"/>
            <a:endParaRPr lang="en-US" dirty="0"/>
          </a:p>
          <a:p>
            <a:r>
              <a:rPr lang="en-US" dirty="0"/>
              <a:t>Unblinding happens in stages: e.g. relative unblinding of datasets to check consistency before final unblinding. </a:t>
            </a:r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0732F9F-41EA-2200-0BF7-1FFE74EC957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0000"/>
          <a:stretch/>
        </p:blipFill>
        <p:spPr>
          <a:xfrm>
            <a:off x="5898874" y="1014519"/>
            <a:ext cx="4239039" cy="297783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86FD66E-78F1-28CF-6F04-23579438BB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000"/>
          <a:stretch/>
        </p:blipFill>
        <p:spPr>
          <a:xfrm>
            <a:off x="7899953" y="3240830"/>
            <a:ext cx="4111487" cy="288823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04C5F68-5302-B3FE-2931-1889548B6137}"/>
              </a:ext>
            </a:extLst>
          </p:cNvPr>
          <p:cNvSpPr/>
          <p:nvPr/>
        </p:nvSpPr>
        <p:spPr>
          <a:xfrm>
            <a:off x="8317617" y="1431235"/>
            <a:ext cx="1545189" cy="23131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381C610-8452-A61F-F77F-D260FCC2014D}"/>
              </a:ext>
            </a:extLst>
          </p:cNvPr>
          <p:cNvSpPr/>
          <p:nvPr/>
        </p:nvSpPr>
        <p:spPr>
          <a:xfrm>
            <a:off x="10209674" y="3700935"/>
            <a:ext cx="1545189" cy="23131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20487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5FF5AF-B170-861C-B9D4-C5323265CD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Accounting for beam oscillations 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0B1ECF-52BF-1642-5846-B4249CC0FA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32035"/>
            <a:ext cx="6046694" cy="5212774"/>
          </a:xfrm>
        </p:spPr>
        <p:txBody>
          <a:bodyPr>
            <a:normAutofit/>
          </a:bodyPr>
          <a:lstStyle/>
          <a:p>
            <a:endParaRPr lang="en-US" dirty="0"/>
          </a:p>
          <a:p>
            <a:r>
              <a:rPr lang="en-US" dirty="0"/>
              <a:t>Largest effect comes from </a:t>
            </a:r>
            <a:r>
              <a:rPr lang="en-US" b="1" dirty="0"/>
              <a:t>vertical betatron </a:t>
            </a:r>
            <a:r>
              <a:rPr lang="en-US" dirty="0"/>
              <a:t>motions – data is time-randomized to remove this. </a:t>
            </a:r>
          </a:p>
          <a:p>
            <a:pPr lvl="1"/>
            <a:r>
              <a:rPr lang="en-US" dirty="0"/>
              <a:t>FFTs used to confirm removal/lack of other oscillations. </a:t>
            </a:r>
          </a:p>
          <a:p>
            <a:endParaRPr lang="en-US" dirty="0"/>
          </a:p>
          <a:p>
            <a:endParaRPr lang="en-US" dirty="0"/>
          </a:p>
          <a:p>
            <a:endParaRPr lang="en-GB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BFABA16-1944-4FCE-4569-91DD3FEF3D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9367" y="3219567"/>
            <a:ext cx="4176255" cy="289806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2273155-FE60-5F67-14B7-44BB8B72CF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8492" y="3330529"/>
            <a:ext cx="3974472" cy="267614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19D785B-CDF7-97B9-74FF-37D1C2031C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43643" y="900471"/>
            <a:ext cx="3750693" cy="2484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6886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3A1396-CD67-B9E1-3563-B54AC6CFCB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CBF450-DD1E-87C5-2688-9572D161B8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Accounting for beam oscillations 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0F655A-5639-1700-4563-ED47116863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32035"/>
            <a:ext cx="4765556" cy="5212774"/>
          </a:xfrm>
        </p:spPr>
        <p:txBody>
          <a:bodyPr>
            <a:normAutofit/>
          </a:bodyPr>
          <a:lstStyle/>
          <a:p>
            <a:endParaRPr lang="en-US" dirty="0"/>
          </a:p>
          <a:p>
            <a:r>
              <a:rPr lang="en-US" b="1" dirty="0"/>
              <a:t>Early-time rise </a:t>
            </a:r>
            <a:r>
              <a:rPr lang="en-US" dirty="0"/>
              <a:t>seen in the average vertical angle – from a combination of ‘tracker pileup’ (space-charge effect) and quadrupole charging time. </a:t>
            </a:r>
          </a:p>
          <a:p>
            <a:endParaRPr lang="en-US" dirty="0"/>
          </a:p>
          <a:p>
            <a:r>
              <a:rPr lang="en-US" dirty="0"/>
              <a:t>Previously limited the start time cut of the analysis – fitting and correcting allows a shift to 6 g-2 periods for more stats.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358C257-ADB1-B13E-B7EA-2EEFC7774E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7684" y="1399032"/>
            <a:ext cx="6114229" cy="4059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0691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2AD372-6E79-0B35-2549-F16539F4FF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Reductions to the measured vertical angle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ontent Placeholder 2">
                <a:extLst>
                  <a:ext uri="{FF2B5EF4-FFF2-40B4-BE49-F238E27FC236}">
                    <a16:creationId xmlns:a16="http://schemas.microsoft.com/office/drawing/2014/main" id="{7903703E-4ED9-2E1A-D74B-9854A19F7E9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199" y="1232034"/>
                <a:ext cx="5760820" cy="5154096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The vertical angle measurable in the trackers is reduced by four effects:</a:t>
                </a:r>
              </a:p>
              <a:p>
                <a:endParaRPr lang="en-US" dirty="0"/>
              </a:p>
              <a:p>
                <a:endParaRPr lang="en-US" sz="1600" b="1" i="1" dirty="0">
                  <a:solidFill>
                    <a:srgbClr val="4472C4"/>
                  </a:solidFill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600" b="1" i="1" smtClean="0">
                            <a:solidFill>
                              <a:srgbClr val="4472C4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1" i="1" smtClean="0">
                            <a:solidFill>
                              <a:srgbClr val="4472C4"/>
                            </a:solidFill>
                            <a:latin typeface="Cambria Math" panose="02040503050406030204" pitchFamily="18" charset="0"/>
                          </a:rPr>
                          <m:t>𝑹</m:t>
                        </m:r>
                      </m:e>
                      <m:sub>
                        <m:r>
                          <a:rPr lang="el-GR" sz="1600" b="1" i="1" smtClean="0">
                            <a:solidFill>
                              <a:srgbClr val="4472C4"/>
                            </a:solidFill>
                            <a:latin typeface="Cambria Math" panose="02040503050406030204" pitchFamily="18" charset="0"/>
                          </a:rPr>
                          <m:t>𝜸</m:t>
                        </m:r>
                      </m:sub>
                    </m:sSub>
                    <m:r>
                      <a:rPr lang="el-GR" sz="1600" b="1" i="1" smtClean="0">
                        <a:solidFill>
                          <a:srgbClr val="4472C4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600" b="1" dirty="0">
                    <a:solidFill>
                      <a:srgbClr val="4472C4"/>
                    </a:solidFill>
                  </a:rPr>
                  <a:t>: </a:t>
                </a:r>
                <a:r>
                  <a:rPr lang="en-US" sz="1600" dirty="0">
                    <a:solidFill>
                      <a:schemeClr val="bg2">
                        <a:lumMod val="10000"/>
                      </a:schemeClr>
                    </a:solidFill>
                  </a:rPr>
                  <a:t>boost factor from muon rest frame to lab frame.</a:t>
                </a:r>
              </a:p>
              <a:p>
                <a:pPr lvl="1"/>
                <a:r>
                  <a:rPr lang="en-US" sz="1400" dirty="0">
                    <a:solidFill>
                      <a:srgbClr val="7F7F7F"/>
                    </a:solidFill>
                  </a:rPr>
                  <a:t>Factor is 1/</a:t>
                </a:r>
                <a:r>
                  <a:rPr lang="el-GR" sz="1400" dirty="0">
                    <a:solidFill>
                      <a:srgbClr val="7F7F7F"/>
                    </a:solidFill>
                  </a:rPr>
                  <a:t>γ</a:t>
                </a:r>
                <a:r>
                  <a:rPr lang="en-US" sz="1400" dirty="0">
                    <a:solidFill>
                      <a:srgbClr val="7F7F7F"/>
                    </a:solidFill>
                  </a:rPr>
                  <a:t>, so ~ 1/29.</a:t>
                </a:r>
              </a:p>
              <a:p>
                <a:pPr lvl="1"/>
                <a:endParaRPr lang="en-US" sz="1400" dirty="0">
                  <a:solidFill>
                    <a:srgbClr val="7F7F7F"/>
                  </a:solidFill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6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𝑹</m:t>
                        </m:r>
                      </m:e>
                      <m:sub>
                        <m:r>
                          <a:rPr lang="en-US" sz="16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𝒑</m:t>
                        </m:r>
                      </m:sub>
                    </m:sSub>
                    <m:r>
                      <a:rPr lang="en-US" sz="1600" b="0" i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 :</m:t>
                    </m:r>
                  </m:oMath>
                </a14:m>
                <a:r>
                  <a:rPr lang="en-US" sz="1600" dirty="0">
                    <a:solidFill>
                      <a:srgbClr val="7F7F7F"/>
                    </a:solidFill>
                  </a:rPr>
                  <a:t> </a:t>
                </a:r>
                <a:r>
                  <a:rPr lang="en-US" sz="16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beam polarization reduction (as is &lt; 100%).</a:t>
                </a:r>
                <a:endParaRPr lang="en-US" sz="1600" dirty="0">
                  <a:solidFill>
                    <a:srgbClr val="7F7F7F"/>
                  </a:solidFill>
                </a:endParaRPr>
              </a:p>
              <a:p>
                <a:pPr lvl="1"/>
                <a:endParaRPr lang="en-US" sz="1400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600" b="1" i="1" smtClean="0">
                            <a:solidFill>
                              <a:srgbClr val="595959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1" i="1" smtClean="0">
                            <a:solidFill>
                              <a:srgbClr val="595959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1600" b="1" i="1" smtClean="0">
                            <a:solidFill>
                              <a:srgbClr val="595959"/>
                            </a:solidFill>
                            <a:latin typeface="Cambria Math" panose="02040503050406030204" pitchFamily="18" charset="0"/>
                          </a:rPr>
                          <m:t>𝑹</m:t>
                        </m:r>
                      </m:e>
                      <m:sub>
                        <m:sSup>
                          <m:sSupPr>
                            <m:ctrlPr>
                              <a:rPr lang="en-US" sz="1600" b="1" i="1" smtClean="0">
                                <a:solidFill>
                                  <a:srgbClr val="595959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600" b="1" i="1" smtClean="0">
                                <a:solidFill>
                                  <a:srgbClr val="595959"/>
                                </a:solidFill>
                                <a:latin typeface="Cambria Math" panose="02040503050406030204" pitchFamily="18" charset="0"/>
                              </a:rPr>
                              <m:t>𝒆</m:t>
                            </m:r>
                          </m:e>
                          <m:sup>
                            <m:r>
                              <a:rPr lang="en-US" sz="1600" b="1" i="1" smtClean="0">
                                <a:solidFill>
                                  <a:srgbClr val="595959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</m:sub>
                    </m:sSub>
                    <m:d>
                      <m:dPr>
                        <m:ctrlPr>
                          <a:rPr lang="en-US" sz="1600" b="1" i="1" smtClean="0">
                            <a:solidFill>
                              <a:srgbClr val="595959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l-GR" sz="1600" b="1" i="1" smtClean="0">
                            <a:solidFill>
                              <a:srgbClr val="595959"/>
                            </a:solidFill>
                            <a:latin typeface="Cambria Math" panose="02040503050406030204" pitchFamily="18" charset="0"/>
                          </a:rPr>
                          <m:t>𝝀</m:t>
                        </m:r>
                      </m:e>
                    </m:d>
                    <m:r>
                      <a:rPr lang="en-US" sz="1600" b="1" i="0" smtClean="0">
                        <a:solidFill>
                          <a:srgbClr val="595959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600" b="1" dirty="0">
                    <a:solidFill>
                      <a:srgbClr val="595959"/>
                    </a:solidFill>
                  </a:rPr>
                  <a:t>: </a:t>
                </a:r>
                <a:r>
                  <a:rPr lang="en-US" sz="1600" dirty="0">
                    <a:solidFill>
                      <a:schemeClr val="bg2">
                        <a:lumMod val="10000"/>
                      </a:schemeClr>
                    </a:solidFill>
                  </a:rPr>
                  <a:t>muon decay asymmetry shape</a:t>
                </a:r>
                <a:r>
                  <a:rPr lang="en-US" sz="1600" dirty="0"/>
                  <a:t>.</a:t>
                </a:r>
              </a:p>
              <a:p>
                <a:pPr lvl="1"/>
                <a:r>
                  <a:rPr lang="en-US" sz="1400" dirty="0"/>
                  <a:t>Has an analytical form, f(</a:t>
                </a:r>
                <a:r>
                  <a:rPr lang="el-GR" sz="1400" dirty="0"/>
                  <a:t>λ</a:t>
                </a:r>
                <a:r>
                  <a:rPr lang="en-US" sz="1400" dirty="0"/>
                  <a:t>), where </a:t>
                </a:r>
                <a:r>
                  <a:rPr lang="el-GR" sz="1400" dirty="0"/>
                  <a:t>λ</a:t>
                </a:r>
                <a:r>
                  <a:rPr lang="en-US" sz="1400" dirty="0"/>
                  <a:t> is fractional momentum, calculated up to first order radiative corrections.</a:t>
                </a:r>
              </a:p>
              <a:p>
                <a:pPr lvl="1"/>
                <a:endParaRPr lang="en-US" sz="1400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𝑹</m:t>
                        </m:r>
                      </m:e>
                      <m:sub>
                        <m:r>
                          <a:rPr lang="en-US" sz="1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𝒂𝒄𝒄</m:t>
                        </m:r>
                      </m:sub>
                    </m:sSub>
                    <m:d>
                      <m:dPr>
                        <m:ctrlPr>
                          <a:rPr lang="en-US" sz="1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l-GR" sz="1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𝝀</m:t>
                        </m:r>
                      </m:e>
                    </m:d>
                  </m:oMath>
                </a14:m>
                <a:r>
                  <a:rPr lang="en-GB" sz="1600" dirty="0"/>
                  <a:t> </a:t>
                </a:r>
                <a:r>
                  <a:rPr lang="en-US" sz="1600" b="1" dirty="0">
                    <a:solidFill>
                      <a:srgbClr val="FF0000"/>
                    </a:solidFill>
                  </a:rPr>
                  <a:t>: </a:t>
                </a:r>
                <a:r>
                  <a:rPr lang="en-US" sz="1600" dirty="0">
                    <a:solidFill>
                      <a:schemeClr val="bg2">
                        <a:lumMod val="10000"/>
                      </a:schemeClr>
                    </a:solidFill>
                  </a:rPr>
                  <a:t>acceptance effects, </a:t>
                </a:r>
                <a:r>
                  <a:rPr lang="en-US" sz="1600" dirty="0"/>
                  <a:t>from the finite size of the tracker + reconstruction capabilities.</a:t>
                </a:r>
              </a:p>
              <a:p>
                <a:pPr lvl="1"/>
                <a:r>
                  <a:rPr lang="en-US" sz="1400" dirty="0"/>
                  <a:t>No analytical form, determined from MC ratios.</a:t>
                </a:r>
                <a:endParaRPr lang="en-GB" sz="1400" dirty="0"/>
              </a:p>
            </p:txBody>
          </p:sp>
        </mc:Choice>
        <mc:Fallback xmlns="">
          <p:sp>
            <p:nvSpPr>
              <p:cNvPr id="16" name="Content Placeholder 2">
                <a:extLst>
                  <a:ext uri="{FF2B5EF4-FFF2-40B4-BE49-F238E27FC236}">
                    <a16:creationId xmlns:a16="http://schemas.microsoft.com/office/drawing/2014/main" id="{7903703E-4ED9-2E1A-D74B-9854A19F7E9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199" y="1232034"/>
                <a:ext cx="5760820" cy="5154096"/>
              </a:xfrm>
              <a:blipFill>
                <a:blip r:embed="rId2"/>
                <a:stretch>
                  <a:fillRect l="-634" t="-106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44CAD30-6BDF-B4C2-5365-9AE7701B7F65}"/>
              </a:ext>
            </a:extLst>
          </p:cNvPr>
          <p:cNvCxnSpPr>
            <a:cxnSpLocks/>
          </p:cNvCxnSpPr>
          <p:nvPr/>
        </p:nvCxnSpPr>
        <p:spPr>
          <a:xfrm>
            <a:off x="7041373" y="1696616"/>
            <a:ext cx="0" cy="364305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672C9E8-84A0-F59D-DF97-E8E9EB05C826}"/>
              </a:ext>
            </a:extLst>
          </p:cNvPr>
          <p:cNvCxnSpPr>
            <a:cxnSpLocks/>
          </p:cNvCxnSpPr>
          <p:nvPr/>
        </p:nvCxnSpPr>
        <p:spPr>
          <a:xfrm flipH="1">
            <a:off x="7041373" y="5320150"/>
            <a:ext cx="441552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51029DF5-0359-3565-6B20-C962062CDD5D}"/>
              </a:ext>
            </a:extLst>
          </p:cNvPr>
          <p:cNvSpPr/>
          <p:nvPr/>
        </p:nvSpPr>
        <p:spPr>
          <a:xfrm>
            <a:off x="7202737" y="2696792"/>
            <a:ext cx="4166144" cy="2471773"/>
          </a:xfrm>
          <a:custGeom>
            <a:avLst/>
            <a:gdLst>
              <a:gd name="connsiteX0" fmla="*/ 0 w 4166144"/>
              <a:gd name="connsiteY0" fmla="*/ 21963 h 2471773"/>
              <a:gd name="connsiteX1" fmla="*/ 454756 w 4166144"/>
              <a:gd name="connsiteY1" fmla="*/ 12184 h 2471773"/>
              <a:gd name="connsiteX2" fmla="*/ 1330037 w 4166144"/>
              <a:gd name="connsiteY2" fmla="*/ 168658 h 2471773"/>
              <a:gd name="connsiteX3" fmla="*/ 2083072 w 4166144"/>
              <a:gd name="connsiteY3" fmla="*/ 383811 h 2471773"/>
              <a:gd name="connsiteX4" fmla="*/ 2542717 w 4166144"/>
              <a:gd name="connsiteY4" fmla="*/ 638083 h 2471773"/>
              <a:gd name="connsiteX5" fmla="*/ 3017031 w 4166144"/>
              <a:gd name="connsiteY5" fmla="*/ 960812 h 2471773"/>
              <a:gd name="connsiteX6" fmla="*/ 3535354 w 4166144"/>
              <a:gd name="connsiteY6" fmla="*/ 1396008 h 2471773"/>
              <a:gd name="connsiteX7" fmla="*/ 3975440 w 4166144"/>
              <a:gd name="connsiteY7" fmla="*/ 2056136 h 2471773"/>
              <a:gd name="connsiteX8" fmla="*/ 4166144 w 4166144"/>
              <a:gd name="connsiteY8" fmla="*/ 2471773 h 2471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66144" h="2471773">
                <a:moveTo>
                  <a:pt x="0" y="21963"/>
                </a:moveTo>
                <a:cubicBezTo>
                  <a:pt x="116541" y="4849"/>
                  <a:pt x="233083" y="-12265"/>
                  <a:pt x="454756" y="12184"/>
                </a:cubicBezTo>
                <a:cubicBezTo>
                  <a:pt x="676429" y="36633"/>
                  <a:pt x="1058651" y="106720"/>
                  <a:pt x="1330037" y="168658"/>
                </a:cubicBezTo>
                <a:cubicBezTo>
                  <a:pt x="1601423" y="230596"/>
                  <a:pt x="1880959" y="305573"/>
                  <a:pt x="2083072" y="383811"/>
                </a:cubicBezTo>
                <a:cubicBezTo>
                  <a:pt x="2285185" y="462049"/>
                  <a:pt x="2387057" y="541916"/>
                  <a:pt x="2542717" y="638083"/>
                </a:cubicBezTo>
                <a:cubicBezTo>
                  <a:pt x="2698377" y="734250"/>
                  <a:pt x="2851592" y="834491"/>
                  <a:pt x="3017031" y="960812"/>
                </a:cubicBezTo>
                <a:cubicBezTo>
                  <a:pt x="3182470" y="1087133"/>
                  <a:pt x="3375619" y="1213454"/>
                  <a:pt x="3535354" y="1396008"/>
                </a:cubicBezTo>
                <a:cubicBezTo>
                  <a:pt x="3695089" y="1578562"/>
                  <a:pt x="3870308" y="1876842"/>
                  <a:pt x="3975440" y="2056136"/>
                </a:cubicBezTo>
                <a:cubicBezTo>
                  <a:pt x="4080572" y="2235430"/>
                  <a:pt x="4123358" y="2353601"/>
                  <a:pt x="4166144" y="2471773"/>
                </a:cubicBezTo>
              </a:path>
            </a:pathLst>
          </a:custGeom>
          <a:noFill/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0BEEE8D-02B1-B1FE-5FFC-275DF5905A21}"/>
              </a:ext>
            </a:extLst>
          </p:cNvPr>
          <p:cNvCxnSpPr/>
          <p:nvPr/>
        </p:nvCxnSpPr>
        <p:spPr>
          <a:xfrm>
            <a:off x="7139170" y="2083073"/>
            <a:ext cx="3979438" cy="0"/>
          </a:xfrm>
          <a:prstGeom prst="line">
            <a:avLst/>
          </a:prstGeom>
          <a:ln w="28575"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CBE86B96-3AD3-9F86-1ECA-D4F8ECED1E07}"/>
              </a:ext>
            </a:extLst>
          </p:cNvPr>
          <p:cNvSpPr txBox="1"/>
          <p:nvPr/>
        </p:nvSpPr>
        <p:spPr>
          <a:xfrm>
            <a:off x="10397357" y="5452896"/>
            <a:ext cx="14425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Momentum</a:t>
            </a:r>
            <a:endParaRPr lang="en-GB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F7EA891-9991-0CA0-6492-D6B231FCDCA7}"/>
              </a:ext>
            </a:extLst>
          </p:cNvPr>
          <p:cNvSpPr txBox="1"/>
          <p:nvPr/>
        </p:nvSpPr>
        <p:spPr>
          <a:xfrm rot="16200000">
            <a:off x="5818144" y="2154041"/>
            <a:ext cx="17587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EDM amplitude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0A328B8C-34EC-BF92-207A-37FBDF7D01A3}"/>
                  </a:ext>
                </a:extLst>
              </p:cNvPr>
              <p:cNvSpPr txBox="1"/>
              <p:nvPr/>
            </p:nvSpPr>
            <p:spPr>
              <a:xfrm>
                <a:off x="7476804" y="4429538"/>
                <a:ext cx="297914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Detected positrons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𝑹</m:t>
                        </m:r>
                      </m:e>
                      <m:sub>
                        <m:r>
                          <a:rPr lang="en-US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𝒂𝒄𝒄</m:t>
                        </m:r>
                      </m:sub>
                    </m:sSub>
                    <m:d>
                      <m:dPr>
                        <m:ctrlPr>
                          <a:rPr lang="en-US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l-GR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𝝀</m:t>
                        </m:r>
                      </m:e>
                    </m:d>
                  </m:oMath>
                </a14:m>
                <a:r>
                  <a:rPr lang="en-US" dirty="0">
                    <a:solidFill>
                      <a:srgbClr val="FF0000"/>
                    </a:solidFill>
                  </a:rPr>
                  <a:t>)</a:t>
                </a:r>
                <a:endParaRPr lang="en-GB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0A328B8C-34EC-BF92-207A-37FBDF7D01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76804" y="4429538"/>
                <a:ext cx="2979149" cy="369332"/>
              </a:xfrm>
              <a:prstGeom prst="rect">
                <a:avLst/>
              </a:prstGeom>
              <a:blipFill>
                <a:blip r:embed="rId3"/>
                <a:stretch>
                  <a:fillRect l="-1844" t="-10000" b="-26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6B9FBB25-0239-FBAB-07AC-42F10205E547}"/>
                  </a:ext>
                </a:extLst>
              </p:cNvPr>
              <p:cNvSpPr txBox="1"/>
              <p:nvPr/>
            </p:nvSpPr>
            <p:spPr>
              <a:xfrm>
                <a:off x="9795262" y="2945396"/>
                <a:ext cx="2238946" cy="37055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All positrons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solidFill>
                              <a:srgbClr val="595959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solidFill>
                              <a:srgbClr val="595959"/>
                            </a:solidFill>
                            <a:latin typeface="Cambria Math" panose="02040503050406030204" pitchFamily="18" charset="0"/>
                          </a:rPr>
                          <m:t>𝑹</m:t>
                        </m:r>
                      </m:e>
                      <m:sub>
                        <m:sSup>
                          <m:sSupPr>
                            <m:ctrlPr>
                              <a:rPr lang="en-US" b="1" i="1" smtClean="0">
                                <a:solidFill>
                                  <a:srgbClr val="595959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 smtClean="0">
                                <a:solidFill>
                                  <a:srgbClr val="595959"/>
                                </a:solidFill>
                                <a:latin typeface="Cambria Math" panose="02040503050406030204" pitchFamily="18" charset="0"/>
                              </a:rPr>
                              <m:t>𝒆</m:t>
                            </m:r>
                          </m:e>
                          <m:sup>
                            <m:r>
                              <a:rPr lang="en-US" b="1" i="1" smtClean="0">
                                <a:solidFill>
                                  <a:srgbClr val="595959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</m:sub>
                    </m:sSub>
                    <m:d>
                      <m:dPr>
                        <m:ctrlPr>
                          <a:rPr lang="en-US" b="1" i="1" smtClean="0">
                            <a:solidFill>
                              <a:srgbClr val="595959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l-GR" b="1" i="1" smtClean="0">
                            <a:solidFill>
                              <a:srgbClr val="595959"/>
                            </a:solidFill>
                            <a:latin typeface="Cambria Math" panose="02040503050406030204" pitchFamily="18" charset="0"/>
                          </a:rPr>
                          <m:t>𝝀</m:t>
                        </m:r>
                      </m:e>
                    </m:d>
                  </m:oMath>
                </a14:m>
                <a:r>
                  <a:rPr lang="en-US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)</a:t>
                </a:r>
                <a:endParaRPr lang="en-GB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6B9FBB25-0239-FBAB-07AC-42F10205E5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95262" y="2945396"/>
                <a:ext cx="2238946" cy="370551"/>
              </a:xfrm>
              <a:prstGeom prst="rect">
                <a:avLst/>
              </a:prstGeom>
              <a:blipFill>
                <a:blip r:embed="rId4"/>
                <a:stretch>
                  <a:fillRect l="-2452" t="-8197" r="-1635" b="-2459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TextBox 24">
            <a:extLst>
              <a:ext uri="{FF2B5EF4-FFF2-40B4-BE49-F238E27FC236}">
                <a16:creationId xmlns:a16="http://schemas.microsoft.com/office/drawing/2014/main" id="{EFA37DCA-61BE-15E0-CD59-009FB2418F1E}"/>
              </a:ext>
            </a:extLst>
          </p:cNvPr>
          <p:cNvSpPr txBox="1"/>
          <p:nvPr/>
        </p:nvSpPr>
        <p:spPr>
          <a:xfrm>
            <a:off x="9520206" y="1689435"/>
            <a:ext cx="20267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4472C4"/>
                </a:solidFill>
              </a:rPr>
              <a:t>‘True’ maximum tilt</a:t>
            </a:r>
            <a:endParaRPr lang="en-GB" dirty="0">
              <a:solidFill>
                <a:srgbClr val="4472C4"/>
              </a:solidFill>
            </a:endParaRPr>
          </a:p>
        </p:txBody>
      </p:sp>
      <p:sp>
        <p:nvSpPr>
          <p:cNvPr id="26" name="Arc 25">
            <a:extLst>
              <a:ext uri="{FF2B5EF4-FFF2-40B4-BE49-F238E27FC236}">
                <a16:creationId xmlns:a16="http://schemas.microsoft.com/office/drawing/2014/main" id="{C70607F1-71A7-4A8D-E0AB-BAE8C1CF2F99}"/>
              </a:ext>
            </a:extLst>
          </p:cNvPr>
          <p:cNvSpPr/>
          <p:nvPr/>
        </p:nvSpPr>
        <p:spPr>
          <a:xfrm rot="19566566">
            <a:off x="5776879" y="3917131"/>
            <a:ext cx="6055363" cy="5717772"/>
          </a:xfrm>
          <a:prstGeom prst="arc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8BB98336-619F-99F3-0364-9400581DB5C2}"/>
                  </a:ext>
                </a:extLst>
              </p:cNvPr>
              <p:cNvSpPr txBox="1"/>
              <p:nvPr/>
            </p:nvSpPr>
            <p:spPr>
              <a:xfrm>
                <a:off x="1180622" y="1944497"/>
                <a:ext cx="4804542" cy="3942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Measured tilt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 = </m:t>
                    </m:r>
                    <m:sSub>
                      <m:sSubPr>
                        <m:ctrlPr>
                          <a:rPr lang="en-US" b="1" i="1" smtClean="0">
                            <a:solidFill>
                              <a:srgbClr val="4472C4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solidFill>
                              <a:srgbClr val="4472C4"/>
                            </a:solidFill>
                            <a:latin typeface="Cambria Math" panose="02040503050406030204" pitchFamily="18" charset="0"/>
                          </a:rPr>
                          <m:t>𝑹</m:t>
                        </m:r>
                      </m:e>
                      <m:sub>
                        <m:r>
                          <a:rPr lang="el-GR" b="1" i="1" smtClean="0">
                            <a:solidFill>
                              <a:srgbClr val="4472C4"/>
                            </a:solidFill>
                            <a:latin typeface="Cambria Math" panose="02040503050406030204" pitchFamily="18" charset="0"/>
                          </a:rPr>
                          <m:t>𝜸</m:t>
                        </m:r>
                      </m:sub>
                    </m:sSub>
                    <m:sSub>
                      <m:sSubPr>
                        <m:ctrlPr>
                          <a:rPr lang="en-US" b="1" i="1" smtClean="0">
                            <a:solidFill>
                              <a:srgbClr val="595959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solidFill>
                              <a:srgbClr val="595959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en-US" b="1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𝑹</m:t>
                            </m:r>
                          </m:e>
                          <m:sub>
                            <m:r>
                              <a:rPr lang="en-US" b="1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𝒑</m:t>
                            </m:r>
                          </m:sub>
                        </m:sSub>
                        <m:r>
                          <a:rPr lang="en-US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b="1" i="1" smtClean="0">
                            <a:solidFill>
                              <a:srgbClr val="595959"/>
                            </a:solidFill>
                            <a:latin typeface="Cambria Math" panose="02040503050406030204" pitchFamily="18" charset="0"/>
                          </a:rPr>
                          <m:t>𝑹</m:t>
                        </m:r>
                      </m:e>
                      <m:sub>
                        <m:sSup>
                          <m:sSupPr>
                            <m:ctrlPr>
                              <a:rPr lang="en-US" b="1" i="1" smtClean="0">
                                <a:solidFill>
                                  <a:srgbClr val="595959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 smtClean="0">
                                <a:solidFill>
                                  <a:srgbClr val="595959"/>
                                </a:solidFill>
                                <a:latin typeface="Cambria Math" panose="02040503050406030204" pitchFamily="18" charset="0"/>
                              </a:rPr>
                              <m:t>𝒆</m:t>
                            </m:r>
                          </m:e>
                          <m:sup>
                            <m:r>
                              <a:rPr lang="en-US" b="1" i="1" smtClean="0">
                                <a:solidFill>
                                  <a:srgbClr val="595959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</m:sub>
                    </m:sSub>
                    <m:d>
                      <m:dPr>
                        <m:ctrlPr>
                          <a:rPr lang="en-US" b="1" i="1" smtClean="0">
                            <a:solidFill>
                              <a:srgbClr val="595959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l-GR" b="1" i="1" smtClean="0">
                            <a:solidFill>
                              <a:srgbClr val="595959"/>
                            </a:solidFill>
                            <a:latin typeface="Cambria Math" panose="02040503050406030204" pitchFamily="18" charset="0"/>
                          </a:rPr>
                          <m:t>𝝀</m:t>
                        </m:r>
                      </m:e>
                    </m:d>
                    <m:r>
                      <a:rPr lang="en-US" b="1" i="0" smtClean="0">
                        <a:solidFill>
                          <a:srgbClr val="595959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𝑹</m:t>
                        </m:r>
                      </m:e>
                      <m:sub>
                        <m:r>
                          <a:rPr lang="en-US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𝒂𝒄𝒄</m:t>
                        </m:r>
                      </m:sub>
                    </m:sSub>
                    <m:d>
                      <m:dPr>
                        <m:ctrlPr>
                          <a:rPr lang="en-US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l-GR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𝝀</m:t>
                        </m:r>
                      </m:e>
                    </m:d>
                  </m:oMath>
                </a14:m>
                <a:r>
                  <a:rPr lang="en-GB" dirty="0"/>
                  <a:t> True tilt</a:t>
                </a: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8BB98336-619F-99F3-0364-9400581DB5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0622" y="1944497"/>
                <a:ext cx="4804542" cy="394210"/>
              </a:xfrm>
              <a:prstGeom prst="rect">
                <a:avLst/>
              </a:prstGeom>
              <a:blipFill>
                <a:blip r:embed="rId5"/>
                <a:stretch>
                  <a:fillRect l="-1142" t="-7692" b="-1846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Rectangle 27">
            <a:extLst>
              <a:ext uri="{FF2B5EF4-FFF2-40B4-BE49-F238E27FC236}">
                <a16:creationId xmlns:a16="http://schemas.microsoft.com/office/drawing/2014/main" id="{F7B5B156-A40A-9F97-DFB8-6E1B41530B94}"/>
              </a:ext>
            </a:extLst>
          </p:cNvPr>
          <p:cNvSpPr/>
          <p:nvPr/>
        </p:nvSpPr>
        <p:spPr>
          <a:xfrm>
            <a:off x="1116464" y="1869901"/>
            <a:ext cx="4804542" cy="553398"/>
          </a:xfrm>
          <a:prstGeom prst="rect">
            <a:avLst/>
          </a:prstGeom>
          <a:noFill/>
          <a:ln w="38100">
            <a:solidFill>
              <a:srgbClr val="0097A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0ADFFD08-0609-3E6D-7FCF-CA9A84353EF5}"/>
              </a:ext>
            </a:extLst>
          </p:cNvPr>
          <p:cNvCxnSpPr/>
          <p:nvPr/>
        </p:nvCxnSpPr>
        <p:spPr>
          <a:xfrm>
            <a:off x="7137384" y="2224756"/>
            <a:ext cx="3979438" cy="0"/>
          </a:xfrm>
          <a:prstGeom prst="line">
            <a:avLst/>
          </a:prstGeom>
          <a:ln w="28575">
            <a:solidFill>
              <a:srgbClr val="00B05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3C1906E6-954E-9FAC-D1EE-EDCF1B82BC2D}"/>
              </a:ext>
            </a:extLst>
          </p:cNvPr>
          <p:cNvSpPr txBox="1"/>
          <p:nvPr/>
        </p:nvSpPr>
        <p:spPr>
          <a:xfrm>
            <a:off x="9818071" y="2224756"/>
            <a:ext cx="16676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‘Measured’ tilt </a:t>
            </a:r>
            <a:endParaRPr lang="en-GB" dirty="0">
              <a:solidFill>
                <a:srgbClr val="00B05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024779E-B10C-733F-4EE5-BD07ACEE6887}"/>
              </a:ext>
            </a:extLst>
          </p:cNvPr>
          <p:cNvSpPr txBox="1"/>
          <p:nvPr/>
        </p:nvSpPr>
        <p:spPr>
          <a:xfrm>
            <a:off x="10251171" y="1300584"/>
            <a:ext cx="25916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(Tilts not to scale)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949469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onfused Cat Face">
            <a:extLst>
              <a:ext uri="{FF2B5EF4-FFF2-40B4-BE49-F238E27FC236}">
                <a16:creationId xmlns:a16="http://schemas.microsoft.com/office/drawing/2014/main" id="{70457E68-F756-9665-FFE0-8B85582325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7021" y="2627066"/>
            <a:ext cx="2667814" cy="2664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628A8DB-2126-53A7-876C-A35FE9F9C8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BSM physics: a lot of things we don’t know…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95462D-54B1-9567-261D-A6BD709610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232034"/>
            <a:ext cx="10765491" cy="4572205"/>
          </a:xfrm>
        </p:spPr>
        <p:txBody>
          <a:bodyPr/>
          <a:lstStyle/>
          <a:p>
            <a:r>
              <a:rPr lang="en-US" dirty="0"/>
              <a:t>Despite the great success of the Standard Model (SM), many ongoing mysteries for Particle Physics!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GB" dirty="0"/>
          </a:p>
        </p:txBody>
      </p:sp>
      <p:sp>
        <p:nvSpPr>
          <p:cNvPr id="13" name="Thought Bubble: Cloud 12">
            <a:extLst>
              <a:ext uri="{FF2B5EF4-FFF2-40B4-BE49-F238E27FC236}">
                <a16:creationId xmlns:a16="http://schemas.microsoft.com/office/drawing/2014/main" id="{14C38C5E-D313-EF0D-68D5-7D70818B948E}"/>
              </a:ext>
            </a:extLst>
          </p:cNvPr>
          <p:cNvSpPr/>
          <p:nvPr/>
        </p:nvSpPr>
        <p:spPr>
          <a:xfrm>
            <a:off x="649840" y="1934056"/>
            <a:ext cx="4115615" cy="1052279"/>
          </a:xfrm>
          <a:prstGeom prst="cloudCallout">
            <a:avLst>
              <a:gd name="adj1" fmla="val 57345"/>
              <a:gd name="adj2" fmla="val 90215"/>
            </a:avLst>
          </a:prstGeom>
          <a:solidFill>
            <a:srgbClr val="FFFFFF"/>
          </a:solidFill>
          <a:ln w="28575">
            <a:solidFill>
              <a:srgbClr val="0097A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hought Bubble: Cloud 13">
            <a:extLst>
              <a:ext uri="{FF2B5EF4-FFF2-40B4-BE49-F238E27FC236}">
                <a16:creationId xmlns:a16="http://schemas.microsoft.com/office/drawing/2014/main" id="{EFC66920-DFD7-66CA-FF40-9FD96FE01EBB}"/>
              </a:ext>
            </a:extLst>
          </p:cNvPr>
          <p:cNvSpPr/>
          <p:nvPr/>
        </p:nvSpPr>
        <p:spPr>
          <a:xfrm>
            <a:off x="124614" y="3664794"/>
            <a:ext cx="4115615" cy="1961171"/>
          </a:xfrm>
          <a:prstGeom prst="cloudCallout">
            <a:avLst>
              <a:gd name="adj1" fmla="val 67207"/>
              <a:gd name="adj2" fmla="val -13525"/>
            </a:avLst>
          </a:prstGeom>
          <a:solidFill>
            <a:srgbClr val="FFFFFF"/>
          </a:solidFill>
          <a:ln w="28575">
            <a:solidFill>
              <a:srgbClr val="0097A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06B14D3-1DC6-02B0-2408-B9F5281A7E5E}"/>
              </a:ext>
            </a:extLst>
          </p:cNvPr>
          <p:cNvSpPr txBox="1"/>
          <p:nvPr/>
        </p:nvSpPr>
        <p:spPr>
          <a:xfrm>
            <a:off x="1063923" y="2122193"/>
            <a:ext cx="31832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What’s going on with dark matter?  </a:t>
            </a:r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F21108F-5B25-B7FB-4A5F-0063DCD58512}"/>
              </a:ext>
            </a:extLst>
          </p:cNvPr>
          <p:cNvSpPr txBox="1"/>
          <p:nvPr/>
        </p:nvSpPr>
        <p:spPr>
          <a:xfrm>
            <a:off x="607971" y="3959120"/>
            <a:ext cx="304963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Why wasn’t there more antimatter in the early universe? Where’s the CP violation needed to cause that?</a:t>
            </a:r>
            <a:endParaRPr lang="en-GB" dirty="0"/>
          </a:p>
        </p:txBody>
      </p:sp>
      <p:sp>
        <p:nvSpPr>
          <p:cNvPr id="11" name="Thought Bubble: Cloud 10">
            <a:extLst>
              <a:ext uri="{FF2B5EF4-FFF2-40B4-BE49-F238E27FC236}">
                <a16:creationId xmlns:a16="http://schemas.microsoft.com/office/drawing/2014/main" id="{3F7133C3-EC2D-2B2B-B45F-D959E5D97899}"/>
              </a:ext>
            </a:extLst>
          </p:cNvPr>
          <p:cNvSpPr/>
          <p:nvPr/>
        </p:nvSpPr>
        <p:spPr>
          <a:xfrm>
            <a:off x="7737967" y="1771630"/>
            <a:ext cx="4115615" cy="1710872"/>
          </a:xfrm>
          <a:prstGeom prst="cloudCallout">
            <a:avLst>
              <a:gd name="adj1" fmla="val -66576"/>
              <a:gd name="adj2" fmla="val 44780"/>
            </a:avLst>
          </a:prstGeom>
          <a:solidFill>
            <a:srgbClr val="FFFFFF"/>
          </a:solidFill>
          <a:ln w="28575">
            <a:solidFill>
              <a:srgbClr val="0097A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hought Bubble: Cloud 11">
            <a:extLst>
              <a:ext uri="{FF2B5EF4-FFF2-40B4-BE49-F238E27FC236}">
                <a16:creationId xmlns:a16="http://schemas.microsoft.com/office/drawing/2014/main" id="{8C71AE32-8CF7-4FAF-CEB5-133573787023}"/>
              </a:ext>
            </a:extLst>
          </p:cNvPr>
          <p:cNvSpPr/>
          <p:nvPr/>
        </p:nvSpPr>
        <p:spPr>
          <a:xfrm>
            <a:off x="7791221" y="3998534"/>
            <a:ext cx="4115615" cy="1710872"/>
          </a:xfrm>
          <a:prstGeom prst="cloudCallout">
            <a:avLst>
              <a:gd name="adj1" fmla="val -62536"/>
              <a:gd name="adj2" fmla="val -36104"/>
            </a:avLst>
          </a:prstGeom>
          <a:solidFill>
            <a:srgbClr val="FFFFFF"/>
          </a:solidFill>
          <a:ln w="28575">
            <a:solidFill>
              <a:srgbClr val="0097A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437C6E1-1979-BB0B-C21B-F0753F19E4DC}"/>
              </a:ext>
            </a:extLst>
          </p:cNvPr>
          <p:cNvSpPr txBox="1"/>
          <p:nvPr/>
        </p:nvSpPr>
        <p:spPr>
          <a:xfrm>
            <a:off x="8136718" y="2115492"/>
            <a:ext cx="34669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Why do we have three generations in the SM, and why do they have the structure they do?</a:t>
            </a:r>
            <a:endParaRPr lang="en-GB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5181F19-847E-A556-F3CE-B05097E63CEB}"/>
              </a:ext>
            </a:extLst>
          </p:cNvPr>
          <p:cNvSpPr txBox="1"/>
          <p:nvPr/>
        </p:nvSpPr>
        <p:spPr>
          <a:xfrm>
            <a:off x="8366578" y="4322836"/>
            <a:ext cx="30072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Is there any physics beyond the Standard Model (besides what we’ve already found) ?</a:t>
            </a:r>
            <a:endParaRPr lang="en-GB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7C93DC5-3FF8-D1FB-98B7-73B700FF0AA8}"/>
              </a:ext>
            </a:extLst>
          </p:cNvPr>
          <p:cNvSpPr txBox="1"/>
          <p:nvPr/>
        </p:nvSpPr>
        <p:spPr>
          <a:xfrm>
            <a:off x="5354374" y="5676769"/>
            <a:ext cx="24742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+ much more!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702355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6AEFAB-D602-1DC6-701F-A67EE7C721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Beam polarization R</a:t>
            </a:r>
            <a:r>
              <a:rPr lang="en-US" baseline="-25000" dirty="0"/>
              <a:t>p</a:t>
            </a:r>
            <a:endParaRPr lang="en-GB" baseline="-25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8DBD62-38A2-61AC-DE6C-1382440CC2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32035"/>
            <a:ext cx="5257800" cy="4523306"/>
          </a:xfrm>
        </p:spPr>
        <p:txBody>
          <a:bodyPr>
            <a:normAutofit/>
          </a:bodyPr>
          <a:lstStyle/>
          <a:p>
            <a:r>
              <a:rPr lang="en-US" dirty="0"/>
              <a:t>In ideal case, beam would be 100% polarized - in practice is a bit less.</a:t>
            </a:r>
          </a:p>
          <a:p>
            <a:pPr lvl="1"/>
            <a:r>
              <a:rPr lang="en-US" dirty="0"/>
              <a:t>Reduces spin alignment, so impacts EDM sensitivity. </a:t>
            </a:r>
          </a:p>
          <a:p>
            <a:pPr lvl="1"/>
            <a:r>
              <a:rPr lang="en-US" dirty="0"/>
              <a:t>Need to quantify the percentage – then correction becomes %/100 + uncertainty.</a:t>
            </a:r>
          </a:p>
          <a:p>
            <a:endParaRPr lang="en-US" dirty="0"/>
          </a:p>
          <a:p>
            <a:r>
              <a:rPr lang="en-US" dirty="0"/>
              <a:t>g-2 decay asymmetry also depends on the polarization – sets the amplitude of the wiggle.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So, we can use this to determine the reduction from this effect + compare to previous measurements.</a:t>
            </a:r>
          </a:p>
          <a:p>
            <a:endParaRPr lang="en-US" dirty="0"/>
          </a:p>
          <a:p>
            <a:r>
              <a:rPr lang="en-US" dirty="0"/>
              <a:t>Gives a correction factor of 0.94 ± 0.03.</a:t>
            </a: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67F14D1-A9C8-FB13-F235-FD25435ED1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7110" y="1503639"/>
            <a:ext cx="5611998" cy="3696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4336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8550AB-1AF6-EBA8-EAB4-5045A6EE62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Decay asymmetry R</a:t>
            </a:r>
            <a:r>
              <a:rPr lang="en-US" baseline="-25000" dirty="0"/>
              <a:t>e+</a:t>
            </a:r>
            <a:r>
              <a:rPr lang="en-US" dirty="0"/>
              <a:t>(</a:t>
            </a:r>
            <a:r>
              <a:rPr lang="el-GR" dirty="0"/>
              <a:t>λ</a:t>
            </a:r>
            <a:r>
              <a:rPr lang="en-US" dirty="0"/>
              <a:t>)</a:t>
            </a:r>
            <a:endParaRPr lang="en-GB" baseline="-25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42CF46-AA2F-4F57-5B38-A3DDD1F3E5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32035"/>
            <a:ext cx="4853573" cy="4239928"/>
          </a:xfrm>
        </p:spPr>
        <p:txBody>
          <a:bodyPr/>
          <a:lstStyle/>
          <a:p>
            <a:r>
              <a:rPr lang="en-US" dirty="0"/>
              <a:t>Not all positrons are emitted exactly along the spin: Michel decay distribution.</a:t>
            </a:r>
          </a:p>
          <a:p>
            <a:endParaRPr lang="en-US" dirty="0"/>
          </a:p>
          <a:p>
            <a:r>
              <a:rPr lang="en-US" dirty="0"/>
              <a:t>Can calculate the shape of this analytically to first order, but need higher order effects for accuracy. </a:t>
            </a:r>
          </a:p>
          <a:p>
            <a:pPr lvl="1"/>
            <a:r>
              <a:rPr lang="en-US" dirty="0"/>
              <a:t>So use MC to get the shape – generate decays to check final distribution. </a:t>
            </a:r>
          </a:p>
          <a:p>
            <a:pPr lvl="1"/>
            <a:endParaRPr lang="en-US" dirty="0"/>
          </a:p>
          <a:p>
            <a:r>
              <a:rPr lang="en-US" dirty="0"/>
              <a:t>Is momentum dependent – so each bin of the analysis needs its own correction.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DB81A5F-85F1-6080-C314-E7D2A033EC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8650" y="1446534"/>
            <a:ext cx="5958449" cy="402542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9167196-DAA9-38AE-9F18-2DCBC8B6112D}"/>
              </a:ext>
            </a:extLst>
          </p:cNvPr>
          <p:cNvSpPr/>
          <p:nvPr/>
        </p:nvSpPr>
        <p:spPr>
          <a:xfrm>
            <a:off x="6158650" y="1446534"/>
            <a:ext cx="261709" cy="261692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D954E99-244B-0D72-6B9A-CB557CE7C955}"/>
              </a:ext>
            </a:extLst>
          </p:cNvPr>
          <p:cNvSpPr txBox="1"/>
          <p:nvPr/>
        </p:nvSpPr>
        <p:spPr>
          <a:xfrm rot="16200000">
            <a:off x="5914597" y="1775184"/>
            <a:ext cx="8019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</a:t>
            </a:r>
            <a:r>
              <a:rPr lang="en-US" baseline="-25000" dirty="0"/>
              <a:t>e+</a:t>
            </a:r>
            <a:r>
              <a:rPr lang="en-US" dirty="0"/>
              <a:t>(</a:t>
            </a:r>
            <a:r>
              <a:rPr lang="el-GR" dirty="0"/>
              <a:t>λ</a:t>
            </a:r>
            <a:r>
              <a:rPr lang="en-US" dirty="0"/>
              <a:t>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572197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1D6848-996B-9919-22ED-A8376B4C93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Tracker acceptance R</a:t>
            </a:r>
            <a:r>
              <a:rPr lang="en-US" baseline="-25000" dirty="0"/>
              <a:t>acc</a:t>
            </a:r>
            <a:r>
              <a:rPr lang="en-US" dirty="0"/>
              <a:t>(</a:t>
            </a:r>
            <a:r>
              <a:rPr lang="el-GR" dirty="0"/>
              <a:t>λ</a:t>
            </a:r>
            <a:r>
              <a:rPr lang="en-US" dirty="0"/>
              <a:t>)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9E734F-E2FA-8CD5-7CB7-42EFE598E1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32034"/>
            <a:ext cx="6325415" cy="5349689"/>
          </a:xfrm>
        </p:spPr>
        <p:txBody>
          <a:bodyPr>
            <a:normAutofit/>
          </a:bodyPr>
          <a:lstStyle/>
          <a:p>
            <a:r>
              <a:rPr lang="en-US" dirty="0"/>
              <a:t>Not every decay hits the trackers + not all hits can be reconstructed. </a:t>
            </a:r>
          </a:p>
          <a:p>
            <a:endParaRPr lang="en-US" dirty="0"/>
          </a:p>
          <a:p>
            <a:r>
              <a:rPr lang="en-US" dirty="0"/>
              <a:t>Momentum-dependent – no analytical way to do this, so get this from MC with geometry. </a:t>
            </a:r>
          </a:p>
          <a:p>
            <a:endParaRPr lang="en-US" dirty="0"/>
          </a:p>
          <a:p>
            <a:r>
              <a:rPr lang="en-US" dirty="0"/>
              <a:t>Run two MC samples with a large injected EDM (30x the BNL limit): </a:t>
            </a:r>
          </a:p>
          <a:p>
            <a:pPr lvl="1"/>
            <a:r>
              <a:rPr lang="en-US" dirty="0"/>
              <a:t>‘All decays’: this keeps every single decay, irrespective of tracker reconstruction. </a:t>
            </a:r>
          </a:p>
          <a:p>
            <a:pPr lvl="1"/>
            <a:r>
              <a:rPr lang="en-US" dirty="0"/>
              <a:t>‘Track reco’: this only keeps the things that the tracker actually extrapolates to the vertex. </a:t>
            </a:r>
          </a:p>
          <a:p>
            <a:pPr lvl="1"/>
            <a:endParaRPr lang="en-US" dirty="0"/>
          </a:p>
          <a:p>
            <a:r>
              <a:rPr lang="en-US" dirty="0"/>
              <a:t>Calculate the fitted EDM amplitudes of both: the ratio of the two gives the correction.</a:t>
            </a:r>
          </a:p>
          <a:p>
            <a:endParaRPr lang="en-US" dirty="0"/>
          </a:p>
          <a:p>
            <a:pPr marL="457200" lvl="1" indent="0">
              <a:buNone/>
            </a:pP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6178053-B5B2-E6C0-9D9C-1A43B5CECD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62250" y="3257646"/>
            <a:ext cx="4085372" cy="281553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7C201B2-FAC6-CFF0-61CD-8CDAC2193F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3432" y="999972"/>
            <a:ext cx="4044190" cy="2300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740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0E9213-C0D2-E835-4283-2324FB5810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5F6D49-C122-021C-F709-EDC08FB93F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Tracker acceptance R</a:t>
            </a:r>
            <a:r>
              <a:rPr lang="en-US" baseline="-25000" dirty="0"/>
              <a:t>acc</a:t>
            </a:r>
            <a:r>
              <a:rPr lang="en-US" dirty="0"/>
              <a:t>(</a:t>
            </a:r>
            <a:r>
              <a:rPr lang="el-GR" dirty="0"/>
              <a:t>λ</a:t>
            </a:r>
            <a:r>
              <a:rPr lang="en-US" dirty="0"/>
              <a:t>)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4F9224-49E0-0013-DBF1-8C426F1F5C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32034"/>
            <a:ext cx="6325415" cy="5408367"/>
          </a:xfrm>
        </p:spPr>
        <p:txBody>
          <a:bodyPr>
            <a:normAutofit/>
          </a:bodyPr>
          <a:lstStyle/>
          <a:p>
            <a:r>
              <a:rPr lang="en-US" dirty="0"/>
              <a:t>But.. raw ratio limited by stats of tracker MC – which loses a lot of decays!</a:t>
            </a:r>
          </a:p>
          <a:p>
            <a:pPr lvl="1"/>
            <a:r>
              <a:rPr lang="en-US" dirty="0"/>
              <a:t> Leads to very large (dominant) uncertainties from this correction. </a:t>
            </a:r>
          </a:p>
          <a:p>
            <a:endParaRPr lang="en-US" dirty="0"/>
          </a:p>
          <a:p>
            <a:r>
              <a:rPr lang="en-US" dirty="0"/>
              <a:t>Solution: what would it look like if we had trackers all the way around the ring? </a:t>
            </a:r>
          </a:p>
          <a:p>
            <a:endParaRPr lang="en-US" dirty="0"/>
          </a:p>
          <a:p>
            <a:r>
              <a:rPr lang="en-US" dirty="0"/>
              <a:t>Use acceptance maps – 2D ratio of vertical decay angle/vertical decay position for the two MCs</a:t>
            </a:r>
          </a:p>
          <a:p>
            <a:pPr lvl="1"/>
            <a:r>
              <a:rPr lang="en-US" dirty="0"/>
              <a:t>One map per momentum bin, station, dataset</a:t>
            </a:r>
          </a:p>
          <a:p>
            <a:pPr lvl="1"/>
            <a:r>
              <a:rPr lang="en-US" dirty="0"/>
              <a:t>Apply map to the higher stats all decays MC + renormalize the map to let more decays through, while maintaining shape. </a:t>
            </a:r>
          </a:p>
          <a:p>
            <a:pPr lvl="1"/>
            <a:r>
              <a:rPr lang="en-US" dirty="0"/>
              <a:t>Improves the uncertainties by a factor of 3.</a:t>
            </a:r>
          </a:p>
          <a:p>
            <a:pPr lvl="1"/>
            <a:r>
              <a:rPr lang="en-US" dirty="0"/>
              <a:t>Extra correction ‘scaling’ needed to account for beam MC/data MC differences. </a:t>
            </a:r>
          </a:p>
          <a:p>
            <a:endParaRPr lang="en-US" dirty="0"/>
          </a:p>
          <a:p>
            <a:pPr marL="457200" lvl="1" indent="0">
              <a:buNone/>
            </a:pP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29FBEF2-3ED8-390F-CE9E-E106153988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3438" y="3350553"/>
            <a:ext cx="4085372" cy="281553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49A211B-6F0B-3A6B-15E0-B6BB5A8DF6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55951" y="880801"/>
            <a:ext cx="3944471" cy="261633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2CC1986-7AA7-0D43-8FEF-9BBD532BB629}"/>
              </a:ext>
            </a:extLst>
          </p:cNvPr>
          <p:cNvSpPr/>
          <p:nvPr/>
        </p:nvSpPr>
        <p:spPr>
          <a:xfrm>
            <a:off x="10033952" y="3772396"/>
            <a:ext cx="1701257" cy="21026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603576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8C76F7-4232-75EE-E22F-47BF6012D5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Data/MC matching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F62B55-02CF-9BA0-C5DA-7C47476908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32034"/>
            <a:ext cx="10515600" cy="5364360"/>
          </a:xfrm>
        </p:spPr>
        <p:txBody>
          <a:bodyPr>
            <a:normAutofit/>
          </a:bodyPr>
          <a:lstStyle/>
          <a:p>
            <a:r>
              <a:rPr lang="en-US" dirty="0"/>
              <a:t>Distributions in data and MC do not match perfectly, so a weighting is applied based on individual run period datasets to ensure the acceptance corrections are accurate. </a:t>
            </a:r>
          </a:p>
          <a:p>
            <a:pPr lvl="1"/>
            <a:r>
              <a:rPr lang="en-US" dirty="0"/>
              <a:t>Is a 2D weighting of vertical angle and detected beam vertical position, applied in the analysis momentum bins and interpolated for each decay’s exact momentum.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All residual difference treated as a systematic uncertainty: small compared to the statistical uncertainty (&lt;1%).</a:t>
            </a: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83A40B6-6A80-9E6A-034A-2EC01EACE4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56864" y="2414508"/>
            <a:ext cx="4311235" cy="286261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203D45B-2B73-FDF0-0CC2-0827EFFE70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90586" y="2446189"/>
            <a:ext cx="4112308" cy="286261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BE583C5-B68E-DBF4-3625-6E06A30ADD7E}"/>
              </a:ext>
            </a:extLst>
          </p:cNvPr>
          <p:cNvSpPr txBox="1"/>
          <p:nvPr/>
        </p:nvSpPr>
        <p:spPr>
          <a:xfrm>
            <a:off x="8704254" y="2620954"/>
            <a:ext cx="16969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PRELIMINARY</a:t>
            </a:r>
            <a:endParaRPr lang="en-GB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213BAA0-9678-23DF-01AE-173FBCE01A86}"/>
              </a:ext>
            </a:extLst>
          </p:cNvPr>
          <p:cNvSpPr txBox="1"/>
          <p:nvPr/>
        </p:nvSpPr>
        <p:spPr>
          <a:xfrm>
            <a:off x="4085291" y="2557597"/>
            <a:ext cx="16969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PRELIMINARY</a:t>
            </a:r>
            <a:endParaRPr lang="en-GB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723838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4B807F-688A-F2C7-3482-ADBED5FA6D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Potential sources of fake EDM – Radial field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5B8F15-A2CE-1CFF-6C5C-D7FDBD8425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32035"/>
            <a:ext cx="6371657" cy="4880264"/>
          </a:xfrm>
        </p:spPr>
        <p:txBody>
          <a:bodyPr/>
          <a:lstStyle/>
          <a:p>
            <a:r>
              <a:rPr lang="en-US" dirty="0"/>
              <a:t>Given the EDM signal is a tilted precession plane/vertical asymmetry, important to properly understand how large any ‘fake EDM’s could be. </a:t>
            </a:r>
          </a:p>
          <a:p>
            <a:endParaRPr lang="en-US" dirty="0"/>
          </a:p>
          <a:p>
            <a:r>
              <a:rPr lang="en-US" dirty="0"/>
              <a:t>A radial B field component in the ring would also cause a tilt of the precession plane. </a:t>
            </a:r>
          </a:p>
          <a:p>
            <a:pPr lvl="1"/>
            <a:r>
              <a:rPr lang="en-US" dirty="0"/>
              <a:t>Suppressed by a factor of γ in the muon rest frame.</a:t>
            </a:r>
          </a:p>
          <a:p>
            <a:endParaRPr lang="en-US" dirty="0"/>
          </a:p>
          <a:p>
            <a:r>
              <a:rPr lang="en-US" dirty="0"/>
              <a:t>Perform radial field scans to measure, extrapolate to all data using the beam Y position. </a:t>
            </a:r>
          </a:p>
          <a:p>
            <a:pPr lvl="1"/>
            <a:r>
              <a:rPr lang="en-US" dirty="0"/>
              <a:t>Means we can use the average for each dataset, and subtract the tilt off like a background. </a:t>
            </a: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1C30140-B2AF-9A9D-FBA8-7F59EF8941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2893" y="3672167"/>
            <a:ext cx="3670775" cy="23765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E02B04C-167D-E295-0A44-0CA3C302A4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2160" y="1012127"/>
            <a:ext cx="3901640" cy="245477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2975E17-ABF9-6BF0-4F94-A45B61F2F1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1145" y="4834879"/>
            <a:ext cx="3116050" cy="1187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7058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8E4EBE-A4D4-2480-9107-AF88AAC0E3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5B5C49-03B8-2F1A-A8B0-FF7CAA21C0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Potential sources of fake EDM – CBO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52919C-1171-13A2-3D67-04FD497753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232034"/>
            <a:ext cx="6741051" cy="5100307"/>
          </a:xfrm>
        </p:spPr>
        <p:txBody>
          <a:bodyPr>
            <a:normAutofit/>
          </a:bodyPr>
          <a:lstStyle/>
          <a:p>
            <a:r>
              <a:rPr lang="en-US" dirty="0"/>
              <a:t>The coherent betatron oscillation (CBO) is a radial beam oscillation in the data – shows up in the g-2 fits. 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Tracker acceptance couples the radial and vertical motion, so could end up with a time-varying vertical asymmetry.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004BC8A-BE81-0552-C26B-3E12A307BF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890" y="3429000"/>
            <a:ext cx="3994999" cy="249325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9455BD8-04B8-89C7-9E04-6546C330B28D}"/>
              </a:ext>
            </a:extLst>
          </p:cNvPr>
          <p:cNvSpPr txBox="1"/>
          <p:nvPr/>
        </p:nvSpPr>
        <p:spPr>
          <a:xfrm>
            <a:off x="2603837" y="5111441"/>
            <a:ext cx="16651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PRELIMINARY</a:t>
            </a:r>
            <a:endParaRPr lang="en-GB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F8B5F7D-7DD2-782C-F120-F89CF8CBCA1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25286"/>
          <a:stretch>
            <a:fillRect/>
          </a:stretch>
        </p:blipFill>
        <p:spPr>
          <a:xfrm>
            <a:off x="8510289" y="1024616"/>
            <a:ext cx="2742784" cy="254985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310B9AF-EE80-2A40-E255-D9992421C9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0889" y="3010689"/>
            <a:ext cx="3838320" cy="285003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B32DEB6-FF87-5378-74B9-A03DAC8A428F}"/>
              </a:ext>
            </a:extLst>
          </p:cNvPr>
          <p:cNvSpPr txBox="1"/>
          <p:nvPr/>
        </p:nvSpPr>
        <p:spPr>
          <a:xfrm>
            <a:off x="1065985" y="3740727"/>
            <a:ext cx="10953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Data </a:t>
            </a:r>
            <a:endParaRPr lang="en-GB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B21EABF-38A4-8FFA-E2D4-51B67891C962}"/>
              </a:ext>
            </a:extLst>
          </p:cNvPr>
          <p:cNvSpPr txBox="1"/>
          <p:nvPr/>
        </p:nvSpPr>
        <p:spPr>
          <a:xfrm>
            <a:off x="5041493" y="4706389"/>
            <a:ext cx="9241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MC</a:t>
            </a:r>
            <a:endParaRPr lang="en-GB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FB3C5435-ED24-61F8-3FE7-6C1AD9E132C0}"/>
              </a:ext>
            </a:extLst>
          </p:cNvPr>
          <p:cNvSpPr txBox="1">
            <a:spLocks/>
          </p:cNvSpPr>
          <p:nvPr/>
        </p:nvSpPr>
        <p:spPr>
          <a:xfrm>
            <a:off x="8031559" y="3858693"/>
            <a:ext cx="3889870" cy="51003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Quantify size of effect in both data and MC as cross-checks:</a:t>
            </a:r>
          </a:p>
          <a:p>
            <a:pPr lvl="1"/>
            <a:r>
              <a:rPr lang="en-US" dirty="0"/>
              <a:t>Data: use station differences, as CBO phase is </a:t>
            </a:r>
            <a:r>
              <a:rPr lang="el-GR" dirty="0"/>
              <a:t>π</a:t>
            </a:r>
            <a:r>
              <a:rPr lang="en-US" dirty="0"/>
              <a:t>/2 out of phase. </a:t>
            </a:r>
          </a:p>
          <a:p>
            <a:pPr lvl="1"/>
            <a:r>
              <a:rPr lang="en-US" dirty="0"/>
              <a:t>MC: Look at A</a:t>
            </a:r>
            <a:r>
              <a:rPr lang="en-US" baseline="-25000" dirty="0"/>
              <a:t>EDM</a:t>
            </a:r>
            <a:r>
              <a:rPr lang="en-US" dirty="0"/>
              <a:t> with/without CBO.</a:t>
            </a:r>
          </a:p>
          <a:p>
            <a:pPr lvl="1"/>
            <a:r>
              <a:rPr lang="en-US" b="1" dirty="0"/>
              <a:t>Upper bound sets uncertainty.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0212188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791A01-834F-377F-A2A9-982493200C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Analysis cross-checks 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7F2A26-B6BB-F9CC-9855-22BD85E590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32034"/>
            <a:ext cx="6736161" cy="4733569"/>
          </a:xfrm>
        </p:spPr>
        <p:txBody>
          <a:bodyPr>
            <a:normAutofit/>
          </a:bodyPr>
          <a:lstStyle/>
          <a:p>
            <a:endParaRPr lang="en-US" dirty="0"/>
          </a:p>
          <a:p>
            <a:r>
              <a:rPr lang="en-US" dirty="0"/>
              <a:t>‘Sideband’ frequency searches </a:t>
            </a:r>
          </a:p>
          <a:p>
            <a:pPr lvl="1"/>
            <a:r>
              <a:rPr lang="en-US" dirty="0"/>
              <a:t>Change frequency of modulation/fit, look for in-phase and out-of-phase terms, should be zero if there’s nothing there! </a:t>
            </a:r>
          </a:p>
          <a:p>
            <a:pPr lvl="1"/>
            <a:r>
              <a:rPr lang="en-US" dirty="0"/>
              <a:t>‘Random’ frequency is zero out-of-phase in fits. </a:t>
            </a:r>
          </a:p>
          <a:p>
            <a:pPr lvl="1"/>
            <a:r>
              <a:rPr lang="en-US" dirty="0"/>
              <a:t>CBO seems to be slightly nonzero – investigating this further. 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Start time scans</a:t>
            </a:r>
          </a:p>
          <a:p>
            <a:pPr lvl="1"/>
            <a:r>
              <a:rPr lang="en-US" dirty="0"/>
              <a:t>Fit parameters, look to see if the start time impacts the parameter meaningfully.</a:t>
            </a:r>
          </a:p>
          <a:p>
            <a:pPr lvl="1"/>
            <a:r>
              <a:rPr lang="en-US" dirty="0"/>
              <a:t>Could indicate an unaccounted-for beam effect.</a:t>
            </a:r>
          </a:p>
          <a:p>
            <a:pPr lvl="1"/>
            <a:r>
              <a:rPr lang="en-US" dirty="0"/>
              <a:t>All scans within expected variation.</a:t>
            </a:r>
          </a:p>
          <a:p>
            <a:endParaRPr lang="en-US" dirty="0"/>
          </a:p>
          <a:p>
            <a:endParaRPr lang="en-US" dirty="0"/>
          </a:p>
          <a:p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85040C3-F68A-99BB-9F49-1498E22EEC7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7025"/>
          <a:stretch/>
        </p:blipFill>
        <p:spPr>
          <a:xfrm>
            <a:off x="7478091" y="3354447"/>
            <a:ext cx="4369989" cy="272362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65B766B-2EE0-EB49-8137-FAB25D2DEE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5230" y="1011964"/>
            <a:ext cx="3875709" cy="2586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19750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BA47EF-2DA0-F3E4-5D9B-5FD1D2665D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Systematic uncertainties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01375E-65D9-7B72-587B-C823B6A3A8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32035"/>
            <a:ext cx="5435464" cy="5261672"/>
          </a:xfrm>
        </p:spPr>
        <p:txBody>
          <a:bodyPr>
            <a:normAutofit/>
          </a:bodyPr>
          <a:lstStyle/>
          <a:p>
            <a:r>
              <a:rPr lang="en-US" dirty="0"/>
              <a:t>Analysis is statistically limited – stat. </a:t>
            </a:r>
            <a:r>
              <a:rPr lang="en-US" dirty="0" err="1"/>
              <a:t>unc</a:t>
            </a:r>
            <a:r>
              <a:rPr lang="en-US" dirty="0"/>
              <a:t> is ~ 2x larger than any of the systematics. </a:t>
            </a:r>
          </a:p>
          <a:p>
            <a:endParaRPr lang="en-US" dirty="0"/>
          </a:p>
          <a:p>
            <a:r>
              <a:rPr lang="en-US" dirty="0"/>
              <a:t>Largest systematics all roughly comparable:</a:t>
            </a:r>
          </a:p>
          <a:p>
            <a:pPr lvl="1"/>
            <a:r>
              <a:rPr lang="en-US" dirty="0"/>
              <a:t>Uncertainty in track reconstruction (reco).</a:t>
            </a:r>
          </a:p>
          <a:p>
            <a:pPr lvl="1"/>
            <a:r>
              <a:rPr lang="en-US" dirty="0"/>
              <a:t>Impact of CBO beam oscillation (beam </a:t>
            </a:r>
            <a:r>
              <a:rPr lang="en-US" dirty="0" err="1"/>
              <a:t>dyn</a:t>
            </a:r>
            <a:r>
              <a:rPr lang="en-US" dirty="0"/>
              <a:t>).</a:t>
            </a:r>
          </a:p>
          <a:p>
            <a:pPr lvl="1"/>
            <a:endParaRPr lang="en-US" dirty="0"/>
          </a:p>
          <a:p>
            <a:r>
              <a:rPr lang="en-US" dirty="0"/>
              <a:t>Align and R</a:t>
            </a:r>
            <a:r>
              <a:rPr lang="en-US" baseline="-25000" dirty="0"/>
              <a:t>p</a:t>
            </a:r>
            <a:r>
              <a:rPr lang="en-US" dirty="0"/>
              <a:t> scale with measured A</a:t>
            </a:r>
            <a:r>
              <a:rPr lang="en-US" baseline="-25000" dirty="0"/>
              <a:t>EDM</a:t>
            </a:r>
            <a:r>
              <a:rPr lang="en-US" dirty="0"/>
              <a:t> – currently, large blinding EDM, so will reduce.</a:t>
            </a:r>
          </a:p>
          <a:p>
            <a:pPr lvl="1"/>
            <a:r>
              <a:rPr lang="en-US" dirty="0"/>
              <a:t>Active work ongoing to better understand impact of tracker alignment, both in reconstruction and with the beam. </a:t>
            </a:r>
          </a:p>
          <a:p>
            <a:pPr lvl="1"/>
            <a:endParaRPr lang="en-US" dirty="0"/>
          </a:p>
          <a:p>
            <a:r>
              <a:rPr lang="en-US" dirty="0"/>
              <a:t>Expect beam dynamics uncertainty to be our largest after unblinding. </a:t>
            </a:r>
          </a:p>
          <a:p>
            <a:pPr lvl="1"/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B6F568E-4891-268A-65CB-D01881468F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8026" y="1509813"/>
            <a:ext cx="5707997" cy="391089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BB2888A-55D5-329C-D0A9-9C95E788221A}"/>
              </a:ext>
            </a:extLst>
          </p:cNvPr>
          <p:cNvSpPr txBox="1"/>
          <p:nvPr/>
        </p:nvSpPr>
        <p:spPr>
          <a:xfrm>
            <a:off x="9394765" y="1741616"/>
            <a:ext cx="23231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97A9"/>
                </a:solidFill>
              </a:rPr>
              <a:t>PRELIMINARY</a:t>
            </a:r>
            <a:endParaRPr lang="en-GB" sz="2800" b="1" dirty="0">
              <a:solidFill>
                <a:srgbClr val="0097A9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9641176-D8DD-3E6D-A4DC-6F72C4C229AC}"/>
              </a:ext>
            </a:extLst>
          </p:cNvPr>
          <p:cNvSpPr txBox="1"/>
          <p:nvPr/>
        </p:nvSpPr>
        <p:spPr>
          <a:xfrm>
            <a:off x="8204260" y="3128522"/>
            <a:ext cx="27285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rgbClr val="00B050"/>
                </a:solidFill>
              </a:rPr>
              <a:t>These scale with A</a:t>
            </a:r>
            <a:r>
              <a:rPr lang="en-US" baseline="-25000" dirty="0">
                <a:solidFill>
                  <a:srgbClr val="00B050"/>
                </a:solidFill>
              </a:rPr>
              <a:t>EDM</a:t>
            </a:r>
          </a:p>
          <a:p>
            <a:pPr algn="r"/>
            <a:r>
              <a:rPr lang="en-US" dirty="0">
                <a:solidFill>
                  <a:srgbClr val="00B050"/>
                </a:solidFill>
              </a:rPr>
              <a:t>Blinded data = large A</a:t>
            </a:r>
            <a:r>
              <a:rPr lang="en-US" baseline="-25000" dirty="0">
                <a:solidFill>
                  <a:srgbClr val="00B050"/>
                </a:solidFill>
              </a:rPr>
              <a:t>EDM</a:t>
            </a:r>
            <a:endParaRPr lang="en-GB" baseline="-25000" dirty="0">
              <a:solidFill>
                <a:srgbClr val="00B050"/>
              </a:solidFill>
            </a:endParaRPr>
          </a:p>
        </p:txBody>
      </p:sp>
      <p:sp>
        <p:nvSpPr>
          <p:cNvPr id="9" name="Right Bracket 8">
            <a:extLst>
              <a:ext uri="{FF2B5EF4-FFF2-40B4-BE49-F238E27FC236}">
                <a16:creationId xmlns:a16="http://schemas.microsoft.com/office/drawing/2014/main" id="{500FDED6-A080-19C1-17E6-63EF069DF11F}"/>
              </a:ext>
            </a:extLst>
          </p:cNvPr>
          <p:cNvSpPr/>
          <p:nvPr/>
        </p:nvSpPr>
        <p:spPr>
          <a:xfrm rot="16200000">
            <a:off x="10463666" y="3006906"/>
            <a:ext cx="211041" cy="1833282"/>
          </a:xfrm>
          <a:prstGeom prst="rightBracket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971462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BD45F8-7042-BDA0-630F-F6150BA6C5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F7AC8D2-40EA-4202-2F17-044BAF51E8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34126" y="1646458"/>
            <a:ext cx="6289022" cy="356508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B32B231-F7CB-14B3-83EE-62A3D977E3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Preliminary blinded Run 2/3 results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AE9DD9-5C6F-E8FB-0465-6DF80A79CE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32035"/>
            <a:ext cx="4384149" cy="4699340"/>
          </a:xfrm>
        </p:spPr>
        <p:txBody>
          <a:bodyPr/>
          <a:lstStyle/>
          <a:p>
            <a:r>
              <a:rPr lang="en-US" dirty="0"/>
              <a:t>Relative unblinding of Run 2/3 performed.</a:t>
            </a:r>
          </a:p>
          <a:p>
            <a:pPr lvl="1"/>
            <a:r>
              <a:rPr lang="en-US" dirty="0"/>
              <a:t>Results show good agreement. </a:t>
            </a:r>
          </a:p>
          <a:p>
            <a:pPr lvl="1"/>
            <a:endParaRPr lang="en-GB" dirty="0"/>
          </a:p>
          <a:p>
            <a:r>
              <a:rPr lang="en-GB" dirty="0"/>
              <a:t>Points combined + fitted using the Best Unbiased Linear Estimator (BLUE) method to account for correlations: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79CE04F-08B1-F738-572B-64DB8D811C17}"/>
              </a:ext>
            </a:extLst>
          </p:cNvPr>
          <p:cNvSpPr txBox="1"/>
          <p:nvPr/>
        </p:nvSpPr>
        <p:spPr>
          <a:xfrm>
            <a:off x="5980758" y="4435919"/>
            <a:ext cx="30663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97A9"/>
                </a:solidFill>
              </a:rPr>
              <a:t>PRELIMINARY</a:t>
            </a:r>
            <a:endParaRPr lang="en-GB" sz="2800" b="1" dirty="0">
              <a:solidFill>
                <a:srgbClr val="0097A9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039E1B0-4697-DC95-8A04-2D51E26DEE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0882" y="3369543"/>
            <a:ext cx="3082310" cy="245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4101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CA9CC3-3B48-439E-B342-E367973D6B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Enter the noble electric dipole moment! 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4F6F2E-27E3-D8D3-C9D7-67E3E1EC46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32035"/>
            <a:ext cx="11425518" cy="4890044"/>
          </a:xfrm>
        </p:spPr>
        <p:txBody>
          <a:bodyPr/>
          <a:lstStyle/>
          <a:p>
            <a:r>
              <a:rPr lang="en-US" dirty="0"/>
              <a:t>Test the SM via precision measurements of the fundamental electric dipole moment (EDM) of particles. </a:t>
            </a:r>
          </a:p>
          <a:p>
            <a:endParaRPr lang="en-US" dirty="0"/>
          </a:p>
          <a:p>
            <a:r>
              <a:rPr lang="en-US" dirty="0"/>
              <a:t>EDM is a measure of the overall polarity of the system – charge asymmetry along the spin axis.	</a:t>
            </a:r>
          </a:p>
          <a:p>
            <a:pPr lvl="1"/>
            <a:r>
              <a:rPr lang="en-US" dirty="0"/>
              <a:t>“How spherical are fundamental particles?” </a:t>
            </a:r>
          </a:p>
          <a:p>
            <a:endParaRPr lang="en-US" dirty="0"/>
          </a:p>
          <a:p>
            <a:r>
              <a:rPr lang="en-US" dirty="0"/>
              <a:t> </a:t>
            </a: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1D6810A-0708-87C7-7D96-1ADE8F5A89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7016" y="2705226"/>
            <a:ext cx="5031644" cy="1936228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882B008-5999-A95F-0433-D64E30DE7023}"/>
              </a:ext>
            </a:extLst>
          </p:cNvPr>
          <p:cNvSpPr txBox="1">
            <a:spLocks/>
          </p:cNvSpPr>
          <p:nvPr/>
        </p:nvSpPr>
        <p:spPr>
          <a:xfrm>
            <a:off x="838200" y="3017484"/>
            <a:ext cx="5577270" cy="42399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 Analogously to magnetic dipole moment (MDM): permanent non-zero EDM + an external E field = torque force on particle.</a:t>
            </a:r>
          </a:p>
          <a:p>
            <a:pPr lvl="1"/>
            <a:r>
              <a:rPr lang="en-US" dirty="0"/>
              <a:t> Leads to EDM-induced motion, which is generally how you look for it! </a:t>
            </a:r>
          </a:p>
          <a:p>
            <a:endParaRPr lang="en-US" dirty="0"/>
          </a:p>
          <a:p>
            <a:endParaRPr lang="en-US" dirty="0"/>
          </a:p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3C5E8D1-1F31-DA1D-32E8-8C5018C4049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6015" t="34792" r="37227" b="54791"/>
          <a:stretch/>
        </p:blipFill>
        <p:spPr>
          <a:xfrm>
            <a:off x="5090187" y="5068797"/>
            <a:ext cx="2043114" cy="7143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410BF60-EE47-6DCC-F75A-1D0C9117949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4922" t="24861" r="33945" b="66736"/>
          <a:stretch/>
        </p:blipFill>
        <p:spPr>
          <a:xfrm>
            <a:off x="554182" y="4921769"/>
            <a:ext cx="2576514" cy="5762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5D68430-B79F-D441-E8CC-F58A47576B3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0274" t="40765" r="26445" b="48819"/>
          <a:stretch/>
        </p:blipFill>
        <p:spPr>
          <a:xfrm>
            <a:off x="3368986" y="5010786"/>
            <a:ext cx="1619251" cy="71437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C69E027-032A-FF20-4DF6-36955BEB9694}"/>
              </a:ext>
            </a:extLst>
          </p:cNvPr>
          <p:cNvSpPr/>
          <p:nvPr/>
        </p:nvSpPr>
        <p:spPr>
          <a:xfrm>
            <a:off x="5398868" y="5010786"/>
            <a:ext cx="1569638" cy="821473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685BFAB-25EB-548E-B024-6EAC12D96424}"/>
              </a:ext>
            </a:extLst>
          </p:cNvPr>
          <p:cNvSpPr/>
          <p:nvPr/>
        </p:nvSpPr>
        <p:spPr>
          <a:xfrm>
            <a:off x="3348582" y="4991428"/>
            <a:ext cx="1569638" cy="82147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1CD4C59-B64A-F948-9114-76D42A3EFCB2}"/>
              </a:ext>
            </a:extLst>
          </p:cNvPr>
          <p:cNvSpPr txBox="1"/>
          <p:nvPr/>
        </p:nvSpPr>
        <p:spPr>
          <a:xfrm>
            <a:off x="3311310" y="4641454"/>
            <a:ext cx="8220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MDM: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F58D771-6F53-6EEC-A10B-5CA55AB99DAB}"/>
              </a:ext>
            </a:extLst>
          </p:cNvPr>
          <p:cNvSpPr txBox="1"/>
          <p:nvPr/>
        </p:nvSpPr>
        <p:spPr>
          <a:xfrm>
            <a:off x="5328851" y="4641454"/>
            <a:ext cx="8220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</a:rPr>
              <a:t>EDM:</a:t>
            </a:r>
            <a:endParaRPr lang="en-GB" b="1" dirty="0">
              <a:solidFill>
                <a:srgbClr val="00B050"/>
              </a:solidFill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9C99753-45CB-BD31-9E71-1DF56A6FA1D7}"/>
              </a:ext>
            </a:extLst>
          </p:cNvPr>
          <p:cNvCxnSpPr/>
          <p:nvPr/>
        </p:nvCxnSpPr>
        <p:spPr>
          <a:xfrm>
            <a:off x="1323381" y="5365529"/>
            <a:ext cx="67479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6F5FE92-D6BC-637E-0EAE-F728FC9C4B66}"/>
              </a:ext>
            </a:extLst>
          </p:cNvPr>
          <p:cNvCxnSpPr/>
          <p:nvPr/>
        </p:nvCxnSpPr>
        <p:spPr>
          <a:xfrm>
            <a:off x="2228816" y="5365529"/>
            <a:ext cx="674798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33" name="Content Placeholder 2">
                <a:extLst>
                  <a:ext uri="{FF2B5EF4-FFF2-40B4-BE49-F238E27FC236}">
                    <a16:creationId xmlns:a16="http://schemas.microsoft.com/office/drawing/2014/main" id="{9CFA94F9-C70D-8389-F4F7-258FC1A29FC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441982" y="4921769"/>
                <a:ext cx="4302123" cy="141297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chemeClr val="bg1">
                        <a:lumMod val="50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bg1">
                        <a:lumMod val="50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200" kern="1200">
                    <a:solidFill>
                      <a:schemeClr val="bg1">
                        <a:lumMod val="50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200" kern="1200">
                    <a:solidFill>
                      <a:schemeClr val="bg1">
                        <a:lumMod val="50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b="1" dirty="0"/>
                  <a:t>d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</m:oMath>
                </a14:m>
                <a:r>
                  <a:rPr lang="en-US" b="1" dirty="0"/>
                  <a:t>E </a:t>
                </a:r>
                <a:r>
                  <a:rPr lang="en-US" dirty="0"/>
                  <a:t>changes under T as E is polar – so the </a:t>
                </a:r>
                <a:r>
                  <a:rPr lang="en-US" b="1" dirty="0"/>
                  <a:t>EDM interaction is CP-violating! </a:t>
                </a:r>
              </a:p>
              <a:p>
                <a:endParaRPr lang="en-US" dirty="0"/>
              </a:p>
              <a:p>
                <a:endParaRPr lang="en-GB" dirty="0"/>
              </a:p>
            </p:txBody>
          </p:sp>
        </mc:Choice>
        <mc:Fallback>
          <p:sp>
            <p:nvSpPr>
              <p:cNvPr id="33" name="Content Placeholder 2">
                <a:extLst>
                  <a:ext uri="{FF2B5EF4-FFF2-40B4-BE49-F238E27FC236}">
                    <a16:creationId xmlns:a16="http://schemas.microsoft.com/office/drawing/2014/main" id="{9CFA94F9-C70D-8389-F4F7-258FC1A29F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41982" y="4921769"/>
                <a:ext cx="4302123" cy="1412978"/>
              </a:xfrm>
              <a:prstGeom prst="rect">
                <a:avLst/>
              </a:prstGeom>
              <a:blipFill>
                <a:blip r:embed="rId6"/>
                <a:stretch>
                  <a:fillRect l="-992" t="-387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6229450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D782D8-B3DD-358F-18A2-290E68AFE7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Preliminary blinded Run 2/3 results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FD87F2F-BAD5-42BB-92D6-EA254B969ED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232035"/>
                <a:ext cx="4384149" cy="4699340"/>
              </a:xfrm>
            </p:spPr>
            <p:txBody>
              <a:bodyPr/>
              <a:lstStyle/>
              <a:p>
                <a:r>
                  <a:rPr lang="en-US" dirty="0"/>
                  <a:t>Assuming zero signal is observed, plan to set limit using the Feldman-Cousins method. </a:t>
                </a:r>
              </a:p>
              <a:p>
                <a:pPr lvl="1"/>
                <a:r>
                  <a:rPr lang="en-US" dirty="0"/>
                  <a:t>Matches most recent electron EDM results so easier to compare! 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Assuming central value = 0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after unblinding, gives a limit of 3.3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 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−20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𝑒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𝑐𝑚</m:t>
                    </m:r>
                  </m:oMath>
                </a14:m>
                <a:r>
                  <a:rPr lang="en-US" dirty="0"/>
                  <a:t> – </a:t>
                </a:r>
                <a:r>
                  <a:rPr lang="en-US" b="1" dirty="0"/>
                  <a:t>5.5x improvement vs BNL</a:t>
                </a:r>
                <a:r>
                  <a:rPr lang="en-US" dirty="0"/>
                  <a:t>. </a:t>
                </a:r>
              </a:p>
              <a:p>
                <a:pPr lvl="1"/>
                <a:r>
                  <a:rPr lang="en-US" dirty="0"/>
                  <a:t>Is the ‘best case scenario’, in practice a nonzero d</a:t>
                </a:r>
                <a:r>
                  <a:rPr lang="en-US" baseline="-25000" dirty="0"/>
                  <a:t>µ </a:t>
                </a:r>
                <a:r>
                  <a:rPr lang="en-US" dirty="0"/>
                  <a:t>will increase this.</a:t>
                </a:r>
              </a:p>
              <a:p>
                <a:pPr lvl="1"/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FD87F2F-BAD5-42BB-92D6-EA254B969ED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232035"/>
                <a:ext cx="4384149" cy="4699340"/>
              </a:xfrm>
              <a:blipFill>
                <a:blip r:embed="rId2"/>
                <a:stretch>
                  <a:fillRect l="-974" t="-1167" r="-236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F34E17B5-6710-6E18-FACF-F8614DD741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34126" y="1646458"/>
            <a:ext cx="6289022" cy="356508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9E08D3A-585D-978D-061C-140E23595573}"/>
              </a:ext>
            </a:extLst>
          </p:cNvPr>
          <p:cNvSpPr txBox="1"/>
          <p:nvPr/>
        </p:nvSpPr>
        <p:spPr>
          <a:xfrm>
            <a:off x="5980758" y="4435919"/>
            <a:ext cx="30663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97A9"/>
                </a:solidFill>
              </a:rPr>
              <a:t>PRELIMINARY</a:t>
            </a:r>
            <a:endParaRPr lang="en-GB" sz="2800" b="1" dirty="0">
              <a:solidFill>
                <a:srgbClr val="0097A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195452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71680-11E8-A539-F487-B782C27851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Timelines for FNAL analysis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4E963E-9DD6-0A89-3D5C-00CF732903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32034"/>
            <a:ext cx="4315691" cy="4982951"/>
          </a:xfrm>
        </p:spPr>
        <p:txBody>
          <a:bodyPr>
            <a:normAutofit/>
          </a:bodyPr>
          <a:lstStyle/>
          <a:p>
            <a:r>
              <a:rPr lang="en-US" dirty="0"/>
              <a:t>Run 2/3: analysis mostly complete, in collaboration review.</a:t>
            </a:r>
          </a:p>
          <a:p>
            <a:pPr lvl="1"/>
            <a:r>
              <a:rPr lang="en-US" dirty="0"/>
              <a:t>Expect results this year… (hopefully!)</a:t>
            </a:r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Run 4/5/6 + full dataset: </a:t>
            </a:r>
          </a:p>
          <a:p>
            <a:pPr lvl="1"/>
            <a:r>
              <a:rPr lang="en-US" dirty="0"/>
              <a:t>Analysis started, ~ 4x as much data as Run 2/3.</a:t>
            </a:r>
          </a:p>
          <a:p>
            <a:pPr lvl="1"/>
            <a:r>
              <a:rPr lang="en-US" dirty="0"/>
              <a:t>Final result will be a combination of runs 2-6. </a:t>
            </a:r>
          </a:p>
          <a:p>
            <a:pPr lvl="1"/>
            <a:r>
              <a:rPr lang="en-US" dirty="0"/>
              <a:t>Expected to improve on BNL limit by ~ an order of magnitude.</a:t>
            </a:r>
            <a:endParaRPr lang="en-GB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FED7B4B-2FF2-49E8-6546-9A60DDBEDA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6431" y="1575396"/>
            <a:ext cx="6505100" cy="3707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3365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CFF094-3049-626C-5147-21429332FC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What’s next for the muon EDM?</a:t>
            </a:r>
            <a:endParaRPr lang="en-GB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DEEBFE7-04EA-8568-F103-9069C48A89A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232035"/>
                <a:ext cx="5347447" cy="4885154"/>
              </a:xfrm>
            </p:spPr>
            <p:txBody>
              <a:bodyPr/>
              <a:lstStyle/>
              <a:p>
                <a:r>
                  <a:rPr lang="en-US" dirty="0"/>
                  <a:t>J-PARC g-2: also planning on making an EDM measurement, targeting 1 order of magnitude further (~ 10</a:t>
                </a:r>
                <a:r>
                  <a:rPr lang="en-US" baseline="30000" dirty="0"/>
                  <a:t>-21 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>
                        <a:latin typeface="Cambria Math" panose="02040503050406030204" pitchFamily="18" charset="0"/>
                      </a:rPr>
                      <m:t>e</m:t>
                    </m:r>
                    <m:r>
                      <a:rPr lang="en-US" b="0" i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m:rPr>
                        <m:sty m:val="p"/>
                      </m:rPr>
                      <a:rPr lang="en-US" b="0" i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cm</m:t>
                    </m:r>
                  </m:oMath>
                </a14:m>
                <a:r>
                  <a:rPr lang="en-US" dirty="0"/>
                  <a:t>). 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Neither FNAL or J-PARC are dedicated muon EDM: limits sensitivity. Enter </a:t>
                </a:r>
                <a:r>
                  <a:rPr lang="en-US" dirty="0" err="1"/>
                  <a:t>muEDM</a:t>
                </a:r>
                <a:r>
                  <a:rPr lang="en-US" dirty="0"/>
                  <a:t> at PSI! </a:t>
                </a:r>
              </a:p>
              <a:p>
                <a:pPr lvl="1"/>
                <a:r>
                  <a:rPr lang="en-US" dirty="0"/>
                  <a:t>Designed to </a:t>
                </a:r>
                <a:r>
                  <a:rPr lang="en-US" dirty="0" err="1"/>
                  <a:t>maximise</a:t>
                </a:r>
                <a:r>
                  <a:rPr lang="en-US" dirty="0"/>
                  <a:t> EDM sensitivity using frozen spin technique: ‘freeze’ g-2 precession to allow EDM signal to build up over time – every positron is useful! </a:t>
                </a:r>
              </a:p>
              <a:p>
                <a:pPr lvl="1"/>
                <a:endParaRPr lang="en-US" dirty="0"/>
              </a:p>
              <a:p>
                <a:r>
                  <a:rPr lang="en-US" dirty="0"/>
                  <a:t>Planning ‘Phase 1’ measurement before PSI shutdown in 2027 (~ 3-4x better than BNL limit)</a:t>
                </a:r>
              </a:p>
              <a:p>
                <a:pPr lvl="1"/>
                <a:r>
                  <a:rPr lang="en-US" dirty="0"/>
                  <a:t>‘Phase 2’ afterwards, final target ~ 10</a:t>
                </a:r>
                <a:r>
                  <a:rPr lang="en-US" baseline="30000" dirty="0"/>
                  <a:t>-23 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</a:rPr>
                      <m:t>e</m:t>
                    </m:r>
                    <m:r>
                      <a:rPr lang="en-US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cm</m:t>
                    </m:r>
                  </m:oMath>
                </a14:m>
                <a:r>
                  <a:rPr lang="en-US" dirty="0"/>
                  <a:t>. </a:t>
                </a:r>
                <a:endParaRPr lang="en-GB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DEEBFE7-04EA-8568-F103-9069C48A89A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232035"/>
                <a:ext cx="5347447" cy="4885154"/>
              </a:xfrm>
              <a:blipFill>
                <a:blip r:embed="rId2"/>
                <a:stretch>
                  <a:fillRect l="-798" t="-112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89A606E0-E356-03D2-3417-A684A5FDBC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1274" y="2740517"/>
            <a:ext cx="4997416" cy="142626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C3EC09E-CBDF-DBB0-2D60-266DC80316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5966" y="4060600"/>
            <a:ext cx="2544016" cy="177297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3AF1A52-CC59-C487-2BBF-E6FC85861A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40143" y="4060600"/>
            <a:ext cx="2489284" cy="218852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D5ED62D-D3A4-C9F7-04C3-5886D2842DE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39918" y="1097558"/>
            <a:ext cx="4958297" cy="1617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17081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D7E0BF-36B3-4495-1FF9-689F426ABB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97A9"/>
                </a:solidFill>
              </a:rPr>
              <a:t>Bonus slides</a:t>
            </a:r>
            <a:endParaRPr lang="en-GB" dirty="0">
              <a:solidFill>
                <a:srgbClr val="0097A9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A5B07C-C66D-E597-F2AB-8E8DE5FAE2B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0CC589-52F8-0286-60F8-88FD8C1DE9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Dominika Vasilkova  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55EF85-E13F-A690-4F2A-5156F43FEC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GB"/>
              <a:t> Slide </a:t>
            </a:r>
            <a:fld id="{BD2914D5-40D7-4E53-B846-E2BF0703A32F}" type="slidenum">
              <a:rPr lang="en-GB" smtClean="0"/>
              <a:pPr/>
              <a:t>33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0444453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9936E1-B2AC-1FAA-9C11-6584CFAE92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Fermilab muon beamline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50F86D-861E-49A4-3F7C-A4DBAFDE1F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32035"/>
            <a:ext cx="5293659" cy="4239928"/>
          </a:xfrm>
        </p:spPr>
        <p:txBody>
          <a:bodyPr/>
          <a:lstStyle/>
          <a:p>
            <a:r>
              <a:rPr lang="en-US" dirty="0"/>
              <a:t>Protons incident on a target make </a:t>
            </a:r>
            <a:r>
              <a:rPr lang="en-US" dirty="0" err="1"/>
              <a:t>pions</a:t>
            </a:r>
            <a:r>
              <a:rPr lang="en-US" dirty="0"/>
              <a:t>. </a:t>
            </a:r>
          </a:p>
          <a:p>
            <a:endParaRPr lang="en-US" dirty="0"/>
          </a:p>
          <a:p>
            <a:r>
              <a:rPr lang="en-US" dirty="0" err="1"/>
              <a:t>Pions</a:t>
            </a:r>
            <a:r>
              <a:rPr lang="en-US" dirty="0"/>
              <a:t> are stored in the delivery ring until they decay into muons. </a:t>
            </a:r>
          </a:p>
          <a:p>
            <a:endParaRPr lang="en-US" dirty="0"/>
          </a:p>
          <a:p>
            <a:r>
              <a:rPr lang="en-US" dirty="0"/>
              <a:t>Muons injected into our ring.</a:t>
            </a:r>
            <a:endParaRPr lang="en-GB" dirty="0"/>
          </a:p>
          <a:p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380BCFD-41E9-C539-BBEF-D36AD791E6A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54943" y="1039663"/>
            <a:ext cx="4198781" cy="4778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86307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D94834-BEA3-5204-D201-D9913526F1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radial field - measurement</a:t>
            </a:r>
            <a:endParaRPr lang="en-GB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0974040-F809-44B3-609A-118358780B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32035"/>
            <a:ext cx="4286352" cy="4239928"/>
          </a:xfrm>
        </p:spPr>
        <p:txBody>
          <a:bodyPr/>
          <a:lstStyle/>
          <a:p>
            <a:r>
              <a:rPr lang="en-US" dirty="0"/>
              <a:t>A non-zero radial field introduces a fake EDM signal due to also tilting the precession plane.</a:t>
            </a:r>
          </a:p>
          <a:p>
            <a:endParaRPr lang="en-US" dirty="0"/>
          </a:p>
          <a:p>
            <a:r>
              <a:rPr lang="en-US" dirty="0"/>
              <a:t>Need to measure this very precisely to not be limited by the uncertainty.</a:t>
            </a:r>
          </a:p>
          <a:p>
            <a:pPr lvl="1"/>
            <a:r>
              <a:rPr lang="en-US" dirty="0"/>
              <a:t>~ 1ppm is achievable by performing a radial field scan:</a:t>
            </a: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1B86E25-552D-14BE-3E5C-1AB2C5E842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5329" y="1378077"/>
            <a:ext cx="6323228" cy="409388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7B26514-4259-5E90-B612-D42347A7C9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9345" y="3589070"/>
            <a:ext cx="3901640" cy="2454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76921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12E988-A6FD-9179-2785-7A1E27547F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Radial field - results</a:t>
            </a:r>
            <a:endParaRPr lang="en-GB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6BE45AD-625E-0B8E-A593-DA2FD4AA6F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32035"/>
            <a:ext cx="10515600" cy="4239928"/>
          </a:xfrm>
        </p:spPr>
        <p:txBody>
          <a:bodyPr/>
          <a:lstStyle/>
          <a:p>
            <a:r>
              <a:rPr lang="en-US" dirty="0"/>
              <a:t>Scans are performed in Run 4/5/6 – so need to extrapolate the measurements to Runs 1/2/3 using the vertical beam position.</a:t>
            </a:r>
          </a:p>
          <a:p>
            <a:endParaRPr lang="en-US" dirty="0"/>
          </a:p>
          <a:p>
            <a:r>
              <a:rPr lang="en-US" dirty="0"/>
              <a:t>Sufficient precision for this to not be the limiting systematic. </a:t>
            </a: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A208440-F32D-68E4-E99C-F9A365B04B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977"/>
          <a:stretch/>
        </p:blipFill>
        <p:spPr>
          <a:xfrm>
            <a:off x="6135858" y="2620650"/>
            <a:ext cx="4909398" cy="331564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FE9DDB6-75FD-C9E5-AC58-874E72B2FB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418" y="3276192"/>
            <a:ext cx="4911073" cy="176034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9150010-5E58-BF26-C90D-52838F0966BB}"/>
              </a:ext>
            </a:extLst>
          </p:cNvPr>
          <p:cNvSpPr txBox="1"/>
          <p:nvPr/>
        </p:nvSpPr>
        <p:spPr>
          <a:xfrm>
            <a:off x="719418" y="4938062"/>
            <a:ext cx="16136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S. Grant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586531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23EDAD-CEC9-0FFE-1B45-9BFF5AA5D5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EDMs in the SM </a:t>
            </a:r>
            <a:endParaRPr lang="en-GB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91BD561-7625-FBE8-8367-C6C8F034B43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232035"/>
                <a:ext cx="10515600" cy="5202994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EDMs do arise in the Standard Model, for both fundamental and composite particles: </a:t>
                </a:r>
              </a:p>
              <a:p>
                <a:endParaRPr lang="en-US" dirty="0"/>
              </a:p>
              <a:p>
                <a:r>
                  <a:rPr lang="en-US" dirty="0"/>
                  <a:t>Fundamental: leptons get nonzero terms from quark EDMs (complex phase in CKM matrix) , but first contributions come at the four loop level</a:t>
                </a:r>
                <a:r>
                  <a:rPr lang="en-GB" dirty="0"/>
                  <a:t>, so very tiny!! </a:t>
                </a:r>
              </a:p>
              <a:p>
                <a:endParaRPr lang="en-GB" dirty="0"/>
              </a:p>
              <a:p>
                <a:endParaRPr lang="en-GB" dirty="0"/>
              </a:p>
              <a:p>
                <a:endParaRPr lang="en-GB" dirty="0"/>
              </a:p>
              <a:p>
                <a:endParaRPr lang="en-GB" dirty="0"/>
              </a:p>
              <a:p>
                <a:endParaRPr lang="en-GB" dirty="0"/>
              </a:p>
              <a:p>
                <a:endParaRPr lang="en-GB" dirty="0"/>
              </a:p>
              <a:p>
                <a:endParaRPr lang="en-GB" dirty="0"/>
              </a:p>
              <a:p>
                <a:r>
                  <a:rPr lang="en-GB" dirty="0"/>
                  <a:t>Composite (neutron and proton) EDM arises from CKM CP phase via hadronic loops, also predicted to be very small, O(~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−31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∙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𝑐𝑚</m:t>
                    </m:r>
                  </m:oMath>
                </a14:m>
                <a:r>
                  <a:rPr lang="en-GB" dirty="0"/>
                  <a:t>). </a:t>
                </a:r>
                <a:endParaRPr lang="en-US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91BD561-7625-FBE8-8367-C6C8F034B43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232035"/>
                <a:ext cx="10515600" cy="5202994"/>
              </a:xfrm>
              <a:blipFill>
                <a:blip r:embed="rId2"/>
                <a:stretch>
                  <a:fillRect l="-406" t="-1054" r="-98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BD5F6C34-CD1F-BF4F-84E2-6A81080E700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44420" b="30591"/>
          <a:stretch>
            <a:fillRect/>
          </a:stretch>
        </p:blipFill>
        <p:spPr>
          <a:xfrm>
            <a:off x="2431881" y="2924149"/>
            <a:ext cx="3766641" cy="163695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766E829-73F9-ECA6-A41B-68E110D5830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5207" t="3714" r="13045" b="32906"/>
          <a:stretch>
            <a:fillRect/>
          </a:stretch>
        </p:blipFill>
        <p:spPr>
          <a:xfrm>
            <a:off x="6922910" y="2660227"/>
            <a:ext cx="3115930" cy="2164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6104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EF8AFD-B1DB-8ADC-AF21-ED16FC9C13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BSM searches for the muon EDM</a:t>
            </a:r>
            <a:endParaRPr lang="en-GB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C205076-CAFC-B273-F830-AA3FEC0D58E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1" y="1232034"/>
                <a:ext cx="6124932" cy="5515945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SM EDMs below current experimental sensitivity – so any observation would be new physics! </a:t>
                </a:r>
              </a:p>
              <a:p>
                <a:pPr lvl="1"/>
                <a:r>
                  <a:rPr lang="en-US" dirty="0"/>
                  <a:t>Loop structure: sensitive to a wide variety of things.</a:t>
                </a:r>
              </a:p>
              <a:p>
                <a:endParaRPr lang="en-US" dirty="0"/>
              </a:p>
              <a:p>
                <a:r>
                  <a:rPr lang="en-US" dirty="0"/>
                  <a:t>Electron EDM very well measured – sets tight limits on muon/tau EDMs, assuming MFV…</a:t>
                </a:r>
              </a:p>
              <a:p>
                <a:endParaRPr lang="en-US" dirty="0"/>
              </a:p>
              <a:p>
                <a:r>
                  <a:rPr lang="en-US" dirty="0"/>
                  <a:t>To get a large muon EDM, need large CP violating phase, something to decouple it from the mass ratio, or chiral enhancement (stronger lepton-Higgs coupling). </a:t>
                </a:r>
              </a:p>
              <a:p>
                <a:pPr lvl="1"/>
                <a:r>
                  <a:rPr lang="en-US" dirty="0"/>
                  <a:t>Eg, theories like two Higgs doublet, MSSM, scalar leptoquarks, and some dark matter predict large EDMs. </a:t>
                </a:r>
              </a:p>
              <a:p>
                <a:endParaRPr lang="en-US" dirty="0"/>
              </a:p>
              <a:p>
                <a:r>
                  <a:rPr lang="en-US" dirty="0"/>
                  <a:t>So far, no permanent nonzero EDM found: for muon, previous best direct limit set at BNL, </a:t>
                </a:r>
                <a:r>
                  <a:rPr lang="en-US" b="1" dirty="0"/>
                  <a:t>1.9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b="1" dirty="0"/>
                  <a:t> 10</a:t>
                </a:r>
                <a:r>
                  <a:rPr lang="en-US" b="1" baseline="30000" dirty="0"/>
                  <a:t>-19 </a:t>
                </a:r>
                <a:r>
                  <a:rPr lang="en-US" b="1" dirty="0"/>
                  <a:t>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𝒆</m:t>
                    </m:r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𝒄𝒎</m:t>
                    </m:r>
                  </m:oMath>
                </a14:m>
                <a:r>
                  <a:rPr lang="en-US" b="1" dirty="0"/>
                  <a:t>.</a:t>
                </a:r>
              </a:p>
              <a:p>
                <a:pPr lvl="1"/>
                <a:r>
                  <a:rPr lang="en-US" dirty="0"/>
                  <a:t>Indirect limit from </a:t>
                </a:r>
                <a:r>
                  <a:rPr lang="en-US" dirty="0" err="1"/>
                  <a:t>ThO</a:t>
                </a:r>
                <a:r>
                  <a:rPr lang="en-US" dirty="0"/>
                  <a:t>: ~ 2 </a:t>
                </a:r>
                <a14:m>
                  <m:oMath xmlns:m="http://schemas.openxmlformats.org/officeDocument/2006/math">
                    <m:r>
                      <a:rPr lang="en-US" b="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dirty="0"/>
                  <a:t> 10</a:t>
                </a:r>
                <a:r>
                  <a:rPr lang="en-US" baseline="30000" dirty="0"/>
                  <a:t>-20 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b="0" i="1">
                        <a:latin typeface="Cambria Math" panose="02040503050406030204" pitchFamily="18" charset="0"/>
                      </a:rPr>
                      <m:t>𝑒</m:t>
                    </m:r>
                    <m:r>
                      <a:rPr lang="en-US" b="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en-US" b="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𝑐𝑚</m:t>
                    </m:r>
                  </m:oMath>
                </a14:m>
                <a:r>
                  <a:rPr lang="en-US" dirty="0"/>
                  <a:t>.</a:t>
                </a:r>
              </a:p>
              <a:p>
                <a:pPr marL="0" indent="0">
                  <a:buNone/>
                </a:pPr>
                <a:r>
                  <a:rPr lang="en-US" dirty="0"/>
                  <a:t>. 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GB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C205076-CAFC-B273-F830-AA3FEC0D58E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1" y="1232034"/>
                <a:ext cx="6124932" cy="5515945"/>
              </a:xfrm>
              <a:blipFill>
                <a:blip r:embed="rId2"/>
                <a:stretch>
                  <a:fillRect l="-896" t="-99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D0203B16-ADDE-D912-B32B-25797F65AAA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6898"/>
          <a:stretch>
            <a:fillRect/>
          </a:stretch>
        </p:blipFill>
        <p:spPr>
          <a:xfrm>
            <a:off x="7554395" y="1527405"/>
            <a:ext cx="3799404" cy="3952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5500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4C749D-6405-70C4-041C-5858932AFB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BNL’s successor – Muon g-2 at Fermilab! 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2389BE-5E04-DD5C-8844-D137DA9220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32035"/>
            <a:ext cx="5857477" cy="4239928"/>
          </a:xfrm>
        </p:spPr>
        <p:txBody>
          <a:bodyPr>
            <a:normAutofit/>
          </a:bodyPr>
          <a:lstStyle/>
          <a:p>
            <a:r>
              <a:rPr lang="en-US" dirty="0"/>
              <a:t>Main goal was to measure the muon </a:t>
            </a:r>
            <a:r>
              <a:rPr lang="en-US" b="1" dirty="0"/>
              <a:t>magnetic</a:t>
            </a:r>
            <a:r>
              <a:rPr lang="en-US" dirty="0"/>
              <a:t> dipole moment (MDM) to 140 ppb (target surpassed with final result this summer!). </a:t>
            </a:r>
          </a:p>
          <a:p>
            <a:pPr lvl="1"/>
            <a:r>
              <a:rPr lang="en-US" dirty="0"/>
              <a:t>But, can also use this setup to measure the muon EDM…</a:t>
            </a:r>
          </a:p>
          <a:p>
            <a:endParaRPr lang="en-US" dirty="0"/>
          </a:p>
          <a:p>
            <a:r>
              <a:rPr lang="en-US" dirty="0"/>
              <a:t>Beam of polarized muons in a storage ring, 1.45 T vertical B field. </a:t>
            </a:r>
          </a:p>
          <a:p>
            <a:endParaRPr lang="en-US" dirty="0"/>
          </a:p>
          <a:p>
            <a:r>
              <a:rPr lang="en-US" dirty="0"/>
              <a:t>Two oscillations: cyclotron frequency and spin precession from MDM . Measure the difference: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GB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09120EBD-04F8-99BC-592F-C0E315F01A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0266" y="3981632"/>
            <a:ext cx="4316447" cy="189595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D1D5422-F7EE-B48B-153D-DD0A0D181F7F}"/>
                  </a:ext>
                </a:extLst>
              </p:cNvPr>
              <p:cNvSpPr txBox="1"/>
              <p:nvPr/>
            </p:nvSpPr>
            <p:spPr>
              <a:xfrm>
                <a:off x="980005" y="4809790"/>
                <a:ext cx="4572000" cy="5581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800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800" i="1" smtClean="0"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en-GB" sz="280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  <m:r>
                        <a:rPr lang="en-GB" sz="280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GB" sz="2800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800" i="1" smtClean="0"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en-GB" sz="280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en-GB" sz="280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GB" sz="2800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800" i="1" smtClean="0"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en-GB" sz="280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sub>
                      </m:sSub>
                      <m:r>
                        <a:rPr lang="en-US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≅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µ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D1D5422-F7EE-B48B-153D-DD0A0D181F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0005" y="4809790"/>
                <a:ext cx="4572000" cy="55816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D57F710-AA70-F0FA-9898-100E0A0E67BD}"/>
                  </a:ext>
                </a:extLst>
              </p:cNvPr>
              <p:cNvSpPr txBox="1"/>
              <p:nvPr/>
            </p:nvSpPr>
            <p:spPr>
              <a:xfrm>
                <a:off x="4857963" y="4697506"/>
                <a:ext cx="540661" cy="92845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2800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800" i="1" smtClean="0">
                              <a:latin typeface="Cambria Math" panose="02040503050406030204" pitchFamily="18" charset="0"/>
                            </a:rPr>
                            <m:t>ⅇ</m:t>
                          </m:r>
                          <m:r>
                            <a:rPr lang="en-GB" sz="280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num>
                        <m:den>
                          <m:sSub>
                            <m:sSubPr>
                              <m:ctrlPr>
                                <a:rPr lang="en-GB" sz="2800" i="1" smtClean="0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80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GB" sz="2800" i="1" smtClean="0">
                                  <a:latin typeface="Cambria Math" panose="02040503050406030204" pitchFamily="18" charset="0"/>
                                </a:rPr>
                                <m:t>µ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D57F710-AA70-F0FA-9898-100E0A0E67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57963" y="4697506"/>
                <a:ext cx="540661" cy="92845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extLst>
              <a:ext uri="{FF2B5EF4-FFF2-40B4-BE49-F238E27FC236}">
                <a16:creationId xmlns:a16="http://schemas.microsoft.com/office/drawing/2014/main" id="{903C79CD-1778-A352-CC39-AED62B753CE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243" t="-206" r="8315"/>
          <a:stretch/>
        </p:blipFill>
        <p:spPr>
          <a:xfrm>
            <a:off x="7667237" y="1048090"/>
            <a:ext cx="4197992" cy="2823651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40231B93-1A87-561A-C944-E1E60DEC4A13}"/>
              </a:ext>
            </a:extLst>
          </p:cNvPr>
          <p:cNvSpPr/>
          <p:nvPr/>
        </p:nvSpPr>
        <p:spPr>
          <a:xfrm>
            <a:off x="8093558" y="1232035"/>
            <a:ext cx="3191139" cy="2173402"/>
          </a:xfrm>
          <a:prstGeom prst="ellipse">
            <a:avLst/>
          </a:prstGeom>
          <a:noFill/>
          <a:ln w="57150">
            <a:solidFill>
              <a:srgbClr val="92D05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3ACB14FC-3A8F-7124-068B-E0AF54F1A7F2}"/>
              </a:ext>
            </a:extLst>
          </p:cNvPr>
          <p:cNvSpPr/>
          <p:nvPr/>
        </p:nvSpPr>
        <p:spPr>
          <a:xfrm rot="2347313">
            <a:off x="9488376" y="900918"/>
            <a:ext cx="625694" cy="385106"/>
          </a:xfrm>
          <a:prstGeom prst="rightArrow">
            <a:avLst/>
          </a:prstGeom>
          <a:solidFill>
            <a:srgbClr val="92D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2">
                    <a:lumMod val="50000"/>
                  </a:schemeClr>
                </a:solidFill>
              </a:rPr>
              <a:t>µ+</a:t>
            </a:r>
            <a:endParaRPr lang="en-GB" sz="1200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1511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0C1465-E426-4D5E-1CF6-E22C0D6F5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Muon storage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46569F-1D88-BDB6-1841-6825927D81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Magnet: provides radial focusing + field for g-2.</a:t>
            </a:r>
          </a:p>
          <a:p>
            <a:endParaRPr lang="en-US" dirty="0"/>
          </a:p>
          <a:p>
            <a:r>
              <a:rPr lang="en-US" dirty="0"/>
              <a:t>Inflector: Prevents large beam deflections on entry.</a:t>
            </a:r>
          </a:p>
          <a:p>
            <a:pPr lvl="1"/>
            <a:r>
              <a:rPr lang="en-US" dirty="0"/>
              <a:t>Located at entrance to ring, cancels local B field.</a:t>
            </a:r>
          </a:p>
          <a:p>
            <a:endParaRPr lang="en-US" dirty="0"/>
          </a:p>
          <a:p>
            <a:r>
              <a:rPr lang="en-US" dirty="0"/>
              <a:t>Kicker: Pushes incoming beam onto equilibrium orbit. </a:t>
            </a:r>
          </a:p>
          <a:p>
            <a:endParaRPr lang="en-US" dirty="0"/>
          </a:p>
          <a:p>
            <a:r>
              <a:rPr lang="en-US" dirty="0"/>
              <a:t>Electrostatic quadrupoles: vertical focusing.</a:t>
            </a:r>
            <a:endParaRPr lang="en-GB" dirty="0"/>
          </a:p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8223C2D-7CD2-7634-7E37-AE8972C08E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243" t="-206" r="8315"/>
          <a:stretch/>
        </p:blipFill>
        <p:spPr>
          <a:xfrm>
            <a:off x="7667237" y="1048090"/>
            <a:ext cx="4197992" cy="282365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0A3B12B-14A6-304A-B400-BBFDA4828E02}"/>
              </a:ext>
            </a:extLst>
          </p:cNvPr>
          <p:cNvSpPr/>
          <p:nvPr/>
        </p:nvSpPr>
        <p:spPr>
          <a:xfrm>
            <a:off x="9180126" y="1128386"/>
            <a:ext cx="889687" cy="215108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6E86C78-BA07-C605-9925-03623BFD066B}"/>
              </a:ext>
            </a:extLst>
          </p:cNvPr>
          <p:cNvSpPr/>
          <p:nvPr/>
        </p:nvSpPr>
        <p:spPr>
          <a:xfrm>
            <a:off x="9013797" y="3199548"/>
            <a:ext cx="1264689" cy="332259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2">
                    <a:lumMod val="50000"/>
                  </a:schemeClr>
                </a:solidFill>
              </a:rPr>
              <a:t>Quads</a:t>
            </a:r>
            <a:endParaRPr lang="en-GB" sz="16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D3ECE2D-F3E7-1C40-209F-430107286C8E}"/>
              </a:ext>
            </a:extLst>
          </p:cNvPr>
          <p:cNvSpPr/>
          <p:nvPr/>
        </p:nvSpPr>
        <p:spPr>
          <a:xfrm rot="16956751">
            <a:off x="7696740" y="2009885"/>
            <a:ext cx="892002" cy="214549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0CE8D01-1A42-1E29-31C9-97830948E1BA}"/>
              </a:ext>
            </a:extLst>
          </p:cNvPr>
          <p:cNvSpPr/>
          <p:nvPr/>
        </p:nvSpPr>
        <p:spPr>
          <a:xfrm rot="16757465">
            <a:off x="10823058" y="2454628"/>
            <a:ext cx="892002" cy="214549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EAFD1E6-57D0-77F7-A0F8-6F34B1BA510F}"/>
              </a:ext>
            </a:extLst>
          </p:cNvPr>
          <p:cNvSpPr/>
          <p:nvPr/>
        </p:nvSpPr>
        <p:spPr>
          <a:xfrm rot="2337439">
            <a:off x="10132887" y="1423228"/>
            <a:ext cx="1264689" cy="33225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2">
                    <a:lumMod val="50000"/>
                  </a:schemeClr>
                </a:solidFill>
              </a:rPr>
              <a:t>Inflector</a:t>
            </a:r>
            <a:endParaRPr lang="en-GB" sz="16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5ADF1B7-EE55-73EF-0FE4-6A5C534271F9}"/>
              </a:ext>
            </a:extLst>
          </p:cNvPr>
          <p:cNvSpPr/>
          <p:nvPr/>
        </p:nvSpPr>
        <p:spPr>
          <a:xfrm rot="19440542">
            <a:off x="10639982" y="2652872"/>
            <a:ext cx="963906" cy="33225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2">
                    <a:lumMod val="50000"/>
                  </a:schemeClr>
                </a:solidFill>
              </a:rPr>
              <a:t>Kicker</a:t>
            </a:r>
            <a:endParaRPr lang="en-GB" sz="1600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FE94AF1-2BC3-B917-D0AB-96E35137AF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69159" y="4734241"/>
            <a:ext cx="2252403" cy="130724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B28CAB7-DD3A-89FB-52D9-D91539E608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3555" y="3975390"/>
            <a:ext cx="2504533" cy="141247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B440F7F-5D12-3D7D-E72B-8B6FEDA19C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6375" y="4382404"/>
            <a:ext cx="5446442" cy="124433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7A21E86-226D-1C8C-CA4D-E977EFD3F19C}"/>
              </a:ext>
            </a:extLst>
          </p:cNvPr>
          <p:cNvSpPr txBox="1"/>
          <p:nvPr/>
        </p:nvSpPr>
        <p:spPr>
          <a:xfrm>
            <a:off x="1473763" y="4358187"/>
            <a:ext cx="144841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FF0000"/>
                </a:solidFill>
              </a:rPr>
              <a:t>0 when in a flat plane</a:t>
            </a:r>
            <a:endParaRPr lang="en-GB" sz="1050" dirty="0">
              <a:solidFill>
                <a:srgbClr val="FF00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D1DB3E2-4D03-B684-665E-527874F6E9B3}"/>
              </a:ext>
            </a:extLst>
          </p:cNvPr>
          <p:cNvSpPr txBox="1"/>
          <p:nvPr/>
        </p:nvSpPr>
        <p:spPr>
          <a:xfrm>
            <a:off x="4655141" y="5541324"/>
            <a:ext cx="309918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FF0000"/>
                </a:solidFill>
              </a:rPr>
              <a:t>0 at the ‘magic momentum’ = 3.094 GeV</a:t>
            </a:r>
            <a:endParaRPr lang="en-GB" sz="105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92975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129236-8243-AAF2-E036-7830118349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Main detector systems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BA6B88-5FCD-B057-D2DF-D160F36FD8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32035"/>
            <a:ext cx="10515600" cy="5075858"/>
          </a:xfrm>
        </p:spPr>
        <p:txBody>
          <a:bodyPr>
            <a:normAutofit/>
          </a:bodyPr>
          <a:lstStyle/>
          <a:p>
            <a:r>
              <a:rPr lang="en-US" dirty="0"/>
              <a:t>Two main detector systems: calorimeters and trackers.</a:t>
            </a:r>
          </a:p>
          <a:p>
            <a:endParaRPr lang="en-US" dirty="0"/>
          </a:p>
          <a:p>
            <a:r>
              <a:rPr lang="en-US" dirty="0"/>
              <a:t>24 PbF</a:t>
            </a:r>
            <a:r>
              <a:rPr lang="en-US" baseline="-25000" dirty="0"/>
              <a:t>2</a:t>
            </a:r>
            <a:r>
              <a:rPr lang="en-US" dirty="0"/>
              <a:t> calorimeters around inside of ring:</a:t>
            </a:r>
          </a:p>
          <a:p>
            <a:pPr lvl="1"/>
            <a:r>
              <a:rPr lang="en-US" dirty="0"/>
              <a:t>54 crystals read by </a:t>
            </a:r>
            <a:r>
              <a:rPr lang="en-US" dirty="0" err="1"/>
              <a:t>SiPMs</a:t>
            </a:r>
            <a:r>
              <a:rPr lang="en-US" dirty="0"/>
              <a:t>.</a:t>
            </a:r>
          </a:p>
          <a:p>
            <a:pPr lvl="1"/>
            <a:r>
              <a:rPr lang="en-US" dirty="0"/>
              <a:t>Calibrated using laser system.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2 straw tracker stations (“12” and “18”): </a:t>
            </a:r>
          </a:p>
          <a:p>
            <a:pPr lvl="1"/>
            <a:r>
              <a:rPr lang="en-US" dirty="0"/>
              <a:t>8 modules per station, 4 x 32 straws Ar:C</a:t>
            </a:r>
            <a:r>
              <a:rPr lang="en-US" baseline="-25000" dirty="0"/>
              <a:t>2</a:t>
            </a:r>
            <a:r>
              <a:rPr lang="en-US" dirty="0"/>
              <a:t>H</a:t>
            </a:r>
            <a:r>
              <a:rPr lang="en-US" baseline="-25000" dirty="0"/>
              <a:t>6.</a:t>
            </a:r>
          </a:p>
          <a:p>
            <a:pPr lvl="1"/>
            <a:r>
              <a:rPr lang="en-US" dirty="0"/>
              <a:t>Hits grouped and fitted into tracks, which are extrapolated to decay.</a:t>
            </a:r>
          </a:p>
          <a:p>
            <a:pPr lvl="1"/>
            <a:r>
              <a:rPr lang="en-US" dirty="0"/>
              <a:t>Crucial for beam dynamics + muon distribution understanding. </a:t>
            </a:r>
          </a:p>
          <a:p>
            <a:pPr lvl="1"/>
            <a:endParaRPr lang="en-US" dirty="0"/>
          </a:p>
          <a:p>
            <a:endParaRPr lang="en-GB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94C30BB-FF25-C8C7-7970-310C327DD6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9598" y="2469852"/>
            <a:ext cx="2258087" cy="169887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1703555-C81D-CD5C-AD3D-170478F4012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243" t="-206" r="8315"/>
          <a:stretch/>
        </p:blipFill>
        <p:spPr>
          <a:xfrm>
            <a:off x="7667237" y="1048089"/>
            <a:ext cx="4197992" cy="282365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F0B5FC1-0714-5248-7FA0-D0556D11A8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4180" y="3941201"/>
            <a:ext cx="2551963" cy="2097186"/>
          </a:xfrm>
          <a:prstGeom prst="rect">
            <a:avLst/>
          </a:prstGeom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7A5D9183-4304-88ED-9053-B8FE4ECB2B3B}"/>
              </a:ext>
            </a:extLst>
          </p:cNvPr>
          <p:cNvSpPr/>
          <p:nvPr/>
        </p:nvSpPr>
        <p:spPr>
          <a:xfrm rot="19854670">
            <a:off x="9151312" y="1851421"/>
            <a:ext cx="1051899" cy="299761"/>
          </a:xfrm>
          <a:prstGeom prst="rect">
            <a:avLst/>
          </a:prstGeom>
          <a:solidFill>
            <a:srgbClr val="92D050"/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2">
                    <a:lumMod val="50000"/>
                  </a:schemeClr>
                </a:solidFill>
              </a:rPr>
              <a:t>Trackers</a:t>
            </a:r>
            <a:endParaRPr lang="en-GB" sz="16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A1258D82-04E8-FEF0-EDD0-5CC0DDD8678D}"/>
              </a:ext>
            </a:extLst>
          </p:cNvPr>
          <p:cNvSpPr/>
          <p:nvPr/>
        </p:nvSpPr>
        <p:spPr>
          <a:xfrm rot="202170">
            <a:off x="9831181" y="3357739"/>
            <a:ext cx="1489009" cy="296185"/>
          </a:xfrm>
          <a:prstGeom prst="rect">
            <a:avLst/>
          </a:prstGeom>
          <a:solidFill>
            <a:srgbClr val="CB2B2A"/>
          </a:solidFill>
          <a:ln>
            <a:solidFill>
              <a:srgbClr val="CB2B2A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2">
                    <a:lumMod val="50000"/>
                  </a:schemeClr>
                </a:solidFill>
              </a:rPr>
              <a:t>Calorimeters</a:t>
            </a:r>
            <a:endParaRPr lang="en-GB" sz="16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BC5A2EF7-7B38-FF08-8506-12BA308629CD}"/>
              </a:ext>
            </a:extLst>
          </p:cNvPr>
          <p:cNvSpPr/>
          <p:nvPr/>
        </p:nvSpPr>
        <p:spPr>
          <a:xfrm>
            <a:off x="9677261" y="2829204"/>
            <a:ext cx="255401" cy="406410"/>
          </a:xfrm>
          <a:prstGeom prst="rect">
            <a:avLst/>
          </a:prstGeom>
          <a:noFill/>
          <a:ln w="38100">
            <a:solidFill>
              <a:srgbClr val="CB2B2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07A824FE-953C-CE7B-6870-A28D4726D6F1}"/>
              </a:ext>
            </a:extLst>
          </p:cNvPr>
          <p:cNvSpPr/>
          <p:nvPr/>
        </p:nvSpPr>
        <p:spPr>
          <a:xfrm>
            <a:off x="9314473" y="2829204"/>
            <a:ext cx="255401" cy="406410"/>
          </a:xfrm>
          <a:prstGeom prst="rect">
            <a:avLst/>
          </a:prstGeom>
          <a:noFill/>
          <a:ln w="38100">
            <a:solidFill>
              <a:srgbClr val="CB2B2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57DF68A7-2293-BCFD-1450-8F4036F5EC5C}"/>
              </a:ext>
            </a:extLst>
          </p:cNvPr>
          <p:cNvSpPr/>
          <p:nvPr/>
        </p:nvSpPr>
        <p:spPr>
          <a:xfrm>
            <a:off x="8985129" y="2761327"/>
            <a:ext cx="255401" cy="406410"/>
          </a:xfrm>
          <a:prstGeom prst="rect">
            <a:avLst/>
          </a:prstGeom>
          <a:noFill/>
          <a:ln w="38100">
            <a:solidFill>
              <a:srgbClr val="CB2B2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DCA90789-7DE5-D6FE-1488-1C28BE046AA3}"/>
              </a:ext>
            </a:extLst>
          </p:cNvPr>
          <p:cNvSpPr/>
          <p:nvPr/>
        </p:nvSpPr>
        <p:spPr>
          <a:xfrm>
            <a:off x="8743458" y="2569494"/>
            <a:ext cx="255401" cy="406410"/>
          </a:xfrm>
          <a:prstGeom prst="rect">
            <a:avLst/>
          </a:prstGeom>
          <a:noFill/>
          <a:ln w="38100">
            <a:solidFill>
              <a:srgbClr val="CB2B2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535CD8E5-DD19-3EFF-FA75-42ED20CF9CC6}"/>
              </a:ext>
            </a:extLst>
          </p:cNvPr>
          <p:cNvSpPr/>
          <p:nvPr/>
        </p:nvSpPr>
        <p:spPr>
          <a:xfrm>
            <a:off x="9999789" y="2754165"/>
            <a:ext cx="255401" cy="406410"/>
          </a:xfrm>
          <a:prstGeom prst="rect">
            <a:avLst/>
          </a:prstGeom>
          <a:noFill/>
          <a:ln w="38100">
            <a:solidFill>
              <a:srgbClr val="CB2B2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3C128FA0-D704-4741-ED5C-9FC673D84F89}"/>
              </a:ext>
            </a:extLst>
          </p:cNvPr>
          <p:cNvCxnSpPr>
            <a:cxnSpLocks/>
          </p:cNvCxnSpPr>
          <p:nvPr/>
        </p:nvCxnSpPr>
        <p:spPr>
          <a:xfrm flipH="1" flipV="1">
            <a:off x="8985129" y="1637814"/>
            <a:ext cx="584745" cy="245689"/>
          </a:xfrm>
          <a:prstGeom prst="straightConnector1">
            <a:avLst/>
          </a:prstGeom>
          <a:ln w="3810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B57B0019-DCD6-4349-1314-EF632AD6E99F}"/>
              </a:ext>
            </a:extLst>
          </p:cNvPr>
          <p:cNvCxnSpPr>
            <a:cxnSpLocks/>
            <a:stCxn id="42" idx="1"/>
          </p:cNvCxnSpPr>
          <p:nvPr/>
        </p:nvCxnSpPr>
        <p:spPr>
          <a:xfrm flipH="1">
            <a:off x="8473700" y="2257000"/>
            <a:ext cx="743952" cy="425705"/>
          </a:xfrm>
          <a:prstGeom prst="straightConnector1">
            <a:avLst/>
          </a:prstGeom>
          <a:ln w="3810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122044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E8E636-4322-D8C1-D89E-06BD5188B0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Measuring the muon EDM 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080432-8C84-259D-A01E-BD3FCC63FA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232035"/>
            <a:ext cx="6359645" cy="5124756"/>
          </a:xfrm>
        </p:spPr>
        <p:txBody>
          <a:bodyPr>
            <a:normAutofit/>
          </a:bodyPr>
          <a:lstStyle/>
          <a:p>
            <a:r>
              <a:rPr lang="en-US" dirty="0"/>
              <a:t>A non-zero EDM introduces an extra term into the oscillation of the muons:</a:t>
            </a:r>
          </a:p>
          <a:p>
            <a:pPr lvl="1"/>
            <a:r>
              <a:rPr lang="en-US" dirty="0"/>
              <a:t>(due to Lorentz transformation of B field)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b="1" dirty="0"/>
              <a:t>Two key effects:</a:t>
            </a:r>
          </a:p>
          <a:p>
            <a:r>
              <a:rPr lang="en-US" dirty="0"/>
              <a:t>A (very) small increase in the precession frequency.</a:t>
            </a:r>
          </a:p>
          <a:p>
            <a:r>
              <a:rPr lang="en-US" dirty="0"/>
              <a:t>A second ‘tilt’ precession, π/2 out of phase with g-2 and perpendicular to it.</a:t>
            </a:r>
          </a:p>
          <a:p>
            <a:pPr lvl="1"/>
            <a:r>
              <a:rPr lang="en-US" dirty="0"/>
              <a:t>Vertical angle max when spin/momentum are perpendicular.</a:t>
            </a:r>
          </a:p>
          <a:p>
            <a:endParaRPr lang="en-US" dirty="0"/>
          </a:p>
          <a:p>
            <a:pPr marL="457200" lvl="1" indent="0">
              <a:buNone/>
            </a:pPr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C6C9E82-F40F-CC77-5D1C-D76548C25F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3184" y="1255598"/>
            <a:ext cx="4330542" cy="296873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9610AE2B-82B6-FB0E-92DA-8918C85503B1}"/>
                  </a:ext>
                </a:extLst>
              </p:cNvPr>
              <p:cNvSpPr/>
              <p:nvPr/>
            </p:nvSpPr>
            <p:spPr>
              <a:xfrm>
                <a:off x="708041" y="2378747"/>
                <a:ext cx="6323547" cy="8220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i="1" smtClean="0">
                              <a:solidFill>
                                <a:srgbClr val="FBCD59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solidFill>
                                <a:srgbClr val="FBCD59"/>
                              </a:solidFill>
                              <a:latin typeface="Cambria Math"/>
                            </a:rPr>
                            <m:t>𝜔</m:t>
                          </m:r>
                        </m:e>
                      </m:acc>
                      <m:r>
                        <a:rPr lang="en-US" i="1">
                          <a:latin typeface="Cambria Math"/>
                        </a:rPr>
                        <m:t>=</m:t>
                      </m:r>
                      <m:r>
                        <a:rPr lang="en-US" b="0" i="1" smtClean="0">
                          <a:latin typeface="Cambria Math"/>
                        </a:rPr>
                        <m:t>−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/>
                            </a:rPr>
                            <m:t>𝑞</m:t>
                          </m:r>
                        </m:num>
                        <m:den>
                          <m:r>
                            <a:rPr lang="en-US" i="1">
                              <a:latin typeface="Cambria Math"/>
                            </a:rPr>
                            <m:t>𝑚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i="1" smtClean="0">
                                  <a:latin typeface="Cambria Math" panose="02040503050406030204" pitchFamily="18" charset="0"/>
                                </a:rPr>
                                <m:t>µ</m:t>
                              </m:r>
                            </m:sub>
                          </m:sSub>
                          <m:acc>
                            <m:accPr>
                              <m:chr m:val="⃗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𝐵</m:t>
                              </m:r>
                            </m:e>
                          </m:acc>
                          <m:r>
                            <a:rPr lang="en-US" i="1">
                              <a:latin typeface="Cambria Math"/>
                            </a:rPr>
                            <m:t>+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/>
                                    </a:rPr>
                                    <m:t>1−</m:t>
                                  </m:r>
                                  <m:sSup>
                                    <m:sSup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𝛾</m:t>
                                      </m:r>
                                    </m:e>
                                    <m:sup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  <m:r>
                                <a:rPr lang="en-US" i="1">
                                  <a:latin typeface="Cambria Math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µ</m:t>
                                  </m:r>
                                </m:sub>
                              </m:sSub>
                            </m:e>
                          </m:d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acc>
                                <m:accPr>
                                  <m:chr m:val="⃗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latin typeface="Cambria Math"/>
                                    </a:rPr>
                                    <m:t>𝛽</m:t>
                                  </m:r>
                                </m:e>
                              </m:acc>
                              <m:r>
                                <a:rPr lang="en-US" i="1">
                                  <a:latin typeface="Cambria Math"/>
                                </a:rPr>
                                <m:t>×</m:t>
                              </m:r>
                              <m:acc>
                                <m:accPr>
                                  <m:chr m:val="⃗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𝐸</m:t>
                                  </m:r>
                                </m:e>
                              </m:acc>
                            </m:num>
                            <m:den>
                              <m:r>
                                <a:rPr lang="en-US" i="1">
                                  <a:latin typeface="Cambria Math"/>
                                </a:rPr>
                                <m:t>𝑐</m:t>
                              </m:r>
                            </m:den>
                          </m:f>
                          <m:r>
                            <a:rPr lang="en-US" i="1">
                              <a:latin typeface="Cambria Math"/>
                            </a:rPr>
                            <m:t>+</m:t>
                          </m:r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𝜇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𝑚𝑐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ℏ</m:t>
                              </m:r>
                            </m:den>
                          </m:f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acc>
                                    <m:accPr>
                                      <m:chr m:val="⃗"/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𝐸</m:t>
                                      </m:r>
                                    </m:e>
                                  </m:acc>
                                </m:num>
                                <m:den>
                                  <m:r>
                                    <a:rPr lang="en-US" i="1">
                                      <a:latin typeface="Cambria Math"/>
                                    </a:rPr>
                                    <m:t>𝑐</m:t>
                                  </m:r>
                                </m:den>
                              </m:f>
                              <m:r>
                                <a:rPr lang="en-US" i="1">
                                  <a:latin typeface="Cambria Math"/>
                                </a:rPr>
                                <m:t>+</m:t>
                              </m:r>
                              <m:acc>
                                <m:accPr>
                                  <m:chr m:val="⃗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latin typeface="Cambria Math"/>
                                    </a:rPr>
                                    <m:t>𝛽</m:t>
                                  </m:r>
                                </m:e>
                              </m:acc>
                              <m:r>
                                <a:rPr lang="en-US" i="1">
                                  <a:latin typeface="Cambria Math"/>
                                </a:rPr>
                                <m:t>×</m:t>
                              </m:r>
                              <m:acc>
                                <m:accPr>
                                  <m:chr m:val="⃗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latin typeface="Cambria Math"/>
                                    </a:rPr>
                                    <m:t>𝐵</m:t>
                                  </m:r>
                                </m:e>
                              </m:acc>
                            </m:e>
                          </m:d>
                        </m:e>
                      </m:d>
                    </m:oMath>
                  </m:oMathPara>
                </a14:m>
                <a:endParaRPr lang="en-US" dirty="0">
                  <a:latin typeface="Humanst521 Lt BT" panose="020B0402020204020304" pitchFamily="34" charset="0"/>
                </a:endParaRP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9610AE2B-82B6-FB0E-92DA-8918C85503B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8041" y="2378747"/>
                <a:ext cx="6323547" cy="82202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B510FA2-EBD5-FCD7-ABBF-32A815393650}"/>
                  </a:ext>
                </a:extLst>
              </p:cNvPr>
              <p:cNvSpPr txBox="1"/>
              <p:nvPr/>
            </p:nvSpPr>
            <p:spPr>
              <a:xfrm>
                <a:off x="2268887" y="3473589"/>
                <a:ext cx="183858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g-2 precession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i="1" smtClean="0">
                            <a:solidFill>
                              <a:srgbClr val="157CBB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solidFill>
                              <a:srgbClr val="157CBB"/>
                            </a:solidFill>
                            <a:latin typeface="Cambria Math"/>
                          </a:rPr>
                          <m:t>𝜔</m:t>
                        </m:r>
                      </m:e>
                    </m:acc>
                  </m:oMath>
                </a14:m>
                <a:r>
                  <a:rPr lang="en-US" baseline="-25000" dirty="0">
                    <a:solidFill>
                      <a:srgbClr val="157CBB"/>
                    </a:solidFill>
                  </a:rPr>
                  <a:t>a</a:t>
                </a:r>
                <a:r>
                  <a:rPr lang="en-US" dirty="0">
                    <a:solidFill>
                      <a:srgbClr val="157CBB"/>
                    </a:solidFill>
                  </a:rPr>
                  <a:t>  </a:t>
                </a:r>
                <a:endParaRPr lang="en-GB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B510FA2-EBD5-FCD7-ABBF-32A8153936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68887" y="3473589"/>
                <a:ext cx="1838580" cy="369332"/>
              </a:xfrm>
              <a:prstGeom prst="rect">
                <a:avLst/>
              </a:prstGeom>
              <a:blipFill>
                <a:blip r:embed="rId4"/>
                <a:stretch>
                  <a:fillRect l="-2649" t="-10000" b="-26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9FB01E5-DD1A-6D58-765F-7B7E7E35E6CF}"/>
                  </a:ext>
                </a:extLst>
              </p:cNvPr>
              <p:cNvSpPr txBox="1"/>
              <p:nvPr/>
            </p:nvSpPr>
            <p:spPr>
              <a:xfrm>
                <a:off x="4787157" y="3507818"/>
                <a:ext cx="221950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EDM precession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i="1" smtClean="0">
                            <a:solidFill>
                              <a:srgbClr val="C0261B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solidFill>
                              <a:srgbClr val="C0261B"/>
                            </a:solidFill>
                            <a:latin typeface="Cambria Math"/>
                          </a:rPr>
                          <m:t>𝜔</m:t>
                        </m:r>
                      </m:e>
                    </m:acc>
                  </m:oMath>
                </a14:m>
                <a:r>
                  <a:rPr lang="el-GR" baseline="-25000" dirty="0">
                    <a:solidFill>
                      <a:srgbClr val="C0261B"/>
                    </a:solidFill>
                  </a:rPr>
                  <a:t>η</a:t>
                </a:r>
                <a:endParaRPr lang="en-GB" baseline="-250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9FB01E5-DD1A-6D58-765F-7B7E7E35E6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87157" y="3507818"/>
                <a:ext cx="2219505" cy="369332"/>
              </a:xfrm>
              <a:prstGeom prst="rect">
                <a:avLst/>
              </a:prstGeom>
              <a:blipFill>
                <a:blip r:embed="rId5"/>
                <a:stretch>
                  <a:fillRect l="-2198" t="-8197" b="-2459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Left Brace 10">
            <a:extLst>
              <a:ext uri="{FF2B5EF4-FFF2-40B4-BE49-F238E27FC236}">
                <a16:creationId xmlns:a16="http://schemas.microsoft.com/office/drawing/2014/main" id="{E204B78B-B38C-2306-2CC2-98CBCE96FFC7}"/>
              </a:ext>
            </a:extLst>
          </p:cNvPr>
          <p:cNvSpPr/>
          <p:nvPr/>
        </p:nvSpPr>
        <p:spPr>
          <a:xfrm rot="16200000">
            <a:off x="3052160" y="2030186"/>
            <a:ext cx="179123" cy="2537827"/>
          </a:xfrm>
          <a:prstGeom prst="leftBrace">
            <a:avLst>
              <a:gd name="adj1" fmla="val 221263"/>
              <a:gd name="adj2" fmla="val 49615"/>
            </a:avLst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Left Brace 11">
            <a:extLst>
              <a:ext uri="{FF2B5EF4-FFF2-40B4-BE49-F238E27FC236}">
                <a16:creationId xmlns:a16="http://schemas.microsoft.com/office/drawing/2014/main" id="{BA2F48F0-714F-799D-A3E6-F5CCA19726ED}"/>
              </a:ext>
            </a:extLst>
          </p:cNvPr>
          <p:cNvSpPr/>
          <p:nvPr/>
        </p:nvSpPr>
        <p:spPr>
          <a:xfrm rot="16200000">
            <a:off x="5641333" y="2355361"/>
            <a:ext cx="179124" cy="1887476"/>
          </a:xfrm>
          <a:prstGeom prst="leftBrace">
            <a:avLst>
              <a:gd name="adj1" fmla="val 221263"/>
              <a:gd name="adj2" fmla="val 49615"/>
            </a:avLst>
          </a:prstGeom>
          <a:ln w="28575">
            <a:solidFill>
              <a:srgbClr val="C0261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7F25AEC-F22A-510B-18DE-527F047231AC}"/>
                  </a:ext>
                </a:extLst>
              </p:cNvPr>
              <p:cNvSpPr txBox="1"/>
              <p:nvPr/>
            </p:nvSpPr>
            <p:spPr>
              <a:xfrm>
                <a:off x="8047766" y="4944988"/>
                <a:ext cx="2752998" cy="60490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δ</m:t>
                      </m:r>
                      <m:r>
                        <a:rPr lang="en-GB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GB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sSup>
                            <m:sSupPr>
                              <m:ctrlPr>
                                <a:rPr lang="en-GB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GB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tan</m:t>
                              </m:r>
                            </m:e>
                            <m:sup>
                              <m:r>
                                <a:rPr lang="en-GB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−1</m:t>
                              </m:r>
                            </m:sup>
                          </m:sSup>
                        </m:fName>
                        <m:e>
                          <m:f>
                            <m:fPr>
                              <m:ctrlPr>
                                <a:rPr lang="en-GB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GB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ω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l-GR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η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GB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ω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𝑎</m:t>
                                  </m:r>
                                </m:sub>
                              </m:sSub>
                            </m:den>
                          </m:f>
                        </m:e>
                      </m:func>
                      <m:r>
                        <a:rPr lang="en-US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f>
                        <m:fPr>
                          <m:ctrlP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ω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l-GR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η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ω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𝑎</m:t>
                              </m:r>
                            </m:sub>
                          </m:sSub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l-G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βη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µ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7F25AEC-F22A-510B-18DE-527F047231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47766" y="4944988"/>
                <a:ext cx="2752998" cy="60490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3613449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2806</Words>
  <Application>Microsoft Office PowerPoint</Application>
  <PresentationFormat>Widescreen</PresentationFormat>
  <Paragraphs>389</Paragraphs>
  <Slides>36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1" baseType="lpstr">
      <vt:lpstr>Arial</vt:lpstr>
      <vt:lpstr>Calibri</vt:lpstr>
      <vt:lpstr>Cambria Math</vt:lpstr>
      <vt:lpstr>Humanst521 Lt BT</vt:lpstr>
      <vt:lpstr>Office Theme</vt:lpstr>
      <vt:lpstr>Searching for a muon EDM at the Fermilab Muon g-2 experiment</vt:lpstr>
      <vt:lpstr>BSM physics: a lot of things we don’t know…</vt:lpstr>
      <vt:lpstr>Enter the noble electric dipole moment! </vt:lpstr>
      <vt:lpstr>EDMs in the SM </vt:lpstr>
      <vt:lpstr>BSM searches for the muon EDM</vt:lpstr>
      <vt:lpstr>BNL’s successor – Muon g-2 at Fermilab! </vt:lpstr>
      <vt:lpstr>Muon storage</vt:lpstr>
      <vt:lpstr>Main detector systems</vt:lpstr>
      <vt:lpstr>Measuring the muon EDM </vt:lpstr>
      <vt:lpstr>EDM signals at Fermilab g-2</vt:lpstr>
      <vt:lpstr>EDM signals at Fermilab g-2</vt:lpstr>
      <vt:lpstr>Analysis cuts and setup</vt:lpstr>
      <vt:lpstr>Analysis cuts and setup</vt:lpstr>
      <vt:lpstr>Extracting the EDM signal</vt:lpstr>
      <vt:lpstr>Extracting the EDM signal</vt:lpstr>
      <vt:lpstr>Blinding the EDM</vt:lpstr>
      <vt:lpstr>Accounting for beam oscillations </vt:lpstr>
      <vt:lpstr>Accounting for beam oscillations </vt:lpstr>
      <vt:lpstr>Reductions to the measured vertical angle</vt:lpstr>
      <vt:lpstr>Beam polarization Rp</vt:lpstr>
      <vt:lpstr>Decay asymmetry Re+(λ)</vt:lpstr>
      <vt:lpstr>Tracker acceptance Racc(λ)</vt:lpstr>
      <vt:lpstr>Tracker acceptance Racc(λ)</vt:lpstr>
      <vt:lpstr>Data/MC matching</vt:lpstr>
      <vt:lpstr>Potential sources of fake EDM – Radial field</vt:lpstr>
      <vt:lpstr>Potential sources of fake EDM – CBO</vt:lpstr>
      <vt:lpstr>Analysis cross-checks </vt:lpstr>
      <vt:lpstr>Systematic uncertainties</vt:lpstr>
      <vt:lpstr>Preliminary blinded Run 2/3 results</vt:lpstr>
      <vt:lpstr>Preliminary blinded Run 2/3 results</vt:lpstr>
      <vt:lpstr>Timelines for FNAL analysis</vt:lpstr>
      <vt:lpstr>What’s next for the muon EDM?</vt:lpstr>
      <vt:lpstr>Bonus slides</vt:lpstr>
      <vt:lpstr>Fermilab muon beamline</vt:lpstr>
      <vt:lpstr>The radial field - measurement</vt:lpstr>
      <vt:lpstr>Radial field - results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DVtalk</dc:title>
  <dc:creator>Vasilkova, Dominika</dc:creator>
  <cp:lastModifiedBy>Vasilkova, Dominika [domvas23]</cp:lastModifiedBy>
  <cp:revision>2216</cp:revision>
  <cp:lastPrinted>2022-07-27T17:20:16Z</cp:lastPrinted>
  <dcterms:created xsi:type="dcterms:W3CDTF">2019-12-03T22:05:19Z</dcterms:created>
  <dcterms:modified xsi:type="dcterms:W3CDTF">2025-10-21T10:43:47Z</dcterms:modified>
</cp:coreProperties>
</file>