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132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21B3-214E-4FBD-BCF4-DBFA0A6EF5D1}" type="datetimeFigureOut">
              <a:rPr lang="en-GB" smtClean="0"/>
              <a:t>28/10/2025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D9D0-EC80-428D-BD83-EDB2921A905B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08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21B3-214E-4FBD-BCF4-DBFA0A6EF5D1}" type="datetimeFigureOut">
              <a:rPr lang="en-GB" smtClean="0"/>
              <a:t>28/10/2025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D9D0-EC80-428D-BD83-EDB2921A90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44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21B3-214E-4FBD-BCF4-DBFA0A6EF5D1}" type="datetimeFigureOut">
              <a:rPr lang="en-GB" smtClean="0"/>
              <a:t>28/10/2025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D9D0-EC80-428D-BD83-EDB2921A90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58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21B3-214E-4FBD-BCF4-DBFA0A6EF5D1}" type="datetimeFigureOut">
              <a:rPr lang="en-GB" smtClean="0"/>
              <a:t>28/10/2025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D9D0-EC80-428D-BD83-EDB2921A90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95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21B3-214E-4FBD-BCF4-DBFA0A6EF5D1}" type="datetimeFigureOut">
              <a:rPr lang="en-GB" smtClean="0"/>
              <a:t>28/10/2025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D9D0-EC80-428D-BD83-EDB2921A905B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13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21B3-214E-4FBD-BCF4-DBFA0A6EF5D1}" type="datetimeFigureOut">
              <a:rPr lang="en-GB" smtClean="0"/>
              <a:t>28/10/2025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D9D0-EC80-428D-BD83-EDB2921A90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35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21B3-214E-4FBD-BCF4-DBFA0A6EF5D1}" type="datetimeFigureOut">
              <a:rPr lang="en-GB" smtClean="0"/>
              <a:t>28/10/2025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D9D0-EC80-428D-BD83-EDB2921A90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161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21B3-214E-4FBD-BCF4-DBFA0A6EF5D1}" type="datetimeFigureOut">
              <a:rPr lang="en-GB" smtClean="0"/>
              <a:t>28/10/2025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D9D0-EC80-428D-BD83-EDB2921A90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177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21B3-214E-4FBD-BCF4-DBFA0A6EF5D1}" type="datetimeFigureOut">
              <a:rPr lang="en-GB" smtClean="0"/>
              <a:t>28/10/2025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D9D0-EC80-428D-BD83-EDB2921A90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29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90121B3-214E-4FBD-BCF4-DBFA0A6EF5D1}" type="datetimeFigureOut">
              <a:rPr lang="en-GB" smtClean="0"/>
              <a:t>28/10/2025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D1AD9D0-EC80-428D-BD83-EDB2921A90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016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21B3-214E-4FBD-BCF4-DBFA0A6EF5D1}" type="datetimeFigureOut">
              <a:rPr lang="en-GB" smtClean="0"/>
              <a:t>28/10/2025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D9D0-EC80-428D-BD83-EDB2921A90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23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90121B3-214E-4FBD-BCF4-DBFA0A6EF5D1}" type="datetimeFigureOut">
              <a:rPr lang="en-GB" smtClean="0"/>
              <a:t>28/10/2025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D1AD9D0-EC80-428D-BD83-EDB2921A905B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37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44E2C-C330-B466-326E-BD4638B9A2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sz="10700" dirty="0"/>
              <a:t>PDRA </a:t>
            </a:r>
            <a:r>
              <a:rPr lang="en-GB" sz="10700" dirty="0"/>
              <a:t>School </a:t>
            </a:r>
            <a:r>
              <a:rPr lang="pl-PL" sz="10700" dirty="0"/>
              <a:t>Award</a:t>
            </a:r>
            <a:br>
              <a:rPr lang="en-GB" sz="6000" dirty="0"/>
            </a:br>
            <a:r>
              <a:rPr lang="en-GB" sz="6000" dirty="0"/>
              <a:t>(and Other Small Funding Opportunities)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3B9342-B4D6-8242-26BD-B6B3B6939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5139159"/>
            <a:ext cx="10058400" cy="401587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tx1"/>
                </a:solidFill>
              </a:rPr>
              <a:t>Vincent Richardson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4243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E356D-A5DC-1B52-331B-E83315BEA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should you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3055C-63CE-70D6-A24F-640AB9DB7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 Opportunity to gain complimentary research skills/experience or boost CV through conference attendance/organisation or professional development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 Small research trips/projects are an excellent tool to boost research output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 Can be used as seed funding to support larger funding applications either through proof-of-concept measurements or as demonstration of interest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 Ultimately, a great way to do things you want to do that fall outside of current role</a:t>
            </a:r>
          </a:p>
        </p:txBody>
      </p:sp>
    </p:spTree>
    <p:extLst>
      <p:ext uri="{BB962C8B-B14F-4D97-AF65-F5344CB8AC3E}">
        <p14:creationId xmlns:p14="http://schemas.microsoft.com/office/powerpoint/2010/main" val="913959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962A9-D04B-8FBB-2F9A-FFC76DE65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these schemes typically cover?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CAAF1-A2D7-814A-4EFA-BF2F5DD39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600" dirty="0"/>
              <a:t> Varies from scheme to scheme, typically uses include: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600" dirty="0"/>
              <a:t>Conference travel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600" dirty="0"/>
              <a:t>Consumables/small pieces of equipment for targeted projects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600" dirty="0"/>
              <a:t>Research trips to establish/develop new collaborations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600" dirty="0"/>
              <a:t>Travel to perform beamtime measurements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600" dirty="0"/>
              <a:t>Industry placements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600" dirty="0"/>
              <a:t>Professional development courses</a:t>
            </a:r>
          </a:p>
        </p:txBody>
      </p:sp>
    </p:spTree>
    <p:extLst>
      <p:ext uri="{BB962C8B-B14F-4D97-AF65-F5344CB8AC3E}">
        <p14:creationId xmlns:p14="http://schemas.microsoft.com/office/powerpoint/2010/main" val="321536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E9233-EACE-5F9D-3B05-74A72C2C8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schemes exist/have existed?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A00A4-D3DF-B9FF-EF36-26F193E8C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600" dirty="0"/>
              <a:t> SPS Postdoctoral Development Award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600" dirty="0"/>
              <a:t> </a:t>
            </a:r>
            <a:r>
              <a:rPr lang="en-GB" sz="2600" dirty="0" err="1"/>
              <a:t>UoL</a:t>
            </a:r>
            <a:r>
              <a:rPr lang="en-GB" sz="2600" dirty="0"/>
              <a:t> Early Career Researcher and Returners Fund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600" dirty="0"/>
              <a:t> EU COST Short Term Scientific Missions (there are hundreds, need to find a thematic fit)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600" dirty="0"/>
              <a:t> </a:t>
            </a:r>
            <a:r>
              <a:rPr lang="en-GB" sz="2600" dirty="0" err="1"/>
              <a:t>IoP</a:t>
            </a:r>
            <a:r>
              <a:rPr lang="en-GB" sz="2600" dirty="0"/>
              <a:t>, RSC etc all run small schemes, especially for travel costs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600" dirty="0"/>
              <a:t> Specific fields also likely to have bodies that run funding calls</a:t>
            </a:r>
          </a:p>
        </p:txBody>
      </p:sp>
    </p:spTree>
    <p:extLst>
      <p:ext uri="{BB962C8B-B14F-4D97-AF65-F5344CB8AC3E}">
        <p14:creationId xmlns:p14="http://schemas.microsoft.com/office/powerpoint/2010/main" val="893596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machine in a room&#10;&#10;AI-generated content may be incorrect.">
            <a:extLst>
              <a:ext uri="{FF2B5EF4-FFF2-40B4-BE49-F238E27FC236}">
                <a16:creationId xmlns:a16="http://schemas.microsoft.com/office/drawing/2014/main" id="{7CE3C115-CA42-EAA7-1B68-9645D288D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29" y="1097490"/>
            <a:ext cx="6767330" cy="5075498"/>
          </a:xfrm>
          <a:prstGeom prst="rect">
            <a:avLst/>
          </a:prstGeom>
        </p:spPr>
      </p:pic>
      <p:pic>
        <p:nvPicPr>
          <p:cNvPr id="11" name="Picture 10" descr="A machine with many wires and cables&#10;&#10;AI-generated content may be incorrect.">
            <a:extLst>
              <a:ext uri="{FF2B5EF4-FFF2-40B4-BE49-F238E27FC236}">
                <a16:creationId xmlns:a16="http://schemas.microsoft.com/office/drawing/2014/main" id="{8B845AC4-69E6-F3E4-4C7D-AE244A390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8871" y="2312435"/>
            <a:ext cx="4412060" cy="330904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3D5E4DC-B0EF-7AE9-56FB-4D1CB8AD4552}"/>
              </a:ext>
            </a:extLst>
          </p:cNvPr>
          <p:cNvGrpSpPr/>
          <p:nvPr/>
        </p:nvGrpSpPr>
        <p:grpSpPr>
          <a:xfrm>
            <a:off x="5052349" y="117894"/>
            <a:ext cx="6574422" cy="1818377"/>
            <a:chOff x="4142227" y="-69041"/>
            <a:chExt cx="9144000" cy="3056845"/>
          </a:xfrm>
        </p:grpSpPr>
        <p:pic>
          <p:nvPicPr>
            <p:cNvPr id="21" name="Picture 20" descr="A computer screen with a graph&#10;&#10;AI-generated content may be incorrect.">
              <a:extLst>
                <a:ext uri="{FF2B5EF4-FFF2-40B4-BE49-F238E27FC236}">
                  <a16:creationId xmlns:a16="http://schemas.microsoft.com/office/drawing/2014/main" id="{E1C625B7-00A5-3ACD-559A-B68478388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44" b="34684"/>
            <a:stretch>
              <a:fillRect/>
            </a:stretch>
          </p:blipFill>
          <p:spPr>
            <a:xfrm>
              <a:off x="4142227" y="-62127"/>
              <a:ext cx="9144000" cy="3049931"/>
            </a:xfrm>
            <a:prstGeom prst="rect">
              <a:avLst/>
            </a:prstGeom>
          </p:spPr>
        </p:pic>
        <p:pic>
          <p:nvPicPr>
            <p:cNvPr id="13" name="Picture 12" descr="A graph showing a number of blood pressure&#10;&#10;AI-generated content may be incorrect.">
              <a:extLst>
                <a:ext uri="{FF2B5EF4-FFF2-40B4-BE49-F238E27FC236}">
                  <a16:creationId xmlns:a16="http://schemas.microsoft.com/office/drawing/2014/main" id="{55A573D8-360D-0BC9-6A91-1577A08E1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68" b="23667"/>
            <a:stretch>
              <a:fillRect/>
            </a:stretch>
          </p:blipFill>
          <p:spPr>
            <a:xfrm>
              <a:off x="4142227" y="-69041"/>
              <a:ext cx="3301622" cy="1316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8975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708EA-0E3C-3551-2CBA-395DB5DAB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mountain range with trees and clouds&#10;&#10;AI-generated content may be incorrect.">
            <a:extLst>
              <a:ext uri="{FF2B5EF4-FFF2-40B4-BE49-F238E27FC236}">
                <a16:creationId xmlns:a16="http://schemas.microsoft.com/office/drawing/2014/main" id="{DFED974E-2927-E203-D85B-F773089B0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886" y="1205181"/>
            <a:ext cx="4711746" cy="3533810"/>
          </a:xfrm>
          <a:prstGeom prst="rect">
            <a:avLst/>
          </a:prstGeom>
        </p:spPr>
      </p:pic>
      <p:pic>
        <p:nvPicPr>
          <p:cNvPr id="19" name="Picture 18" descr="A landscape with mountains and trees&#10;&#10;AI-generated content may be incorrect.">
            <a:extLst>
              <a:ext uri="{FF2B5EF4-FFF2-40B4-BE49-F238E27FC236}">
                <a16:creationId xmlns:a16="http://schemas.microsoft.com/office/drawing/2014/main" id="{4279ED6B-4CAC-93D9-55A2-4360FBD7C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" y="1481559"/>
            <a:ext cx="4343242" cy="3257432"/>
          </a:xfrm>
          <a:prstGeom prst="rect">
            <a:avLst/>
          </a:prstGeom>
        </p:spPr>
      </p:pic>
      <p:pic>
        <p:nvPicPr>
          <p:cNvPr id="17" name="Picture 16" descr="A basket with mushrooms in it&#10;&#10;AI-generated content may be incorrect.">
            <a:extLst>
              <a:ext uri="{FF2B5EF4-FFF2-40B4-BE49-F238E27FC236}">
                <a16:creationId xmlns:a16="http://schemas.microsoft.com/office/drawing/2014/main" id="{15FB1DDA-6489-A1BE-D58B-34367DA32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6099" y="1259471"/>
            <a:ext cx="5445888" cy="408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4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AE5C9F-AFAD-77E2-B1E9-89BB9A0CB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410" y="269113"/>
            <a:ext cx="10309180" cy="5798914"/>
          </a:xfrm>
          <a:prstGeom prst="rect">
            <a:avLst/>
          </a:prstGeom>
        </p:spPr>
      </p:pic>
      <p:pic>
        <p:nvPicPr>
          <p:cNvPr id="1030" name="Picture 6" descr="Log$&#10;            &lt;/a&gt;&#10;    &lt;/div&gt;&#10;    &lt;div class=">
            <a:extLst>
              <a:ext uri="{FF2B5EF4-FFF2-40B4-BE49-F238E27FC236}">
                <a16:creationId xmlns:a16="http://schemas.microsoft.com/office/drawing/2014/main" id="{92545639-AF0E-545F-440A-330391F75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3" y="97338"/>
            <a:ext cx="3034552" cy="100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60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08E76-EC69-C375-F12F-70E5630F3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Things to Keep in Mind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20FEE-ED31-CA62-CCAF-28B1FB4D3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600" dirty="0"/>
              <a:t> Try and be proactive in developing ideas that you can then find funding for, not the other way around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600" dirty="0"/>
              <a:t> Don’t overestimate what you can get for your money, you can always find ways to use excess funding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600" dirty="0"/>
              <a:t> You can usually try and get multiple funders to cover the costs of the same project, so apply as widely as you can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600" dirty="0"/>
              <a:t> Perseverance (and resilience) is essential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454716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241</TotalTime>
  <Words>283</Words>
  <Application>Microsoft Office PowerPoint</Application>
  <PresentationFormat>Widescreen</PresentationFormat>
  <Paragraphs>26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Retrospect</vt:lpstr>
      <vt:lpstr>PDRA School Award (and Other Small Funding Opportunities)</vt:lpstr>
      <vt:lpstr>Why should you care?</vt:lpstr>
      <vt:lpstr>What do these schemes typically cover?</vt:lpstr>
      <vt:lpstr>What schemes exist/have existed?</vt:lpstr>
      <vt:lpstr>PowerPoint Presentation</vt:lpstr>
      <vt:lpstr>PowerPoint Presentation</vt:lpstr>
      <vt:lpstr>PowerPoint Presentation</vt:lpstr>
      <vt:lpstr>Things to Keep in Mind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Richardson, Vincent</dc:creator>
  <cp:lastModifiedBy>Richardson, Vincent</cp:lastModifiedBy>
  <cp:revision>6</cp:revision>
  <dcterms:created xsi:type="dcterms:W3CDTF">2025-10-14T12:06:22Z</dcterms:created>
  <dcterms:modified xsi:type="dcterms:W3CDTF">2025-10-28T17:03:46Z</dcterms:modified>
</cp:coreProperties>
</file>