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0"/>
  </p:notesMasterIdLst>
  <p:sldIdLst>
    <p:sldId id="4521" r:id="rId2"/>
    <p:sldId id="257" r:id="rId3"/>
    <p:sldId id="4531" r:id="rId4"/>
    <p:sldId id="266" r:id="rId5"/>
    <p:sldId id="267" r:id="rId6"/>
    <p:sldId id="4532" r:id="rId7"/>
    <p:sldId id="4610" r:id="rId8"/>
    <p:sldId id="2503" r:id="rId9"/>
    <p:sldId id="4561" r:id="rId10"/>
    <p:sldId id="2478" r:id="rId11"/>
    <p:sldId id="2451" r:id="rId12"/>
    <p:sldId id="4638" r:id="rId13"/>
    <p:sldId id="4639" r:id="rId14"/>
    <p:sldId id="4623" r:id="rId15"/>
    <p:sldId id="4630" r:id="rId16"/>
    <p:sldId id="2370" r:id="rId17"/>
    <p:sldId id="1440" r:id="rId18"/>
    <p:sldId id="1447" r:id="rId19"/>
    <p:sldId id="1448" r:id="rId20"/>
    <p:sldId id="1449" r:id="rId21"/>
    <p:sldId id="4612" r:id="rId22"/>
    <p:sldId id="2397" r:id="rId23"/>
    <p:sldId id="2497" r:id="rId24"/>
    <p:sldId id="696" r:id="rId25"/>
    <p:sldId id="4527" r:id="rId26"/>
    <p:sldId id="4517" r:id="rId27"/>
    <p:sldId id="268" r:id="rId28"/>
    <p:sldId id="4529" r:id="rId29"/>
    <p:sldId id="601" r:id="rId30"/>
    <p:sldId id="2441" r:id="rId31"/>
    <p:sldId id="4530" r:id="rId32"/>
    <p:sldId id="2495" r:id="rId33"/>
    <p:sldId id="4516" r:id="rId34"/>
    <p:sldId id="2692" r:id="rId35"/>
    <p:sldId id="4518" r:id="rId36"/>
    <p:sldId id="2384" r:id="rId37"/>
    <p:sldId id="2460" r:id="rId38"/>
    <p:sldId id="4636" r:id="rId39"/>
    <p:sldId id="4385" r:id="rId40"/>
    <p:sldId id="4386" r:id="rId41"/>
    <p:sldId id="2511" r:id="rId42"/>
    <p:sldId id="2514" r:id="rId43"/>
    <p:sldId id="2512" r:id="rId44"/>
    <p:sldId id="4542" r:id="rId45"/>
    <p:sldId id="2508" r:id="rId46"/>
    <p:sldId id="4528" r:id="rId47"/>
    <p:sldId id="4616" r:id="rId48"/>
    <p:sldId id="4544" r:id="rId49"/>
    <p:sldId id="4522" r:id="rId50"/>
    <p:sldId id="2385" r:id="rId51"/>
    <p:sldId id="2382" r:id="rId52"/>
    <p:sldId id="4520" r:id="rId53"/>
    <p:sldId id="2364" r:id="rId54"/>
    <p:sldId id="2365" r:id="rId55"/>
    <p:sldId id="2367" r:id="rId56"/>
    <p:sldId id="4505" r:id="rId57"/>
    <p:sldId id="4637" r:id="rId58"/>
    <p:sldId id="4635" r:id="rId59"/>
    <p:sldId id="2386" r:id="rId60"/>
    <p:sldId id="1848" r:id="rId61"/>
    <p:sldId id="259" r:id="rId62"/>
    <p:sldId id="262" r:id="rId63"/>
    <p:sldId id="2400" r:id="rId64"/>
    <p:sldId id="826" r:id="rId65"/>
    <p:sldId id="827" r:id="rId66"/>
    <p:sldId id="2403" r:id="rId67"/>
    <p:sldId id="4509" r:id="rId68"/>
    <p:sldId id="1109" r:id="rId69"/>
    <p:sldId id="805" r:id="rId70"/>
    <p:sldId id="878" r:id="rId71"/>
    <p:sldId id="2401" r:id="rId72"/>
    <p:sldId id="881" r:id="rId73"/>
    <p:sldId id="2308" r:id="rId74"/>
    <p:sldId id="2388" r:id="rId75"/>
    <p:sldId id="2355" r:id="rId76"/>
    <p:sldId id="1234" r:id="rId77"/>
    <p:sldId id="969" r:id="rId78"/>
    <p:sldId id="1103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57"/>
    <p:restoredTop sz="94666"/>
  </p:normalViewPr>
  <p:slideViewPr>
    <p:cSldViewPr snapToGrid="0" snapToObjects="1">
      <p:cViewPr varScale="1">
        <p:scale>
          <a:sx n="136" d="100"/>
          <a:sy n="136" d="100"/>
        </p:scale>
        <p:origin x="25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4BEC16-A398-42B9-9ECA-264C2E0B3784}" type="doc">
      <dgm:prSet loTypeId="urn:microsoft.com/office/officeart/2005/8/layout/defaul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B710467-4D15-476B-89BB-DFF323E005BF}">
      <dgm:prSet/>
      <dgm:spPr/>
      <dgm:t>
        <a:bodyPr/>
        <a:lstStyle/>
        <a:p>
          <a:r>
            <a:rPr lang="en-US"/>
            <a:t>More efficient polarimeter (quantum readout?)</a:t>
          </a:r>
        </a:p>
      </dgm:t>
    </dgm:pt>
    <dgm:pt modelId="{F2404EAC-1B94-4E59-B1B1-13DA8BB91E89}" type="parTrans" cxnId="{6400EF4F-7EE7-4472-891E-97E873F3A56D}">
      <dgm:prSet/>
      <dgm:spPr/>
      <dgm:t>
        <a:bodyPr/>
        <a:lstStyle/>
        <a:p>
          <a:endParaRPr lang="en-US"/>
        </a:p>
      </dgm:t>
    </dgm:pt>
    <dgm:pt modelId="{2FB01ACB-0AE0-4561-BA5D-DD8B632EB191}" type="sibTrans" cxnId="{6400EF4F-7EE7-4472-891E-97E873F3A56D}">
      <dgm:prSet/>
      <dgm:spPr/>
      <dgm:t>
        <a:bodyPr/>
        <a:lstStyle/>
        <a:p>
          <a:endParaRPr lang="en-US"/>
        </a:p>
      </dgm:t>
    </dgm:pt>
    <dgm:pt modelId="{1BA355C2-881B-4431-B1E9-A4DD648AA790}">
      <dgm:prSet/>
      <dgm:spPr/>
      <dgm:t>
        <a:bodyPr/>
        <a:lstStyle/>
        <a:p>
          <a:r>
            <a:rPr lang="en-US" dirty="0"/>
            <a:t>Spin coherence time (SCT) &gt;&gt; 2000s</a:t>
          </a:r>
        </a:p>
      </dgm:t>
    </dgm:pt>
    <dgm:pt modelId="{0251C9D8-4927-48E4-9D51-C0888A255CC9}" type="parTrans" cxnId="{F911968D-0B53-499A-8411-2D0B02B78955}">
      <dgm:prSet/>
      <dgm:spPr/>
      <dgm:t>
        <a:bodyPr/>
        <a:lstStyle/>
        <a:p>
          <a:endParaRPr lang="en-US"/>
        </a:p>
      </dgm:t>
    </dgm:pt>
    <dgm:pt modelId="{979A113F-75BB-44DC-9EF9-73A97F2B5786}" type="sibTrans" cxnId="{F911968D-0B53-499A-8411-2D0B02B78955}">
      <dgm:prSet/>
      <dgm:spPr/>
      <dgm:t>
        <a:bodyPr/>
        <a:lstStyle/>
        <a:p>
          <a:endParaRPr lang="en-US"/>
        </a:p>
      </dgm:t>
    </dgm:pt>
    <dgm:pt modelId="{75B6210C-2020-4659-B7D7-6EC868C728DF}">
      <dgm:prSet/>
      <dgm:spPr/>
      <dgm:t>
        <a:bodyPr/>
        <a:lstStyle/>
        <a:p>
          <a:r>
            <a:rPr lang="en-US" dirty="0"/>
            <a:t>Stochastic cooling (more beam, even longer-“infinite” SCT)</a:t>
          </a:r>
        </a:p>
      </dgm:t>
    </dgm:pt>
    <dgm:pt modelId="{D37C9D29-2346-43C4-A20F-D9F278E28899}" type="parTrans" cxnId="{E1C78AF9-C9A5-4CF0-9C39-4C0D3DD1F034}">
      <dgm:prSet/>
      <dgm:spPr/>
      <dgm:t>
        <a:bodyPr/>
        <a:lstStyle/>
        <a:p>
          <a:endParaRPr lang="en-US"/>
        </a:p>
      </dgm:t>
    </dgm:pt>
    <dgm:pt modelId="{FB89185E-D755-4FCB-844E-B5EBE7A6CBF6}" type="sibTrans" cxnId="{E1C78AF9-C9A5-4CF0-9C39-4C0D3DD1F034}">
      <dgm:prSet/>
      <dgm:spPr/>
      <dgm:t>
        <a:bodyPr/>
        <a:lstStyle/>
        <a:p>
          <a:endParaRPr lang="en-US"/>
        </a:p>
      </dgm:t>
    </dgm:pt>
    <dgm:pt modelId="{F0382B87-2E17-4A02-AD92-0E41BE070676}">
      <dgm:prSet/>
      <dgm:spPr/>
      <dgm:t>
        <a:bodyPr/>
        <a:lstStyle/>
        <a:p>
          <a:r>
            <a:rPr lang="en-US" dirty="0"/>
            <a:t>Combined electric bending/magnetic focusing ring</a:t>
          </a:r>
        </a:p>
      </dgm:t>
    </dgm:pt>
    <dgm:pt modelId="{EF5ED98D-8D85-4879-81DB-1BAD1E4544BC}" type="parTrans" cxnId="{84E6BE82-A2DB-4FB5-854A-FA4FB79FFEC7}">
      <dgm:prSet/>
      <dgm:spPr/>
      <dgm:t>
        <a:bodyPr/>
        <a:lstStyle/>
        <a:p>
          <a:endParaRPr lang="en-US"/>
        </a:p>
      </dgm:t>
    </dgm:pt>
    <dgm:pt modelId="{C1B92934-0836-42A3-AFBE-9F7E35C3EC6C}" type="sibTrans" cxnId="{84E6BE82-A2DB-4FB5-854A-FA4FB79FFEC7}">
      <dgm:prSet/>
      <dgm:spPr/>
      <dgm:t>
        <a:bodyPr/>
        <a:lstStyle/>
        <a:p>
          <a:endParaRPr lang="en-US"/>
        </a:p>
      </dgm:t>
    </dgm:pt>
    <dgm:pt modelId="{39D631A3-F600-4FC1-AC8E-09335ACB6062}">
      <dgm:prSet/>
      <dgm:spPr/>
      <dgm:t>
        <a:bodyPr/>
        <a:lstStyle/>
        <a:p>
          <a:r>
            <a:rPr lang="en-US" dirty="0">
              <a:solidFill>
                <a:srgbClr val="FFFF00"/>
              </a:solidFill>
            </a:rPr>
            <a:t>Possible, perhaps at least on statistics, to reach down to SM</a:t>
          </a:r>
        </a:p>
      </dgm:t>
    </dgm:pt>
    <dgm:pt modelId="{6513472F-CC86-4600-9D06-075A461DD77D}" type="parTrans" cxnId="{D4D2C0D4-EE1A-42C6-A38A-795ABEA67F6D}">
      <dgm:prSet/>
      <dgm:spPr/>
      <dgm:t>
        <a:bodyPr/>
        <a:lstStyle/>
        <a:p>
          <a:endParaRPr lang="en-US"/>
        </a:p>
      </dgm:t>
    </dgm:pt>
    <dgm:pt modelId="{0E229051-BD26-4716-88C7-7B561F1D942A}" type="sibTrans" cxnId="{D4D2C0D4-EE1A-42C6-A38A-795ABEA67F6D}">
      <dgm:prSet/>
      <dgm:spPr/>
      <dgm:t>
        <a:bodyPr/>
        <a:lstStyle/>
        <a:p>
          <a:endParaRPr lang="en-US"/>
        </a:p>
      </dgm:t>
    </dgm:pt>
    <dgm:pt modelId="{9118C4B9-4DFA-0048-81FD-1F9704692274}" type="pres">
      <dgm:prSet presAssocID="{6E4BEC16-A398-42B9-9ECA-264C2E0B3784}" presName="diagram" presStyleCnt="0">
        <dgm:presLayoutVars>
          <dgm:dir/>
          <dgm:resizeHandles val="exact"/>
        </dgm:presLayoutVars>
      </dgm:prSet>
      <dgm:spPr/>
    </dgm:pt>
    <dgm:pt modelId="{4B6EBA63-2ABB-3F44-AE6C-83751E2F301B}" type="pres">
      <dgm:prSet presAssocID="{6B710467-4D15-476B-89BB-DFF323E005BF}" presName="node" presStyleLbl="node1" presStyleIdx="0" presStyleCnt="5">
        <dgm:presLayoutVars>
          <dgm:bulletEnabled val="1"/>
        </dgm:presLayoutVars>
      </dgm:prSet>
      <dgm:spPr/>
    </dgm:pt>
    <dgm:pt modelId="{77ECD9F1-368B-2940-B102-248580E6312C}" type="pres">
      <dgm:prSet presAssocID="{2FB01ACB-0AE0-4561-BA5D-DD8B632EB191}" presName="sibTrans" presStyleCnt="0"/>
      <dgm:spPr/>
    </dgm:pt>
    <dgm:pt modelId="{53CCDD3D-7343-A745-BCB4-36559F1C0735}" type="pres">
      <dgm:prSet presAssocID="{1BA355C2-881B-4431-B1E9-A4DD648AA790}" presName="node" presStyleLbl="node1" presStyleIdx="1" presStyleCnt="5" custScaleX="107281">
        <dgm:presLayoutVars>
          <dgm:bulletEnabled val="1"/>
        </dgm:presLayoutVars>
      </dgm:prSet>
      <dgm:spPr/>
    </dgm:pt>
    <dgm:pt modelId="{8B32727A-1D11-E84B-91BA-F7EA87F0D187}" type="pres">
      <dgm:prSet presAssocID="{979A113F-75BB-44DC-9EF9-73A97F2B5786}" presName="sibTrans" presStyleCnt="0"/>
      <dgm:spPr/>
    </dgm:pt>
    <dgm:pt modelId="{F408E997-34AE-6746-AFD4-A25766EA78D2}" type="pres">
      <dgm:prSet presAssocID="{75B6210C-2020-4659-B7D7-6EC868C728DF}" presName="node" presStyleLbl="node1" presStyleIdx="2" presStyleCnt="5">
        <dgm:presLayoutVars>
          <dgm:bulletEnabled val="1"/>
        </dgm:presLayoutVars>
      </dgm:prSet>
      <dgm:spPr/>
    </dgm:pt>
    <dgm:pt modelId="{E6EA78B7-27DE-EF4E-BBB6-E45928C97EEF}" type="pres">
      <dgm:prSet presAssocID="{FB89185E-D755-4FCB-844E-B5EBE7A6CBF6}" presName="sibTrans" presStyleCnt="0"/>
      <dgm:spPr/>
    </dgm:pt>
    <dgm:pt modelId="{5A1FEB64-8BF8-5140-8738-6800E7783383}" type="pres">
      <dgm:prSet presAssocID="{F0382B87-2E17-4A02-AD92-0E41BE070676}" presName="node" presStyleLbl="node1" presStyleIdx="3" presStyleCnt="5">
        <dgm:presLayoutVars>
          <dgm:bulletEnabled val="1"/>
        </dgm:presLayoutVars>
      </dgm:prSet>
      <dgm:spPr/>
    </dgm:pt>
    <dgm:pt modelId="{6EB34C4D-1911-C549-941B-03833F199D70}" type="pres">
      <dgm:prSet presAssocID="{C1B92934-0836-42A3-AFBE-9F7E35C3EC6C}" presName="sibTrans" presStyleCnt="0"/>
      <dgm:spPr/>
    </dgm:pt>
    <dgm:pt modelId="{AE02E0CC-7FF4-CE47-838E-0C28A25ED4EB}" type="pres">
      <dgm:prSet presAssocID="{39D631A3-F600-4FC1-AC8E-09335ACB6062}" presName="node" presStyleLbl="node1" presStyleIdx="4" presStyleCnt="5">
        <dgm:presLayoutVars>
          <dgm:bulletEnabled val="1"/>
        </dgm:presLayoutVars>
      </dgm:prSet>
      <dgm:spPr/>
    </dgm:pt>
  </dgm:ptLst>
  <dgm:cxnLst>
    <dgm:cxn modelId="{6400EF4F-7EE7-4472-891E-97E873F3A56D}" srcId="{6E4BEC16-A398-42B9-9ECA-264C2E0B3784}" destId="{6B710467-4D15-476B-89BB-DFF323E005BF}" srcOrd="0" destOrd="0" parTransId="{F2404EAC-1B94-4E59-B1B1-13DA8BB91E89}" sibTransId="{2FB01ACB-0AE0-4561-BA5D-DD8B632EB191}"/>
    <dgm:cxn modelId="{84E6BE82-A2DB-4FB5-854A-FA4FB79FFEC7}" srcId="{6E4BEC16-A398-42B9-9ECA-264C2E0B3784}" destId="{F0382B87-2E17-4A02-AD92-0E41BE070676}" srcOrd="3" destOrd="0" parTransId="{EF5ED98D-8D85-4879-81DB-1BAD1E4544BC}" sibTransId="{C1B92934-0836-42A3-AFBE-9F7E35C3EC6C}"/>
    <dgm:cxn modelId="{F911968D-0B53-499A-8411-2D0B02B78955}" srcId="{6E4BEC16-A398-42B9-9ECA-264C2E0B3784}" destId="{1BA355C2-881B-4431-B1E9-A4DD648AA790}" srcOrd="1" destOrd="0" parTransId="{0251C9D8-4927-48E4-9D51-C0888A255CC9}" sibTransId="{979A113F-75BB-44DC-9EF9-73A97F2B5786}"/>
    <dgm:cxn modelId="{59716DA4-EAA6-F24D-AEC9-3870B4356D71}" type="presOf" srcId="{39D631A3-F600-4FC1-AC8E-09335ACB6062}" destId="{AE02E0CC-7FF4-CE47-838E-0C28A25ED4EB}" srcOrd="0" destOrd="0" presId="urn:microsoft.com/office/officeart/2005/8/layout/default"/>
    <dgm:cxn modelId="{C067B8B5-F072-724E-844D-F0B71F253EBE}" type="presOf" srcId="{1BA355C2-881B-4431-B1E9-A4DD648AA790}" destId="{53CCDD3D-7343-A745-BCB4-36559F1C0735}" srcOrd="0" destOrd="0" presId="urn:microsoft.com/office/officeart/2005/8/layout/default"/>
    <dgm:cxn modelId="{0FC4EEC3-A41B-9444-AE01-1FC006191257}" type="presOf" srcId="{6E4BEC16-A398-42B9-9ECA-264C2E0B3784}" destId="{9118C4B9-4DFA-0048-81FD-1F9704692274}" srcOrd="0" destOrd="0" presId="urn:microsoft.com/office/officeart/2005/8/layout/default"/>
    <dgm:cxn modelId="{D4D2C0D4-EE1A-42C6-A38A-795ABEA67F6D}" srcId="{6E4BEC16-A398-42B9-9ECA-264C2E0B3784}" destId="{39D631A3-F600-4FC1-AC8E-09335ACB6062}" srcOrd="4" destOrd="0" parTransId="{6513472F-CC86-4600-9D06-075A461DD77D}" sibTransId="{0E229051-BD26-4716-88C7-7B561F1D942A}"/>
    <dgm:cxn modelId="{813A55D7-04FD-F840-A512-7E8B2836BD04}" type="presOf" srcId="{F0382B87-2E17-4A02-AD92-0E41BE070676}" destId="{5A1FEB64-8BF8-5140-8738-6800E7783383}" srcOrd="0" destOrd="0" presId="urn:microsoft.com/office/officeart/2005/8/layout/default"/>
    <dgm:cxn modelId="{A6C188E0-2737-164D-965E-E2A1465AA19C}" type="presOf" srcId="{75B6210C-2020-4659-B7D7-6EC868C728DF}" destId="{F408E997-34AE-6746-AFD4-A25766EA78D2}" srcOrd="0" destOrd="0" presId="urn:microsoft.com/office/officeart/2005/8/layout/default"/>
    <dgm:cxn modelId="{AC8D57F4-06E5-E145-9EBC-2010B93CC2E4}" type="presOf" srcId="{6B710467-4D15-476B-89BB-DFF323E005BF}" destId="{4B6EBA63-2ABB-3F44-AE6C-83751E2F301B}" srcOrd="0" destOrd="0" presId="urn:microsoft.com/office/officeart/2005/8/layout/default"/>
    <dgm:cxn modelId="{E1C78AF9-C9A5-4CF0-9C39-4C0D3DD1F034}" srcId="{6E4BEC16-A398-42B9-9ECA-264C2E0B3784}" destId="{75B6210C-2020-4659-B7D7-6EC868C728DF}" srcOrd="2" destOrd="0" parTransId="{D37C9D29-2346-43C4-A20F-D9F278E28899}" sibTransId="{FB89185E-D755-4FCB-844E-B5EBE7A6CBF6}"/>
    <dgm:cxn modelId="{F4F9B474-1415-4046-9C61-C018D43D7856}" type="presParOf" srcId="{9118C4B9-4DFA-0048-81FD-1F9704692274}" destId="{4B6EBA63-2ABB-3F44-AE6C-83751E2F301B}" srcOrd="0" destOrd="0" presId="urn:microsoft.com/office/officeart/2005/8/layout/default"/>
    <dgm:cxn modelId="{A5272FEB-94C6-0443-8B96-6338BEB5E1D0}" type="presParOf" srcId="{9118C4B9-4DFA-0048-81FD-1F9704692274}" destId="{77ECD9F1-368B-2940-B102-248580E6312C}" srcOrd="1" destOrd="0" presId="urn:microsoft.com/office/officeart/2005/8/layout/default"/>
    <dgm:cxn modelId="{61702116-F436-964F-878D-544B557E00C7}" type="presParOf" srcId="{9118C4B9-4DFA-0048-81FD-1F9704692274}" destId="{53CCDD3D-7343-A745-BCB4-36559F1C0735}" srcOrd="2" destOrd="0" presId="urn:microsoft.com/office/officeart/2005/8/layout/default"/>
    <dgm:cxn modelId="{C4CD2DDC-8F16-6949-99A0-E6AB1FFED6BE}" type="presParOf" srcId="{9118C4B9-4DFA-0048-81FD-1F9704692274}" destId="{8B32727A-1D11-E84B-91BA-F7EA87F0D187}" srcOrd="3" destOrd="0" presId="urn:microsoft.com/office/officeart/2005/8/layout/default"/>
    <dgm:cxn modelId="{64AAD387-68A7-FB41-AE98-41A46694F979}" type="presParOf" srcId="{9118C4B9-4DFA-0048-81FD-1F9704692274}" destId="{F408E997-34AE-6746-AFD4-A25766EA78D2}" srcOrd="4" destOrd="0" presId="urn:microsoft.com/office/officeart/2005/8/layout/default"/>
    <dgm:cxn modelId="{182B5010-AFB8-6C4A-8F27-ECEA1C8A2CA7}" type="presParOf" srcId="{9118C4B9-4DFA-0048-81FD-1F9704692274}" destId="{E6EA78B7-27DE-EF4E-BBB6-E45928C97EEF}" srcOrd="5" destOrd="0" presId="urn:microsoft.com/office/officeart/2005/8/layout/default"/>
    <dgm:cxn modelId="{EC277686-CCBF-A54F-A1BD-BAFD6D0BAC16}" type="presParOf" srcId="{9118C4B9-4DFA-0048-81FD-1F9704692274}" destId="{5A1FEB64-8BF8-5140-8738-6800E7783383}" srcOrd="6" destOrd="0" presId="urn:microsoft.com/office/officeart/2005/8/layout/default"/>
    <dgm:cxn modelId="{F7E24939-8434-244D-B85E-7D6D975CFAD6}" type="presParOf" srcId="{9118C4B9-4DFA-0048-81FD-1F9704692274}" destId="{6EB34C4D-1911-C549-941B-03833F199D70}" srcOrd="7" destOrd="0" presId="urn:microsoft.com/office/officeart/2005/8/layout/default"/>
    <dgm:cxn modelId="{A7CE2DE3-705F-5F41-8EA8-F1B330720C40}" type="presParOf" srcId="{9118C4B9-4DFA-0048-81FD-1F9704692274}" destId="{AE02E0CC-7FF4-CE47-838E-0C28A25ED4E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EBA63-2ABB-3F44-AE6C-83751E2F301B}">
      <dsp:nvSpPr>
        <dsp:cNvPr id="0" name=""/>
        <dsp:cNvSpPr/>
      </dsp:nvSpPr>
      <dsp:spPr>
        <a:xfrm>
          <a:off x="1265803" y="573683"/>
          <a:ext cx="2464593" cy="14787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More efficient polarimeter (quantum readout?)</a:t>
          </a:r>
        </a:p>
      </dsp:txBody>
      <dsp:txXfrm>
        <a:off x="1265803" y="573683"/>
        <a:ext cx="2464593" cy="1478756"/>
      </dsp:txXfrm>
    </dsp:sp>
    <dsp:sp modelId="{53CCDD3D-7343-A745-BCB4-36559F1C0735}">
      <dsp:nvSpPr>
        <dsp:cNvPr id="0" name=""/>
        <dsp:cNvSpPr/>
      </dsp:nvSpPr>
      <dsp:spPr>
        <a:xfrm>
          <a:off x="3976856" y="573683"/>
          <a:ext cx="2644040" cy="1478756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Spin coherence time (SCT) &gt;&gt; 2000s</a:t>
          </a:r>
        </a:p>
      </dsp:txBody>
      <dsp:txXfrm>
        <a:off x="3976856" y="573683"/>
        <a:ext cx="2644040" cy="1478756"/>
      </dsp:txXfrm>
    </dsp:sp>
    <dsp:sp modelId="{F408E997-34AE-6746-AFD4-A25766EA78D2}">
      <dsp:nvSpPr>
        <dsp:cNvPr id="0" name=""/>
        <dsp:cNvSpPr/>
      </dsp:nvSpPr>
      <dsp:spPr>
        <a:xfrm>
          <a:off x="0" y="2298898"/>
          <a:ext cx="2464593" cy="1478756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Stochastic cooling (more beam, even longer-“infinite” SCT)</a:t>
          </a:r>
        </a:p>
      </dsp:txBody>
      <dsp:txXfrm>
        <a:off x="0" y="2298898"/>
        <a:ext cx="2464593" cy="1478756"/>
      </dsp:txXfrm>
    </dsp:sp>
    <dsp:sp modelId="{5A1FEB64-8BF8-5140-8738-6800E7783383}">
      <dsp:nvSpPr>
        <dsp:cNvPr id="0" name=""/>
        <dsp:cNvSpPr/>
      </dsp:nvSpPr>
      <dsp:spPr>
        <a:xfrm>
          <a:off x="2711053" y="2298898"/>
          <a:ext cx="2464593" cy="1478756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Combined electric bending/magnetic focusing ring</a:t>
          </a:r>
        </a:p>
      </dsp:txBody>
      <dsp:txXfrm>
        <a:off x="2711053" y="2298898"/>
        <a:ext cx="2464593" cy="1478756"/>
      </dsp:txXfrm>
    </dsp:sp>
    <dsp:sp modelId="{AE02E0CC-7FF4-CE47-838E-0C28A25ED4EB}">
      <dsp:nvSpPr>
        <dsp:cNvPr id="0" name=""/>
        <dsp:cNvSpPr/>
      </dsp:nvSpPr>
      <dsp:spPr>
        <a:xfrm>
          <a:off x="5422106" y="2298898"/>
          <a:ext cx="2464593" cy="1478756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FFFF00"/>
              </a:solidFill>
            </a:rPr>
            <a:t>Possible, perhaps at least on statistics, to reach down to SM</a:t>
          </a:r>
        </a:p>
      </dsp:txBody>
      <dsp:txXfrm>
        <a:off x="5422106" y="2298898"/>
        <a:ext cx="2464593" cy="1478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2777D-DD66-194E-9202-0DFB425E748C}" type="datetimeFigureOut">
              <a:rPr lang="en-KR" smtClean="0"/>
              <a:t>11/11/25</a:t>
            </a:fld>
            <a:endParaRPr lang="en-K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A97FD-93F3-7F48-BCF7-429BEBC9267E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230003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EFF47-07A7-72FA-5016-54C05ABFB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DC703638-241C-1813-DEE3-73A647BB77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CDA221-6943-8148-BA24-FC17CD1F48C5}" type="slidenum">
              <a:rPr lang="en-US"/>
              <a:pPr/>
              <a:t>9</a:t>
            </a:fld>
            <a:endParaRPr lang="en-US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B32511F7-0CE1-5B33-1A4E-C084ACF646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9B79CBE9-AD4D-D91E-BED5-F2A579CF53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305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864A0405-BAA0-4E46-97B9-D372A720656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1" tIns="46516" rIns="93031" bIns="4651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3563482-C1F6-5A4D-BB1F-C6AB99CDF780}" type="slidenum">
              <a:rPr lang="en-US" altLang="en-KR"/>
              <a:pPr algn="r" eaLnBrk="1" hangingPunct="1">
                <a:spcBef>
                  <a:spcPct val="0"/>
                </a:spcBef>
              </a:pPr>
              <a:t>21</a:t>
            </a:fld>
            <a:endParaRPr lang="en-US" altLang="en-KR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CF5638D4-F5CC-BB48-B411-10237A89CE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A1DA0544-837F-7B47-AECA-C70CFAD42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552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0868800F-B638-8249-BF62-F472C8CB74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7FB3CF94-C2B5-4B43-AACD-8FA349ABDC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028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>
            <a:extLst>
              <a:ext uri="{FF2B5EF4-FFF2-40B4-BE49-F238E27FC236}">
                <a16:creationId xmlns:a16="http://schemas.microsoft.com/office/drawing/2014/main" id="{3805FC60-FCEB-7444-96B8-3FFF0DD056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Notes Placeholder 2">
            <a:extLst>
              <a:ext uri="{FF2B5EF4-FFF2-40B4-BE49-F238E27FC236}">
                <a16:creationId xmlns:a16="http://schemas.microsoft.com/office/drawing/2014/main" id="{F13FE74E-6D1F-C541-915F-4BF3B5B339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9811" name="Slide Number Placeholder 3">
            <a:extLst>
              <a:ext uri="{FF2B5EF4-FFF2-40B4-BE49-F238E27FC236}">
                <a16:creationId xmlns:a16="http://schemas.microsoft.com/office/drawing/2014/main" id="{83A94A64-BEF5-F941-9BBE-3DA524D577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95C26CA-E457-DB4D-BF14-93675C91CD1C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531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8BFC9AF6-0631-9E4E-B44B-E399179123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04FADEA-551A-624C-8417-6401D6EBB8E8}" type="slidenum">
              <a:rPr lang="en-US" altLang="en-KR"/>
              <a:pPr>
                <a:spcBef>
                  <a:spcPct val="0"/>
                </a:spcBef>
              </a:pPr>
              <a:t>26</a:t>
            </a:fld>
            <a:endParaRPr lang="en-US" altLang="en-KR"/>
          </a:p>
        </p:txBody>
      </p:sp>
      <p:sp>
        <p:nvSpPr>
          <p:cNvPr id="90114" name="Rectangle 6">
            <a:extLst>
              <a:ext uri="{FF2B5EF4-FFF2-40B4-BE49-F238E27FC236}">
                <a16:creationId xmlns:a16="http://schemas.microsoft.com/office/drawing/2014/main" id="{4B26D2E2-AAF7-7A43-98B8-7BB55536B88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02" tIns="46503" rIns="93002" bIns="46503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KR"/>
              <a:t>Yannis Semertzidis, BNL</a:t>
            </a:r>
          </a:p>
        </p:txBody>
      </p:sp>
      <p:sp>
        <p:nvSpPr>
          <p:cNvPr id="90115" name="Rectangle 7">
            <a:extLst>
              <a:ext uri="{FF2B5EF4-FFF2-40B4-BE49-F238E27FC236}">
                <a16:creationId xmlns:a16="http://schemas.microsoft.com/office/drawing/2014/main" id="{5BC8DDA9-2A8B-C144-899C-A874D6DB07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02" tIns="46503" rIns="93002" bIns="46503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FEAD65-A0C0-3549-A83F-EF46B4301E95}" type="slidenum">
              <a:rPr lang="en-US" altLang="en-KR"/>
              <a:pPr algn="r" eaLnBrk="1" hangingPunct="1">
                <a:spcBef>
                  <a:spcPct val="0"/>
                </a:spcBef>
              </a:pPr>
              <a:t>26</a:t>
            </a:fld>
            <a:endParaRPr lang="en-US" altLang="en-KR"/>
          </a:p>
        </p:txBody>
      </p:sp>
      <p:sp>
        <p:nvSpPr>
          <p:cNvPr id="90116" name="Rectangle 2">
            <a:extLst>
              <a:ext uri="{FF2B5EF4-FFF2-40B4-BE49-F238E27FC236}">
                <a16:creationId xmlns:a16="http://schemas.microsoft.com/office/drawing/2014/main" id="{243BE7D7-6734-B744-90CF-BD2726E0EF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7" name="Rectangle 3">
            <a:extLst>
              <a:ext uri="{FF2B5EF4-FFF2-40B4-BE49-F238E27FC236}">
                <a16:creationId xmlns:a16="http://schemas.microsoft.com/office/drawing/2014/main" id="{33EFD60E-F0FD-6B4F-A687-60ED4B42EE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02" tIns="46503" rIns="93002" bIns="46503"/>
          <a:lstStyle/>
          <a:p>
            <a:pPr eaLnBrk="1" hangingPunct="1"/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2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2A0AB-7CBD-B1A9-141C-65EB5CDF1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1797FFA1-08A7-2A77-6FBD-76D1B270E0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5966B2A4-C949-06E4-C478-D8062565A0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205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CDA221-6943-8148-BA24-FC17CD1F48C5}" type="slidenum">
              <a:rPr lang="en-US"/>
              <a:pPr/>
              <a:t>29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137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903C7-66B3-0171-676E-6DF21025D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D620F8AE-6518-5005-7923-A7A5C738FC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73C6EEBA-4396-10ED-6A5C-CF9C5C6C9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588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F0C18-8F77-4845-A54F-74B62255D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3A593780-3B2E-AC01-6D92-3D2092D0E6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CD7FE1-4342-E64F-8F3E-B41332683FF5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9635" name="Rectangle 7">
            <a:extLst>
              <a:ext uri="{FF2B5EF4-FFF2-40B4-BE49-F238E27FC236}">
                <a16:creationId xmlns:a16="http://schemas.microsoft.com/office/drawing/2014/main" id="{29172A80-B0B7-DD43-D9C6-0029564D11C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02" tIns="46503" rIns="93002" bIns="46503" anchor="b">
            <a:prstTxWarp prst="textNoShape">
              <a:avLst/>
            </a:prstTxWarp>
          </a:bodyPr>
          <a:lstStyle/>
          <a:p>
            <a:pPr algn="r"/>
            <a:fld id="{F19CCF3F-E2D4-D242-99F6-2588FF6591E0}" type="slidenum">
              <a:rPr lang="en-US" sz="1200"/>
              <a:pPr algn="r"/>
              <a:t>33</a:t>
            </a:fld>
            <a:endParaRPr lang="en-US" sz="1200"/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CC70AA3E-5F4D-CD5F-1CD6-4D7C81C448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>
            <a:extLst>
              <a:ext uri="{FF2B5EF4-FFF2-40B4-BE49-F238E27FC236}">
                <a16:creationId xmlns:a16="http://schemas.microsoft.com/office/drawing/2014/main" id="{5A827969-9044-0229-84A8-4B24039B8A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002" tIns="46503" rIns="93002" bIns="4650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36955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>
            <a:extLst>
              <a:ext uri="{FF2B5EF4-FFF2-40B4-BE49-F238E27FC236}">
                <a16:creationId xmlns:a16="http://schemas.microsoft.com/office/drawing/2014/main" id="{3805FC60-FCEB-7444-96B8-3FFF0DD056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Notes Placeholder 2">
            <a:extLst>
              <a:ext uri="{FF2B5EF4-FFF2-40B4-BE49-F238E27FC236}">
                <a16:creationId xmlns:a16="http://schemas.microsoft.com/office/drawing/2014/main" id="{F13FE74E-6D1F-C541-915F-4BF3B5B339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9811" name="Slide Number Placeholder 3">
            <a:extLst>
              <a:ext uri="{FF2B5EF4-FFF2-40B4-BE49-F238E27FC236}">
                <a16:creationId xmlns:a16="http://schemas.microsoft.com/office/drawing/2014/main" id="{83A94A64-BEF5-F941-9BBE-3DA524D577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95C26CA-E457-DB4D-BF14-93675C91CD1C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645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9B268-19A2-A302-DC97-1A7C7953C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A69D11A2-347D-CA1D-C622-0BACB39937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C23E65D7-FA6D-D0DD-63C4-82E5632BFF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008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255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E0D65-2363-5B85-59B8-39605906D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4CABA097-C71D-AA0E-C7A5-7308D0B0F7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9B860446-D943-8C4E-3A4A-CB85F8FFEB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613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>
            <a:extLst>
              <a:ext uri="{FF2B5EF4-FFF2-40B4-BE49-F238E27FC236}">
                <a16:creationId xmlns:a16="http://schemas.microsoft.com/office/drawing/2014/main" id="{3805FC60-FCEB-7444-96B8-3FFF0DD056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Notes Placeholder 2">
            <a:extLst>
              <a:ext uri="{FF2B5EF4-FFF2-40B4-BE49-F238E27FC236}">
                <a16:creationId xmlns:a16="http://schemas.microsoft.com/office/drawing/2014/main" id="{F13FE74E-6D1F-C541-915F-4BF3B5B339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9811" name="Slide Number Placeholder 3">
            <a:extLst>
              <a:ext uri="{FF2B5EF4-FFF2-40B4-BE49-F238E27FC236}">
                <a16:creationId xmlns:a16="http://schemas.microsoft.com/office/drawing/2014/main" id="{83A94A64-BEF5-F941-9BBE-3DA524D577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95C26CA-E457-DB4D-BF14-93675C91CD1C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4967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5373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AA3BD-0C55-2CCD-B560-2E8BB2EE2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150F1438-C43B-E2A1-F4B9-67BD8201FA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6CC0BEFD-43E6-AAF8-5332-818E552915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08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7726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3643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7779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604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>
            <a:extLst>
              <a:ext uri="{FF2B5EF4-FFF2-40B4-BE49-F238E27FC236}">
                <a16:creationId xmlns:a16="http://schemas.microsoft.com/office/drawing/2014/main" id="{33D1431A-2F0D-3D4B-8C2A-B240E47504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AF8B11F-3AD0-6F4D-8E1E-64D9994A4B03}" type="slidenum">
              <a:rPr lang="en-US" altLang="en-US"/>
              <a:pPr>
                <a:spcBef>
                  <a:spcPct val="0"/>
                </a:spcBef>
              </a:pPr>
              <a:t>66</a:t>
            </a:fld>
            <a:endParaRPr lang="en-US" altLang="en-US"/>
          </a:p>
        </p:txBody>
      </p:sp>
      <p:sp>
        <p:nvSpPr>
          <p:cNvPr id="205826" name="Rectangle 2">
            <a:extLst>
              <a:ext uri="{FF2B5EF4-FFF2-40B4-BE49-F238E27FC236}">
                <a16:creationId xmlns:a16="http://schemas.microsoft.com/office/drawing/2014/main" id="{AEA4717E-B625-BC4C-A12D-4C8F8D469D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1C18B8AD-753A-FB43-9BCA-AB7D29D5CF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346575"/>
            <a:ext cx="5041900" cy="4121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52663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6">
            <a:extLst>
              <a:ext uri="{FF2B5EF4-FFF2-40B4-BE49-F238E27FC236}">
                <a16:creationId xmlns:a16="http://schemas.microsoft.com/office/drawing/2014/main" id="{8C54840F-20C2-EF49-B812-E445C7DFBA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KR"/>
              <a:t>Yannis Semertzidis, BNL</a:t>
            </a:r>
          </a:p>
        </p:txBody>
      </p:sp>
      <p:sp>
        <p:nvSpPr>
          <p:cNvPr id="96258" name="Rectangle 7">
            <a:extLst>
              <a:ext uri="{FF2B5EF4-FFF2-40B4-BE49-F238E27FC236}">
                <a16:creationId xmlns:a16="http://schemas.microsoft.com/office/drawing/2014/main" id="{82BB118D-F02C-6849-B641-90A03B1E1E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4E58A5E-2D4C-F24F-8BA1-0D3B0D0CA27B}" type="slidenum">
              <a:rPr lang="en-US" altLang="en-KR"/>
              <a:pPr>
                <a:spcBef>
                  <a:spcPct val="0"/>
                </a:spcBef>
              </a:pPr>
              <a:t>69</a:t>
            </a:fld>
            <a:endParaRPr lang="en-US" altLang="en-KR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18343BEA-33F6-4C42-9D15-EED9E2C7EA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C3FA104F-4E01-7A45-A754-D71FFD3BD0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50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048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>
            <a:extLst>
              <a:ext uri="{FF2B5EF4-FFF2-40B4-BE49-F238E27FC236}">
                <a16:creationId xmlns:a16="http://schemas.microsoft.com/office/drawing/2014/main" id="{7F2AE1C0-41F0-D54E-9403-D6CFA06154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0" name="Notes Placeholder 2">
            <a:extLst>
              <a:ext uri="{FF2B5EF4-FFF2-40B4-BE49-F238E27FC236}">
                <a16:creationId xmlns:a16="http://schemas.microsoft.com/office/drawing/2014/main" id="{B2BD1D4D-11C1-7A4F-97A2-72A8EB209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  <p:sp>
        <p:nvSpPr>
          <p:cNvPr id="124931" name="Slide Number Placeholder 3">
            <a:extLst>
              <a:ext uri="{FF2B5EF4-FFF2-40B4-BE49-F238E27FC236}">
                <a16:creationId xmlns:a16="http://schemas.microsoft.com/office/drawing/2014/main" id="{ABB82812-9FC2-5547-8F29-37758B63A4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1835D38-87E0-4D4F-8BE6-61AEE1C92E41}" type="slidenum">
              <a:rPr lang="en-US" altLang="en-KR"/>
              <a:pPr>
                <a:spcBef>
                  <a:spcPct val="0"/>
                </a:spcBef>
              </a:pPr>
              <a:t>70</a:t>
            </a:fld>
            <a:endParaRPr lang="en-US" altLang="en-KR"/>
          </a:p>
        </p:txBody>
      </p:sp>
    </p:spTree>
    <p:extLst>
      <p:ext uri="{BB962C8B-B14F-4D97-AF65-F5344CB8AC3E}">
        <p14:creationId xmlns:p14="http://schemas.microsoft.com/office/powerpoint/2010/main" val="11587336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>
            <a:extLst>
              <a:ext uri="{FF2B5EF4-FFF2-40B4-BE49-F238E27FC236}">
                <a16:creationId xmlns:a16="http://schemas.microsoft.com/office/drawing/2014/main" id="{7F2AE1C0-41F0-D54E-9403-D6CFA06154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0" name="Notes Placeholder 2">
            <a:extLst>
              <a:ext uri="{FF2B5EF4-FFF2-40B4-BE49-F238E27FC236}">
                <a16:creationId xmlns:a16="http://schemas.microsoft.com/office/drawing/2014/main" id="{B2BD1D4D-11C1-7A4F-97A2-72A8EB209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  <p:sp>
        <p:nvSpPr>
          <p:cNvPr id="124931" name="Slide Number Placeholder 3">
            <a:extLst>
              <a:ext uri="{FF2B5EF4-FFF2-40B4-BE49-F238E27FC236}">
                <a16:creationId xmlns:a16="http://schemas.microsoft.com/office/drawing/2014/main" id="{ABB82812-9FC2-5547-8F29-37758B63A4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1835D38-87E0-4D4F-8BE6-61AEE1C92E41}" type="slidenum">
              <a:rPr lang="en-US" altLang="en-KR"/>
              <a:pPr>
                <a:spcBef>
                  <a:spcPct val="0"/>
                </a:spcBef>
              </a:pPr>
              <a:t>71</a:t>
            </a:fld>
            <a:endParaRPr lang="en-US" altLang="en-KR"/>
          </a:p>
        </p:txBody>
      </p:sp>
    </p:spTree>
    <p:extLst>
      <p:ext uri="{BB962C8B-B14F-4D97-AF65-F5344CB8AC3E}">
        <p14:creationId xmlns:p14="http://schemas.microsoft.com/office/powerpoint/2010/main" val="19764729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>
            <a:extLst>
              <a:ext uri="{FF2B5EF4-FFF2-40B4-BE49-F238E27FC236}">
                <a16:creationId xmlns:a16="http://schemas.microsoft.com/office/drawing/2014/main" id="{201B76FE-0A14-864F-9A64-1E704906C4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0" name="Notes Placeholder 2">
            <a:extLst>
              <a:ext uri="{FF2B5EF4-FFF2-40B4-BE49-F238E27FC236}">
                <a16:creationId xmlns:a16="http://schemas.microsoft.com/office/drawing/2014/main" id="{66FC667C-9CB3-CF47-89B2-0EADAE6EE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9331" name="Slide Number Placeholder 3">
            <a:extLst>
              <a:ext uri="{FF2B5EF4-FFF2-40B4-BE49-F238E27FC236}">
                <a16:creationId xmlns:a16="http://schemas.microsoft.com/office/drawing/2014/main" id="{3447E066-D6B3-3B4F-B039-AD71D92A6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A7B2AB4-8B80-7C4F-98D4-13ECFCB3A661}" type="slidenum">
              <a:rPr lang="en-US" altLang="en-KR" sz="1200"/>
              <a:pPr eaLnBrk="1" hangingPunct="1"/>
              <a:t>72</a:t>
            </a:fld>
            <a:endParaRPr lang="en-US" altLang="en-KR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70A1F-6B83-47FE-AFC8-99854DC093B4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651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889CA38F-D836-E44A-BE59-3E55709DA26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33825" y="8828088"/>
            <a:ext cx="30289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3" tIns="45541" rIns="91083" bIns="45541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</a:pPr>
            <a:fld id="{0DDBA625-7AF2-AB42-A473-81D13067AF54}" type="slidenum">
              <a:rPr lang="en-US" altLang="en-KR" b="1">
                <a:solidFill>
                  <a:schemeClr val="accent1"/>
                </a:solidFill>
                <a:latin typeface="Times New Roman" panose="02020603050405020304" pitchFamily="18" charset="0"/>
              </a:rPr>
              <a:pPr algn="r">
                <a:spcBef>
                  <a:spcPct val="0"/>
                </a:spcBef>
              </a:pPr>
              <a:t>77</a:t>
            </a:fld>
            <a:endParaRPr lang="en-US" altLang="en-KR" b="1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D1D5AB66-3FFF-7E4B-BA13-05DE10839E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9888" y="684213"/>
            <a:ext cx="6224587" cy="3502025"/>
          </a:xfrm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3373D3B6-7583-714D-A241-76BA462266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9638" y="4413250"/>
            <a:ext cx="5143500" cy="4186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3" tIns="45541" rIns="91083" bIns="45541"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3791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>
            <a:extLst>
              <a:ext uri="{FF2B5EF4-FFF2-40B4-BE49-F238E27FC236}">
                <a16:creationId xmlns:a16="http://schemas.microsoft.com/office/drawing/2014/main" id="{5825ADE9-B619-E947-9E69-7ED88E9A25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0" name="Notes Placeholder 2">
            <a:extLst>
              <a:ext uri="{FF2B5EF4-FFF2-40B4-BE49-F238E27FC236}">
                <a16:creationId xmlns:a16="http://schemas.microsoft.com/office/drawing/2014/main" id="{76BC1714-D16C-AA45-A5AB-406222A4A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  <p:sp>
        <p:nvSpPr>
          <p:cNvPr id="104451" name="Slide Number Placeholder 3">
            <a:extLst>
              <a:ext uri="{FF2B5EF4-FFF2-40B4-BE49-F238E27FC236}">
                <a16:creationId xmlns:a16="http://schemas.microsoft.com/office/drawing/2014/main" id="{ABCFE12C-D715-E04D-A04B-D4DE4B4AE8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10C0887-4427-2840-969B-C5D181B73E6D}" type="slidenum">
              <a:rPr lang="en-US" altLang="en-KR"/>
              <a:pPr>
                <a:spcBef>
                  <a:spcPct val="0"/>
                </a:spcBef>
              </a:pPr>
              <a:t>78</a:t>
            </a:fld>
            <a:endParaRPr lang="en-US" altLang="en-KR"/>
          </a:p>
        </p:txBody>
      </p:sp>
    </p:spTree>
    <p:extLst>
      <p:ext uri="{BB962C8B-B14F-4D97-AF65-F5344CB8AC3E}">
        <p14:creationId xmlns:p14="http://schemas.microsoft.com/office/powerpoint/2010/main" val="1679453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6613D-9622-DAD0-D833-6479DDF0A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73EC676-7B53-79B6-6F2D-FA3BC099D7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31745063-5EE6-3AA1-09A1-624872024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337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E950F-C32F-0999-3683-23DBE14C1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C93AA06-C16B-DEF5-6997-EB2F7AF530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E19CC5B-8239-96E4-BF1C-E596DD2154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891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EF0225F-5C37-0C4B-B795-B0BFB7777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94146A0-9EE5-1948-B46B-345E819ED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KR" altLang="en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728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DE13B6-DA10-5D4A-B8A9-6755CAA9C897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CD7FE1-4342-E64F-8F3E-B41332683FF5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19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02" tIns="46503" rIns="93002" bIns="46503" anchor="b">
            <a:prstTxWarp prst="textNoShape">
              <a:avLst/>
            </a:prstTxWarp>
          </a:bodyPr>
          <a:lstStyle/>
          <a:p>
            <a:pPr algn="r"/>
            <a:fld id="{F19CCF3F-E2D4-D242-99F6-2588FF6591E0}" type="slidenum">
              <a:rPr lang="en-US" sz="1200"/>
              <a:pPr algn="r"/>
              <a:t>19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002" tIns="46503" rIns="93002" bIns="4650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CD7FE1-4342-E64F-8F3E-B41332683FF5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20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02" tIns="46503" rIns="93002" bIns="46503" anchor="b">
            <a:prstTxWarp prst="textNoShape">
              <a:avLst/>
            </a:prstTxWarp>
          </a:bodyPr>
          <a:lstStyle/>
          <a:p>
            <a:pPr algn="r"/>
            <a:fld id="{F19CCF3F-E2D4-D242-99F6-2588FF6591E0}" type="slidenum">
              <a:rPr lang="en-US" sz="1200"/>
              <a:pPr algn="r"/>
              <a:t>20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002" tIns="46503" rIns="93002" bIns="4650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9C4B4-A895-8E42-A415-ABF4928A1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61A2E-5BAD-2942-9498-373BAAFB1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3FF60-E958-EB49-A059-0AF5C07C0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218A-A5C3-9341-B6F2-748E9EA8BCEF}" type="datetime1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EBEEC-C91D-7244-B3AA-CD7C80BD9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F6068-8375-1B43-8B78-7CC821C6B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96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C1FD-DD80-5148-92FA-E226BAA4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952098-14D8-874C-9A73-23DC8F837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29E65-A6C5-664C-BC46-2879116DF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5ACC-8674-E348-8E60-E5964C502740}" type="datetime1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128AD-9CF9-554A-8B62-0FBA31C82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2B5F0-854E-C147-9828-CAC9BFAC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FC4518-90B1-5E4B-9877-5AC71E7DFC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03FD3-F3B3-7646-8D2A-5D4B5EEF7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08877-9071-D342-8E09-4F98FFB34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7347-F6AF-6748-91A5-FD82CBDD089D}" type="datetime1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EE1B4-2C9D-0844-99F9-F3FDFEC3B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4A8F3-DF54-F945-8972-25A97258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40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248185-41D0-3F46-BCE3-898770B4A3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8F47AB0-DE3F-9D49-8E66-BEAEAA74821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44F2A86-52D1-4340-A12B-C38B7E4E09E6}" type="slidenum">
              <a:rPr lang="en-US" altLang="en-KR"/>
              <a:pPr/>
              <a:t>‹#›</a:t>
            </a:fld>
            <a:endParaRPr lang="en-US" altLang="en-KR"/>
          </a:p>
        </p:txBody>
      </p:sp>
    </p:spTree>
    <p:extLst>
      <p:ext uri="{BB962C8B-B14F-4D97-AF65-F5344CB8AC3E}">
        <p14:creationId xmlns:p14="http://schemas.microsoft.com/office/powerpoint/2010/main" val="3844460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9316FA8-5BFA-4035-8795-869F81B7D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9C34-FC19-4C88-AE91-27695DEE9020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7872479-70F5-4B6B-B616-CA9A925E0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D1F6E7-95B8-43BB-B3A2-721F1CAB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8BA3-106B-4C52-9F60-64B0A6AB57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C691E82C-72B4-45FB-8620-305D3172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209551"/>
            <a:ext cx="10341033" cy="86279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2B37D29F-0547-4B88-A660-D1C6A7C12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816" y="1163782"/>
            <a:ext cx="11694368" cy="53665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124512A-489A-48D3-BFEB-6B90DF38BC84}"/>
              </a:ext>
            </a:extLst>
          </p:cNvPr>
          <p:cNvSpPr/>
          <p:nvPr userDrawn="1"/>
        </p:nvSpPr>
        <p:spPr>
          <a:xfrm>
            <a:off x="0" y="6666806"/>
            <a:ext cx="4032000" cy="1911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함초롬바탕" panose="02030604000101010101" pitchFamily="18" charset="-127"/>
              </a:rPr>
              <a:t>On</a:t>
            </a:r>
            <a:r>
              <a:rPr lang="en-US" altLang="ko-KR" sz="1200" baseline="0" dirty="0">
                <a:latin typeface="나눔스퀘어" panose="020B0600000101010101" pitchFamily="50" charset="-127"/>
                <a:ea typeface="나눔스퀘어" panose="020B0600000101010101" pitchFamily="50" charset="-127"/>
                <a:cs typeface="함초롬바탕" panose="02030604000101010101" pitchFamily="18" charset="-127"/>
              </a:rPr>
              <a:t> Kim (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함초롬돋움" panose="020B0604000101010101" pitchFamily="50" charset="-127"/>
              </a:rPr>
              <a:t>bigstaron9@gmail.com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함초롬바탕" panose="02030604000101010101" pitchFamily="18" charset="-127"/>
              </a:rPr>
              <a:t>)</a:t>
            </a:r>
            <a:endParaRPr lang="ko-KR" altLang="en-US" sz="1200" dirty="0">
              <a:latin typeface="나눔스퀘어" panose="020B0600000101010101" pitchFamily="50" charset="-127"/>
              <a:ea typeface="나눔스퀘어" panose="020B0600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42C74E6-8ECB-462B-B6B7-2F512A9F7349}"/>
              </a:ext>
            </a:extLst>
          </p:cNvPr>
          <p:cNvSpPr/>
          <p:nvPr userDrawn="1"/>
        </p:nvSpPr>
        <p:spPr>
          <a:xfrm>
            <a:off x="4032000" y="6666806"/>
            <a:ext cx="4032000" cy="191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함초롬돋움" panose="020B0604000101010101" pitchFamily="50" charset="-127"/>
              </a:rPr>
              <a:t>Snowmass Rare Processes and Precision Frontier</a:t>
            </a:r>
            <a:endParaRPr lang="ko-KR" altLang="en-US" sz="1200" dirty="0">
              <a:latin typeface="나눔스퀘어" panose="020B0600000101010101" pitchFamily="50" charset="-127"/>
              <a:ea typeface="나눔스퀘어" panose="020B0600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7C251A70-08E1-4052-8AC7-E1CF3809D7E4}"/>
              </a:ext>
            </a:extLst>
          </p:cNvPr>
          <p:cNvSpPr/>
          <p:nvPr userDrawn="1"/>
        </p:nvSpPr>
        <p:spPr>
          <a:xfrm>
            <a:off x="8064000" y="6666806"/>
            <a:ext cx="4128000" cy="1911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200" baseline="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2022 July 22</a:t>
            </a:r>
            <a:r>
              <a:rPr lang="en-US" altLang="ko-KR" sz="1200" baseline="30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nd</a:t>
            </a:r>
            <a:r>
              <a:rPr lang="en-US" altLang="ko-KR" sz="1200" baseline="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	           </a:t>
            </a:r>
            <a:fld id="{8DEFEE62-F1CC-4925-9489-50D1269B85CC}" type="slidenum">
              <a:rPr lang="en-US" altLang="ko-KR" sz="1200" baseline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‹#›</a:t>
            </a:fld>
            <a:r>
              <a:rPr lang="en-US" altLang="ko-KR" sz="1200" baseline="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330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3418-3288-844E-A772-CC2CF2ADC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18326-C77C-4742-B747-D00B14249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6D608-F30A-5C40-A17F-B50C6E1F0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E3EDC-3C8C-4B40-840E-C65F0EBF51F0}" type="datetime1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10B1F-D118-C746-AF43-D1CDA4BB4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3E1BA-38B7-0D41-9D88-700F9176B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55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CAC9-FA16-BB43-9BBE-4A201F52F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029D4-60F5-AD43-8BDA-5034C0945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E1C9C-FDE6-E542-A167-B3CAB07A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CF55-CDAA-B141-8EE9-BC1F46BDECBC}" type="datetime1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19F77-1B39-3D4C-AD2F-150EB384E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D55D9-BF8F-C24A-8681-33609AE08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85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BE67B-1458-A94A-B311-5F05277C6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BAFDA-BC76-7A4D-A192-EE93FB3CC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50C8E-8E23-F842-BB05-30B8137DB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EE0AF-9A61-2E40-85DB-9B7154E3F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D92C-8A27-9F4F-A540-0366808EE264}" type="datetime1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9758F-2959-9244-98AD-F04788947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074A1-E7A2-F848-B7E2-CEFEB78C2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2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D9A25-5021-5240-B836-910275F3C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C538B-E457-F445-B340-AB1D18092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C5CEB3-1EC4-A44D-8A59-849076E04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B01690-49AB-AF46-BA15-1CAA63ED93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B813E6-A0FA-CC49-B65C-3DD6134E8A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ABDB45-0697-B34F-9316-DF26635A5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87E9-0576-C34E-B6FC-6B6FDCFC87DA}" type="datetime1">
              <a:rPr lang="en-US" smtClean="0"/>
              <a:t>11/11/25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1BFF96-55D1-924A-BBD1-714B2A4CC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8B69C-1931-D940-9193-E17EA44DF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78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1B7C4-6408-414B-9566-2DE0AB06D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8C0D43-8BBF-EC44-90E4-AE6A23BAD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FFD0-4686-094F-A4A4-677533798201}" type="datetime1">
              <a:rPr lang="en-US" smtClean="0"/>
              <a:t>11/11/25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46FE17-C27F-4940-A3D1-95CBF670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C1331B-8563-F140-AC2A-E9B0E4B8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43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52009-10AD-E44E-AC35-D5E6A819E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CD425-C0B5-684E-A13C-7C417A84F8C3}" type="datetime1">
              <a:rPr lang="en-US" smtClean="0"/>
              <a:t>11/11/25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B30BC1-A2CF-134E-988B-44AE5554E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4EC51-23BF-F447-92B7-C5DC9497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64ABE-4C5B-BB4E-8E36-FB55C30ED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25A66-6375-324F-BD03-47831D484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866B5-4028-A549-892C-FC0FBBC17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F1383-4923-DF40-AE77-CED72A9E9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0B1D-1D48-CE4D-AEA5-2C5B5731DECB}" type="datetime1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2B258-1740-E44D-AB8B-4106824A9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78CF5-417F-7D4F-A3E6-DA5966DE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3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FAD38-3FA9-E54B-BAAF-220872F5A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3B2A09-DC48-BF48-8F07-96059540C0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A46C7-F9BB-5E43-80F3-CC49B9642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5758FC-AFFF-F144-8BF2-84A8C6A64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A57A-C1B5-584A-846F-E579EC9E0EDE}" type="datetime1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D289A-261A-D44F-B549-C3101415A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B931E-4608-5840-8E57-BC715BE84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AD4F19-B67A-F44B-926F-98570AB2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5221D-9611-DA4C-99CE-010C3ECA0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F713E-4E46-B44A-9862-2C437DA55D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B675C-F4FE-EA49-A457-4D68C4068C99}" type="datetime1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A2D67-A461-2A4A-81A2-9DF77D247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38B9E-60D8-C14F-9A1A-40C73B81F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9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arxiv.org/pdf/0905.4194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90.png"/><Relationship Id="rId7" Type="http://schemas.openxmlformats.org/officeDocument/2006/relationships/image" Target="../media/image450.png"/><Relationship Id="rId12" Type="http://schemas.openxmlformats.org/officeDocument/2006/relationships/image" Target="../media/image52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62.gif"/><Relationship Id="rId9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440.png"/><Relationship Id="rId4" Type="http://schemas.openxmlformats.org/officeDocument/2006/relationships/image" Target="../media/image42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e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E84F4-C447-F328-2A5C-E697DC333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6D848BB8-5DBD-2EF4-0CAA-2AEA53FF1FBD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466676"/>
            <a:ext cx="12192000" cy="23913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EDM physics interest is growing and gaining more appreciation for its NP reach</a:t>
            </a: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Studies of EDMs of various systems have been proposed and making progress</a:t>
            </a: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frozen spin storage ring EDM on the muon has been </a:t>
            </a: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approved at PSI!</a:t>
            </a: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PhD work (Jonathan Lee, Stony Brook Univ.) on storage ring EDM, high-sensitivity concept development, has cross-checked systematic errors mitigation plan using entirely independent tools.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BDD4C-EB32-2580-BBC8-76C9A7EE3486}"/>
              </a:ext>
            </a:extLst>
          </p:cNvPr>
          <p:cNvSpPr txBox="1"/>
          <p:nvPr/>
        </p:nvSpPr>
        <p:spPr>
          <a:xfrm>
            <a:off x="9481562" y="3348292"/>
            <a:ext cx="2343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KR" dirty="0"/>
              <a:t>MPP2025, Liverpool</a:t>
            </a:r>
          </a:p>
          <a:p>
            <a:pPr algn="r"/>
            <a:r>
              <a:rPr lang="en-KR" dirty="0"/>
              <a:t>November 11-13, 2025</a:t>
            </a:r>
          </a:p>
        </p:txBody>
      </p:sp>
      <p:pic>
        <p:nvPicPr>
          <p:cNvPr id="10" name="Picture 9" descr="A building with a sign on the front&#10;&#10;AI-generated content may be incorrect.">
            <a:extLst>
              <a:ext uri="{FF2B5EF4-FFF2-40B4-BE49-F238E27FC236}">
                <a16:creationId xmlns:a16="http://schemas.microsoft.com/office/drawing/2014/main" id="{EF434A48-242C-A201-B68D-BFEA2769F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6" y="39144"/>
            <a:ext cx="4187314" cy="300125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C802361-922B-50B8-0B12-F428E674A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8514" y="3265531"/>
            <a:ext cx="9144000" cy="11681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Yannis K. Semertzidis</a:t>
            </a:r>
          </a:p>
          <a:p>
            <a:r>
              <a:rPr lang="en-US" dirty="0">
                <a:solidFill>
                  <a:srgbClr val="FF0000"/>
                </a:solidFill>
              </a:rPr>
              <a:t>In-person presentation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C5DD9-A174-A172-CA6E-8172883A5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9714" y="595866"/>
            <a:ext cx="7852285" cy="252729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21BFF"/>
                </a:solidFill>
              </a:rPr>
              <a:t>Status and plans of EDMs. Proton storage ring EDM experiment at BNL.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2C5A52-F8B6-C3E4-64B1-665F44FE7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714" y="28375"/>
            <a:ext cx="7772400" cy="4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6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FE035-A65B-374C-9ACA-77FB813E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B798AE-3C3A-6B10-CF00-B26C74FBBC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439" y="634929"/>
            <a:ext cx="9422836" cy="6223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319FEB-125B-ACDC-DA96-C7342CA228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24" y="0"/>
            <a:ext cx="720779" cy="6858000"/>
          </a:xfrm>
          <a:prstGeom prst="rect">
            <a:avLst/>
          </a:prstGeom>
        </p:spPr>
      </p:pic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852755"/>
          </a:xfrm>
        </p:spPr>
        <p:txBody>
          <a:bodyPr>
            <a:normAutofit/>
          </a:bodyPr>
          <a:lstStyle/>
          <a:p>
            <a:pPr algn="ctr"/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EDM timelines, from Snowmass 2021 (2022).</a:t>
            </a:r>
            <a:endParaRPr lang="en-US" altLang="en-KR" sz="4000" i="1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57627E7-3FEC-F388-7BEA-09B7B983085E}"/>
              </a:ext>
            </a:extLst>
          </p:cNvPr>
          <p:cNvSpPr txBox="1">
            <a:spLocks noChangeArrowheads="1"/>
          </p:cNvSpPr>
          <p:nvPr/>
        </p:nvSpPr>
        <p:spPr>
          <a:xfrm>
            <a:off x="8507002" y="3002622"/>
            <a:ext cx="3211070" cy="852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K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Blum, Winter </a:t>
            </a:r>
            <a:r>
              <a:rPr lang="en-US" altLang="en-KR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DE45FF-4188-B7F0-EC3C-05F6920E94BC}"/>
              </a:ext>
            </a:extLst>
          </p:cNvPr>
          <p:cNvSpPr txBox="1"/>
          <p:nvPr/>
        </p:nvSpPr>
        <p:spPr>
          <a:xfrm>
            <a:off x="6321777" y="1410744"/>
            <a:ext cx="248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pEDM ready to go</a:t>
            </a:r>
          </a:p>
        </p:txBody>
      </p:sp>
    </p:spTree>
    <p:extLst>
      <p:ext uri="{BB962C8B-B14F-4D97-AF65-F5344CB8AC3E}">
        <p14:creationId xmlns:p14="http://schemas.microsoft.com/office/powerpoint/2010/main" val="1493497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893594" cy="1117599"/>
          </a:xfrm>
        </p:spPr>
        <p:txBody>
          <a:bodyPr>
            <a:normAutofit fontScale="90000"/>
          </a:bodyPr>
          <a:lstStyle/>
          <a:p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Snowmass paper </a:t>
            </a:r>
            <a:r>
              <a:rPr lang="en-US" altLang="en-KR" sz="400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EDMs, </a:t>
            </a:r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</a:t>
            </a:r>
            <a:r>
              <a:rPr lang="en-US" altLang="en-KR" sz="400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EDMs:</a:t>
            </a:r>
            <a:endParaRPr lang="en-US" altLang="en-KR" sz="4000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FE035-A65B-374C-9ACA-77FB813E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2E1950-527A-FAEB-B389-5FF42FF73E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6127"/>
            <a:ext cx="6715125" cy="3734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79DADB-A747-FB5C-1AE1-42C2E5D772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48259"/>
            <a:ext cx="6900863" cy="1252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93E393-477F-5F0E-B3C7-7223195CF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044" y="0"/>
            <a:ext cx="5422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2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E2465-AFC8-FDA5-8CCF-95884A779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81258436-D733-6835-DC6D-9FD4C8B915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17599"/>
          </a:xfrm>
        </p:spPr>
        <p:txBody>
          <a:bodyPr>
            <a:normAutofit/>
          </a:bodyPr>
          <a:lstStyle/>
          <a:p>
            <a:pPr algn="ctr"/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news on EDMs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0E4FE2-67CF-6EA3-E5BB-43ACB90C9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9B841E-FCB6-97AC-4719-5EF60FE30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83677" y="-1474182"/>
            <a:ext cx="690647" cy="6858000"/>
          </a:xfrm>
          <a:prstGeom prst="rect">
            <a:avLst/>
          </a:prstGeom>
        </p:spPr>
      </p:pic>
      <p:pic>
        <p:nvPicPr>
          <p:cNvPr id="7" name="Picture 6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86513579-CDD1-1F96-C67F-DE99E8926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71544"/>
            <a:ext cx="4711700" cy="1524000"/>
          </a:xfrm>
          <a:prstGeom prst="rect">
            <a:avLst/>
          </a:prstGeom>
        </p:spPr>
      </p:pic>
      <p:pic>
        <p:nvPicPr>
          <p:cNvPr id="11" name="Picture 10" descr="A close-up of a document&#10;&#10;AI-generated content may be incorrect.">
            <a:extLst>
              <a:ext uri="{FF2B5EF4-FFF2-40B4-BE49-F238E27FC236}">
                <a16:creationId xmlns:a16="http://schemas.microsoft.com/office/drawing/2014/main" id="{C59A03C8-5631-4C37-DC5D-440405D1B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2432" y="2215300"/>
            <a:ext cx="8809568" cy="44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10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60B05-2D2E-A651-1341-D32CBB28D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88CB1E1-DBEC-EB61-C7FE-788FEB023B5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17599"/>
          </a:xfrm>
        </p:spPr>
        <p:txBody>
          <a:bodyPr>
            <a:normAutofit/>
          </a:bodyPr>
          <a:lstStyle/>
          <a:p>
            <a:pPr algn="ctr"/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news on EDMs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F3CAB7-B6F9-75EA-C015-EF023E4BD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396ED-1F2E-66F1-EE9A-B51782692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16" y="0"/>
            <a:ext cx="698904" cy="6858000"/>
          </a:xfrm>
          <a:prstGeom prst="rect">
            <a:avLst/>
          </a:prstGeom>
        </p:spPr>
      </p:pic>
      <p:pic>
        <p:nvPicPr>
          <p:cNvPr id="8" name="Picture 7" descr="A text on a page&#10;&#10;AI-generated content may be incorrect.">
            <a:extLst>
              <a:ext uri="{FF2B5EF4-FFF2-40B4-BE49-F238E27FC236}">
                <a16:creationId xmlns:a16="http://schemas.microsoft.com/office/drawing/2014/main" id="{CA3227C2-7EDE-4BF7-822E-7B4618E92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70" y="1447800"/>
            <a:ext cx="11093696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73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g–2 to EDM — Precision Spin Physics at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859973"/>
            <a:ext cx="11672455" cy="4266191"/>
          </a:xfrm>
        </p:spPr>
        <p:txBody>
          <a:bodyPr>
            <a:normAutofit/>
          </a:bodyPr>
          <a:lstStyle/>
          <a:p>
            <a:endParaRPr dirty="0"/>
          </a:p>
          <a:p>
            <a:r>
              <a:rPr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 g–2 @ Fermilab: World's most precise SM magnetic moment test.</a:t>
            </a:r>
          </a:p>
          <a:p>
            <a:r>
              <a:rPr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 19</a:t>
            </a:r>
            <a:r>
              <a:rPr lang="en-US"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From BNL to Fermilab — over 3</a:t>
            </a:r>
            <a:r>
              <a:rPr lang="en-US"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years</a:t>
            </a:r>
            <a:r>
              <a:rPr lang="en-US"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storage ring magnetic/electric dipole moment work</a:t>
            </a:r>
            <a:endParaRPr dirty="0">
              <a:solidFill>
                <a:srgbClr val="132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g–2 result announced this week — historic milestone.</a:t>
            </a:r>
          </a:p>
          <a:p>
            <a:r>
              <a:rPr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g–2 and EDM use spin precession in storage rings to probe fundamental physics.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E7674-9D9E-57DD-1218-5B7CB802E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017A7-5AF8-02F8-80D1-318DA62FE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5EA2-D7E3-F264-6F2B-6BDF0092B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55" y="176270"/>
            <a:ext cx="5060791" cy="1299992"/>
          </a:xfrm>
        </p:spPr>
        <p:txBody>
          <a:bodyPr anchor="ctr">
            <a:normAutofit/>
          </a:bodyPr>
          <a:lstStyle/>
          <a:p>
            <a:r>
              <a:rPr lang="en-KR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muons to protons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D8311-8CDC-5F5E-2A78-B22C0C942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244907"/>
            <a:ext cx="5924625" cy="561309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Muons:</a:t>
            </a:r>
          </a:p>
          <a:p>
            <a:pPr>
              <a:lnSpc>
                <a:spcPct val="90000"/>
              </a:lnSpc>
            </a:pPr>
            <a:r>
              <a:rPr lang="en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 time and energy</a:t>
            </a:r>
          </a:p>
          <a:p>
            <a:pPr>
              <a:lnSpc>
                <a:spcPct val="90000"/>
              </a:lnSpc>
            </a:pPr>
            <a:r>
              <a:rPr lang="en-KR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 lifetime: 64.4 μs (a whole storage time lasts ~1ms)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132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 EDM: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 polarimetry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 beam with “infinite” lifetime and small phase-space for huge statistics gain</a:t>
            </a:r>
            <a:endParaRPr lang="en-K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erson standing in a circular room with many machines&#10;&#10;AI-generated content may be incorrect.">
            <a:extLst>
              <a:ext uri="{FF2B5EF4-FFF2-40B4-BE49-F238E27FC236}">
                <a16:creationId xmlns:a16="http://schemas.microsoft.com/office/drawing/2014/main" id="{0FD7201E-19FF-DB9F-95C4-B8F8FA6ACA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760" r="25857"/>
          <a:stretch>
            <a:fillRect/>
          </a:stretch>
        </p:blipFill>
        <p:spPr>
          <a:xfrm>
            <a:off x="6096000" y="1"/>
            <a:ext cx="4577118" cy="68580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E9F1439-259E-C1F9-923B-EB00B3E10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0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56328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 of pEDM at 10</a:t>
            </a:r>
            <a:r>
              <a:rPr lang="en-US" altLang="en-KR" sz="4000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-29</a:t>
            </a:r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KR" sz="40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602" name="Rectangle 3">
                <a:extLst>
                  <a:ext uri="{FF2B5EF4-FFF2-40B4-BE49-F238E27FC236}">
                    <a16:creationId xmlns:a16="http://schemas.microsoft.com/office/drawing/2014/main" id="{EF2588D4-E85C-7D46-9B2F-5944A76F60ED}"/>
                  </a:ext>
                </a:extLst>
              </p:cNvPr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0" y="1484671"/>
                <a:ext cx="12192000" cy="5373328"/>
              </a:xfrm>
            </p:spPr>
            <p:txBody>
              <a:bodyPr>
                <a:normAutofit/>
              </a:bodyPr>
              <a:lstStyle/>
              <a:p>
                <a:r>
                  <a:rPr lang="en-US" altLang="en-KR" dirty="0">
                    <a:solidFill>
                      <a:srgbClr val="221B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Probe New Physics, at ~10</a:t>
                </a:r>
                <a:r>
                  <a:rPr lang="en-US" altLang="en-KR" baseline="30000" dirty="0">
                    <a:solidFill>
                      <a:srgbClr val="221B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en-KR" dirty="0">
                    <a:solidFill>
                      <a:srgbClr val="221B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TeV mass scale, Higgs CPV</a:t>
                </a:r>
              </a:p>
              <a:p>
                <a:endParaRPr lang="en-US" altLang="en-KR" dirty="0">
                  <a:solidFill>
                    <a:srgbClr val="221B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en-KR" dirty="0">
                    <a:solidFill>
                      <a:srgbClr val="221B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Could help explain level of baryon-antibaryon asymmetry in our universe</a:t>
                </a:r>
              </a:p>
              <a:p>
                <a:endParaRPr lang="en-US" altLang="en-KR" dirty="0">
                  <a:solidFill>
                    <a:srgbClr val="221B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en-KR" dirty="0">
                    <a:solidFill>
                      <a:srgbClr val="221B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Improve sensitivity to </a:t>
                </a:r>
                <a14:m>
                  <m:oMath xmlns:m="http://schemas.openxmlformats.org/officeDocument/2006/math">
                    <m:r>
                      <a:rPr lang="en-US" altLang="en-KR" i="1" smtClean="0">
                        <a:solidFill>
                          <a:srgbClr val="221B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𝛳</m:t>
                    </m:r>
                  </m:oMath>
                </a14:m>
                <a:r>
                  <a:rPr lang="en-US" altLang="en-KR" baseline="-25000" dirty="0">
                    <a:solidFill>
                      <a:srgbClr val="221B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QCD</a:t>
                </a:r>
                <a:r>
                  <a:rPr lang="en-US" altLang="en-KR" dirty="0">
                    <a:solidFill>
                      <a:srgbClr val="221B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three orders of magnitude</a:t>
                </a:r>
              </a:p>
              <a:p>
                <a:pPr marL="0" indent="0">
                  <a:buNone/>
                </a:pPr>
                <a:endParaRPr lang="en-US" altLang="en-KR" dirty="0">
                  <a:solidFill>
                    <a:srgbClr val="221B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en-KR" dirty="0">
                    <a:solidFill>
                      <a:srgbClr val="221B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 search for axion dark matter (axion-gluon coupling). Could cross-check gluonic coupling, should axions are detected with microwave cavities.</a:t>
                </a:r>
              </a:p>
            </p:txBody>
          </p:sp>
        </mc:Choice>
        <mc:Fallback>
          <p:sp>
            <p:nvSpPr>
              <p:cNvPr id="25602" name="Rectangle 3">
                <a:extLst>
                  <a:ext uri="{FF2B5EF4-FFF2-40B4-BE49-F238E27FC236}">
                    <a16:creationId xmlns:a16="http://schemas.microsoft.com/office/drawing/2014/main" id="{EF2588D4-E85C-7D46-9B2F-5944A76F60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0" y="1484671"/>
                <a:ext cx="12192000" cy="5373328"/>
              </a:xfrm>
              <a:blipFill>
                <a:blip r:embed="rId3"/>
                <a:stretch>
                  <a:fillRect l="-937" t="-212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FE035-A65B-374C-9ACA-77FB813E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9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-679"/>
            <a:ext cx="8915400" cy="68586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T-time symmetry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0" y="2374900"/>
            <a:ext cx="9144000" cy="1524001"/>
          </a:xfrm>
        </p:spPr>
        <p:txBody>
          <a:bodyPr/>
          <a:lstStyle/>
          <a:p>
            <a:pPr marL="457200" indent="-457200"/>
            <a:r>
              <a:rPr lang="en-US" dirty="0">
                <a:solidFill>
                  <a:srgbClr val="0000FF"/>
                </a:solidFill>
              </a:rPr>
              <a:t>T-symmetry describes physics phenomena that are independent of the direction of time.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4" name="Text Box 17"/>
          <p:cNvSpPr txBox="1">
            <a:spLocks noChangeArrowheads="1"/>
          </p:cNvSpPr>
          <p:nvPr/>
        </p:nvSpPr>
        <p:spPr bwMode="auto">
          <a:xfrm>
            <a:off x="1681164" y="104776"/>
            <a:ext cx="88280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009900"/>
                </a:solidFill>
              </a:rPr>
              <a:t>Clock-wise (CW) motion in a storage ring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7" name="Donut 26"/>
          <p:cNvSpPr/>
          <p:nvPr/>
        </p:nvSpPr>
        <p:spPr>
          <a:xfrm>
            <a:off x="3302000" y="685800"/>
            <a:ext cx="6159500" cy="6007100"/>
          </a:xfrm>
          <a:prstGeom prst="donut">
            <a:avLst>
              <a:gd name="adj" fmla="val 1019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880100" y="914400"/>
            <a:ext cx="825500" cy="5562600"/>
            <a:chOff x="2688" y="768"/>
            <a:chExt cx="336" cy="2352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736" y="768"/>
              <a:ext cx="288" cy="96"/>
              <a:chOff x="2736" y="768"/>
              <a:chExt cx="288" cy="96"/>
            </a:xfrm>
          </p:grpSpPr>
          <p:sp>
            <p:nvSpPr>
              <p:cNvPr id="68619" name="Oval 8"/>
              <p:cNvSpPr>
                <a:spLocks noChangeArrowheads="1"/>
              </p:cNvSpPr>
              <p:nvPr/>
            </p:nvSpPr>
            <p:spPr bwMode="auto">
              <a:xfrm>
                <a:off x="2832" y="768"/>
                <a:ext cx="96" cy="9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20" name="Line 9"/>
              <p:cNvSpPr>
                <a:spLocks noChangeShapeType="1"/>
              </p:cNvSpPr>
              <p:nvPr/>
            </p:nvSpPr>
            <p:spPr bwMode="auto">
              <a:xfrm rot="5400000" flipV="1">
                <a:off x="2880" y="672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688" y="3024"/>
              <a:ext cx="288" cy="96"/>
              <a:chOff x="2736" y="768"/>
              <a:chExt cx="288" cy="96"/>
            </a:xfrm>
          </p:grpSpPr>
          <p:sp>
            <p:nvSpPr>
              <p:cNvPr id="68617" name="Oval 11"/>
              <p:cNvSpPr>
                <a:spLocks noChangeArrowheads="1"/>
              </p:cNvSpPr>
              <p:nvPr/>
            </p:nvSpPr>
            <p:spPr bwMode="auto">
              <a:xfrm>
                <a:off x="2832" y="768"/>
                <a:ext cx="96" cy="9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18" name="Line 12"/>
              <p:cNvSpPr>
                <a:spLocks noChangeShapeType="1"/>
              </p:cNvSpPr>
              <p:nvPr/>
            </p:nvSpPr>
            <p:spPr bwMode="auto">
              <a:xfrm rot="5400000" flipV="1">
                <a:off x="2880" y="672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29" name="Straight Arrow Connector 28"/>
          <p:cNvCxnSpPr>
            <a:stCxn id="27" idx="2"/>
          </p:cNvCxnSpPr>
          <p:nvPr/>
        </p:nvCxnSpPr>
        <p:spPr>
          <a:xfrm rot="10800000" flipH="1">
            <a:off x="3302000" y="3683000"/>
            <a:ext cx="558800" cy="6350"/>
          </a:xfrm>
          <a:prstGeom prst="straightConnector1">
            <a:avLst/>
          </a:prstGeom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 flipH="1">
            <a:off x="8890000" y="3835400"/>
            <a:ext cx="558800" cy="6350"/>
          </a:xfrm>
          <a:prstGeom prst="straightConnector1">
            <a:avLst/>
          </a:prstGeom>
          <a:ln w="38100" cap="flat" cmpd="sng" algn="ctr">
            <a:solidFill>
              <a:srgbClr val="FF3300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7413813" cy="172510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U.S. Secretary of Energy,</a:t>
            </a:r>
            <a:br>
              <a:rPr lang="en-US"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 Wright, visited Fermilab on July 17 (Photo: Brendan Casey)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59973"/>
            <a:ext cx="7048500" cy="4795351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very first poster he saw when he entered the Wilson Hall at Fermilab: Muon g–2, about an amazing experiment.</a:t>
            </a:r>
          </a:p>
          <a:p>
            <a:endParaRPr lang="en-US" dirty="0">
              <a:solidFill>
                <a:srgbClr val="132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2021-2025 media coverage with 15.53 billion potential readers and 6,525 media stories!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E7674-9D9E-57DD-1218-5B7CB802E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A poster on a table&#10;&#10;AI-generated content may be incorrect.">
            <a:extLst>
              <a:ext uri="{FF2B5EF4-FFF2-40B4-BE49-F238E27FC236}">
                <a16:creationId xmlns:a16="http://schemas.microsoft.com/office/drawing/2014/main" id="{7E896E0B-8FB7-936F-5893-0C694B97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4" name="Text Box 17"/>
          <p:cNvSpPr txBox="1">
            <a:spLocks noChangeArrowheads="1"/>
          </p:cNvSpPr>
          <p:nvPr/>
        </p:nvSpPr>
        <p:spPr bwMode="auto">
          <a:xfrm>
            <a:off x="1681164" y="104776"/>
            <a:ext cx="88280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009900"/>
                </a:solidFill>
              </a:rPr>
              <a:t>Counter-Clock-wise (CCW) motion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7" name="Donut 26"/>
          <p:cNvSpPr/>
          <p:nvPr/>
        </p:nvSpPr>
        <p:spPr>
          <a:xfrm>
            <a:off x="3302000" y="685800"/>
            <a:ext cx="6159500" cy="6007100"/>
          </a:xfrm>
          <a:prstGeom prst="donut">
            <a:avLst>
              <a:gd name="adj" fmla="val 1019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5943600" y="901701"/>
            <a:ext cx="800100" cy="5560811"/>
            <a:chOff x="2722" y="768"/>
            <a:chExt cx="302" cy="2352"/>
          </a:xfrm>
          <a:solidFill>
            <a:srgbClr val="FF0000"/>
          </a:solidFill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2736" y="768"/>
              <a:ext cx="288" cy="96"/>
              <a:chOff x="2736" y="768"/>
              <a:chExt cx="288" cy="96"/>
            </a:xfrm>
            <a:grpFill/>
          </p:grpSpPr>
          <p:sp>
            <p:nvSpPr>
              <p:cNvPr id="24" name="Oval 8"/>
              <p:cNvSpPr>
                <a:spLocks noChangeArrowheads="1"/>
              </p:cNvSpPr>
              <p:nvPr/>
            </p:nvSpPr>
            <p:spPr bwMode="auto">
              <a:xfrm>
                <a:off x="2832" y="768"/>
                <a:ext cx="96" cy="9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pitchFamily="34" charset="-128"/>
                </a:endParaRPr>
              </a:p>
            </p:txBody>
          </p:sp>
          <p:sp>
            <p:nvSpPr>
              <p:cNvPr id="25" name="Line 9"/>
              <p:cNvSpPr>
                <a:spLocks noChangeShapeType="1"/>
              </p:cNvSpPr>
              <p:nvPr/>
            </p:nvSpPr>
            <p:spPr bwMode="auto">
              <a:xfrm rot="5400000" flipV="1">
                <a:off x="2880" y="672"/>
                <a:ext cx="0" cy="28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pitchFamily="34" charset="-128"/>
                </a:endParaRPr>
              </a:p>
            </p:txBody>
          </p:sp>
        </p:grpSp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2722" y="3024"/>
              <a:ext cx="288" cy="96"/>
              <a:chOff x="2770" y="768"/>
              <a:chExt cx="288" cy="96"/>
            </a:xfrm>
            <a:grpFill/>
          </p:grpSpPr>
          <p:sp>
            <p:nvSpPr>
              <p:cNvPr id="22" name="Oval 11"/>
              <p:cNvSpPr>
                <a:spLocks noChangeArrowheads="1"/>
              </p:cNvSpPr>
              <p:nvPr/>
            </p:nvSpPr>
            <p:spPr bwMode="auto">
              <a:xfrm>
                <a:off x="2832" y="768"/>
                <a:ext cx="96" cy="9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pitchFamily="34" charset="-128"/>
                </a:endParaRPr>
              </a:p>
            </p:txBody>
          </p:sp>
          <p:sp>
            <p:nvSpPr>
              <p:cNvPr id="23" name="Line 12"/>
              <p:cNvSpPr>
                <a:spLocks noChangeShapeType="1"/>
              </p:cNvSpPr>
              <p:nvPr/>
            </p:nvSpPr>
            <p:spPr bwMode="auto">
              <a:xfrm rot="5400000" flipV="1">
                <a:off x="2914" y="672"/>
                <a:ext cx="0" cy="28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pitchFamily="34" charset="-128"/>
                </a:endParaRPr>
              </a:p>
            </p:txBody>
          </p:sp>
        </p:grpSp>
      </p:grpSp>
      <p:cxnSp>
        <p:nvCxnSpPr>
          <p:cNvPr id="29" name="Straight Arrow Connector 28"/>
          <p:cNvCxnSpPr>
            <a:stCxn id="27" idx="2"/>
          </p:cNvCxnSpPr>
          <p:nvPr/>
        </p:nvCxnSpPr>
        <p:spPr>
          <a:xfrm rot="10800000" flipH="1">
            <a:off x="3302000" y="3683000"/>
            <a:ext cx="558800" cy="6350"/>
          </a:xfrm>
          <a:prstGeom prst="straightConnector1">
            <a:avLst/>
          </a:prstGeom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 flipH="1">
            <a:off x="8890000" y="3835400"/>
            <a:ext cx="558800" cy="6350"/>
          </a:xfrm>
          <a:prstGeom prst="straightConnector1">
            <a:avLst/>
          </a:prstGeom>
          <a:ln w="38100" cap="flat" cmpd="sng" algn="ctr">
            <a:solidFill>
              <a:srgbClr val="FF3300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>
            <a:extLst>
              <a:ext uri="{FF2B5EF4-FFF2-40B4-BE49-F238E27FC236}">
                <a16:creationId xmlns:a16="http://schemas.microsoft.com/office/drawing/2014/main" id="{2DF51032-2B3B-2D45-9F9B-4BB1FC90EE9E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0" y="0"/>
            <a:ext cx="9144000" cy="1689100"/>
          </a:xfrm>
        </p:spPr>
        <p:txBody>
          <a:bodyPr/>
          <a:lstStyle/>
          <a:p>
            <a:pPr eaLnBrk="1" hangingPunct="1"/>
            <a:r>
              <a:rPr lang="en-US" altLang="en-KR">
                <a:solidFill>
                  <a:srgbClr val="0000FF"/>
                </a:solidFill>
              </a:rPr>
              <a:t>Storage Ring EDM experiments</a:t>
            </a:r>
            <a:endParaRPr lang="en-US" altLang="en-KR" sz="3600">
              <a:solidFill>
                <a:srgbClr val="0000FF"/>
              </a:solidFill>
            </a:endParaRPr>
          </a:p>
        </p:txBody>
      </p:sp>
      <p:sp>
        <p:nvSpPr>
          <p:cNvPr id="146434" name="Oval 32">
            <a:extLst>
              <a:ext uri="{FF2B5EF4-FFF2-40B4-BE49-F238E27FC236}">
                <a16:creationId xmlns:a16="http://schemas.microsoft.com/office/drawing/2014/main" id="{CD907A5F-60CE-F140-931C-DFBA5000F49C}"/>
              </a:ext>
            </a:extLst>
          </p:cNvPr>
          <p:cNvSpPr>
            <a:spLocks noChangeArrowheads="1"/>
          </p:cNvSpPr>
          <p:nvPr/>
        </p:nvSpPr>
        <p:spPr bwMode="auto">
          <a:xfrm rot="5206446">
            <a:off x="1728788" y="2587625"/>
            <a:ext cx="88900" cy="2730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KR" altLang="en-KR" sz="1800"/>
          </a:p>
        </p:txBody>
      </p:sp>
      <p:pic>
        <p:nvPicPr>
          <p:cNvPr id="146435" name="Picture 2" descr="title">
            <a:extLst>
              <a:ext uri="{FF2B5EF4-FFF2-40B4-BE49-F238E27FC236}">
                <a16:creationId xmlns:a16="http://schemas.microsoft.com/office/drawing/2014/main" id="{4135C8B8-1DDB-F44D-ACD6-C0DB6EFD8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6" y="2133601"/>
            <a:ext cx="4702175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Rectangle 4">
            <a:extLst>
              <a:ext uri="{FF2B5EF4-FFF2-40B4-BE49-F238E27FC236}">
                <a16:creationId xmlns:a16="http://schemas.microsoft.com/office/drawing/2014/main" id="{BDB72C37-FFEF-F642-800E-51975C793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1225550"/>
            <a:ext cx="84201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3600">
                <a:solidFill>
                  <a:srgbClr val="FF0000"/>
                </a:solidFill>
              </a:rPr>
              <a:t>(or how to create a Dirac-like particle in a storage ring)</a:t>
            </a:r>
            <a:endParaRPr lang="en-US" altLang="en-KR" sz="36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8F29F1-A1F6-F94D-8933-4C95486AC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5D1D24-767F-7645-9DFE-D054F4C32800}"/>
              </a:ext>
            </a:extLst>
          </p:cNvPr>
          <p:cNvSpPr txBox="1"/>
          <p:nvPr/>
        </p:nvSpPr>
        <p:spPr>
          <a:xfrm>
            <a:off x="8157411" y="2057400"/>
            <a:ext cx="39421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 bending, w/</a:t>
            </a:r>
          </a:p>
          <a:p>
            <a:r>
              <a:rPr lang="en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“magic” momentum</a:t>
            </a:r>
          </a:p>
        </p:txBody>
      </p:sp>
    </p:spTree>
    <p:extLst>
      <p:ext uri="{BB962C8B-B14F-4D97-AF65-F5344CB8AC3E}">
        <p14:creationId xmlns:p14="http://schemas.microsoft.com/office/powerpoint/2010/main" val="195261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9380DD51-4A50-4B47-BE94-EAB78F91A95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12192000" cy="1338263"/>
          </a:xfrm>
        </p:spPr>
        <p:txBody>
          <a:bodyPr/>
          <a:lstStyle/>
          <a:p>
            <a:pPr algn="ctr"/>
            <a:r>
              <a:rPr lang="en-US" altLang="en-KR" dirty="0">
                <a:solidFill>
                  <a:srgbClr val="221BFF"/>
                </a:solidFill>
              </a:rPr>
              <a:t>Electric fields: Freezing the g-2 spin precession</a:t>
            </a:r>
          </a:p>
        </p:txBody>
      </p:sp>
      <p:sp>
        <p:nvSpPr>
          <p:cNvPr id="45059" name="Rectangle 6">
            <a:extLst>
              <a:ext uri="{FF2B5EF4-FFF2-40B4-BE49-F238E27FC236}">
                <a16:creationId xmlns:a16="http://schemas.microsoft.com/office/drawing/2014/main" id="{0F2733CB-82A6-4846-976B-D43DAB6F0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489" y="2681622"/>
            <a:ext cx="1092128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KR" sz="2800" dirty="0">
                <a:solidFill>
                  <a:srgbClr val="009900"/>
                </a:solidFill>
              </a:rPr>
              <a:t>The g-2 spin precession is zero at </a:t>
            </a:r>
            <a:r>
              <a:rPr lang="ja-JP" altLang="en-US" sz="2800">
                <a:solidFill>
                  <a:srgbClr val="009900"/>
                </a:solidFill>
              </a:rPr>
              <a:t>“</a:t>
            </a:r>
            <a:r>
              <a:rPr lang="en-US" altLang="ja-JP" sz="2800" dirty="0">
                <a:solidFill>
                  <a:srgbClr val="009900"/>
                </a:solidFill>
              </a:rPr>
              <a:t>magic</a:t>
            </a:r>
            <a:r>
              <a:rPr lang="ja-JP" altLang="en-US" sz="2800">
                <a:solidFill>
                  <a:srgbClr val="009900"/>
                </a:solidFill>
              </a:rPr>
              <a:t>”</a:t>
            </a:r>
            <a:r>
              <a:rPr lang="en-US" altLang="ja-JP" sz="2800" dirty="0">
                <a:solidFill>
                  <a:srgbClr val="009900"/>
                </a:solidFill>
              </a:rPr>
              <a:t> momentum  (3.1GeV/c for muons,…), so the focusing system can be electric</a:t>
            </a:r>
            <a:endParaRPr lang="en-US" altLang="en-KR" sz="2800" dirty="0">
              <a:solidFill>
                <a:srgbClr val="0099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493D2D-9FA0-2D4A-B4E0-9F534A667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007" y="5342774"/>
            <a:ext cx="107281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KR" sz="2800" dirty="0">
                <a:solidFill>
                  <a:srgbClr val="009900"/>
                </a:solidFill>
              </a:rPr>
              <a:t>The </a:t>
            </a:r>
            <a:r>
              <a:rPr lang="ja-JP" altLang="en-US" sz="2800">
                <a:solidFill>
                  <a:srgbClr val="009900"/>
                </a:solidFill>
              </a:rPr>
              <a:t>“</a:t>
            </a:r>
            <a:r>
              <a:rPr lang="en-US" altLang="ja-JP" sz="2800" dirty="0">
                <a:solidFill>
                  <a:srgbClr val="009900"/>
                </a:solidFill>
              </a:rPr>
              <a:t>magic</a:t>
            </a:r>
            <a:r>
              <a:rPr lang="ja-JP" altLang="en-US" sz="2800">
                <a:solidFill>
                  <a:srgbClr val="009900"/>
                </a:solidFill>
              </a:rPr>
              <a:t>”</a:t>
            </a:r>
            <a:r>
              <a:rPr lang="en-US" altLang="ja-JP" sz="2800" dirty="0">
                <a:solidFill>
                  <a:srgbClr val="009900"/>
                </a:solidFill>
              </a:rPr>
              <a:t> momentum concept with electric focusing was first used in the last muon g-2 experiment at CERN, at BNL &amp; FNAL.</a:t>
            </a:r>
            <a:endParaRPr lang="en-US" altLang="en-KR" sz="2800" dirty="0">
              <a:solidFill>
                <a:srgbClr val="0099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00DE6D-8EC1-9B42-AB05-8ECE878C9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2AF397-B398-F848-B7EB-B654854F117C}"/>
                  </a:ext>
                </a:extLst>
              </p:cNvPr>
              <p:cNvSpPr txBox="1"/>
              <p:nvPr/>
            </p:nvSpPr>
            <p:spPr>
              <a:xfrm>
                <a:off x="3260557" y="1251285"/>
                <a:ext cx="6448927" cy="11299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KR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KR" sz="4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KR" sz="4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KR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4000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𝑚𝑐</m:t>
                                    </m:r>
                                  </m:num>
                                  <m:den>
                                    <m:r>
                                      <a:rPr lang="en-US" sz="4000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4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f>
                      <m:fPr>
                        <m:ctrlPr>
                          <a:rPr lang="en-US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sz="40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  <m:r>
                          <a:rPr lang="en-US" sz="4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en-US" sz="40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num>
                      <m:den>
                        <m: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KR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KR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2AF397-B398-F848-B7EB-B654854F1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557" y="1251285"/>
                <a:ext cx="6448927" cy="1129925"/>
              </a:xfrm>
              <a:prstGeom prst="rect">
                <a:avLst/>
              </a:prstGeom>
              <a:blipFill>
                <a:blip r:embed="rId3"/>
                <a:stretch>
                  <a:fillRect l="-1768" r="-196" b="-666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ACF2F0-D94C-8843-9F77-1B6A8E52B2D9}"/>
                  </a:ext>
                </a:extLst>
              </p:cNvPr>
              <p:cNvSpPr txBox="1"/>
              <p:nvPr/>
            </p:nvSpPr>
            <p:spPr>
              <a:xfrm>
                <a:off x="1937083" y="3990475"/>
                <a:ext cx="9312442" cy="9347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0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𝑚𝑐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rad>
                      </m:den>
                    </m:f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𝑤𝑖𝑡h</m:t>
                    </m:r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1+1/</m:t>
                        </m:r>
                        <m:r>
                          <a:rPr lang="en-US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endParaRPr lang="en-KR" sz="40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ACF2F0-D94C-8843-9F77-1B6A8E52B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083" y="3990475"/>
                <a:ext cx="9312442" cy="934743"/>
              </a:xfrm>
              <a:prstGeom prst="rect">
                <a:avLst/>
              </a:prstGeom>
              <a:blipFill>
                <a:blip r:embed="rId4"/>
                <a:stretch>
                  <a:fillRect l="-3270" t="-4054" b="-10811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143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75CB67-4B4A-CBDA-80BF-42415C0AC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1646" y="1513233"/>
            <a:ext cx="7126356" cy="5344767"/>
          </a:xfrm>
          <a:prstGeom prst="rect">
            <a:avLst/>
          </a:prstGeom>
        </p:spPr>
      </p:pic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48090" y="70669"/>
            <a:ext cx="9558528" cy="2096061"/>
          </a:xfrm>
          <a:solidFill>
            <a:srgbClr val="2934FF"/>
          </a:solidFill>
        </p:spPr>
        <p:txBody>
          <a:bodyPr/>
          <a:lstStyle/>
          <a:p>
            <a:pPr algn="ctr"/>
            <a:r>
              <a:rPr lang="en-US" altLang="en-US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Storage ring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</a:t>
            </a:r>
            <a:r>
              <a:rPr lang="en-US" altLang="en-US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lectric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</a:t>
            </a:r>
            <a:r>
              <a:rPr lang="en-US" altLang="en-US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ipole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</a:t>
            </a:r>
            <a:r>
              <a:rPr lang="en-US" altLang="en-US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oments</a:t>
            </a:r>
            <a:endParaRPr lang="en-US" altLang="en-US" dirty="0">
              <a:solidFill>
                <a:srgbClr val="FFFF00"/>
              </a:solidFill>
              <a:effectLst/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670AA9-2211-6A84-8179-AC80C1B68DAA}"/>
              </a:ext>
            </a:extLst>
          </p:cNvPr>
          <p:cNvSpPr txBox="1"/>
          <p:nvPr/>
        </p:nvSpPr>
        <p:spPr>
          <a:xfrm>
            <a:off x="6035040" y="2628219"/>
            <a:ext cx="6156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Frozen spin method: </a:t>
            </a:r>
          </a:p>
          <a:p>
            <a:endParaRPr lang="en-K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 aligned with the momentum vector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K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Radial E-field precesses EDM/spin vertically</a:t>
            </a:r>
          </a:p>
          <a:p>
            <a:endParaRPr lang="en-K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Monitoring the spin using a polarimeter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09082-97D0-AD27-9DED-2A77DA69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049056-9C57-5C9B-DC4A-DAA11436AE4E}"/>
              </a:ext>
            </a:extLst>
          </p:cNvPr>
          <p:cNvSpPr txBox="1"/>
          <p:nvPr/>
        </p:nvSpPr>
        <p:spPr>
          <a:xfrm>
            <a:off x="8248436" y="2212808"/>
            <a:ext cx="34675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KR" sz="18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 93, 052001 (2004)</a:t>
            </a:r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340299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1346200"/>
            <a:ext cx="6707188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60338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x-none" sz="2800" b="1" dirty="0">
                <a:solidFill>
                  <a:srgbClr val="0000FF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Proton storage ring EDM experiment is combination of beam + a trap</a:t>
            </a:r>
          </a:p>
        </p:txBody>
      </p:sp>
      <p:sp>
        <p:nvSpPr>
          <p:cNvPr id="880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2464471-E00C-5F4D-8C3E-B9045AEA4C52}" type="slidenum">
              <a:rPr lang="en-US" altLang="x-none" sz="1400"/>
              <a:pPr eaLnBrk="1" hangingPunct="1"/>
              <a:t>24</a:t>
            </a:fld>
            <a:endParaRPr lang="en-US" altLang="x-none" sz="1400"/>
          </a:p>
        </p:txBody>
      </p:sp>
      <p:sp>
        <p:nvSpPr>
          <p:cNvPr id="88068" name="TextBox 2"/>
          <p:cNvSpPr txBox="1">
            <a:spLocks noChangeArrowheads="1"/>
          </p:cNvSpPr>
          <p:nvPr/>
        </p:nvSpPr>
        <p:spPr bwMode="auto">
          <a:xfrm>
            <a:off x="2355850" y="6364288"/>
            <a:ext cx="1416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0000"/>
                </a:solidFill>
              </a:rPr>
              <a:t>B. Morse</a:t>
            </a:r>
          </a:p>
        </p:txBody>
      </p:sp>
      <p:sp>
        <p:nvSpPr>
          <p:cNvPr id="7" name="Rectangle 6"/>
          <p:cNvSpPr/>
          <p:nvPr/>
        </p:nvSpPr>
        <p:spPr>
          <a:xfrm>
            <a:off x="8551863" y="6491288"/>
            <a:ext cx="309562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84618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5C20AA-C273-E946-B2AD-CEDD63825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816" y="1621536"/>
            <a:ext cx="3558184" cy="4090416"/>
          </a:xfrm>
          <a:prstGeom prst="rect">
            <a:avLst/>
          </a:prstGeom>
        </p:spPr>
      </p:pic>
      <p:sp>
        <p:nvSpPr>
          <p:cNvPr id="118785" name="Title 1">
            <a:extLst>
              <a:ext uri="{FF2B5EF4-FFF2-40B4-BE49-F238E27FC236}">
                <a16:creationId xmlns:a16="http://schemas.microsoft.com/office/drawing/2014/main" id="{9DA0FE02-2C2B-B243-95B3-2CD782F98B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94496"/>
            <a:ext cx="11574379" cy="692195"/>
          </a:xfrm>
        </p:spPr>
        <p:txBody>
          <a:bodyPr>
            <a:normAutofit fontScale="90000"/>
          </a:bodyPr>
          <a:lstStyle/>
          <a:p>
            <a:r>
              <a:rPr lang="en-US" altLang="en-US" sz="2954" dirty="0">
                <a:solidFill>
                  <a:srgbClr val="221BFF"/>
                </a:solidFill>
                <a:ea typeface="ＭＳ Ｐゴシック" panose="020B0600070205080204" pitchFamily="34" charset="-128"/>
              </a:rPr>
              <a:t>Hybrid, symmetric lattice storage ring. </a:t>
            </a:r>
            <a:r>
              <a:rPr lang="en-US" altLang="en-US" sz="2954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</a:t>
            </a:r>
            <a:r>
              <a:rPr lang="en-US" altLang="en-US" sz="2954" dirty="0">
                <a:solidFill>
                  <a:srgbClr val="221BFF"/>
                </a:solidFill>
                <a:ea typeface="ＭＳ Ｐゴシック" panose="020B0600070205080204" pitchFamily="34" charset="-128"/>
              </a:rPr>
              <a:t>pin </a:t>
            </a:r>
            <a:r>
              <a:rPr lang="en-US" altLang="en-US" sz="2954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</a:t>
            </a:r>
            <a:r>
              <a:rPr lang="en-US" altLang="en-US" sz="2954" dirty="0">
                <a:solidFill>
                  <a:srgbClr val="221BFF"/>
                </a:solidFill>
                <a:ea typeface="ＭＳ Ｐゴシック" panose="020B0600070205080204" pitchFamily="34" charset="-128"/>
              </a:rPr>
              <a:t>oherence </a:t>
            </a:r>
            <a:r>
              <a:rPr lang="en-US" altLang="en-US" sz="2954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</a:t>
            </a:r>
            <a:r>
              <a:rPr lang="en-US" altLang="en-US" sz="2954" dirty="0">
                <a:solidFill>
                  <a:srgbClr val="221BFF"/>
                </a:solidFill>
                <a:ea typeface="ＭＳ Ｐゴシック" panose="020B0600070205080204" pitchFamily="34" charset="-128"/>
              </a:rPr>
              <a:t>ime with </a:t>
            </a:r>
            <a:r>
              <a:rPr lang="en-US" altLang="en-US" sz="2954" dirty="0" err="1">
                <a:solidFill>
                  <a:srgbClr val="221BFF"/>
                </a:solidFill>
                <a:ea typeface="ＭＳ Ｐゴシック" panose="020B0600070205080204" pitchFamily="34" charset="-128"/>
              </a:rPr>
              <a:t>sextupoles</a:t>
            </a:r>
            <a:endParaRPr lang="en-US" altLang="en-US" sz="2954" dirty="0">
              <a:solidFill>
                <a:srgbClr val="221B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DC6134-E88B-D442-A97D-2D481FA54A8F}"/>
              </a:ext>
            </a:extLst>
          </p:cNvPr>
          <p:cNvSpPr txBox="1"/>
          <p:nvPr/>
        </p:nvSpPr>
        <p:spPr>
          <a:xfrm>
            <a:off x="543697" y="5708822"/>
            <a:ext cx="6895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Hybrid (magnetic and elecric) sextupoles were used to achieve long SCT.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E48660-0BB2-BA49-A577-0C75FACCA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9161"/>
            <a:ext cx="8276379" cy="30399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85E985-5384-5C45-9E29-2EB801121097}"/>
              </a:ext>
            </a:extLst>
          </p:cNvPr>
          <p:cNvSpPr txBox="1"/>
          <p:nvPr/>
        </p:nvSpPr>
        <p:spPr>
          <a:xfrm>
            <a:off x="61592" y="1497842"/>
            <a:ext cx="9369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Omarov </a:t>
            </a:r>
            <a:r>
              <a:rPr lang="en-KR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PHYS. REV. D </a:t>
            </a:r>
            <a:r>
              <a:rPr lang="en-K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  <a:r>
              <a:rPr lang="en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032001 (2022)</a:t>
            </a:r>
            <a:endParaRPr lang="en-KR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867E25-7508-C9D4-91FB-F1F97A84FCF3}"/>
              </a:ext>
            </a:extLst>
          </p:cNvPr>
          <p:cNvSpPr txBox="1"/>
          <p:nvPr/>
        </p:nvSpPr>
        <p:spPr>
          <a:xfrm>
            <a:off x="0" y="6290268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32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SCT with Intra-Beam-Scattering/Stochastic-Cooling is &gt;&gt;10 longer</a:t>
            </a:r>
          </a:p>
        </p:txBody>
      </p:sp>
    </p:spTree>
    <p:extLst>
      <p:ext uri="{BB962C8B-B14F-4D97-AF65-F5344CB8AC3E}">
        <p14:creationId xmlns:p14="http://schemas.microsoft.com/office/powerpoint/2010/main" val="99817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A71E2445-07C3-AF4D-993C-C61F0F1AE8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46909" y="0"/>
            <a:ext cx="10695709" cy="1270000"/>
          </a:xfrm>
        </p:spPr>
        <p:txBody>
          <a:bodyPr>
            <a:normAutofit/>
          </a:bodyPr>
          <a:lstStyle/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 Statistical Error (233MeV): 10</a:t>
            </a:r>
            <a:r>
              <a:rPr lang="en-US" altLang="en-KR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-29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KR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altLang="en-KR" u="sn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090" name="Rectangle 4">
            <a:extLst>
              <a:ext uri="{FF2B5EF4-FFF2-40B4-BE49-F238E27FC236}">
                <a16:creationId xmlns:a16="http://schemas.microsoft.com/office/drawing/2014/main" id="{46C409CF-6792-F241-B08C-2F6AD9938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076" y="1544596"/>
            <a:ext cx="8294687" cy="1692275"/>
          </a:xfrm>
          <a:prstGeom prst="rect">
            <a:avLst/>
          </a:prstGeom>
          <a:noFill/>
          <a:ln w="57150">
            <a:solidFill>
              <a:srgbClr val="221B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KR" altLang="en-KR" sz="1800"/>
          </a:p>
        </p:txBody>
      </p:sp>
      <p:sp>
        <p:nvSpPr>
          <p:cNvPr id="89091" name="Text Box 5">
            <a:extLst>
              <a:ext uri="{FF2B5EF4-FFF2-40B4-BE49-F238E27FC236}">
                <a16:creationId xmlns:a16="http://schemas.microsoft.com/office/drawing/2014/main" id="{FD58F6C5-4F12-4047-BC66-E8936E756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178" y="3485573"/>
            <a:ext cx="9817821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KR" sz="2400" i="1" dirty="0">
                <a:solidFill>
                  <a:srgbClr val="221BFF"/>
                </a:solidFill>
                <a:sym typeface="Symbol" pitchFamily="2" charset="2"/>
              </a:rPr>
              <a:t></a:t>
            </a:r>
            <a:r>
              <a:rPr lang="en-US" altLang="en-KR" sz="2400" i="1" baseline="-25000" dirty="0">
                <a:solidFill>
                  <a:srgbClr val="221BFF"/>
                </a:solidFill>
                <a:sym typeface="Symbol" pitchFamily="2" charset="2"/>
              </a:rPr>
              <a:t>p</a:t>
            </a:r>
            <a:r>
              <a:rPr lang="en-US" altLang="en-KR" sz="2400" i="1" baseline="-25000" dirty="0">
                <a:solidFill>
                  <a:srgbClr val="FF0000"/>
                </a:solidFill>
                <a:sym typeface="Symbol" pitchFamily="2" charset="2"/>
              </a:rPr>
              <a:t>    </a:t>
            </a:r>
            <a:r>
              <a:rPr lang="en-US" altLang="en-KR" sz="2400" dirty="0">
                <a:solidFill>
                  <a:srgbClr val="FF0000"/>
                </a:solidFill>
              </a:rPr>
              <a:t>: 2</a:t>
            </a:r>
            <a:r>
              <a:rPr lang="en-US" altLang="en-KR" sz="2400" dirty="0">
                <a:solidFill>
                  <a:srgbClr val="FF0000"/>
                </a:solidFill>
                <a:sym typeface="Symbol" pitchFamily="2" charset="2"/>
              </a:rPr>
              <a:t></a:t>
            </a:r>
            <a:r>
              <a:rPr lang="en-US" altLang="en-KR" sz="2400" dirty="0">
                <a:solidFill>
                  <a:srgbClr val="FF0000"/>
                </a:solidFill>
              </a:rPr>
              <a:t>10</a:t>
            </a:r>
            <a:r>
              <a:rPr lang="en-US" altLang="en-KR" sz="2400" baseline="30000" dirty="0">
                <a:solidFill>
                  <a:srgbClr val="FF0000"/>
                </a:solidFill>
              </a:rPr>
              <a:t>3</a:t>
            </a:r>
            <a:r>
              <a:rPr lang="en-US" altLang="en-KR" sz="2400" dirty="0">
                <a:solidFill>
                  <a:srgbClr val="FF0000"/>
                </a:solidFill>
              </a:rPr>
              <a:t>s    </a:t>
            </a:r>
            <a:r>
              <a:rPr lang="en-US" altLang="en-KR" sz="2400" dirty="0">
                <a:solidFill>
                  <a:srgbClr val="221BFF"/>
                </a:solidFill>
              </a:rPr>
              <a:t>Polarization Lifetime (</a:t>
            </a:r>
            <a:r>
              <a:rPr lang="en-US" altLang="en-KR" sz="2400" dirty="0">
                <a:solidFill>
                  <a:srgbClr val="FF0000"/>
                </a:solidFill>
              </a:rPr>
              <a:t>S</a:t>
            </a:r>
            <a:r>
              <a:rPr lang="en-US" altLang="en-KR" sz="2400" dirty="0">
                <a:solidFill>
                  <a:srgbClr val="221BFF"/>
                </a:solidFill>
              </a:rPr>
              <a:t>pin</a:t>
            </a:r>
            <a:r>
              <a:rPr lang="en-US" altLang="en-KR" sz="2400" dirty="0">
                <a:solidFill>
                  <a:schemeClr val="accent2"/>
                </a:solidFill>
              </a:rPr>
              <a:t> </a:t>
            </a:r>
            <a:r>
              <a:rPr lang="en-US" altLang="en-KR" sz="2400" dirty="0">
                <a:solidFill>
                  <a:srgbClr val="FF0000"/>
                </a:solidFill>
              </a:rPr>
              <a:t>C</a:t>
            </a:r>
            <a:r>
              <a:rPr lang="en-US" altLang="en-KR" sz="2400" dirty="0">
                <a:solidFill>
                  <a:srgbClr val="221BFF"/>
                </a:solidFill>
              </a:rPr>
              <a:t>oherence</a:t>
            </a:r>
            <a:r>
              <a:rPr lang="en-US" altLang="en-KR" sz="2400" dirty="0">
                <a:solidFill>
                  <a:schemeClr val="accent2"/>
                </a:solidFill>
              </a:rPr>
              <a:t> </a:t>
            </a:r>
            <a:r>
              <a:rPr lang="en-US" altLang="en-KR" sz="2400" dirty="0">
                <a:solidFill>
                  <a:srgbClr val="FF0000"/>
                </a:solidFill>
              </a:rPr>
              <a:t>T</a:t>
            </a:r>
            <a:r>
              <a:rPr lang="en-US" altLang="en-KR" sz="2400" dirty="0">
                <a:solidFill>
                  <a:srgbClr val="221BFF"/>
                </a:solidFill>
              </a:rPr>
              <a:t>ime)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400" i="1" dirty="0">
                <a:solidFill>
                  <a:srgbClr val="221BFF"/>
                </a:solidFill>
              </a:rPr>
              <a:t>A</a:t>
            </a:r>
            <a:r>
              <a:rPr lang="en-US" altLang="en-KR" sz="2400" i="1" dirty="0">
                <a:solidFill>
                  <a:srgbClr val="FF0000"/>
                </a:solidFill>
              </a:rPr>
              <a:t>   </a:t>
            </a:r>
            <a:r>
              <a:rPr lang="en-US" altLang="en-KR" sz="2400" dirty="0">
                <a:solidFill>
                  <a:srgbClr val="FF0000"/>
                </a:solidFill>
              </a:rPr>
              <a:t>: 0.6      </a:t>
            </a:r>
            <a:r>
              <a:rPr lang="en-US" altLang="en-KR" sz="2400" dirty="0">
                <a:solidFill>
                  <a:srgbClr val="221BFF"/>
                </a:solidFill>
              </a:rPr>
              <a:t>Left/right asymmetry observed by the polarimeter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400" i="1" dirty="0">
                <a:solidFill>
                  <a:srgbClr val="221BFF"/>
                </a:solidFill>
              </a:rPr>
              <a:t>P</a:t>
            </a:r>
            <a:r>
              <a:rPr lang="en-US" altLang="en-KR" sz="2400" i="1" dirty="0">
                <a:solidFill>
                  <a:srgbClr val="FF0000"/>
                </a:solidFill>
              </a:rPr>
              <a:t>   </a:t>
            </a:r>
            <a:r>
              <a:rPr lang="en-US" altLang="en-KR" sz="2400" dirty="0">
                <a:solidFill>
                  <a:srgbClr val="FF0000"/>
                </a:solidFill>
              </a:rPr>
              <a:t>: 0.8      </a:t>
            </a:r>
            <a:r>
              <a:rPr lang="en-US" altLang="en-KR" sz="2400" dirty="0">
                <a:solidFill>
                  <a:srgbClr val="221BFF"/>
                </a:solidFill>
              </a:rPr>
              <a:t>Beam polarization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400" i="1" dirty="0">
                <a:solidFill>
                  <a:srgbClr val="221BFF"/>
                </a:solidFill>
              </a:rPr>
              <a:t>N</a:t>
            </a:r>
            <a:r>
              <a:rPr lang="en-US" altLang="en-KR" sz="2400" i="1" baseline="-25000" dirty="0">
                <a:solidFill>
                  <a:srgbClr val="221BFF"/>
                </a:solidFill>
              </a:rPr>
              <a:t>c</a:t>
            </a:r>
            <a:r>
              <a:rPr lang="en-US" altLang="en-KR" sz="2400" i="1" baseline="-25000" dirty="0">
                <a:solidFill>
                  <a:srgbClr val="FF0000"/>
                </a:solidFill>
              </a:rPr>
              <a:t>  </a:t>
            </a:r>
            <a:r>
              <a:rPr lang="en-US" altLang="en-KR" sz="2400" dirty="0">
                <a:solidFill>
                  <a:srgbClr val="FF0000"/>
                </a:solidFill>
              </a:rPr>
              <a:t>: 4</a:t>
            </a:r>
            <a:r>
              <a:rPr lang="en-US" altLang="en-KR" sz="2400" dirty="0">
                <a:solidFill>
                  <a:srgbClr val="FF0000"/>
                </a:solidFill>
                <a:sym typeface="Symbol" pitchFamily="2" charset="2"/>
              </a:rPr>
              <a:t></a:t>
            </a:r>
            <a:r>
              <a:rPr lang="en-US" altLang="en-KR" sz="2400" dirty="0">
                <a:solidFill>
                  <a:srgbClr val="FF0000"/>
                </a:solidFill>
              </a:rPr>
              <a:t>10</a:t>
            </a:r>
            <a:r>
              <a:rPr lang="en-US" altLang="en-KR" sz="2400" baseline="30000" dirty="0">
                <a:solidFill>
                  <a:srgbClr val="FF0000"/>
                </a:solidFill>
              </a:rPr>
              <a:t>10</a:t>
            </a:r>
            <a:r>
              <a:rPr lang="en-US" altLang="en-KR" sz="2400" dirty="0">
                <a:solidFill>
                  <a:srgbClr val="FF0000"/>
                </a:solidFill>
              </a:rPr>
              <a:t>p/cycle </a:t>
            </a:r>
            <a:r>
              <a:rPr lang="en-US" altLang="en-KR" sz="2400" dirty="0">
                <a:solidFill>
                  <a:srgbClr val="221BFF"/>
                </a:solidFill>
              </a:rPr>
              <a:t>Total number of stored particles per cycle (10</a:t>
            </a:r>
            <a:r>
              <a:rPr lang="en-US" altLang="en-KR" sz="2400" baseline="30000" dirty="0">
                <a:solidFill>
                  <a:srgbClr val="221BFF"/>
                </a:solidFill>
              </a:rPr>
              <a:t>3</a:t>
            </a:r>
            <a:r>
              <a:rPr lang="en-US" altLang="en-KR" sz="2400" dirty="0">
                <a:solidFill>
                  <a:srgbClr val="221BFF"/>
                </a:solidFill>
              </a:rPr>
              <a:t>s)</a:t>
            </a:r>
          </a:p>
          <a:p>
            <a:pPr>
              <a:spcBef>
                <a:spcPct val="0"/>
              </a:spcBef>
              <a:buNone/>
            </a:pPr>
            <a:r>
              <a:rPr lang="en-US" altLang="en-KR" sz="2400" i="1" dirty="0" err="1">
                <a:solidFill>
                  <a:srgbClr val="221BFF"/>
                </a:solidFill>
              </a:rPr>
              <a:t>T</a:t>
            </a:r>
            <a:r>
              <a:rPr lang="en-US" altLang="en-KR" sz="2400" i="1" baseline="-25000" dirty="0" err="1">
                <a:solidFill>
                  <a:srgbClr val="221BFF"/>
                </a:solidFill>
              </a:rPr>
              <a:t>Tot</a:t>
            </a:r>
            <a:r>
              <a:rPr lang="en-US" altLang="en-KR" sz="2400" dirty="0">
                <a:solidFill>
                  <a:srgbClr val="FF0000"/>
                </a:solidFill>
              </a:rPr>
              <a:t>: 2</a:t>
            </a:r>
            <a:r>
              <a:rPr lang="en-US" altLang="en-KR" sz="2400" dirty="0">
                <a:solidFill>
                  <a:srgbClr val="FF0000"/>
                </a:solidFill>
                <a:sym typeface="Symbol" pitchFamily="2" charset="2"/>
              </a:rPr>
              <a:t></a:t>
            </a:r>
            <a:r>
              <a:rPr lang="en-US" altLang="en-KR" sz="2400" dirty="0">
                <a:solidFill>
                  <a:srgbClr val="FF0000"/>
                </a:solidFill>
              </a:rPr>
              <a:t>10</a:t>
            </a:r>
            <a:r>
              <a:rPr lang="en-US" altLang="en-KR" sz="2400" baseline="30000" dirty="0">
                <a:solidFill>
                  <a:srgbClr val="FF0000"/>
                </a:solidFill>
              </a:rPr>
              <a:t>7</a:t>
            </a:r>
            <a:r>
              <a:rPr lang="en-US" altLang="en-KR" sz="2400" dirty="0">
                <a:solidFill>
                  <a:srgbClr val="FF0000"/>
                </a:solidFill>
              </a:rPr>
              <a:t>s           </a:t>
            </a:r>
            <a:r>
              <a:rPr lang="en-US" altLang="en-KR" sz="2400" dirty="0">
                <a:solidFill>
                  <a:srgbClr val="221BFF"/>
                </a:solidFill>
              </a:rPr>
              <a:t>Total running time per year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4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KR" sz="2400" dirty="0">
                <a:solidFill>
                  <a:srgbClr val="FF0000"/>
                </a:solidFill>
              </a:rPr>
              <a:t>     : 1%                 </a:t>
            </a:r>
            <a:r>
              <a:rPr lang="en-US" altLang="en-KR" sz="2400" dirty="0">
                <a:solidFill>
                  <a:srgbClr val="221BFF"/>
                </a:solidFill>
              </a:rPr>
              <a:t>Useful event rate fraction (efficiency for EDM)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400" i="1" dirty="0">
                <a:solidFill>
                  <a:srgbClr val="221BFF"/>
                </a:solidFill>
              </a:rPr>
              <a:t>E</a:t>
            </a:r>
            <a:r>
              <a:rPr lang="en-US" altLang="en-KR" sz="2400" i="1" baseline="-25000" dirty="0">
                <a:solidFill>
                  <a:srgbClr val="221BFF"/>
                </a:solidFill>
              </a:rPr>
              <a:t>R</a:t>
            </a:r>
            <a:r>
              <a:rPr lang="en-US" altLang="en-KR" sz="2400" dirty="0">
                <a:solidFill>
                  <a:srgbClr val="FF0000"/>
                </a:solidFill>
              </a:rPr>
              <a:t>  : 4.5 MV/m       </a:t>
            </a:r>
            <a:r>
              <a:rPr lang="en-US" altLang="en-KR" sz="2400" dirty="0">
                <a:solidFill>
                  <a:srgbClr val="221BFF"/>
                </a:solidFill>
              </a:rPr>
              <a:t>Radial electric field strength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99B7F8-6E4F-964E-81F9-138BD9B7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FC87EF-7609-9943-8C10-D92605BD5A34}"/>
              </a:ext>
            </a:extLst>
          </p:cNvPr>
          <p:cNvSpPr/>
          <p:nvPr/>
        </p:nvSpPr>
        <p:spPr>
          <a:xfrm>
            <a:off x="7012702" y="1020118"/>
            <a:ext cx="4303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096006 (2021)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1526DD-76ED-9E48-85C1-554B216748DF}"/>
                  </a:ext>
                </a:extLst>
              </p:cNvPr>
              <p:cNvSpPr txBox="1"/>
              <p:nvPr/>
            </p:nvSpPr>
            <p:spPr>
              <a:xfrm>
                <a:off x="3330145" y="1736125"/>
                <a:ext cx="4998308" cy="12843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KR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KR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2.33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𝑃𝐴</m:t>
                          </m:r>
                          <m:rad>
                            <m:radPr>
                              <m:degHide m:val="on"/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𝑡𝑜𝑡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KR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1526DD-76ED-9E48-85C1-554B21674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145" y="1736125"/>
                <a:ext cx="4998308" cy="1284326"/>
              </a:xfrm>
              <a:prstGeom prst="rect">
                <a:avLst/>
              </a:prstGeom>
              <a:blipFill>
                <a:blip r:embed="rId3"/>
                <a:stretch>
                  <a:fillRect t="-980" b="-1078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2666904-3C1B-FDED-12E7-162A2284A7F5}"/>
              </a:ext>
            </a:extLst>
          </p:cNvPr>
          <p:cNvSpPr txBox="1"/>
          <p:nvPr/>
        </p:nvSpPr>
        <p:spPr>
          <a:xfrm>
            <a:off x="1435198" y="6273225"/>
            <a:ext cx="9784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Studying ways to increasing efficiency; Quantum readout?</a:t>
            </a:r>
          </a:p>
        </p:txBody>
      </p:sp>
    </p:spTree>
    <p:extLst>
      <p:ext uri="{BB962C8B-B14F-4D97-AF65-F5344CB8AC3E}">
        <p14:creationId xmlns:p14="http://schemas.microsoft.com/office/powerpoint/2010/main" val="1607161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D7B1F-636D-F3B5-0256-37CCA39ED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2CA8D-0177-5A40-AE19-571B5C3776D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1334"/>
          <a:stretch>
            <a:fillRect/>
          </a:stretch>
        </p:blipFill>
        <p:spPr>
          <a:xfrm>
            <a:off x="15240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961D7-6E86-1120-D160-B7F327389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65126"/>
            <a:ext cx="9143979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Can we do better than 10</a:t>
            </a:r>
            <a:r>
              <a:rPr lang="en-US" baseline="30000" dirty="0"/>
              <a:t>-29</a:t>
            </a:r>
            <a:r>
              <a:rPr lang="en-US" dirty="0"/>
              <a:t> </a:t>
            </a:r>
            <a:r>
              <a:rPr lang="en-US" i="1" dirty="0"/>
              <a:t>e</a:t>
            </a:r>
            <a:r>
              <a:rPr lang="en-US" dirty="0"/>
              <a:t>⋅cm?</a:t>
            </a:r>
            <a:endParaRPr lang="en-KR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BCE2DF2-9DBB-9060-98B2-64C7F7188BA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52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0CA72-6DF7-2667-C780-3C0FE6C27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32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41B02-07F8-311A-403F-EDB42453A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F73D2520-31B2-B39B-0BE5-579101E0101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Issues/solutions: Electric bending, IBS and SCT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3DF68AB-B844-3CA9-E709-4433C4C2E4F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681316"/>
            <a:ext cx="12191999" cy="5176684"/>
          </a:xfrm>
        </p:spPr>
        <p:txBody>
          <a:bodyPr>
            <a:normAutofit/>
          </a:bodyPr>
          <a:lstStyle/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storage rings where a significant part of pending is provided by electric fields: Critical impact on IBS (intra-beam-scattering) and SCT (spin-coherence-time).</a:t>
            </a: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IBS and negative slip factor </a:t>
            </a: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(above transition for stable storage) 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prolongs SCT very effectively due to the exchange of phase-space populations.</a:t>
            </a: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Stochastic cooling can be further used to effectively combat IBS and prolong </a:t>
            </a: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SCT to “infinity”.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82A322-760B-6C73-E365-F72E918D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51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667000"/>
            <a:ext cx="9144000" cy="1524000"/>
          </a:xfrm>
          <a:solidFill>
            <a:srgbClr val="0000FF"/>
          </a:solidFill>
        </p:spPr>
        <p:txBody>
          <a:bodyPr/>
          <a:lstStyle/>
          <a:p>
            <a:pPr algn="ctr"/>
            <a:r>
              <a:rPr lang="en-US" sz="5400" dirty="0">
                <a:solidFill>
                  <a:srgbClr val="FFFF00"/>
                </a:solidFill>
              </a:rPr>
              <a:t>Systematics</a:t>
            </a:r>
          </a:p>
        </p:txBody>
      </p:sp>
    </p:spTree>
    <p:extLst>
      <p:ext uri="{BB962C8B-B14F-4D97-AF65-F5344CB8AC3E}">
        <p14:creationId xmlns:p14="http://schemas.microsoft.com/office/powerpoint/2010/main" val="48770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E959-D8AB-D16D-F00E-60A59745E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by Peter Winter, co-spokesperson</a:t>
            </a:r>
            <a:br>
              <a:rPr 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Fermilab, June 3</a:t>
            </a:r>
          </a:p>
        </p:txBody>
      </p:sp>
      <p:pic>
        <p:nvPicPr>
          <p:cNvPr id="5" name="Content Placeholder 4" descr="A diagram of a timeline&#10;&#10;AI-generated content may be incorrect.">
            <a:extLst>
              <a:ext uri="{FF2B5EF4-FFF2-40B4-BE49-F238E27FC236}">
                <a16:creationId xmlns:a16="http://schemas.microsoft.com/office/drawing/2014/main" id="{CBAF7895-2742-202F-533A-AE5F44E54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1683" y="1567149"/>
            <a:ext cx="8957788" cy="5197208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32566-B097-9D2F-A9A3-47010C875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09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D1FD96-ED7C-5F4C-A554-ABFEA3FF7D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776" y="1024128"/>
            <a:ext cx="4840224" cy="556422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2932849-CD58-1247-A70A-C1654A27F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60" y="0"/>
            <a:ext cx="10515600" cy="627321"/>
          </a:xfrm>
        </p:spPr>
        <p:txBody>
          <a:bodyPr>
            <a:normAutofit fontScale="90000"/>
          </a:bodyPr>
          <a:lstStyle/>
          <a:p>
            <a:r>
              <a:rPr 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Symmetries against systematic errors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8582429-9136-3248-9A31-1658D430306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80484"/>
            <a:ext cx="7963786" cy="61775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Clock-wise (CW) vs. Counter-Clock-Wise (CCW)</a:t>
            </a:r>
          </a:p>
          <a:p>
            <a:pPr lvl="1"/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Eliminates vertical Electric field background</a:t>
            </a:r>
          </a:p>
          <a:p>
            <a:pPr lvl="1"/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Hybrid lattice (electric bending, magnetic focusing)</a:t>
            </a:r>
          </a:p>
          <a:p>
            <a:pPr lvl="1"/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Shields against background magnetic fields</a:t>
            </a:r>
          </a:p>
          <a:p>
            <a:pPr lvl="1"/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Highly symmetric lattice (24 FODO systems)</a:t>
            </a:r>
          </a:p>
          <a:p>
            <a:pPr lvl="1"/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Eliminates vertical velocity background</a:t>
            </a:r>
          </a:p>
          <a:p>
            <a:pPr lvl="1"/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 and negative helicity</a:t>
            </a:r>
          </a:p>
          <a:p>
            <a:pPr lvl="1"/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Handles polarimeter systematic errors </a:t>
            </a:r>
          </a:p>
          <a:p>
            <a:pPr lvl="1"/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 ring to 0.1 mm, beams overlap within 0.01 mm, spin-based alignment, quad current flipping</a:t>
            </a:r>
          </a:p>
          <a:p>
            <a:pPr lvl="1"/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Geometrical phases; High-order vertical E-fields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0B0B18-3E2E-3953-2CDA-F9E5C05D4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8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F5651-47E0-565A-8FD9-23DE65922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6BCB0587-2FD8-5F5A-047E-6237E49E04F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Spin-based alignment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E5F76BF5-7C24-B395-3B77-1C71F9D40A6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229032"/>
            <a:ext cx="12191999" cy="5492443"/>
          </a:xfrm>
        </p:spPr>
        <p:txBody>
          <a:bodyPr>
            <a:normAutofit/>
          </a:bodyPr>
          <a:lstStyle/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Spin-based alignment for effects that depend on combination of two or more background fields. </a:t>
            </a: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spin of stored particles to provide information on the background fields</a:t>
            </a: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Counter-act the background fields to level the ring lattice (0.1mm) and reduce the CW and CCW beam separation to the specs (0.01mm).</a:t>
            </a: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4B5B02-C890-62E2-5DF8-A3B9D66B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3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58B2DD8E-BB15-E24D-B897-90474BE280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56" y="0"/>
            <a:ext cx="12159343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Spin-based alignment/background reduction</a:t>
            </a: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AA73A0AA-154E-CD45-9BC5-1CAEF2E6D3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716B62-9B73-9B48-99B7-9DD1C8BA21B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25BBA4-246E-D4E8-7951-DD29889A14D5}"/>
              </a:ext>
            </a:extLst>
          </p:cNvPr>
          <p:cNvSpPr txBox="1"/>
          <p:nvPr/>
        </p:nvSpPr>
        <p:spPr>
          <a:xfrm>
            <a:off x="7757340" y="1465155"/>
            <a:ext cx="3771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From Zhanibek Omarov’s presentation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002AA-6F80-244F-F78C-D362201FAE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2497319"/>
            <a:ext cx="7772400" cy="43703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E66C6-B5FE-C140-8012-23D9AD2A71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36250"/>
            <a:ext cx="7772400" cy="1517835"/>
          </a:xfrm>
        </p:spPr>
        <p:txBody>
          <a:bodyPr>
            <a:normAutofit/>
          </a:bodyPr>
          <a:lstStyle/>
          <a:p>
            <a:r>
              <a:rPr lang="en-US" altLang="en-US" dirty="0" err="1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Omarov’s</a:t>
            </a:r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method: a combination of background fields can create false EDM signals. Artificially inflate one component to reduce the other.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BA36B0C-BC9B-5100-A5C3-701E2BAC921C}"/>
              </a:ext>
            </a:extLst>
          </p:cNvPr>
          <p:cNvSpPr txBox="1">
            <a:spLocks noChangeArrowheads="1"/>
          </p:cNvSpPr>
          <p:nvPr/>
        </p:nvSpPr>
        <p:spPr>
          <a:xfrm>
            <a:off x="32656" y="3205282"/>
            <a:ext cx="5344886" cy="3333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Vary the radial B-field (</a:t>
            </a:r>
            <a:r>
              <a:rPr lang="en-US" altLang="en-US" i="1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 i="1" baseline="-25000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 and observe the </a:t>
            </a:r>
            <a:r>
              <a:rPr lang="en-US" altLang="en-US" i="1" dirty="0" err="1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ds</a:t>
            </a:r>
            <a:r>
              <a:rPr lang="en-US" altLang="en-US" i="1" baseline="-25000" dirty="0" err="1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</a:t>
            </a:r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/</a:t>
            </a:r>
            <a:r>
              <a:rPr lang="en-US" altLang="en-US" i="1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dt</a:t>
            </a:r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slope vs. </a:t>
            </a:r>
            <a:r>
              <a:rPr lang="en-US" altLang="en-US" i="1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 i="1" baseline="-25000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The EDM signal does not depend on the value of </a:t>
            </a:r>
            <a:r>
              <a:rPr lang="en-US" altLang="en-US" i="1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 i="1" baseline="-25000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Tune out the background field (here electric field focusing) until we get zero slope in </a:t>
            </a:r>
            <a:r>
              <a:rPr lang="en-US" altLang="en-US" i="1" dirty="0" err="1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ds</a:t>
            </a:r>
            <a:r>
              <a:rPr lang="en-US" altLang="en-US" i="1" baseline="-25000" dirty="0" err="1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</a:t>
            </a:r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/</a:t>
            </a:r>
            <a:r>
              <a:rPr lang="en-US" altLang="en-US" i="1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dt</a:t>
            </a:r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vs. </a:t>
            </a:r>
            <a:r>
              <a:rPr lang="en-US" altLang="en-US" i="1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 i="1" baseline="-25000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3732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A6AE0D-0812-5116-9574-6D8FD70EEDF5}"/>
              </a:ext>
            </a:extLst>
          </p:cNvPr>
          <p:cNvSpPr txBox="1"/>
          <p:nvPr/>
        </p:nvSpPr>
        <p:spPr>
          <a:xfrm>
            <a:off x="9021681" y="5693518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KR" dirty="0"/>
              <a:t>o EDM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2B3D4BE-4492-612F-CBC7-34082C6AD064}"/>
              </a:ext>
            </a:extLst>
          </p:cNvPr>
          <p:cNvCxnSpPr>
            <a:cxnSpLocks/>
          </p:cNvCxnSpPr>
          <p:nvPr/>
        </p:nvCxnSpPr>
        <p:spPr>
          <a:xfrm flipH="1" flipV="1">
            <a:off x="6709025" y="4541512"/>
            <a:ext cx="3534310" cy="140987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EB880A3-9601-6C89-3705-C70A4E804955}"/>
              </a:ext>
            </a:extLst>
          </p:cNvPr>
          <p:cNvSpPr txBox="1"/>
          <p:nvPr/>
        </p:nvSpPr>
        <p:spPr>
          <a:xfrm>
            <a:off x="8305800" y="4313167"/>
            <a:ext cx="2872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>
                <a:solidFill>
                  <a:srgbClr val="221BFF"/>
                </a:solidFill>
              </a:rPr>
              <a:t>Vertical offset indicates EDM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15E98D-90DE-BA24-CDAA-02B91D7CD416}"/>
              </a:ext>
            </a:extLst>
          </p:cNvPr>
          <p:cNvCxnSpPr/>
          <p:nvPr/>
        </p:nvCxnSpPr>
        <p:spPr>
          <a:xfrm>
            <a:off x="8523962" y="4603315"/>
            <a:ext cx="0" cy="244258"/>
          </a:xfrm>
          <a:prstGeom prst="straightConnector1">
            <a:avLst/>
          </a:prstGeom>
          <a:ln w="19050">
            <a:solidFill>
              <a:srgbClr val="221B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47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A9176-0F9A-701B-ABE3-2BD959C34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4" name="Text Box 17">
            <a:extLst>
              <a:ext uri="{FF2B5EF4-FFF2-40B4-BE49-F238E27FC236}">
                <a16:creationId xmlns:a16="http://schemas.microsoft.com/office/drawing/2014/main" id="{228FA338-CFED-D9DB-7D37-E3B148ADA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164" y="104776"/>
            <a:ext cx="88280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009900"/>
                </a:solidFill>
              </a:rPr>
              <a:t>Simultaneous clock-wise and counter-clock-wise motion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7" name="Donut 26">
            <a:extLst>
              <a:ext uri="{FF2B5EF4-FFF2-40B4-BE49-F238E27FC236}">
                <a16:creationId xmlns:a16="http://schemas.microsoft.com/office/drawing/2014/main" id="{5F6CCAE2-72C2-9369-57FE-48536B5D0FBC}"/>
              </a:ext>
            </a:extLst>
          </p:cNvPr>
          <p:cNvSpPr/>
          <p:nvPr/>
        </p:nvSpPr>
        <p:spPr>
          <a:xfrm>
            <a:off x="3302000" y="685800"/>
            <a:ext cx="6159500" cy="6007100"/>
          </a:xfrm>
          <a:prstGeom prst="donut">
            <a:avLst>
              <a:gd name="adj" fmla="val 1019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424BF9C6-7877-2665-8BC9-10F678EDCA5E}"/>
              </a:ext>
            </a:extLst>
          </p:cNvPr>
          <p:cNvGrpSpPr>
            <a:grpSpLocks/>
          </p:cNvGrpSpPr>
          <p:nvPr/>
        </p:nvGrpSpPr>
        <p:grpSpPr bwMode="auto">
          <a:xfrm>
            <a:off x="5880100" y="914400"/>
            <a:ext cx="825500" cy="5562600"/>
            <a:chOff x="2688" y="768"/>
            <a:chExt cx="336" cy="2352"/>
          </a:xfrm>
        </p:grpSpPr>
        <p:grpSp>
          <p:nvGrpSpPr>
            <p:cNvPr id="3" name="Group 7">
              <a:extLst>
                <a:ext uri="{FF2B5EF4-FFF2-40B4-BE49-F238E27FC236}">
                  <a16:creationId xmlns:a16="http://schemas.microsoft.com/office/drawing/2014/main" id="{D405621D-26A2-F011-EE6C-5A3F603E19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768"/>
              <a:ext cx="288" cy="96"/>
              <a:chOff x="2736" y="768"/>
              <a:chExt cx="288" cy="96"/>
            </a:xfrm>
          </p:grpSpPr>
          <p:sp>
            <p:nvSpPr>
              <p:cNvPr id="68619" name="Oval 8">
                <a:extLst>
                  <a:ext uri="{FF2B5EF4-FFF2-40B4-BE49-F238E27FC236}">
                    <a16:creationId xmlns:a16="http://schemas.microsoft.com/office/drawing/2014/main" id="{933F3EE0-F0D3-0B9D-8F95-DDCF0AA3B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768"/>
                <a:ext cx="96" cy="9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20" name="Line 9">
                <a:extLst>
                  <a:ext uri="{FF2B5EF4-FFF2-40B4-BE49-F238E27FC236}">
                    <a16:creationId xmlns:a16="http://schemas.microsoft.com/office/drawing/2014/main" id="{980E79B2-06BD-235E-B584-72F98E0870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V="1">
                <a:off x="2880" y="672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0">
              <a:extLst>
                <a:ext uri="{FF2B5EF4-FFF2-40B4-BE49-F238E27FC236}">
                  <a16:creationId xmlns:a16="http://schemas.microsoft.com/office/drawing/2014/main" id="{815DFE99-21A1-DA54-2398-C033C8071A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3024"/>
              <a:ext cx="288" cy="96"/>
              <a:chOff x="2736" y="768"/>
              <a:chExt cx="288" cy="96"/>
            </a:xfrm>
          </p:grpSpPr>
          <p:sp>
            <p:nvSpPr>
              <p:cNvPr id="68617" name="Oval 11">
                <a:extLst>
                  <a:ext uri="{FF2B5EF4-FFF2-40B4-BE49-F238E27FC236}">
                    <a16:creationId xmlns:a16="http://schemas.microsoft.com/office/drawing/2014/main" id="{41996BD8-4A84-F406-0625-021F9C652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768"/>
                <a:ext cx="96" cy="9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18" name="Line 12">
                <a:extLst>
                  <a:ext uri="{FF2B5EF4-FFF2-40B4-BE49-F238E27FC236}">
                    <a16:creationId xmlns:a16="http://schemas.microsoft.com/office/drawing/2014/main" id="{D679061E-18B8-C865-AAA6-CA21067B19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V="1">
                <a:off x="2880" y="672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79402FF-0F64-6188-66AA-E9C41015EC94}"/>
              </a:ext>
            </a:extLst>
          </p:cNvPr>
          <p:cNvCxnSpPr>
            <a:stCxn id="27" idx="2"/>
          </p:cNvCxnSpPr>
          <p:nvPr/>
        </p:nvCxnSpPr>
        <p:spPr>
          <a:xfrm rot="10800000" flipH="1">
            <a:off x="3302000" y="3683000"/>
            <a:ext cx="558800" cy="6350"/>
          </a:xfrm>
          <a:prstGeom prst="straightConnector1">
            <a:avLst/>
          </a:prstGeom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084D38-55E4-B4DC-0544-28762404A0BD}"/>
              </a:ext>
            </a:extLst>
          </p:cNvPr>
          <p:cNvCxnSpPr/>
          <p:nvPr/>
        </p:nvCxnSpPr>
        <p:spPr>
          <a:xfrm rot="10800000" flipH="1">
            <a:off x="8890000" y="3835400"/>
            <a:ext cx="558800" cy="6350"/>
          </a:xfrm>
          <a:prstGeom prst="straightConnector1">
            <a:avLst/>
          </a:prstGeom>
          <a:ln w="38100" cap="flat" cmpd="sng" algn="ctr">
            <a:solidFill>
              <a:srgbClr val="FF3300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18">
            <a:extLst>
              <a:ext uri="{FF2B5EF4-FFF2-40B4-BE49-F238E27FC236}">
                <a16:creationId xmlns:a16="http://schemas.microsoft.com/office/drawing/2014/main" id="{C4256B64-4BE3-DA1F-85BB-0AA24FAF91A9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901701"/>
            <a:ext cx="800100" cy="5560811"/>
            <a:chOff x="2722" y="768"/>
            <a:chExt cx="302" cy="2352"/>
          </a:xfrm>
          <a:solidFill>
            <a:srgbClr val="FF0000"/>
          </a:solidFill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A7B43575-BCDF-3F1A-D2D3-D797B6084F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768"/>
              <a:ext cx="288" cy="96"/>
              <a:chOff x="2736" y="768"/>
              <a:chExt cx="288" cy="96"/>
            </a:xfrm>
            <a:grpFill/>
          </p:grpSpPr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27E09767-7171-50F1-2B10-CFA4403C6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768"/>
                <a:ext cx="96" cy="9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pitchFamily="34" charset="-128"/>
                </a:endParaRPr>
              </a:p>
            </p:txBody>
          </p:sp>
          <p:sp>
            <p:nvSpPr>
              <p:cNvPr id="11" name="Line 9">
                <a:extLst>
                  <a:ext uri="{FF2B5EF4-FFF2-40B4-BE49-F238E27FC236}">
                    <a16:creationId xmlns:a16="http://schemas.microsoft.com/office/drawing/2014/main" id="{DD55DEF1-2885-C91D-3E21-00820E96F4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V="1">
                <a:off x="2880" y="672"/>
                <a:ext cx="0" cy="28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pitchFamily="34" charset="-128"/>
                </a:endParaRPr>
              </a:p>
            </p:txBody>
          </p:sp>
        </p:grpSp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id="{E199F07A-FCB1-8C1F-EF1C-1F5E0BA891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2" y="3024"/>
              <a:ext cx="288" cy="96"/>
              <a:chOff x="2770" y="768"/>
              <a:chExt cx="288" cy="96"/>
            </a:xfrm>
            <a:grpFill/>
          </p:grpSpPr>
          <p:sp>
            <p:nvSpPr>
              <p:cNvPr id="8" name="Oval 11">
                <a:extLst>
                  <a:ext uri="{FF2B5EF4-FFF2-40B4-BE49-F238E27FC236}">
                    <a16:creationId xmlns:a16="http://schemas.microsoft.com/office/drawing/2014/main" id="{67CC4AF0-F086-6161-6F00-A510164C5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768"/>
                <a:ext cx="96" cy="9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pitchFamily="34" charset="-128"/>
                </a:endParaRPr>
              </a:p>
            </p:txBody>
          </p:sp>
          <p:sp>
            <p:nvSpPr>
              <p:cNvPr id="9" name="Line 12">
                <a:extLst>
                  <a:ext uri="{FF2B5EF4-FFF2-40B4-BE49-F238E27FC236}">
                    <a16:creationId xmlns:a16="http://schemas.microsoft.com/office/drawing/2014/main" id="{D42CE9F1-49AA-FFCF-0DA8-D1A852B162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V="1">
                <a:off x="2914" y="672"/>
                <a:ext cx="0" cy="28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C31C408-369E-7F00-2ECE-63D709238626}"/>
              </a:ext>
            </a:extLst>
          </p:cNvPr>
          <p:cNvSpPr txBox="1"/>
          <p:nvPr/>
        </p:nvSpPr>
        <p:spPr>
          <a:xfrm>
            <a:off x="4176659" y="3344156"/>
            <a:ext cx="4410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KR" sz="24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ossible in an electric storage ring</a:t>
            </a:r>
          </a:p>
        </p:txBody>
      </p:sp>
    </p:spTree>
    <p:extLst>
      <p:ext uri="{BB962C8B-B14F-4D97-AF65-F5344CB8AC3E}">
        <p14:creationId xmlns:p14="http://schemas.microsoft.com/office/powerpoint/2010/main" val="3596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54B32613-F166-C17E-CBFD-3D09562CC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920" y="811834"/>
            <a:ext cx="10232358" cy="607277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7250"/>
          </a:xfrm>
        </p:spPr>
        <p:txBody>
          <a:bodyPr>
            <a:normAutofit/>
          </a:bodyPr>
          <a:lstStyle/>
          <a:p>
            <a:pPr algn="ctr"/>
            <a:r>
              <a:rPr lang="en-US" sz="4000" i="1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4000" i="1" baseline="-25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4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4000" i="1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i="1" baseline="-25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effects as a function of azimuthal harmonic </a:t>
            </a:r>
            <a:r>
              <a:rPr lang="en-US" sz="4000" i="1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7B3A5-46D4-B84D-AD9B-A73E78B3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34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8F5F8D-43F5-0390-5A3E-FF3504BB6190}"/>
              </a:ext>
            </a:extLst>
          </p:cNvPr>
          <p:cNvSpPr txBox="1"/>
          <p:nvPr/>
        </p:nvSpPr>
        <p:spPr>
          <a:xfrm>
            <a:off x="8706677" y="1560443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B-field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4F219D-2812-40D3-D80E-F84B2DF69202}"/>
              </a:ext>
            </a:extLst>
          </p:cNvPr>
          <p:cNvSpPr txBox="1"/>
          <p:nvPr/>
        </p:nvSpPr>
        <p:spPr>
          <a:xfrm>
            <a:off x="2587486" y="2011017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E-field</a:t>
            </a:r>
          </a:p>
        </p:txBody>
      </p:sp>
    </p:spTree>
    <p:extLst>
      <p:ext uri="{BB962C8B-B14F-4D97-AF65-F5344CB8AC3E}">
        <p14:creationId xmlns:p14="http://schemas.microsoft.com/office/powerpoint/2010/main" val="939221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67968" y="438417"/>
            <a:ext cx="9558528" cy="2789692"/>
          </a:xfrm>
          <a:solidFill>
            <a:srgbClr val="2934FF"/>
          </a:solidFill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Ring planarity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is important</a:t>
            </a:r>
            <a:endParaRPr lang="en-US" altLang="en-US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04C8B9-636B-5A47-8FDB-78685F55F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3453693"/>
            <a:ext cx="4423063" cy="3854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799C6E-91ED-AA4A-942C-FEB7574CEB80}"/>
              </a:ext>
            </a:extLst>
          </p:cNvPr>
          <p:cNvSpPr txBox="1"/>
          <p:nvPr/>
        </p:nvSpPr>
        <p:spPr>
          <a:xfrm>
            <a:off x="2173580" y="5073931"/>
            <a:ext cx="215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Quads: 0.1T/m, 0.4m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B9670-0C4F-2C4C-AE7C-93C2645A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708" y="3590472"/>
            <a:ext cx="4433030" cy="26535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10410B0-DF00-272A-D848-DA4E402BA502}"/>
              </a:ext>
            </a:extLst>
          </p:cNvPr>
          <p:cNvGrpSpPr/>
          <p:nvPr/>
        </p:nvGrpSpPr>
        <p:grpSpPr>
          <a:xfrm>
            <a:off x="8685305" y="4247477"/>
            <a:ext cx="2896261" cy="944880"/>
            <a:chOff x="8685305" y="4247477"/>
            <a:chExt cx="2896261" cy="94488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872C3DC-6A16-729B-08FB-DC5224573F0D}"/>
                </a:ext>
              </a:extLst>
            </p:cNvPr>
            <p:cNvCxnSpPr/>
            <p:nvPr/>
          </p:nvCxnSpPr>
          <p:spPr>
            <a:xfrm>
              <a:off x="8685305" y="4247477"/>
              <a:ext cx="0" cy="944880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80B10C-7F88-5B49-7950-D6390728B6E6}"/>
                </a:ext>
              </a:extLst>
            </p:cNvPr>
            <p:cNvSpPr txBox="1"/>
            <p:nvPr/>
          </p:nvSpPr>
          <p:spPr>
            <a:xfrm>
              <a:off x="10300446" y="4464423"/>
              <a:ext cx="12811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KR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0.1 mm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DC460B-4797-1873-FC2C-42E91448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3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F8157B-80B8-B34E-B3FD-92266880D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519" y="1621536"/>
            <a:ext cx="2985481" cy="3432048"/>
          </a:xfrm>
          <a:prstGeom prst="rect">
            <a:avLst/>
          </a:prstGeom>
        </p:spPr>
      </p:pic>
      <p:sp>
        <p:nvSpPr>
          <p:cNvPr id="118785" name="Title 1">
            <a:extLst>
              <a:ext uri="{FF2B5EF4-FFF2-40B4-BE49-F238E27FC236}">
                <a16:creationId xmlns:a16="http://schemas.microsoft.com/office/drawing/2014/main" id="{9DA0FE02-2C2B-B243-95B3-2CD782F98B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44304"/>
            <a:ext cx="12192000" cy="646964"/>
          </a:xfrm>
        </p:spPr>
        <p:txBody>
          <a:bodyPr>
            <a:normAutofit fontScale="90000"/>
          </a:bodyPr>
          <a:lstStyle/>
          <a:p>
            <a:r>
              <a:rPr lang="en-US" altLang="en-US" sz="2954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Symmetries play a critical role in combating systematic errors due to vertical velocity.</a:t>
            </a:r>
          </a:p>
        </p:txBody>
      </p:sp>
      <p:pic>
        <p:nvPicPr>
          <p:cNvPr id="8" name="Picture 2" descr="alternating_gradient_lattice_with_inj.pdf">
            <a:extLst>
              <a:ext uri="{FF2B5EF4-FFF2-40B4-BE49-F238E27FC236}">
                <a16:creationId xmlns:a16="http://schemas.microsoft.com/office/drawing/2014/main" id="{CC173E1A-11BB-3449-B44B-EC261B1969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0" y="2075339"/>
            <a:ext cx="2855494" cy="2735950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2BA93C-B047-6045-AE35-F17E4C9AA406}"/>
              </a:ext>
            </a:extLst>
          </p:cNvPr>
          <p:cNvSpPr txBox="1"/>
          <p:nvPr/>
        </p:nvSpPr>
        <p:spPr>
          <a:xfrm>
            <a:off x="0" y="5540048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Radially polarized beam is shown here; sensitive to Vector Dark Matter/Dark Energy, P. Graham </a:t>
            </a:r>
            <a:r>
              <a:rPr lang="en-KR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K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PRD, 055 010, 2021. Use longitudinally polarized bunches for sensitivity to EDM (&gt;10</a:t>
            </a:r>
            <a:r>
              <a:rPr lang="en-KR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K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times less sensitive to vertical velocity effect).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727C71-D201-524D-BD3B-07026F7EA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600200"/>
            <a:ext cx="609600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45DF73-C9AD-E845-A43A-340644961F6D}"/>
              </a:ext>
            </a:extLst>
          </p:cNvPr>
          <p:cNvSpPr txBox="1"/>
          <p:nvPr/>
        </p:nvSpPr>
        <p:spPr>
          <a:xfrm>
            <a:off x="2661492" y="1675262"/>
            <a:ext cx="2658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Z. Omarov </a:t>
            </a:r>
            <a:r>
              <a:rPr lang="en-K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FB512830-0704-2140-AD23-E173B65BC002}"/>
              </a:ext>
            </a:extLst>
          </p:cNvPr>
          <p:cNvSpPr/>
          <p:nvPr/>
        </p:nvSpPr>
        <p:spPr>
          <a:xfrm>
            <a:off x="6043864" y="768927"/>
            <a:ext cx="6238191" cy="4889323"/>
          </a:xfrm>
          <a:prstGeom prst="donut">
            <a:avLst>
              <a:gd name="adj" fmla="val 1692"/>
            </a:avLst>
          </a:prstGeom>
          <a:solidFill>
            <a:srgbClr val="221BFF"/>
          </a:solidFill>
          <a:ln>
            <a:solidFill>
              <a:srgbClr val="221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350">
              <a:solidFill>
                <a:schemeClr val="tx1"/>
              </a:solidFill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D809F135-F6F8-2C40-9175-FAF0F58A7ADB}"/>
              </a:ext>
            </a:extLst>
          </p:cNvPr>
          <p:cNvSpPr/>
          <p:nvPr/>
        </p:nvSpPr>
        <p:spPr>
          <a:xfrm>
            <a:off x="0" y="1091045"/>
            <a:ext cx="6452755" cy="4567205"/>
          </a:xfrm>
          <a:prstGeom prst="donut">
            <a:avLst>
              <a:gd name="adj" fmla="val 169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35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71C545-E632-E7D3-EE32-FDCAF45A9D94}"/>
              </a:ext>
            </a:extLst>
          </p:cNvPr>
          <p:cNvGrpSpPr/>
          <p:nvPr/>
        </p:nvGrpSpPr>
        <p:grpSpPr>
          <a:xfrm>
            <a:off x="143114" y="2151500"/>
            <a:ext cx="2530839" cy="2337892"/>
            <a:chOff x="143114" y="2151500"/>
            <a:chExt cx="2530839" cy="233789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EDC6920-3290-2563-1140-B1EF2517AC12}"/>
                </a:ext>
              </a:extLst>
            </p:cNvPr>
            <p:cNvSpPr/>
            <p:nvPr/>
          </p:nvSpPr>
          <p:spPr>
            <a:xfrm>
              <a:off x="2595821" y="3286724"/>
              <a:ext cx="78132" cy="6868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6C685AE-EB1C-827A-8561-834F85650260}"/>
                </a:ext>
              </a:extLst>
            </p:cNvPr>
            <p:cNvSpPr/>
            <p:nvPr/>
          </p:nvSpPr>
          <p:spPr>
            <a:xfrm>
              <a:off x="2251833" y="2461275"/>
              <a:ext cx="78132" cy="6868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2ED2201-8396-976F-2E30-A75927EDE92B}"/>
                </a:ext>
              </a:extLst>
            </p:cNvPr>
            <p:cNvSpPr/>
            <p:nvPr/>
          </p:nvSpPr>
          <p:spPr>
            <a:xfrm>
              <a:off x="1378487" y="2151500"/>
              <a:ext cx="78132" cy="6868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1AA74EF-9AB5-6FDF-BE49-E9D32D5CE3E2}"/>
                </a:ext>
              </a:extLst>
            </p:cNvPr>
            <p:cNvSpPr/>
            <p:nvPr/>
          </p:nvSpPr>
          <p:spPr>
            <a:xfrm>
              <a:off x="2248100" y="4114661"/>
              <a:ext cx="78132" cy="6868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BF8627F-F588-3D8E-51BE-69F52744496F}"/>
                </a:ext>
              </a:extLst>
            </p:cNvPr>
            <p:cNvSpPr/>
            <p:nvPr/>
          </p:nvSpPr>
          <p:spPr>
            <a:xfrm>
              <a:off x="1371023" y="4420704"/>
              <a:ext cx="78132" cy="6868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E77AE9-78BF-D90A-60E6-588B2D5D6457}"/>
                </a:ext>
              </a:extLst>
            </p:cNvPr>
            <p:cNvSpPr/>
            <p:nvPr/>
          </p:nvSpPr>
          <p:spPr>
            <a:xfrm>
              <a:off x="493945" y="4107196"/>
              <a:ext cx="78132" cy="6868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6680C16-E91D-F342-AED5-472B31C0E5E5}"/>
                </a:ext>
              </a:extLst>
            </p:cNvPr>
            <p:cNvSpPr/>
            <p:nvPr/>
          </p:nvSpPr>
          <p:spPr>
            <a:xfrm>
              <a:off x="486481" y="2461275"/>
              <a:ext cx="78132" cy="6868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2896D31-8303-B5D0-F3BB-CD0546292DBE}"/>
                </a:ext>
              </a:extLst>
            </p:cNvPr>
            <p:cNvSpPr/>
            <p:nvPr/>
          </p:nvSpPr>
          <p:spPr>
            <a:xfrm>
              <a:off x="143114" y="3282368"/>
              <a:ext cx="78132" cy="6868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</p:grpSp>
    </p:spTree>
    <p:extLst>
      <p:ext uri="{BB962C8B-B14F-4D97-AF65-F5344CB8AC3E}">
        <p14:creationId xmlns:p14="http://schemas.microsoft.com/office/powerpoint/2010/main" val="204511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7049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velocity and geometrical phase effects:</a:t>
            </a:r>
            <a:endParaRPr lang="en-US" sz="2800" dirty="0">
              <a:solidFill>
                <a:srgbClr val="2934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7B3A5-46D4-B84D-AD9B-A73E78B3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37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AFA0157-7CA8-812B-CDB2-EBDE5EA98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78" y="1606963"/>
            <a:ext cx="11179243" cy="5251037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24612C9-CCD6-94A3-F374-E4B670F1495D}"/>
              </a:ext>
            </a:extLst>
          </p:cNvPr>
          <p:cNvSpPr txBox="1">
            <a:spLocks/>
          </p:cNvSpPr>
          <p:nvPr/>
        </p:nvSpPr>
        <p:spPr>
          <a:xfrm>
            <a:off x="-1" y="499468"/>
            <a:ext cx="12192000" cy="1244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quadrupoles 0.2T/m, positioning accuracy dominates background B-fields </a:t>
            </a:r>
            <a:b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Mitigation by flipping quad polarity in ~10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separate beam injections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A8C7AB-17BA-CD2A-82D0-5E238621780E}"/>
              </a:ext>
            </a:extLst>
          </p:cNvPr>
          <p:cNvSpPr txBox="1"/>
          <p:nvPr/>
        </p:nvSpPr>
        <p:spPr>
          <a:xfrm>
            <a:off x="2013735" y="3246634"/>
            <a:ext cx="1768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effect!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0F780-988F-9226-0B2D-8414DB29F221}"/>
              </a:ext>
            </a:extLst>
          </p:cNvPr>
          <p:cNvSpPr txBox="1"/>
          <p:nvPr/>
        </p:nvSpPr>
        <p:spPr>
          <a:xfrm>
            <a:off x="5525785" y="2967335"/>
            <a:ext cx="2446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combination</a:t>
            </a: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A1A2E646-8FAE-A128-05B8-8967A3BBF8EB}"/>
              </a:ext>
            </a:extLst>
          </p:cNvPr>
          <p:cNvSpPr/>
          <p:nvPr/>
        </p:nvSpPr>
        <p:spPr>
          <a:xfrm rot="18966163">
            <a:off x="10473270" y="2309975"/>
            <a:ext cx="1212351" cy="719191"/>
          </a:xfrm>
          <a:prstGeom prst="donut">
            <a:avLst>
              <a:gd name="adj" fmla="val 169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350">
              <a:solidFill>
                <a:schemeClr val="tx1"/>
              </a:solidFill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288BB418-A4C4-5501-7488-423A64E6D9AF}"/>
              </a:ext>
            </a:extLst>
          </p:cNvPr>
          <p:cNvSpPr/>
          <p:nvPr/>
        </p:nvSpPr>
        <p:spPr>
          <a:xfrm rot="20399774">
            <a:off x="9867094" y="3418254"/>
            <a:ext cx="1212351" cy="719191"/>
          </a:xfrm>
          <a:prstGeom prst="donut">
            <a:avLst>
              <a:gd name="adj" fmla="val 169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350">
              <a:solidFill>
                <a:schemeClr val="tx1"/>
              </a:solidFill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80C394D7-132D-2146-8750-614853BEC7EF}"/>
              </a:ext>
            </a:extLst>
          </p:cNvPr>
          <p:cNvSpPr/>
          <p:nvPr/>
        </p:nvSpPr>
        <p:spPr>
          <a:xfrm>
            <a:off x="8568302" y="3941581"/>
            <a:ext cx="1212351" cy="719191"/>
          </a:xfrm>
          <a:prstGeom prst="donut">
            <a:avLst>
              <a:gd name="adj" fmla="val 169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35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48BFC2-25A2-4630-5368-203F85CA4C7C}"/>
              </a:ext>
            </a:extLst>
          </p:cNvPr>
          <p:cNvSpPr txBox="1"/>
          <p:nvPr/>
        </p:nvSpPr>
        <p:spPr>
          <a:xfrm>
            <a:off x="8439808" y="4729229"/>
            <a:ext cx="3618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spin-based alignment</a:t>
            </a:r>
          </a:p>
        </p:txBody>
      </p:sp>
    </p:spTree>
    <p:extLst>
      <p:ext uri="{BB962C8B-B14F-4D97-AF65-F5344CB8AC3E}">
        <p14:creationId xmlns:p14="http://schemas.microsoft.com/office/powerpoint/2010/main" val="227527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  <p:bldP spid="9" grpId="0" animBg="1"/>
      <p:bldP spid="10" grpId="0" animBg="1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675AD-3D7B-9A78-1AAB-E6104EDBB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A411F-3E43-B1C1-D647-81FE47E3B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7049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 effects due to electric quadrupole effects</a:t>
            </a:r>
            <a:endParaRPr lang="en-US" sz="2800" dirty="0">
              <a:solidFill>
                <a:srgbClr val="2934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4A2F3-CEA7-3B81-AE2B-5701CC2E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38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997175-87A5-094D-BABC-07E8974D2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32" y="693076"/>
            <a:ext cx="9150125" cy="61649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4DEBFD-FE82-8F9E-5C62-5EB92469DD28}"/>
              </a:ext>
            </a:extLst>
          </p:cNvPr>
          <p:cNvSpPr txBox="1"/>
          <p:nvPr/>
        </p:nvSpPr>
        <p:spPr>
          <a:xfrm>
            <a:off x="9458632" y="2969342"/>
            <a:ext cx="2696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Jonathan Lee (SBU)</a:t>
            </a:r>
          </a:p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 thesis defense</a:t>
            </a:r>
          </a:p>
        </p:txBody>
      </p:sp>
    </p:spTree>
    <p:extLst>
      <p:ext uri="{BB962C8B-B14F-4D97-AF65-F5344CB8AC3E}">
        <p14:creationId xmlns:p14="http://schemas.microsoft.com/office/powerpoint/2010/main" val="679288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709" y="360861"/>
            <a:ext cx="10709564" cy="85725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Ring planarity critical to control geometrical phase errors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55" y="1339403"/>
            <a:ext cx="11887199" cy="5421613"/>
          </a:xfrm>
        </p:spPr>
        <p:txBody>
          <a:bodyPr>
            <a:noAutofit/>
          </a:bodyPr>
          <a:lstStyle/>
          <a:p>
            <a:r>
              <a:rPr lang="en-US" altLang="en-US" sz="3200" dirty="0">
                <a:solidFill>
                  <a:srgbClr val="384EFF"/>
                </a:solidFill>
                <a:ea typeface="ＭＳ Ｐゴシック" panose="020B0600070205080204" pitchFamily="34" charset="-128"/>
              </a:rPr>
              <a:t>Numerous studies on slow ground motion in accelerators, </a:t>
            </a: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</a:t>
            </a:r>
            <a:r>
              <a:rPr lang="en-US" altLang="en-US" sz="3200" dirty="0">
                <a:solidFill>
                  <a:srgbClr val="384EFF"/>
                </a:solidFill>
                <a:ea typeface="ＭＳ Ｐゴシック" panose="020B0600070205080204" pitchFamily="34" charset="-128"/>
              </a:rPr>
              <a:t>ydrostatic </a:t>
            </a: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</a:t>
            </a:r>
            <a:r>
              <a:rPr lang="en-US" altLang="en-US" sz="3200" dirty="0">
                <a:solidFill>
                  <a:srgbClr val="384EFF"/>
                </a:solidFill>
                <a:ea typeface="ＭＳ Ｐゴシック" panose="020B0600070205080204" pitchFamily="34" charset="-128"/>
              </a:rPr>
              <a:t>evel </a:t>
            </a: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</a:t>
            </a:r>
            <a:r>
              <a:rPr lang="en-US" altLang="en-US" sz="3200" dirty="0">
                <a:solidFill>
                  <a:srgbClr val="384EFF"/>
                </a:solidFill>
                <a:ea typeface="ＭＳ Ｐゴシック" panose="020B0600070205080204" pitchFamily="34" charset="-128"/>
              </a:rPr>
              <a:t>ystem for slow ground motion studies at Fermilab.</a:t>
            </a:r>
            <a:endParaRPr lang="en-US" sz="3200" dirty="0">
              <a:solidFill>
                <a:srgbClr val="2929FF"/>
              </a:solidFill>
            </a:endParaRPr>
          </a:p>
          <a:p>
            <a:pPr marL="0" indent="0">
              <a:buNone/>
            </a:pPr>
            <a:endParaRPr lang="en-US" altLang="en-US" sz="3200" dirty="0">
              <a:solidFill>
                <a:srgbClr val="3732FF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solidFill>
                  <a:srgbClr val="3732FF"/>
                </a:solidFill>
                <a:ea typeface="ＭＳ Ｐゴシック" panose="020B0600070205080204" pitchFamily="34" charset="-128"/>
              </a:rPr>
              <a:t>Thorough review by Vladimir </a:t>
            </a:r>
            <a:r>
              <a:rPr lang="en-US" altLang="en-US" sz="3200" dirty="0" err="1">
                <a:solidFill>
                  <a:srgbClr val="3732FF"/>
                </a:solidFill>
                <a:ea typeface="ＭＳ Ｐゴシック" panose="020B0600070205080204" pitchFamily="34" charset="-128"/>
              </a:rPr>
              <a:t>Shiltsev</a:t>
            </a:r>
            <a:r>
              <a:rPr lang="en-US" altLang="en-US" sz="3200" dirty="0">
                <a:solidFill>
                  <a:srgbClr val="3732FF"/>
                </a:solidFill>
                <a:ea typeface="ＭＳ Ｐゴシック" panose="020B0600070205080204" pitchFamily="34" charset="-128"/>
              </a:rPr>
              <a:t> (FNAL):</a:t>
            </a:r>
          </a:p>
          <a:p>
            <a:pPr marL="0" indent="0">
              <a:buNone/>
            </a:pP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  <a:hlinkClick r:id="rId2"/>
              </a:rPr>
              <a:t>https://arxiv.org/pdf/0905.4194.pdf</a:t>
            </a:r>
            <a:endParaRPr lang="en-US" altLang="en-US" sz="32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32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endParaRPr lang="en-US" sz="3200" dirty="0">
              <a:solidFill>
                <a:srgbClr val="2929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7B3A5-46D4-B84D-AD9B-A73E78B3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35CDC2-BCBD-B744-8717-1EA331DD4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970" y="3967712"/>
            <a:ext cx="4433030" cy="2653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B87D9-E83A-5EA6-5C08-37FD70372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5" y="4050209"/>
            <a:ext cx="6813108" cy="2807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C805AF-E0B4-1674-ADE5-E880C5D15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5933" y="2320124"/>
            <a:ext cx="4119891" cy="173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6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80B43-9AAA-A578-89CD-A50E9607F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879FD-8AB7-034E-4B89-E056C73B7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Announcement talk by Simon Corrodi, June 3</a:t>
            </a:r>
          </a:p>
        </p:txBody>
      </p:sp>
      <p:pic>
        <p:nvPicPr>
          <p:cNvPr id="7" name="Content Placeholder 6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460FE48A-27B7-D7CC-E15C-E92E9DE44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1" y="1164586"/>
            <a:ext cx="9180569" cy="541877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AFB4A9-6772-37ED-FDD1-8EB0F88E35DD}"/>
              </a:ext>
            </a:extLst>
          </p:cNvPr>
          <p:cNvSpPr txBox="1"/>
          <p:nvPr/>
        </p:nvSpPr>
        <p:spPr>
          <a:xfrm>
            <a:off x="7979885" y="4208443"/>
            <a:ext cx="151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Blind analysis!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D955F2-4313-05E8-6F42-3B1EA2E5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48E8F5-3B42-5AD3-556E-F22669361B4C}"/>
              </a:ext>
            </a:extLst>
          </p:cNvPr>
          <p:cNvSpPr txBox="1"/>
          <p:nvPr/>
        </p:nvSpPr>
        <p:spPr>
          <a:xfrm>
            <a:off x="1327355" y="6334780"/>
            <a:ext cx="9358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Beautiful experimental results (High-precision in storage rings) </a:t>
            </a:r>
          </a:p>
        </p:txBody>
      </p:sp>
    </p:spTree>
    <p:extLst>
      <p:ext uri="{BB962C8B-B14F-4D97-AF65-F5344CB8AC3E}">
        <p14:creationId xmlns:p14="http://schemas.microsoft.com/office/powerpoint/2010/main" val="214802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AA73A0AA-154E-CD45-9BC5-1CAEF2E6D3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716B62-9B73-9B48-99B7-9DD1C8BA21B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E92EA4-B0C5-2F45-ABFB-79DA6BAB1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64500" cy="6210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5AB9CE-34AB-93DE-D0D4-CF155B4F6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324" y="0"/>
            <a:ext cx="5547675" cy="418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5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nut 5">
            <a:extLst>
              <a:ext uri="{FF2B5EF4-FFF2-40B4-BE49-F238E27FC236}">
                <a16:creationId xmlns:a16="http://schemas.microsoft.com/office/drawing/2014/main" id="{C7A7F8F2-E249-F4EA-3019-2D0C2382F586}"/>
              </a:ext>
            </a:extLst>
          </p:cNvPr>
          <p:cNvSpPr/>
          <p:nvPr/>
        </p:nvSpPr>
        <p:spPr>
          <a:xfrm>
            <a:off x="964165" y="5413386"/>
            <a:ext cx="5855072" cy="1286972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350">
              <a:solidFill>
                <a:schemeClr val="tx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815C5AF-9C37-6AB6-B92D-C3C03827B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"/>
            <a:ext cx="9364737" cy="686747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7A9767-9DFE-6FA3-DC45-6C10D501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194" y="0"/>
            <a:ext cx="3059806" cy="3065172"/>
          </a:xfrm>
        </p:spPr>
        <p:txBody>
          <a:bodyPr>
            <a:normAutofit/>
          </a:bodyPr>
          <a:lstStyle/>
          <a:p>
            <a:r>
              <a:rPr 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HLS at the Swiss Light Source Synchrotron</a:t>
            </a:r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id="{0F0845AF-B46C-E487-137C-CB100B977E50}"/>
              </a:ext>
            </a:extLst>
          </p:cNvPr>
          <p:cNvSpPr/>
          <p:nvPr/>
        </p:nvSpPr>
        <p:spPr>
          <a:xfrm>
            <a:off x="146451" y="1778200"/>
            <a:ext cx="5649042" cy="1286972"/>
          </a:xfrm>
          <a:prstGeom prst="donut">
            <a:avLst>
              <a:gd name="adj" fmla="val 169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2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nut 5">
            <a:extLst>
              <a:ext uri="{FF2B5EF4-FFF2-40B4-BE49-F238E27FC236}">
                <a16:creationId xmlns:a16="http://schemas.microsoft.com/office/drawing/2014/main" id="{C7A7F8F2-E249-F4EA-3019-2D0C2382F586}"/>
              </a:ext>
            </a:extLst>
          </p:cNvPr>
          <p:cNvSpPr/>
          <p:nvPr/>
        </p:nvSpPr>
        <p:spPr>
          <a:xfrm>
            <a:off x="964165" y="5413386"/>
            <a:ext cx="5855072" cy="1286972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35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A9767-9DFE-6FA3-DC45-6C10D501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194" y="0"/>
            <a:ext cx="3059806" cy="3065172"/>
          </a:xfrm>
        </p:spPr>
        <p:txBody>
          <a:bodyPr>
            <a:normAutofit/>
          </a:bodyPr>
          <a:lstStyle/>
          <a:p>
            <a:r>
              <a:rPr 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HLS at the Swiss Light Source Synchrotron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1E9E198-8F30-B486-DA64-2F58F902C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7959144" cy="6820863"/>
          </a:xfrm>
        </p:spPr>
      </p:pic>
      <p:sp>
        <p:nvSpPr>
          <p:cNvPr id="3" name="Donut 2">
            <a:extLst>
              <a:ext uri="{FF2B5EF4-FFF2-40B4-BE49-F238E27FC236}">
                <a16:creationId xmlns:a16="http://schemas.microsoft.com/office/drawing/2014/main" id="{0F0845AF-B46C-E487-137C-CB100B977E50}"/>
              </a:ext>
            </a:extLst>
          </p:cNvPr>
          <p:cNvSpPr/>
          <p:nvPr/>
        </p:nvSpPr>
        <p:spPr>
          <a:xfrm>
            <a:off x="55534" y="3245476"/>
            <a:ext cx="7259665" cy="3575386"/>
          </a:xfrm>
          <a:prstGeom prst="donut">
            <a:avLst>
              <a:gd name="adj" fmla="val 169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26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nut 5">
            <a:extLst>
              <a:ext uri="{FF2B5EF4-FFF2-40B4-BE49-F238E27FC236}">
                <a16:creationId xmlns:a16="http://schemas.microsoft.com/office/drawing/2014/main" id="{C7A7F8F2-E249-F4EA-3019-2D0C2382F586}"/>
              </a:ext>
            </a:extLst>
          </p:cNvPr>
          <p:cNvSpPr/>
          <p:nvPr/>
        </p:nvSpPr>
        <p:spPr>
          <a:xfrm>
            <a:off x="964165" y="5413386"/>
            <a:ext cx="5855072" cy="1286972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350">
              <a:solidFill>
                <a:schemeClr val="tx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815C5AF-9C37-6AB6-B92D-C3C03827B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"/>
            <a:ext cx="9364737" cy="686747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7A9767-9DFE-6FA3-DC45-6C10D501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77" y="337285"/>
            <a:ext cx="3059806" cy="3065172"/>
          </a:xfrm>
        </p:spPr>
        <p:txBody>
          <a:bodyPr>
            <a:normAutofit/>
          </a:bodyPr>
          <a:lstStyle/>
          <a:p>
            <a:r>
              <a:rPr 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HLS at the Swiss Light Source Synchrotron</a:t>
            </a:r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id="{0F0845AF-B46C-E487-137C-CB100B977E50}"/>
              </a:ext>
            </a:extLst>
          </p:cNvPr>
          <p:cNvSpPr/>
          <p:nvPr/>
        </p:nvSpPr>
        <p:spPr>
          <a:xfrm>
            <a:off x="146451" y="1778200"/>
            <a:ext cx="5649042" cy="1286972"/>
          </a:xfrm>
          <a:prstGeom prst="donut">
            <a:avLst>
              <a:gd name="adj" fmla="val 169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35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9D544F-0795-7E59-66E8-1D35719D2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648026"/>
            <a:ext cx="7772400" cy="618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9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D5A15F69-4252-E448-AC88-D76B057998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5800" y="0"/>
            <a:ext cx="8229600" cy="876300"/>
          </a:xfrm>
        </p:spPr>
        <p:txBody>
          <a:bodyPr/>
          <a:lstStyle/>
          <a:p>
            <a:pPr algn="ctr"/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next?</a:t>
            </a:r>
          </a:p>
        </p:txBody>
      </p:sp>
      <p:sp>
        <p:nvSpPr>
          <p:cNvPr id="66563" name="Content Placeholder 2">
            <a:extLst>
              <a:ext uri="{FF2B5EF4-FFF2-40B4-BE49-F238E27FC236}">
                <a16:creationId xmlns:a16="http://schemas.microsoft.com/office/drawing/2014/main" id="{1224E1AB-6F15-D94C-95C6-AB653D341D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39800"/>
            <a:ext cx="7037596" cy="5918200"/>
          </a:xfrm>
        </p:spPr>
        <p:txBody>
          <a:bodyPr>
            <a:normAutofit lnSpcReduction="10000"/>
          </a:bodyPr>
          <a:lstStyle/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BNL is funding an ongoing R&amp;D, building one unit of the symmetric lattice for a ring in the AGS tunnel.</a:t>
            </a: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 electric field plates with advanced coating (</a:t>
            </a:r>
            <a:r>
              <a:rPr lang="en-US" altLang="en-KR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for high-voltage (HV). Need DC HV 4.5MV/m and low cathode current.</a:t>
            </a: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Studying stochastic cooling for even better statistics experiment with large spin coherence time (SCT). </a:t>
            </a: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Simulate beam/spin dynamics of thousands of protons at the same time.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E51B3D"/>
              </a:solidFill>
            </a:endParaRPr>
          </a:p>
          <a:p>
            <a:endParaRPr lang="en-US" altLang="en-KR" dirty="0">
              <a:solidFill>
                <a:srgbClr val="000099"/>
              </a:solidFill>
            </a:endParaRPr>
          </a:p>
          <a:p>
            <a:endParaRPr lang="en-US" altLang="en-KR" dirty="0">
              <a:solidFill>
                <a:srgbClr val="00009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F3D57A-F9B5-064D-9E36-E442BC08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44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265C35-0295-13C9-AC6D-56F4A3666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596" y="3703617"/>
            <a:ext cx="5057422" cy="28352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91442D-4CCA-65E9-4226-C50EBF9D5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885" y="1098000"/>
            <a:ext cx="5057423" cy="19286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F7605A-212D-6B0A-EE37-F8365FA77214}"/>
              </a:ext>
            </a:extLst>
          </p:cNvPr>
          <p:cNvSpPr txBox="1"/>
          <p:nvPr/>
        </p:nvSpPr>
        <p:spPr>
          <a:xfrm>
            <a:off x="9764889" y="151693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1/24 of ring</a:t>
            </a:r>
          </a:p>
        </p:txBody>
      </p:sp>
    </p:spTree>
    <p:extLst>
      <p:ext uri="{BB962C8B-B14F-4D97-AF65-F5344CB8AC3E}">
        <p14:creationId xmlns:p14="http://schemas.microsoft.com/office/powerpoint/2010/main" val="352145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A9767-9DFE-6FA3-DC45-6C10D501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8"/>
          </a:xfrm>
        </p:spPr>
        <p:txBody>
          <a:bodyPr>
            <a:normAutofit fontScale="90000"/>
          </a:bodyPr>
          <a:lstStyle/>
          <a:p>
            <a:r>
              <a:rPr 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Riad Suleiman’s slide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01BEEA-888F-8850-F30F-507B2D585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4165" y="598714"/>
            <a:ext cx="11244287" cy="6259286"/>
          </a:xfr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C7A7F8F2-E249-F4EA-3019-2D0C2382F586}"/>
              </a:ext>
            </a:extLst>
          </p:cNvPr>
          <p:cNvSpPr/>
          <p:nvPr/>
        </p:nvSpPr>
        <p:spPr>
          <a:xfrm>
            <a:off x="838200" y="598714"/>
            <a:ext cx="7853516" cy="681038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2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2FFB2-321D-6E12-5786-2E0F0E220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8F7F2DCD-63AE-CBE6-0F10-DE7D749180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904352"/>
          </a:xfrm>
        </p:spPr>
        <p:txBody>
          <a:bodyPr>
            <a:normAutofit/>
          </a:bodyPr>
          <a:lstStyle/>
          <a:p>
            <a:pPr algn="ctr"/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LDRD work, building 1 sector out of many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1FA153A7-6618-EEF3-959B-C65A4B31C25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055078"/>
            <a:ext cx="12191999" cy="5666398"/>
          </a:xfrm>
        </p:spPr>
        <p:txBody>
          <a:bodyPr>
            <a:normAutofit fontScale="92500"/>
          </a:bodyPr>
          <a:lstStyle/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 measurements, requiring 4.5MV/m, tested at 5MV/m and measuring spark rate</a:t>
            </a: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 current, can live with &lt;1µA, targeting &lt;1nA for every 1m section</a:t>
            </a: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requirements, 10</a:t>
            </a:r>
            <a:r>
              <a:rPr lang="en-US" altLang="en-KR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 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Torr a few hundred of seconds beam lifetime from IBS</a:t>
            </a: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Stochastic cooling, reduce gas-pressure requirement, ‘infinite’ SCT, prolong storage time</a:t>
            </a: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shape of fringe fields</a:t>
            </a: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Ability to apply fields for probing geometric phase effects (combination of two fields)</a:t>
            </a: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Probe and cancel electric focusing</a:t>
            </a: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lattice impedance issues</a:t>
            </a: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Alignment stability, make sure fields rotate locally within specs</a:t>
            </a: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Equipment cross-compatibility, cross-talk</a:t>
            </a: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Spin/beam dynamics simulation of ~10</a:t>
            </a:r>
            <a:r>
              <a:rPr lang="en-US" altLang="en-KR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particles at a time by multiple teams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A353B4-906A-21F6-8B5E-7501B5FCC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6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E3A925-DA8E-E459-6B49-ECCEB6445692}"/>
              </a:ext>
            </a:extLst>
          </p:cNvPr>
          <p:cNvSpPr/>
          <p:nvPr/>
        </p:nvSpPr>
        <p:spPr>
          <a:xfrm>
            <a:off x="0" y="0"/>
            <a:ext cx="5910606" cy="2482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0" kern="1200" cap="none" spc="0" dirty="0">
                <a:ln w="0"/>
                <a:solidFill>
                  <a:srgbClr val="221B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Electric field plates made with sub-micron finish, here at Liverpool Univ.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632A03-68F8-5DE0-54CB-4F6DFFED7FDA}"/>
              </a:ext>
            </a:extLst>
          </p:cNvPr>
          <p:cNvSpPr txBox="1">
            <a:spLocks noChangeArrowheads="1"/>
          </p:cNvSpPr>
          <p:nvPr/>
        </p:nvSpPr>
        <p:spPr>
          <a:xfrm>
            <a:off x="84841" y="3110845"/>
            <a:ext cx="5090474" cy="3066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Liverpool University is designing the plates, and their support. Involved in their construction, high accuracy electric field estimations, methods to minimize high-order fields…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F364D-BE43-E632-EE2F-5D2D507B20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82" r="-1" b="23926"/>
          <a:stretch>
            <a:fillRect/>
          </a:stretch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E0A40D-A64D-4561-E3B6-6B57EB1960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12"/>
          <a:stretch>
            <a:fillRect/>
          </a:stretch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45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A7540-3330-0111-5FE7-75AC8842A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0C0E11C-3F28-F08A-15FC-82F090A5C5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13727" r="50152" b="-1"/>
          <a:stretch/>
        </p:blipFill>
        <p:spPr>
          <a:xfrm rot="5400000">
            <a:off x="6529265" y="-1981333"/>
            <a:ext cx="3681406" cy="7644062"/>
          </a:xfrm>
          <a:prstGeom prst="rect">
            <a:avLst/>
          </a:prstGeom>
        </p:spPr>
      </p:pic>
      <p:pic>
        <p:nvPicPr>
          <p:cNvPr id="4" name="Picture 3" descr="A picture containing LEGO, toy, indoor&#10;&#10;Description automatically generated">
            <a:extLst>
              <a:ext uri="{FF2B5EF4-FFF2-40B4-BE49-F238E27FC236}">
                <a16:creationId xmlns:a16="http://schemas.microsoft.com/office/drawing/2014/main" id="{52177443-5E5E-8716-1A6B-B9A2EEE4A0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94" r="-1" b="18197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E07866-D106-6165-7FFA-BE88D7993DE1}"/>
              </a:ext>
            </a:extLst>
          </p:cNvPr>
          <p:cNvSpPr/>
          <p:nvPr/>
        </p:nvSpPr>
        <p:spPr>
          <a:xfrm>
            <a:off x="0" y="73305"/>
            <a:ext cx="5395912" cy="212314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0" kern="1200" cap="none" spc="0" dirty="0">
                <a:ln w="0"/>
                <a:solidFill>
                  <a:srgbClr val="221B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4m “Deflection” chamber, partial section, at BNL.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ACCC44-CC5B-23F4-F7C3-8C62DC569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24032" y="3340318"/>
            <a:ext cx="4020207" cy="3015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C756BC-24FC-F305-3324-67A9401DE230}"/>
              </a:ext>
            </a:extLst>
          </p:cNvPr>
          <p:cNvSpPr txBox="1"/>
          <p:nvPr/>
        </p:nvSpPr>
        <p:spPr>
          <a:xfrm>
            <a:off x="483879" y="3609869"/>
            <a:ext cx="2909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Liverpool University</a:t>
            </a:r>
          </a:p>
          <a:p>
            <a:r>
              <a:rPr lang="en-K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 long unit plate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658541-F4C3-7CB2-9C63-525A9AEFCB2F}"/>
              </a:ext>
            </a:extLst>
          </p:cNvPr>
          <p:cNvCxnSpPr/>
          <p:nvPr/>
        </p:nvCxnSpPr>
        <p:spPr>
          <a:xfrm>
            <a:off x="4270342" y="1451728"/>
            <a:ext cx="970961" cy="98981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6343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7F950-267B-89F4-D249-8ADAE0CBF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CCE20893-700B-8C1C-CBD3-595C3E7609E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Storage ring proton EDM at 10</a:t>
            </a:r>
            <a:r>
              <a:rPr lang="en-US" altLang="en-KR" sz="4000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-29</a:t>
            </a:r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KR" sz="40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 at BNL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82A88EE8-54C0-C7D8-C32C-B9956850906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477108"/>
            <a:ext cx="12191999" cy="5244367"/>
          </a:xfrm>
        </p:spPr>
        <p:txBody>
          <a:bodyPr>
            <a:normAutofit/>
          </a:bodyPr>
          <a:lstStyle/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 for better than 10</a:t>
            </a:r>
            <a:r>
              <a:rPr lang="en-US" altLang="en-KR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-29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KR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 for pEDM, ~10</a:t>
            </a:r>
            <a:r>
              <a:rPr lang="en-US" altLang="en-KR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TeV New-Physics reach</a:t>
            </a: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Matching systematic</a:t>
            </a:r>
            <a:r>
              <a:rPr lang="el-GR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 levels, controlled by symmetries</a:t>
            </a: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 with a facility in mind</a:t>
            </a:r>
          </a:p>
          <a:p>
            <a:pPr lvl="1"/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 EDM, simultaneous CW and CCW storage</a:t>
            </a:r>
          </a:p>
          <a:p>
            <a:pPr lvl="1"/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Deuteron EDM (while running the proton EDM ring measure level of main systematic error source, i.e., E-field direction stability)</a:t>
            </a:r>
          </a:p>
          <a:p>
            <a:pPr lvl="1"/>
            <a:r>
              <a:rPr lang="en-US" altLang="en-KR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EDM (neutron equivalent) and if needed pEDM with a hybrid lattice </a:t>
            </a:r>
            <a:endParaRPr lang="en-US" altLang="en-KR" baseline="30000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26DD80-7A20-BD7F-587C-8757C8FD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65CAD-37AE-15F6-E4F6-9A7160BF2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B3A7A-32AB-9BF8-C0B4-B68BE9747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KR" dirty="0"/>
              <a:t>Slide by Simon Corrodi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8697C3-106C-4F95-BF70-BBC4C228C0FB}"/>
              </a:ext>
            </a:extLst>
          </p:cNvPr>
          <p:cNvSpPr txBox="1"/>
          <p:nvPr/>
        </p:nvSpPr>
        <p:spPr>
          <a:xfrm>
            <a:off x="7979885" y="4208443"/>
            <a:ext cx="151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/>
              <a:t>Blind analysis!</a:t>
            </a:r>
          </a:p>
        </p:txBody>
      </p:sp>
      <p:pic>
        <p:nvPicPr>
          <p:cNvPr id="6" name="Content Placeholder 5" descr="A screenshot of a test&#10;&#10;AI-generated content may be incorrect.">
            <a:extLst>
              <a:ext uri="{FF2B5EF4-FFF2-40B4-BE49-F238E27FC236}">
                <a16:creationId xmlns:a16="http://schemas.microsoft.com/office/drawing/2014/main" id="{C8E618AD-F85E-7600-80BC-8D75476D2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237540"/>
            <a:ext cx="9144000" cy="5251285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41AD87-589B-E98A-F9A3-B7BC134F9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981318-36D4-74C0-5CC1-E1E253AB17E5}"/>
              </a:ext>
            </a:extLst>
          </p:cNvPr>
          <p:cNvSpPr txBox="1"/>
          <p:nvPr/>
        </p:nvSpPr>
        <p:spPr>
          <a:xfrm>
            <a:off x="1542283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 results under intense progress (applying blind analysis) </a:t>
            </a:r>
          </a:p>
        </p:txBody>
      </p:sp>
    </p:spTree>
    <p:extLst>
      <p:ext uri="{BB962C8B-B14F-4D97-AF65-F5344CB8AC3E}">
        <p14:creationId xmlns:p14="http://schemas.microsoft.com/office/powerpoint/2010/main" val="29504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EC66A3-932D-7A77-C45D-068522EFE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02" y="1761261"/>
            <a:ext cx="4264379" cy="4902243"/>
          </a:xfrm>
          <a:prstGeom prst="rect">
            <a:avLst/>
          </a:prstGeom>
        </p:spPr>
      </p:pic>
      <p:sp>
        <p:nvSpPr>
          <p:cNvPr id="118785" name="Title 1">
            <a:extLst>
              <a:ext uri="{FF2B5EF4-FFF2-40B4-BE49-F238E27FC236}">
                <a16:creationId xmlns:a16="http://schemas.microsoft.com/office/drawing/2014/main" id="{9DA0FE02-2C2B-B243-95B3-2CD782F98B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" y="194496"/>
            <a:ext cx="6040582" cy="1018287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Hybrid, symmetric lattice storage ring</a:t>
            </a:r>
            <a:b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PRD105, 032001 (2021)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F25C3A-CC6B-734F-8557-590E6FDA1A0A}"/>
              </a:ext>
            </a:extLst>
          </p:cNvPr>
          <p:cNvSpPr txBox="1"/>
          <p:nvPr/>
        </p:nvSpPr>
        <p:spPr>
          <a:xfrm>
            <a:off x="1968137" y="399723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Sensitivity goal</a:t>
            </a:r>
          </a:p>
          <a:p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-29</a:t>
            </a:r>
            <a:r>
              <a:rPr lang="en-US" i="1" dirty="0">
                <a:solidFill>
                  <a:srgbClr val="FF0000"/>
                </a:solidFill>
              </a:rPr>
              <a:t>e</a:t>
            </a:r>
            <a:r>
              <a:rPr lang="en-US" dirty="0">
                <a:solidFill>
                  <a:srgbClr val="FF0000"/>
                </a:solidFill>
              </a:rPr>
              <a:t>-cm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A35A41-0A08-4742-AFF3-FADDEBD4EAF4}"/>
              </a:ext>
            </a:extLst>
          </p:cNvPr>
          <p:cNvCxnSpPr/>
          <p:nvPr/>
        </p:nvCxnSpPr>
        <p:spPr>
          <a:xfrm flipH="1">
            <a:off x="10046368" y="2129590"/>
            <a:ext cx="127534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DE671D-70D1-D24D-BF92-B700D42B2BDC}"/>
              </a:ext>
            </a:extLst>
          </p:cNvPr>
          <p:cNvCxnSpPr/>
          <p:nvPr/>
        </p:nvCxnSpPr>
        <p:spPr>
          <a:xfrm flipH="1">
            <a:off x="9994232" y="4182980"/>
            <a:ext cx="127534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04A9D8C-FA2B-654E-8C8C-874011F83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170" y="140368"/>
            <a:ext cx="4264379" cy="6717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198163-F113-6B40-A4FE-45605F9A5449}"/>
              </a:ext>
            </a:extLst>
          </p:cNvPr>
          <p:cNvSpPr txBox="1"/>
          <p:nvPr/>
        </p:nvSpPr>
        <p:spPr>
          <a:xfrm>
            <a:off x="10095470" y="1655805"/>
            <a:ext cx="1201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</a:rPr>
              <a:t>Low risk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46AAC2-57EB-114C-9C08-BC721D192AF6}"/>
              </a:ext>
            </a:extLst>
          </p:cNvPr>
          <p:cNvSpPr txBox="1"/>
          <p:nvPr/>
        </p:nvSpPr>
        <p:spPr>
          <a:xfrm>
            <a:off x="9889524" y="3649362"/>
            <a:ext cx="2106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</a:rPr>
              <a:t>Strong focusing</a:t>
            </a:r>
          </a:p>
        </p:txBody>
      </p:sp>
    </p:spTree>
    <p:extLst>
      <p:ext uri="{BB962C8B-B14F-4D97-AF65-F5344CB8AC3E}">
        <p14:creationId xmlns:p14="http://schemas.microsoft.com/office/powerpoint/2010/main" val="247797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884671"/>
          </a:xfrm>
        </p:spPr>
        <p:txBody>
          <a:bodyPr>
            <a:normAutofit/>
          </a:bodyPr>
          <a:lstStyle/>
          <a:p>
            <a:pPr algn="ctr"/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storage ring pEDM exp. at 10</a:t>
            </a:r>
            <a:r>
              <a:rPr lang="en-US" altLang="en-KR" sz="4000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-29</a:t>
            </a:r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KR" sz="40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EF2588D4-E85C-7D46-9B2F-5944A76F60E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678075"/>
            <a:ext cx="12192000" cy="490283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 radial E-field &lt;5 MV/m, for 40mm plate separation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and spin dynamics stable for required beam intensity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 coherence time &gt;10</a:t>
            </a:r>
            <a:r>
              <a:rPr lang="en-US" altLang="en-KR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using sextupoles, no stochastic cooling (SC). 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SC, SCT</a:t>
            </a: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∞</a:t>
            </a:r>
            <a:endParaRPr lang="en-US" altLang="en-K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FE035-A65B-374C-9ACA-77FB813E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52261-132A-2A85-1DB4-58E057502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A1A299F7-391F-28B7-9951-57EF26EA591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884671"/>
          </a:xfrm>
        </p:spPr>
        <p:txBody>
          <a:bodyPr>
            <a:normAutofit/>
          </a:bodyPr>
          <a:lstStyle/>
          <a:p>
            <a:pPr algn="ctr"/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srEDM exp. at 10</a:t>
            </a:r>
            <a:r>
              <a:rPr lang="en-US" altLang="en-KR" sz="4000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-29</a:t>
            </a:r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KR" sz="40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28EFBCD3-58E0-8122-B6B5-0D9330F42B2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10532" y="1276141"/>
            <a:ext cx="12081468" cy="530476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Alternate magnetic focusing all but eliminates external B-field sensitivity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Symmetric lattice significantly reducing systematic error sources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 ring planarity &lt;0.1mm; CW &amp; CCW beam separation &lt;0.01mm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Geometrical phases require a combination of two unwanted fields. Enhance one to probe and reduce the other.</a:t>
            </a: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A1D2AA-2B5A-3427-0993-D5AEB25F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9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99885" y="0"/>
            <a:ext cx="10000343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KR" sz="4000" dirty="0">
                <a:solidFill>
                  <a:srgbClr val="221BFF"/>
                </a:solidFill>
              </a:rPr>
              <a:t>Input to hadronic EDM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EF2588D4-E85C-7D46-9B2F-5944A76F60E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92231" y="1368230"/>
            <a:ext cx="9001125" cy="4051300"/>
          </a:xfrm>
        </p:spPr>
        <p:txBody>
          <a:bodyPr/>
          <a:lstStyle/>
          <a:p>
            <a:r>
              <a:rPr lang="en-US" altLang="en-KR" dirty="0">
                <a:solidFill>
                  <a:srgbClr val="221BFF"/>
                </a:solidFill>
              </a:rPr>
              <a:t>Theta-QCD (part of the SM)</a:t>
            </a:r>
          </a:p>
          <a:p>
            <a:endParaRPr lang="en-US" altLang="en-KR" dirty="0">
              <a:solidFill>
                <a:srgbClr val="221BFF"/>
              </a:solidFill>
            </a:endParaRPr>
          </a:p>
          <a:p>
            <a:r>
              <a:rPr lang="en-US" altLang="en-KR" dirty="0">
                <a:solidFill>
                  <a:srgbClr val="221BFF"/>
                </a:solidFill>
              </a:rPr>
              <a:t>CP-violation sources beyond the SM</a:t>
            </a:r>
          </a:p>
          <a:p>
            <a:endParaRPr lang="en-US" altLang="en-KR" dirty="0">
              <a:solidFill>
                <a:srgbClr val="221BFF"/>
              </a:solidFill>
            </a:endParaRPr>
          </a:p>
          <a:p>
            <a:pPr>
              <a:buFontTx/>
              <a:buNone/>
            </a:pPr>
            <a:r>
              <a:rPr lang="en-US" altLang="en-KR" dirty="0">
                <a:solidFill>
                  <a:srgbClr val="221BFF"/>
                </a:solidFill>
              </a:rPr>
              <a:t>   A number of alternative simple systems could provide invaluable complementary information (e.g. neutron, proton, deuteron,…).  </a:t>
            </a:r>
          </a:p>
          <a:p>
            <a:pPr>
              <a:buFontTx/>
              <a:buNone/>
            </a:pPr>
            <a:r>
              <a:rPr lang="en-US" altLang="en-KR" dirty="0">
                <a:solidFill>
                  <a:srgbClr val="221BFF"/>
                </a:solidFill>
              </a:rPr>
              <a:t>   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787D9C9-A426-CB46-A5EB-9AC4DBE68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6" y="5473700"/>
            <a:ext cx="10164906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KR" dirty="0">
                <a:solidFill>
                  <a:srgbClr val="E51B3D"/>
                </a:solidFill>
              </a:rPr>
              <a:t>At 10</a:t>
            </a:r>
            <a:r>
              <a:rPr lang="en-US" altLang="en-KR" baseline="30000" dirty="0">
                <a:solidFill>
                  <a:srgbClr val="E51B3D"/>
                </a:solidFill>
              </a:rPr>
              <a:t>-29</a:t>
            </a:r>
            <a:r>
              <a:rPr lang="en-US" altLang="en-KR" dirty="0">
                <a:solidFill>
                  <a:srgbClr val="E51B3D"/>
                </a:solidFill>
              </a:rPr>
              <a:t>e</a:t>
            </a:r>
            <a:r>
              <a:rPr lang="en-US" altLang="en-KR" sz="2000" dirty="0">
                <a:solidFill>
                  <a:srgbClr val="E51B3D"/>
                </a:solidFill>
                <a:latin typeface="Wingdings" pitchFamily="2" charset="2"/>
              </a:rPr>
              <a:t></a:t>
            </a:r>
            <a:r>
              <a:rPr lang="en-US" altLang="en-KR" dirty="0">
                <a:solidFill>
                  <a:srgbClr val="E51B3D"/>
                </a:solidFill>
              </a:rPr>
              <a:t>cm pEDM is at least an order of magnitude more sensitive than the current </a:t>
            </a:r>
            <a:r>
              <a:rPr lang="en-US" altLang="en-KR" dirty="0" err="1">
                <a:solidFill>
                  <a:srgbClr val="E51B3D"/>
                </a:solidFill>
              </a:rPr>
              <a:t>nEDM</a:t>
            </a:r>
            <a:r>
              <a:rPr lang="en-US" altLang="en-KR" dirty="0">
                <a:solidFill>
                  <a:srgbClr val="E51B3D"/>
                </a:solidFill>
              </a:rPr>
              <a:t> plans</a:t>
            </a:r>
          </a:p>
          <a:p>
            <a:endParaRPr lang="en-US" altLang="en-KR" dirty="0">
              <a:solidFill>
                <a:srgbClr val="00339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D5704A-A6C0-7444-9159-572C45D82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285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758339" cy="1143000"/>
          </a:xfrm>
        </p:spPr>
        <p:txBody>
          <a:bodyPr>
            <a:normAutofit fontScale="90000"/>
          </a:bodyPr>
          <a:lstStyle/>
          <a:p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Bill Marciano</a:t>
            </a:r>
            <a:b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KR" sz="27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Snowmass Workshop, September 15,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9B13E4-9538-5F49-B71F-964E13BDF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50953"/>
            <a:ext cx="8051228" cy="61181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496047-3D5A-C446-AE84-4D4019BC9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045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758339" cy="1143000"/>
          </a:xfrm>
        </p:spPr>
        <p:txBody>
          <a:bodyPr>
            <a:normAutofit fontScale="90000"/>
          </a:bodyPr>
          <a:lstStyle/>
          <a:p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Bill Marciano</a:t>
            </a:r>
            <a:b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KR" sz="27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Snowmass Workshop, September 15, 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496047-3D5A-C446-AE84-4D4019BC9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55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B779ED-E791-A949-89C6-59051EC7F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474" y="418454"/>
            <a:ext cx="8045077" cy="592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597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7A8182-B7DF-294D-DBD4-504947B5E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072444"/>
            <a:ext cx="10480782" cy="578555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8EFDDB-D51D-0EA5-1A19-35F7BECA9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721426" cy="1185333"/>
          </a:xfrm>
        </p:spPr>
        <p:txBody>
          <a:bodyPr>
            <a:normAutofit fontScale="90000"/>
          </a:bodyPr>
          <a:lstStyle/>
          <a:p>
            <a:pPr algn="ctr"/>
            <a:r>
              <a:rPr 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P5 didn’t rank it well despite the excellent Snowmass endorsement!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0BEF9-F519-BFF4-54CB-7198773D8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56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4C4290-C2F9-256C-5577-ADD7152338DF}"/>
              </a:ext>
            </a:extLst>
          </p:cNvPr>
          <p:cNvSpPr txBox="1"/>
          <p:nvPr/>
        </p:nvSpPr>
        <p:spPr>
          <a:xfrm>
            <a:off x="8453646" y="1715911"/>
            <a:ext cx="310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 Keshavarzi’s slide</a:t>
            </a:r>
          </a:p>
        </p:txBody>
      </p:sp>
    </p:spTree>
    <p:extLst>
      <p:ext uri="{BB962C8B-B14F-4D97-AF65-F5344CB8AC3E}">
        <p14:creationId xmlns:p14="http://schemas.microsoft.com/office/powerpoint/2010/main" val="29441970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5DD29-2F49-34E8-4D9B-CEDF052F3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E8B35-2B85-B5D6-F6D7-6E0FD2BAD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5333"/>
          </a:xfrm>
        </p:spPr>
        <p:txBody>
          <a:bodyPr>
            <a:normAutofit fontScale="90000"/>
          </a:bodyPr>
          <a:lstStyle/>
          <a:p>
            <a:pPr algn="ctr"/>
            <a:r>
              <a:rPr 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Exciting development: The very first frozen spin storage ring EDM measurement for the muon at PSI!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4901C-F1C4-B8B6-24A2-7C7E85540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57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569095-F516-209D-AEA1-21A138412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738" y="1238372"/>
            <a:ext cx="9860463" cy="56196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5960D2-B606-F584-E1EA-E0F29FDE9856}"/>
              </a:ext>
            </a:extLst>
          </p:cNvPr>
          <p:cNvSpPr txBox="1"/>
          <p:nvPr/>
        </p:nvSpPr>
        <p:spPr>
          <a:xfrm>
            <a:off x="329938" y="4251489"/>
            <a:ext cx="2147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by Philipp</a:t>
            </a:r>
          </a:p>
          <a:p>
            <a:r>
              <a:rPr 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Schmidt-Wellenburg.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67CC10-736D-5DF9-978D-106A3A575F4C}"/>
              </a:ext>
            </a:extLst>
          </p:cNvPr>
          <p:cNvSpPr txBox="1"/>
          <p:nvPr/>
        </p:nvSpPr>
        <p:spPr>
          <a:xfrm>
            <a:off x="9934" y="5344699"/>
            <a:ext cx="28712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Uses CW vs. CCW 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njections plus spin flips for</a:t>
            </a:r>
          </a:p>
          <a:p>
            <a:r>
              <a:rPr 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 error suppression.</a:t>
            </a:r>
          </a:p>
        </p:txBody>
      </p:sp>
    </p:spTree>
    <p:extLst>
      <p:ext uri="{BB962C8B-B14F-4D97-AF65-F5344CB8AC3E}">
        <p14:creationId xmlns:p14="http://schemas.microsoft.com/office/powerpoint/2010/main" val="319620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D5A15F69-4252-E448-AC88-D76B057998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02528" y="38100"/>
            <a:ext cx="6172200" cy="657225"/>
          </a:xfrm>
        </p:spPr>
        <p:txBody>
          <a:bodyPr>
            <a:normAutofit fontScale="90000"/>
          </a:bodyPr>
          <a:lstStyle/>
          <a:p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66563" name="Content Placeholder 2">
            <a:extLst>
              <a:ext uri="{FF2B5EF4-FFF2-40B4-BE49-F238E27FC236}">
                <a16:creationId xmlns:a16="http://schemas.microsoft.com/office/drawing/2014/main" id="{1224E1AB-6F15-D94C-95C6-AB653D341D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0554" y="792480"/>
            <a:ext cx="11911445" cy="606552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 QCD for the hadronic correction might be able to match experimental precision in &lt;5 years. We can do </a:t>
            </a: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the muon g-2 experiment.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EDM physics is must do, exciting and timely, CP-violation, axion physics.</a:t>
            </a: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Hybrid, symmetric ring lattice works well. Minimized systematic error sources. Statistics and systematics to 10</a:t>
            </a:r>
            <a:r>
              <a:rPr lang="en-US" altLang="en-KR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-29</a:t>
            </a:r>
            <a:r>
              <a:rPr lang="en-US" altLang="en-KR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cm. </a:t>
            </a: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Recent PhD work confirmed studies by independent tools and gave insight into the symmetry workings.</a:t>
            </a: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pEDM lattice with “infinite” SCT and large acceptance provides the statistics</a:t>
            </a: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Ring planarity &lt;0.1mm, CW &amp; CCW beam separation &lt;0.01mm</a:t>
            </a: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complementarity between collider and high-precision physics!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same ring can be used for the deuteron, and </a:t>
            </a:r>
            <a:r>
              <a:rPr lang="en-US" altLang="en-KR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nuclei EDM too. Great Physics program for young people to be done in less than 20 years (Alex K.)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F3D57A-F9B5-064D-9E36-E442BC08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5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D5A15F69-4252-E448-AC88-D76B057998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5800" y="0"/>
            <a:ext cx="8229600" cy="568036"/>
          </a:xfrm>
        </p:spPr>
        <p:txBody>
          <a:bodyPr>
            <a:normAutofit fontScale="90000"/>
          </a:bodyPr>
          <a:lstStyle/>
          <a:p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66563" name="Content Placeholder 2">
            <a:extLst>
              <a:ext uri="{FF2B5EF4-FFF2-40B4-BE49-F238E27FC236}">
                <a16:creationId xmlns:a16="http://schemas.microsoft.com/office/drawing/2014/main" id="{1224E1AB-6F15-D94C-95C6-AB653D341D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568036"/>
            <a:ext cx="12191999" cy="628996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Karanth </a:t>
            </a:r>
            <a:r>
              <a:rPr 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First search for axionlike particles in a storage ring using polarized deuteron beam, Phys. Rev. X13, 031004 (2023)</a:t>
            </a:r>
            <a:endParaRPr lang="en-US" altLang="en-KR" sz="1600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Omarov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</a:t>
            </a:r>
            <a:r>
              <a:rPr lang="en-US" altLang="en-KR" sz="1600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.-Hybrid ring design for pEDM experiment at below 10</a:t>
            </a:r>
            <a:r>
              <a:rPr lang="en-US" altLang="en-KR" sz="1600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-29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-cm, Phys. Rev. D 105, 032001 (2023)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P.W. Graham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Storage ring Probes for Dark Matter and Dark Energy, </a:t>
            </a:r>
            <a:r>
              <a:rPr lang="en-US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D 103 (2021) 5, 055010</a:t>
            </a:r>
            <a:endParaRPr lang="el-GR" altLang="en-KR" sz="1600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Haciomeroglu and Y.K. Semertzidis, Hybrid ring design in the storage-ring proton EDM experiment, Phys. Rev. Accel. Beams 22 (3), 034001 (2019)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S.P. Chang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Axionlike dark matter search using the storage ring EDM method, Phys. Rev. D 99 (8), 083002 (2019)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Haciomeroglu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SQUID-based Beam Position Monitor, </a:t>
            </a:r>
            <a:r>
              <a:rPr lang="en-US" altLang="en-KR" sz="1600" i="1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ICHEP2018 (2019) 279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altLang="en-KR" sz="1600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Hempelmann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Phase locking the spin precession in a storage ring, Phys. Rev. Lett. 119 (1), 014801 (2017)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en-KR" sz="1600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Guidoboni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How to reach a Thousand-second in-plane Polarization Lifetime with 0.97 GeV/c Deuterons in a storage ring, Phys. Rev. Lett. 117 (5), 054801 (2016)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Anastassopoulos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storage ring experiment to detect a proton electric dipole moment, Rev. Sci. Instrum. 87 (11), 115116 (2016)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E.M. Metodiev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Analytical benchmarks for precision particle tracking in electric and magnetic rings, NIM A797, 311 (2015)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E.M. Metodiev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Fringe electric fields of flat and cylindrical deflectors in electrostatic charged particle storage rings, Phys. Rev. Accel. Beams 17 (7), 074002 (2014)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W.M. Morse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rf Wien filter in an electric dipole moment storage ring: The “partially frozen spin” effect, Phys. Rev. Accel. Beams 16 (11), 114001 (2013)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N.P.M. </a:t>
            </a:r>
            <a:r>
              <a:rPr lang="en-US" altLang="en-KR" sz="1600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Brantjes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Correction systematic errors in high-sensitivity deuteron polarization measurements, </a:t>
            </a:r>
            <a:r>
              <a:rPr lang="en-US" altLang="en-KR" sz="1600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Instrum. Meth. A664, 49 (2012)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G.W. Bennett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improved limit on the muon electric dipole moment, Phys. Rev. D 80, 052008 (2009)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F.J.M. Farley </a:t>
            </a:r>
            <a:r>
              <a:rPr lang="en-US" altLang="en-KR" sz="16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new method of measuring electric dipole moments in storage rings, Phys. Rev. Lett. 93, 052001 (2004)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KR" sz="16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en-US" altLang="en-KR" dirty="0">
              <a:solidFill>
                <a:srgbClr val="00009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F3D57A-F9B5-064D-9E36-E442BC08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23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 of theory and experiment of Muon g–2</a:t>
            </a:r>
          </a:p>
        </p:txBody>
      </p:sp>
      <p:pic>
        <p:nvPicPr>
          <p:cNvPr id="8" name="Content Placeholder 7" descr="A diagram of a graph&#10;&#10;AI-generated content may be incorrect.">
            <a:extLst>
              <a:ext uri="{FF2B5EF4-FFF2-40B4-BE49-F238E27FC236}">
                <a16:creationId xmlns:a16="http://schemas.microsoft.com/office/drawing/2014/main" id="{040D2236-F841-CC4B-5FB9-081914E2A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5014" y="1675227"/>
            <a:ext cx="7881971" cy="43941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6CFDC-131D-7065-76A9-227AEFFE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"/>
            <a:ext cx="9144000" cy="156633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Benante, Bill Morse in AGS tunnel of BNL, plenty of room for the EDM ring.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fld id="{90CDB356-0B88-4BC1-B268-E69530B25FC0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6" name="Picture 5" descr="2014-10-03 10.44.5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7056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147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0BF7F0-5CFF-3F82-1364-960706198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019"/>
            <a:ext cx="12192000" cy="46493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D20C02-240C-05B9-4181-182D1FC71D01}"/>
              </a:ext>
            </a:extLst>
          </p:cNvPr>
          <p:cNvSpPr/>
          <p:nvPr/>
        </p:nvSpPr>
        <p:spPr>
          <a:xfrm>
            <a:off x="1495483" y="5373278"/>
            <a:ext cx="8732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1/24 section (15°) of pEDM ring</a:t>
            </a:r>
          </a:p>
        </p:txBody>
      </p:sp>
    </p:spTree>
    <p:extLst>
      <p:ext uri="{BB962C8B-B14F-4D97-AF65-F5344CB8AC3E}">
        <p14:creationId xmlns:p14="http://schemas.microsoft.com/office/powerpoint/2010/main" val="30737503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D4613-38FE-EA79-05D4-63E34D0C6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76" y="74645"/>
            <a:ext cx="11303445" cy="6200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9A5ABB-2EF0-5594-1CA3-3B668E5F2D62}"/>
              </a:ext>
            </a:extLst>
          </p:cNvPr>
          <p:cNvSpPr txBox="1"/>
          <p:nvPr/>
        </p:nvSpPr>
        <p:spPr>
          <a:xfrm>
            <a:off x="2056374" y="6137024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Section at F20 experimental blockhouse</a:t>
            </a:r>
          </a:p>
          <a:p>
            <a:pPr algn="ctr"/>
            <a:r>
              <a:rPr lang="en-US" sz="1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Note: ceiling elevation = 108” (9’-0”)</a:t>
            </a:r>
          </a:p>
        </p:txBody>
      </p:sp>
    </p:spTree>
    <p:extLst>
      <p:ext uri="{BB962C8B-B14F-4D97-AF65-F5344CB8AC3E}">
        <p14:creationId xmlns:p14="http://schemas.microsoft.com/office/powerpoint/2010/main" val="13612345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EC77181-EFFA-4C46-B494-33D1E52B83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56328" y="0"/>
            <a:ext cx="9264072" cy="1143000"/>
          </a:xfrm>
        </p:spPr>
        <p:txBody>
          <a:bodyPr>
            <a:normAutofit fontScale="90000"/>
          </a:bodyPr>
          <a:lstStyle/>
          <a:p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systematic errors at 10</a:t>
            </a:r>
            <a:r>
              <a:rPr lang="en-US" altLang="en-KR" sz="4000" baseline="30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-29</a:t>
            </a:r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KR" sz="4000" i="1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en-US" altLang="en-KR" sz="4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EF2588D4-E85C-7D46-9B2F-5944A76F60E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32508" y="1104899"/>
            <a:ext cx="11554691" cy="547600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Alternate magnetic focusing allows simultaneous CW &amp; CCW storage and shields against external B-fields. Vertical dipole E-fields eliminated (major syst. err. source), its own “co-magnetometer”; unique feature of this lattice.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Symmetric lattice significantly reduces systematic errors associated with vertical velocity (major syst. err. source). Additionally, using longitudinal, radial and vertical polarization directions, monitor potential systematic error sources.</a:t>
            </a:r>
          </a:p>
          <a:p>
            <a:pPr>
              <a:buFont typeface="Wingdings" pitchFamily="2" charset="2"/>
              <a:buChar char="ü"/>
            </a:pPr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 ring planarity &lt;0.1mm; CW &amp; CCW beam separation &lt;0.01mm, resolves issues with geometrical phases</a:t>
            </a: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FE035-A65B-374C-9ACA-77FB813E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2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00048762-4891-4934-8365-FCF0B8929C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232" y="2513376"/>
            <a:ext cx="2308447" cy="2155076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F8433B10-F73C-4E0E-942E-D511428BC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ring probes of DM/DE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0C22881A-7CEB-4FC5-91B7-AD2804FB1B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Couplings with dark matter (DM) and dark energy (DE)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chemeClr val="bg1"/>
                    </a:solidFill>
                  </a:rPr>
                  <a:t>ALP DM-EDM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𝑎𝑁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𝐄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oscillating EDM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. For the QCD axion: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QCD</m:t>
                        </m:r>
                      </m:sup>
                    </m:sSubSup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−34</m:t>
                        </m:r>
                      </m:sup>
                    </m:sSup>
                    <m:func>
                      <m:func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00FF"/>
                    </a:solidFill>
                  </a:rPr>
                  <a:t>ALP or vector DM wind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𝑎𝑁𝑁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/>
                  <a:t>)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anomalous longitudinal oscillating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field.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00FF"/>
                    </a:solidFill>
                  </a:rPr>
                  <a:t>DE wind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anomalous longitudinal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field.</a:t>
                </a:r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0C22881A-7CEB-4FC5-91B7-AD2804FB1B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69" t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그룹 13">
            <a:extLst>
              <a:ext uri="{FF2B5EF4-FFF2-40B4-BE49-F238E27FC236}">
                <a16:creationId xmlns:a16="http://schemas.microsoft.com/office/drawing/2014/main" id="{97DECF87-32BE-4046-9CEA-319545C0D534}"/>
              </a:ext>
            </a:extLst>
          </p:cNvPr>
          <p:cNvGrpSpPr/>
          <p:nvPr/>
        </p:nvGrpSpPr>
        <p:grpSpPr>
          <a:xfrm>
            <a:off x="248815" y="2795657"/>
            <a:ext cx="11694370" cy="5285146"/>
            <a:chOff x="248815" y="1993635"/>
            <a:chExt cx="11694370" cy="5285146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49A2EAF9-7DE8-4B17-8065-A8B9F7F87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6277" y="2246460"/>
              <a:ext cx="2613088" cy="1306544"/>
            </a:xfrm>
            <a:prstGeom prst="rect">
              <a:avLst/>
            </a:prstGeom>
          </p:spPr>
        </p:pic>
        <p:sp>
          <p:nvSpPr>
            <p:cNvPr id="6" name="원호 5">
              <a:extLst>
                <a:ext uri="{FF2B5EF4-FFF2-40B4-BE49-F238E27FC236}">
                  <a16:creationId xmlns:a16="http://schemas.microsoft.com/office/drawing/2014/main" id="{B60EF6F9-3CB3-41CA-9098-AE41DBFE6C34}"/>
                </a:ext>
              </a:extLst>
            </p:cNvPr>
            <p:cNvSpPr/>
            <p:nvPr/>
          </p:nvSpPr>
          <p:spPr>
            <a:xfrm>
              <a:off x="248815" y="2899732"/>
              <a:ext cx="11694370" cy="4379049"/>
            </a:xfrm>
            <a:prstGeom prst="arc">
              <a:avLst>
                <a:gd name="adj1" fmla="val 10945522"/>
                <a:gd name="adj2" fmla="val 21346284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타원 6">
                  <a:extLst>
                    <a:ext uri="{FF2B5EF4-FFF2-40B4-BE49-F238E27FC236}">
                      <a16:creationId xmlns:a16="http://schemas.microsoft.com/office/drawing/2014/main" id="{6127D3E6-A652-442A-81C5-735D6E580D30}"/>
                    </a:ext>
                  </a:extLst>
                </p:cNvPr>
                <p:cNvSpPr/>
                <p:nvPr/>
              </p:nvSpPr>
              <p:spPr>
                <a:xfrm>
                  <a:off x="5656318" y="2673229"/>
                  <a:ext cx="453006" cy="45300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타원 6">
                  <a:extLst>
                    <a:ext uri="{FF2B5EF4-FFF2-40B4-BE49-F238E27FC236}">
                      <a16:creationId xmlns:a16="http://schemas.microsoft.com/office/drawing/2014/main" id="{6127D3E6-A652-442A-81C5-735D6E580D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6318" y="2673229"/>
                  <a:ext cx="453006" cy="453006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BBD2BE7-C9E0-4E35-AB15-51223BD71F81}"/>
                    </a:ext>
                  </a:extLst>
                </p:cNvPr>
                <p:cNvSpPr txBox="1"/>
                <p:nvPr/>
              </p:nvSpPr>
              <p:spPr>
                <a:xfrm>
                  <a:off x="6440499" y="2326622"/>
                  <a:ext cx="1421992" cy="4816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DE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oMath>
                    </m:oMathPara>
                  </a14:m>
                  <a:endParaRPr lang="en-US" sz="24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BBD2BE7-C9E0-4E35-AB15-51223BD71F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0499" y="2326622"/>
                  <a:ext cx="1421992" cy="481670"/>
                </a:xfrm>
                <a:prstGeom prst="rect">
                  <a:avLst/>
                </a:prstGeom>
                <a:blipFill>
                  <a:blip r:embed="rId6"/>
                  <a:stretch>
                    <a:fillRect t="-10127" r="-14592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8ABBAC1-AC5A-439D-A797-6470092D0CC5}"/>
                    </a:ext>
                  </a:extLst>
                </p:cNvPr>
                <p:cNvSpPr txBox="1"/>
                <p:nvPr/>
              </p:nvSpPr>
              <p:spPr>
                <a:xfrm>
                  <a:off x="6434677" y="1993635"/>
                  <a:ext cx="2757165" cy="4816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DM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func>
                          <m:funcPr>
                            <m:ctrlP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oMath>
                    </m:oMathPara>
                  </a14:m>
                  <a:endParaRPr lang="en-US" sz="24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8ABBAC1-AC5A-439D-A797-6470092D0C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4677" y="1993635"/>
                  <a:ext cx="2757165" cy="481670"/>
                </a:xfrm>
                <a:prstGeom prst="rect">
                  <a:avLst/>
                </a:prstGeom>
                <a:blipFill>
                  <a:blip r:embed="rId7"/>
                  <a:stretch>
                    <a:fillRect t="-10127" r="-7522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36DA47E-6BB0-45AC-8210-04CC68CFDB6B}"/>
              </a:ext>
            </a:extLst>
          </p:cNvPr>
          <p:cNvGrpSpPr/>
          <p:nvPr/>
        </p:nvGrpSpPr>
        <p:grpSpPr>
          <a:xfrm>
            <a:off x="6158025" y="4141829"/>
            <a:ext cx="3408249" cy="2447535"/>
            <a:chOff x="6900406" y="3763012"/>
            <a:chExt cx="3935762" cy="2826353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C70E22BF-4F7D-4176-9F0D-80B10D3F5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0406" y="3763012"/>
              <a:ext cx="3935762" cy="2826353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FDC1B321-60D6-4EA1-A8DF-AFA97F55B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4492" y="5620700"/>
              <a:ext cx="2028298" cy="510776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5484849-4559-47A1-8626-24D259B0A2FB}"/>
              </a:ext>
            </a:extLst>
          </p:cNvPr>
          <p:cNvSpPr txBox="1"/>
          <p:nvPr/>
        </p:nvSpPr>
        <p:spPr>
          <a:xfrm>
            <a:off x="6751893" y="4015343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DM wind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37EDFFC-EB42-471C-8687-89CBC793C70E}"/>
                  </a:ext>
                </a:extLst>
              </p:cNvPr>
              <p:cNvSpPr txBox="1"/>
              <p:nvPr/>
            </p:nvSpPr>
            <p:spPr>
              <a:xfrm>
                <a:off x="6392818" y="2267362"/>
                <a:ext cx="55503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</a:rPr>
                  <a:t>Storage ring is an optimal probe for wind coupling since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400" dirty="0">
                    <a:solidFill>
                      <a:srgbClr val="0000FF"/>
                    </a:solidFill>
                  </a:rPr>
                  <a:t> is large!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37EDFFC-EB42-471C-8687-89CBC793C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818" y="2267362"/>
                <a:ext cx="5550366" cy="307777"/>
              </a:xfrm>
              <a:prstGeom prst="rect">
                <a:avLst/>
              </a:prstGeom>
              <a:blipFill>
                <a:blip r:embed="rId12"/>
                <a:stretch>
                  <a:fillRect l="-330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직사각형 24">
            <a:extLst>
              <a:ext uri="{FF2B5EF4-FFF2-40B4-BE49-F238E27FC236}">
                <a16:creationId xmlns:a16="http://schemas.microsoft.com/office/drawing/2014/main" id="{C52E7FB6-2AD2-4A7C-90F6-AFFAE8DDE65B}"/>
              </a:ext>
            </a:extLst>
          </p:cNvPr>
          <p:cNvSpPr/>
          <p:nvPr/>
        </p:nvSpPr>
        <p:spPr>
          <a:xfrm>
            <a:off x="6907264" y="983526"/>
            <a:ext cx="44349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P. Graham and S. Rajendran, PRD </a:t>
            </a:r>
            <a:r>
              <a:rPr lang="en-US" sz="1400" b="1" dirty="0">
                <a:solidFill>
                  <a:schemeClr val="accent2"/>
                </a:solidFill>
              </a:rPr>
              <a:t>88</a:t>
            </a:r>
            <a:r>
              <a:rPr lang="en-US" sz="1400" dirty="0">
                <a:solidFill>
                  <a:schemeClr val="accent2"/>
                </a:solidFill>
              </a:rPr>
              <a:t>, 035023 (2013)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P. Graham et al., PRD </a:t>
            </a:r>
            <a:r>
              <a:rPr lang="en-US" sz="1400" b="1" dirty="0">
                <a:solidFill>
                  <a:schemeClr val="accent2"/>
                </a:solidFill>
              </a:rPr>
              <a:t>103</a:t>
            </a:r>
            <a:r>
              <a:rPr lang="en-US" sz="1400" dirty="0">
                <a:solidFill>
                  <a:schemeClr val="accent2"/>
                </a:solidFill>
              </a:rPr>
              <a:t>, 055010 (2021)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384137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433B10-F73C-4E0E-942E-D511428BC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ring probes of DM/DE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0C22881A-7CEB-4FC5-91B7-AD2804FB1B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Couplings with dark matter (DM) and dark energy (DE)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FF0000"/>
                    </a:solidFill>
                  </a:rPr>
                  <a:t>ALP DM-EDM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𝐄</m:t>
                    </m:r>
                  </m:oMath>
                </a14:m>
                <a:r>
                  <a:rPr lang="en-US" dirty="0"/>
                  <a:t>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oscillating EDM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. For the QCD axion: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QCD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−34</m:t>
                        </m:r>
                      </m:sup>
                    </m:sSup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0C22881A-7CEB-4FC5-91B7-AD2804FB1B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69" t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그룹 15">
            <a:extLst>
              <a:ext uri="{FF2B5EF4-FFF2-40B4-BE49-F238E27FC236}">
                <a16:creationId xmlns:a16="http://schemas.microsoft.com/office/drawing/2014/main" id="{98B34ABD-E00E-4132-B7FD-D118EFB16B6A}"/>
              </a:ext>
            </a:extLst>
          </p:cNvPr>
          <p:cNvGrpSpPr/>
          <p:nvPr/>
        </p:nvGrpSpPr>
        <p:grpSpPr>
          <a:xfrm>
            <a:off x="248815" y="2395210"/>
            <a:ext cx="11694370" cy="5685593"/>
            <a:chOff x="248815" y="1593188"/>
            <a:chExt cx="11694370" cy="5685593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4F6D30BD-110C-434E-AA3B-60DAB1B9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576277" y="2246460"/>
              <a:ext cx="2613088" cy="1306544"/>
            </a:xfrm>
            <a:prstGeom prst="rect">
              <a:avLst/>
            </a:prstGeom>
          </p:spPr>
        </p:pic>
        <p:sp>
          <p:nvSpPr>
            <p:cNvPr id="18" name="원호 17">
              <a:extLst>
                <a:ext uri="{FF2B5EF4-FFF2-40B4-BE49-F238E27FC236}">
                  <a16:creationId xmlns:a16="http://schemas.microsoft.com/office/drawing/2014/main" id="{C1CEBCBE-B043-45BC-B949-E5C6D940470B}"/>
                </a:ext>
              </a:extLst>
            </p:cNvPr>
            <p:cNvSpPr/>
            <p:nvPr/>
          </p:nvSpPr>
          <p:spPr>
            <a:xfrm>
              <a:off x="248815" y="2899732"/>
              <a:ext cx="11694370" cy="4379049"/>
            </a:xfrm>
            <a:prstGeom prst="arc">
              <a:avLst>
                <a:gd name="adj1" fmla="val 10945522"/>
                <a:gd name="adj2" fmla="val 21346284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타원 18">
                  <a:extLst>
                    <a:ext uri="{FF2B5EF4-FFF2-40B4-BE49-F238E27FC236}">
                      <a16:creationId xmlns:a16="http://schemas.microsoft.com/office/drawing/2014/main" id="{6B9F127C-2141-42B8-8181-3A384CF50E5A}"/>
                    </a:ext>
                  </a:extLst>
                </p:cNvPr>
                <p:cNvSpPr/>
                <p:nvPr/>
              </p:nvSpPr>
              <p:spPr>
                <a:xfrm>
                  <a:off x="5656318" y="2673229"/>
                  <a:ext cx="453006" cy="45300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타원 18">
                  <a:extLst>
                    <a:ext uri="{FF2B5EF4-FFF2-40B4-BE49-F238E27FC236}">
                      <a16:creationId xmlns:a16="http://schemas.microsoft.com/office/drawing/2014/main" id="{6B9F127C-2141-42B8-8181-3A384CF50E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6318" y="2673229"/>
                  <a:ext cx="453006" cy="453006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670BD8A-3104-4B1B-9EF1-62BE4520E430}"/>
                    </a:ext>
                  </a:extLst>
                </p:cNvPr>
                <p:cNvSpPr txBox="1"/>
                <p:nvPr/>
              </p:nvSpPr>
              <p:spPr>
                <a:xfrm>
                  <a:off x="2107270" y="1919534"/>
                  <a:ext cx="359874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axion</m:t>
                            </m:r>
                            <m:r>
                              <m:rPr>
                                <m:lit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EDM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func>
                          <m:func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670BD8A-3104-4B1B-9EF1-62BE4520E4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7270" y="1919534"/>
                  <a:ext cx="3598741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5263" r="-8814"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ED36D69D-772F-46F9-A001-7278EFA207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802" y="2512127"/>
            <a:ext cx="5471384" cy="3979189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96865A6-5EFD-41D5-BEDB-ABAA4E93B3E0}"/>
              </a:ext>
            </a:extLst>
          </p:cNvPr>
          <p:cNvSpPr/>
          <p:nvPr/>
        </p:nvSpPr>
        <p:spPr>
          <a:xfrm>
            <a:off x="97814" y="4588470"/>
            <a:ext cx="6604990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Storage ring probes of axion-induced oscillating EDM</a:t>
            </a:r>
            <a:br>
              <a:rPr lang="en-US" sz="1600" dirty="0"/>
            </a:br>
            <a:r>
              <a:rPr lang="en-US" sz="1100" dirty="0">
                <a:solidFill>
                  <a:schemeClr val="accent2"/>
                </a:solidFill>
              </a:rPr>
              <a:t>S. Chang </a:t>
            </a:r>
            <a:r>
              <a:rPr lang="en-US" sz="1100" i="1" dirty="0">
                <a:solidFill>
                  <a:schemeClr val="accent2"/>
                </a:solidFill>
              </a:rPr>
              <a:t>et al.</a:t>
            </a:r>
            <a:r>
              <a:rPr lang="en-US" sz="1100" dirty="0">
                <a:solidFill>
                  <a:schemeClr val="accent2"/>
                </a:solidFill>
              </a:rPr>
              <a:t>, PRD </a:t>
            </a:r>
            <a:r>
              <a:rPr lang="en-US" sz="1100" b="1" dirty="0">
                <a:solidFill>
                  <a:schemeClr val="accent2"/>
                </a:solidFill>
              </a:rPr>
              <a:t>99</a:t>
            </a:r>
            <a:r>
              <a:rPr lang="en-US" sz="1100" dirty="0">
                <a:solidFill>
                  <a:schemeClr val="accent2"/>
                </a:solidFill>
              </a:rPr>
              <a:t>, 083002 (2019). 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Complementary method using an rf Wien filter</a:t>
            </a:r>
            <a:br>
              <a:rPr lang="en-US" sz="1600" dirty="0"/>
            </a:br>
            <a:r>
              <a:rPr lang="en-US" sz="1100" dirty="0">
                <a:solidFill>
                  <a:schemeClr val="accent2"/>
                </a:solidFill>
              </a:rPr>
              <a:t>On Kim and Y. </a:t>
            </a:r>
            <a:r>
              <a:rPr lang="en-US" sz="1100" dirty="0" err="1">
                <a:solidFill>
                  <a:schemeClr val="accent2"/>
                </a:solidFill>
              </a:rPr>
              <a:t>Semertzidis</a:t>
            </a:r>
            <a:r>
              <a:rPr lang="en-US" sz="1100" dirty="0">
                <a:solidFill>
                  <a:schemeClr val="accent2"/>
                </a:solidFill>
              </a:rPr>
              <a:t>, PRD </a:t>
            </a:r>
            <a:r>
              <a:rPr lang="en-US" sz="1100" b="1" dirty="0">
                <a:solidFill>
                  <a:schemeClr val="accent2"/>
                </a:solidFill>
              </a:rPr>
              <a:t>104</a:t>
            </a:r>
            <a:r>
              <a:rPr lang="en-US" sz="1100" dirty="0">
                <a:solidFill>
                  <a:schemeClr val="accent2"/>
                </a:solidFill>
              </a:rPr>
              <a:t>, 096006 (2021)</a:t>
            </a:r>
            <a:endParaRPr lang="en-US" sz="12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Parasitic measurement with </a:t>
            </a:r>
            <a:r>
              <a:rPr lang="en-US" sz="1600" dirty="0" err="1"/>
              <a:t>pEDM</a:t>
            </a:r>
            <a:r>
              <a:rPr lang="en-US" sz="1600" dirty="0"/>
              <a:t> experiment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/>
              <a:t>Low frequency: Periodogram analysis.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/>
              <a:t>High frequency: Resonant rf Wien filter.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7FCC3F-2CE1-4648-AB15-8AB612437866}"/>
              </a:ext>
            </a:extLst>
          </p:cNvPr>
          <p:cNvSpPr txBox="1"/>
          <p:nvPr/>
        </p:nvSpPr>
        <p:spPr>
          <a:xfrm>
            <a:off x="8390856" y="2249538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ALP-EDM coupling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3F1DFC6-24F4-4B28-8224-5A8B7AA74190}"/>
              </a:ext>
            </a:extLst>
          </p:cNvPr>
          <p:cNvSpPr/>
          <p:nvPr/>
        </p:nvSpPr>
        <p:spPr>
          <a:xfrm>
            <a:off x="6907264" y="983526"/>
            <a:ext cx="44349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P. Graham and S. Rajendran, PRD </a:t>
            </a:r>
            <a:r>
              <a:rPr lang="en-US" sz="1400" b="1" dirty="0">
                <a:solidFill>
                  <a:schemeClr val="accent2"/>
                </a:solidFill>
              </a:rPr>
              <a:t>88</a:t>
            </a:r>
            <a:r>
              <a:rPr lang="en-US" sz="1400" dirty="0">
                <a:solidFill>
                  <a:schemeClr val="accent2"/>
                </a:solidFill>
              </a:rPr>
              <a:t>, 035023 (2013)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P. Graham et al., PRD </a:t>
            </a:r>
            <a:r>
              <a:rPr lang="en-US" sz="1400" b="1" dirty="0">
                <a:solidFill>
                  <a:schemeClr val="accent2"/>
                </a:solidFill>
              </a:rPr>
              <a:t>103</a:t>
            </a:r>
            <a:r>
              <a:rPr lang="en-US" sz="1400" dirty="0">
                <a:solidFill>
                  <a:schemeClr val="accent2"/>
                </a:solidFill>
              </a:rPr>
              <a:t>, 055010 (2021)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14A8F-7E17-3EDF-49BC-EADB8CA40762}"/>
              </a:ext>
            </a:extLst>
          </p:cNvPr>
          <p:cNvSpPr txBox="1"/>
          <p:nvPr/>
        </p:nvSpPr>
        <p:spPr>
          <a:xfrm>
            <a:off x="83101" y="1990981"/>
            <a:ext cx="6543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experimental application at </a:t>
            </a:r>
            <a:r>
              <a:rPr lang="en-KR" sz="240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COSY 2019-2022</a:t>
            </a:r>
            <a:endParaRPr lang="en-KR" sz="2400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0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977CF4-9D1C-884A-B237-3CF622E739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426931"/>
              </p:ext>
            </p:extLst>
          </p:nvPr>
        </p:nvGraphicFramePr>
        <p:xfrm>
          <a:off x="0" y="0"/>
          <a:ext cx="12192000" cy="64583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25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66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6155">
                <a:tc>
                  <a:txBody>
                    <a:bodyPr/>
                    <a:lstStyle/>
                    <a:p>
                      <a:r>
                        <a:rPr lang="en-US" sz="2800" b="1" dirty="0"/>
                        <a:t>System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Risk factor, comments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38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Ring construction, beam storage, stability, IBS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Low. </a:t>
                      </a:r>
                      <a:r>
                        <a:rPr lang="en-US" sz="2400" b="0" baseline="0" dirty="0">
                          <a:solidFill>
                            <a:srgbClr val="221B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Strong (alternate) focusing, a ring prototype has been built (AGS analog at BNL) in 60’s. Lattice elements placement specs are ordinary. IBS OK below transition.</a:t>
                      </a:r>
                      <a:endParaRPr lang="en-US" sz="2400" b="0" dirty="0">
                        <a:solidFill>
                          <a:srgbClr val="221B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E-field strength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Low. </a:t>
                      </a:r>
                      <a:r>
                        <a:rPr lang="en-US" sz="2400" b="0" baseline="0" dirty="0">
                          <a:solidFill>
                            <a:srgbClr val="221B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Plate-units are similar to those ran at Tevatron with higher specs.</a:t>
                      </a:r>
                      <a:endParaRPr lang="en-US" sz="24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739863"/>
                  </a:ext>
                </a:extLst>
              </a:tr>
              <a:tr h="8744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E-field plates shape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Low.</a:t>
                      </a:r>
                      <a:r>
                        <a:rPr lang="en-US" sz="2400" dirty="0">
                          <a:solidFill>
                            <a:srgbClr val="221B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Make as flat as conventionally possible. Shim out high order fields by intentionally splitting the CR-beams 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010835"/>
                  </a:ext>
                </a:extLst>
              </a:tr>
              <a:tr h="560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Spin coherence time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Low. </a:t>
                      </a:r>
                      <a:r>
                        <a:rPr lang="en-US" sz="2400" dirty="0">
                          <a:solidFill>
                            <a:srgbClr val="221B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Ordinary </a:t>
                      </a:r>
                      <a:r>
                        <a:rPr lang="en-US" sz="2400" dirty="0" err="1">
                          <a:solidFill>
                            <a:srgbClr val="221B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sextupoles</a:t>
                      </a:r>
                      <a:r>
                        <a:rPr lang="en-US" sz="2400" dirty="0">
                          <a:solidFill>
                            <a:srgbClr val="221B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will provide ~10</a:t>
                      </a:r>
                      <a:r>
                        <a:rPr lang="en-US" sz="2400" baseline="30000" dirty="0">
                          <a:solidFill>
                            <a:srgbClr val="221B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baseline="0" dirty="0">
                          <a:solidFill>
                            <a:srgbClr val="221B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s, with stochastic cooling we expect much longer, under study.</a:t>
                      </a:r>
                      <a:endParaRPr lang="en-US" sz="2400" dirty="0">
                        <a:solidFill>
                          <a:srgbClr val="221B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429200"/>
                  </a:ext>
                </a:extLst>
              </a:tr>
              <a:tr h="3142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position monitors (BPM), SQUID-based BPMs.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Low, medium. </a:t>
                      </a:r>
                      <a:r>
                        <a:rPr lang="en-US" sz="2400" dirty="0">
                          <a:solidFill>
                            <a:srgbClr val="221B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Ordinary BPMs and HLS (similar to FNAL’s) to level the ring to better than 0.1mm, Regular split-geometry and/or SQUID-based BPMs to check CR-beams split to 0.01mm.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647170"/>
                  </a:ext>
                </a:extLst>
              </a:tr>
              <a:tr h="314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High-precision, efficient simulations software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Low. </a:t>
                      </a:r>
                      <a:r>
                        <a:rPr lang="en-US" sz="2400" dirty="0">
                          <a:solidFill>
                            <a:srgbClr val="221B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 have several of them already, cross-checking our results routinely. Need to scale it up (thousands of particles)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988645"/>
                  </a:ext>
                </a:extLst>
              </a:tr>
              <a:tr h="3142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Polarimeter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Low. </a:t>
                      </a:r>
                      <a:r>
                        <a:rPr lang="en-US" sz="2400" dirty="0">
                          <a:solidFill>
                            <a:srgbClr val="221B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Mature technology available</a:t>
                      </a:r>
                    </a:p>
                  </a:txBody>
                  <a:tcPr marL="91435" marR="91435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95970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EBB884-74B5-614C-9AB7-C8005341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295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A47E9D4-D1D5-8249-FD8F-F5B03AD9E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859" y="778933"/>
            <a:ext cx="10531308" cy="59425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8EFDDB-D51D-0EA5-1A19-35F7BECA9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78933"/>
          </a:xfrm>
        </p:spPr>
        <p:txBody>
          <a:bodyPr>
            <a:normAutofit/>
          </a:bodyPr>
          <a:lstStyle/>
          <a:p>
            <a:pPr algn="ctr"/>
            <a:r>
              <a:rPr 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Status: what we already have done, what’s missing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0BEF9-F519-BFF4-54CB-7198773D8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67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4C4290-C2F9-256C-5577-ADD7152338DF}"/>
              </a:ext>
            </a:extLst>
          </p:cNvPr>
          <p:cNvSpPr txBox="1"/>
          <p:nvPr/>
        </p:nvSpPr>
        <p:spPr>
          <a:xfrm>
            <a:off x="8610600" y="1930400"/>
            <a:ext cx="310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 Keshavarzi’s slide</a:t>
            </a:r>
          </a:p>
        </p:txBody>
      </p:sp>
    </p:spTree>
    <p:extLst>
      <p:ext uri="{BB962C8B-B14F-4D97-AF65-F5344CB8AC3E}">
        <p14:creationId xmlns:p14="http://schemas.microsoft.com/office/powerpoint/2010/main" val="38676744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71648FBE-2062-8844-ADA4-AA20C21382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8500" y="0"/>
            <a:ext cx="8229600" cy="812800"/>
          </a:xfrm>
        </p:spPr>
        <p:txBody>
          <a:bodyPr/>
          <a:lstStyle/>
          <a:p>
            <a:r>
              <a:rPr lang="en-US" altLang="en-KR"/>
              <a:t>Spin Coherence Time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DE5448A7-F00A-274D-B3FB-FA3D4CFACF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812800"/>
            <a:ext cx="8724900" cy="2971800"/>
          </a:xfrm>
        </p:spPr>
        <p:txBody>
          <a:bodyPr/>
          <a:lstStyle/>
          <a:p>
            <a:r>
              <a:rPr lang="en-US" altLang="en-KR" dirty="0">
                <a:solidFill>
                  <a:srgbClr val="000099"/>
                </a:solidFill>
              </a:rPr>
              <a:t>Not all particles have same deviation from magic momentum, or same horizontal and vertical divergence (second order effects)</a:t>
            </a:r>
          </a:p>
          <a:p>
            <a:endParaRPr lang="en-US" altLang="en-KR" dirty="0">
              <a:solidFill>
                <a:srgbClr val="000099"/>
              </a:solidFill>
            </a:endParaRPr>
          </a:p>
          <a:p>
            <a:r>
              <a:rPr lang="en-US" altLang="en-KR" dirty="0">
                <a:solidFill>
                  <a:srgbClr val="000099"/>
                </a:solidFill>
              </a:rPr>
              <a:t>They Cause a spread in the g-2 frequencies:</a:t>
            </a:r>
          </a:p>
        </p:txBody>
      </p:sp>
      <p:sp>
        <p:nvSpPr>
          <p:cNvPr id="57349" name="Content Placeholder 2">
            <a:extLst>
              <a:ext uri="{FF2B5EF4-FFF2-40B4-BE49-F238E27FC236}">
                <a16:creationId xmlns:a16="http://schemas.microsoft.com/office/drawing/2014/main" id="{E2598CB8-3E4E-CB4F-B2F0-703687E2DAAE}"/>
              </a:ext>
            </a:extLst>
          </p:cNvPr>
          <p:cNvSpPr txBox="1">
            <a:spLocks/>
          </p:cNvSpPr>
          <p:nvPr/>
        </p:nvSpPr>
        <p:spPr bwMode="auto">
          <a:xfrm>
            <a:off x="1524000" y="4902200"/>
            <a:ext cx="91440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KR">
                <a:solidFill>
                  <a:srgbClr val="000099"/>
                </a:solidFill>
              </a:rPr>
              <a:t>Correct by tuning plate shape/straight section length plus fine tuning with sextupoles (current plan) or cooling (mixing) during storage (under evaluation).</a:t>
            </a:r>
          </a:p>
        </p:txBody>
      </p:sp>
      <p:graphicFrame>
        <p:nvGraphicFramePr>
          <p:cNvPr id="57348" name="Object 3">
            <a:extLst>
              <a:ext uri="{FF2B5EF4-FFF2-40B4-BE49-F238E27FC236}">
                <a16:creationId xmlns:a16="http://schemas.microsoft.com/office/drawing/2014/main" id="{4A017565-1CD0-B942-977D-17CAECA35D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60750" y="3586164"/>
          <a:ext cx="4878388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63700" imgH="419100" progId="Equation.3">
                  <p:embed/>
                </p:oleObj>
              </mc:Choice>
              <mc:Fallback>
                <p:oleObj name="Equation" r:id="rId2" imgW="1663700" imgH="419100" progId="Equation.3">
                  <p:embed/>
                  <p:pic>
                    <p:nvPicPr>
                      <p:cNvPr id="57348" name="Object 3">
                        <a:extLst>
                          <a:ext uri="{FF2B5EF4-FFF2-40B4-BE49-F238E27FC236}">
                            <a16:creationId xmlns:a16="http://schemas.microsoft.com/office/drawing/2014/main" id="{4A017565-1CD0-B942-977D-17CAECA35D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750" y="3586164"/>
                        <a:ext cx="4878388" cy="122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165FD8-6BB2-2241-B515-405247CED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7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4">
            <a:extLst>
              <a:ext uri="{FF2B5EF4-FFF2-40B4-BE49-F238E27FC236}">
                <a16:creationId xmlns:a16="http://schemas.microsoft.com/office/drawing/2014/main" id="{CB0CE2DF-2246-9347-8FE0-2641367C9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2089150"/>
            <a:ext cx="7275513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Rectangle 2">
            <a:extLst>
              <a:ext uri="{FF2B5EF4-FFF2-40B4-BE49-F238E27FC236}">
                <a16:creationId xmlns:a16="http://schemas.microsoft.com/office/drawing/2014/main" id="{48F42A1C-8B91-AF40-91C4-3D5ECFCE32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390650"/>
          </a:xfrm>
        </p:spPr>
        <p:txBody>
          <a:bodyPr/>
          <a:lstStyle/>
          <a:p>
            <a:r>
              <a:rPr lang="en-US" altLang="en-KR" b="1">
                <a:solidFill>
                  <a:srgbClr val="000099"/>
                </a:solidFill>
              </a:rPr>
              <a:t>Is the polarimeter analyzing power good at P</a:t>
            </a:r>
            <a:r>
              <a:rPr lang="en-US" altLang="en-KR" b="1" baseline="-25000">
                <a:solidFill>
                  <a:srgbClr val="000099"/>
                </a:solidFill>
              </a:rPr>
              <a:t>magic</a:t>
            </a:r>
            <a:r>
              <a:rPr lang="en-US" altLang="en-KR" b="1">
                <a:solidFill>
                  <a:srgbClr val="000099"/>
                </a:solidFill>
              </a:rPr>
              <a:t>? </a:t>
            </a:r>
            <a:r>
              <a:rPr lang="en-US" altLang="en-KR" b="1">
                <a:solidFill>
                  <a:srgbClr val="FF0000"/>
                </a:solidFill>
              </a:rPr>
              <a:t>YES!</a:t>
            </a:r>
          </a:p>
        </p:txBody>
      </p:sp>
      <p:cxnSp>
        <p:nvCxnSpPr>
          <p:cNvPr id="95235" name="Straight Arrow Connector 16">
            <a:extLst>
              <a:ext uri="{FF2B5EF4-FFF2-40B4-BE49-F238E27FC236}">
                <a16:creationId xmlns:a16="http://schemas.microsoft.com/office/drawing/2014/main" id="{C8DBD24A-6D31-A144-BBDD-56DAC8CA2899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3355975" y="4094163"/>
            <a:ext cx="2597150" cy="317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5236" name="TextBox 5">
            <a:extLst>
              <a:ext uri="{FF2B5EF4-FFF2-40B4-BE49-F238E27FC236}">
                <a16:creationId xmlns:a16="http://schemas.microsoft.com/office/drawing/2014/main" id="{F85F45FD-A3D6-9341-A921-F4C1B15D8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101" y="1812925"/>
            <a:ext cx="5059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000">
                <a:solidFill>
                  <a:srgbClr val="FF0000"/>
                </a:solidFill>
              </a:rPr>
              <a:t>Analyzing power can be further optimized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2261E4-3C00-794F-B2EC-0443FA2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14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DA39D-4AFD-4131-7731-5EA9C1D33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FC9E1-DCBF-63BD-D7F3-57C3EA7E9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89529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Peter Boyle, colloquium on the theory of muon g-2;</a:t>
            </a:r>
            <a:br>
              <a:rPr lang="en-US"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BNL, July 22,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E362-5276-5ED0-C6F0-98115DDA6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1294" y="1859973"/>
            <a:ext cx="4900706" cy="4795351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predicted that lattice QCD will match the experimental error within five years!</a:t>
            </a:r>
          </a:p>
          <a:p>
            <a:endParaRPr lang="en-US" dirty="0">
              <a:solidFill>
                <a:srgbClr val="132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132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may be possible to do better by a factor of ~2 in the experiment with mostly present equipment, significantly more with muon collider technology. It would be fun to design an upgrade!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DB0D2-ABFD-A9C6-984B-6F91E68F0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A person standing in front of a large screen&#10;&#10;AI-generated content may be incorrect.">
            <a:extLst>
              <a:ext uri="{FF2B5EF4-FFF2-40B4-BE49-F238E27FC236}">
                <a16:creationId xmlns:a16="http://schemas.microsoft.com/office/drawing/2014/main" id="{5589B506-051D-1399-409D-4C6871E97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528"/>
            <a:ext cx="7291295" cy="546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293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>
            <a:extLst>
              <a:ext uri="{FF2B5EF4-FFF2-40B4-BE49-F238E27FC236}">
                <a16:creationId xmlns:a16="http://schemas.microsoft.com/office/drawing/2014/main" id="{2435D895-94CB-CF4B-BB4F-6C94E7A052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1383" y="1"/>
            <a:ext cx="10557162" cy="1425575"/>
          </a:xfrm>
        </p:spPr>
        <p:txBody>
          <a:bodyPr/>
          <a:lstStyle/>
          <a:p>
            <a:r>
              <a:rPr lang="en-US" altLang="en-KR" dirty="0">
                <a:solidFill>
                  <a:srgbClr val="221BFF"/>
                </a:solidFill>
              </a:rPr>
              <a:t>E-field plate modules: The (24) FNAL Tevatron ES-separators ran for years with harder specs</a:t>
            </a:r>
          </a:p>
        </p:txBody>
      </p:sp>
      <p:pic>
        <p:nvPicPr>
          <p:cNvPr id="123907" name="Picture 2">
            <a:extLst>
              <a:ext uri="{FF2B5EF4-FFF2-40B4-BE49-F238E27FC236}">
                <a16:creationId xmlns:a16="http://schemas.microsoft.com/office/drawing/2014/main" id="{4EB9E9CB-E9D0-634B-B2F2-2C12D8F64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25688"/>
            <a:ext cx="5627688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3">
            <a:extLst>
              <a:ext uri="{FF2B5EF4-FFF2-40B4-BE49-F238E27FC236}">
                <a16:creationId xmlns:a16="http://schemas.microsoft.com/office/drawing/2014/main" id="{220B2B2F-05C7-CA4C-B217-29AEF3228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6" y="1398589"/>
            <a:ext cx="438467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94A7DD-0A85-6942-A4CC-EFEE5AF20CCA}"/>
              </a:ext>
            </a:extLst>
          </p:cNvPr>
          <p:cNvCxnSpPr/>
          <p:nvPr/>
        </p:nvCxnSpPr>
        <p:spPr>
          <a:xfrm>
            <a:off x="7624764" y="3973514"/>
            <a:ext cx="1628775" cy="1587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910" name="TextBox 7">
            <a:extLst>
              <a:ext uri="{FF2B5EF4-FFF2-40B4-BE49-F238E27FC236}">
                <a16:creationId xmlns:a16="http://schemas.microsoft.com/office/drawing/2014/main" id="{8CC947E4-B13B-0441-9B33-4B60B121B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7514" y="4081463"/>
            <a:ext cx="954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400">
                <a:solidFill>
                  <a:srgbClr val="FF0000"/>
                </a:solidFill>
              </a:rPr>
              <a:t>0.4 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434A3F-4143-8441-B1E8-B62D225452DB}"/>
              </a:ext>
            </a:extLst>
          </p:cNvPr>
          <p:cNvCxnSpPr/>
          <p:nvPr/>
        </p:nvCxnSpPr>
        <p:spPr>
          <a:xfrm>
            <a:off x="1524000" y="3713163"/>
            <a:ext cx="4559300" cy="2495550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912" name="TextBox 10">
            <a:extLst>
              <a:ext uri="{FF2B5EF4-FFF2-40B4-BE49-F238E27FC236}">
                <a16:creationId xmlns:a16="http://schemas.microsoft.com/office/drawing/2014/main" id="{CAE4ACB5-758D-904C-93DA-E8A4E0B16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26" y="4819651"/>
            <a:ext cx="696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400">
                <a:solidFill>
                  <a:srgbClr val="FF0000"/>
                </a:solidFill>
              </a:rPr>
              <a:t>3 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461312-15FE-814F-B095-458B1AD370BB}"/>
              </a:ext>
            </a:extLst>
          </p:cNvPr>
          <p:cNvSpPr/>
          <p:nvPr/>
        </p:nvSpPr>
        <p:spPr>
          <a:xfrm>
            <a:off x="8439150" y="2714625"/>
            <a:ext cx="76200" cy="65088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166278-4266-8B41-BF4F-4A860A02F5BE}"/>
              </a:ext>
            </a:extLst>
          </p:cNvPr>
          <p:cNvCxnSpPr/>
          <p:nvPr/>
        </p:nvCxnSpPr>
        <p:spPr>
          <a:xfrm rot="5400000">
            <a:off x="8015288" y="2041526"/>
            <a:ext cx="1085850" cy="130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915" name="TextBox 13">
            <a:extLst>
              <a:ext uri="{FF2B5EF4-FFF2-40B4-BE49-F238E27FC236}">
                <a16:creationId xmlns:a16="http://schemas.microsoft.com/office/drawing/2014/main" id="{7BAFCD3C-EFAE-B141-BFA0-74C044186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2600" y="1312864"/>
            <a:ext cx="1646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1800"/>
              <a:t>Beam position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54D6F2-C925-1543-90D6-73366B83A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134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>
            <a:extLst>
              <a:ext uri="{FF2B5EF4-FFF2-40B4-BE49-F238E27FC236}">
                <a16:creationId xmlns:a16="http://schemas.microsoft.com/office/drawing/2014/main" id="{2435D895-94CB-CF4B-BB4F-6C94E7A052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1383" y="1"/>
            <a:ext cx="10557162" cy="1425575"/>
          </a:xfrm>
        </p:spPr>
        <p:txBody>
          <a:bodyPr/>
          <a:lstStyle/>
          <a:p>
            <a:r>
              <a:rPr lang="en-US" altLang="en-KR" dirty="0">
                <a:solidFill>
                  <a:srgbClr val="221BFF"/>
                </a:solidFill>
              </a:rPr>
              <a:t>E-field plate modules: The (24) FNAL Tevatron ES-separators ran for years with harder specs</a:t>
            </a:r>
          </a:p>
        </p:txBody>
      </p:sp>
      <p:pic>
        <p:nvPicPr>
          <p:cNvPr id="123907" name="Picture 2">
            <a:extLst>
              <a:ext uri="{FF2B5EF4-FFF2-40B4-BE49-F238E27FC236}">
                <a16:creationId xmlns:a16="http://schemas.microsoft.com/office/drawing/2014/main" id="{4EB9E9CB-E9D0-634B-B2F2-2C12D8F64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25688"/>
            <a:ext cx="5627688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3">
            <a:extLst>
              <a:ext uri="{FF2B5EF4-FFF2-40B4-BE49-F238E27FC236}">
                <a16:creationId xmlns:a16="http://schemas.microsoft.com/office/drawing/2014/main" id="{220B2B2F-05C7-CA4C-B217-29AEF3228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6" y="1398589"/>
            <a:ext cx="438467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94A7DD-0A85-6942-A4CC-EFEE5AF20CCA}"/>
              </a:ext>
            </a:extLst>
          </p:cNvPr>
          <p:cNvCxnSpPr/>
          <p:nvPr/>
        </p:nvCxnSpPr>
        <p:spPr>
          <a:xfrm>
            <a:off x="7624764" y="3973514"/>
            <a:ext cx="1628775" cy="1587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910" name="TextBox 7">
            <a:extLst>
              <a:ext uri="{FF2B5EF4-FFF2-40B4-BE49-F238E27FC236}">
                <a16:creationId xmlns:a16="http://schemas.microsoft.com/office/drawing/2014/main" id="{8CC947E4-B13B-0441-9B33-4B60B121B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7514" y="4081463"/>
            <a:ext cx="954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400">
                <a:solidFill>
                  <a:srgbClr val="FF0000"/>
                </a:solidFill>
              </a:rPr>
              <a:t>0.4 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434A3F-4143-8441-B1E8-B62D225452DB}"/>
              </a:ext>
            </a:extLst>
          </p:cNvPr>
          <p:cNvCxnSpPr/>
          <p:nvPr/>
        </p:nvCxnSpPr>
        <p:spPr>
          <a:xfrm>
            <a:off x="1524000" y="3713163"/>
            <a:ext cx="4559300" cy="2495550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912" name="TextBox 10">
            <a:extLst>
              <a:ext uri="{FF2B5EF4-FFF2-40B4-BE49-F238E27FC236}">
                <a16:creationId xmlns:a16="http://schemas.microsoft.com/office/drawing/2014/main" id="{CAE4ACB5-758D-904C-93DA-E8A4E0B16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26" y="4819651"/>
            <a:ext cx="696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400">
                <a:solidFill>
                  <a:srgbClr val="FF0000"/>
                </a:solidFill>
              </a:rPr>
              <a:t>3 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461312-15FE-814F-B095-458B1AD370BB}"/>
              </a:ext>
            </a:extLst>
          </p:cNvPr>
          <p:cNvSpPr/>
          <p:nvPr/>
        </p:nvSpPr>
        <p:spPr>
          <a:xfrm>
            <a:off x="8439150" y="2714625"/>
            <a:ext cx="76200" cy="65088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166278-4266-8B41-BF4F-4A860A02F5BE}"/>
              </a:ext>
            </a:extLst>
          </p:cNvPr>
          <p:cNvCxnSpPr/>
          <p:nvPr/>
        </p:nvCxnSpPr>
        <p:spPr>
          <a:xfrm rot="5400000">
            <a:off x="8015288" y="2041526"/>
            <a:ext cx="1085850" cy="130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915" name="TextBox 13">
            <a:extLst>
              <a:ext uri="{FF2B5EF4-FFF2-40B4-BE49-F238E27FC236}">
                <a16:creationId xmlns:a16="http://schemas.microsoft.com/office/drawing/2014/main" id="{7BAFCD3C-EFAE-B141-BFA0-74C044186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2600" y="1312864"/>
            <a:ext cx="1646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1800"/>
              <a:t>Beam position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54D6F2-C925-1543-90D6-73366B83A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71</a:t>
            </a:fld>
            <a:endParaRPr lang="en-US"/>
          </a:p>
        </p:txBody>
      </p:sp>
      <p:pic>
        <p:nvPicPr>
          <p:cNvPr id="14" name="Picture 6" descr="P6180325">
            <a:extLst>
              <a:ext uri="{FF2B5EF4-FFF2-40B4-BE49-F238E27FC236}">
                <a16:creationId xmlns:a16="http://schemas.microsoft.com/office/drawing/2014/main" id="{6DB04039-91F3-534C-A6E1-505FA8C45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384300"/>
            <a:ext cx="735647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A8589E-DE8E-604E-9B81-239950538F48}"/>
              </a:ext>
            </a:extLst>
          </p:cNvPr>
          <p:cNvSpPr txBox="1"/>
          <p:nvPr/>
        </p:nvSpPr>
        <p:spPr>
          <a:xfrm>
            <a:off x="8909222" y="4905632"/>
            <a:ext cx="3282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2400" dirty="0">
                <a:solidFill>
                  <a:srgbClr val="221BFF"/>
                </a:solidFill>
              </a:rPr>
              <a:t>Their specs were </a:t>
            </a:r>
          </a:p>
          <a:p>
            <a:r>
              <a:rPr lang="en-KR" sz="2400" dirty="0">
                <a:solidFill>
                  <a:srgbClr val="221BFF"/>
                </a:solidFill>
              </a:rPr>
              <a:t>&lt;1spark/year at 6MV/</a:t>
            </a:r>
            <a:r>
              <a:rPr lang="en-KR" sz="2400">
                <a:solidFill>
                  <a:srgbClr val="221BFF"/>
                </a:solidFill>
              </a:rPr>
              <a:t>m  &amp; </a:t>
            </a:r>
            <a:r>
              <a:rPr lang="en-KR" sz="2400" dirty="0">
                <a:solidFill>
                  <a:srgbClr val="221BFF"/>
                </a:solidFill>
              </a:rPr>
              <a:t>5cm plate separation</a:t>
            </a:r>
          </a:p>
        </p:txBody>
      </p:sp>
    </p:spTree>
    <p:extLst>
      <p:ext uri="{BB962C8B-B14F-4D97-AF65-F5344CB8AC3E}">
        <p14:creationId xmlns:p14="http://schemas.microsoft.com/office/powerpoint/2010/main" val="317732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Number Placeholder 4">
            <a:extLst>
              <a:ext uri="{FF2B5EF4-FFF2-40B4-BE49-F238E27FC236}">
                <a16:creationId xmlns:a16="http://schemas.microsoft.com/office/drawing/2014/main" id="{8454DB08-B869-CF42-931D-875224FE7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25A0945-0B3A-6547-AE74-FB8EAD15F8DE}" type="slidenum">
              <a:rPr lang="en-US" altLang="en-KR" sz="1400"/>
              <a:pPr eaLnBrk="1" hangingPunct="1"/>
              <a:t>72</a:t>
            </a:fld>
            <a:endParaRPr lang="en-US" altLang="en-KR" sz="1400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1542FC61-EBA2-7840-8816-787E78A11E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KR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Large Scale Electrodes</a:t>
            </a:r>
          </a:p>
        </p:txBody>
      </p:sp>
      <p:graphicFrame>
        <p:nvGraphicFramePr>
          <p:cNvPr id="4215" name="Group 119">
            <a:extLst>
              <a:ext uri="{FF2B5EF4-FFF2-40B4-BE49-F238E27FC236}">
                <a16:creationId xmlns:a16="http://schemas.microsoft.com/office/drawing/2014/main" id="{00B4BA58-5383-4840-B5B0-FAAABE1EA2F7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589760219"/>
              </p:ext>
            </p:extLst>
          </p:nvPr>
        </p:nvGraphicFramePr>
        <p:xfrm>
          <a:off x="1981200" y="1600201"/>
          <a:ext cx="8229600" cy="4560983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2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4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2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Parameter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Tevatron pbar-p Separators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BNL K-pi Separators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pEDM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(low risk)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5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Length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2.6m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4.5m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12.5m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Gap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5cm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10cm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4cm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Height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0.2m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0.4m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0.2m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Number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24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2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48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6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</a:rPr>
                        <a:t>Max. HV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  <a:sym typeface="Symbol" pitchFamily="-111" charset="2"/>
                        </a:rPr>
                        <a:t>(150-180)KV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  <a:sym typeface="Symbol" pitchFamily="-111" charset="2"/>
                        </a:rPr>
                        <a:t>200KV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111" charset="-128"/>
                          <a:sym typeface="Symbol" pitchFamily="-111" charset="2"/>
                        </a:rPr>
                        <a:t>90KV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-111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709" y="360861"/>
            <a:ext cx="10709564" cy="85725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Ring planarity critical to control geometrical phase errors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55" y="1565564"/>
            <a:ext cx="11887199" cy="236912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2929FF"/>
                </a:solidFill>
              </a:rPr>
              <a:t>The beam planarity requirement: &lt;0.1mm, within existing technology</a:t>
            </a:r>
          </a:p>
          <a:p>
            <a:endParaRPr lang="en-US" sz="3200" dirty="0">
              <a:solidFill>
                <a:srgbClr val="2929FF"/>
              </a:solidFill>
            </a:endParaRPr>
          </a:p>
          <a:p>
            <a:r>
              <a:rPr lang="en-US" sz="3200" dirty="0">
                <a:solidFill>
                  <a:srgbClr val="2929FF"/>
                </a:solidFill>
              </a:rPr>
              <a:t>Clock-wise (CW) and counter-clock-wise (CCW) beam storage split to &lt;0.01mm. SQUID-based BPMs (S-BPM) resolution: 10nm/sqrt(Hz)!</a:t>
            </a:r>
          </a:p>
          <a:p>
            <a:endParaRPr lang="en-US" sz="3200" dirty="0">
              <a:solidFill>
                <a:srgbClr val="2929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7B3A5-46D4-B84D-AD9B-A73E78B3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35CDC2-BCBD-B744-8717-1EA331DD4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970" y="3967712"/>
            <a:ext cx="4433030" cy="265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6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AA73A0AA-154E-CD45-9BC5-1CAEF2E6D3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716B62-9B73-9B48-99B7-9DD1C8BA21B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n-US" altLang="en-US"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E92EA4-B0C5-2F45-ABFB-79DA6BAB1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0" y="323850"/>
            <a:ext cx="80645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010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58B2DD8E-BB15-E24D-B897-90474BE280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1257" y="0"/>
            <a:ext cx="11678194" cy="60089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solidFill>
                  <a:srgbClr val="3732FF"/>
                </a:solidFill>
                <a:ea typeface="ＭＳ Ｐゴシック" panose="020B0600070205080204" pitchFamily="34" charset="-128"/>
              </a:rPr>
              <a:t>HLS measurements at Fermilab</a:t>
            </a: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AA73A0AA-154E-CD45-9BC5-1CAEF2E6D3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716B62-9B73-9B48-99B7-9DD1C8BA21B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n-US" altLang="en-US" sz="1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E26A9-15AE-084A-992D-1EF59264C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" y="600347"/>
            <a:ext cx="6306058" cy="4415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F3CCDC-01A2-FD4C-8C7E-F81FE8D75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740" y="1695994"/>
            <a:ext cx="5679259" cy="429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257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04776"/>
            <a:ext cx="9144000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26000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846ACCDB-AE5E-CB49-B3D1-64A6A14DEE1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"/>
            <a:ext cx="9144000" cy="601663"/>
          </a:xfrm>
        </p:spPr>
        <p:txBody>
          <a:bodyPr>
            <a:normAutofit fontScale="90000"/>
          </a:bodyPr>
          <a:lstStyle/>
          <a:p>
            <a:r>
              <a:rPr lang="en-US" altLang="en-KR" sz="4000" u="sng">
                <a:solidFill>
                  <a:srgbClr val="000099"/>
                </a:solidFill>
              </a:rPr>
              <a:t>Physics strength comparison  </a:t>
            </a:r>
            <a:r>
              <a:rPr lang="en-US" altLang="en-KR" sz="2400" u="sng">
                <a:solidFill>
                  <a:srgbClr val="E51B3D"/>
                </a:solidFill>
              </a:rPr>
              <a:t>(Marciano)</a:t>
            </a:r>
          </a:p>
        </p:txBody>
      </p:sp>
      <p:graphicFrame>
        <p:nvGraphicFramePr>
          <p:cNvPr id="160812" name="Group 44">
            <a:extLst>
              <a:ext uri="{FF2B5EF4-FFF2-40B4-BE49-F238E27FC236}">
                <a16:creationId xmlns:a16="http://schemas.microsoft.com/office/drawing/2014/main" id="{BC4E28E0-C047-9A44-9D2F-23EF51A1CAC7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238538702"/>
              </p:ext>
            </p:extLst>
          </p:nvPr>
        </p:nvGraphicFramePr>
        <p:xfrm>
          <a:off x="479613" y="688322"/>
          <a:ext cx="8594725" cy="5992902"/>
        </p:xfrm>
        <a:graphic>
          <a:graphicData uri="http://schemas.openxmlformats.org/drawingml/2006/table">
            <a:tbl>
              <a:tblPr/>
              <a:tblGrid>
                <a:gridCol w="2001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0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4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System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Current limit </a:t>
                      </a: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[e</a:t>
                      </a: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Symbol" pitchFamily="2" charset="2"/>
                        </a:rPr>
                        <a:t>cm]</a:t>
                      </a:r>
                      <a:endParaRPr kumimoji="0" lang="en-US" altLang="en-KR" sz="2800" b="0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Future goal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Neutron equivalent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2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Neutron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&lt;1.6</a:t>
                      </a: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×10</a:t>
                      </a: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-26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~10</a:t>
                      </a: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-28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-28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01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199</a:t>
                      </a: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Hg atom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KR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&lt;7</a:t>
                      </a: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×10</a:t>
                      </a:r>
                      <a:r>
                        <a:rPr kumimoji="0" lang="en-US" altLang="en-KR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KR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&lt;</a:t>
                      </a: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en-KR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KR" sz="28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KR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-26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KR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01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129</a:t>
                      </a: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Xe atom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&lt;6</a:t>
                      </a: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×10</a:t>
                      </a: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-27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~10</a:t>
                      </a: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-29</a:t>
                      </a: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-10</a:t>
                      </a: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-31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KR" sz="2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-25</a:t>
                      </a: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-10</a:t>
                      </a: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-27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KR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646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Deuteron nucleus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KR" altLang="en-KR" sz="2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~10</a:t>
                      </a: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-29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</a:t>
                      </a: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×10</a:t>
                      </a: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-29</a:t>
                      </a: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- 5×10</a:t>
                      </a: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-31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185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Proton nucleus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&lt;2</a:t>
                      </a: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×10</a:t>
                      </a:r>
                      <a:r>
                        <a:rPr kumimoji="0" lang="en-US" altLang="en-KR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-25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~10</a:t>
                      </a:r>
                      <a:r>
                        <a:rPr kumimoji="0" lang="en-US" altLang="en-KR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-29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KR" sz="2800" b="0" i="0" u="none" strike="noStrike" cap="none" normalizeH="0" baseline="3000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en-KR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-29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DA6013-98CE-FC48-A2BB-5429EF4C6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77</a:t>
            </a:fld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614CA1-9DEC-4340-B4C1-56B74D20C7BF}"/>
              </a:ext>
            </a:extLst>
          </p:cNvPr>
          <p:cNvCxnSpPr>
            <a:cxnSpLocks/>
          </p:cNvCxnSpPr>
          <p:nvPr/>
        </p:nvCxnSpPr>
        <p:spPr>
          <a:xfrm flipH="1">
            <a:off x="8827169" y="5034155"/>
            <a:ext cx="239664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C0A0827-5970-DC4E-B208-10813DDB3E0C}"/>
              </a:ext>
            </a:extLst>
          </p:cNvPr>
          <p:cNvSpPr txBox="1"/>
          <p:nvPr/>
        </p:nvSpPr>
        <p:spPr>
          <a:xfrm>
            <a:off x="9163142" y="5026535"/>
            <a:ext cx="2597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</a:rPr>
              <a:t>From SUSY-like CPV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A603376-1904-CD4E-9A83-355963B48FD2}"/>
              </a:ext>
            </a:extLst>
          </p:cNvPr>
          <p:cNvCxnSpPr>
            <a:cxnSpLocks/>
          </p:cNvCxnSpPr>
          <p:nvPr/>
        </p:nvCxnSpPr>
        <p:spPr>
          <a:xfrm flipH="1">
            <a:off x="8845099" y="4639707"/>
            <a:ext cx="237871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095EEC1-4D15-3949-89BE-84BEEC5418CB}"/>
              </a:ext>
            </a:extLst>
          </p:cNvPr>
          <p:cNvSpPr txBox="1"/>
          <p:nvPr/>
        </p:nvSpPr>
        <p:spPr>
          <a:xfrm>
            <a:off x="9396223" y="4147994"/>
            <a:ext cx="222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</a:rPr>
              <a:t>From theta-QCD</a:t>
            </a:r>
          </a:p>
        </p:txBody>
      </p:sp>
    </p:spTree>
    <p:extLst>
      <p:ext uri="{BB962C8B-B14F-4D97-AF65-F5344CB8AC3E}">
        <p14:creationId xmlns:p14="http://schemas.microsoft.com/office/powerpoint/2010/main" val="25568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43" name="Picture 15">
            <a:extLst>
              <a:ext uri="{FF2B5EF4-FFF2-40B4-BE49-F238E27FC236}">
                <a16:creationId xmlns:a16="http://schemas.microsoft.com/office/drawing/2014/main" id="{BB4963B5-AABC-0549-9833-3DD9AE730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5513" y="366713"/>
            <a:ext cx="40386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Text Box 16">
            <a:extLst>
              <a:ext uri="{FF2B5EF4-FFF2-40B4-BE49-F238E27FC236}">
                <a16:creationId xmlns:a16="http://schemas.microsoft.com/office/drawing/2014/main" id="{A43A4899-23AE-4D4A-89AD-8788FD808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539" y="0"/>
            <a:ext cx="3778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KR" sz="2800" baseline="30000"/>
              <a:t>3</a:t>
            </a:r>
            <a:r>
              <a:rPr lang="en-US" altLang="en-KR" sz="2800"/>
              <a:t>He Co-magnetometer</a:t>
            </a:r>
          </a:p>
        </p:txBody>
      </p:sp>
      <p:sp>
        <p:nvSpPr>
          <p:cNvPr id="124945" name="Text Box 17">
            <a:extLst>
              <a:ext uri="{FF2B5EF4-FFF2-40B4-BE49-F238E27FC236}">
                <a16:creationId xmlns:a16="http://schemas.microsoft.com/office/drawing/2014/main" id="{1BD578E3-D6A5-E24D-8CC3-F14E0CABB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976" y="5029200"/>
            <a:ext cx="5788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KR" sz="1800">
                <a:latin typeface="Cambria" panose="02040503050406030204" pitchFamily="18" charset="0"/>
              </a:rPr>
              <a:t>Data: ILL nEDM experiment with </a:t>
            </a:r>
            <a:r>
              <a:rPr lang="en-US" altLang="en-KR" sz="1800" baseline="30000">
                <a:latin typeface="Cambria" panose="02040503050406030204" pitchFamily="18" charset="0"/>
              </a:rPr>
              <a:t>199</a:t>
            </a:r>
            <a:r>
              <a:rPr lang="en-US" altLang="en-KR" sz="1800">
                <a:latin typeface="Cambria" panose="02040503050406030204" pitchFamily="18" charset="0"/>
              </a:rPr>
              <a:t>Hg co-magnetometer</a:t>
            </a:r>
          </a:p>
        </p:txBody>
      </p:sp>
      <p:sp>
        <p:nvSpPr>
          <p:cNvPr id="124946" name="Text Box 18">
            <a:extLst>
              <a:ext uri="{FF2B5EF4-FFF2-40B4-BE49-F238E27FC236}">
                <a16:creationId xmlns:a16="http://schemas.microsoft.com/office/drawing/2014/main" id="{4D69B94C-D4BE-9248-812C-0396974A1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6" y="5573714"/>
            <a:ext cx="8505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KR" sz="1800">
                <a:latin typeface="Cambria" panose="02040503050406030204" pitchFamily="18" charset="0"/>
              </a:rPr>
              <a:t>EDM of </a:t>
            </a:r>
            <a:r>
              <a:rPr lang="en-US" altLang="en-KR" sz="1800" baseline="30000">
                <a:latin typeface="Cambria" panose="02040503050406030204" pitchFamily="18" charset="0"/>
              </a:rPr>
              <a:t>199</a:t>
            </a:r>
            <a:r>
              <a:rPr lang="en-US" altLang="en-KR" sz="1800">
                <a:latin typeface="Cambria" panose="02040503050406030204" pitchFamily="18" charset="0"/>
              </a:rPr>
              <a:t>Hg &lt; 10</a:t>
            </a:r>
            <a:r>
              <a:rPr lang="en-US" altLang="en-KR" sz="1800" baseline="30000">
                <a:latin typeface="Cambria" panose="02040503050406030204" pitchFamily="18" charset="0"/>
              </a:rPr>
              <a:t>-28 </a:t>
            </a:r>
            <a:r>
              <a:rPr lang="en-US" altLang="en-KR" sz="1800">
                <a:latin typeface="Cambria" panose="02040503050406030204" pitchFamily="18" charset="0"/>
              </a:rPr>
              <a:t>e-cm (measured); atomic EDM ~ Z</a:t>
            </a:r>
            <a:r>
              <a:rPr lang="en-US" altLang="en-KR" sz="1800" baseline="30000">
                <a:latin typeface="Cambria" panose="02040503050406030204" pitchFamily="18" charset="0"/>
              </a:rPr>
              <a:t>2</a:t>
            </a:r>
            <a:r>
              <a:rPr lang="en-US" altLang="en-KR" sz="1800">
                <a:latin typeface="Cambria" panose="02040503050406030204" pitchFamily="18" charset="0"/>
              </a:rPr>
              <a:t> </a:t>
            </a:r>
            <a:r>
              <a:rPr lang="en-US" altLang="en-KR" sz="1800">
                <a:latin typeface="Cambria" panose="02040503050406030204" pitchFamily="18" charset="0"/>
                <a:cs typeface="Arial" panose="020B0604020202020204" pitchFamily="34" charset="0"/>
                <a:sym typeface="Arrows2" charset="0"/>
              </a:rPr>
              <a:t>→ </a:t>
            </a:r>
            <a:r>
              <a:rPr lang="en-US" altLang="en-KR" sz="1800" baseline="30000">
                <a:latin typeface="Cambria" panose="02040503050406030204" pitchFamily="18" charset="0"/>
                <a:cs typeface="Arial" panose="020B0604020202020204" pitchFamily="34" charset="0"/>
                <a:sym typeface="Arrows2" charset="0"/>
              </a:rPr>
              <a:t>3</a:t>
            </a:r>
            <a:r>
              <a:rPr lang="en-US" altLang="en-KR" sz="1800">
                <a:latin typeface="Cambria" panose="02040503050406030204" pitchFamily="18" charset="0"/>
                <a:cs typeface="Arial" panose="020B0604020202020204" pitchFamily="34" charset="0"/>
                <a:sym typeface="Arrows2" charset="0"/>
              </a:rPr>
              <a:t>He EDM &lt;&lt; </a:t>
            </a:r>
            <a:r>
              <a:rPr lang="en-US" altLang="en-KR" sz="1800">
                <a:latin typeface="Cambria" panose="02040503050406030204" pitchFamily="18" charset="0"/>
                <a:cs typeface="Arial" panose="020B0604020202020204" pitchFamily="34" charset="0"/>
              </a:rPr>
              <a:t>10</a:t>
            </a:r>
            <a:r>
              <a:rPr lang="en-US" altLang="en-KR" sz="1800" baseline="30000">
                <a:latin typeface="Cambria" panose="02040503050406030204" pitchFamily="18" charset="0"/>
                <a:cs typeface="Arial" panose="020B0604020202020204" pitchFamily="34" charset="0"/>
              </a:rPr>
              <a:t>-30</a:t>
            </a:r>
            <a:r>
              <a:rPr lang="en-US" altLang="en-KR" sz="1800">
                <a:latin typeface="Cambria" panose="02040503050406030204" pitchFamily="18" charset="0"/>
                <a:cs typeface="Arial" panose="020B0604020202020204" pitchFamily="34" charset="0"/>
              </a:rPr>
              <a:t> e-cm</a:t>
            </a:r>
          </a:p>
        </p:txBody>
      </p:sp>
      <p:sp>
        <p:nvSpPr>
          <p:cNvPr id="103429" name="TextBox 5">
            <a:extLst>
              <a:ext uri="{FF2B5EF4-FFF2-40B4-BE49-F238E27FC236}">
                <a16:creationId xmlns:a16="http://schemas.microsoft.com/office/drawing/2014/main" id="{D1742FD3-0557-AF4D-92D6-CF2E1A572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066800"/>
            <a:ext cx="30114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000">
                <a:latin typeface="Cambria" panose="02040503050406030204" pitchFamily="18" charset="0"/>
              </a:rPr>
              <a:t>If nEDM = 10</a:t>
            </a:r>
            <a:r>
              <a:rPr lang="en-US" altLang="en-KR" sz="2000" baseline="30000">
                <a:latin typeface="Cambria" panose="02040503050406030204" pitchFamily="18" charset="0"/>
              </a:rPr>
              <a:t>-26</a:t>
            </a:r>
            <a:r>
              <a:rPr lang="en-US" altLang="en-KR" sz="2000">
                <a:latin typeface="Cambria" panose="02040503050406030204" pitchFamily="18" charset="0"/>
              </a:rPr>
              <a:t> e</a:t>
            </a:r>
            <a:r>
              <a:rPr lang="en-US" altLang="en-KR" sz="2000">
                <a:latin typeface="Cambria" panose="02040503050406030204" pitchFamily="18" charset="0"/>
                <a:sym typeface="Symbol" pitchFamily="2" charset="2"/>
              </a:rPr>
              <a:t></a:t>
            </a:r>
            <a:r>
              <a:rPr lang="en-US" altLang="en-KR" sz="2000">
                <a:latin typeface="Cambria" panose="02040503050406030204" pitchFamily="18" charset="0"/>
              </a:rPr>
              <a:t>cm,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KR" sz="2000"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000">
                <a:latin typeface="Cambria" panose="02040503050406030204" pitchFamily="18" charset="0"/>
              </a:rPr>
              <a:t>10 kV/cm </a:t>
            </a:r>
            <a:r>
              <a:rPr lang="en-US" altLang="en-KR" sz="2000">
                <a:latin typeface="Cambria" panose="02040503050406030204" pitchFamily="18" charset="0"/>
                <a:sym typeface="Symbol" pitchFamily="2" charset="2"/>
              </a:rPr>
              <a:t></a:t>
            </a:r>
            <a:r>
              <a:rPr lang="en-US" altLang="en-KR" sz="2000">
                <a:latin typeface="Cambria" panose="02040503050406030204" pitchFamily="18" charset="0"/>
              </a:rPr>
              <a:t> 0.1 </a:t>
            </a:r>
            <a:r>
              <a:rPr lang="en-US" altLang="en-KR" sz="2000">
                <a:latin typeface="Cambria" panose="02040503050406030204" pitchFamily="18" charset="0"/>
                <a:sym typeface="Symbol" pitchFamily="2" charset="2"/>
              </a:rPr>
              <a:t>Hz shift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KR" sz="2000">
              <a:latin typeface="Cambria" panose="02040503050406030204" pitchFamily="18" charset="0"/>
              <a:sym typeface="Symbol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2000">
                <a:latin typeface="Cambria" panose="02040503050406030204" pitchFamily="18" charset="0"/>
                <a:sym typeface="Symbol" pitchFamily="2" charset="2"/>
              </a:rPr>
              <a:t>  B field of 2  10 </a:t>
            </a:r>
            <a:r>
              <a:rPr lang="en-US" altLang="en-KR" sz="2000" baseline="30000">
                <a:latin typeface="Cambria" panose="02040503050406030204" pitchFamily="18" charset="0"/>
                <a:sym typeface="Symbol" pitchFamily="2" charset="2"/>
              </a:rPr>
              <a:t>-15</a:t>
            </a:r>
            <a:r>
              <a:rPr lang="en-US" altLang="en-KR" sz="2000">
                <a:latin typeface="Cambria" panose="02040503050406030204" pitchFamily="18" charset="0"/>
                <a:sym typeface="Symbol" pitchFamily="2" charset="2"/>
              </a:rPr>
              <a:t> T.</a:t>
            </a:r>
            <a:endParaRPr lang="en-US" altLang="en-KR" sz="2000">
              <a:latin typeface="Cambria" panose="02040503050406030204" pitchFamily="18" charset="0"/>
            </a:endParaRPr>
          </a:p>
        </p:txBody>
      </p:sp>
      <p:sp>
        <p:nvSpPr>
          <p:cNvPr id="103430" name="TextBox 6">
            <a:extLst>
              <a:ext uri="{FF2B5EF4-FFF2-40B4-BE49-F238E27FC236}">
                <a16:creationId xmlns:a16="http://schemas.microsoft.com/office/drawing/2014/main" id="{39103E65-D94F-0343-A62B-D8E21DD58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6" y="3200401"/>
            <a:ext cx="31908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1800">
                <a:latin typeface="Cambria" panose="02040503050406030204" pitchFamily="18" charset="0"/>
              </a:rPr>
              <a:t>Co-magnetometer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KR" sz="1800"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1800">
                <a:latin typeface="Cambria" panose="02040503050406030204" pitchFamily="18" charset="0"/>
              </a:rPr>
              <a:t>Uniformly samples the B Field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1800">
                <a:latin typeface="Cambria" panose="02040503050406030204" pitchFamily="18" charset="0"/>
              </a:rPr>
              <a:t>faster than the relaxation time.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KR" sz="1800">
              <a:latin typeface="Cambria" panose="02040503050406030204" pitchFamily="18" charset="0"/>
            </a:endParaRPr>
          </a:p>
        </p:txBody>
      </p:sp>
      <p:sp>
        <p:nvSpPr>
          <p:cNvPr id="103431" name="TextBox 8">
            <a:extLst>
              <a:ext uri="{FF2B5EF4-FFF2-40B4-BE49-F238E27FC236}">
                <a16:creationId xmlns:a16="http://schemas.microsoft.com/office/drawing/2014/main" id="{53E7E68D-0CDF-3749-9B83-58EDA9FE3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6211888"/>
            <a:ext cx="77898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1800">
                <a:latin typeface="Cambria" panose="02040503050406030204" pitchFamily="18" charset="0"/>
              </a:rPr>
              <a:t>Under gravity, the center of mass of He-3 is higher than UCN by </a:t>
            </a:r>
            <a:r>
              <a:rPr lang="en-US" altLang="en-KR" sz="1800">
                <a:latin typeface="Cambria" panose="02040503050406030204" pitchFamily="18" charset="0"/>
                <a:sym typeface="Symbol" pitchFamily="2" charset="2"/>
              </a:rPr>
              <a:t>h  0.13 cm,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KR" sz="1800">
                <a:latin typeface="Cambria" panose="02040503050406030204" pitchFamily="18" charset="0"/>
                <a:sym typeface="Symbol" pitchFamily="2" charset="2"/>
              </a:rPr>
              <a:t>sets B = 30 pGauss (1 nA of leakage current).  B/B=10</a:t>
            </a:r>
            <a:r>
              <a:rPr lang="en-US" altLang="en-KR" sz="1800" baseline="30000">
                <a:latin typeface="Cambria" panose="02040503050406030204" pitchFamily="18" charset="0"/>
                <a:sym typeface="Symbol" pitchFamily="2" charset="2"/>
              </a:rPr>
              <a:t>-3</a:t>
            </a:r>
            <a:r>
              <a:rPr lang="en-US" altLang="en-KR" sz="1800">
                <a:latin typeface="Cambria" panose="02040503050406030204" pitchFamily="18" charset="0"/>
                <a:sym typeface="Symbol" pitchFamily="2" charset="2"/>
              </a:rPr>
              <a:t>.</a:t>
            </a:r>
            <a:endParaRPr lang="en-US" altLang="en-KR" sz="1800"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224C34-37F1-F44A-A3FF-1826D3FD1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7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599-47E3-9E42-9B51-BA9CA51C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9" y="3781"/>
            <a:ext cx="8363164" cy="735958"/>
          </a:xfrm>
        </p:spPr>
        <p:txBody>
          <a:bodyPr>
            <a:normAutofit/>
          </a:bodyPr>
          <a:lstStyle/>
          <a:p>
            <a:r>
              <a:rPr lang="en-US" altLang="en-KR" sz="32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Bill Morse, Lee Roberts 2023 Panofsky Prize</a:t>
            </a:r>
            <a:endParaRPr lang="en-US" sz="3200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9DF93-7B9E-B748-B358-B2F587541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8" y="616449"/>
            <a:ext cx="8047495" cy="6241551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built the largest single diameter (15m) superconducting magnet coil at the time. Moved it across the country to repeat the experiment.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Uniformity of B-field (1.5T) in cross-section to better than 10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measured it (absolute) to better than 10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-7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calibrated with two independent methods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a trolley system measuring the B-field in situ (&gt;5000 points)</a:t>
            </a:r>
          </a:p>
          <a:p>
            <a:r>
              <a:rPr lang="en-US" altLang="en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Introduced a new DC inflector with innovative B-field shield at 3T without being detectable at storage region &lt;10 cm away</a:t>
            </a:r>
          </a:p>
          <a:p>
            <a:r>
              <a:rPr lang="en-US" altLang="en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Built a fast (200ns, 300G) magnet (kicker) without ferrite, measured the pulsed B-field eddy currents to 10</a:t>
            </a:r>
            <a:r>
              <a:rPr lang="en-US" altLang="en-KR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 </a:t>
            </a:r>
            <a:r>
              <a:rPr lang="en-US" altLang="en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requiring enormous dynamic range</a:t>
            </a:r>
          </a:p>
          <a:p>
            <a:r>
              <a:rPr lang="en-US" altLang="en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electrostatic quads with twice the CERN gradient; measured the Electric field gradient.</a:t>
            </a:r>
          </a:p>
          <a:p>
            <a:r>
              <a:rPr lang="en-US" altLang="en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calorimeter detectors had to have time stability, early to late in storage, of &lt;20ps, measured it &lt;2ps; gain stability to 10</a:t>
            </a:r>
            <a:r>
              <a:rPr lang="en-US" altLang="en-KR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</a:p>
          <a:p>
            <a:r>
              <a:rPr lang="en-US" altLang="en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combinatorics to remove pileup pulses; segmented calo detectors</a:t>
            </a:r>
          </a:p>
          <a:p>
            <a:r>
              <a:rPr lang="en-US" altLang="en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Traceback system monitoring motion in real time, without affecting muons</a:t>
            </a:r>
          </a:p>
          <a:p>
            <a:r>
              <a:rPr lang="en-US" altLang="en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RF, riding on the quads, for 30𝜇s to adjust coherent beam motion and reduce muon losses, both by an order of magnitude</a:t>
            </a:r>
          </a:p>
          <a:p>
            <a:r>
              <a:rPr lang="en-US" altLang="en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altLang="en-KR" sz="2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manager (Chris Polly, Fermilab) received DOE management Prize!</a:t>
            </a:r>
            <a:endParaRPr lang="en-US" altLang="en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23CAB-F3C9-0F73-5E05-09FA3C7476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414" y="3504492"/>
            <a:ext cx="3751906" cy="281393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2DC6A3-9CB6-4C3D-AB56-565D6C256589}"/>
              </a:ext>
            </a:extLst>
          </p:cNvPr>
          <p:cNvSpPr txBox="1">
            <a:spLocks/>
          </p:cNvSpPr>
          <p:nvPr/>
        </p:nvSpPr>
        <p:spPr>
          <a:xfrm>
            <a:off x="8119412" y="6365604"/>
            <a:ext cx="4000670" cy="445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KR" sz="2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time, on budget! We deliver!</a:t>
            </a:r>
            <a:endParaRPr lang="en-US" altLang="en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8" name="Picture 7" descr="A circular machine in a factory&#10;&#10;AI-generated content may be incorrect.">
            <a:extLst>
              <a:ext uri="{FF2B5EF4-FFF2-40B4-BE49-F238E27FC236}">
                <a16:creationId xmlns:a16="http://schemas.microsoft.com/office/drawing/2014/main" id="{791CE17A-669D-BE7E-9F47-DE0B07EF2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411" y="371760"/>
            <a:ext cx="4000670" cy="27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04FC3-AC43-7F4D-075E-6B8F564A2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E0E12816-7324-9B9D-F5C2-A283D5AC25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876425"/>
            <a:ext cx="9144000" cy="1524000"/>
          </a:xfrm>
          <a:solidFill>
            <a:srgbClr val="0000FF"/>
          </a:solidFill>
        </p:spPr>
        <p:txBody>
          <a:bodyPr/>
          <a:lstStyle/>
          <a:p>
            <a:pPr algn="ctr"/>
            <a:r>
              <a:rPr lang="en-US" sz="5400" dirty="0">
                <a:solidFill>
                  <a:srgbClr val="FFFF00"/>
                </a:solidFill>
              </a:rPr>
              <a:t>Electric Dipole Moments</a:t>
            </a:r>
          </a:p>
        </p:txBody>
      </p:sp>
    </p:spTree>
    <p:extLst>
      <p:ext uri="{BB962C8B-B14F-4D97-AF65-F5344CB8AC3E}">
        <p14:creationId xmlns:p14="http://schemas.microsoft.com/office/powerpoint/2010/main" val="34885271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37996</TotalTime>
  <Words>4036</Words>
  <Application>Microsoft Macintosh PowerPoint</Application>
  <PresentationFormat>Widescreen</PresentationFormat>
  <Paragraphs>506</Paragraphs>
  <Slides>78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1" baseType="lpstr">
      <vt:lpstr>ＭＳ Ｐゴシック</vt:lpstr>
      <vt:lpstr>나눔스퀘어</vt:lpstr>
      <vt:lpstr>Arial</vt:lpstr>
      <vt:lpstr>Calibri</vt:lpstr>
      <vt:lpstr>Calibri Light</vt:lpstr>
      <vt:lpstr>Cambria</vt:lpstr>
      <vt:lpstr>Cambria Math</vt:lpstr>
      <vt:lpstr>Courier New</vt:lpstr>
      <vt:lpstr>Symbol</vt:lpstr>
      <vt:lpstr>Times New Roman</vt:lpstr>
      <vt:lpstr>Wingdings</vt:lpstr>
      <vt:lpstr>Office Theme</vt:lpstr>
      <vt:lpstr>Equation</vt:lpstr>
      <vt:lpstr>Status and plans of EDMs. Proton storage ring EDM experiment at BNL.</vt:lpstr>
      <vt:lpstr>U.S. Secretary of Energy, Chris Wright, visited Fermilab on July 17 (Photo: Brendan Casey)</vt:lpstr>
      <vt:lpstr>Slide by Peter Winter, co-spokesperson Fermilab, June 3</vt:lpstr>
      <vt:lpstr>Announcement talk by Simon Corrodi, June 3</vt:lpstr>
      <vt:lpstr>Slide by Simon Corrodi</vt:lpstr>
      <vt:lpstr>Status of theory and experiment of Muon g–2</vt:lpstr>
      <vt:lpstr>Peter Boyle, colloquium on the theory of muon g-2; BNL, July 22, 2025</vt:lpstr>
      <vt:lpstr>Bill Morse, Lee Roberts 2023 Panofsky Prize</vt:lpstr>
      <vt:lpstr>Electric Dipole Moments</vt:lpstr>
      <vt:lpstr>EDM timelines, from Snowmass 2021 (2022).</vt:lpstr>
      <vt:lpstr>Snowmass paper on EDMs, why many EDMs:</vt:lpstr>
      <vt:lpstr>Other news on EDMs</vt:lpstr>
      <vt:lpstr>Other news on EDMs</vt:lpstr>
      <vt:lpstr>From g–2 to EDM — Precision Spin Physics at Work</vt:lpstr>
      <vt:lpstr>From muons to protons</vt:lpstr>
      <vt:lpstr>Motivation of pEDM at 10-29 e-cm</vt:lpstr>
      <vt:lpstr>PowerPoint Presentation</vt:lpstr>
      <vt:lpstr>T-time symmetry</vt:lpstr>
      <vt:lpstr>PowerPoint Presentation</vt:lpstr>
      <vt:lpstr>PowerPoint Presentation</vt:lpstr>
      <vt:lpstr>Storage Ring EDM experiments</vt:lpstr>
      <vt:lpstr>Electric fields: Freezing the g-2 spin precession</vt:lpstr>
      <vt:lpstr>Storage ring Electric Dipole Moments</vt:lpstr>
      <vt:lpstr>Proton storage ring EDM experiment is combination of beam + a trap</vt:lpstr>
      <vt:lpstr>Hybrid, symmetric lattice storage ring. Spin Coherence Time with sextupoles</vt:lpstr>
      <vt:lpstr>Proton Statistical Error (233MeV): 10-29 e-cm</vt:lpstr>
      <vt:lpstr>Can we do better than 10-29 e⋅cm?</vt:lpstr>
      <vt:lpstr>Issues/solutions: Electric bending, IBS and SCT</vt:lpstr>
      <vt:lpstr>Systematics</vt:lpstr>
      <vt:lpstr>Symmetries against systematic errors</vt:lpstr>
      <vt:lpstr>Spin-based alignment</vt:lpstr>
      <vt:lpstr>Spin-based alignment/background reduction</vt:lpstr>
      <vt:lpstr>PowerPoint Presentation</vt:lpstr>
      <vt:lpstr>Ey and Bx effects as a function of azimuthal harmonic N </vt:lpstr>
      <vt:lpstr>Ring planarity is important</vt:lpstr>
      <vt:lpstr>Symmetries play a critical role in combating systematic errors due to vertical velocity.</vt:lpstr>
      <vt:lpstr>Vertical velocity and geometrical phase effects:</vt:lpstr>
      <vt:lpstr>Systematic effects due to electric quadrupole effects</vt:lpstr>
      <vt:lpstr>Ring planarity critical to control geometrical phase errors</vt:lpstr>
      <vt:lpstr>PowerPoint Presentation</vt:lpstr>
      <vt:lpstr>HLS at the Swiss Light Source Synchrotron</vt:lpstr>
      <vt:lpstr>HLS at the Swiss Light Source Synchrotron</vt:lpstr>
      <vt:lpstr>HLS at the Swiss Light Source Synchrotron</vt:lpstr>
      <vt:lpstr>What’s next?</vt:lpstr>
      <vt:lpstr>Riad Suleiman’s slide</vt:lpstr>
      <vt:lpstr>LDRD work, building 1 sector out of many</vt:lpstr>
      <vt:lpstr>PowerPoint Presentation</vt:lpstr>
      <vt:lpstr>PowerPoint Presentation</vt:lpstr>
      <vt:lpstr>Storage ring proton EDM at 10-29 e-cm at BNL</vt:lpstr>
      <vt:lpstr>Hybrid, symmetric lattice storage ring PRD105, 032001 (2021) </vt:lpstr>
      <vt:lpstr>The storage ring pEDM exp. at 10-29 e-cm</vt:lpstr>
      <vt:lpstr>The srEDM exp. at 10-29 e-cm</vt:lpstr>
      <vt:lpstr>Input to hadronic EDM</vt:lpstr>
      <vt:lpstr>Bill Marciano Snowmass Workshop, September 15, 2020</vt:lpstr>
      <vt:lpstr>Bill Marciano Snowmass Workshop, September 15, 2020</vt:lpstr>
      <vt:lpstr>P5 didn’t rank it well despite the excellent Snowmass endorsement!</vt:lpstr>
      <vt:lpstr>Exciting development: The very first frozen spin storage ring EDM measurement for the muon at PSI!</vt:lpstr>
      <vt:lpstr>Summary</vt:lpstr>
      <vt:lpstr>References</vt:lpstr>
      <vt:lpstr>John Benante, Bill Morse in AGS tunnel of BNL, plenty of room for the EDM ring.</vt:lpstr>
      <vt:lpstr>PowerPoint Presentation</vt:lpstr>
      <vt:lpstr>PowerPoint Presentation</vt:lpstr>
      <vt:lpstr>Classification of systematic errors at 10-29 e-cm</vt:lpstr>
      <vt:lpstr>Storage ring probes of DM/DE</vt:lpstr>
      <vt:lpstr>Storage ring probes of DM/DE</vt:lpstr>
      <vt:lpstr>PowerPoint Presentation</vt:lpstr>
      <vt:lpstr>Status: what we already have done, what’s missing</vt:lpstr>
      <vt:lpstr>Spin Coherence Time</vt:lpstr>
      <vt:lpstr>Is the polarimeter analyzing power good at Pmagic? YES!</vt:lpstr>
      <vt:lpstr>E-field plate modules: The (24) FNAL Tevatron ES-separators ran for years with harder specs</vt:lpstr>
      <vt:lpstr>E-field plate modules: The (24) FNAL Tevatron ES-separators ran for years with harder specs</vt:lpstr>
      <vt:lpstr>Large Scale Electrodes</vt:lpstr>
      <vt:lpstr>Ring planarity critical to control geometrical phase errors</vt:lpstr>
      <vt:lpstr>PowerPoint Presentation</vt:lpstr>
      <vt:lpstr>HLS measurements at Fermilab</vt:lpstr>
      <vt:lpstr>PowerPoint Presentation</vt:lpstr>
      <vt:lpstr>Physics strength comparison  (Marciano)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Axions at CAPP review</dc:title>
  <dc:subject/>
  <dc:creator>Microsoft Office User</dc:creator>
  <cp:keywords/>
  <dc:description/>
  <cp:lastModifiedBy>Yannis K. Semertzidis</cp:lastModifiedBy>
  <cp:revision>358</cp:revision>
  <cp:lastPrinted>2020-08-19T03:56:10Z</cp:lastPrinted>
  <dcterms:created xsi:type="dcterms:W3CDTF">2019-05-21T07:24:01Z</dcterms:created>
  <dcterms:modified xsi:type="dcterms:W3CDTF">2025-11-11T13:49:27Z</dcterms:modified>
  <cp:category/>
</cp:coreProperties>
</file>