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238" r:id="rId2"/>
    <p:sldId id="1288" r:id="rId3"/>
    <p:sldId id="1243" r:id="rId4"/>
    <p:sldId id="1338" r:id="rId5"/>
    <p:sldId id="1247" r:id="rId6"/>
    <p:sldId id="1209" r:id="rId7"/>
    <p:sldId id="1339" r:id="rId8"/>
    <p:sldId id="1340" r:id="rId9"/>
    <p:sldId id="1304" r:id="rId10"/>
    <p:sldId id="1228" r:id="rId11"/>
    <p:sldId id="1248" r:id="rId12"/>
    <p:sldId id="1342" r:id="rId13"/>
    <p:sldId id="1213" r:id="rId14"/>
    <p:sldId id="1305" r:id="rId15"/>
    <p:sldId id="1307" r:id="rId16"/>
    <p:sldId id="1292" r:id="rId17"/>
    <p:sldId id="1313" r:id="rId18"/>
    <p:sldId id="1341" r:id="rId19"/>
    <p:sldId id="1277" r:id="rId20"/>
    <p:sldId id="1219" r:id="rId21"/>
    <p:sldId id="1253" r:id="rId22"/>
    <p:sldId id="1283" r:id="rId23"/>
    <p:sldId id="1343" r:id="rId24"/>
    <p:sldId id="1344" r:id="rId25"/>
    <p:sldId id="1345" r:id="rId26"/>
    <p:sldId id="1346" r:id="rId27"/>
    <p:sldId id="1347" r:id="rId28"/>
    <p:sldId id="1348" r:id="rId29"/>
    <p:sldId id="1349" r:id="rId30"/>
    <p:sldId id="1350" r:id="rId31"/>
    <p:sldId id="121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7">
          <p15:clr>
            <a:srgbClr val="A4A3A4"/>
          </p15:clr>
        </p15:guide>
        <p15:guide id="2" pos="19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0D5"/>
    <a:srgbClr val="FF00FA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89" autoAdjust="0"/>
    <p:restoredTop sz="50000" autoAdjust="0"/>
  </p:normalViewPr>
  <p:slideViewPr>
    <p:cSldViewPr snapToGrid="0" snapToObjects="1">
      <p:cViewPr varScale="1">
        <p:scale>
          <a:sx n="126" d="100"/>
          <a:sy n="126" d="100"/>
        </p:scale>
        <p:origin x="1376" y="192"/>
      </p:cViewPr>
      <p:guideLst>
        <p:guide orient="horz" pos="2097"/>
        <p:guide pos="1980"/>
      </p:guideLst>
    </p:cSldViewPr>
  </p:slideViewPr>
  <p:outlineViewPr>
    <p:cViewPr>
      <p:scale>
        <a:sx n="33" d="100"/>
        <a:sy n="33" d="100"/>
      </p:scale>
      <p:origin x="0" y="4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63E5A-8E40-C54A-AA1E-C46BF85C3F7D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0F9E6-D2D2-4E4A-AA36-637FB71EC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401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C0B7-0250-134C-95FE-626B02E6290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346C1-6B1A-9841-9BAB-A8B8E432A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17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44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2C8A1-C363-F8AC-8723-4518FB5A4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9A2C3-829A-8E7D-C56C-9BC6CC59A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52AA95-8F96-CE79-CC94-11EF75BE8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853C-1AC4-7F90-3464-5B9CB13B82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53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86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2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9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29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4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E2C66-979D-6F31-E050-57BCF9BF9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8EBAF-28F7-BF6D-4B42-9291AF13B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6F83E8-2248-A6D6-8C27-FB1497F20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74427-91F7-86D4-0894-68B1DDEB17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39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08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2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7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1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19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9BE7D-38DD-28A4-CA6C-CC9E3B36B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9B2BA8-78FA-74AB-EDC6-E26BBED98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816A8-DF55-A85E-C202-43AD97D9BB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5E9D9-B28B-6298-9AC3-B620E4F6C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74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12EAA-5A3B-E017-4477-1B5529633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0FA6C-BA04-A759-9DE8-B97747A98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D0FB6E-E916-9BA2-4409-275B43E6B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A1D95-0329-F404-1006-41A33651DD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6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E1877-042B-A525-2480-15E540149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09495-4D0C-0FCC-35CC-7AEA07AA0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BA93D-CD61-DAF8-31F7-FC50EE375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3787D-A82F-36DD-31FD-2218D24DE3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5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4A605-CE5B-1F33-4B07-F097FC33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7B34E-E339-B10A-397A-3189288ED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E91559-9EC3-D54B-0911-BAC736C6B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F6AE1-26A5-31CF-4D5A-84F726C4B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38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12D34-4A53-B0E8-6900-F9598DF77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941733-87E7-2870-9971-77223D07C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F00F4-D157-0289-366B-57200CDF7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EB6A1-623C-A17D-B5CC-595C7542A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41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1A610-86E5-CE0A-4024-F5FF644BA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CF188F-FFC3-9C24-CE7D-6EEC04C2D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CB8142-0C3C-3577-A404-A02C48870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0BF9C-1CEA-CFCC-B8BB-506D22775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54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943F-0B92-83C0-5063-B4264F394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8C119-C1F3-2CD8-AA96-F292186748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55030-6834-7CE4-815D-30F13B868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4F57C-D8AF-CB77-E71F-7B487AE217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39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20D69-B0F6-3204-6DEB-011972648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670B32-BB2E-8852-F2F6-7CD802367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2E226-DDD9-9813-C478-66ACE1B01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B4409-AE49-5DE9-EEBB-77082482C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27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04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E7068-2FDA-DD1C-897A-A1A699ED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00314-1CD4-EE5C-747E-96C90854C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94034-9D8E-AA73-B937-5B68E8941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10D6A-CF1F-CEBA-F33C-38AB1741E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0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88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02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5ECF6-AF21-2CAB-3629-82F8448C7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2E58C-2D3D-0857-112C-70A7784BC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A8320-258C-CA03-B5AF-C66FE1C09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8A730-2240-040D-BEBC-B7BBADE760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5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0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3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9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C74-1F44-4745-8569-7F1E2725A583}" type="datetime1">
              <a:rPr lang="en-GB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0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37E61-BA16-4B47-8404-8B93FECD3AB4}" type="datetime1">
              <a:rPr lang="en-GB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EC10-79E6-9440-9AF4-A03ED844D985}" type="datetime1">
              <a:rPr lang="en-GB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8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C75-D65D-8543-B809-F659C408973C}" type="datetime1">
              <a:rPr lang="en-GB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6E2C-9827-A342-BFF6-C59E35BEA4C7}" type="datetime1">
              <a:rPr lang="en-GB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1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D3D7-A841-AE42-8AFB-D6B9A8478E2F}" type="datetime1">
              <a:rPr lang="en-GB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6F2C-11E4-E743-AD17-45750B11436A}" type="datetime1">
              <a:rPr lang="en-GB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F039-CCE1-BF4C-9084-7A70808EE798}" type="datetime1">
              <a:rPr lang="en-GB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4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D441-C13E-AE44-94BA-CDF986217034}" type="datetime1">
              <a:rPr lang="en-GB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9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88A4-5EA0-AE4E-899B-E40A6A083D9A}" type="datetime1">
              <a:rPr lang="en-GB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E2DD-5253-9C4A-9651-A80B3F6B7732}" type="datetime1">
              <a:rPr lang="en-GB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0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F6FF1-0EDC-4942-95D2-9468798493C9}" type="datetime1">
              <a:rPr lang="en-GB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Relationship Id="rId1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4942" y="782370"/>
            <a:ext cx="8817544" cy="164644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400" dirty="0"/>
              <a:t>Status of the puzzles of g-2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>
          <a:xfrm>
            <a:off x="522513" y="2870838"/>
            <a:ext cx="8277023" cy="338685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Thomas Teubner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Introduction &amp;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(not always so) </a:t>
            </a:r>
            <a:r>
              <a:rPr lang="en-US" sz="2400" dirty="0">
                <a:solidFill>
                  <a:schemeClr val="tx1"/>
                </a:solidFill>
              </a:rPr>
              <a:t>recent history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Main changes in the </a:t>
            </a:r>
            <a:r>
              <a:rPr lang="en-US" sz="2400" dirty="0" err="1">
                <a:solidFill>
                  <a:schemeClr val="tx1"/>
                </a:solidFill>
              </a:rPr>
              <a:t>a</a:t>
            </a:r>
            <a:r>
              <a:rPr lang="en-US" sz="2400" baseline="-25000" dirty="0" err="1">
                <a:solidFill>
                  <a:schemeClr val="tx1"/>
                </a:solidFill>
              </a:rPr>
              <a:t>μ</a:t>
            </a:r>
            <a:r>
              <a:rPr lang="en-US" sz="2400" baseline="30000" dirty="0" err="1">
                <a:solidFill>
                  <a:schemeClr val="tx1"/>
                </a:solidFill>
              </a:rPr>
              <a:t>SM</a:t>
            </a:r>
            <a:r>
              <a:rPr lang="en-US" sz="2400" dirty="0">
                <a:solidFill>
                  <a:schemeClr val="tx1"/>
                </a:solidFill>
              </a:rPr>
              <a:t> prediction, WP25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Data and data-driven dispersive HVP evaluations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vs Lattice QCD+QED 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Current &amp; future efforts,  pathways to solving the puzzles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Outlook</a:t>
            </a: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942" y="126698"/>
            <a:ext cx="881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F7F7F"/>
                </a:solidFill>
              </a:rPr>
              <a:t>4</a:t>
            </a:r>
            <a:r>
              <a:rPr lang="en-US" sz="2000" baseline="30000" dirty="0">
                <a:solidFill>
                  <a:srgbClr val="7F7F7F"/>
                </a:solidFill>
              </a:rPr>
              <a:t>th </a:t>
            </a:r>
            <a:r>
              <a:rPr lang="en-US" sz="2000" dirty="0">
                <a:solidFill>
                  <a:srgbClr val="7F7F7F"/>
                </a:solidFill>
              </a:rPr>
              <a:t>Workshop on Muon Precision Physics	The Spine, Liverpool, 11</a:t>
            </a:r>
            <a:r>
              <a:rPr lang="en-US" sz="2000" baseline="30000" dirty="0">
                <a:solidFill>
                  <a:srgbClr val="7F7F7F"/>
                </a:solidFill>
              </a:rPr>
              <a:t>th</a:t>
            </a:r>
            <a:r>
              <a:rPr lang="en-US" sz="2000" dirty="0">
                <a:solidFill>
                  <a:srgbClr val="7F7F7F"/>
                </a:solidFill>
              </a:rPr>
              <a:t> Nov 2025</a:t>
            </a:r>
          </a:p>
        </p:txBody>
      </p:sp>
      <p:pic>
        <p:nvPicPr>
          <p:cNvPr id="4" name="Picture 3" descr="liv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2" y="2457061"/>
            <a:ext cx="2999866" cy="1396997"/>
          </a:xfrm>
          <a:prstGeom prst="rect">
            <a:avLst/>
          </a:prstGeom>
        </p:spPr>
      </p:pic>
      <p:pic>
        <p:nvPicPr>
          <p:cNvPr id="5" name="Picture 4" descr="g-2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02" y="2217966"/>
            <a:ext cx="1038669" cy="1038669"/>
          </a:xfrm>
          <a:prstGeom prst="rect">
            <a:avLst/>
          </a:prstGeom>
        </p:spPr>
      </p:pic>
      <p:pic>
        <p:nvPicPr>
          <p:cNvPr id="8" name="Picture 7" descr="LivThep_logo_clear2.eps">
            <a:extLst>
              <a:ext uri="{FF2B5EF4-FFF2-40B4-BE49-F238E27FC236}">
                <a16:creationId xmlns:a16="http://schemas.microsoft.com/office/drawing/2014/main" id="{B1EF93A5-A49B-1F45-8237-2BBE35A1F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94" y="2617977"/>
            <a:ext cx="1038669" cy="1038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48E425-6D1A-9F1B-3377-0EB3460FA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452" y="3361474"/>
            <a:ext cx="793504" cy="523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7DE177-2728-A17A-436C-1AFB63D74D66}"/>
              </a:ext>
            </a:extLst>
          </p:cNvPr>
          <p:cNvSpPr txBox="1"/>
          <p:nvPr/>
        </p:nvSpPr>
        <p:spPr>
          <a:xfrm>
            <a:off x="157813" y="6368818"/>
            <a:ext cx="674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Disclaimer: Many more detailed/specialist talks later at this workshop </a:t>
            </a:r>
          </a:p>
        </p:txBody>
      </p:sp>
    </p:spTree>
    <p:extLst>
      <p:ext uri="{BB962C8B-B14F-4D97-AF65-F5344CB8AC3E}">
        <p14:creationId xmlns:p14="http://schemas.microsoft.com/office/powerpoint/2010/main" val="266142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88612"/>
            <a:ext cx="816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HVP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Higher orders &amp; power counting; </a:t>
            </a:r>
            <a:r>
              <a:rPr lang="en-US" sz="2400" dirty="0"/>
              <a:t>WP20 values in </a:t>
            </a:r>
            <a:r>
              <a:rPr lang="en-US" sz="2400" b="1" dirty="0"/>
              <a:t>10</a:t>
            </a:r>
            <a:r>
              <a:rPr lang="en-US" sz="2400" b="1" baseline="30000" dirty="0"/>
              <a:t>-11</a:t>
            </a:r>
            <a:r>
              <a:rPr lang="en-US" sz="2400" baseline="30000" dirty="0"/>
              <a:t> 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174C6-7A16-6F41-B7F2-6CEC6BCD5F91}"/>
              </a:ext>
            </a:extLst>
          </p:cNvPr>
          <p:cNvSpPr txBox="1"/>
          <p:nvPr/>
        </p:nvSpPr>
        <p:spPr>
          <a:xfrm>
            <a:off x="4337559" y="970597"/>
            <a:ext cx="46387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➤</a:t>
            </a:r>
            <a:r>
              <a:rPr lang="en-US" sz="2000" dirty="0"/>
              <a:t> All hadronic blobs also contain </a:t>
            </a:r>
            <a:r>
              <a:rPr lang="en-US" sz="2000" b="1" dirty="0">
                <a:solidFill>
                  <a:schemeClr val="accent6"/>
                </a:solidFill>
              </a:rPr>
              <a:t>photons</a:t>
            </a:r>
            <a:r>
              <a:rPr lang="en-US" sz="2000" dirty="0"/>
              <a:t>,</a:t>
            </a:r>
          </a:p>
          <a:p>
            <a:r>
              <a:rPr lang="en-US" sz="2000" dirty="0"/>
              <a:t>        i.e.  </a:t>
            </a:r>
            <a:r>
              <a:rPr lang="en-US" sz="2000" dirty="0">
                <a:solidFill>
                  <a:schemeClr val="accent6"/>
                </a:solidFill>
              </a:rPr>
              <a:t>real + virtual corrections in </a:t>
            </a:r>
            <a:r>
              <a:rPr lang="en-US" sz="2000" dirty="0" err="1">
                <a:solidFill>
                  <a:schemeClr val="accent6"/>
                </a:solidFill>
              </a:rPr>
              <a:t>σ</a:t>
            </a:r>
            <a:r>
              <a:rPr lang="en-US" sz="2000" baseline="-25000" dirty="0" err="1">
                <a:solidFill>
                  <a:schemeClr val="accent6"/>
                </a:solidFill>
              </a:rPr>
              <a:t>had</a:t>
            </a:r>
            <a:r>
              <a:rPr lang="en-US" sz="2000" dirty="0">
                <a:solidFill>
                  <a:schemeClr val="accent6"/>
                </a:solidFill>
              </a:rPr>
              <a:t>(s)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LO:  </a:t>
            </a:r>
            <a:r>
              <a:rPr lang="en-US" sz="2000" b="1" dirty="0">
                <a:solidFill>
                  <a:srgbClr val="FF0000"/>
                </a:solidFill>
              </a:rPr>
              <a:t>6931(40)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NLO:  </a:t>
            </a:r>
            <a:r>
              <a:rPr lang="en-US" sz="2000" b="1" dirty="0">
                <a:solidFill>
                  <a:srgbClr val="FF0000"/>
                </a:solidFill>
              </a:rPr>
              <a:t>- 98.3(7)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</a:p>
          <a:p>
            <a:endParaRPr lang="en-US" sz="1600" dirty="0">
              <a:solidFill>
                <a:srgbClr val="7030A0"/>
              </a:solidFill>
            </a:endParaRPr>
          </a:p>
          <a:p>
            <a:r>
              <a:rPr lang="en-US" sz="1600" dirty="0">
                <a:solidFill>
                  <a:srgbClr val="7030A0"/>
                </a:solidFill>
              </a:rPr>
              <a:t>	</a:t>
            </a:r>
            <a:r>
              <a:rPr lang="en-US" sz="1600" dirty="0"/>
              <a:t>from three classes of graphs:</a:t>
            </a:r>
          </a:p>
          <a:p>
            <a:r>
              <a:rPr lang="en-US" sz="1600" dirty="0">
                <a:solidFill>
                  <a:srgbClr val="7030A0"/>
                </a:solidFill>
              </a:rPr>
              <a:t>		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- 207.7(7) + 105.9(4) + 3.4(1)    </a:t>
            </a:r>
            <a:r>
              <a:rPr lang="en-US" sz="1600" dirty="0"/>
              <a:t>[KNT19]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		  (photonic,  extra e-loop, 2 had-loops)</a:t>
            </a:r>
            <a:endParaRPr lang="en-US" sz="1600" dirty="0">
              <a:solidFill>
                <a:srgbClr val="7030A0"/>
              </a:solidFill>
            </a:endParaRPr>
          </a:p>
          <a:p>
            <a:endParaRPr lang="en-US" sz="1600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NNLO:  </a:t>
            </a:r>
            <a:r>
              <a:rPr lang="en-US" sz="2000" b="1" dirty="0">
                <a:solidFill>
                  <a:srgbClr val="FF0000"/>
                </a:solidFill>
              </a:rPr>
              <a:t>12.4(1)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[Kurz et al, PLB 734(2014)144,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					 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see also F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Jegerlehner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]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600" dirty="0"/>
              <a:t>from five classes of graphs: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		   8.0 - 4.1 + 9.1 - 0.6 + 0.005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/>
              <a:t>➥  good convergence,</a:t>
            </a:r>
          </a:p>
          <a:p>
            <a:r>
              <a:rPr lang="en-US" sz="1600" dirty="0"/>
              <a:t>         iterations of hadronic blobs  _very_  small</a:t>
            </a:r>
          </a:p>
          <a:p>
            <a:endParaRPr lang="en-US" sz="1600" dirty="0"/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➠  `double-bubbles’ very small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1A40CE-AB1A-B443-AD48-4F8843B424EB}"/>
              </a:ext>
            </a:extLst>
          </p:cNvPr>
          <p:cNvCxnSpPr>
            <a:cxnSpLocks/>
          </p:cNvCxnSpPr>
          <p:nvPr/>
        </p:nvCxnSpPr>
        <p:spPr>
          <a:xfrm>
            <a:off x="1436772" y="332142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000F320-BB2E-5A48-819A-67A04D36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5BFEDC-B338-A445-9E33-AA826316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7" y="2523115"/>
            <a:ext cx="970588" cy="9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7954E-6DBD-0642-A70A-E764A5D3F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819" y="2512369"/>
            <a:ext cx="970588" cy="9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C906F-82C6-154A-8D5E-C5CDF421C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17" y="2501600"/>
            <a:ext cx="970588" cy="90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A70E7B-3690-964A-BE2F-67EBEDC30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641" y="930985"/>
            <a:ext cx="1125883" cy="1044000"/>
          </a:xfrm>
          <a:prstGeom prst="rect">
            <a:avLst/>
          </a:prstGeom>
        </p:spPr>
      </p:pic>
      <p:pic>
        <p:nvPicPr>
          <p:cNvPr id="24" name="Picture 23" descr="amuh3a.eps">
            <a:extLst>
              <a:ext uri="{FF2B5EF4-FFF2-40B4-BE49-F238E27FC236}">
                <a16:creationId xmlns:a16="http://schemas.microsoft.com/office/drawing/2014/main" id="{59E1CCC6-7FFE-3449-8D9C-093943CD86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" y="4216990"/>
            <a:ext cx="776470" cy="720000"/>
          </a:xfrm>
          <a:prstGeom prst="rect">
            <a:avLst/>
          </a:prstGeom>
        </p:spPr>
      </p:pic>
      <p:pic>
        <p:nvPicPr>
          <p:cNvPr id="25" name="Picture 24" descr="amuh3b3.eps">
            <a:extLst>
              <a:ext uri="{FF2B5EF4-FFF2-40B4-BE49-F238E27FC236}">
                <a16:creationId xmlns:a16="http://schemas.microsoft.com/office/drawing/2014/main" id="{8C894F0D-F27B-2D43-B6C0-C506DEE6AD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54" y="4216990"/>
            <a:ext cx="784157" cy="720000"/>
          </a:xfrm>
          <a:prstGeom prst="rect">
            <a:avLst/>
          </a:prstGeom>
        </p:spPr>
      </p:pic>
      <p:pic>
        <p:nvPicPr>
          <p:cNvPr id="26" name="Picture 25" descr="amuh3b.eps">
            <a:extLst>
              <a:ext uri="{FF2B5EF4-FFF2-40B4-BE49-F238E27FC236}">
                <a16:creationId xmlns:a16="http://schemas.microsoft.com/office/drawing/2014/main" id="{2ADC4951-67E1-F94C-BFA5-CB850CE23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56" y="4216990"/>
            <a:ext cx="776470" cy="720000"/>
          </a:xfrm>
          <a:prstGeom prst="rect">
            <a:avLst/>
          </a:prstGeom>
        </p:spPr>
      </p:pic>
      <p:pic>
        <p:nvPicPr>
          <p:cNvPr id="27" name="Picture 26" descr="amuh3blbl.eps">
            <a:extLst>
              <a:ext uri="{FF2B5EF4-FFF2-40B4-BE49-F238E27FC236}">
                <a16:creationId xmlns:a16="http://schemas.microsoft.com/office/drawing/2014/main" id="{0DA9FD9D-4B0A-7B46-89E2-DA1851AC9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37" y="4236259"/>
            <a:ext cx="776470" cy="720000"/>
          </a:xfrm>
          <a:prstGeom prst="rect">
            <a:avLst/>
          </a:prstGeom>
        </p:spPr>
      </p:pic>
      <p:pic>
        <p:nvPicPr>
          <p:cNvPr id="28" name="Picture 27" descr="amuh3d.eps">
            <a:extLst>
              <a:ext uri="{FF2B5EF4-FFF2-40B4-BE49-F238E27FC236}">
                <a16:creationId xmlns:a16="http://schemas.microsoft.com/office/drawing/2014/main" id="{0985E64B-8226-BA42-B2EC-5F8276CCE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76" y="5324368"/>
            <a:ext cx="776470" cy="7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4BB002-E398-ED44-9D54-5D699F42C5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215" y="5324376"/>
            <a:ext cx="784157" cy="7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BE8BD5-0710-7144-8E80-4309C3DC7F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033" y="5324376"/>
            <a:ext cx="776470" cy="7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9262C3-54DF-A44F-971D-5D62A4E37A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6069" y="5325353"/>
            <a:ext cx="77647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1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133" y="50800"/>
            <a:ext cx="784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HLbL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2800" dirty="0">
                <a:solidFill>
                  <a:schemeClr val="bg1"/>
                </a:solidFill>
              </a:rPr>
              <a:t>Hadronic Light-by-Light: </a:t>
            </a:r>
            <a:r>
              <a:rPr lang="en-US" sz="2800" b="1" dirty="0">
                <a:solidFill>
                  <a:schemeClr val="bg1"/>
                </a:solidFill>
              </a:rPr>
              <a:t>Dispersive</a:t>
            </a:r>
            <a:r>
              <a:rPr lang="en-US" sz="2800" dirty="0">
                <a:solidFill>
                  <a:schemeClr val="bg1"/>
                </a:solidFill>
              </a:rPr>
              <a:t> approach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Keshavarzi_-Gm2PhysicsWeek_Boston_25-07-17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 b="4741"/>
          <a:stretch/>
        </p:blipFill>
        <p:spPr>
          <a:xfrm>
            <a:off x="486885" y="854480"/>
            <a:ext cx="8032421" cy="4856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0028AE-4380-5F43-8453-BA4DAEEE99E0}"/>
              </a:ext>
            </a:extLst>
          </p:cNvPr>
          <p:cNvSpPr txBox="1"/>
          <p:nvPr/>
        </p:nvSpPr>
        <p:spPr>
          <a:xfrm>
            <a:off x="595017" y="5711132"/>
            <a:ext cx="6856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Dispersive analyses have matured in recent years and provide precise results </a:t>
            </a:r>
            <a:r>
              <a:rPr lang="en-US" sz="1600" dirty="0">
                <a:solidFill>
                  <a:srgbClr val="1530D5"/>
                </a:solidFill>
              </a:rPr>
              <a:t>without relying 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(and not contradicting earlier) </a:t>
            </a:r>
            <a:r>
              <a:rPr lang="en-US" sz="1600" dirty="0">
                <a:solidFill>
                  <a:srgbClr val="1530D5"/>
                </a:solidFill>
              </a:rPr>
              <a:t>hadronic model calculations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979B4C-FE31-794E-BD02-6652A0D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7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1D250-C176-2EAE-A6E5-C8E44F7F8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E910B1-833A-B2D6-C573-198F03E04175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48043-E252-5D5C-C548-F6840EA44D64}"/>
              </a:ext>
            </a:extLst>
          </p:cNvPr>
          <p:cNvSpPr txBox="1"/>
          <p:nvPr/>
        </p:nvSpPr>
        <p:spPr>
          <a:xfrm>
            <a:off x="45945" y="88612"/>
            <a:ext cx="8654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HLbL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WP25</a:t>
            </a:r>
            <a:r>
              <a:rPr lang="en-US" sz="2400" dirty="0">
                <a:solidFill>
                  <a:schemeClr val="bg1"/>
                </a:solidFill>
              </a:rPr>
              <a:t> Summary of Hadronic Light-by-Light contributions</a:t>
            </a:r>
            <a:r>
              <a:rPr lang="en-US" sz="2400" baseline="30000" dirty="0">
                <a:solidFill>
                  <a:srgbClr val="C00000"/>
                </a:solidFill>
              </a:rPr>
              <a:t>   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B9E54-89F1-72F2-4592-A23C1C247788}"/>
              </a:ext>
            </a:extLst>
          </p:cNvPr>
          <p:cNvSpPr txBox="1"/>
          <p:nvPr/>
        </p:nvSpPr>
        <p:spPr>
          <a:xfrm>
            <a:off x="164677" y="5531167"/>
            <a:ext cx="88146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Zapf Dingbats"/>
                <a:cs typeface="Zapf Dingbats"/>
                <a:sym typeface="Zapf Dingbats"/>
              </a:rPr>
              <a:t>New, precise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data-driven dispersive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(`phenomenology’) 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&amp; </a:t>
            </a:r>
            <a:r>
              <a:rPr lang="en-US" sz="1600" b="1" dirty="0">
                <a:solidFill>
                  <a:srgbClr val="1530D5"/>
                </a:solidFill>
                <a:ea typeface="Zapf Dingbats"/>
                <a:cs typeface="Zapf Dingbats"/>
                <a:sym typeface="Zapf Dingbats"/>
              </a:rPr>
              <a:t>lattice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results are 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Zapf Dingbats"/>
                <a:cs typeface="Zapf Dingbats"/>
                <a:sym typeface="Zapf Dingbats"/>
              </a:rPr>
              <a:t>Their combination has improved the </a:t>
            </a:r>
            <a:r>
              <a:rPr lang="en-US" sz="1600" b="1" dirty="0">
                <a:ea typeface="Zapf Dingbats"/>
                <a:cs typeface="Zapf Dingbats"/>
                <a:sym typeface="Zapf Dingbats"/>
              </a:rPr>
              <a:t>WP25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prediction of </a:t>
            </a:r>
            <a:r>
              <a:rPr lang="en-US" sz="1600" b="1" dirty="0" err="1"/>
              <a:t>a</a:t>
            </a:r>
            <a:r>
              <a:rPr lang="en-US" sz="1600" b="1" baseline="-25000" dirty="0" err="1"/>
              <a:t>μ</a:t>
            </a:r>
            <a:r>
              <a:rPr lang="en-US" sz="1600" b="1" baseline="30000" dirty="0" err="1"/>
              <a:t>HLbL</a:t>
            </a:r>
            <a:r>
              <a:rPr lang="en-US" sz="1600" b="1" dirty="0"/>
              <a:t> </a:t>
            </a:r>
            <a:r>
              <a:rPr lang="en-US" sz="1600" dirty="0"/>
              <a:t> to a precision of </a:t>
            </a:r>
            <a:r>
              <a:rPr lang="en-US" sz="1600" b="1" dirty="0"/>
              <a:t>8.5%    </a:t>
            </a:r>
            <a:r>
              <a:rPr lang="en-US" sz="1600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600" b="1" dirty="0">
              <a:ea typeface="Zapf Dingbats"/>
              <a:cs typeface="Zapf Dingbats"/>
              <a:sym typeface="Zapf Dingbat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3843C4A-1F78-FBFD-34CA-6204DC75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6D8D0-DCA4-2DFF-AE6B-F7AC74CD3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61" y="761999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39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88612"/>
            <a:ext cx="9025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HVP: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Recent (of </a:t>
            </a:r>
            <a:r>
              <a:rPr lang="en-US" sz="2400" dirty="0">
                <a:solidFill>
                  <a:srgbClr val="1530D5"/>
                </a:solidFill>
              </a:rPr>
              <a:t>&gt;30 years</a:t>
            </a:r>
            <a:r>
              <a:rPr lang="en-US" sz="2400" dirty="0">
                <a:solidFill>
                  <a:schemeClr val="bg1"/>
                </a:solidFill>
              </a:rPr>
              <a:t>) experiments providing input </a:t>
            </a:r>
            <a:r>
              <a:rPr lang="en-US" sz="2400" dirty="0" err="1">
                <a:solidFill>
                  <a:srgbClr val="1530D5"/>
                </a:solidFill>
              </a:rPr>
              <a:t>σ</a:t>
            </a:r>
            <a:r>
              <a:rPr lang="en-US" sz="2400" baseline="-25000" dirty="0" err="1">
                <a:solidFill>
                  <a:srgbClr val="1530D5"/>
                </a:solidFill>
              </a:rPr>
              <a:t>had</a:t>
            </a:r>
            <a:r>
              <a:rPr lang="en-US" sz="2400" dirty="0">
                <a:solidFill>
                  <a:srgbClr val="1530D5"/>
                </a:solidFill>
              </a:rPr>
              <a:t>(s) data</a:t>
            </a:r>
            <a:r>
              <a:rPr lang="en-US" sz="2400" baseline="30000" dirty="0">
                <a:solidFill>
                  <a:srgbClr val="1530D5"/>
                </a:solidFill>
              </a:rPr>
              <a:t>   </a:t>
            </a:r>
            <a:endParaRPr lang="en-US" sz="2400" dirty="0">
              <a:solidFill>
                <a:srgbClr val="1530D5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1A40CE-AB1A-B443-AD48-4F8843B424EB}"/>
              </a:ext>
            </a:extLst>
          </p:cNvPr>
          <p:cNvCxnSpPr>
            <a:cxnSpLocks/>
          </p:cNvCxnSpPr>
          <p:nvPr/>
        </p:nvCxnSpPr>
        <p:spPr>
          <a:xfrm>
            <a:off x="1436772" y="365060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D092ADE-1025-2544-8117-68071B3D1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4" t="15048" r="8000" b="4191"/>
          <a:stretch/>
        </p:blipFill>
        <p:spPr>
          <a:xfrm>
            <a:off x="1252728" y="809031"/>
            <a:ext cx="5804288" cy="4122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DED8B-047F-784E-98E9-DD80013C0996}"/>
              </a:ext>
            </a:extLst>
          </p:cNvPr>
          <p:cNvSpPr txBox="1"/>
          <p:nvPr/>
        </p:nvSpPr>
        <p:spPr>
          <a:xfrm>
            <a:off x="58993" y="5127646"/>
            <a:ext cx="9016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Different methods: `</a:t>
            </a:r>
            <a:r>
              <a:rPr lang="en-US" sz="1600" b="1" dirty="0">
                <a:solidFill>
                  <a:srgbClr val="1530D5"/>
                </a:solidFill>
              </a:rPr>
              <a:t>Direct Scan</a:t>
            </a:r>
            <a:r>
              <a:rPr lang="en-US" sz="1600" dirty="0"/>
              <a:t>’ (tunable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 beams) &amp; </a:t>
            </a:r>
          </a:p>
          <a:p>
            <a:r>
              <a:rPr lang="en-US" sz="1600" dirty="0"/>
              <a:t>				  `</a:t>
            </a:r>
            <a:r>
              <a:rPr lang="en-US" sz="1600" b="1" dirty="0">
                <a:solidFill>
                  <a:srgbClr val="1530D5"/>
                </a:solidFill>
              </a:rPr>
              <a:t>Radiative Return</a:t>
            </a:r>
            <a:r>
              <a:rPr lang="en-US" sz="1600" dirty="0"/>
              <a:t>’ (Initial State Radiation scan at fixed cm energy) ➚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Over last decades detailed studies of </a:t>
            </a:r>
            <a:r>
              <a:rPr lang="en-US" sz="1600" b="1" dirty="0"/>
              <a:t>radiative corrections </a:t>
            </a:r>
            <a:r>
              <a:rPr lang="en-US" sz="1600" dirty="0"/>
              <a:t>&amp; </a:t>
            </a:r>
            <a:r>
              <a:rPr lang="en-US" sz="1600" b="1" dirty="0"/>
              <a:t>Monte Carlo Generators </a:t>
            </a:r>
            <a:r>
              <a:rPr lang="en-US" sz="1600" dirty="0"/>
              <a:t>for </a:t>
            </a:r>
            <a:r>
              <a:rPr lang="en-US" sz="1600" dirty="0" err="1"/>
              <a:t>σ</a:t>
            </a:r>
            <a:r>
              <a:rPr lang="en-US" sz="1600" baseline="-25000" dirty="0" err="1"/>
              <a:t>had</a:t>
            </a:r>
            <a:r>
              <a:rPr lang="en-US" sz="1600" dirty="0"/>
              <a:t>(s)</a:t>
            </a:r>
            <a:endParaRPr lang="en-US" sz="1600" b="1" dirty="0"/>
          </a:p>
          <a:p>
            <a:r>
              <a:rPr lang="en-US" sz="1600" b="1" dirty="0"/>
              <a:t>	➤  </a:t>
            </a:r>
            <a:r>
              <a:rPr lang="en-US" sz="1600" b="1" dirty="0" err="1"/>
              <a:t>RadioMonteCarLow</a:t>
            </a:r>
            <a:r>
              <a:rPr lang="en-US" sz="1600" b="1" dirty="0"/>
              <a:t> </a:t>
            </a:r>
            <a:r>
              <a:rPr lang="en-US" sz="1600" dirty="0"/>
              <a:t>Working Group report: </a:t>
            </a:r>
            <a:r>
              <a:rPr lang="en-US" sz="1600" i="1" dirty="0">
                <a:solidFill>
                  <a:srgbClr val="1530D5"/>
                </a:solidFill>
              </a:rPr>
              <a:t>Eur. Phys. J. </a:t>
            </a:r>
            <a:r>
              <a:rPr lang="en-US" sz="1600" dirty="0">
                <a:solidFill>
                  <a:srgbClr val="1530D5"/>
                </a:solidFill>
              </a:rPr>
              <a:t>C66 (2010) 585-686</a:t>
            </a:r>
          </a:p>
          <a:p>
            <a:r>
              <a:rPr lang="en-US" sz="1600" b="1" dirty="0">
                <a:solidFill>
                  <a:srgbClr val="1530D5"/>
                </a:solidFill>
              </a:rPr>
              <a:t>	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➤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full NLO radiative corrections in ISR MC </a:t>
            </a:r>
            <a:r>
              <a:rPr lang="en-US" sz="1600" b="1" i="1" dirty="0" err="1">
                <a:solidFill>
                  <a:schemeClr val="bg1">
                    <a:lumMod val="50000"/>
                  </a:schemeClr>
                </a:solidFill>
              </a:rPr>
              <a:t>Phokhara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Campanario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al, PRD 100(2019)7,076004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408952C-14AC-4C43-A6A0-67F43A1F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12</a:t>
            </a:fld>
            <a:endParaRPr lang="en-US"/>
          </a:p>
        </p:txBody>
      </p:sp>
      <p:pic>
        <p:nvPicPr>
          <p:cNvPr id="20" name="Picture 19" descr="isrfsr.eps">
            <a:extLst>
              <a:ext uri="{FF2B5EF4-FFF2-40B4-BE49-F238E27FC236}">
                <a16:creationId xmlns:a16="http://schemas.microsoft.com/office/drawing/2014/main" id="{6FFF7E39-7783-D445-9DAA-5DEEF48FD7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t="31473" r="54840" b="38846"/>
          <a:stretch/>
        </p:blipFill>
        <p:spPr>
          <a:xfrm>
            <a:off x="7720054" y="4350823"/>
            <a:ext cx="1253759" cy="11475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D2E031B-E76E-9D44-9C7D-953BE34EB59E}"/>
              </a:ext>
            </a:extLst>
          </p:cNvPr>
          <p:cNvSpPr/>
          <p:nvPr/>
        </p:nvSpPr>
        <p:spPr>
          <a:xfrm>
            <a:off x="7720054" y="4450071"/>
            <a:ext cx="1253759" cy="114758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83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742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5488"/>
            <a:ext cx="9028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HVP </a:t>
            </a:r>
            <a:r>
              <a:rPr lang="en-US" sz="3200" dirty="0" err="1">
                <a:solidFill>
                  <a:srgbClr val="0000FF"/>
                </a:solidFill>
              </a:rPr>
              <a:t>disp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Landscape</a:t>
            </a:r>
            <a:r>
              <a:rPr lang="en-US" sz="2400" dirty="0">
                <a:solidFill>
                  <a:schemeClr val="bg1"/>
                </a:solidFill>
              </a:rPr>
              <a:t> of </a:t>
            </a:r>
            <a:r>
              <a:rPr lang="en-US" sz="2400" dirty="0" err="1">
                <a:solidFill>
                  <a:schemeClr val="bg1"/>
                </a:solidFill>
              </a:rPr>
              <a:t>σ</a:t>
            </a:r>
            <a:r>
              <a:rPr lang="en-US" sz="2400" baseline="-25000" dirty="0" err="1">
                <a:solidFill>
                  <a:schemeClr val="bg1"/>
                </a:solidFill>
              </a:rPr>
              <a:t>had</a:t>
            </a:r>
            <a:r>
              <a:rPr lang="en-US" sz="2400" dirty="0">
                <a:solidFill>
                  <a:schemeClr val="bg1"/>
                </a:solidFill>
              </a:rPr>
              <a:t>(s) data.  </a:t>
            </a:r>
            <a:r>
              <a:rPr lang="en-US" sz="2400" b="1" dirty="0">
                <a:solidFill>
                  <a:schemeClr val="bg1"/>
                </a:solidFill>
              </a:rPr>
              <a:t>Most important </a:t>
            </a:r>
            <a:r>
              <a:rPr lang="en-US" sz="2400" b="1" dirty="0">
                <a:solidFill>
                  <a:srgbClr val="FFFF00"/>
                </a:solidFill>
              </a:rPr>
              <a:t>𝛑</a:t>
            </a:r>
            <a:r>
              <a:rPr lang="en-US" sz="2400" b="1" baseline="30000" dirty="0">
                <a:solidFill>
                  <a:srgbClr val="FFFF00"/>
                </a:solidFill>
              </a:rPr>
              <a:t>+</a:t>
            </a:r>
            <a:r>
              <a:rPr lang="en-US" sz="2400" b="1" dirty="0">
                <a:solidFill>
                  <a:srgbClr val="FFFF00"/>
                </a:solidFill>
              </a:rPr>
              <a:t>𝛑</a:t>
            </a:r>
            <a:r>
              <a:rPr lang="en-US" sz="2400" b="1" baseline="30000" dirty="0">
                <a:solidFill>
                  <a:srgbClr val="FFFF00"/>
                </a:solidFill>
              </a:rPr>
              <a:t>-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channel</a:t>
            </a:r>
            <a:r>
              <a:rPr lang="en-US" sz="2400" b="1" baseline="30000" dirty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1A40CE-AB1A-B443-AD48-4F8843B424EB}"/>
              </a:ext>
            </a:extLst>
          </p:cNvPr>
          <p:cNvCxnSpPr>
            <a:cxnSpLocks/>
          </p:cNvCxnSpPr>
          <p:nvPr/>
        </p:nvCxnSpPr>
        <p:spPr>
          <a:xfrm>
            <a:off x="1436772" y="365060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B02F0A0-CBA9-654F-8D33-8EC8298C8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0" t="69074" r="19528" b="5690"/>
          <a:stretch/>
        </p:blipFill>
        <p:spPr>
          <a:xfrm>
            <a:off x="-1" y="816080"/>
            <a:ext cx="6548285" cy="2878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B9699-37F5-AE44-9D36-EB02AAF0714F}"/>
              </a:ext>
            </a:extLst>
          </p:cNvPr>
          <p:cNvSpPr txBox="1"/>
          <p:nvPr/>
        </p:nvSpPr>
        <p:spPr>
          <a:xfrm>
            <a:off x="6548284" y="1400507"/>
            <a:ext cx="2458063" cy="916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hadronic channels for energies below 2 GeV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dominance of 2𝛑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D6ACC-A081-1E43-954F-5415AEDD60E1}"/>
              </a:ext>
            </a:extLst>
          </p:cNvPr>
          <p:cNvSpPr txBox="1"/>
          <p:nvPr/>
        </p:nvSpPr>
        <p:spPr>
          <a:xfrm>
            <a:off x="6548284" y="974626"/>
            <a:ext cx="1960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[KNT18, PRD97, 114025]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070A74-3911-4D40-BA5F-B5C4F431E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168" y="3451671"/>
            <a:ext cx="4889680" cy="3141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D690F2-BC86-CC4F-89E1-C9F762907C03}"/>
              </a:ext>
            </a:extLst>
          </p:cNvPr>
          <p:cNvSpPr txBox="1"/>
          <p:nvPr/>
        </p:nvSpPr>
        <p:spPr>
          <a:xfrm>
            <a:off x="194906" y="4108542"/>
            <a:ext cx="388928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Combination of &gt;30 data sets, &gt;1000 points, contributing &gt;70% of total HVP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Precise measurements from </a:t>
            </a:r>
            <a:r>
              <a:rPr lang="en-US" sz="1400" b="1" dirty="0"/>
              <a:t>6</a:t>
            </a:r>
            <a:r>
              <a:rPr lang="en-US" sz="1400" dirty="0"/>
              <a:t> </a:t>
            </a:r>
            <a:r>
              <a:rPr lang="en-US" sz="1400" b="1" dirty="0"/>
              <a:t>independent experiments</a:t>
            </a:r>
            <a:r>
              <a:rPr lang="en-US" sz="1400" dirty="0"/>
              <a:t> with different systematics and different radiative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Dominated by Radiative Return, </a:t>
            </a:r>
            <a:r>
              <a:rPr lang="en-US" sz="1400" b="1" dirty="0"/>
              <a:t>tensions could be accommodated by error inflation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Until the CMD-3 result in 2023 </a:t>
            </a:r>
            <a:r>
              <a:rPr lang="en-US" sz="1400" dirty="0"/>
              <a:t>(not in here →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C7685-670F-C14D-9BE7-33EFE361EE91}"/>
              </a:ext>
            </a:extLst>
          </p:cNvPr>
          <p:cNvSpPr txBox="1"/>
          <p:nvPr/>
        </p:nvSpPr>
        <p:spPr>
          <a:xfrm>
            <a:off x="6912079" y="3578939"/>
            <a:ext cx="1837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[KNT19, PRD101, 014029]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BA0406-60A0-3B4D-8292-A460B4719E8B}"/>
              </a:ext>
            </a:extLst>
          </p:cNvPr>
          <p:cNvSpPr txBox="1"/>
          <p:nvPr/>
        </p:nvSpPr>
        <p:spPr>
          <a:xfrm>
            <a:off x="194906" y="370258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𝛑</a:t>
            </a:r>
            <a:r>
              <a:rPr lang="en-US" baseline="30000" dirty="0"/>
              <a:t>+</a:t>
            </a:r>
            <a:r>
              <a:rPr lang="en-US" dirty="0"/>
              <a:t>𝛑</a:t>
            </a:r>
            <a:r>
              <a:rPr lang="en-US" baseline="30000" dirty="0"/>
              <a:t>-</a:t>
            </a:r>
            <a:r>
              <a:rPr lang="en-US" dirty="0"/>
              <a:t> :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7639AB0-26B1-FA47-8073-7D060014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4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33" y="50800"/>
            <a:ext cx="8450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HVP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>
                <a:solidFill>
                  <a:schemeClr val="bg1"/>
                </a:solidFill>
              </a:rPr>
              <a:t>&gt; 20 years of data based predictions,  `pies’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6C981-31D6-C349-8E19-C67EB087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73" y="1055534"/>
            <a:ext cx="5209485" cy="33471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B39B5-1369-D749-9EAE-5B2656D3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47FB0-6C82-E94F-B1F5-9556A2C2C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757" y="4266191"/>
            <a:ext cx="3496235" cy="2076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61D7E-24E6-0944-AC3E-56D88893A118}"/>
              </a:ext>
            </a:extLst>
          </p:cNvPr>
          <p:cNvSpPr txBox="1"/>
          <p:nvPr/>
        </p:nvSpPr>
        <p:spPr>
          <a:xfrm>
            <a:off x="5831634" y="1163658"/>
            <a:ext cx="32047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Stability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consolidation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over two decades thanks to more and better data input and improved compilation procedures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Compare with </a:t>
            </a:r>
            <a:r>
              <a:rPr lang="en-US" sz="1600" b="1" dirty="0"/>
              <a:t>merged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/>
              <a:t>DHMZ &amp; KNT value in 2020 TI WP:</a:t>
            </a:r>
          </a:p>
          <a:p>
            <a:r>
              <a:rPr lang="en-US" sz="1600" dirty="0"/>
              <a:t> </a:t>
            </a:r>
          </a:p>
          <a:p>
            <a:r>
              <a:rPr lang="en-US" sz="1600" b="1" dirty="0" err="1"/>
              <a:t>a</a:t>
            </a:r>
            <a:r>
              <a:rPr lang="en-US" sz="1600" b="1" baseline="-25000" dirty="0" err="1"/>
              <a:t>μ</a:t>
            </a:r>
            <a:r>
              <a:rPr lang="en-US" sz="1600" b="1" baseline="30000" dirty="0" err="1"/>
              <a:t>had</a:t>
            </a:r>
            <a:r>
              <a:rPr lang="en-US" sz="1600" b="1" baseline="30000" dirty="0"/>
              <a:t>, LO VP</a:t>
            </a:r>
            <a:r>
              <a:rPr lang="en-US" sz="1600" b="1" dirty="0"/>
              <a:t>(WP20) = 693.1(4.0)×10</a:t>
            </a:r>
            <a:r>
              <a:rPr lang="en-US" sz="1600" b="1" baseline="30000" dirty="0"/>
              <a:t>-10</a:t>
            </a: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0BBEC2-F54B-9C42-9A81-D48413FB729C}"/>
              </a:ext>
            </a:extLst>
          </p:cNvPr>
          <p:cNvSpPr txBox="1"/>
          <p:nvPr/>
        </p:nvSpPr>
        <p:spPr>
          <a:xfrm>
            <a:off x="287673" y="4594542"/>
            <a:ext cx="49961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 diagrams for KNT compilation: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error dominated by the two pion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significant contribution to error from additional 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uncertainty from </a:t>
            </a:r>
            <a:r>
              <a:rPr lang="en-US" sz="1600" b="1" dirty="0"/>
              <a:t>rad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iative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From 2023: Is all this invalidated by the CMD-3 data?</a:t>
            </a:r>
          </a:p>
        </p:txBody>
      </p:sp>
    </p:spTree>
    <p:extLst>
      <p:ext uri="{BB962C8B-B14F-4D97-AF65-F5344CB8AC3E}">
        <p14:creationId xmlns:p14="http://schemas.microsoft.com/office/powerpoint/2010/main" val="3835670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3" y="61310"/>
            <a:ext cx="7790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         </a:t>
            </a:r>
            <a:r>
              <a:rPr lang="en-US" sz="3200" b="1" dirty="0">
                <a:solidFill>
                  <a:srgbClr val="FF0000"/>
                </a:solidFill>
              </a:rPr>
              <a:t>CMD-3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𝛑</a:t>
            </a:r>
            <a:r>
              <a:rPr lang="en-US" sz="3200" baseline="30000" dirty="0">
                <a:solidFill>
                  <a:srgbClr val="FF0000"/>
                </a:solidFill>
              </a:rPr>
              <a:t>+</a:t>
            </a:r>
            <a:r>
              <a:rPr lang="en-US" sz="3200" dirty="0">
                <a:solidFill>
                  <a:srgbClr val="FF0000"/>
                </a:solidFill>
              </a:rPr>
              <a:t>𝛑</a:t>
            </a:r>
            <a:r>
              <a:rPr lang="en-US" sz="3200" baseline="30000" dirty="0">
                <a:solidFill>
                  <a:srgbClr val="FF0000"/>
                </a:solidFill>
              </a:rPr>
              <a:t>-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data vs. other experiments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B39B5-1369-D749-9EAE-5B2656D3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35071-DC99-7D64-1BAC-DCAC9C784177}"/>
              </a:ext>
            </a:extLst>
          </p:cNvPr>
          <p:cNvSpPr txBox="1"/>
          <p:nvPr/>
        </p:nvSpPr>
        <p:spPr>
          <a:xfrm>
            <a:off x="97376" y="862405"/>
            <a:ext cx="3434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Figure from Fedor Ignatov’s TI talk 27.3.2023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16BE4-D2BF-988A-8859-86747256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3" y="23830"/>
            <a:ext cx="892514" cy="695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552DA7-A875-E355-B131-38BA12620B52}"/>
              </a:ext>
            </a:extLst>
          </p:cNvPr>
          <p:cNvSpPr txBox="1"/>
          <p:nvPr/>
        </p:nvSpPr>
        <p:spPr>
          <a:xfrm>
            <a:off x="4162805" y="907829"/>
            <a:ext cx="4523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PRD 109(2024)11,112002 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PRL 132(2024)23,231903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FB9A7-BC32-DE61-9BA0-2ECD81D40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33" r="5535" b="4694"/>
          <a:stretch/>
        </p:blipFill>
        <p:spPr>
          <a:xfrm>
            <a:off x="150528" y="1322583"/>
            <a:ext cx="8791329" cy="50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35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33" y="50800"/>
            <a:ext cx="8042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Theory Initiative:  Sep. 2023 workshop at Bern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B39B5-1369-D749-9EAE-5B2656D3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57223-D6C2-E0A9-26BC-0D5F43A5E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0" b="6848"/>
          <a:stretch/>
        </p:blipFill>
        <p:spPr>
          <a:xfrm>
            <a:off x="0" y="1311335"/>
            <a:ext cx="9098560" cy="4798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12C9C7-39BB-B891-72AF-7ACEFBF54B00}"/>
              </a:ext>
            </a:extLst>
          </p:cNvPr>
          <p:cNvSpPr txBox="1"/>
          <p:nvPr/>
        </p:nvSpPr>
        <p:spPr>
          <a:xfrm>
            <a:off x="389096" y="927668"/>
            <a:ext cx="865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30D5"/>
                </a:solidFill>
              </a:rPr>
              <a:t>Michel </a:t>
            </a:r>
            <a:r>
              <a:rPr lang="en-US" b="1" dirty="0" err="1">
                <a:solidFill>
                  <a:srgbClr val="1530D5"/>
                </a:solidFill>
              </a:rPr>
              <a:t>Davier’s</a:t>
            </a:r>
            <a:r>
              <a:rPr lang="en-US" b="1" dirty="0">
                <a:solidFill>
                  <a:srgbClr val="1530D5"/>
                </a:solidFill>
              </a:rPr>
              <a:t> </a:t>
            </a:r>
            <a:r>
              <a:rPr lang="en-US" dirty="0"/>
              <a:t>summary of the `</a:t>
            </a:r>
            <a:r>
              <a:rPr lang="en-US" b="1" dirty="0"/>
              <a:t>49 Questions to CMD-3’</a:t>
            </a:r>
            <a:r>
              <a:rPr lang="en-US" dirty="0"/>
              <a:t> (all answered by </a:t>
            </a:r>
            <a:r>
              <a:rPr lang="en-US" dirty="0" err="1"/>
              <a:t>Fedor</a:t>
            </a:r>
            <a:r>
              <a:rPr lang="en-US" dirty="0"/>
              <a:t> Ignatov):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080C68-5223-AF5B-FBEA-1106E49EE9F0}"/>
              </a:ext>
            </a:extLst>
          </p:cNvPr>
          <p:cNvCxnSpPr/>
          <p:nvPr/>
        </p:nvCxnSpPr>
        <p:spPr>
          <a:xfrm>
            <a:off x="712381" y="3546961"/>
            <a:ext cx="676230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A7FF0D8-824E-8F30-001C-8119D0315FD1}"/>
              </a:ext>
            </a:extLst>
          </p:cNvPr>
          <p:cNvSpPr txBox="1"/>
          <p:nvPr/>
        </p:nvSpPr>
        <p:spPr>
          <a:xfrm>
            <a:off x="457200" y="6306110"/>
            <a:ext cx="428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30D5"/>
                </a:solidFill>
              </a:rPr>
              <a:t>In my opinion, these statements still stand.</a:t>
            </a:r>
          </a:p>
        </p:txBody>
      </p:sp>
    </p:spTree>
    <p:extLst>
      <p:ext uri="{BB962C8B-B14F-4D97-AF65-F5344CB8AC3E}">
        <p14:creationId xmlns:p14="http://schemas.microsoft.com/office/powerpoint/2010/main" val="1537399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8A518-D36D-7B10-D2A3-9B7512B3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1C9EF3-C344-CEE3-5B11-FC4E729C55C5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BFCFB-C2CE-5E43-377B-5A1C5F565CBD}"/>
              </a:ext>
            </a:extLst>
          </p:cNvPr>
          <p:cNvSpPr txBox="1"/>
          <p:nvPr/>
        </p:nvSpPr>
        <p:spPr>
          <a:xfrm>
            <a:off x="8264" y="95404"/>
            <a:ext cx="8527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HVP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>
                <a:solidFill>
                  <a:schemeClr val="bg1"/>
                </a:solidFill>
              </a:rPr>
              <a:t>𝛑</a:t>
            </a:r>
            <a:r>
              <a:rPr lang="en-US" sz="3200" baseline="30000" dirty="0">
                <a:solidFill>
                  <a:schemeClr val="bg1"/>
                </a:solidFill>
              </a:rPr>
              <a:t>+</a:t>
            </a:r>
            <a:r>
              <a:rPr lang="en-US" sz="3200" dirty="0">
                <a:solidFill>
                  <a:schemeClr val="bg1"/>
                </a:solidFill>
              </a:rPr>
              <a:t>𝛑</a:t>
            </a:r>
            <a:r>
              <a:rPr lang="en-US" sz="3200" baseline="30000" dirty="0">
                <a:solidFill>
                  <a:schemeClr val="bg1"/>
                </a:solidFill>
              </a:rPr>
              <a:t>-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data tensions:  </a:t>
            </a:r>
            <a:r>
              <a:rPr lang="en-US" sz="2400" b="1" dirty="0"/>
              <a:t>KLOE vs. Babar vs. </a:t>
            </a:r>
            <a:r>
              <a:rPr lang="en-US" sz="2400" b="1" dirty="0">
                <a:solidFill>
                  <a:srgbClr val="FF0000"/>
                </a:solidFill>
              </a:rPr>
              <a:t>CMD-3 puzzle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15DD92-51C4-0AAE-42AD-A0D455E6C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graph showing a sound wave&#10;&#10;AI-generated content may be incorrect.">
            <a:extLst>
              <a:ext uri="{FF2B5EF4-FFF2-40B4-BE49-F238E27FC236}">
                <a16:creationId xmlns:a16="http://schemas.microsoft.com/office/drawing/2014/main" id="{6489334C-FE6A-A825-6519-4FCD1B549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086" y="931557"/>
            <a:ext cx="5627637" cy="3202854"/>
          </a:xfrm>
          <a:prstGeom prst="rect">
            <a:avLst/>
          </a:prstGeom>
        </p:spPr>
      </p:pic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80095B39-FF6B-3019-E9F1-52447C66C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75" y="3104252"/>
            <a:ext cx="5139755" cy="32492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4CD08-9734-5E71-3BC7-B0568CFB60F4}"/>
              </a:ext>
            </a:extLst>
          </p:cNvPr>
          <p:cNvSpPr txBox="1"/>
          <p:nvPr/>
        </p:nvSpPr>
        <p:spPr>
          <a:xfrm>
            <a:off x="155646" y="975305"/>
            <a:ext cx="31420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CMD-3 spectrum much higher than all other previous data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tensions with </a:t>
            </a:r>
            <a:r>
              <a:rPr lang="en-US" sz="1600" dirty="0" err="1"/>
              <a:t>BaBar</a:t>
            </a:r>
            <a:r>
              <a:rPr lang="en-US" sz="1600" dirty="0"/>
              <a:t> (~2.5σ) and KLOE (~5σ)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errors found despite significant efforts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CF2466-9A24-B262-20AB-B6849BEB031B}"/>
              </a:ext>
            </a:extLst>
          </p:cNvPr>
          <p:cNvSpPr txBox="1"/>
          <p:nvPr/>
        </p:nvSpPr>
        <p:spPr>
          <a:xfrm>
            <a:off x="5889103" y="4303968"/>
            <a:ext cx="308912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Theory Initiative’s </a:t>
            </a:r>
            <a:r>
              <a:rPr lang="en-US" b="1" dirty="0"/>
              <a:t>WP25</a:t>
            </a:r>
            <a:r>
              <a:rPr lang="en-US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detailed discussion of data, combination methods and theory inputs, but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NO</a:t>
            </a:r>
            <a:r>
              <a:rPr lang="en-US" sz="1600" u="sng" dirty="0"/>
              <a:t> data-driven </a:t>
            </a:r>
            <a:r>
              <a:rPr lang="en-US" sz="1600" u="sng" dirty="0" err="1"/>
              <a:t>a</a:t>
            </a:r>
            <a:r>
              <a:rPr lang="en-US" sz="1600" u="sng" baseline="-25000" dirty="0" err="1"/>
              <a:t>μ</a:t>
            </a:r>
            <a:r>
              <a:rPr lang="en-US" sz="1600" u="sng" baseline="30000" dirty="0" err="1"/>
              <a:t>HVP</a:t>
            </a:r>
            <a:r>
              <a:rPr lang="en-US" sz="1600" u="sng" dirty="0"/>
              <a:t> `average’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E9D0A-5D6A-0409-681E-01D3945ECCDA}"/>
              </a:ext>
            </a:extLst>
          </p:cNvPr>
          <p:cNvSpPr txBox="1"/>
          <p:nvPr/>
        </p:nvSpPr>
        <p:spPr>
          <a:xfrm>
            <a:off x="198005" y="6419058"/>
            <a:ext cx="755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For more details on HVP dispersive see Aidan Wright’s talk tomorrow morning</a:t>
            </a:r>
          </a:p>
        </p:txBody>
      </p:sp>
    </p:spTree>
    <p:extLst>
      <p:ext uri="{BB962C8B-B14F-4D97-AF65-F5344CB8AC3E}">
        <p14:creationId xmlns:p14="http://schemas.microsoft.com/office/powerpoint/2010/main" val="121125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33" y="50800"/>
            <a:ext cx="8626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HVP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b="1" dirty="0">
                <a:solidFill>
                  <a:schemeClr val="bg1"/>
                </a:solidFill>
              </a:rPr>
              <a:t>Lattice</a:t>
            </a:r>
            <a:r>
              <a:rPr lang="en-US" sz="3200" dirty="0">
                <a:solidFill>
                  <a:schemeClr val="bg1"/>
                </a:solidFill>
              </a:rPr>
              <a:t> result from </a:t>
            </a:r>
            <a:r>
              <a:rPr lang="en-US" sz="3200" b="1" dirty="0">
                <a:solidFill>
                  <a:schemeClr val="bg1"/>
                </a:solidFill>
              </a:rPr>
              <a:t>BMW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[</a:t>
            </a:r>
            <a:r>
              <a:rPr lang="en-US" sz="2000" dirty="0" err="1">
                <a:solidFill>
                  <a:schemeClr val="bg1"/>
                </a:solidFill>
              </a:rPr>
              <a:t>Borsanyi</a:t>
            </a:r>
            <a:r>
              <a:rPr lang="en-US" sz="2000" dirty="0">
                <a:solidFill>
                  <a:schemeClr val="bg1"/>
                </a:solidFill>
              </a:rPr>
              <a:t> et al., Nature 2021]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B39B5-1369-D749-9EAE-5B2656D3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AC7D0-B6FD-D4B6-20E9-F590ACF23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1" t="14060" r="25262" b="1082"/>
          <a:stretch/>
        </p:blipFill>
        <p:spPr>
          <a:xfrm>
            <a:off x="44985" y="953957"/>
            <a:ext cx="6154911" cy="5583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599C9D-1378-6F07-AD13-AC123DCE9D05}"/>
              </a:ext>
            </a:extLst>
          </p:cNvPr>
          <p:cNvSpPr txBox="1"/>
          <p:nvPr/>
        </p:nvSpPr>
        <p:spPr>
          <a:xfrm>
            <a:off x="6400800" y="1057762"/>
            <a:ext cx="26090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full lattice prediction with errors matching the data-driven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Current-current  correlators, summed over all distances and integrated over time (TMR)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 L∼6fm lattice (11fm for finite size corrections)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quark masses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+ QED isospin breaking corrections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26E2F3-5E27-B931-7D7F-A8CCFD980FA4}"/>
              </a:ext>
            </a:extLst>
          </p:cNvPr>
          <p:cNvCxnSpPr/>
          <p:nvPr/>
        </p:nvCxnSpPr>
        <p:spPr>
          <a:xfrm>
            <a:off x="6199896" y="943911"/>
            <a:ext cx="0" cy="57373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56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86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133" y="50800"/>
            <a:ext cx="649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Introduction:  </a:t>
            </a:r>
            <a:r>
              <a:rPr lang="en-US" sz="2400" dirty="0">
                <a:solidFill>
                  <a:schemeClr val="bg1"/>
                </a:solidFill>
              </a:rPr>
              <a:t>it all started with the electron…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0967" y="801776"/>
            <a:ext cx="8889699" cy="583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1947: small deviations from predictions in hydrogen and deuterium hyperfine structure; Kusch &amp; Foley propose explanation with  g</a:t>
            </a:r>
            <a:r>
              <a:rPr lang="en-US" baseline="-25000" dirty="0"/>
              <a:t> </a:t>
            </a:r>
            <a:r>
              <a:rPr lang="en-US" dirty="0"/>
              <a:t>= 2.00229 ± 0.00008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1948: Schwinger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calculates the famous radiative correction: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		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➠  </a:t>
            </a:r>
            <a:r>
              <a:rPr lang="en-US" dirty="0"/>
              <a:t>g = 2 (1+a)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with the </a:t>
            </a:r>
            <a:r>
              <a:rPr lang="en-US" b="1" dirty="0"/>
              <a:t>anomaly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This explained the discrepancy and was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crucial step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	in the development of perturbative QFT and QED             		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``If you can’t join ‘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beat ‘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terms of an effective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Lagrangian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the anomaly is from the Pauli term: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Note: </a:t>
            </a:r>
            <a:r>
              <a:rPr lang="en-US" sz="1600" dirty="0"/>
              <a:t>This is a dimension 5 operator and NOT part of the fundamental (QED) </a:t>
            </a:r>
            <a:r>
              <a:rPr lang="en-US" sz="1600" dirty="0" err="1"/>
              <a:t>Lagrangian</a:t>
            </a:r>
            <a:r>
              <a:rPr lang="en-US" sz="1600" dirty="0"/>
              <a:t>,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		     but occurs through radiative corrections and is </a:t>
            </a:r>
            <a:r>
              <a:rPr lang="en-US" sz="1600" b="1" dirty="0"/>
              <a:t>calculable in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1530D5"/>
                </a:solidFill>
              </a:rPr>
              <a:t>Standard Model</a:t>
            </a:r>
            <a:r>
              <a:rPr lang="en-US" sz="1600" dirty="0"/>
              <a:t>) </a:t>
            </a:r>
            <a:r>
              <a:rPr lang="en-US" sz="1600" b="1" dirty="0"/>
              <a:t>theory</a:t>
            </a:r>
            <a:r>
              <a:rPr lang="en-US" sz="1600" dirty="0"/>
              <a:t>: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Schwin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38" y="1866919"/>
            <a:ext cx="1250928" cy="1769169"/>
          </a:xfrm>
          <a:prstGeom prst="rect">
            <a:avLst/>
          </a:prstGeom>
        </p:spPr>
      </p:pic>
      <p:pic>
        <p:nvPicPr>
          <p:cNvPr id="12" name="Picture 11" descr="aqed1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5" y="577539"/>
            <a:ext cx="3275487" cy="4238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FA411-DD4E-E940-A004-048682A46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344" y="2651575"/>
            <a:ext cx="2876062" cy="493801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218608-272A-6C48-B694-2C77F261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B4E35E-E8EB-CB4F-9B43-32EF60AE2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3494" y="6132169"/>
            <a:ext cx="4319732" cy="423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E50B92-59FA-5731-4716-3500ACCE5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730" y="4658922"/>
            <a:ext cx="5086350" cy="574387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974C470B-2396-088E-5CB8-EE8F18A6A40B}"/>
              </a:ext>
            </a:extLst>
          </p:cNvPr>
          <p:cNvSpPr/>
          <p:nvPr/>
        </p:nvSpPr>
        <p:spPr>
          <a:xfrm>
            <a:off x="1577594" y="5988818"/>
            <a:ext cx="4687054" cy="712561"/>
          </a:xfrm>
          <a:prstGeom prst="frame">
            <a:avLst/>
          </a:prstGeom>
          <a:gradFill>
            <a:gsLst>
              <a:gs pos="0">
                <a:srgbClr val="1530D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1530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2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88612"/>
            <a:ext cx="876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a</a:t>
            </a:r>
            <a:r>
              <a:rPr lang="en-US" sz="2800" baseline="-25000" dirty="0" err="1">
                <a:solidFill>
                  <a:srgbClr val="0000FF"/>
                </a:solidFill>
              </a:rPr>
              <a:t>μ</a:t>
            </a:r>
            <a:r>
              <a:rPr lang="en-US" sz="2800" baseline="30000" dirty="0" err="1">
                <a:solidFill>
                  <a:srgbClr val="0000FF"/>
                </a:solidFill>
              </a:rPr>
              <a:t>HVP</a:t>
            </a:r>
            <a:r>
              <a:rPr lang="en-US" sz="2800" baseline="300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r>
              <a:rPr lang="en-US" sz="2800" dirty="0">
                <a:solidFill>
                  <a:srgbClr val="1530D5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Tension between </a:t>
            </a:r>
            <a:r>
              <a:rPr lang="en-US" sz="2800" b="1" dirty="0">
                <a:solidFill>
                  <a:schemeClr val="bg1"/>
                </a:solidFill>
              </a:rPr>
              <a:t>data-driven &amp; BMW</a:t>
            </a:r>
            <a:r>
              <a:rPr lang="en-US" sz="2800" dirty="0">
                <a:solidFill>
                  <a:schemeClr val="bg1"/>
                </a:solidFill>
              </a:rPr>
              <a:t>. Systematics</a:t>
            </a:r>
            <a:r>
              <a:rPr lang="en-US" sz="2800" baseline="30000" dirty="0">
                <a:solidFill>
                  <a:srgbClr val="C00000"/>
                </a:solidFill>
              </a:rPr>
              <a:t> 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02F994-F760-7C4A-9914-77699FB2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FDCA6-17DF-BB4D-A4E6-C8BBED566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4" t="12067" r="16522" b="-273"/>
          <a:stretch/>
        </p:blipFill>
        <p:spPr>
          <a:xfrm>
            <a:off x="92767" y="874646"/>
            <a:ext cx="4295639" cy="3617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51B016-5B1F-0E46-AA71-1D85E6F75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652" y="3888406"/>
            <a:ext cx="4086147" cy="2831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F8402A-2337-7D48-B6BF-1A3B795B78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3" t="20096" r="52464" b="39711"/>
          <a:stretch/>
        </p:blipFill>
        <p:spPr>
          <a:xfrm>
            <a:off x="4598498" y="1179444"/>
            <a:ext cx="4015409" cy="2756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A9110B-A36B-754B-9509-D5FEA72E4B62}"/>
              </a:ext>
            </a:extLst>
          </p:cNvPr>
          <p:cNvSpPr txBox="1"/>
          <p:nvPr/>
        </p:nvSpPr>
        <p:spPr>
          <a:xfrm>
            <a:off x="4633888" y="864572"/>
            <a:ext cx="4272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BMW20 [</a:t>
            </a:r>
            <a:r>
              <a:rPr lang="en-US" sz="1400" dirty="0" err="1"/>
              <a:t>Borsanyi</a:t>
            </a:r>
            <a:r>
              <a:rPr lang="en-US" sz="1400" dirty="0"/>
              <a:t> et al, arXiv:2002.12347, 2021 Nature]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16F1AF-F8D1-D946-8776-D2D0E50B5EB3}"/>
              </a:ext>
            </a:extLst>
          </p:cNvPr>
          <p:cNvSpPr txBox="1"/>
          <p:nvPr/>
        </p:nvSpPr>
        <p:spPr>
          <a:xfrm>
            <a:off x="246888" y="4818888"/>
            <a:ext cx="458651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BMW20:</a:t>
            </a:r>
            <a:r>
              <a:rPr lang="en-US" sz="1400" dirty="0"/>
              <a:t>  large systematics from </a:t>
            </a:r>
            <a:r>
              <a:rPr lang="en-US" sz="1400" b="1" dirty="0"/>
              <a:t>continuum limit,</a:t>
            </a:r>
          </a:p>
          <a:p>
            <a:r>
              <a:rPr lang="en-US" sz="1400" b="1" dirty="0"/>
              <a:t>	        </a:t>
            </a:r>
            <a:r>
              <a:rPr lang="en-US" sz="1400" dirty="0"/>
              <a:t>large taste-breaking corrections (`SRHO’)</a:t>
            </a:r>
          </a:p>
          <a:p>
            <a:endParaRPr lang="en-US" sz="1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upper right panel: </a:t>
            </a:r>
            <a:r>
              <a:rPr lang="en-US" sz="1400" dirty="0"/>
              <a:t>limit and uncertainty estimation</a:t>
            </a:r>
          </a:p>
          <a:p>
            <a:endParaRPr lang="en-US" sz="1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lower right panel:</a:t>
            </a:r>
            <a:r>
              <a:rPr lang="en-US" sz="1400" dirty="0"/>
              <a:t> limit for central `</a:t>
            </a:r>
            <a:r>
              <a:rPr lang="en-US" sz="1400" b="1" dirty="0"/>
              <a:t>window</a:t>
            </a:r>
            <a:r>
              <a:rPr lang="en-US" sz="1400" dirty="0"/>
              <a:t>’ compared</a:t>
            </a:r>
          </a:p>
          <a:p>
            <a:r>
              <a:rPr lang="en-US" sz="1400" dirty="0"/>
              <a:t>	to other lattice and data-driven results (</a:t>
            </a:r>
            <a:r>
              <a:rPr lang="en-US" sz="1400" b="1" dirty="0"/>
              <a:t>3.7σ</a:t>
            </a:r>
            <a:r>
              <a:rPr lang="en-US" sz="1400" dirty="0"/>
              <a:t> tension)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06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88612"/>
            <a:ext cx="816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a</a:t>
            </a:r>
            <a:r>
              <a:rPr lang="en-US" sz="2800" baseline="-25000" dirty="0" err="1">
                <a:solidFill>
                  <a:srgbClr val="0000FF"/>
                </a:solidFill>
              </a:rPr>
              <a:t>μ</a:t>
            </a:r>
            <a:r>
              <a:rPr lang="en-US" sz="2800" baseline="30000" dirty="0" err="1">
                <a:solidFill>
                  <a:srgbClr val="0000FF"/>
                </a:solidFill>
              </a:rPr>
              <a:t>HVP</a:t>
            </a:r>
            <a:r>
              <a:rPr lang="en-US" sz="2800" baseline="300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Window method</a:t>
            </a:r>
            <a:r>
              <a:rPr lang="en-US" sz="2800" dirty="0">
                <a:solidFill>
                  <a:schemeClr val="bg1"/>
                </a:solidFill>
              </a:rPr>
              <a:t> for more detailed comparison</a:t>
            </a:r>
            <a:r>
              <a:rPr lang="en-US" sz="2800" baseline="300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02F994-F760-7C4A-9914-77699FB2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89E64-CCFE-CE44-9A35-B48B649F1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1" t="15459" r="5001" b="7315"/>
          <a:stretch/>
        </p:blipFill>
        <p:spPr>
          <a:xfrm>
            <a:off x="556908" y="973639"/>
            <a:ext cx="7960854" cy="51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7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88612"/>
            <a:ext cx="816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a</a:t>
            </a:r>
            <a:r>
              <a:rPr lang="en-US" sz="2800" baseline="-25000" dirty="0" err="1">
                <a:solidFill>
                  <a:srgbClr val="0000FF"/>
                </a:solidFill>
              </a:rPr>
              <a:t>μ</a:t>
            </a:r>
            <a:r>
              <a:rPr lang="en-US" sz="2800" baseline="30000" dirty="0" err="1">
                <a:solidFill>
                  <a:srgbClr val="0000FF"/>
                </a:solidFill>
              </a:rPr>
              <a:t>HVP</a:t>
            </a:r>
            <a:r>
              <a:rPr lang="en-US" sz="2800" baseline="300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Window method</a:t>
            </a:r>
            <a:r>
              <a:rPr lang="en-US" sz="2800" dirty="0">
                <a:solidFill>
                  <a:schemeClr val="bg1"/>
                </a:solidFill>
              </a:rPr>
              <a:t> for more detailed comparison</a:t>
            </a:r>
            <a:r>
              <a:rPr lang="en-US" sz="2800" baseline="300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02F994-F760-7C4A-9914-77699FB2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21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FD289A-987B-7D2C-835D-8D227209E9AD}"/>
              </a:ext>
            </a:extLst>
          </p:cNvPr>
          <p:cNvGrpSpPr/>
          <p:nvPr/>
        </p:nvGrpSpPr>
        <p:grpSpPr>
          <a:xfrm>
            <a:off x="1289487" y="2789863"/>
            <a:ext cx="6917667" cy="2962953"/>
            <a:chOff x="5597111" y="2187652"/>
            <a:chExt cx="6917667" cy="29629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0F173-A29A-75CB-0305-765C116E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111" y="2187652"/>
              <a:ext cx="6863311" cy="26360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50B78-2CC9-A467-63A3-C393740921D9}"/>
                </a:ext>
              </a:extLst>
            </p:cNvPr>
            <p:cNvSpPr txBox="1"/>
            <p:nvPr/>
          </p:nvSpPr>
          <p:spPr>
            <a:xfrm>
              <a:off x="8987850" y="4812051"/>
              <a:ext cx="3526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Fig.: G. Colangelo, PWA12/ATHOS7 2021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DEC3B71-B96A-CC87-EE8D-CC7241F458E5}"/>
              </a:ext>
            </a:extLst>
          </p:cNvPr>
          <p:cNvSpPr txBox="1"/>
          <p:nvPr/>
        </p:nvSpPr>
        <p:spPr>
          <a:xfrm>
            <a:off x="757679" y="1697729"/>
            <a:ext cx="8225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Correspondence to kernels for comparison with (time-like) dispersive approach:</a:t>
            </a:r>
          </a:p>
          <a:p>
            <a:endParaRPr lang="en-US" dirty="0"/>
          </a:p>
          <a:p>
            <a:r>
              <a:rPr lang="en-US" dirty="0"/>
              <a:t>	  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Windows for lattice		       ↔	approximate, wide regions for dispersive</a:t>
            </a:r>
          </a:p>
        </p:txBody>
      </p:sp>
    </p:spTree>
    <p:extLst>
      <p:ext uri="{BB962C8B-B14F-4D97-AF65-F5344CB8AC3E}">
        <p14:creationId xmlns:p14="http://schemas.microsoft.com/office/powerpoint/2010/main" val="449247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1D08F-FA4E-4738-CF1C-01971DACE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51D7BB-6C80-55BC-3F41-3245A51CB77E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DDAB8-B7A3-3B7B-7BAD-0277DAF6A584}"/>
              </a:ext>
            </a:extLst>
          </p:cNvPr>
          <p:cNvSpPr txBox="1"/>
          <p:nvPr/>
        </p:nvSpPr>
        <p:spPr>
          <a:xfrm>
            <a:off x="45945" y="88612"/>
            <a:ext cx="8671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a</a:t>
            </a:r>
            <a:r>
              <a:rPr lang="en-US" sz="2800" baseline="-25000" dirty="0" err="1">
                <a:solidFill>
                  <a:srgbClr val="0000FF"/>
                </a:solidFill>
              </a:rPr>
              <a:t>μ</a:t>
            </a:r>
            <a:r>
              <a:rPr lang="en-US" sz="2800" baseline="30000" dirty="0" err="1">
                <a:solidFill>
                  <a:srgbClr val="0000FF"/>
                </a:solidFill>
              </a:rPr>
              <a:t>HVP</a:t>
            </a:r>
            <a:r>
              <a:rPr lang="en-US" sz="2800" baseline="300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Window method</a:t>
            </a:r>
            <a:r>
              <a:rPr lang="en-US" sz="2800" dirty="0">
                <a:solidFill>
                  <a:schemeClr val="bg1"/>
                </a:solidFill>
              </a:rPr>
              <a:t> for detailed comparisons (WP25)</a:t>
            </a:r>
            <a:r>
              <a:rPr lang="en-US" sz="2800" baseline="300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073444-DB86-B802-D207-F2D7F9B50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DC3CF-3361-4321-2485-F4F8C5248907}"/>
              </a:ext>
            </a:extLst>
          </p:cNvPr>
          <p:cNvSpPr txBox="1"/>
          <p:nvPr/>
        </p:nvSpPr>
        <p:spPr>
          <a:xfrm>
            <a:off x="198005" y="1113790"/>
            <a:ext cx="36831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Comparison of  the leading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connected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ud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quark contributions to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en-US" baseline="30000" dirty="0" err="1">
                <a:solidFill>
                  <a:schemeClr val="bg1">
                    <a:lumMod val="50000"/>
                  </a:schemeClr>
                </a:solidFill>
              </a:rPr>
              <a:t>HVP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baseline="30000" dirty="0">
                <a:solidFill>
                  <a:srgbClr val="0000FF"/>
                </a:solidFill>
              </a:rPr>
              <a:t> 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LO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in the three windows 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for the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total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contribution, between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data-driven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b="1" dirty="0">
                <a:solidFill>
                  <a:srgbClr val="1530D5"/>
                </a:solidFill>
              </a:rPr>
              <a:t>lattice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Discrepancies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clearly established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unless CMD-3 is used as input for the data-driven evaluation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EFE1D-B4C9-859F-D0F0-9B0109D4A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617" y="904912"/>
            <a:ext cx="4772605" cy="5502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4C173-5130-893B-4EEA-5468710CF36D}"/>
              </a:ext>
            </a:extLst>
          </p:cNvPr>
          <p:cNvSpPr txBox="1"/>
          <p:nvPr/>
        </p:nvSpPr>
        <p:spPr>
          <a:xfrm>
            <a:off x="198005" y="6419058"/>
            <a:ext cx="7271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For more details on lattice HVP see Davide Giusti’s talk tomorrow morning</a:t>
            </a:r>
          </a:p>
        </p:txBody>
      </p:sp>
    </p:spTree>
    <p:extLst>
      <p:ext uri="{BB962C8B-B14F-4D97-AF65-F5344CB8AC3E}">
        <p14:creationId xmlns:p14="http://schemas.microsoft.com/office/powerpoint/2010/main" val="3669299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BB039-B9C5-7494-3611-1A8563F9C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EEB387-1565-AD2D-DF74-3759A4C5F928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41B6A-7E14-6C03-744F-23951407FC46}"/>
              </a:ext>
            </a:extLst>
          </p:cNvPr>
          <p:cNvSpPr txBox="1"/>
          <p:nvPr/>
        </p:nvSpPr>
        <p:spPr>
          <a:xfrm>
            <a:off x="45945" y="88612"/>
            <a:ext cx="8212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a</a:t>
            </a:r>
            <a:r>
              <a:rPr lang="en-US" sz="2800" baseline="-25000" dirty="0" err="1">
                <a:solidFill>
                  <a:srgbClr val="0000FF"/>
                </a:solidFill>
              </a:rPr>
              <a:t>μ</a:t>
            </a:r>
            <a:r>
              <a:rPr lang="en-US" sz="2800" baseline="30000" dirty="0" err="1">
                <a:solidFill>
                  <a:srgbClr val="0000FF"/>
                </a:solidFill>
              </a:rPr>
              <a:t>HVP</a:t>
            </a:r>
            <a:r>
              <a:rPr lang="en-US" sz="2800" baseline="300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Summary plot for HVP comparison from WP25</a:t>
            </a:r>
            <a:r>
              <a:rPr lang="en-US" sz="2800" baseline="300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DE692-CD66-FADA-2E9C-2F303D5B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E7797C-B8A7-B286-AADE-9374DB35C848}"/>
              </a:ext>
            </a:extLst>
          </p:cNvPr>
          <p:cNvSpPr txBox="1"/>
          <p:nvPr/>
        </p:nvSpPr>
        <p:spPr>
          <a:xfrm>
            <a:off x="81280" y="971550"/>
            <a:ext cx="22700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Comparison of  predictions for the full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1600" baseline="-25000" dirty="0" err="1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en-US" sz="1600" baseline="30000" dirty="0" err="1">
                <a:solidFill>
                  <a:schemeClr val="bg1">
                    <a:lumMod val="50000"/>
                  </a:schemeClr>
                </a:solidFill>
              </a:rPr>
              <a:t>HVP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600" baseline="30000" dirty="0">
                <a:solidFill>
                  <a:srgbClr val="0000FF"/>
                </a:solidFill>
              </a:rPr>
              <a:t> 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LO</a:t>
            </a:r>
            <a:r>
              <a:rPr lang="en-US" sz="1600" baseline="-25000" dirty="0">
                <a:solidFill>
                  <a:srgbClr val="0000FF"/>
                </a:solidFill>
              </a:rPr>
              <a:t>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data-driven dispersive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(including tau-based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1600" b="1" dirty="0">
                <a:solidFill>
                  <a:srgbClr val="1530D5"/>
                </a:solidFill>
              </a:rPr>
              <a:t>lattice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red band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represents the current experimental uncertainty from the latest FNAL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Agreement between different averages for the lattice-based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Th error bands  </a:t>
            </a:r>
            <a:r>
              <a:rPr lang="en-US" sz="1600" b="1" dirty="0">
                <a:sym typeface="Wingdings" pitchFamily="2" charset="2"/>
              </a:rPr>
              <a:t>:-!</a:t>
            </a:r>
            <a:endParaRPr lang="en-US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27B0B3-2E1D-820D-59F9-8E6FD488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891252"/>
            <a:ext cx="6921500" cy="553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2C8C6-BEAC-573E-8B1B-72FC215E4024}"/>
              </a:ext>
            </a:extLst>
          </p:cNvPr>
          <p:cNvSpPr txBox="1"/>
          <p:nvPr/>
        </p:nvSpPr>
        <p:spPr>
          <a:xfrm>
            <a:off x="198005" y="6419058"/>
            <a:ext cx="633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highlight>
                  <a:srgbClr val="C0C0C0"/>
                </a:highlight>
              </a:rPr>
              <a:t>* </a:t>
            </a:r>
            <a:r>
              <a:rPr lang="en-US" dirty="0">
                <a:highlight>
                  <a:srgbClr val="C0C0C0"/>
                </a:highlight>
              </a:rPr>
              <a:t>See Martin </a:t>
            </a:r>
            <a:r>
              <a:rPr lang="en-US" dirty="0" err="1">
                <a:highlight>
                  <a:srgbClr val="C0C0C0"/>
                </a:highlight>
              </a:rPr>
              <a:t>Hoferichter’s</a:t>
            </a:r>
            <a:r>
              <a:rPr lang="en-US" dirty="0">
                <a:highlight>
                  <a:srgbClr val="C0C0C0"/>
                </a:highlight>
              </a:rPr>
              <a:t> talk on Thursday for latest news on tau</a:t>
            </a:r>
          </a:p>
        </p:txBody>
      </p:sp>
    </p:spTree>
    <p:extLst>
      <p:ext uri="{BB962C8B-B14F-4D97-AF65-F5344CB8AC3E}">
        <p14:creationId xmlns:p14="http://schemas.microsoft.com/office/powerpoint/2010/main" val="1325248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F6F13-82CD-C053-8334-DEAE7FD41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8800E-04C8-4099-78BD-3DB158F91B58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A9307-09E7-B7F3-6BD8-11279FA05FCD}"/>
              </a:ext>
            </a:extLst>
          </p:cNvPr>
          <p:cNvSpPr txBox="1"/>
          <p:nvPr/>
        </p:nvSpPr>
        <p:spPr>
          <a:xfrm>
            <a:off x="45945" y="88612"/>
            <a:ext cx="4825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a</a:t>
            </a:r>
            <a:r>
              <a:rPr lang="en-US" sz="2800" baseline="-25000" dirty="0" err="1">
                <a:solidFill>
                  <a:srgbClr val="0000FF"/>
                </a:solidFill>
              </a:rPr>
              <a:t>μ</a:t>
            </a:r>
            <a:r>
              <a:rPr lang="en-US" sz="2800" baseline="-250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Final WP25 summary table</a:t>
            </a:r>
            <a:r>
              <a:rPr lang="en-US" sz="2800" baseline="30000" dirty="0">
                <a:solidFill>
                  <a:srgbClr val="C00000"/>
                </a:solidFill>
              </a:rPr>
              <a:t>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DECCB8-ADF1-170F-420A-A83E320C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F181A-C0B8-008B-DF22-A712DEA3F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9" t="12403" r="9119" b="56296"/>
          <a:stretch>
            <a:fillRect/>
          </a:stretch>
        </p:blipFill>
        <p:spPr>
          <a:xfrm>
            <a:off x="0" y="968866"/>
            <a:ext cx="9082351" cy="492026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1712-F913-B4FC-CD80-C8A47F5645BF}"/>
              </a:ext>
            </a:extLst>
          </p:cNvPr>
          <p:cNvCxnSpPr/>
          <p:nvPr/>
        </p:nvCxnSpPr>
        <p:spPr>
          <a:xfrm>
            <a:off x="5008880" y="4013200"/>
            <a:ext cx="2499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314886-C0FD-54CB-32FB-CB4C8EE7E19E}"/>
              </a:ext>
            </a:extLst>
          </p:cNvPr>
          <p:cNvCxnSpPr/>
          <p:nvPr/>
        </p:nvCxnSpPr>
        <p:spPr>
          <a:xfrm>
            <a:off x="5008880" y="3251200"/>
            <a:ext cx="249936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172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6FD0E-2482-30A0-7036-2930654FF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602339-0ED3-EE51-395E-5213BF9C4366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D4E6B-A45D-22CC-4BC1-D166734C18DA}"/>
              </a:ext>
            </a:extLst>
          </p:cNvPr>
          <p:cNvSpPr txBox="1"/>
          <p:nvPr/>
        </p:nvSpPr>
        <p:spPr>
          <a:xfrm>
            <a:off x="45945" y="88612"/>
            <a:ext cx="4716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a</a:t>
            </a:r>
            <a:r>
              <a:rPr lang="en-US" sz="2800" baseline="-25000" dirty="0" err="1">
                <a:solidFill>
                  <a:srgbClr val="0000FF"/>
                </a:solidFill>
              </a:rPr>
              <a:t>μ</a:t>
            </a:r>
            <a:r>
              <a:rPr lang="en-US" sz="2800" baseline="-250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: </a:t>
            </a:r>
            <a:r>
              <a:rPr lang="en-US" sz="2800" b="1" dirty="0">
                <a:solidFill>
                  <a:schemeClr val="bg1"/>
                </a:solidFill>
              </a:rPr>
              <a:t>Final WP25 summary plot</a:t>
            </a:r>
            <a:r>
              <a:rPr lang="en-US" sz="2800" baseline="30000" dirty="0">
                <a:solidFill>
                  <a:srgbClr val="C00000"/>
                </a:solidFill>
              </a:rPr>
              <a:t>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99D284-4658-2FD7-2507-1DCC47E3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32432-C13F-30E6-5438-FAD73F6D8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39" y="1002030"/>
            <a:ext cx="8673587" cy="5204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A9EE2-70B0-AD17-3D99-738182DA14E4}"/>
              </a:ext>
            </a:extLst>
          </p:cNvPr>
          <p:cNvSpPr txBox="1"/>
          <p:nvPr/>
        </p:nvSpPr>
        <p:spPr>
          <a:xfrm>
            <a:off x="521252" y="6261546"/>
            <a:ext cx="786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For WP25, the pendulum has swung.   Will it stay?   My opinion: too early to tell!</a:t>
            </a:r>
          </a:p>
        </p:txBody>
      </p:sp>
    </p:spTree>
    <p:extLst>
      <p:ext uri="{BB962C8B-B14F-4D97-AF65-F5344CB8AC3E}">
        <p14:creationId xmlns:p14="http://schemas.microsoft.com/office/powerpoint/2010/main" val="789688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D71C3-32DE-E5BA-8FC6-0F7AE1C9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4A75E6-32D9-9C6E-48A4-71988E4AFE39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DFE5DA-0CCE-019D-E940-7B773F8A42DC}"/>
              </a:ext>
            </a:extLst>
          </p:cNvPr>
          <p:cNvSpPr txBox="1"/>
          <p:nvPr/>
        </p:nvSpPr>
        <p:spPr>
          <a:xfrm>
            <a:off x="8264" y="95404"/>
            <a:ext cx="472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HVP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>
                <a:solidFill>
                  <a:schemeClr val="bg1"/>
                </a:solidFill>
              </a:rPr>
              <a:t>latest news for 𝛑</a:t>
            </a:r>
            <a:r>
              <a:rPr lang="en-US" sz="3200" baseline="30000" dirty="0">
                <a:solidFill>
                  <a:schemeClr val="bg1"/>
                </a:solidFill>
              </a:rPr>
              <a:t>+</a:t>
            </a:r>
            <a:r>
              <a:rPr lang="en-US" sz="3200" dirty="0">
                <a:solidFill>
                  <a:schemeClr val="bg1"/>
                </a:solidFill>
              </a:rPr>
              <a:t>𝛑</a:t>
            </a:r>
            <a:r>
              <a:rPr lang="en-US" sz="3200" baseline="30000" dirty="0">
                <a:solidFill>
                  <a:schemeClr val="bg1"/>
                </a:solidFill>
              </a:rPr>
              <a:t>-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9B52EC-D4D6-0D25-DA04-4046787C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357CEB-BBD2-2598-DC08-741D0C5B6538}"/>
              </a:ext>
            </a:extLst>
          </p:cNvPr>
          <p:cNvSpPr txBox="1"/>
          <p:nvPr/>
        </p:nvSpPr>
        <p:spPr>
          <a:xfrm>
            <a:off x="15854" y="914797"/>
            <a:ext cx="407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BaBar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Preliminary new analysis based on new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Reduced systematics for 0.5-1.4 GeV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Excellent agreement with previous analysis</a:t>
            </a:r>
          </a:p>
        </p:txBody>
      </p:sp>
      <p:pic>
        <p:nvPicPr>
          <p:cNvPr id="9" name="Picture 8" descr="A graph of a bar chart&#10;&#10;AI-generated content may be incorrect.">
            <a:extLst>
              <a:ext uri="{FF2B5EF4-FFF2-40B4-BE49-F238E27FC236}">
                <a16:creationId xmlns:a16="http://schemas.microsoft.com/office/drawing/2014/main" id="{E9DD70FD-6164-AB05-76FA-087C2B0E5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7" y="2647688"/>
            <a:ext cx="3651785" cy="3205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FD531-2E48-A4E7-DE35-EDADC94AE5B4}"/>
              </a:ext>
            </a:extLst>
          </p:cNvPr>
          <p:cNvSpPr txBox="1"/>
          <p:nvPr/>
        </p:nvSpPr>
        <p:spPr>
          <a:xfrm>
            <a:off x="1016000" y="5976203"/>
            <a:ext cx="2380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A. Pinto, talk at the TI plenary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A59B7-F217-D8C7-8366-7CE8984609B6}"/>
              </a:ext>
            </a:extLst>
          </p:cNvPr>
          <p:cNvSpPr txBox="1"/>
          <p:nvPr/>
        </p:nvSpPr>
        <p:spPr>
          <a:xfrm>
            <a:off x="4151648" y="992009"/>
            <a:ext cx="4823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SND</a:t>
            </a:r>
            <a:r>
              <a:rPr lang="en-US" sz="1600" dirty="0"/>
              <a:t>: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Preliminary</a:t>
            </a:r>
            <a:r>
              <a:rPr lang="en-US" sz="1600" dirty="0"/>
              <a:t> new, unblinded analysis leads to cross section significantly higher than previously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Results more in line with CMD-3</a:t>
            </a:r>
          </a:p>
        </p:txBody>
      </p:sp>
      <p:pic>
        <p:nvPicPr>
          <p:cNvPr id="16" name="Picture 15" descr="A collage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1B92963F-AAE5-2BA6-E81F-CB71F9DE0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768" y="2717463"/>
            <a:ext cx="4901585" cy="31178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0F62B-EF1B-6130-E3EB-7CB91BBA8AB0}"/>
              </a:ext>
            </a:extLst>
          </p:cNvPr>
          <p:cNvSpPr txBox="1"/>
          <p:nvPr/>
        </p:nvSpPr>
        <p:spPr>
          <a:xfrm>
            <a:off x="5325745" y="5935425"/>
            <a:ext cx="2475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Kupich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talk at the TI plenary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156F5-32D7-4D74-3E20-D9C973328FE6}"/>
              </a:ext>
            </a:extLst>
          </p:cNvPr>
          <p:cNvSpPr txBox="1"/>
          <p:nvPr/>
        </p:nvSpPr>
        <p:spPr>
          <a:xfrm>
            <a:off x="198005" y="6368818"/>
            <a:ext cx="637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For more on HVP data, see Achim Denig’s talk tomorrow morning</a:t>
            </a:r>
          </a:p>
        </p:txBody>
      </p:sp>
    </p:spTree>
    <p:extLst>
      <p:ext uri="{BB962C8B-B14F-4D97-AF65-F5344CB8AC3E}">
        <p14:creationId xmlns:p14="http://schemas.microsoft.com/office/powerpoint/2010/main" val="698469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6157A-0799-3E33-B2E9-3AD7CF88B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574818-5B90-8E84-127A-F9B275E1FE21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1441B-B977-9DFA-A976-57F9767D5A25}"/>
              </a:ext>
            </a:extLst>
          </p:cNvPr>
          <p:cNvSpPr txBox="1"/>
          <p:nvPr/>
        </p:nvSpPr>
        <p:spPr>
          <a:xfrm>
            <a:off x="220133" y="50800"/>
            <a:ext cx="5665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Pathways to solving the puzzles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05FB64-4924-1C7E-5BA8-D80DB91FF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BB78B-5237-5250-2D00-CA19A6DDA0C8}"/>
              </a:ext>
            </a:extLst>
          </p:cNvPr>
          <p:cNvSpPr txBox="1"/>
          <p:nvPr/>
        </p:nvSpPr>
        <p:spPr>
          <a:xfrm>
            <a:off x="251027" y="981558"/>
            <a:ext cx="85083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Situation complicated due to emerged puzzles in data, mainly (but not only) in the leading two pion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Lattice predictions may further consolidate and improve, but full agreement between the methods and higher accuracy are needed to match the experimental precision, and to have full confidence in conclusions </a:t>
            </a:r>
            <a:r>
              <a:rPr lang="en-US" sz="2000" dirty="0" err="1"/>
              <a:t>w.r.t.</a:t>
            </a:r>
            <a:r>
              <a:rPr lang="en-US" sz="2000" dirty="0"/>
              <a:t> BSM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More &amp; more precise data are needed 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and are already coming from</a:t>
            </a:r>
            <a:r>
              <a:rPr lang="en-US" sz="2000" b="1" dirty="0"/>
              <a:t>: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	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BaBar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,  CMD-3,  SND,  BES III,  Belle II, and KLOE</a:t>
            </a:r>
            <a:endParaRPr lang="en-US" sz="2000" b="1" dirty="0">
              <a:solidFill>
                <a:schemeClr val="accent6"/>
              </a:solidFill>
            </a:endParaRPr>
          </a:p>
          <a:p>
            <a:endParaRPr lang="en-US" sz="2000" b="1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this, </a:t>
            </a:r>
            <a:r>
              <a:rPr lang="en-US" sz="2000" b="1" dirty="0"/>
              <a:t>improved Radiative Corrections &amp; Monte Carlo generators </a:t>
            </a:r>
            <a:r>
              <a:rPr lang="en-US" sz="2000" dirty="0"/>
              <a:t>are needed, especially for Radiative Return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 avoid any possible bias, </a:t>
            </a:r>
            <a:r>
              <a:rPr lang="en-US" sz="2000" b="1" dirty="0"/>
              <a:t>blinded analyses </a:t>
            </a:r>
            <a:r>
              <a:rPr lang="en-US" sz="2000" dirty="0"/>
              <a:t>are now the standard, for both experiments (g-2 and </a:t>
            </a:r>
            <a:r>
              <a:rPr lang="en-US" sz="2000" b="1" dirty="0" err="1"/>
              <a:t>σ</a:t>
            </a:r>
            <a:r>
              <a:rPr lang="en-US" sz="2000" b="1" baseline="-25000" dirty="0" err="1"/>
              <a:t>had</a:t>
            </a:r>
            <a:r>
              <a:rPr lang="en-US" sz="2000" dirty="0"/>
              <a:t>)</a:t>
            </a:r>
            <a:r>
              <a:rPr lang="en-US" sz="2000" b="1" baseline="-25000" dirty="0"/>
              <a:t> </a:t>
            </a:r>
            <a:r>
              <a:rPr lang="en-US" sz="2000" dirty="0"/>
              <a:t>and lattice,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also for the next KNTW compilation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third way:  </a:t>
            </a:r>
            <a:r>
              <a:rPr lang="en-US" sz="2000" b="1" dirty="0" err="1"/>
              <a:t>MUonE</a:t>
            </a:r>
            <a:r>
              <a:rPr lang="en-US" sz="2000" b="1" dirty="0"/>
              <a:t>  </a:t>
            </a:r>
            <a:r>
              <a:rPr lang="en-US" sz="2000" dirty="0"/>
              <a:t>scattering experiment at CERN</a:t>
            </a:r>
          </a:p>
          <a:p>
            <a:r>
              <a:rPr lang="en-US" sz="1600" b="1" dirty="0"/>
              <a:t>	</a:t>
            </a:r>
            <a:r>
              <a:rPr lang="en-US" sz="1600" dirty="0">
                <a:highlight>
                  <a:srgbClr val="C0C0C0"/>
                </a:highlight>
              </a:rPr>
              <a:t>(see Wednesday afternoon talks by Giovanni Cantatore and Fulvio Piccinini)</a:t>
            </a:r>
            <a:endParaRPr lang="en-US" sz="1600" b="1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84565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42F5F-E943-6B2A-2A50-BBA99F0EF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0CACA-2241-3A6F-F219-CD084E756142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4212A-4AE5-065C-8A0B-CB125F062A27}"/>
              </a:ext>
            </a:extLst>
          </p:cNvPr>
          <p:cNvSpPr txBox="1"/>
          <p:nvPr/>
        </p:nvSpPr>
        <p:spPr>
          <a:xfrm>
            <a:off x="220133" y="50800"/>
            <a:ext cx="5059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KLOE 2</a:t>
            </a:r>
            <a:r>
              <a:rPr lang="en-US" sz="3200" dirty="0">
                <a:solidFill>
                  <a:schemeClr val="bg1"/>
                </a:solidFill>
              </a:rPr>
              <a:t>𝛑,  </a:t>
            </a:r>
            <a:r>
              <a:rPr lang="en-US" sz="3200" b="1" dirty="0">
                <a:solidFill>
                  <a:schemeClr val="bg1"/>
                </a:solidFill>
              </a:rPr>
              <a:t>RC</a:t>
            </a:r>
            <a:r>
              <a:rPr lang="en-US" sz="3200" dirty="0">
                <a:solidFill>
                  <a:schemeClr val="bg1"/>
                </a:solidFill>
              </a:rPr>
              <a:t> &amp; </a:t>
            </a:r>
            <a:r>
              <a:rPr lang="en-US" sz="3200" b="1" dirty="0">
                <a:solidFill>
                  <a:schemeClr val="bg1"/>
                </a:solidFill>
              </a:rPr>
              <a:t>MC</a:t>
            </a:r>
            <a:r>
              <a:rPr lang="en-US" sz="3200" dirty="0">
                <a:solidFill>
                  <a:schemeClr val="bg1"/>
                </a:solidFill>
              </a:rPr>
              <a:t> activities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9E130-A4BD-D8CC-5F78-A6A751D9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E3918-5CF8-060F-AF9F-D761535563C4}"/>
              </a:ext>
            </a:extLst>
          </p:cNvPr>
          <p:cNvSpPr txBox="1"/>
          <p:nvPr/>
        </p:nvSpPr>
        <p:spPr>
          <a:xfrm>
            <a:off x="295390" y="1008962"/>
            <a:ext cx="9073253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Liverpool</a:t>
            </a:r>
            <a:r>
              <a:rPr lang="en-GB" sz="2000" baseline="30000" dirty="0"/>
              <a:t>+</a:t>
            </a:r>
            <a:r>
              <a:rPr lang="en-GB" sz="2000" dirty="0"/>
              <a:t> effort to analyse the </a:t>
            </a:r>
            <a:r>
              <a:rPr lang="en-GB" sz="2000" b="1" dirty="0"/>
              <a:t>full</a:t>
            </a:r>
            <a:r>
              <a:rPr lang="en-GB" sz="2000" dirty="0"/>
              <a:t> KLOE </a:t>
            </a:r>
            <a:r>
              <a:rPr lang="en-US" sz="2000" b="1" dirty="0"/>
              <a:t>2𝛑 </a:t>
            </a:r>
            <a:r>
              <a:rPr lang="en-GB" sz="2000" dirty="0"/>
              <a:t>statistics (</a:t>
            </a:r>
            <a:r>
              <a:rPr lang="en-GB" sz="2000" b="1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integrated </a:t>
            </a:r>
            <a:r>
              <a:rPr lang="en-GB" sz="2000" b="1" i="1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L</a:t>
            </a:r>
            <a:r>
              <a:rPr lang="en-GB" sz="2000" b="1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 ~ 1.7 fb</a:t>
            </a:r>
            <a:r>
              <a:rPr lang="en-GB" sz="2000" b="1" baseline="31999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-1</a:t>
            </a:r>
            <a:r>
              <a:rPr lang="en-GB" sz="2000" dirty="0"/>
              <a:t>) </a:t>
            </a:r>
          </a:p>
          <a:p>
            <a:pPr marL="742950" lvl="1" indent="-285750">
              <a:spcBef>
                <a:spcPts val="1500"/>
              </a:spcBef>
              <a:buFont typeface="Wingdings" pitchFamily="2" charset="2"/>
              <a:buChar char="Ø"/>
            </a:pPr>
            <a:r>
              <a:rPr lang="en-GB" dirty="0">
                <a:solidFill>
                  <a:schemeClr val="accent1">
                    <a:lumOff val="-13575"/>
                  </a:schemeClr>
                </a:solidFill>
              </a:rPr>
              <a:t>	</a:t>
            </a:r>
            <a:r>
              <a:rPr lang="en-GB" sz="1600" dirty="0">
                <a:solidFill>
                  <a:schemeClr val="accent1">
                    <a:lumOff val="-13575"/>
                  </a:schemeClr>
                </a:solidFill>
              </a:rPr>
              <a:t>Graziano, with his Leverhulme grant,</a:t>
            </a:r>
            <a:r>
              <a:rPr lang="en-GB" sz="1600" dirty="0">
                <a:solidFill>
                  <a:schemeClr val="accent1"/>
                </a:solidFill>
              </a:rPr>
              <a:t>  </a:t>
            </a:r>
            <a:r>
              <a:rPr lang="en-GB" sz="1600" dirty="0"/>
              <a:t>has brought together a team of</a:t>
            </a:r>
            <a:br>
              <a:rPr lang="en-GB" sz="1600" dirty="0"/>
            </a:br>
            <a:r>
              <a:rPr lang="en-GB" sz="1600" dirty="0"/>
              <a:t>	 </a:t>
            </a:r>
            <a:r>
              <a:rPr lang="en-GB" sz="1600" b="1" dirty="0" err="1"/>
              <a:t>exp+Th+MC</a:t>
            </a:r>
            <a:r>
              <a:rPr lang="en-GB" sz="1600" dirty="0"/>
              <a:t> in Liverpool (+ external collaborators), and the work is ongoing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Goal: sub-percent accuracy for </a:t>
            </a:r>
            <a:r>
              <a:rPr lang="en-GB" sz="2000" dirty="0" err="1"/>
              <a:t>e</a:t>
            </a:r>
            <a:r>
              <a:rPr lang="en-GB" sz="2000" baseline="30000" dirty="0" err="1"/>
              <a:t>+</a:t>
            </a:r>
            <a:r>
              <a:rPr lang="en-GB" sz="2000" dirty="0" err="1"/>
              <a:t>e</a:t>
            </a:r>
            <a:r>
              <a:rPr lang="en-GB" sz="2000" baseline="30000" dirty="0"/>
              <a:t>-</a:t>
            </a:r>
            <a:r>
              <a:rPr lang="en-GB" sz="2000" dirty="0"/>
              <a:t> → </a:t>
            </a:r>
            <a:r>
              <a:rPr lang="en-US" sz="2000" dirty="0"/>
              <a:t>𝛑</a:t>
            </a:r>
            <a:r>
              <a:rPr lang="en-US" sz="2000" baseline="30000" dirty="0"/>
              <a:t>+</a:t>
            </a:r>
            <a:r>
              <a:rPr lang="en-US" sz="2000" dirty="0"/>
              <a:t>𝛑</a:t>
            </a:r>
            <a:r>
              <a:rPr lang="en-US" sz="2000" baseline="30000" dirty="0"/>
              <a:t>-</a:t>
            </a:r>
            <a:r>
              <a:rPr lang="en-GB" sz="2000" dirty="0"/>
              <a:t>(𝛾) from KLOE, i.e.</a:t>
            </a:r>
            <a:br>
              <a:rPr lang="en-GB" sz="2000" dirty="0"/>
            </a:br>
            <a:r>
              <a:rPr lang="en-GB" sz="2000" dirty="0"/>
              <a:t>   aim at reduction of uncertainty in g-2 to </a:t>
            </a:r>
            <a:r>
              <a:rPr lang="el-GR" sz="2000" b="1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Times Roman"/>
                <a:ea typeface="Times Roman"/>
                <a:cs typeface="Times Roman"/>
                <a:sym typeface="Times Roman"/>
              </a:rPr>
              <a:t>Δ</a:t>
            </a:r>
            <a:r>
              <a:rPr lang="en-GB" sz="2000" b="1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a</a:t>
            </a:r>
            <a:r>
              <a:rPr lang="el-GR" sz="2000" b="1" baseline="-5999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Times Roman"/>
                <a:ea typeface="Times Roman"/>
                <a:cs typeface="Times Roman"/>
                <a:sym typeface="Times Roman"/>
              </a:rPr>
              <a:t>μ</a:t>
            </a:r>
            <a:r>
              <a:rPr lang="en-GB" sz="2000" b="1" baseline="30000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KLOE 2</a:t>
            </a:r>
            <a:r>
              <a:rPr lang="en-US" sz="2000" baseline="30000" dirty="0">
                <a:solidFill>
                  <a:schemeClr val="accent3">
                    <a:lumMod val="50000"/>
                  </a:schemeClr>
                </a:solidFill>
              </a:rPr>
              <a:t>𝛑</a:t>
            </a:r>
            <a:r>
              <a:rPr lang="en-GB" sz="2000" b="1" baseline="30000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 </a:t>
            </a:r>
            <a:r>
              <a:rPr lang="en-GB" sz="2000" b="1" i="1" baseline="31999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≲ 0.4%</a:t>
            </a:r>
            <a:endParaRPr lang="en-GB" sz="2000" dirty="0"/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This requires significant involvement from theoretical groups</a:t>
            </a:r>
          </a:p>
          <a:p>
            <a:pPr marL="742950" lvl="1" indent="-285750">
              <a:spcBef>
                <a:spcPts val="1500"/>
              </a:spcBef>
              <a:buFont typeface="Wingdings" pitchFamily="2" charset="2"/>
              <a:buChar char="Ø"/>
            </a:pPr>
            <a:r>
              <a:rPr lang="en-GB" sz="1600" dirty="0"/>
              <a:t>improvement of MC(s) to better describe </a:t>
            </a:r>
            <a:r>
              <a:rPr lang="en-GB" sz="1600" b="1" dirty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ISR and FSR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dirty="0" err="1">
                <a:ea typeface="Courier New"/>
                <a:cs typeface="Courier New"/>
                <a:sym typeface="Courier New"/>
              </a:rPr>
              <a:t>Phokhara</a:t>
            </a:r>
            <a:r>
              <a:rPr lang="en-GB" sz="1600" dirty="0">
                <a:ea typeface="Courier New"/>
                <a:cs typeface="Courier New"/>
                <a:sym typeface="Courier New"/>
              </a:rPr>
              <a:t>,…</a:t>
            </a:r>
            <a:r>
              <a:rPr lang="en-GB" sz="1600" dirty="0"/>
              <a:t>)</a:t>
            </a:r>
          </a:p>
          <a:p>
            <a:pPr marL="742950" lvl="1" indent="-285750">
              <a:spcBef>
                <a:spcPts val="1500"/>
              </a:spcBef>
              <a:buFont typeface="Wingdings" pitchFamily="2" charset="2"/>
              <a:buChar char="Ø"/>
            </a:pPr>
            <a:r>
              <a:rPr lang="en-GB" sz="1600" dirty="0"/>
              <a:t>main aim is NNLO</a:t>
            </a:r>
            <a:r>
              <a:rPr lang="en-GB" sz="1600" baseline="30000" dirty="0"/>
              <a:t>+</a:t>
            </a:r>
            <a:r>
              <a:rPr lang="en-GB" sz="1600" dirty="0"/>
              <a:t> </a:t>
            </a:r>
            <a:r>
              <a:rPr lang="en-GB" sz="1400" dirty="0"/>
              <a:t>(+</a:t>
            </a:r>
            <a:r>
              <a:rPr lang="en-GB" sz="1400" dirty="0" err="1"/>
              <a:t>resummation</a:t>
            </a:r>
            <a:r>
              <a:rPr lang="en-GB" sz="1600" dirty="0"/>
              <a:t>) for ISR and improvement/consistent FF treatment for FSR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, e.g.</a:t>
            </a:r>
          </a:p>
          <a:p>
            <a:pPr lvl="1">
              <a:spcBef>
                <a:spcPts val="1500"/>
              </a:spcBef>
            </a:pPr>
            <a:r>
              <a:rPr lang="en-GB" sz="1600" dirty="0"/>
              <a:t> </a:t>
            </a:r>
          </a:p>
          <a:p>
            <a:pPr marL="742950" lvl="1" indent="-285750">
              <a:spcBef>
                <a:spcPts val="1500"/>
              </a:spcBef>
              <a:buFont typeface="Wingdings" pitchFamily="2" charset="2"/>
              <a:buChar char="Ø"/>
            </a:pPr>
            <a:endParaRPr lang="en-GB" sz="1600" dirty="0"/>
          </a:p>
          <a:p>
            <a:pPr lvl="1">
              <a:spcBef>
                <a:spcPts val="1500"/>
              </a:spcBef>
            </a:pPr>
            <a:endParaRPr lang="en-GB" sz="1600" dirty="0"/>
          </a:p>
          <a:p>
            <a:pPr marL="742950" lvl="1" indent="-285750">
              <a:spcBef>
                <a:spcPts val="1500"/>
              </a:spcBef>
              <a:buFont typeface="Wingdings" pitchFamily="2" charset="2"/>
              <a:buChar char="Ø"/>
            </a:pPr>
            <a:r>
              <a:rPr lang="en-GB" sz="1600" dirty="0"/>
              <a:t>other MC groups are also concentrating on  </a:t>
            </a:r>
            <a:r>
              <a:rPr lang="en-GB" sz="1600" dirty="0" err="1"/>
              <a:t>e</a:t>
            </a:r>
            <a:r>
              <a:rPr lang="en-GB" sz="1600" baseline="30000" dirty="0" err="1"/>
              <a:t>+</a:t>
            </a:r>
            <a:r>
              <a:rPr lang="en-GB" sz="1600" dirty="0" err="1"/>
              <a:t>e</a:t>
            </a:r>
            <a:r>
              <a:rPr lang="en-GB" sz="1600" baseline="30000" dirty="0"/>
              <a:t>-</a:t>
            </a:r>
            <a:r>
              <a:rPr lang="en-GB" sz="1600" dirty="0"/>
              <a:t> → </a:t>
            </a:r>
            <a:r>
              <a:rPr lang="en-US" sz="1600" dirty="0">
                <a:solidFill>
                  <a:schemeClr val="tx1"/>
                </a:solidFill>
              </a:rPr>
              <a:t>𝞹</a:t>
            </a:r>
            <a:r>
              <a:rPr lang="en-US" sz="1600" baseline="30000" dirty="0">
                <a:solidFill>
                  <a:schemeClr val="tx1"/>
                </a:solidFill>
              </a:rPr>
              <a:t>+</a:t>
            </a:r>
            <a:r>
              <a:rPr lang="en-US" sz="1600" dirty="0">
                <a:solidFill>
                  <a:schemeClr val="tx1"/>
                </a:solidFill>
              </a:rPr>
              <a:t>𝞹</a:t>
            </a:r>
            <a:r>
              <a:rPr lang="en-US" sz="1600" baseline="30000" dirty="0">
                <a:solidFill>
                  <a:schemeClr val="tx1"/>
                </a:solidFill>
              </a:rPr>
              <a:t>-</a:t>
            </a:r>
            <a:r>
              <a:rPr lang="en-US" sz="1600" dirty="0"/>
              <a:t>, </a:t>
            </a:r>
            <a:r>
              <a:rPr lang="en-US" sz="1600" dirty="0" err="1"/>
              <a:t>μ</a:t>
            </a:r>
            <a:r>
              <a:rPr lang="en-US" sz="1600" baseline="30000" dirty="0" err="1"/>
              <a:t>+</a:t>
            </a:r>
            <a:r>
              <a:rPr lang="en-US" sz="1600" dirty="0" err="1"/>
              <a:t>μ</a:t>
            </a:r>
            <a:r>
              <a:rPr lang="en-US" sz="1600" baseline="30000" dirty="0"/>
              <a:t>-</a:t>
            </a:r>
            <a:r>
              <a:rPr lang="en-US" sz="1600" dirty="0"/>
              <a:t>,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  at higher order</a:t>
            </a:r>
            <a:endParaRPr lang="en-US" sz="1600" baseline="30000" dirty="0"/>
          </a:p>
          <a:p>
            <a:pPr marL="742950" lvl="1" indent="-285750">
              <a:spcBef>
                <a:spcPts val="1500"/>
              </a:spcBef>
              <a:buFont typeface="Wingdings" pitchFamily="2" charset="2"/>
              <a:buChar char="Ø"/>
            </a:pPr>
            <a:r>
              <a:rPr lang="en-US" sz="1600" dirty="0"/>
              <a:t>International Working Group </a:t>
            </a:r>
            <a:r>
              <a:rPr lang="en-US" sz="1600" dirty="0" err="1">
                <a:solidFill>
                  <a:srgbClr val="0070C0"/>
                </a:solidFill>
              </a:rPr>
              <a:t>RadioMonteCarLow</a:t>
            </a:r>
            <a:r>
              <a:rPr lang="en-US" sz="1600" dirty="0">
                <a:solidFill>
                  <a:srgbClr val="0070C0"/>
                </a:solidFill>
              </a:rPr>
              <a:t> 2 </a:t>
            </a:r>
            <a:r>
              <a:rPr lang="en-US" sz="1600" dirty="0"/>
              <a:t>has already published their phase 1</a:t>
            </a: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/>
              <a:t>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95167-7B7C-3AB2-88B9-4BC4FC953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58" y="4381108"/>
            <a:ext cx="1484398" cy="1086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7AA56-D0FA-00A0-CAFE-45262C5DF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402" y="4381761"/>
            <a:ext cx="3831684" cy="1116025"/>
          </a:xfrm>
          <a:prstGeom prst="rect">
            <a:avLst/>
          </a:prstGeom>
        </p:spPr>
      </p:pic>
      <p:pic>
        <p:nvPicPr>
          <p:cNvPr id="9" name="Picture 8" descr="A blue and yellow face&#10;&#10;AI-generated content may be incorrect.">
            <a:extLst>
              <a:ext uri="{FF2B5EF4-FFF2-40B4-BE49-F238E27FC236}">
                <a16:creationId xmlns:a16="http://schemas.microsoft.com/office/drawing/2014/main" id="{C4967887-5F8F-9AF7-A98E-5D0EAA001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60" y="1507490"/>
            <a:ext cx="1143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7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133" y="50800"/>
            <a:ext cx="879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 detour: a</a:t>
            </a:r>
            <a:r>
              <a:rPr lang="en-US" sz="3200" baseline="-25000" dirty="0">
                <a:solidFill>
                  <a:schemeClr val="bg1"/>
                </a:solidFill>
              </a:rPr>
              <a:t>e </a:t>
            </a:r>
            <a:r>
              <a:rPr lang="en-US" sz="3200" dirty="0">
                <a:solidFill>
                  <a:schemeClr val="bg1"/>
                </a:solidFill>
              </a:rPr>
              <a:t>vs. </a:t>
            </a:r>
            <a:r>
              <a:rPr lang="en-US" sz="3200" dirty="0" err="1">
                <a:solidFill>
                  <a:schemeClr val="bg1"/>
                </a:solidFill>
              </a:rPr>
              <a:t>a</a:t>
            </a:r>
            <a:r>
              <a:rPr lang="en-US" sz="3200" baseline="-25000" dirty="0" err="1">
                <a:solidFill>
                  <a:schemeClr val="bg1"/>
                </a:solidFill>
              </a:rPr>
              <a:t>μ</a:t>
            </a:r>
            <a:r>
              <a:rPr lang="en-US" sz="3200" baseline="-25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and why we want to study the muon</a:t>
            </a:r>
          </a:p>
        </p:txBody>
      </p:sp>
      <p:pic>
        <p:nvPicPr>
          <p:cNvPr id="3" name="Picture 2" descr="Trap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1" y="1894085"/>
            <a:ext cx="3897503" cy="1792283"/>
          </a:xfrm>
          <a:prstGeom prst="rect">
            <a:avLst/>
          </a:prstGeom>
        </p:spPr>
      </p:pic>
      <p:pic>
        <p:nvPicPr>
          <p:cNvPr id="6" name="Picture 5" descr="rin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66" y="1657393"/>
            <a:ext cx="3897503" cy="26261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814" y="4459428"/>
            <a:ext cx="88745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20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2000" baseline="30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more than 2000 times more precise than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20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μ</a:t>
            </a:r>
            <a:r>
              <a:rPr lang="en-US" sz="2000" baseline="30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but for e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loop contributions come from very small photon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virtualities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whereas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muon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`tests’ higher scales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dimensional analysis: </a:t>
            </a:r>
            <a:r>
              <a:rPr lang="en-US" sz="2000" dirty="0">
                <a:solidFill>
                  <a:srgbClr val="0000FF"/>
                </a:solidFill>
              </a:rPr>
              <a:t>sensitivity to NP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(at high scale Λ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NP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):  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wins by                                    for NP,     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`determines’ α, tests QED &amp; low scales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[Note: </a:t>
            </a:r>
            <a:r>
              <a:rPr lang="en-US" sz="1600" dirty="0"/>
              <a:t>𝜏 too short-lived for storage-rings, hard to get precision at colliders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150813" y="930038"/>
            <a:ext cx="8874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20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1 159 652 180.73 (0.28) 10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-12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  </a:t>
            </a:r>
            <a:r>
              <a:rPr lang="en-US" sz="2000" dirty="0">
                <a:solidFill>
                  <a:srgbClr val="0000FF"/>
                </a:solidFill>
              </a:rPr>
              <a:t>[0.24ppb]   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2000" baseline="-2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μ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116 592 089(63) 10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-11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dirty="0">
                <a:solidFill>
                  <a:srgbClr val="0000FF"/>
                </a:solidFill>
              </a:rPr>
              <a:t>[0.54ppm]</a:t>
            </a:r>
          </a:p>
          <a:p>
            <a:pPr lvl="0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Hanneke et al.,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100(</a:t>
            </a:r>
            <a:r>
              <a:rPr lang="en-US" sz="1600" dirty="0"/>
              <a:t>2008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)120801    </a:t>
            </a:r>
            <a:r>
              <a:rPr lang="en-US" sz="2000" dirty="0">
                <a:solidFill>
                  <a:srgbClr val="FF0000"/>
                </a:solidFill>
              </a:rPr>
              <a:t>@ Harvard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      Bennet et al.,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PRD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73(</a:t>
            </a:r>
            <a:r>
              <a:rPr lang="en-US" sz="1600" dirty="0"/>
              <a:t>2006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)072003    </a:t>
            </a:r>
            <a:r>
              <a:rPr lang="en-US" sz="2000" dirty="0">
                <a:solidFill>
                  <a:srgbClr val="FF0000"/>
                </a:solidFill>
              </a:rPr>
              <a:t>@ BNL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91" y="5406915"/>
            <a:ext cx="2247900" cy="3683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9" y="6033845"/>
            <a:ext cx="1911562" cy="350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7713" y="3895960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one-electron quantum cyclotron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27520-D000-7642-9911-F3A91206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44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93B9F-4463-04A9-48B7-E2129DC64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658B3E-C573-6451-681C-ACA95D264281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A8139-809B-1CE4-BE43-F06851D713DA}"/>
              </a:ext>
            </a:extLst>
          </p:cNvPr>
          <p:cNvSpPr txBox="1"/>
          <p:nvPr/>
        </p:nvSpPr>
        <p:spPr>
          <a:xfrm>
            <a:off x="220133" y="50800"/>
            <a:ext cx="3866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RadioMonteCarLow</a:t>
            </a:r>
            <a:r>
              <a:rPr lang="en-US" sz="3200" b="1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06D7A7-E87E-2A2A-C4A7-0DF1BDDB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409FA-3EC5-3B69-61BF-B1CB147E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33" t="4593" r="7022" b="40148"/>
          <a:stretch>
            <a:fillRect/>
          </a:stretch>
        </p:blipFill>
        <p:spPr>
          <a:xfrm>
            <a:off x="1280161" y="864272"/>
            <a:ext cx="6135524" cy="55954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97CF33-B440-E831-ED60-287C21AD71C9}"/>
              </a:ext>
            </a:extLst>
          </p:cNvPr>
          <p:cNvSpPr txBox="1"/>
          <p:nvPr/>
        </p:nvSpPr>
        <p:spPr>
          <a:xfrm>
            <a:off x="218101" y="6368818"/>
            <a:ext cx="817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For more on RMCL2, see talk tomorrow’s talks by Andrea Gurgone and Marco Ghilardi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5113B-B096-CBE0-02D0-7CA69942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93" y="136525"/>
            <a:ext cx="876831" cy="10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2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43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513" y="50800"/>
            <a:ext cx="394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Outlook / Conclusions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7374D9D-4B04-B649-AD87-AC567ECD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30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33B0AA-2E5A-F541-8C6E-3E9A6A1EC28D}"/>
              </a:ext>
            </a:extLst>
          </p:cNvPr>
          <p:cNvSpPr txBox="1"/>
          <p:nvPr/>
        </p:nvSpPr>
        <p:spPr>
          <a:xfrm>
            <a:off x="292951" y="929022"/>
            <a:ext cx="85584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still unresolved</a:t>
            </a:r>
            <a:r>
              <a:rPr lang="en-US" b="1" dirty="0"/>
              <a:t> g-2 puzzles </a:t>
            </a:r>
            <a:r>
              <a:rPr lang="en-US" dirty="0"/>
              <a:t>have triggered a lot of experimental &amp; theory activities, including experiments, the Muon g-2 Theory Initiative &amp;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Progress in </a:t>
            </a:r>
            <a:r>
              <a:rPr lang="en-US" b="1" dirty="0"/>
              <a:t>lattice</a:t>
            </a:r>
            <a:r>
              <a:rPr lang="en-US" dirty="0"/>
              <a:t> methods and simulations has been impressive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final FNAL result </a:t>
            </a:r>
            <a:r>
              <a:rPr lang="en-US" dirty="0"/>
              <a:t>will define the field for years to 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 but to fully exploit it, much more effort will be needed to improve the SM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hard but clear pathway for this, from theory, MC, via experimental analyses and completely new approaches including </a:t>
            </a:r>
            <a:r>
              <a:rPr lang="en-US" b="1" dirty="0" err="1"/>
              <a:t>MUonE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longer future, </a:t>
            </a:r>
            <a:r>
              <a:rPr lang="en-US" b="1" dirty="0"/>
              <a:t>J-PARC</a:t>
            </a:r>
            <a:r>
              <a:rPr lang="en-US" dirty="0"/>
              <a:t> can provide a completely independent measurement at low muon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Together with other lepton moment measurements (including the </a:t>
            </a:r>
            <a:r>
              <a:rPr lang="en-US" b="1" dirty="0"/>
              <a:t>muon EDM</a:t>
            </a:r>
            <a:r>
              <a:rPr lang="en-US" dirty="0"/>
              <a:t>) and </a:t>
            </a:r>
            <a:r>
              <a:rPr lang="en-US" b="1" dirty="0"/>
              <a:t>lepton </a:t>
            </a:r>
            <a:r>
              <a:rPr lang="en-US" b="1" dirty="0" err="1"/>
              <a:t>flavour</a:t>
            </a:r>
            <a:r>
              <a:rPr lang="en-US" b="1" dirty="0"/>
              <a:t> violation </a:t>
            </a:r>
            <a:r>
              <a:rPr lang="en-US" dirty="0"/>
              <a:t>searches, g-2 continues to be a testbed for new methods, and new physics.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view:  the puzzles are very much `</a:t>
            </a:r>
            <a:r>
              <a:rPr lang="en-US" b="1" dirty="0"/>
              <a:t>WIP</a:t>
            </a:r>
            <a:r>
              <a:rPr lang="en-US" dirty="0"/>
              <a:t>’,  and g-2 is not `</a:t>
            </a:r>
            <a:r>
              <a:rPr lang="en-US" b="1" dirty="0"/>
              <a:t>RIP</a:t>
            </a:r>
            <a:r>
              <a:rPr lang="en-US" dirty="0"/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`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The closer you look the more there is to see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’ (Fred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Jegerlehner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b="1" i="1" dirty="0"/>
              <a:t>   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82913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D40A-60DD-31EF-9597-7DDCAC78F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7B6243-3C22-8114-2C97-3FF6A0785549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4A2D7-D409-0DA3-21BA-C7AC1046BBD1}"/>
              </a:ext>
            </a:extLst>
          </p:cNvPr>
          <p:cNvSpPr txBox="1"/>
          <p:nvPr/>
        </p:nvSpPr>
        <p:spPr>
          <a:xfrm>
            <a:off x="28285" y="56527"/>
            <a:ext cx="91903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 baseline="-25000" dirty="0">
                <a:solidFill>
                  <a:schemeClr val="bg1"/>
                </a:solidFill>
              </a:rPr>
              <a:t>e</a:t>
            </a:r>
            <a:r>
              <a:rPr lang="en-US" sz="3200" dirty="0">
                <a:solidFill>
                  <a:schemeClr val="bg1"/>
                </a:solidFill>
              </a:rPr>
              <a:t> current status </a:t>
            </a:r>
            <a:r>
              <a:rPr lang="en-US" sz="2400" dirty="0">
                <a:solidFill>
                  <a:schemeClr val="bg1"/>
                </a:solidFill>
              </a:rPr>
              <a:t>(exp @ Northwestern):  </a:t>
            </a:r>
            <a:r>
              <a:rPr lang="en-GB" sz="2400" b="0" i="1" u="none" strike="noStrike" dirty="0">
                <a:effectLst/>
                <a:latin typeface="-apple-system"/>
              </a:rPr>
              <a:t>PRL</a:t>
            </a:r>
            <a:r>
              <a:rPr lang="en-GB" sz="2400" b="0" i="0" u="none" strike="noStrike" dirty="0">
                <a:effectLst/>
                <a:latin typeface="-apple-system"/>
              </a:rPr>
              <a:t> 130 (2023) 7, 071801</a:t>
            </a:r>
          </a:p>
          <a:p>
            <a:endParaRPr lang="en-US" sz="2400" dirty="0"/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2972B-2E51-828C-C844-F55BD061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0C91C2-3806-6061-E290-B7C721534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9" t="5037" r="13175" b="71873"/>
          <a:stretch/>
        </p:blipFill>
        <p:spPr>
          <a:xfrm>
            <a:off x="21443" y="729142"/>
            <a:ext cx="6848576" cy="2843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2F634-1D11-1351-7E5D-582904C8B070}"/>
              </a:ext>
            </a:extLst>
          </p:cNvPr>
          <p:cNvSpPr txBox="1"/>
          <p:nvPr/>
        </p:nvSpPr>
        <p:spPr>
          <a:xfrm>
            <a:off x="355020" y="3491678"/>
            <a:ext cx="3839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 theory prediction depends strongly</a:t>
            </a:r>
          </a:p>
          <a:p>
            <a:r>
              <a:rPr lang="en-US" dirty="0"/>
              <a:t>on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b="1" dirty="0">
                <a:solidFill>
                  <a:schemeClr val="accent6"/>
                </a:solidFill>
              </a:rPr>
              <a:t>α, </a:t>
            </a:r>
            <a:r>
              <a:rPr lang="en-US" b="1" dirty="0">
                <a:solidFill>
                  <a:schemeClr val="accent6"/>
                </a:solidFill>
              </a:rPr>
              <a:t>but</a:t>
            </a:r>
            <a:r>
              <a:rPr lang="en-US" sz="1800" b="1" dirty="0">
                <a:solidFill>
                  <a:schemeClr val="accent6"/>
                </a:solidFill>
              </a:rPr>
              <a:t> measurements with Cs and </a:t>
            </a:r>
          </a:p>
          <a:p>
            <a:r>
              <a:rPr lang="en-US" sz="1800" b="1" dirty="0">
                <a:solidFill>
                  <a:schemeClr val="accent6"/>
                </a:solidFill>
              </a:rPr>
              <a:t>Rb disagree b</a:t>
            </a:r>
            <a:r>
              <a:rPr lang="en-US" b="1" dirty="0">
                <a:solidFill>
                  <a:schemeClr val="accent6"/>
                </a:solidFill>
              </a:rPr>
              <a:t>y </a:t>
            </a:r>
            <a:r>
              <a:rPr lang="en-US" sz="1800" b="1" dirty="0">
                <a:solidFill>
                  <a:schemeClr val="accent6"/>
                </a:solidFill>
              </a:rPr>
              <a:t>5.4σ :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67D97-8584-6950-689F-37E95BFD99D9}"/>
              </a:ext>
            </a:extLst>
          </p:cNvPr>
          <p:cNvSpPr txBox="1"/>
          <p:nvPr/>
        </p:nvSpPr>
        <p:spPr>
          <a:xfrm>
            <a:off x="4398377" y="5798911"/>
            <a:ext cx="354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⟵ Translation to derived value of </a:t>
            </a:r>
            <a:r>
              <a:rPr lang="en-US" sz="1800" b="1" dirty="0"/>
              <a:t>α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C7EE7-85C6-9C12-1B20-847085A79A10}"/>
              </a:ext>
            </a:extLst>
          </p:cNvPr>
          <p:cNvSpPr txBox="1"/>
          <p:nvPr/>
        </p:nvSpPr>
        <p:spPr>
          <a:xfrm>
            <a:off x="7090221" y="95010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[arXiv:2209.13084]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90904A-218F-9968-9288-E055568FE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228" y="2988208"/>
            <a:ext cx="4492752" cy="2695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821C8-0AA1-05B8-8D3C-EE01A3ABB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86" y="4713235"/>
            <a:ext cx="3950862" cy="23705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3F3845-7285-5DD4-8CF9-55918BCB04D2}"/>
              </a:ext>
            </a:extLst>
          </p:cNvPr>
          <p:cNvSpPr txBox="1"/>
          <p:nvPr/>
        </p:nvSpPr>
        <p:spPr>
          <a:xfrm>
            <a:off x="603891" y="4622799"/>
            <a:ext cx="3109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Figures from Muon g-2 Theory Initiative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WP25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[Phys. Rept. 1143 (2025) 1-158]</a:t>
            </a:r>
          </a:p>
        </p:txBody>
      </p:sp>
    </p:spTree>
    <p:extLst>
      <p:ext uri="{BB962C8B-B14F-4D97-AF65-F5344CB8AC3E}">
        <p14:creationId xmlns:p14="http://schemas.microsoft.com/office/powerpoint/2010/main" val="342810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7803" y="50800"/>
            <a:ext cx="812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QED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  &amp; 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weak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  <a:r>
              <a:rPr lang="en-US" sz="3200" dirty="0">
                <a:solidFill>
                  <a:schemeClr val="bg1"/>
                </a:solidFill>
              </a:rPr>
              <a:t>  a triumph for perturbative QFT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図 10" descr="スクリーンショット 2012-07-04 14.37.3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b="422"/>
          <a:stretch/>
        </p:blipFill>
        <p:spPr>
          <a:xfrm>
            <a:off x="4136367" y="963792"/>
            <a:ext cx="4729308" cy="3823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798" y="963711"/>
            <a:ext cx="4031569" cy="582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QED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Kinoshita et al. + many tests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g-2 @ 1, 2, 3, 4 &amp; 5 loops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Subset of 12672 5-loop diagrams: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code-generating code, incl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renormalisation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multi-dim. numerical integrations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including now </a:t>
            </a:r>
            <a:r>
              <a:rPr lang="en-US" sz="1600" b="1" dirty="0"/>
              <a:t>consolidation of numerical 5-loop  </a:t>
            </a:r>
            <a:r>
              <a:rPr lang="en-US" sz="1600" dirty="0">
                <a:highlight>
                  <a:srgbClr val="C0C0C0"/>
                </a:highlight>
              </a:rPr>
              <a:t>(analytical: Stefano Laporta’s talk)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latest update (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WP25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):</a:t>
            </a:r>
            <a:endParaRPr lang="en-US" sz="1600" dirty="0"/>
          </a:p>
          <a:p>
            <a:pPr>
              <a:lnSpc>
                <a:spcPct val="200000"/>
              </a:lnSpc>
            </a:pPr>
            <a:r>
              <a:rPr lang="en-US" sz="2000" dirty="0"/>
              <a:t>   </a:t>
            </a:r>
            <a:r>
              <a:rPr lang="en-US" b="1" dirty="0" err="1"/>
              <a:t>a</a:t>
            </a:r>
            <a:r>
              <a:rPr lang="en-US" b="1" baseline="-25000" dirty="0" err="1"/>
              <a:t>μ</a:t>
            </a:r>
            <a:r>
              <a:rPr lang="en-US" b="1" baseline="30000" dirty="0" err="1"/>
              <a:t>QED</a:t>
            </a:r>
            <a:r>
              <a:rPr lang="en-US" b="1" dirty="0"/>
              <a:t> = 116 584 718.8 (2) × 10</a:t>
            </a:r>
            <a:r>
              <a:rPr lang="en-US" b="1" baseline="30000" dirty="0"/>
              <a:t>-11</a:t>
            </a:r>
            <a:r>
              <a:rPr lang="en-US" b="1" dirty="0"/>
              <a:t>    </a:t>
            </a:r>
            <a:r>
              <a:rPr lang="en-US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/>
              <a:t>Weak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(several groups agree)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done to 2-loop order, 1650 diagrams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first full 2-loop weak calculation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latest update (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WP25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):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en-US" b="1" dirty="0" err="1"/>
              <a:t>a</a:t>
            </a:r>
            <a:r>
              <a:rPr lang="en-US" b="1" baseline="-25000" dirty="0" err="1"/>
              <a:t>μ</a:t>
            </a:r>
            <a:r>
              <a:rPr lang="en-US" b="1" baseline="30000" dirty="0" err="1"/>
              <a:t>weak</a:t>
            </a:r>
            <a:r>
              <a:rPr lang="en-US" b="1" dirty="0"/>
              <a:t> =         154.4 (4) × 10</a:t>
            </a:r>
            <a:r>
              <a:rPr lang="en-US" b="1" baseline="30000" dirty="0"/>
              <a:t>-11</a:t>
            </a:r>
            <a:r>
              <a:rPr lang="en-US" b="1" dirty="0"/>
              <a:t> </a:t>
            </a:r>
            <a:r>
              <a:rPr lang="en-US" b="1" baseline="30000" dirty="0"/>
              <a:t>    </a:t>
            </a:r>
            <a:r>
              <a:rPr lang="en-US" b="1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b="1" dirty="0"/>
          </a:p>
        </p:txBody>
      </p:sp>
      <p:pic>
        <p:nvPicPr>
          <p:cNvPr id="10" name="Picture 9" descr="lth_weak.eps">
            <a:extLst>
              <a:ext uri="{FF2B5EF4-FFF2-40B4-BE49-F238E27FC236}">
                <a16:creationId xmlns:a16="http://schemas.microsoft.com/office/drawing/2014/main" id="{33B05F78-A2A8-D445-9CC0-EB9217890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17" y="5206130"/>
            <a:ext cx="4031569" cy="920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96980-3477-8E4C-B7CC-D7D37D1C97A9}"/>
              </a:ext>
            </a:extLst>
          </p:cNvPr>
          <p:cNvSpPr txBox="1"/>
          <p:nvPr/>
        </p:nvSpPr>
        <p:spPr>
          <a:xfrm>
            <a:off x="5822799" y="6186679"/>
            <a:ext cx="179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SM weak 1-loop diagrams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EAE035-508D-CB48-AA55-31C83FD8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8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88612"/>
            <a:ext cx="91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hadronic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non-perturbative, the limiting factor of the SM prediction</a:t>
            </a:r>
            <a:r>
              <a:rPr lang="en-US" sz="2400" baseline="30000" dirty="0">
                <a:solidFill>
                  <a:srgbClr val="C00000"/>
                </a:solidFill>
              </a:rPr>
              <a:t>   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207" y="2611527"/>
            <a:ext cx="8814646" cy="411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Q: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 What’s in the hadronic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(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Vacuum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Polarisation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  &amp; 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Light-by-Light scattering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)  </a:t>
            </a:r>
            <a:r>
              <a:rPr lang="en-US" sz="1600" dirty="0">
                <a:solidFill>
                  <a:schemeClr val="accent5"/>
                </a:solidFill>
                <a:ea typeface="Zapf Dingbats"/>
                <a:cs typeface="Zapf Dingbats"/>
                <a:sym typeface="Zapf Dingbats"/>
              </a:rPr>
              <a:t>blobs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     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A: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 Anything `</a:t>
            </a:r>
            <a:r>
              <a:rPr lang="en-US" sz="1600" b="1" dirty="0">
                <a:ea typeface="Zapf Dingbats"/>
                <a:cs typeface="Zapf Dingbats"/>
                <a:sym typeface="Zapf Dingbats"/>
              </a:rPr>
              <a:t>hadronic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’ the virtual photons couple to, i.e. </a:t>
            </a:r>
            <a:r>
              <a:rPr lang="en-US" sz="1600" b="1" dirty="0">
                <a:ea typeface="Zapf Dingbats"/>
                <a:cs typeface="Zapf Dingbats"/>
                <a:sym typeface="Zapf Dingbats"/>
              </a:rPr>
              <a:t>quarks + gluons 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+ </a:t>
            </a:r>
            <a:r>
              <a:rPr lang="en-US" sz="1600" b="1" u="sng" dirty="0">
                <a:solidFill>
                  <a:schemeClr val="accent6"/>
                </a:solidFill>
                <a:ea typeface="Zapf Dingbats"/>
                <a:cs typeface="Zapf Dingbats"/>
                <a:sym typeface="Zapf Dingbats"/>
              </a:rPr>
              <a:t>photons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	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But: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 low q</a:t>
            </a:r>
            <a:r>
              <a:rPr lang="en-US" sz="1600" baseline="30000" dirty="0">
                <a:ea typeface="Zapf Dingbats"/>
                <a:cs typeface="Zapf Dingbats"/>
                <a:sym typeface="Zapf Dingbats"/>
              </a:rPr>
              <a:t>2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photons dominate loop integral(s)  ➠  cannot calculate </a:t>
            </a:r>
            <a:r>
              <a:rPr lang="en-US" sz="1600" dirty="0">
                <a:solidFill>
                  <a:schemeClr val="accent5"/>
                </a:solidFill>
                <a:ea typeface="Zapf Dingbats"/>
                <a:cs typeface="Zapf Dingbats"/>
                <a:sym typeface="Zapf Dingbats"/>
              </a:rPr>
              <a:t>blobs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with perturbation theory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ea typeface="Zapf Dingbats"/>
                <a:cs typeface="Zapf Dingbats"/>
                <a:sym typeface="Zapf Dingbats"/>
              </a:rPr>
              <a:t>Two very different 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(model independent) </a:t>
            </a:r>
            <a:r>
              <a:rPr lang="en-US" sz="1600" b="1" dirty="0">
                <a:ea typeface="Zapf Dingbats"/>
                <a:cs typeface="Zapf Dingbats"/>
                <a:sym typeface="Zapf Dingbats"/>
              </a:rPr>
              <a:t>strategies:</a:t>
            </a:r>
          </a:p>
          <a:p>
            <a:pPr marL="800100" lvl="1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ea typeface="Zapf Dingbats"/>
                <a:cs typeface="Zapf Dingbats"/>
                <a:sym typeface="Zapf Dingbats"/>
              </a:rPr>
              <a:t>use wealth of hadronic data, `</a:t>
            </a:r>
            <a:r>
              <a:rPr lang="en-US" sz="1600" b="1" dirty="0">
                <a:solidFill>
                  <a:srgbClr val="FF0000"/>
                </a:solidFill>
                <a:ea typeface="Zapf Dingbats"/>
                <a:cs typeface="Zapf Dingbats"/>
                <a:sym typeface="Zapf Dingbats"/>
              </a:rPr>
              <a:t>data-driven </a:t>
            </a:r>
            <a:r>
              <a:rPr lang="en-US" sz="1600" b="1" u="sng" dirty="0">
                <a:solidFill>
                  <a:srgbClr val="FF0000"/>
                </a:solidFill>
                <a:ea typeface="Zapf Dingbats"/>
                <a:cs typeface="Zapf Dingbats"/>
                <a:sym typeface="Zapf Dingbats"/>
              </a:rPr>
              <a:t>dispersive</a:t>
            </a:r>
            <a:r>
              <a:rPr lang="en-US" sz="1600" b="1" dirty="0">
                <a:solidFill>
                  <a:srgbClr val="FF0000"/>
                </a:solidFill>
                <a:ea typeface="Zapf Dingbats"/>
                <a:cs typeface="Zapf Dingbats"/>
                <a:sym typeface="Zapf Dingbats"/>
              </a:rPr>
              <a:t> methods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’: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ea typeface="Zapf Dingbats"/>
                <a:cs typeface="Zapf Dingbats"/>
                <a:sym typeface="Zapf Dingbats"/>
              </a:rPr>
              <a:t>data combination from many experiments, </a:t>
            </a:r>
            <a:r>
              <a:rPr lang="en-US" sz="1600" b="1" dirty="0">
                <a:ea typeface="Zapf Dingbats"/>
                <a:cs typeface="Zapf Dingbats"/>
                <a:sym typeface="Zapf Dingbats"/>
              </a:rPr>
              <a:t>radiative corrections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required</a:t>
            </a:r>
          </a:p>
          <a:p>
            <a:pPr marL="800100" lvl="1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1600" dirty="0">
                <a:ea typeface="Zapf Dingbats"/>
                <a:cs typeface="Zapf Dingbats"/>
                <a:sym typeface="Zapf Dingbats"/>
              </a:rPr>
              <a:t>simulate the strong interaction (+photons) w. </a:t>
            </a:r>
            <a:r>
              <a:rPr lang="en-US" sz="1600" dirty="0" err="1">
                <a:ea typeface="Zapf Dingbats"/>
                <a:cs typeface="Zapf Dingbats"/>
                <a:sym typeface="Zapf Dingbats"/>
              </a:rPr>
              <a:t>discretised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 Euclidean space-time, `</a:t>
            </a:r>
            <a:r>
              <a:rPr lang="en-US" sz="1600" b="1" u="sng" dirty="0">
                <a:solidFill>
                  <a:srgbClr val="1530D5"/>
                </a:solidFill>
                <a:ea typeface="Zapf Dingbats"/>
                <a:cs typeface="Zapf Dingbats"/>
                <a:sym typeface="Zapf Dingbats"/>
              </a:rPr>
              <a:t>lattice</a:t>
            </a:r>
            <a:r>
              <a:rPr lang="en-US" sz="1600" b="1" dirty="0">
                <a:solidFill>
                  <a:srgbClr val="1530D5"/>
                </a:solidFill>
                <a:ea typeface="Zapf Dingbats"/>
                <a:cs typeface="Zapf Dingbats"/>
                <a:sym typeface="Zapf Dingbats"/>
              </a:rPr>
              <a:t> QCD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’: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ea typeface="Zapf Dingbats"/>
                <a:cs typeface="Zapf Dingbats"/>
                <a:sym typeface="Zapf Dingbats"/>
              </a:rPr>
              <a:t>finite size, finite lattice spacing, artifacts from lattice actions, </a:t>
            </a:r>
            <a:r>
              <a:rPr lang="en-US" sz="1600" b="1" dirty="0">
                <a:ea typeface="Zapf Dingbats"/>
                <a:cs typeface="Zapf Dingbats"/>
                <a:sym typeface="Zapf Dingbats"/>
              </a:rPr>
              <a:t>QCD + QED 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needed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600" dirty="0">
                <a:ea typeface="Zapf Dingbats"/>
                <a:cs typeface="Zapf Dingbats"/>
                <a:sym typeface="Zapf Dingbats"/>
              </a:rPr>
              <a:t>numerical Monte Carlo methods require large computer resources</a:t>
            </a:r>
            <a:endParaRPr lang="en-US" sz="1400" dirty="0">
              <a:solidFill>
                <a:srgbClr val="1530D5"/>
              </a:solidFill>
              <a:ea typeface="Zapf Dingbats"/>
              <a:cs typeface="Zapf Dingbats"/>
              <a:sym typeface="Zapf Dingbats"/>
            </a:endParaRP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Zapf Dingbats"/>
                <a:cs typeface="Zapf Dingbats"/>
                <a:sym typeface="Zapf Dingbats"/>
              </a:rPr>
              <a:t>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0B495-7D73-2D46-A5ED-9C8DFB3C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8A7E-A540-FC4C-8285-22B40991A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6" t="17004" r="20290" b="53624"/>
          <a:stretch/>
        </p:blipFill>
        <p:spPr>
          <a:xfrm>
            <a:off x="1577936" y="867553"/>
            <a:ext cx="5846992" cy="1770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6AAB5D-4D19-E84A-A440-0A9AF7191A4A}"/>
              </a:ext>
            </a:extLst>
          </p:cNvPr>
          <p:cNvSpPr txBox="1"/>
          <p:nvPr/>
        </p:nvSpPr>
        <p:spPr>
          <a:xfrm>
            <a:off x="2276856" y="2084832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</a:t>
            </a:r>
            <a:r>
              <a:rPr lang="en-US" sz="1400" baseline="30000" dirty="0"/>
              <a:t>2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24FA7-8C19-D246-A64C-071262FAA5E8}"/>
              </a:ext>
            </a:extLst>
          </p:cNvPr>
          <p:cNvSpPr txBox="1"/>
          <p:nvPr/>
        </p:nvSpPr>
        <p:spPr>
          <a:xfrm>
            <a:off x="5199888" y="1633728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</a:t>
            </a:r>
            <a:r>
              <a:rPr lang="en-US" sz="1200" baseline="-25000" dirty="0"/>
              <a:t>1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25E272-29F2-8E4F-B15A-202727A5BF7D}"/>
              </a:ext>
            </a:extLst>
          </p:cNvPr>
          <p:cNvSpPr txBox="1"/>
          <p:nvPr/>
        </p:nvSpPr>
        <p:spPr>
          <a:xfrm>
            <a:off x="6090536" y="1816643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</a:t>
            </a:r>
            <a:r>
              <a:rPr lang="en-US" sz="1200" baseline="-25000" dirty="0"/>
              <a:t>2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E4D1BE-831B-E746-9DEE-BBDA9A35F81E}"/>
              </a:ext>
            </a:extLst>
          </p:cNvPr>
          <p:cNvSpPr txBox="1"/>
          <p:nvPr/>
        </p:nvSpPr>
        <p:spPr>
          <a:xfrm>
            <a:off x="6643620" y="169346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</a:t>
            </a:r>
            <a:r>
              <a:rPr lang="en-US" sz="1200" baseline="-25000" dirty="0"/>
              <a:t>3</a:t>
            </a:r>
            <a:r>
              <a:rPr lang="en-US" sz="1200" baseline="30000" dirty="0"/>
              <a:t>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084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A3C20-FF46-D349-9BA6-DF2B3638F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73CF23-7A17-360F-63F4-762BDBEE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9" y="1"/>
            <a:ext cx="9019058" cy="710390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3200" dirty="0"/>
              <a:t>	Muon g-2 Theory Initiative </a:t>
            </a:r>
            <a:r>
              <a:rPr kumimoji="1" lang="en-US" altLang="ja-JP" sz="1600" dirty="0"/>
              <a:t>est. 2017 		</a:t>
            </a:r>
            <a:r>
              <a:rPr lang="en-US" altLang="ja-JP" sz="1200" b="1" dirty="0">
                <a:solidFill>
                  <a:schemeClr val="accent1"/>
                </a:solidFill>
              </a:rPr>
              <a:t>https://muon-gm2-theory.illinois.edu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80CA4-1564-8129-EC8F-4D556949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2" y="90112"/>
            <a:ext cx="393014" cy="51426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55E63D-043B-4425-6D16-A7434254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5D2E5-27C2-B740-6E8A-05E64390A047}"/>
              </a:ext>
            </a:extLst>
          </p:cNvPr>
          <p:cNvSpPr txBox="1"/>
          <p:nvPr/>
        </p:nvSpPr>
        <p:spPr>
          <a:xfrm>
            <a:off x="64009" y="800502"/>
            <a:ext cx="8321509" cy="12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Organised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13 int. workshops in 2017-2024</a:t>
            </a:r>
            <a:endParaRPr lang="en-US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White Paper 2020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posted 10 June 2020 (132 authors, from 82 institutions, in 21 countries)</a:t>
            </a:r>
          </a:p>
          <a:p>
            <a:pPr lvl="1">
              <a:lnSpc>
                <a:spcPct val="150000"/>
              </a:lnSpc>
            </a:pPr>
            <a:r>
              <a:rPr lang="en-US" sz="1400" b="1" dirty="0"/>
              <a:t>``</a:t>
            </a:r>
            <a:r>
              <a:rPr lang="en-US" sz="1400" b="1" dirty="0">
                <a:solidFill>
                  <a:srgbClr val="0070C0"/>
                </a:solidFill>
              </a:rPr>
              <a:t>The anomalous magnetic moment of the muon in the Standard Model</a:t>
            </a:r>
            <a:r>
              <a:rPr lang="en-US" sz="1400" b="1" dirty="0"/>
              <a:t>’’  </a:t>
            </a:r>
            <a:r>
              <a:rPr lang="en-US" sz="1400" dirty="0"/>
              <a:t>[</a:t>
            </a:r>
            <a:r>
              <a:rPr lang="en-US" sz="1400" i="1" dirty="0">
                <a:solidFill>
                  <a:srgbClr val="0070C0"/>
                </a:solidFill>
              </a:rPr>
              <a:t>Phys. Rept. </a:t>
            </a:r>
            <a:r>
              <a:rPr lang="en-US" sz="1400" dirty="0">
                <a:solidFill>
                  <a:srgbClr val="0070C0"/>
                </a:solidFill>
              </a:rPr>
              <a:t>887 (2020) 1-166</a:t>
            </a:r>
            <a:r>
              <a:rPr lang="en-US" sz="1400" dirty="0"/>
              <a:t>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White Paper 2025  </a:t>
            </a:r>
            <a:r>
              <a:rPr lang="en-US" sz="1400" b="1" dirty="0"/>
              <a:t>``… : </a:t>
            </a:r>
            <a:r>
              <a:rPr lang="en-US" sz="1400" b="1" dirty="0">
                <a:solidFill>
                  <a:srgbClr val="FF0000"/>
                </a:solidFill>
              </a:rPr>
              <a:t>an update</a:t>
            </a:r>
            <a:r>
              <a:rPr lang="en-US" sz="1400" b="1" dirty="0"/>
              <a:t>’’  </a:t>
            </a:r>
            <a:r>
              <a:rPr lang="en-US" sz="1400" dirty="0"/>
              <a:t>[</a:t>
            </a:r>
            <a:r>
              <a:rPr lang="en-US" sz="1400" i="1" dirty="0">
                <a:solidFill>
                  <a:srgbClr val="0070C0"/>
                </a:solidFill>
              </a:rPr>
              <a:t>Phys. Rept. 1143</a:t>
            </a:r>
            <a:r>
              <a:rPr lang="en-US" sz="1400" dirty="0">
                <a:solidFill>
                  <a:srgbClr val="0070C0"/>
                </a:solidFill>
              </a:rPr>
              <a:t> (2025) 1-158</a:t>
            </a:r>
            <a:r>
              <a:rPr lang="en-US" sz="1400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6560AD-0378-4FE9-9D6F-DEF69127229B}"/>
              </a:ext>
            </a:extLst>
          </p:cNvPr>
          <p:cNvSpPr txBox="1"/>
          <p:nvPr/>
        </p:nvSpPr>
        <p:spPr>
          <a:xfrm>
            <a:off x="5849619" y="1885453"/>
            <a:ext cx="3230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Group photo from the Orsay workshop in September 2025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649B2-C971-EEFC-E0D4-5D99AB830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826" y="2131674"/>
            <a:ext cx="6317064" cy="4472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EB4690-1120-275F-6C6A-114F34B2E111}"/>
              </a:ext>
            </a:extLst>
          </p:cNvPr>
          <p:cNvSpPr txBox="1"/>
          <p:nvPr/>
        </p:nvSpPr>
        <p:spPr>
          <a:xfrm>
            <a:off x="155378" y="2339678"/>
            <a:ext cx="1817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Mission: ``… </a:t>
            </a:r>
            <a:r>
              <a:rPr lang="en-US" altLang="ja-JP" sz="1600" dirty="0"/>
              <a:t>map out strategies for obtaining the </a:t>
            </a:r>
          </a:p>
          <a:p>
            <a:r>
              <a:rPr lang="en-US" altLang="ja-JP" sz="1600" b="1" dirty="0">
                <a:solidFill>
                  <a:schemeClr val="accent6"/>
                </a:solidFill>
              </a:rPr>
              <a:t>best theoretical predictions for these hadronic corrections</a:t>
            </a:r>
            <a:r>
              <a:rPr lang="en-US" altLang="ja-JP" sz="1600" b="1" dirty="0">
                <a:solidFill>
                  <a:srgbClr val="FF0000"/>
                </a:solidFill>
              </a:rPr>
              <a:t> </a:t>
            </a:r>
            <a:br>
              <a:rPr lang="en-US" altLang="ja-JP" sz="1600" dirty="0"/>
            </a:br>
            <a:r>
              <a:rPr lang="en-US" altLang="ja-JP" sz="1600" dirty="0"/>
              <a:t>in advance of the experimental result.’’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533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4C28B-E65F-5081-B3EB-995B1D8CE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A0B16D-2EB2-7118-2FF8-D07B5E76D67A}"/>
              </a:ext>
            </a:extLst>
          </p:cNvPr>
          <p:cNvSpPr/>
          <p:nvPr/>
        </p:nvSpPr>
        <p:spPr>
          <a:xfrm>
            <a:off x="0" y="-1443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88E14-5EF7-3AEB-2D51-E49BACC44AAA}"/>
              </a:ext>
            </a:extLst>
          </p:cNvPr>
          <p:cNvSpPr txBox="1"/>
          <p:nvPr/>
        </p:nvSpPr>
        <p:spPr>
          <a:xfrm>
            <a:off x="47513" y="50800"/>
            <a:ext cx="939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SM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bg1"/>
                </a:solidFill>
              </a:rPr>
              <a:t>(WP20) </a:t>
            </a:r>
            <a:r>
              <a:rPr lang="en-US" sz="3200" dirty="0"/>
              <a:t>vs. </a:t>
            </a:r>
            <a:r>
              <a:rPr lang="en-US" sz="3200" b="1" dirty="0"/>
              <a:t>Exp</a:t>
            </a:r>
            <a:r>
              <a:rPr lang="en-US" sz="3200" dirty="0"/>
              <a:t>eriment, after </a:t>
            </a:r>
            <a:r>
              <a:rPr lang="en-US" sz="3200" dirty="0">
                <a:solidFill>
                  <a:schemeClr val="bg1"/>
                </a:solidFill>
              </a:rPr>
              <a:t>FNAL run2+3 results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F9C13-E86E-23D6-ED11-5722AA6676FB}"/>
              </a:ext>
            </a:extLst>
          </p:cNvPr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1F80A-1A97-BE33-A4E9-90B48BD8BBEC}"/>
              </a:ext>
            </a:extLst>
          </p:cNvPr>
          <p:cNvSpPr txBox="1"/>
          <p:nvPr/>
        </p:nvSpPr>
        <p:spPr>
          <a:xfrm>
            <a:off x="312888" y="5697469"/>
            <a:ext cx="26484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➤  SM uncertainty dominated by </a:t>
            </a:r>
          </a:p>
          <a:p>
            <a:r>
              <a:rPr lang="en-US" sz="1400" dirty="0"/>
              <a:t>	hadronic contributions, </a:t>
            </a:r>
          </a:p>
          <a:p>
            <a:r>
              <a:rPr lang="en-US" sz="1400" dirty="0"/>
              <a:t>	now with  </a:t>
            </a:r>
            <a:r>
              <a:rPr lang="en-US" sz="1400" dirty="0" err="1"/>
              <a:t>δ</a:t>
            </a:r>
            <a:r>
              <a:rPr lang="en-US" sz="1400" dirty="0"/>
              <a:t> HVP &gt; </a:t>
            </a:r>
            <a:r>
              <a:rPr lang="en-US" sz="1400" dirty="0" err="1"/>
              <a:t>δ</a:t>
            </a:r>
            <a:r>
              <a:rPr lang="en-US" sz="1400" dirty="0"/>
              <a:t> </a:t>
            </a:r>
            <a:r>
              <a:rPr lang="en-US" sz="1400" dirty="0" err="1"/>
              <a:t>HLbL</a:t>
            </a:r>
            <a:r>
              <a:rPr lang="en-US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14DB4-72ED-9605-F405-D3F6F23DB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" t="21936" b="4229"/>
          <a:stretch/>
        </p:blipFill>
        <p:spPr>
          <a:xfrm>
            <a:off x="20029" y="2653069"/>
            <a:ext cx="4917745" cy="279044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FB651C-0FE3-96FE-8569-F8494AF9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A965D-6D47-1441-B120-17E2A5F0A9C4}"/>
              </a:ext>
            </a:extLst>
          </p:cNvPr>
          <p:cNvSpPr txBox="1"/>
          <p:nvPr/>
        </p:nvSpPr>
        <p:spPr>
          <a:xfrm flipH="1">
            <a:off x="4158664" y="5322938"/>
            <a:ext cx="72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7992A-AB9A-61F4-9E73-38B808B01E8C}"/>
              </a:ext>
            </a:extLst>
          </p:cNvPr>
          <p:cNvSpPr txBox="1"/>
          <p:nvPr/>
        </p:nvSpPr>
        <p:spPr>
          <a:xfrm>
            <a:off x="48155" y="1824232"/>
            <a:ext cx="469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</a:t>
            </a:r>
            <a:r>
              <a:rPr lang="en-US" sz="1400" dirty="0"/>
              <a:t>hite </a:t>
            </a:r>
            <a:r>
              <a:rPr lang="en-US" sz="1400" b="1" dirty="0"/>
              <a:t>P</a:t>
            </a:r>
            <a:r>
              <a:rPr lang="en-US" sz="1400" dirty="0"/>
              <a:t>aper [T. Aoyama et al., </a:t>
            </a:r>
            <a:r>
              <a:rPr lang="en-GB" sz="1400" b="0" i="1" u="none" strike="noStrike" dirty="0">
                <a:effectLst/>
                <a:latin typeface="-apple-system"/>
              </a:rPr>
              <a:t>Phys. Rept.</a:t>
            </a:r>
            <a:r>
              <a:rPr lang="en-GB" sz="1400" b="0" i="0" u="none" strike="noStrike" dirty="0">
                <a:effectLst/>
                <a:latin typeface="-apple-system"/>
              </a:rPr>
              <a:t> 887 (</a:t>
            </a:r>
            <a:r>
              <a:rPr lang="en-GB" sz="1400" b="1" i="0" u="sng" strike="noStrike" dirty="0">
                <a:effectLst/>
                <a:latin typeface="-apple-system"/>
              </a:rPr>
              <a:t>2020</a:t>
            </a:r>
            <a:r>
              <a:rPr lang="en-GB" sz="1400" b="0" i="0" u="none" strike="noStrike" dirty="0">
                <a:effectLst/>
                <a:latin typeface="-apple-system"/>
              </a:rPr>
              <a:t>) 1-166</a:t>
            </a:r>
            <a:r>
              <a:rPr lang="en-US" sz="1400" dirty="0"/>
              <a:t>]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73A7A-8CF4-A7A3-A3D2-20D897E0D3DC}"/>
              </a:ext>
            </a:extLst>
          </p:cNvPr>
          <p:cNvSpPr txBox="1"/>
          <p:nvPr/>
        </p:nvSpPr>
        <p:spPr>
          <a:xfrm>
            <a:off x="3845272" y="2304653"/>
            <a:ext cx="955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530D5"/>
                </a:solidFill>
              </a:rPr>
              <a:t>0.37 ppm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D56D9-342B-C4F1-220D-A35EF60FE4DE}"/>
              </a:ext>
            </a:extLst>
          </p:cNvPr>
          <p:cNvSpPr txBox="1"/>
          <p:nvPr/>
        </p:nvSpPr>
        <p:spPr>
          <a:xfrm>
            <a:off x="5603090" y="1686413"/>
            <a:ext cx="34307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Measurement</a:t>
            </a:r>
            <a:r>
              <a:rPr lang="en-US" sz="1400" dirty="0"/>
              <a:t> of the Positive Muon </a:t>
            </a:r>
          </a:p>
          <a:p>
            <a:r>
              <a:rPr lang="en-US" sz="1400" dirty="0"/>
              <a:t>Anomalous Magnetic Moment to </a:t>
            </a:r>
            <a:r>
              <a:rPr lang="en-US" sz="1400" b="1" dirty="0">
                <a:solidFill>
                  <a:schemeClr val="accent2"/>
                </a:solidFill>
              </a:rPr>
              <a:t>0.46 ppm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[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Phys. Rev. Lett.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126 (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2021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) 14, 141801]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/>
              <a:t>… </a:t>
            </a:r>
            <a:r>
              <a:rPr lang="en-US" sz="1400" b="1" dirty="0"/>
              <a:t>to </a:t>
            </a:r>
            <a:r>
              <a:rPr lang="en-US" sz="1400" b="1" dirty="0">
                <a:solidFill>
                  <a:srgbClr val="FF0000"/>
                </a:solidFill>
              </a:rPr>
              <a:t>0.20 ppm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131 (</a:t>
            </a:r>
            <a:r>
              <a:rPr lang="en-US" sz="1400" b="1" u="sng" dirty="0">
                <a:solidFill>
                  <a:srgbClr val="FF0000"/>
                </a:solidFill>
              </a:rPr>
              <a:t>2023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) 16, 161802]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C48133-C358-6612-EDCA-1B84B348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697" y="935185"/>
            <a:ext cx="5106833" cy="420460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680B850-1C82-E2B6-D714-6C2B1F4EC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726" y="2910048"/>
            <a:ext cx="4281600" cy="3211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3B002E-6864-8BF5-3914-D9279B6A1809}"/>
              </a:ext>
            </a:extLst>
          </p:cNvPr>
          <p:cNvSpPr txBox="1"/>
          <p:nvPr/>
        </p:nvSpPr>
        <p:spPr>
          <a:xfrm>
            <a:off x="5416815" y="4885523"/>
            <a:ext cx="1224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!!  No official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TI predictions: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6F4A1-C466-708D-AD59-29CCA1DC0B7A}"/>
              </a:ext>
            </a:extLst>
          </p:cNvPr>
          <p:cNvSpPr txBox="1"/>
          <p:nvPr/>
        </p:nvSpPr>
        <p:spPr>
          <a:xfrm>
            <a:off x="4800602" y="6169580"/>
            <a:ext cx="357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… seemed close to a NP discovery?!</a:t>
            </a:r>
          </a:p>
        </p:txBody>
      </p:sp>
    </p:spTree>
    <p:extLst>
      <p:ext uri="{BB962C8B-B14F-4D97-AF65-F5344CB8AC3E}">
        <p14:creationId xmlns:p14="http://schemas.microsoft.com/office/powerpoint/2010/main" val="382993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88612"/>
            <a:ext cx="8682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a</a:t>
            </a:r>
            <a:r>
              <a:rPr lang="en-US" sz="3200" baseline="-25000" dirty="0" err="1">
                <a:solidFill>
                  <a:srgbClr val="0000FF"/>
                </a:solidFill>
              </a:rPr>
              <a:t>μ</a:t>
            </a:r>
            <a:r>
              <a:rPr lang="en-US" sz="3200" baseline="30000" dirty="0" err="1">
                <a:solidFill>
                  <a:srgbClr val="0000FF"/>
                </a:solidFill>
              </a:rPr>
              <a:t>HVP</a:t>
            </a:r>
            <a:r>
              <a:rPr lang="en-US" sz="3200" baseline="30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2800" dirty="0">
                <a:solidFill>
                  <a:schemeClr val="bg1"/>
                </a:solidFill>
              </a:rPr>
              <a:t>Basic principles of </a:t>
            </a:r>
            <a:r>
              <a:rPr lang="en-US" sz="2800" b="1" dirty="0">
                <a:solidFill>
                  <a:schemeClr val="bg1"/>
                </a:solidFill>
              </a:rPr>
              <a:t>dispersive</a:t>
            </a:r>
            <a:r>
              <a:rPr lang="en-US" sz="2800" dirty="0">
                <a:solidFill>
                  <a:schemeClr val="bg1"/>
                </a:solidFill>
              </a:rPr>
              <a:t> data-driven method</a:t>
            </a:r>
            <a:r>
              <a:rPr lang="en-US" sz="2400" baseline="30000" dirty="0">
                <a:solidFill>
                  <a:srgbClr val="C00000"/>
                </a:solidFill>
              </a:rPr>
              <a:t>  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207" y="5304111"/>
            <a:ext cx="8814646" cy="140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Zapf Dingbats"/>
                <a:cs typeface="Zapf Dingbats"/>
                <a:sym typeface="Zapf Dingbats"/>
              </a:rPr>
              <a:t>Total hadronic cross section </a:t>
            </a:r>
            <a:r>
              <a:rPr lang="en-US" sz="1600" b="1" dirty="0" err="1"/>
              <a:t>σ</a:t>
            </a:r>
            <a:r>
              <a:rPr lang="en-US" sz="1600" b="1" baseline="-25000" dirty="0" err="1"/>
              <a:t>had</a:t>
            </a:r>
            <a:r>
              <a:rPr lang="en-US" sz="1600" b="1" baseline="-25000" dirty="0"/>
              <a:t> 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from  ~ 250 data sets for  </a:t>
            </a:r>
            <a:r>
              <a:rPr lang="en-US" sz="1600" b="1" dirty="0" err="1">
                <a:solidFill>
                  <a:srgbClr val="C00000"/>
                </a:solidFill>
                <a:ea typeface="Zapf Dingbats"/>
                <a:cs typeface="Zapf Dingbats"/>
                <a:sym typeface="Zapf Dingbats"/>
              </a:rPr>
              <a:t>e</a:t>
            </a:r>
            <a:r>
              <a:rPr lang="en-US" sz="1600" b="1" baseline="30000" dirty="0" err="1">
                <a:solidFill>
                  <a:srgbClr val="C00000"/>
                </a:solidFill>
                <a:ea typeface="Zapf Dingbats"/>
                <a:cs typeface="Zapf Dingbats"/>
                <a:sym typeface="Zapf Dingbats"/>
              </a:rPr>
              <a:t>+</a:t>
            </a:r>
            <a:r>
              <a:rPr lang="en-US" sz="1600" b="1" dirty="0" err="1">
                <a:solidFill>
                  <a:srgbClr val="C00000"/>
                </a:solidFill>
                <a:ea typeface="Zapf Dingbats"/>
                <a:cs typeface="Zapf Dingbats"/>
                <a:sym typeface="Zapf Dingbats"/>
              </a:rPr>
              <a:t>e</a:t>
            </a:r>
            <a:r>
              <a:rPr lang="en-US" sz="1600" b="1" baseline="30000" dirty="0">
                <a:solidFill>
                  <a:srgbClr val="C00000"/>
                </a:solidFill>
                <a:ea typeface="Zapf Dingbats"/>
                <a:cs typeface="Zapf Dingbats"/>
                <a:sym typeface="Zapf Dingbats"/>
              </a:rPr>
              <a:t>- </a:t>
            </a:r>
            <a:r>
              <a:rPr lang="en-US" sz="1600" b="1" dirty="0">
                <a:solidFill>
                  <a:srgbClr val="C00000"/>
                </a:solidFill>
                <a:ea typeface="Zapf Dingbats"/>
                <a:cs typeface="Zapf Dingbats"/>
                <a:sym typeface="Zapf Dingbats"/>
              </a:rPr>
              <a:t>➞ hadrons  </a:t>
            </a:r>
            <a:r>
              <a:rPr lang="en-US" sz="1600" dirty="0">
                <a:ea typeface="Zapf Dingbats"/>
                <a:cs typeface="Zapf Dingbats"/>
                <a:sym typeface="Zapf Dingbats"/>
              </a:rPr>
              <a:t>in  ~ 50 final states</a:t>
            </a:r>
            <a:endParaRPr lang="en-US" sz="1600" b="1" dirty="0">
              <a:ea typeface="Zapf Dingbats"/>
              <a:cs typeface="Zapf Dingbats"/>
              <a:sym typeface="Zapf Dingbat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Uncertainty of </a:t>
            </a:r>
            <a:r>
              <a:rPr lang="en-US" sz="1600" dirty="0" err="1"/>
              <a:t>a</a:t>
            </a:r>
            <a:r>
              <a:rPr lang="en-US" sz="1600" baseline="-25000" dirty="0" err="1"/>
              <a:t>μ</a:t>
            </a:r>
            <a:r>
              <a:rPr lang="en-US" sz="1600" baseline="30000" dirty="0" err="1"/>
              <a:t>HVP</a:t>
            </a:r>
            <a:r>
              <a:rPr lang="en-US" sz="1600" b="1" baseline="30000" dirty="0"/>
              <a:t> </a:t>
            </a:r>
            <a:r>
              <a:rPr lang="en-US" sz="1600" dirty="0"/>
              <a:t>prediction from statistical &amp; systematic uncertainties of input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pQCD</a:t>
            </a:r>
            <a:r>
              <a:rPr lang="en-US" sz="1600" dirty="0"/>
              <a:t> only at large s</a:t>
            </a:r>
            <a:r>
              <a:rPr lang="en-US" sz="1600" dirty="0">
                <a:sym typeface="Zapf Dingbats"/>
              </a:rPr>
              <a:t>,  </a:t>
            </a:r>
            <a:r>
              <a:rPr lang="en-US" sz="1600" b="1" dirty="0">
                <a:sym typeface="Zapf Dingbats"/>
              </a:rPr>
              <a:t>no modelling</a:t>
            </a:r>
            <a:r>
              <a:rPr lang="en-US" sz="1600" dirty="0">
                <a:sym typeface="Zapf Dingbats"/>
              </a:rPr>
              <a:t> of </a:t>
            </a:r>
            <a:r>
              <a:rPr lang="en-US" sz="1600" dirty="0" err="1"/>
              <a:t>σ</a:t>
            </a:r>
            <a:r>
              <a:rPr lang="en-US" sz="1600" baseline="-25000" dirty="0" err="1"/>
              <a:t>had</a:t>
            </a:r>
            <a:r>
              <a:rPr lang="en-US" sz="1600" dirty="0"/>
              <a:t>(s),  direct data integration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The method is solid beyond doubt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F174C6-7A16-6F41-B7F2-6CEC6BCD5F91}"/>
              </a:ext>
            </a:extLst>
          </p:cNvPr>
          <p:cNvSpPr txBox="1"/>
          <p:nvPr/>
        </p:nvSpPr>
        <p:spPr>
          <a:xfrm>
            <a:off x="4406817" y="955323"/>
            <a:ext cx="440976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One-loop diagram with hadronic blob =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integral over q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of virtual photon, 1 HVP insertion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rgbClr val="7030A0"/>
              </a:solidFill>
            </a:endParaRPr>
          </a:p>
          <a:p>
            <a:endParaRPr lang="en-US" sz="1600" dirty="0">
              <a:solidFill>
                <a:srgbClr val="7030A0"/>
              </a:solidFill>
            </a:endParaRPr>
          </a:p>
          <a:p>
            <a:r>
              <a:rPr lang="en-US" sz="1600" b="1" dirty="0">
                <a:solidFill>
                  <a:srgbClr val="1530D5"/>
                </a:solidFill>
              </a:rPr>
              <a:t>Causality</a:t>
            </a:r>
            <a:r>
              <a:rPr lang="en-US" sz="1600" dirty="0">
                <a:solidFill>
                  <a:srgbClr val="1530D5"/>
                </a:solidFill>
              </a:rPr>
              <a:t>  ➠  analyticity  ➠  dispersion integral: 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>
                <a:solidFill>
                  <a:srgbClr val="1530D5"/>
                </a:solidFill>
              </a:rPr>
              <a:t>obtain HVP from its imaginary part only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1530D5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en-US" sz="1600" dirty="0"/>
          </a:p>
          <a:p>
            <a:r>
              <a:rPr lang="en-US" sz="1600" b="1" dirty="0"/>
              <a:t>Unitarity</a:t>
            </a:r>
            <a:r>
              <a:rPr lang="en-US" sz="1600" dirty="0"/>
              <a:t>  ➠  Optical Theorem: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	imaginary part (`cut diagram’) = </a:t>
            </a:r>
          </a:p>
          <a:p>
            <a:r>
              <a:rPr lang="en-US" sz="1600" dirty="0"/>
              <a:t>            sum over |cut  diagram|</a:t>
            </a:r>
            <a:r>
              <a:rPr lang="en-US" sz="1600" baseline="30000" dirty="0"/>
              <a:t>2 </a:t>
            </a:r>
            <a:r>
              <a:rPr lang="en-US" sz="1600" dirty="0"/>
              <a:t>, i.e.</a:t>
            </a:r>
          </a:p>
          <a:p>
            <a:r>
              <a:rPr lang="en-US" sz="1600" dirty="0"/>
              <a:t>	   ∝ sum over all total hadronic cross sections</a:t>
            </a:r>
          </a:p>
        </p:txBody>
      </p:sp>
      <p:pic>
        <p:nvPicPr>
          <p:cNvPr id="7" name="コンテンツ プレースホルダー 5" descr="スクリーンショット 2012-09-29 7.56.43.png">
            <a:extLst>
              <a:ext uri="{FF2B5EF4-FFF2-40B4-BE49-F238E27FC236}">
                <a16:creationId xmlns:a16="http://schemas.microsoft.com/office/drawing/2014/main" id="{0C4A926F-FD77-F344-B131-C28CDD9C438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6408" r="22025" b="71824"/>
          <a:stretch/>
        </p:blipFill>
        <p:spPr>
          <a:xfrm>
            <a:off x="609595" y="1028475"/>
            <a:ext cx="1877961" cy="890052"/>
          </a:xfrm>
          <a:prstGeom prst="rect">
            <a:avLst/>
          </a:prstGeom>
        </p:spPr>
      </p:pic>
      <p:pic>
        <p:nvPicPr>
          <p:cNvPr id="8" name="コンテンツ プレースホルダー 5" descr="スクリーンショット 2012-09-29 7.56.43.png">
            <a:extLst>
              <a:ext uri="{FF2B5EF4-FFF2-40B4-BE49-F238E27FC236}">
                <a16:creationId xmlns:a16="http://schemas.microsoft.com/office/drawing/2014/main" id="{82B2FE7D-7E12-1C41-BD10-5040160961F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41530" r="3183" b="42839"/>
          <a:stretch/>
        </p:blipFill>
        <p:spPr>
          <a:xfrm>
            <a:off x="395737" y="2173221"/>
            <a:ext cx="3532247" cy="639127"/>
          </a:xfrm>
          <a:prstGeom prst="rect">
            <a:avLst/>
          </a:prstGeom>
        </p:spPr>
      </p:pic>
      <p:pic>
        <p:nvPicPr>
          <p:cNvPr id="10" name="コンテンツ プレースホルダー 5" descr="スクリーンショット 2012-09-29 7.56.43.png">
            <a:extLst>
              <a:ext uri="{FF2B5EF4-FFF2-40B4-BE49-F238E27FC236}">
                <a16:creationId xmlns:a16="http://schemas.microsoft.com/office/drawing/2014/main" id="{0BBF4AB0-557F-B847-B24C-5C5064AFA92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55228" r="7305" b="22934"/>
          <a:stretch/>
        </p:blipFill>
        <p:spPr>
          <a:xfrm>
            <a:off x="599763" y="3107409"/>
            <a:ext cx="3244645" cy="892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9095A-2F0A-444A-B96C-BE9550D22FA8}"/>
              </a:ext>
            </a:extLst>
          </p:cNvPr>
          <p:cNvSpPr txBox="1"/>
          <p:nvPr/>
        </p:nvSpPr>
        <p:spPr>
          <a:xfrm>
            <a:off x="1229023" y="295208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✂️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1A40CE-AB1A-B443-AD48-4F8843B424EB}"/>
              </a:ext>
            </a:extLst>
          </p:cNvPr>
          <p:cNvCxnSpPr>
            <a:stCxn id="3" idx="2"/>
            <a:endCxn id="3" idx="2"/>
          </p:cNvCxnSpPr>
          <p:nvPr/>
        </p:nvCxnSpPr>
        <p:spPr>
          <a:xfrm>
            <a:off x="1463222" y="3321420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53322E-6285-F543-8B9D-AACF23BA5BDA}"/>
              </a:ext>
            </a:extLst>
          </p:cNvPr>
          <p:cNvCxnSpPr>
            <a:cxnSpLocks/>
          </p:cNvCxnSpPr>
          <p:nvPr/>
        </p:nvCxnSpPr>
        <p:spPr>
          <a:xfrm>
            <a:off x="1473054" y="3232244"/>
            <a:ext cx="0" cy="813240"/>
          </a:xfrm>
          <a:prstGeom prst="line">
            <a:avLst/>
          </a:prstGeom>
          <a:ln>
            <a:solidFill>
              <a:srgbClr val="FF0000">
                <a:alpha val="59000"/>
              </a:srgb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91B6E2-3B70-A044-A458-85E454B10493}"/>
              </a:ext>
            </a:extLst>
          </p:cNvPr>
          <p:cNvSpPr txBox="1"/>
          <p:nvPr/>
        </p:nvSpPr>
        <p:spPr>
          <a:xfrm>
            <a:off x="993746" y="1535705"/>
            <a:ext cx="316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pic>
        <p:nvPicPr>
          <p:cNvPr id="18" name="コンテンツ プレースホルダー 5" descr="スクリーンショット 2012-09-29 7.56.43.png">
            <a:extLst>
              <a:ext uri="{FF2B5EF4-FFF2-40B4-BE49-F238E27FC236}">
                <a16:creationId xmlns:a16="http://schemas.microsoft.com/office/drawing/2014/main" id="{B72C7B8C-7A9D-2249-97B4-9A4F3EA8AC9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" t="78003" r="3655" b="172"/>
          <a:stretch/>
        </p:blipFill>
        <p:spPr>
          <a:xfrm>
            <a:off x="432607" y="4244506"/>
            <a:ext cx="3519948" cy="892373"/>
          </a:xfrm>
          <a:prstGeom prst="rect">
            <a:avLst/>
          </a:prstGeom>
        </p:spPr>
      </p:pic>
      <p:pic>
        <p:nvPicPr>
          <p:cNvPr id="19" name="図 9" descr="スクリーンショット 2012-09-29 7.59.08.png">
            <a:extLst>
              <a:ext uri="{FF2B5EF4-FFF2-40B4-BE49-F238E27FC236}">
                <a16:creationId xmlns:a16="http://schemas.microsoft.com/office/drawing/2014/main" id="{B0DA8797-0DD3-594F-9DAF-53353F23E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28" y="4361356"/>
            <a:ext cx="3711784" cy="89469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000F320-BB2E-5A48-819A-67A04D36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21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68061</TotalTime>
  <Words>2697</Words>
  <Application>Microsoft Macintosh PowerPoint</Application>
  <PresentationFormat>On-screen Show (4:3)</PresentationFormat>
  <Paragraphs>359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-apple-system</vt:lpstr>
      <vt:lpstr>Arial</vt:lpstr>
      <vt:lpstr>Calibri</vt:lpstr>
      <vt:lpstr>Courier New</vt:lpstr>
      <vt:lpstr>Times Roman</vt:lpstr>
      <vt:lpstr>Wingdings</vt:lpstr>
      <vt:lpstr>Zapf Dingbats</vt:lpstr>
      <vt:lpstr>Office Theme</vt:lpstr>
      <vt:lpstr>Status of the puzzles of g-2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Muon g-2 Theory Initiative est. 2017   https://muon-gm2-theory.illinois.edu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Liverpool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Thomas Teubner</dc:creator>
  <cp:keywords/>
  <dc:description/>
  <cp:lastModifiedBy>Teubner, Thomas</cp:lastModifiedBy>
  <cp:revision>1289</cp:revision>
  <cp:lastPrinted>2019-09-02T14:41:15Z</cp:lastPrinted>
  <dcterms:created xsi:type="dcterms:W3CDTF">2013-09-05T18:00:23Z</dcterms:created>
  <dcterms:modified xsi:type="dcterms:W3CDTF">2025-11-11T11:09:05Z</dcterms:modified>
  <cp:category/>
</cp:coreProperties>
</file>