
<file path=[Content_Types].xml><?xml version="1.0" encoding="utf-8"?>
<Types xmlns="http://schemas.openxmlformats.org/package/2006/content-types">
  <Default Extension="gif" ContentType="image/gif"/>
  <Default Extension="glb" ContentType="model/gltf.binary"/>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Lst>
  <p:notesMasterIdLst>
    <p:notesMasterId r:id="rId36"/>
  </p:notesMasterIdLst>
  <p:sldIdLst>
    <p:sldId id="256" r:id="rId3"/>
    <p:sldId id="333" r:id="rId4"/>
    <p:sldId id="281" r:id="rId5"/>
    <p:sldId id="283" r:id="rId6"/>
    <p:sldId id="277" r:id="rId7"/>
    <p:sldId id="292" r:id="rId8"/>
    <p:sldId id="305" r:id="rId9"/>
    <p:sldId id="306" r:id="rId10"/>
    <p:sldId id="307" r:id="rId11"/>
    <p:sldId id="328" r:id="rId12"/>
    <p:sldId id="383" r:id="rId13"/>
    <p:sldId id="370" r:id="rId14"/>
    <p:sldId id="371" r:id="rId15"/>
    <p:sldId id="336" r:id="rId16"/>
    <p:sldId id="373" r:id="rId17"/>
    <p:sldId id="374" r:id="rId18"/>
    <p:sldId id="375" r:id="rId19"/>
    <p:sldId id="376" r:id="rId20"/>
    <p:sldId id="379" r:id="rId21"/>
    <p:sldId id="380" r:id="rId22"/>
    <p:sldId id="382" r:id="rId23"/>
    <p:sldId id="372" r:id="rId24"/>
    <p:sldId id="384" r:id="rId25"/>
    <p:sldId id="385" r:id="rId26"/>
    <p:sldId id="386" r:id="rId27"/>
    <p:sldId id="387" r:id="rId28"/>
    <p:sldId id="388" r:id="rId29"/>
    <p:sldId id="395" r:id="rId30"/>
    <p:sldId id="393" r:id="rId31"/>
    <p:sldId id="276" r:id="rId32"/>
    <p:sldId id="291" r:id="rId33"/>
    <p:sldId id="356" r:id="rId34"/>
    <p:sldId id="390" r:id="rId35"/>
  </p:sldIdLst>
  <p:sldSz cx="12192000" cy="6858000"/>
  <p:notesSz cx="6858000" cy="9144000"/>
  <p:defaultTex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27FF"/>
    <a:srgbClr val="068306"/>
    <a:srgbClr val="E7E6E6"/>
    <a:srgbClr val="215CAF"/>
    <a:srgbClr val="FF0000"/>
    <a:srgbClr val="FFFFFF"/>
    <a:srgbClr val="F8F8FA"/>
    <a:srgbClr val="ECEDF1"/>
    <a:srgbClr val="FEFEFE"/>
    <a:srgbClr val="E6E9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64E369D-DBE5-4CDD-AEAC-48466EB51292}" v="74" dt="2025-11-12T12:58:53.46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17" autoAdjust="0"/>
    <p:restoredTop sz="94660"/>
  </p:normalViewPr>
  <p:slideViewPr>
    <p:cSldViewPr snapToGrid="0">
      <p:cViewPr varScale="1">
        <p:scale>
          <a:sx n="63" d="100"/>
          <a:sy n="63" d="100"/>
        </p:scale>
        <p:origin x="848"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5/10/relationships/revisionInfo" Target="revisionInfo.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ed tw" userId="c0f612c66aebe345" providerId="LiveId" clId="{1DE42C2B-309B-41A1-A7F7-229F049E585F}"/>
    <pc:docChg chg="custSel addSld delSld modSld sldOrd">
      <pc:chgData name="ted tw" userId="c0f612c66aebe345" providerId="LiveId" clId="{1DE42C2B-309B-41A1-A7F7-229F049E585F}" dt="2025-11-12T13:58:01.081" v="353" actId="20577"/>
      <pc:docMkLst>
        <pc:docMk/>
      </pc:docMkLst>
      <pc:sldChg chg="modSp mod">
        <pc:chgData name="ted tw" userId="c0f612c66aebe345" providerId="LiveId" clId="{1DE42C2B-309B-41A1-A7F7-229F049E585F}" dt="2025-11-12T13:58:01.081" v="353" actId="20577"/>
        <pc:sldMkLst>
          <pc:docMk/>
          <pc:sldMk cId="3536168811" sldId="256"/>
        </pc:sldMkLst>
        <pc:spChg chg="mod">
          <ac:chgData name="ted tw" userId="c0f612c66aebe345" providerId="LiveId" clId="{1DE42C2B-309B-41A1-A7F7-229F049E585F}" dt="2025-11-12T13:58:01.081" v="353" actId="20577"/>
          <ac:spMkLst>
            <pc:docMk/>
            <pc:sldMk cId="3536168811" sldId="256"/>
            <ac:spMk id="8" creationId="{0C45CDB7-73D7-281C-81CE-01ECB01A8C8B}"/>
          </ac:spMkLst>
        </pc:spChg>
      </pc:sldChg>
      <pc:sldChg chg="addSp delSp modSp mod">
        <pc:chgData name="ted tw" userId="c0f612c66aebe345" providerId="LiveId" clId="{1DE42C2B-309B-41A1-A7F7-229F049E585F}" dt="2025-11-12T12:57:59.694" v="324" actId="1035"/>
        <pc:sldMkLst>
          <pc:docMk/>
          <pc:sldMk cId="4264882128" sldId="276"/>
        </pc:sldMkLst>
        <pc:spChg chg="mod">
          <ac:chgData name="ted tw" userId="c0f612c66aebe345" providerId="LiveId" clId="{1DE42C2B-309B-41A1-A7F7-229F049E585F}" dt="2025-11-12T09:45:35.578" v="187" actId="1076"/>
          <ac:spMkLst>
            <pc:docMk/>
            <pc:sldMk cId="4264882128" sldId="276"/>
            <ac:spMk id="2" creationId="{AAFDDD79-2157-FE71-503E-C9D69872BA53}"/>
          </ac:spMkLst>
        </pc:spChg>
        <pc:spChg chg="mod">
          <ac:chgData name="ted tw" userId="c0f612c66aebe345" providerId="LiveId" clId="{1DE42C2B-309B-41A1-A7F7-229F049E585F}" dt="2025-11-12T12:57:59.694" v="324" actId="1035"/>
          <ac:spMkLst>
            <pc:docMk/>
            <pc:sldMk cId="4264882128" sldId="276"/>
            <ac:spMk id="3" creationId="{3C1FB9F6-0BF9-FF09-6FD2-6EEB7253EADB}"/>
          </ac:spMkLst>
        </pc:spChg>
        <pc:spChg chg="add mod">
          <ac:chgData name="ted tw" userId="c0f612c66aebe345" providerId="LiveId" clId="{1DE42C2B-309B-41A1-A7F7-229F049E585F}" dt="2025-11-11T17:24:27.665" v="62"/>
          <ac:spMkLst>
            <pc:docMk/>
            <pc:sldMk cId="4264882128" sldId="276"/>
            <ac:spMk id="4" creationId="{2B3FCBF4-BEE3-4FAE-4924-0FFAE4E9C5D5}"/>
          </ac:spMkLst>
        </pc:spChg>
        <pc:spChg chg="del">
          <ac:chgData name="ted tw" userId="c0f612c66aebe345" providerId="LiveId" clId="{1DE42C2B-309B-41A1-A7F7-229F049E585F}" dt="2025-11-11T17:24:27.125" v="61" actId="478"/>
          <ac:spMkLst>
            <pc:docMk/>
            <pc:sldMk cId="4264882128" sldId="276"/>
            <ac:spMk id="5" creationId="{11498982-E948-7E60-4081-E39A8BAD70B0}"/>
          </ac:spMkLst>
        </pc:spChg>
      </pc:sldChg>
      <pc:sldChg chg="addSp delSp modSp mod">
        <pc:chgData name="ted tw" userId="c0f612c66aebe345" providerId="LiveId" clId="{1DE42C2B-309B-41A1-A7F7-229F049E585F}" dt="2025-11-11T17:21:46.223" v="20"/>
        <pc:sldMkLst>
          <pc:docMk/>
          <pc:sldMk cId="434878610" sldId="277"/>
        </pc:sldMkLst>
        <pc:spChg chg="add mod">
          <ac:chgData name="ted tw" userId="c0f612c66aebe345" providerId="LiveId" clId="{1DE42C2B-309B-41A1-A7F7-229F049E585F}" dt="2025-11-11T17:21:46.223" v="20"/>
          <ac:spMkLst>
            <pc:docMk/>
            <pc:sldMk cId="434878610" sldId="277"/>
            <ac:spMk id="2" creationId="{342E7A30-C2BC-2A2B-7DC0-B151B224992F}"/>
          </ac:spMkLst>
        </pc:spChg>
        <pc:spChg chg="del">
          <ac:chgData name="ted tw" userId="c0f612c66aebe345" providerId="LiveId" clId="{1DE42C2B-309B-41A1-A7F7-229F049E585F}" dt="2025-11-11T17:21:45.587" v="19" actId="478"/>
          <ac:spMkLst>
            <pc:docMk/>
            <pc:sldMk cId="434878610" sldId="277"/>
            <ac:spMk id="4" creationId="{D4527051-24A3-40F4-5AF9-AFD1A0F0CFC8}"/>
          </ac:spMkLst>
        </pc:spChg>
      </pc:sldChg>
      <pc:sldChg chg="addSp delSp modSp mod">
        <pc:chgData name="ted tw" userId="c0f612c66aebe345" providerId="LiveId" clId="{1DE42C2B-309B-41A1-A7F7-229F049E585F}" dt="2025-11-11T17:21:02.936" v="11"/>
        <pc:sldMkLst>
          <pc:docMk/>
          <pc:sldMk cId="1640508475" sldId="281"/>
        </pc:sldMkLst>
        <pc:spChg chg="add mod">
          <ac:chgData name="ted tw" userId="c0f612c66aebe345" providerId="LiveId" clId="{1DE42C2B-309B-41A1-A7F7-229F049E585F}" dt="2025-11-11T17:21:02.936" v="11"/>
          <ac:spMkLst>
            <pc:docMk/>
            <pc:sldMk cId="1640508475" sldId="281"/>
            <ac:spMk id="22" creationId="{526C92D9-49A7-8832-3C25-4821AF0825B4}"/>
          </ac:spMkLst>
        </pc:spChg>
        <pc:spChg chg="del mod">
          <ac:chgData name="ted tw" userId="c0f612c66aebe345" providerId="LiveId" clId="{1DE42C2B-309B-41A1-A7F7-229F049E585F}" dt="2025-11-11T17:21:02.248" v="10" actId="478"/>
          <ac:spMkLst>
            <pc:docMk/>
            <pc:sldMk cId="1640508475" sldId="281"/>
            <ac:spMk id="31" creationId="{34823481-6529-A37F-E4F2-B87929CF17E9}"/>
          </ac:spMkLst>
        </pc:spChg>
      </pc:sldChg>
      <pc:sldChg chg="addSp delSp modSp mod">
        <pc:chgData name="ted tw" userId="c0f612c66aebe345" providerId="LiveId" clId="{1DE42C2B-309B-41A1-A7F7-229F049E585F}" dt="2025-11-11T17:21:09.367" v="13"/>
        <pc:sldMkLst>
          <pc:docMk/>
          <pc:sldMk cId="114195050" sldId="283"/>
        </pc:sldMkLst>
        <pc:spChg chg="add mod">
          <ac:chgData name="ted tw" userId="c0f612c66aebe345" providerId="LiveId" clId="{1DE42C2B-309B-41A1-A7F7-229F049E585F}" dt="2025-11-11T17:21:09.367" v="13"/>
          <ac:spMkLst>
            <pc:docMk/>
            <pc:sldMk cId="114195050" sldId="283"/>
            <ac:spMk id="2" creationId="{5446BA27-A457-A988-2115-8BF3563BB8FF}"/>
          </ac:spMkLst>
        </pc:spChg>
        <pc:spChg chg="del">
          <ac:chgData name="ted tw" userId="c0f612c66aebe345" providerId="LiveId" clId="{1DE42C2B-309B-41A1-A7F7-229F049E585F}" dt="2025-11-11T17:21:08.573" v="12" actId="478"/>
          <ac:spMkLst>
            <pc:docMk/>
            <pc:sldMk cId="114195050" sldId="283"/>
            <ac:spMk id="3" creationId="{1CC72308-C311-4CA9-7CE2-2CBF370DF47D}"/>
          </ac:spMkLst>
        </pc:spChg>
      </pc:sldChg>
      <pc:sldChg chg="addSp delSp modSp mod">
        <pc:chgData name="ted tw" userId="c0f612c66aebe345" providerId="LiveId" clId="{1DE42C2B-309B-41A1-A7F7-229F049E585F}" dt="2025-11-11T17:21:51.536" v="22"/>
        <pc:sldMkLst>
          <pc:docMk/>
          <pc:sldMk cId="514551932" sldId="292"/>
        </pc:sldMkLst>
        <pc:spChg chg="add mod">
          <ac:chgData name="ted tw" userId="c0f612c66aebe345" providerId="LiveId" clId="{1DE42C2B-309B-41A1-A7F7-229F049E585F}" dt="2025-11-11T17:21:51.536" v="22"/>
          <ac:spMkLst>
            <pc:docMk/>
            <pc:sldMk cId="514551932" sldId="292"/>
            <ac:spMk id="2" creationId="{534C9B73-7637-554D-3401-92126F375F55}"/>
          </ac:spMkLst>
        </pc:spChg>
        <pc:spChg chg="del">
          <ac:chgData name="ted tw" userId="c0f612c66aebe345" providerId="LiveId" clId="{1DE42C2B-309B-41A1-A7F7-229F049E585F}" dt="2025-11-11T17:21:50.922" v="21" actId="478"/>
          <ac:spMkLst>
            <pc:docMk/>
            <pc:sldMk cId="514551932" sldId="292"/>
            <ac:spMk id="60" creationId="{74AEF068-020A-D42E-C919-D7AB3B8B3213}"/>
          </ac:spMkLst>
        </pc:spChg>
      </pc:sldChg>
      <pc:sldChg chg="addSp delSp modSp add mod">
        <pc:chgData name="ted tw" userId="c0f612c66aebe345" providerId="LiveId" clId="{1DE42C2B-309B-41A1-A7F7-229F049E585F}" dt="2025-11-12T12:58:43.960" v="330"/>
        <pc:sldMkLst>
          <pc:docMk/>
          <pc:sldMk cId="1504444120" sldId="305"/>
        </pc:sldMkLst>
        <pc:spChg chg="add mod">
          <ac:chgData name="ted tw" userId="c0f612c66aebe345" providerId="LiveId" clId="{1DE42C2B-309B-41A1-A7F7-229F049E585F}" dt="2025-11-12T12:58:43.960" v="330"/>
          <ac:spMkLst>
            <pc:docMk/>
            <pc:sldMk cId="1504444120" sldId="305"/>
            <ac:spMk id="3" creationId="{D3E1E17C-7F9A-C4BB-1942-559B86C995D8}"/>
          </ac:spMkLst>
        </pc:spChg>
        <pc:spChg chg="del mod">
          <ac:chgData name="ted tw" userId="c0f612c66aebe345" providerId="LiveId" clId="{1DE42C2B-309B-41A1-A7F7-229F049E585F}" dt="2025-11-12T12:58:42.900" v="329" actId="478"/>
          <ac:spMkLst>
            <pc:docMk/>
            <pc:sldMk cId="1504444120" sldId="305"/>
            <ac:spMk id="18" creationId="{740DE5DC-1060-D28A-4304-39BFBE4C7DF9}"/>
          </ac:spMkLst>
        </pc:spChg>
      </pc:sldChg>
      <pc:sldChg chg="addSp delSp modSp add mod">
        <pc:chgData name="ted tw" userId="c0f612c66aebe345" providerId="LiveId" clId="{1DE42C2B-309B-41A1-A7F7-229F049E585F}" dt="2025-11-12T12:58:48.672" v="332"/>
        <pc:sldMkLst>
          <pc:docMk/>
          <pc:sldMk cId="2705465991" sldId="306"/>
        </pc:sldMkLst>
        <pc:spChg chg="add mod">
          <ac:chgData name="ted tw" userId="c0f612c66aebe345" providerId="LiveId" clId="{1DE42C2B-309B-41A1-A7F7-229F049E585F}" dt="2025-11-12T12:58:48.672" v="332"/>
          <ac:spMkLst>
            <pc:docMk/>
            <pc:sldMk cId="2705465991" sldId="306"/>
            <ac:spMk id="5" creationId="{67BD2028-C163-6602-C665-ACCC9D36C7A5}"/>
          </ac:spMkLst>
        </pc:spChg>
        <pc:spChg chg="del">
          <ac:chgData name="ted tw" userId="c0f612c66aebe345" providerId="LiveId" clId="{1DE42C2B-309B-41A1-A7F7-229F049E585F}" dt="2025-11-12T12:58:48.265" v="331" actId="478"/>
          <ac:spMkLst>
            <pc:docMk/>
            <pc:sldMk cId="2705465991" sldId="306"/>
            <ac:spMk id="26" creationId="{BCB220DE-3FF5-EF35-803C-018ECDF7E1D1}"/>
          </ac:spMkLst>
        </pc:spChg>
      </pc:sldChg>
      <pc:sldChg chg="addSp delSp modSp add mod">
        <pc:chgData name="ted tw" userId="c0f612c66aebe345" providerId="LiveId" clId="{1DE42C2B-309B-41A1-A7F7-229F049E585F}" dt="2025-11-12T12:58:53.466" v="334"/>
        <pc:sldMkLst>
          <pc:docMk/>
          <pc:sldMk cId="3395962961" sldId="307"/>
        </pc:sldMkLst>
        <pc:spChg chg="del">
          <ac:chgData name="ted tw" userId="c0f612c66aebe345" providerId="LiveId" clId="{1DE42C2B-309B-41A1-A7F7-229F049E585F}" dt="2025-11-12T12:58:52.715" v="333" actId="478"/>
          <ac:spMkLst>
            <pc:docMk/>
            <pc:sldMk cId="3395962961" sldId="307"/>
            <ac:spMk id="3" creationId="{60FE10FD-E97D-DC2D-BB23-03D8D761D4F5}"/>
          </ac:spMkLst>
        </pc:spChg>
        <pc:spChg chg="add mod">
          <ac:chgData name="ted tw" userId="c0f612c66aebe345" providerId="LiveId" clId="{1DE42C2B-309B-41A1-A7F7-229F049E585F}" dt="2025-11-12T12:58:53.466" v="334"/>
          <ac:spMkLst>
            <pc:docMk/>
            <pc:sldMk cId="3395962961" sldId="307"/>
            <ac:spMk id="4" creationId="{E2ADBDB8-0F6B-0D9F-EF3E-1DF49C245368}"/>
          </ac:spMkLst>
        </pc:spChg>
      </pc:sldChg>
      <pc:sldChg chg="modSp add mod">
        <pc:chgData name="ted tw" userId="c0f612c66aebe345" providerId="LiveId" clId="{1DE42C2B-309B-41A1-A7F7-229F049E585F}" dt="2025-11-12T12:58:21.145" v="326" actId="20577"/>
        <pc:sldMkLst>
          <pc:docMk/>
          <pc:sldMk cId="3306631374" sldId="328"/>
        </pc:sldMkLst>
        <pc:spChg chg="mod">
          <ac:chgData name="ted tw" userId="c0f612c66aebe345" providerId="LiveId" clId="{1DE42C2B-309B-41A1-A7F7-229F049E585F}" dt="2025-11-12T12:56:35.585" v="236" actId="20577"/>
          <ac:spMkLst>
            <pc:docMk/>
            <pc:sldMk cId="3306631374" sldId="328"/>
            <ac:spMk id="2" creationId="{6110C713-1371-E1E9-77D8-5981808504E7}"/>
          </ac:spMkLst>
        </pc:spChg>
        <pc:spChg chg="mod">
          <ac:chgData name="ted tw" userId="c0f612c66aebe345" providerId="LiveId" clId="{1DE42C2B-309B-41A1-A7F7-229F049E585F}" dt="2025-11-12T09:42:07.929" v="99" actId="113"/>
          <ac:spMkLst>
            <pc:docMk/>
            <pc:sldMk cId="3306631374" sldId="328"/>
            <ac:spMk id="3" creationId="{A9E33B65-FC0B-E86D-6BBE-C2312F5C73CE}"/>
          </ac:spMkLst>
        </pc:spChg>
        <pc:spChg chg="mod">
          <ac:chgData name="ted tw" userId="c0f612c66aebe345" providerId="LiveId" clId="{1DE42C2B-309B-41A1-A7F7-229F049E585F}" dt="2025-11-12T12:58:21.145" v="326" actId="20577"/>
          <ac:spMkLst>
            <pc:docMk/>
            <pc:sldMk cId="3306631374" sldId="328"/>
            <ac:spMk id="8" creationId="{A074AAC2-3CDD-7B52-51AA-EEF43A16D106}"/>
          </ac:spMkLst>
        </pc:spChg>
        <pc:spChg chg="mod">
          <ac:chgData name="ted tw" userId="c0f612c66aebe345" providerId="LiveId" clId="{1DE42C2B-309B-41A1-A7F7-229F049E585F}" dt="2025-11-12T09:52:06.312" v="215" actId="20577"/>
          <ac:spMkLst>
            <pc:docMk/>
            <pc:sldMk cId="3306631374" sldId="328"/>
            <ac:spMk id="16" creationId="{2128D37B-97ED-7C69-682A-3603BF98E84A}"/>
          </ac:spMkLst>
        </pc:spChg>
      </pc:sldChg>
      <pc:sldChg chg="modSp mod">
        <pc:chgData name="ted tw" userId="c0f612c66aebe345" providerId="LiveId" clId="{1DE42C2B-309B-41A1-A7F7-229F049E585F}" dt="2025-11-11T17:20:55.131" v="8" actId="20577"/>
        <pc:sldMkLst>
          <pc:docMk/>
          <pc:sldMk cId="1914965577" sldId="333"/>
        </pc:sldMkLst>
        <pc:spChg chg="mod">
          <ac:chgData name="ted tw" userId="c0f612c66aebe345" providerId="LiveId" clId="{1DE42C2B-309B-41A1-A7F7-229F049E585F}" dt="2025-11-11T17:20:55.131" v="8" actId="20577"/>
          <ac:spMkLst>
            <pc:docMk/>
            <pc:sldMk cId="1914965577" sldId="333"/>
            <ac:spMk id="18" creationId="{9FDAD85B-5155-FE3E-ACC3-2C6BAEDA61E7}"/>
          </ac:spMkLst>
        </pc:spChg>
      </pc:sldChg>
      <pc:sldChg chg="addSp delSp modSp mod">
        <pc:chgData name="ted tw" userId="c0f612c66aebe345" providerId="LiveId" clId="{1DE42C2B-309B-41A1-A7F7-229F049E585F}" dt="2025-11-11T17:22:07.950" v="28"/>
        <pc:sldMkLst>
          <pc:docMk/>
          <pc:sldMk cId="1718034571" sldId="336"/>
        </pc:sldMkLst>
        <pc:spChg chg="add mod">
          <ac:chgData name="ted tw" userId="c0f612c66aebe345" providerId="LiveId" clId="{1DE42C2B-309B-41A1-A7F7-229F049E585F}" dt="2025-11-11T17:22:07.950" v="28"/>
          <ac:spMkLst>
            <pc:docMk/>
            <pc:sldMk cId="1718034571" sldId="336"/>
            <ac:spMk id="6" creationId="{9D8B11E7-91C0-5566-6588-378E533F8EEB}"/>
          </ac:spMkLst>
        </pc:spChg>
        <pc:spChg chg="del">
          <ac:chgData name="ted tw" userId="c0f612c66aebe345" providerId="LiveId" clId="{1DE42C2B-309B-41A1-A7F7-229F049E585F}" dt="2025-11-11T17:22:07.493" v="27" actId="478"/>
          <ac:spMkLst>
            <pc:docMk/>
            <pc:sldMk cId="1718034571" sldId="336"/>
            <ac:spMk id="50" creationId="{E0C4CE46-DEF1-E703-0272-2E5BFE425C27}"/>
          </ac:spMkLst>
        </pc:spChg>
      </pc:sldChg>
      <pc:sldChg chg="addSp delSp modSp mod">
        <pc:chgData name="ted tw" userId="c0f612c66aebe345" providerId="LiveId" clId="{1DE42C2B-309B-41A1-A7F7-229F049E585F}" dt="2025-11-11T17:21:57.171" v="24"/>
        <pc:sldMkLst>
          <pc:docMk/>
          <pc:sldMk cId="3015962516" sldId="370"/>
        </pc:sldMkLst>
        <pc:spChg chg="add mod">
          <ac:chgData name="ted tw" userId="c0f612c66aebe345" providerId="LiveId" clId="{1DE42C2B-309B-41A1-A7F7-229F049E585F}" dt="2025-11-11T17:21:57.171" v="24"/>
          <ac:spMkLst>
            <pc:docMk/>
            <pc:sldMk cId="3015962516" sldId="370"/>
            <ac:spMk id="3" creationId="{4B6F2135-75F3-127A-6C1F-03BCF3FF0DFE}"/>
          </ac:spMkLst>
        </pc:spChg>
        <pc:spChg chg="del">
          <ac:chgData name="ted tw" userId="c0f612c66aebe345" providerId="LiveId" clId="{1DE42C2B-309B-41A1-A7F7-229F049E585F}" dt="2025-11-11T17:21:56.732" v="23" actId="478"/>
          <ac:spMkLst>
            <pc:docMk/>
            <pc:sldMk cId="3015962516" sldId="370"/>
            <ac:spMk id="44" creationId="{4098DB29-7AC0-C172-C0AC-1E27811DC589}"/>
          </ac:spMkLst>
        </pc:spChg>
      </pc:sldChg>
      <pc:sldChg chg="addSp delSp modSp mod">
        <pc:chgData name="ted tw" userId="c0f612c66aebe345" providerId="LiveId" clId="{1DE42C2B-309B-41A1-A7F7-229F049E585F}" dt="2025-11-11T17:22:01.788" v="26"/>
        <pc:sldMkLst>
          <pc:docMk/>
          <pc:sldMk cId="653163985" sldId="371"/>
        </pc:sldMkLst>
        <pc:spChg chg="add mod">
          <ac:chgData name="ted tw" userId="c0f612c66aebe345" providerId="LiveId" clId="{1DE42C2B-309B-41A1-A7F7-229F049E585F}" dt="2025-11-11T17:22:01.788" v="26"/>
          <ac:spMkLst>
            <pc:docMk/>
            <pc:sldMk cId="653163985" sldId="371"/>
            <ac:spMk id="9" creationId="{BC78BDC4-6E6E-512C-083D-3F60AC8E40CC}"/>
          </ac:spMkLst>
        </pc:spChg>
        <pc:spChg chg="del">
          <ac:chgData name="ted tw" userId="c0f612c66aebe345" providerId="LiveId" clId="{1DE42C2B-309B-41A1-A7F7-229F049E585F}" dt="2025-11-11T17:22:01.208" v="25" actId="478"/>
          <ac:spMkLst>
            <pc:docMk/>
            <pc:sldMk cId="653163985" sldId="371"/>
            <ac:spMk id="12" creationId="{41E56F10-5DFC-E8BC-7EE4-DE95194D1FE7}"/>
          </ac:spMkLst>
        </pc:spChg>
      </pc:sldChg>
      <pc:sldChg chg="addSp delSp modSp mod">
        <pc:chgData name="ted tw" userId="c0f612c66aebe345" providerId="LiveId" clId="{1DE42C2B-309B-41A1-A7F7-229F049E585F}" dt="2025-11-11T17:23:02.966" v="44"/>
        <pc:sldMkLst>
          <pc:docMk/>
          <pc:sldMk cId="4157499899" sldId="372"/>
        </pc:sldMkLst>
        <pc:spChg chg="del">
          <ac:chgData name="ted tw" userId="c0f612c66aebe345" providerId="LiveId" clId="{1DE42C2B-309B-41A1-A7F7-229F049E585F}" dt="2025-11-11T17:23:02.337" v="43" actId="478"/>
          <ac:spMkLst>
            <pc:docMk/>
            <pc:sldMk cId="4157499899" sldId="372"/>
            <ac:spMk id="2" creationId="{26FB9FF9-CBDD-237D-786A-E10B1C1F9D59}"/>
          </ac:spMkLst>
        </pc:spChg>
        <pc:spChg chg="add mod">
          <ac:chgData name="ted tw" userId="c0f612c66aebe345" providerId="LiveId" clId="{1DE42C2B-309B-41A1-A7F7-229F049E585F}" dt="2025-11-11T17:23:02.966" v="44"/>
          <ac:spMkLst>
            <pc:docMk/>
            <pc:sldMk cId="4157499899" sldId="372"/>
            <ac:spMk id="3" creationId="{EF659FF1-7B31-72A1-6FB0-BA6F4D9241B0}"/>
          </ac:spMkLst>
        </pc:spChg>
      </pc:sldChg>
      <pc:sldChg chg="addSp delSp modSp mod">
        <pc:chgData name="ted tw" userId="c0f612c66aebe345" providerId="LiveId" clId="{1DE42C2B-309B-41A1-A7F7-229F049E585F}" dt="2025-11-11T17:22:12.458" v="30"/>
        <pc:sldMkLst>
          <pc:docMk/>
          <pc:sldMk cId="902667650" sldId="373"/>
        </pc:sldMkLst>
        <pc:spChg chg="add mod">
          <ac:chgData name="ted tw" userId="c0f612c66aebe345" providerId="LiveId" clId="{1DE42C2B-309B-41A1-A7F7-229F049E585F}" dt="2025-11-11T17:22:12.458" v="30"/>
          <ac:spMkLst>
            <pc:docMk/>
            <pc:sldMk cId="902667650" sldId="373"/>
            <ac:spMk id="2" creationId="{76132D6C-1A2C-65E3-0707-A190EC53A68C}"/>
          </ac:spMkLst>
        </pc:spChg>
        <pc:spChg chg="del">
          <ac:chgData name="ted tw" userId="c0f612c66aebe345" providerId="LiveId" clId="{1DE42C2B-309B-41A1-A7F7-229F049E585F}" dt="2025-11-11T17:22:11.995" v="29" actId="478"/>
          <ac:spMkLst>
            <pc:docMk/>
            <pc:sldMk cId="902667650" sldId="373"/>
            <ac:spMk id="14" creationId="{9C1A7786-D4C0-6FC9-7A1F-D121DD4F3008}"/>
          </ac:spMkLst>
        </pc:spChg>
      </pc:sldChg>
      <pc:sldChg chg="addSp delSp modSp mod">
        <pc:chgData name="ted tw" userId="c0f612c66aebe345" providerId="LiveId" clId="{1DE42C2B-309B-41A1-A7F7-229F049E585F}" dt="2025-11-11T17:22:18.687" v="32"/>
        <pc:sldMkLst>
          <pc:docMk/>
          <pc:sldMk cId="1833405388" sldId="374"/>
        </pc:sldMkLst>
        <pc:spChg chg="add mod">
          <ac:chgData name="ted tw" userId="c0f612c66aebe345" providerId="LiveId" clId="{1DE42C2B-309B-41A1-A7F7-229F049E585F}" dt="2025-11-11T17:22:18.687" v="32"/>
          <ac:spMkLst>
            <pc:docMk/>
            <pc:sldMk cId="1833405388" sldId="374"/>
            <ac:spMk id="2" creationId="{C3C3FB85-2CB6-CD24-010C-7F0FC6E98555}"/>
          </ac:spMkLst>
        </pc:spChg>
        <pc:spChg chg="del">
          <ac:chgData name="ted tw" userId="c0f612c66aebe345" providerId="LiveId" clId="{1DE42C2B-309B-41A1-A7F7-229F049E585F}" dt="2025-11-11T17:22:18.032" v="31" actId="478"/>
          <ac:spMkLst>
            <pc:docMk/>
            <pc:sldMk cId="1833405388" sldId="374"/>
            <ac:spMk id="16" creationId="{6142C8BB-A6FE-8D51-8A8D-CC54BD2ABBFC}"/>
          </ac:spMkLst>
        </pc:spChg>
      </pc:sldChg>
      <pc:sldChg chg="addSp delSp modSp mod">
        <pc:chgData name="ted tw" userId="c0f612c66aebe345" providerId="LiveId" clId="{1DE42C2B-309B-41A1-A7F7-229F049E585F}" dt="2025-11-11T17:22:23.405" v="34"/>
        <pc:sldMkLst>
          <pc:docMk/>
          <pc:sldMk cId="3304893024" sldId="375"/>
        </pc:sldMkLst>
        <pc:spChg chg="add mod">
          <ac:chgData name="ted tw" userId="c0f612c66aebe345" providerId="LiveId" clId="{1DE42C2B-309B-41A1-A7F7-229F049E585F}" dt="2025-11-11T17:22:23.405" v="34"/>
          <ac:spMkLst>
            <pc:docMk/>
            <pc:sldMk cId="3304893024" sldId="375"/>
            <ac:spMk id="2" creationId="{38EAB56A-5F1C-ED23-BCF2-09C0DB3AF169}"/>
          </ac:spMkLst>
        </pc:spChg>
        <pc:spChg chg="del">
          <ac:chgData name="ted tw" userId="c0f612c66aebe345" providerId="LiveId" clId="{1DE42C2B-309B-41A1-A7F7-229F049E585F}" dt="2025-11-11T17:22:22.984" v="33" actId="478"/>
          <ac:spMkLst>
            <pc:docMk/>
            <pc:sldMk cId="3304893024" sldId="375"/>
            <ac:spMk id="18" creationId="{42E6E059-7FCA-AC06-529A-2115D35C7668}"/>
          </ac:spMkLst>
        </pc:spChg>
      </pc:sldChg>
      <pc:sldChg chg="addSp delSp modSp mod">
        <pc:chgData name="ted tw" userId="c0f612c66aebe345" providerId="LiveId" clId="{1DE42C2B-309B-41A1-A7F7-229F049E585F}" dt="2025-11-11T17:22:28.686" v="36"/>
        <pc:sldMkLst>
          <pc:docMk/>
          <pc:sldMk cId="367708105" sldId="376"/>
        </pc:sldMkLst>
        <pc:spChg chg="add mod">
          <ac:chgData name="ted tw" userId="c0f612c66aebe345" providerId="LiveId" clId="{1DE42C2B-309B-41A1-A7F7-229F049E585F}" dt="2025-11-11T17:22:28.686" v="36"/>
          <ac:spMkLst>
            <pc:docMk/>
            <pc:sldMk cId="367708105" sldId="376"/>
            <ac:spMk id="2" creationId="{C7D4176D-F262-7412-2D30-C79943D4F089}"/>
          </ac:spMkLst>
        </pc:spChg>
        <pc:spChg chg="del">
          <ac:chgData name="ted tw" userId="c0f612c66aebe345" providerId="LiveId" clId="{1DE42C2B-309B-41A1-A7F7-229F049E585F}" dt="2025-11-11T17:22:27.909" v="35" actId="478"/>
          <ac:spMkLst>
            <pc:docMk/>
            <pc:sldMk cId="367708105" sldId="376"/>
            <ac:spMk id="34" creationId="{36755C29-7C64-90C8-FE00-D68FB7AA229F}"/>
          </ac:spMkLst>
        </pc:spChg>
      </pc:sldChg>
      <pc:sldChg chg="addSp delSp modSp mod">
        <pc:chgData name="ted tw" userId="c0f612c66aebe345" providerId="LiveId" clId="{1DE42C2B-309B-41A1-A7F7-229F049E585F}" dt="2025-11-11T17:22:45.775" v="38"/>
        <pc:sldMkLst>
          <pc:docMk/>
          <pc:sldMk cId="865683751" sldId="379"/>
        </pc:sldMkLst>
        <pc:spChg chg="add mod">
          <ac:chgData name="ted tw" userId="c0f612c66aebe345" providerId="LiveId" clId="{1DE42C2B-309B-41A1-A7F7-229F049E585F}" dt="2025-11-11T17:22:45.775" v="38"/>
          <ac:spMkLst>
            <pc:docMk/>
            <pc:sldMk cId="865683751" sldId="379"/>
            <ac:spMk id="2" creationId="{55B18A99-5C7C-1F7B-C2B0-D96C04C5B24F}"/>
          </ac:spMkLst>
        </pc:spChg>
        <pc:spChg chg="del">
          <ac:chgData name="ted tw" userId="c0f612c66aebe345" providerId="LiveId" clId="{1DE42C2B-309B-41A1-A7F7-229F049E585F}" dt="2025-11-11T17:22:45.226" v="37" actId="478"/>
          <ac:spMkLst>
            <pc:docMk/>
            <pc:sldMk cId="865683751" sldId="379"/>
            <ac:spMk id="26" creationId="{33F5F9E4-285E-6A99-2D7F-E09CC16D43B5}"/>
          </ac:spMkLst>
        </pc:spChg>
      </pc:sldChg>
      <pc:sldChg chg="addSp delSp modSp mod">
        <pc:chgData name="ted tw" userId="c0f612c66aebe345" providerId="LiveId" clId="{1DE42C2B-309B-41A1-A7F7-229F049E585F}" dt="2025-11-11T17:22:52.422" v="40"/>
        <pc:sldMkLst>
          <pc:docMk/>
          <pc:sldMk cId="3222957829" sldId="380"/>
        </pc:sldMkLst>
        <pc:spChg chg="add mod">
          <ac:chgData name="ted tw" userId="c0f612c66aebe345" providerId="LiveId" clId="{1DE42C2B-309B-41A1-A7F7-229F049E585F}" dt="2025-11-11T17:22:52.422" v="40"/>
          <ac:spMkLst>
            <pc:docMk/>
            <pc:sldMk cId="3222957829" sldId="380"/>
            <ac:spMk id="2" creationId="{7A1E75D4-3B90-EB25-CDDB-ADE7B85E79D9}"/>
          </ac:spMkLst>
        </pc:spChg>
        <pc:spChg chg="del">
          <ac:chgData name="ted tw" userId="c0f612c66aebe345" providerId="LiveId" clId="{1DE42C2B-309B-41A1-A7F7-229F049E585F}" dt="2025-11-11T17:22:51.778" v="39" actId="478"/>
          <ac:spMkLst>
            <pc:docMk/>
            <pc:sldMk cId="3222957829" sldId="380"/>
            <ac:spMk id="6" creationId="{D9319808-482E-E990-46E3-882CD71159E6}"/>
          </ac:spMkLst>
        </pc:spChg>
      </pc:sldChg>
      <pc:sldChg chg="addSp delSp modSp mod">
        <pc:chgData name="ted tw" userId="c0f612c66aebe345" providerId="LiveId" clId="{1DE42C2B-309B-41A1-A7F7-229F049E585F}" dt="2025-11-11T17:22:58.055" v="42"/>
        <pc:sldMkLst>
          <pc:docMk/>
          <pc:sldMk cId="2008443620" sldId="382"/>
        </pc:sldMkLst>
        <pc:spChg chg="add mod">
          <ac:chgData name="ted tw" userId="c0f612c66aebe345" providerId="LiveId" clId="{1DE42C2B-309B-41A1-A7F7-229F049E585F}" dt="2025-11-11T17:22:58.055" v="42"/>
          <ac:spMkLst>
            <pc:docMk/>
            <pc:sldMk cId="2008443620" sldId="382"/>
            <ac:spMk id="2" creationId="{FE9D26BC-85A1-8F18-42D4-504A8C21590E}"/>
          </ac:spMkLst>
        </pc:spChg>
        <pc:spChg chg="del">
          <ac:chgData name="ted tw" userId="c0f612c66aebe345" providerId="LiveId" clId="{1DE42C2B-309B-41A1-A7F7-229F049E585F}" dt="2025-11-11T17:22:57.134" v="41" actId="478"/>
          <ac:spMkLst>
            <pc:docMk/>
            <pc:sldMk cId="2008443620" sldId="382"/>
            <ac:spMk id="6" creationId="{3394AA94-B941-F0C1-5010-02890628978B}"/>
          </ac:spMkLst>
        </pc:spChg>
      </pc:sldChg>
      <pc:sldChg chg="addSp delSp modSp mod ord">
        <pc:chgData name="ted tw" userId="c0f612c66aebe345" providerId="LiveId" clId="{1DE42C2B-309B-41A1-A7F7-229F049E585F}" dt="2025-11-12T09:42:32.233" v="108" actId="20577"/>
        <pc:sldMkLst>
          <pc:docMk/>
          <pc:sldMk cId="253472878" sldId="383"/>
        </pc:sldMkLst>
        <pc:spChg chg="add mod">
          <ac:chgData name="ted tw" userId="c0f612c66aebe345" providerId="LiveId" clId="{1DE42C2B-309B-41A1-A7F7-229F049E585F}" dt="2025-11-11T17:21:15.039" v="15"/>
          <ac:spMkLst>
            <pc:docMk/>
            <pc:sldMk cId="253472878" sldId="383"/>
            <ac:spMk id="2" creationId="{42E23F33-6DAF-7B55-0556-7A9A16059248}"/>
          </ac:spMkLst>
        </pc:spChg>
        <pc:spChg chg="mod">
          <ac:chgData name="ted tw" userId="c0f612c66aebe345" providerId="LiveId" clId="{1DE42C2B-309B-41A1-A7F7-229F049E585F}" dt="2025-11-12T09:42:32.233" v="108" actId="20577"/>
          <ac:spMkLst>
            <pc:docMk/>
            <pc:sldMk cId="253472878" sldId="383"/>
            <ac:spMk id="10" creationId="{71A3E7AE-5747-021F-4892-7392CDE044ED}"/>
          </ac:spMkLst>
        </pc:spChg>
        <pc:spChg chg="del">
          <ac:chgData name="ted tw" userId="c0f612c66aebe345" providerId="LiveId" clId="{1DE42C2B-309B-41A1-A7F7-229F049E585F}" dt="2025-11-11T17:21:14.170" v="14" actId="478"/>
          <ac:spMkLst>
            <pc:docMk/>
            <pc:sldMk cId="253472878" sldId="383"/>
            <ac:spMk id="18" creationId="{67022642-8B5C-B30F-3C07-D5E863FF0EB1}"/>
          </ac:spMkLst>
        </pc:spChg>
      </pc:sldChg>
      <pc:sldChg chg="addSp delSp modSp mod">
        <pc:chgData name="ted tw" userId="c0f612c66aebe345" providerId="LiveId" clId="{1DE42C2B-309B-41A1-A7F7-229F049E585F}" dt="2025-11-11T17:23:21.151" v="46"/>
        <pc:sldMkLst>
          <pc:docMk/>
          <pc:sldMk cId="2001818064" sldId="384"/>
        </pc:sldMkLst>
        <pc:spChg chg="del">
          <ac:chgData name="ted tw" userId="c0f612c66aebe345" providerId="LiveId" clId="{1DE42C2B-309B-41A1-A7F7-229F049E585F}" dt="2025-11-11T17:23:20.572" v="45" actId="478"/>
          <ac:spMkLst>
            <pc:docMk/>
            <pc:sldMk cId="2001818064" sldId="384"/>
            <ac:spMk id="3" creationId="{C476D792-4753-272D-FAAE-84DD61E04EC4}"/>
          </ac:spMkLst>
        </pc:spChg>
        <pc:spChg chg="add mod">
          <ac:chgData name="ted tw" userId="c0f612c66aebe345" providerId="LiveId" clId="{1DE42C2B-309B-41A1-A7F7-229F049E585F}" dt="2025-11-11T17:23:21.151" v="46"/>
          <ac:spMkLst>
            <pc:docMk/>
            <pc:sldMk cId="2001818064" sldId="384"/>
            <ac:spMk id="6" creationId="{4249CB18-9D20-DB00-6C6E-2287A272DA20}"/>
          </ac:spMkLst>
        </pc:spChg>
      </pc:sldChg>
      <pc:sldChg chg="addSp delSp modSp mod">
        <pc:chgData name="ted tw" userId="c0f612c66aebe345" providerId="LiveId" clId="{1DE42C2B-309B-41A1-A7F7-229F049E585F}" dt="2025-11-12T09:36:52.081" v="67" actId="1076"/>
        <pc:sldMkLst>
          <pc:docMk/>
          <pc:sldMk cId="4203543341" sldId="385"/>
        </pc:sldMkLst>
        <pc:spChg chg="del">
          <ac:chgData name="ted tw" userId="c0f612c66aebe345" providerId="LiveId" clId="{1DE42C2B-309B-41A1-A7F7-229F049E585F}" dt="2025-11-11T17:23:28.821" v="47" actId="478"/>
          <ac:spMkLst>
            <pc:docMk/>
            <pc:sldMk cId="4203543341" sldId="385"/>
            <ac:spMk id="2" creationId="{E3202AB4-7F3A-84B9-F71D-D7E313B7425E}"/>
          </ac:spMkLst>
        </pc:spChg>
        <pc:spChg chg="add del mod">
          <ac:chgData name="ted tw" userId="c0f612c66aebe345" providerId="LiveId" clId="{1DE42C2B-309B-41A1-A7F7-229F049E585F}" dt="2025-11-11T17:23:49.097" v="51" actId="478"/>
          <ac:spMkLst>
            <pc:docMk/>
            <pc:sldMk cId="4203543341" sldId="385"/>
            <ac:spMk id="4" creationId="{90AE1DA7-5E86-E237-57CC-B434BFF842B6}"/>
          </ac:spMkLst>
        </pc:spChg>
        <pc:spChg chg="add mod">
          <ac:chgData name="ted tw" userId="c0f612c66aebe345" providerId="LiveId" clId="{1DE42C2B-309B-41A1-A7F7-229F049E585F}" dt="2025-11-11T17:23:49.733" v="52"/>
          <ac:spMkLst>
            <pc:docMk/>
            <pc:sldMk cId="4203543341" sldId="385"/>
            <ac:spMk id="7" creationId="{C1CEE3FC-02F9-7646-5ED9-99D16D2AA123}"/>
          </ac:spMkLst>
        </pc:spChg>
        <pc:picChg chg="del">
          <ac:chgData name="ted tw" userId="c0f612c66aebe345" providerId="LiveId" clId="{1DE42C2B-309B-41A1-A7F7-229F049E585F}" dt="2025-11-12T09:36:45.703" v="63" actId="478"/>
          <ac:picMkLst>
            <pc:docMk/>
            <pc:sldMk cId="4203543341" sldId="385"/>
            <ac:picMk id="3" creationId="{777D6E9C-CD86-DCC7-2AB3-76D1E8DB5040}"/>
          </ac:picMkLst>
        </pc:picChg>
        <pc:picChg chg="add mod">
          <ac:chgData name="ted tw" userId="c0f612c66aebe345" providerId="LiveId" clId="{1DE42C2B-309B-41A1-A7F7-229F049E585F}" dt="2025-11-12T09:36:52.081" v="67" actId="1076"/>
          <ac:picMkLst>
            <pc:docMk/>
            <pc:sldMk cId="4203543341" sldId="385"/>
            <ac:picMk id="12" creationId="{7B5E27A7-DADF-3125-4EDB-31594D02E43B}"/>
          </ac:picMkLst>
        </pc:picChg>
      </pc:sldChg>
      <pc:sldChg chg="addSp delSp modSp mod">
        <pc:chgData name="ted tw" userId="c0f612c66aebe345" providerId="LiveId" clId="{1DE42C2B-309B-41A1-A7F7-229F049E585F}" dt="2025-11-11T17:23:35.769" v="50"/>
        <pc:sldMkLst>
          <pc:docMk/>
          <pc:sldMk cId="1414198388" sldId="386"/>
        </pc:sldMkLst>
        <pc:spChg chg="del">
          <ac:chgData name="ted tw" userId="c0f612c66aebe345" providerId="LiveId" clId="{1DE42C2B-309B-41A1-A7F7-229F049E585F}" dt="2025-11-11T17:23:34.913" v="49" actId="478"/>
          <ac:spMkLst>
            <pc:docMk/>
            <pc:sldMk cId="1414198388" sldId="386"/>
            <ac:spMk id="2" creationId="{2DD7E8B1-2868-030E-9B6D-F0DD4E5D64F9}"/>
          </ac:spMkLst>
        </pc:spChg>
        <pc:spChg chg="add mod">
          <ac:chgData name="ted tw" userId="c0f612c66aebe345" providerId="LiveId" clId="{1DE42C2B-309B-41A1-A7F7-229F049E585F}" dt="2025-11-11T17:23:35.769" v="50"/>
          <ac:spMkLst>
            <pc:docMk/>
            <pc:sldMk cId="1414198388" sldId="386"/>
            <ac:spMk id="3" creationId="{3D62A9E7-938D-E5A3-0289-EE96040F1ACC}"/>
          </ac:spMkLst>
        </pc:spChg>
      </pc:sldChg>
      <pc:sldChg chg="addSp delSp modSp mod">
        <pc:chgData name="ted tw" userId="c0f612c66aebe345" providerId="LiveId" clId="{1DE42C2B-309B-41A1-A7F7-229F049E585F}" dt="2025-11-11T17:24:02.474" v="54"/>
        <pc:sldMkLst>
          <pc:docMk/>
          <pc:sldMk cId="2617514119" sldId="387"/>
        </pc:sldMkLst>
        <pc:spChg chg="add mod">
          <ac:chgData name="ted tw" userId="c0f612c66aebe345" providerId="LiveId" clId="{1DE42C2B-309B-41A1-A7F7-229F049E585F}" dt="2025-11-11T17:24:02.474" v="54"/>
          <ac:spMkLst>
            <pc:docMk/>
            <pc:sldMk cId="2617514119" sldId="387"/>
            <ac:spMk id="2" creationId="{F45C5CA0-01BB-397E-95F4-841B3D70E4BD}"/>
          </ac:spMkLst>
        </pc:spChg>
        <pc:spChg chg="del">
          <ac:chgData name="ted tw" userId="c0f612c66aebe345" providerId="LiveId" clId="{1DE42C2B-309B-41A1-A7F7-229F049E585F}" dt="2025-11-11T17:24:01.930" v="53" actId="478"/>
          <ac:spMkLst>
            <pc:docMk/>
            <pc:sldMk cId="2617514119" sldId="387"/>
            <ac:spMk id="4" creationId="{F4CBCF41-30E1-AD4B-B3A0-A2EE402C5F54}"/>
          </ac:spMkLst>
        </pc:spChg>
      </pc:sldChg>
      <pc:sldChg chg="addSp delSp modSp mod">
        <pc:chgData name="ted tw" userId="c0f612c66aebe345" providerId="LiveId" clId="{1DE42C2B-309B-41A1-A7F7-229F049E585F}" dt="2025-11-11T17:24:10.595" v="56"/>
        <pc:sldMkLst>
          <pc:docMk/>
          <pc:sldMk cId="2147790798" sldId="388"/>
        </pc:sldMkLst>
        <pc:spChg chg="add mod">
          <ac:chgData name="ted tw" userId="c0f612c66aebe345" providerId="LiveId" clId="{1DE42C2B-309B-41A1-A7F7-229F049E585F}" dt="2025-11-11T17:24:10.595" v="56"/>
          <ac:spMkLst>
            <pc:docMk/>
            <pc:sldMk cId="2147790798" sldId="388"/>
            <ac:spMk id="2" creationId="{6A29CD2B-5800-3B45-05E5-EF1DF482DB93}"/>
          </ac:spMkLst>
        </pc:spChg>
        <pc:spChg chg="del">
          <ac:chgData name="ted tw" userId="c0f612c66aebe345" providerId="LiveId" clId="{1DE42C2B-309B-41A1-A7F7-229F049E585F}" dt="2025-11-11T17:24:09.693" v="55" actId="478"/>
          <ac:spMkLst>
            <pc:docMk/>
            <pc:sldMk cId="2147790798" sldId="388"/>
            <ac:spMk id="8" creationId="{AE4908E6-847A-E70F-1B00-0C2DCD624304}"/>
          </ac:spMkLst>
        </pc:spChg>
      </pc:sldChg>
      <pc:sldChg chg="addSp delSp modSp mod ord">
        <pc:chgData name="ted tw" userId="c0f612c66aebe345" providerId="LiveId" clId="{1DE42C2B-309B-41A1-A7F7-229F049E585F}" dt="2025-11-12T09:38:10.225" v="71"/>
        <pc:sldMkLst>
          <pc:docMk/>
          <pc:sldMk cId="407453251" sldId="390"/>
        </pc:sldMkLst>
        <pc:spChg chg="add mod">
          <ac:chgData name="ted tw" userId="c0f612c66aebe345" providerId="LiveId" clId="{1DE42C2B-309B-41A1-A7F7-229F049E585F}" dt="2025-11-11T17:21:27.412" v="17"/>
          <ac:spMkLst>
            <pc:docMk/>
            <pc:sldMk cId="407453251" sldId="390"/>
            <ac:spMk id="3" creationId="{61735BE7-0C91-FAB7-C126-5217E0AAB5E7}"/>
          </ac:spMkLst>
        </pc:spChg>
        <pc:spChg chg="del">
          <ac:chgData name="ted tw" userId="c0f612c66aebe345" providerId="LiveId" clId="{1DE42C2B-309B-41A1-A7F7-229F049E585F}" dt="2025-11-11T17:21:26.588" v="16" actId="478"/>
          <ac:spMkLst>
            <pc:docMk/>
            <pc:sldMk cId="407453251" sldId="390"/>
            <ac:spMk id="18" creationId="{1A59A67C-F1C5-2E76-DD2F-B1A732C15BA6}"/>
          </ac:spMkLst>
        </pc:spChg>
      </pc:sldChg>
      <pc:sldChg chg="del">
        <pc:chgData name="ted tw" userId="c0f612c66aebe345" providerId="LiveId" clId="{1DE42C2B-309B-41A1-A7F7-229F049E585F}" dt="2025-11-11T17:21:38.569" v="18" actId="47"/>
        <pc:sldMkLst>
          <pc:docMk/>
          <pc:sldMk cId="3968201470" sldId="392"/>
        </pc:sldMkLst>
      </pc:sldChg>
      <pc:sldChg chg="addSp delSp modSp mod">
        <pc:chgData name="ted tw" userId="c0f612c66aebe345" providerId="LiveId" clId="{1DE42C2B-309B-41A1-A7F7-229F049E585F}" dt="2025-11-11T17:24:22.628" v="60"/>
        <pc:sldMkLst>
          <pc:docMk/>
          <pc:sldMk cId="1548053138" sldId="393"/>
        </pc:sldMkLst>
        <pc:spChg chg="del">
          <ac:chgData name="ted tw" userId="c0f612c66aebe345" providerId="LiveId" clId="{1DE42C2B-309B-41A1-A7F7-229F049E585F}" dt="2025-11-11T17:24:22.042" v="59" actId="478"/>
          <ac:spMkLst>
            <pc:docMk/>
            <pc:sldMk cId="1548053138" sldId="393"/>
            <ac:spMk id="4" creationId="{AE391E68-5D18-4B34-4B70-DE8FA93A4344}"/>
          </ac:spMkLst>
        </pc:spChg>
        <pc:spChg chg="add mod">
          <ac:chgData name="ted tw" userId="c0f612c66aebe345" providerId="LiveId" clId="{1DE42C2B-309B-41A1-A7F7-229F049E585F}" dt="2025-11-11T17:24:22.628" v="60"/>
          <ac:spMkLst>
            <pc:docMk/>
            <pc:sldMk cId="1548053138" sldId="393"/>
            <ac:spMk id="7" creationId="{42AB79AD-7419-DD3E-1FC9-B54F2D12044B}"/>
          </ac:spMkLst>
        </pc:spChg>
      </pc:sldChg>
      <pc:sldChg chg="addSp delSp modSp mod">
        <pc:chgData name="ted tw" userId="c0f612c66aebe345" providerId="LiveId" clId="{1DE42C2B-309B-41A1-A7F7-229F049E585F}" dt="2025-11-11T17:24:16.523" v="58"/>
        <pc:sldMkLst>
          <pc:docMk/>
          <pc:sldMk cId="1047285032" sldId="395"/>
        </pc:sldMkLst>
        <pc:spChg chg="add mod">
          <ac:chgData name="ted tw" userId="c0f612c66aebe345" providerId="LiveId" clId="{1DE42C2B-309B-41A1-A7F7-229F049E585F}" dt="2025-11-11T17:24:16.523" v="58"/>
          <ac:spMkLst>
            <pc:docMk/>
            <pc:sldMk cId="1047285032" sldId="395"/>
            <ac:spMk id="2" creationId="{82124861-1F11-FB09-1A29-C31C295F9B9D}"/>
          </ac:spMkLst>
        </pc:spChg>
        <pc:spChg chg="del">
          <ac:chgData name="ted tw" userId="c0f612c66aebe345" providerId="LiveId" clId="{1DE42C2B-309B-41A1-A7F7-229F049E585F}" dt="2025-11-11T17:24:16.045" v="57" actId="478"/>
          <ac:spMkLst>
            <pc:docMk/>
            <pc:sldMk cId="1047285032" sldId="395"/>
            <ac:spMk id="4" creationId="{5EC55EAF-2E5F-E1EF-8079-0948FB9B34F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Élőfej hely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átum hely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D1A25F-EF66-4437-AAEB-9B41767CC396}" type="datetimeFigureOut">
              <a:rPr lang="en-US" smtClean="0"/>
              <a:t>11/11/2025</a:t>
            </a:fld>
            <a:endParaRPr lang="en-US"/>
          </a:p>
        </p:txBody>
      </p:sp>
      <p:sp>
        <p:nvSpPr>
          <p:cNvPr id="4" name="Diakép hely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Jegyzetek hely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endParaRPr lang="en-US"/>
          </a:p>
        </p:txBody>
      </p:sp>
      <p:sp>
        <p:nvSpPr>
          <p:cNvPr id="6" name="Élőláb hely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Dia számának hely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A945080-4873-4DA0-ADBD-37E71476CD71}" type="slidenum">
              <a:rPr lang="en-US" smtClean="0"/>
              <a:t>‹#›</a:t>
            </a:fld>
            <a:endParaRPr lang="en-US"/>
          </a:p>
        </p:txBody>
      </p:sp>
    </p:spTree>
    <p:extLst>
      <p:ext uri="{BB962C8B-B14F-4D97-AF65-F5344CB8AC3E}">
        <p14:creationId xmlns:p14="http://schemas.microsoft.com/office/powerpoint/2010/main" val="2563702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5FE972-EEDC-0C40-0C1C-C9CBDEF8873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B8440A5-28AD-00B3-9FF0-432F53642C8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4DE50F4-1CBE-AFC5-A706-D4A33A06CA37}"/>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01A2368E-DD89-0DE8-DA6D-F5F8E4AA3C2E}"/>
              </a:ext>
            </a:extLst>
          </p:cNvPr>
          <p:cNvSpPr>
            <a:spLocks noGrp="1"/>
          </p:cNvSpPr>
          <p:nvPr>
            <p:ph type="sldNum" sz="quarter" idx="5"/>
          </p:nvPr>
        </p:nvSpPr>
        <p:spPr/>
        <p:txBody>
          <a:bodyPr/>
          <a:lstStyle/>
          <a:p>
            <a:fld id="{8A945080-4873-4DA0-ADBD-37E71476CD71}" type="slidenum">
              <a:rPr lang="en-US" smtClean="0"/>
              <a:t>2</a:t>
            </a:fld>
            <a:endParaRPr lang="en-US"/>
          </a:p>
        </p:txBody>
      </p:sp>
    </p:spTree>
    <p:extLst>
      <p:ext uri="{BB962C8B-B14F-4D97-AF65-F5344CB8AC3E}">
        <p14:creationId xmlns:p14="http://schemas.microsoft.com/office/powerpoint/2010/main" val="19821160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286056-CB02-B62E-F41E-8BA1A6C41DC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D3E414A-D94E-2A57-FBB6-68F4916E983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CBBED9-87C7-DBCE-9BB1-7CC916068791}"/>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D1325FBA-F7DF-CF66-5C49-C58AE0A2DEE3}"/>
              </a:ext>
            </a:extLst>
          </p:cNvPr>
          <p:cNvSpPr>
            <a:spLocks noGrp="1"/>
          </p:cNvSpPr>
          <p:nvPr>
            <p:ph type="sldNum" sz="quarter" idx="5"/>
          </p:nvPr>
        </p:nvSpPr>
        <p:spPr/>
        <p:txBody>
          <a:bodyPr/>
          <a:lstStyle/>
          <a:p>
            <a:fld id="{8A945080-4873-4DA0-ADBD-37E71476CD71}" type="slidenum">
              <a:rPr lang="en-US" smtClean="0"/>
              <a:t>13</a:t>
            </a:fld>
            <a:endParaRPr lang="en-US"/>
          </a:p>
        </p:txBody>
      </p:sp>
    </p:spTree>
    <p:extLst>
      <p:ext uri="{BB962C8B-B14F-4D97-AF65-F5344CB8AC3E}">
        <p14:creationId xmlns:p14="http://schemas.microsoft.com/office/powerpoint/2010/main" val="31455757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AB772E-0A07-65D6-7C7F-4D85986451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E0575A0-A5F2-7CC4-D0D4-2727E80B229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9D5D0F-2428-D05B-6B86-939DCB2BF23F}"/>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00ED4F45-F718-3A82-AC11-78AE8E4F1F30}"/>
              </a:ext>
            </a:extLst>
          </p:cNvPr>
          <p:cNvSpPr>
            <a:spLocks noGrp="1"/>
          </p:cNvSpPr>
          <p:nvPr>
            <p:ph type="sldNum" sz="quarter" idx="5"/>
          </p:nvPr>
        </p:nvSpPr>
        <p:spPr/>
        <p:txBody>
          <a:bodyPr/>
          <a:lstStyle/>
          <a:p>
            <a:fld id="{8A945080-4873-4DA0-ADBD-37E71476CD71}" type="slidenum">
              <a:rPr lang="en-US" smtClean="0"/>
              <a:t>14</a:t>
            </a:fld>
            <a:endParaRPr lang="en-US"/>
          </a:p>
        </p:txBody>
      </p:sp>
    </p:spTree>
    <p:extLst>
      <p:ext uri="{BB962C8B-B14F-4D97-AF65-F5344CB8AC3E}">
        <p14:creationId xmlns:p14="http://schemas.microsoft.com/office/powerpoint/2010/main" val="1398745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C5F8F07-785A-0795-8C91-05D66053F4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A15F6F8-5CEF-8A42-394D-2571428244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B7BEECC-57B6-DD1C-09DD-394EC37FD920}"/>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85893BB3-8989-349F-8653-A03E7C92EE9A}"/>
              </a:ext>
            </a:extLst>
          </p:cNvPr>
          <p:cNvSpPr>
            <a:spLocks noGrp="1"/>
          </p:cNvSpPr>
          <p:nvPr>
            <p:ph type="sldNum" sz="quarter" idx="5"/>
          </p:nvPr>
        </p:nvSpPr>
        <p:spPr/>
        <p:txBody>
          <a:bodyPr/>
          <a:lstStyle/>
          <a:p>
            <a:fld id="{8A945080-4873-4DA0-ADBD-37E71476CD71}" type="slidenum">
              <a:rPr lang="en-US" smtClean="0"/>
              <a:t>15</a:t>
            </a:fld>
            <a:endParaRPr lang="en-US"/>
          </a:p>
        </p:txBody>
      </p:sp>
    </p:spTree>
    <p:extLst>
      <p:ext uri="{BB962C8B-B14F-4D97-AF65-F5344CB8AC3E}">
        <p14:creationId xmlns:p14="http://schemas.microsoft.com/office/powerpoint/2010/main" val="25126207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19C2443-6919-73A4-3B53-DC871256885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FA8B9B7-75F1-FED9-FE86-D4CB9F58EBC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6924D01-F9AE-2A96-CB8A-D04258B9BFDB}"/>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8B0C0B65-315E-9A6C-4E7B-50441682C9DB}"/>
              </a:ext>
            </a:extLst>
          </p:cNvPr>
          <p:cNvSpPr>
            <a:spLocks noGrp="1"/>
          </p:cNvSpPr>
          <p:nvPr>
            <p:ph type="sldNum" sz="quarter" idx="5"/>
          </p:nvPr>
        </p:nvSpPr>
        <p:spPr/>
        <p:txBody>
          <a:bodyPr/>
          <a:lstStyle/>
          <a:p>
            <a:fld id="{8A945080-4873-4DA0-ADBD-37E71476CD71}" type="slidenum">
              <a:rPr lang="en-US" smtClean="0"/>
              <a:t>16</a:t>
            </a:fld>
            <a:endParaRPr lang="en-US"/>
          </a:p>
        </p:txBody>
      </p:sp>
    </p:spTree>
    <p:extLst>
      <p:ext uri="{BB962C8B-B14F-4D97-AF65-F5344CB8AC3E}">
        <p14:creationId xmlns:p14="http://schemas.microsoft.com/office/powerpoint/2010/main" val="33946943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21CD66-D8FC-AB3D-6C07-D3BBE29F54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DA8122-2C56-324C-0DBB-6CACF68BA14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4D8245F-B66A-FF89-C96C-4022C1E321E7}"/>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49F865BE-0242-88A4-877C-D33F25F1C8DB}"/>
              </a:ext>
            </a:extLst>
          </p:cNvPr>
          <p:cNvSpPr>
            <a:spLocks noGrp="1"/>
          </p:cNvSpPr>
          <p:nvPr>
            <p:ph type="sldNum" sz="quarter" idx="5"/>
          </p:nvPr>
        </p:nvSpPr>
        <p:spPr/>
        <p:txBody>
          <a:bodyPr/>
          <a:lstStyle/>
          <a:p>
            <a:fld id="{8A945080-4873-4DA0-ADBD-37E71476CD71}" type="slidenum">
              <a:rPr lang="en-US" smtClean="0"/>
              <a:t>17</a:t>
            </a:fld>
            <a:endParaRPr lang="en-US"/>
          </a:p>
        </p:txBody>
      </p:sp>
    </p:spTree>
    <p:extLst>
      <p:ext uri="{BB962C8B-B14F-4D97-AF65-F5344CB8AC3E}">
        <p14:creationId xmlns:p14="http://schemas.microsoft.com/office/powerpoint/2010/main" val="647522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890164-570D-AE87-AE71-21F5E7747A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EBD6D03-1B2B-8DBF-2965-EABC2390DD9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C7385D-8BCF-499F-4B5A-9315FBCEEC9F}"/>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09948612-C446-5F68-F5B1-A3D135486115}"/>
              </a:ext>
            </a:extLst>
          </p:cNvPr>
          <p:cNvSpPr>
            <a:spLocks noGrp="1"/>
          </p:cNvSpPr>
          <p:nvPr>
            <p:ph type="sldNum" sz="quarter" idx="5"/>
          </p:nvPr>
        </p:nvSpPr>
        <p:spPr/>
        <p:txBody>
          <a:bodyPr/>
          <a:lstStyle/>
          <a:p>
            <a:fld id="{8A945080-4873-4DA0-ADBD-37E71476CD71}" type="slidenum">
              <a:rPr lang="en-US" smtClean="0"/>
              <a:t>18</a:t>
            </a:fld>
            <a:endParaRPr lang="en-US"/>
          </a:p>
        </p:txBody>
      </p:sp>
    </p:spTree>
    <p:extLst>
      <p:ext uri="{BB962C8B-B14F-4D97-AF65-F5344CB8AC3E}">
        <p14:creationId xmlns:p14="http://schemas.microsoft.com/office/powerpoint/2010/main" val="1117793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EBC5F0-3C02-B0F0-06EB-455DD07469C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B8B29A-36A0-B8C7-947E-88D2D2E912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99D99EC-A9EE-07A4-E08E-9B6BD77E5841}"/>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634411FB-111B-D7F9-8EC1-EE8543E67669}"/>
              </a:ext>
            </a:extLst>
          </p:cNvPr>
          <p:cNvSpPr>
            <a:spLocks noGrp="1"/>
          </p:cNvSpPr>
          <p:nvPr>
            <p:ph type="sldNum" sz="quarter" idx="5"/>
          </p:nvPr>
        </p:nvSpPr>
        <p:spPr/>
        <p:txBody>
          <a:bodyPr/>
          <a:lstStyle/>
          <a:p>
            <a:fld id="{8A945080-4873-4DA0-ADBD-37E71476CD71}" type="slidenum">
              <a:rPr lang="en-US" smtClean="0"/>
              <a:t>19</a:t>
            </a:fld>
            <a:endParaRPr lang="en-US"/>
          </a:p>
        </p:txBody>
      </p:sp>
    </p:spTree>
    <p:extLst>
      <p:ext uri="{BB962C8B-B14F-4D97-AF65-F5344CB8AC3E}">
        <p14:creationId xmlns:p14="http://schemas.microsoft.com/office/powerpoint/2010/main" val="18135014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400C8B-C4AF-9693-7EFD-D7BA04182B9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2BAC550-DAC2-E813-3FB0-2696C878458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AF8C559-8730-98E9-92D2-FE17956AB7A0}"/>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D2E68F89-7649-E597-1005-DD9182A7D3A1}"/>
              </a:ext>
            </a:extLst>
          </p:cNvPr>
          <p:cNvSpPr>
            <a:spLocks noGrp="1"/>
          </p:cNvSpPr>
          <p:nvPr>
            <p:ph type="sldNum" sz="quarter" idx="5"/>
          </p:nvPr>
        </p:nvSpPr>
        <p:spPr/>
        <p:txBody>
          <a:bodyPr/>
          <a:lstStyle/>
          <a:p>
            <a:fld id="{8A945080-4873-4DA0-ADBD-37E71476CD71}" type="slidenum">
              <a:rPr lang="en-US" smtClean="0"/>
              <a:t>20</a:t>
            </a:fld>
            <a:endParaRPr lang="en-US"/>
          </a:p>
        </p:txBody>
      </p:sp>
    </p:spTree>
    <p:extLst>
      <p:ext uri="{BB962C8B-B14F-4D97-AF65-F5344CB8AC3E}">
        <p14:creationId xmlns:p14="http://schemas.microsoft.com/office/powerpoint/2010/main" val="206681506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B02AF5-6DD3-5462-82BD-D06247D1958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C57657C-17CD-672E-25C0-673793CC285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E9660F-168C-7056-3A35-0C8438FBC19D}"/>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98A66C29-ABCC-474D-0088-43A015ADA407}"/>
              </a:ext>
            </a:extLst>
          </p:cNvPr>
          <p:cNvSpPr>
            <a:spLocks noGrp="1"/>
          </p:cNvSpPr>
          <p:nvPr>
            <p:ph type="sldNum" sz="quarter" idx="5"/>
          </p:nvPr>
        </p:nvSpPr>
        <p:spPr/>
        <p:txBody>
          <a:bodyPr/>
          <a:lstStyle/>
          <a:p>
            <a:fld id="{8A945080-4873-4DA0-ADBD-37E71476CD71}" type="slidenum">
              <a:rPr lang="en-US" smtClean="0"/>
              <a:t>21</a:t>
            </a:fld>
            <a:endParaRPr lang="en-US"/>
          </a:p>
        </p:txBody>
      </p:sp>
    </p:spTree>
    <p:extLst>
      <p:ext uri="{BB962C8B-B14F-4D97-AF65-F5344CB8AC3E}">
        <p14:creationId xmlns:p14="http://schemas.microsoft.com/office/powerpoint/2010/main" val="14444334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A945080-4873-4DA0-ADBD-37E71476CD71}" type="slidenum">
              <a:rPr lang="en-US" smtClean="0"/>
              <a:t>22</a:t>
            </a:fld>
            <a:endParaRPr lang="en-US"/>
          </a:p>
        </p:txBody>
      </p:sp>
    </p:spTree>
    <p:extLst>
      <p:ext uri="{BB962C8B-B14F-4D97-AF65-F5344CB8AC3E}">
        <p14:creationId xmlns:p14="http://schemas.microsoft.com/office/powerpoint/2010/main" val="2232430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A945080-4873-4DA0-ADBD-37E71476CD71}" type="slidenum">
              <a:rPr lang="en-US" smtClean="0"/>
              <a:t>5</a:t>
            </a:fld>
            <a:endParaRPr lang="en-US"/>
          </a:p>
        </p:txBody>
      </p:sp>
    </p:spTree>
    <p:extLst>
      <p:ext uri="{BB962C8B-B14F-4D97-AF65-F5344CB8AC3E}">
        <p14:creationId xmlns:p14="http://schemas.microsoft.com/office/powerpoint/2010/main" val="405738229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A945080-4873-4DA0-ADBD-37E71476CD71}" type="slidenum">
              <a:rPr lang="en-US" smtClean="0"/>
              <a:t>25</a:t>
            </a:fld>
            <a:endParaRPr lang="en-US"/>
          </a:p>
        </p:txBody>
      </p:sp>
    </p:spTree>
    <p:extLst>
      <p:ext uri="{BB962C8B-B14F-4D97-AF65-F5344CB8AC3E}">
        <p14:creationId xmlns:p14="http://schemas.microsoft.com/office/powerpoint/2010/main" val="11948513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E961BC-62BC-4739-ACAF-C1EE10309D0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B365B12-A917-42FF-1D94-873291594B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E575284-E31E-9B9B-4B28-DF3964B4F63D}"/>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95AF6BD3-3443-F5C6-A278-BB8F3082730E}"/>
              </a:ext>
            </a:extLst>
          </p:cNvPr>
          <p:cNvSpPr>
            <a:spLocks noGrp="1"/>
          </p:cNvSpPr>
          <p:nvPr>
            <p:ph type="sldNum" sz="quarter" idx="5"/>
          </p:nvPr>
        </p:nvSpPr>
        <p:spPr/>
        <p:txBody>
          <a:bodyPr/>
          <a:lstStyle/>
          <a:p>
            <a:fld id="{8A945080-4873-4DA0-ADBD-37E71476CD71}" type="slidenum">
              <a:rPr lang="en-US" smtClean="0"/>
              <a:t>26</a:t>
            </a:fld>
            <a:endParaRPr lang="en-US"/>
          </a:p>
        </p:txBody>
      </p:sp>
    </p:spTree>
    <p:extLst>
      <p:ext uri="{BB962C8B-B14F-4D97-AF65-F5344CB8AC3E}">
        <p14:creationId xmlns:p14="http://schemas.microsoft.com/office/powerpoint/2010/main" val="23223859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0957A-AC70-0368-529B-79C841E4E86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046DA16-1E6F-11A0-A15C-25B3E96B7F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011E3C-E574-2E10-7227-AF191C2630A6}"/>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7B8DA450-8C03-56B0-3F36-04428364F584}"/>
              </a:ext>
            </a:extLst>
          </p:cNvPr>
          <p:cNvSpPr>
            <a:spLocks noGrp="1"/>
          </p:cNvSpPr>
          <p:nvPr>
            <p:ph type="sldNum" sz="quarter" idx="5"/>
          </p:nvPr>
        </p:nvSpPr>
        <p:spPr/>
        <p:txBody>
          <a:bodyPr/>
          <a:lstStyle/>
          <a:p>
            <a:fld id="{8A945080-4873-4DA0-ADBD-37E71476CD71}" type="slidenum">
              <a:rPr lang="en-US" smtClean="0"/>
              <a:t>27</a:t>
            </a:fld>
            <a:endParaRPr lang="en-US"/>
          </a:p>
        </p:txBody>
      </p:sp>
    </p:spTree>
    <p:extLst>
      <p:ext uri="{BB962C8B-B14F-4D97-AF65-F5344CB8AC3E}">
        <p14:creationId xmlns:p14="http://schemas.microsoft.com/office/powerpoint/2010/main" val="2039699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FA4F42-1ED4-3D6D-0183-AF365D8AE85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AFFBF6-1EF5-D87B-A6FD-F160FF01640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B6A7F8C-F767-04A5-C190-E00EB44264A6}"/>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9FA46452-1C08-DEB2-DAF4-F34E00FB27E3}"/>
              </a:ext>
            </a:extLst>
          </p:cNvPr>
          <p:cNvSpPr>
            <a:spLocks noGrp="1"/>
          </p:cNvSpPr>
          <p:nvPr>
            <p:ph type="sldNum" sz="quarter" idx="5"/>
          </p:nvPr>
        </p:nvSpPr>
        <p:spPr/>
        <p:txBody>
          <a:bodyPr/>
          <a:lstStyle/>
          <a:p>
            <a:fld id="{8A945080-4873-4DA0-ADBD-37E71476CD71}" type="slidenum">
              <a:rPr lang="en-US" smtClean="0"/>
              <a:t>28</a:t>
            </a:fld>
            <a:endParaRPr lang="en-US"/>
          </a:p>
        </p:txBody>
      </p:sp>
    </p:spTree>
    <p:extLst>
      <p:ext uri="{BB962C8B-B14F-4D97-AF65-F5344CB8AC3E}">
        <p14:creationId xmlns:p14="http://schemas.microsoft.com/office/powerpoint/2010/main" val="181412460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7BD498-1D05-7C34-D22D-1B266FA1E6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80D88A-11DE-8FA5-DAB3-37476A0F282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A995B84-7A89-5A1D-5306-1CF1120B362E}"/>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859714D2-487A-2ECD-E301-9DF19133BBB7}"/>
              </a:ext>
            </a:extLst>
          </p:cNvPr>
          <p:cNvSpPr>
            <a:spLocks noGrp="1"/>
          </p:cNvSpPr>
          <p:nvPr>
            <p:ph type="sldNum" sz="quarter" idx="5"/>
          </p:nvPr>
        </p:nvSpPr>
        <p:spPr/>
        <p:txBody>
          <a:bodyPr/>
          <a:lstStyle/>
          <a:p>
            <a:fld id="{8A945080-4873-4DA0-ADBD-37E71476CD71}" type="slidenum">
              <a:rPr lang="en-US" smtClean="0"/>
              <a:t>29</a:t>
            </a:fld>
            <a:endParaRPr lang="en-US"/>
          </a:p>
        </p:txBody>
      </p:sp>
    </p:spTree>
    <p:extLst>
      <p:ext uri="{BB962C8B-B14F-4D97-AF65-F5344CB8AC3E}">
        <p14:creationId xmlns:p14="http://schemas.microsoft.com/office/powerpoint/2010/main" val="286869801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2FF4C2-1A40-0C4E-B09B-9EECD9BC96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B58F7D3-61B4-D3C5-0EB2-FEEDEA63B1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56593A8-C91A-CC59-5E2F-4ACF73B80433}"/>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8111B38A-8485-0A94-CDCB-B7DE2A54746F}"/>
              </a:ext>
            </a:extLst>
          </p:cNvPr>
          <p:cNvSpPr>
            <a:spLocks noGrp="1"/>
          </p:cNvSpPr>
          <p:nvPr>
            <p:ph type="sldNum" sz="quarter" idx="5"/>
          </p:nvPr>
        </p:nvSpPr>
        <p:spPr/>
        <p:txBody>
          <a:bodyPr/>
          <a:lstStyle/>
          <a:p>
            <a:fld id="{8A945080-4873-4DA0-ADBD-37E71476CD71}" type="slidenum">
              <a:rPr lang="en-US" smtClean="0"/>
              <a:t>33</a:t>
            </a:fld>
            <a:endParaRPr lang="en-US"/>
          </a:p>
        </p:txBody>
      </p:sp>
    </p:spTree>
    <p:extLst>
      <p:ext uri="{BB962C8B-B14F-4D97-AF65-F5344CB8AC3E}">
        <p14:creationId xmlns:p14="http://schemas.microsoft.com/office/powerpoint/2010/main" val="6778804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H" dirty="0"/>
          </a:p>
        </p:txBody>
      </p:sp>
      <p:sp>
        <p:nvSpPr>
          <p:cNvPr id="4" name="Slide Number Placeholder 3"/>
          <p:cNvSpPr>
            <a:spLocks noGrp="1"/>
          </p:cNvSpPr>
          <p:nvPr>
            <p:ph type="sldNum" sz="quarter" idx="5"/>
          </p:nvPr>
        </p:nvSpPr>
        <p:spPr/>
        <p:txBody>
          <a:bodyPr/>
          <a:lstStyle/>
          <a:p>
            <a:fld id="{8A945080-4873-4DA0-ADBD-37E71476CD71}" type="slidenum">
              <a:rPr lang="en-US" smtClean="0"/>
              <a:t>6</a:t>
            </a:fld>
            <a:endParaRPr lang="en-US"/>
          </a:p>
        </p:txBody>
      </p:sp>
    </p:spTree>
    <p:extLst>
      <p:ext uri="{BB962C8B-B14F-4D97-AF65-F5344CB8AC3E}">
        <p14:creationId xmlns:p14="http://schemas.microsoft.com/office/powerpoint/2010/main" val="1617354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AD9401-9DFE-2976-EB70-16227304D3D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AA76865-2918-BEA5-97E7-CA1BD10E7BA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31487F5-43D9-62D1-CFB1-EDDCDD0746E9}"/>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0EC1C130-C17D-1AC1-8D2F-07636E537165}"/>
              </a:ext>
            </a:extLst>
          </p:cNvPr>
          <p:cNvSpPr>
            <a:spLocks noGrp="1"/>
          </p:cNvSpPr>
          <p:nvPr>
            <p:ph type="sldNum" sz="quarter" idx="5"/>
          </p:nvPr>
        </p:nvSpPr>
        <p:spPr/>
        <p:txBody>
          <a:bodyPr/>
          <a:lstStyle/>
          <a:p>
            <a:fld id="{8A945080-4873-4DA0-ADBD-37E71476CD71}" type="slidenum">
              <a:rPr lang="en-US" smtClean="0"/>
              <a:t>7</a:t>
            </a:fld>
            <a:endParaRPr lang="en-US"/>
          </a:p>
        </p:txBody>
      </p:sp>
    </p:spTree>
    <p:extLst>
      <p:ext uri="{BB962C8B-B14F-4D97-AF65-F5344CB8AC3E}">
        <p14:creationId xmlns:p14="http://schemas.microsoft.com/office/powerpoint/2010/main" val="72074123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A80722-1FE1-982F-6A46-D0DD916F9E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8AAB91B-D8A2-0800-B91B-6B7FB4990F5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03D6D46-2A5B-19B6-6465-C0C81B6DA6EC}"/>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22AAC69E-A9BD-7459-306B-503184DF7A26}"/>
              </a:ext>
            </a:extLst>
          </p:cNvPr>
          <p:cNvSpPr>
            <a:spLocks noGrp="1"/>
          </p:cNvSpPr>
          <p:nvPr>
            <p:ph type="sldNum" sz="quarter" idx="5"/>
          </p:nvPr>
        </p:nvSpPr>
        <p:spPr/>
        <p:txBody>
          <a:bodyPr/>
          <a:lstStyle/>
          <a:p>
            <a:fld id="{8A945080-4873-4DA0-ADBD-37E71476CD71}" type="slidenum">
              <a:rPr lang="en-US" smtClean="0"/>
              <a:t>8</a:t>
            </a:fld>
            <a:endParaRPr lang="en-US"/>
          </a:p>
        </p:txBody>
      </p:sp>
    </p:spTree>
    <p:extLst>
      <p:ext uri="{BB962C8B-B14F-4D97-AF65-F5344CB8AC3E}">
        <p14:creationId xmlns:p14="http://schemas.microsoft.com/office/powerpoint/2010/main" val="630818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46812B-F419-059B-4FD6-D12F138D709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A415AB-3EF8-3C3A-61EE-A431AD565B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21E1BD9-F9B2-0ACF-054A-FD0B196A4C2F}"/>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65B34BB5-83F8-36B8-CCF2-C4C019576B77}"/>
              </a:ext>
            </a:extLst>
          </p:cNvPr>
          <p:cNvSpPr>
            <a:spLocks noGrp="1"/>
          </p:cNvSpPr>
          <p:nvPr>
            <p:ph type="sldNum" sz="quarter" idx="5"/>
          </p:nvPr>
        </p:nvSpPr>
        <p:spPr/>
        <p:txBody>
          <a:bodyPr/>
          <a:lstStyle/>
          <a:p>
            <a:fld id="{8A945080-4873-4DA0-ADBD-37E71476CD71}" type="slidenum">
              <a:rPr lang="en-US" smtClean="0"/>
              <a:t>9</a:t>
            </a:fld>
            <a:endParaRPr lang="en-US"/>
          </a:p>
        </p:txBody>
      </p:sp>
    </p:spTree>
    <p:extLst>
      <p:ext uri="{BB962C8B-B14F-4D97-AF65-F5344CB8AC3E}">
        <p14:creationId xmlns:p14="http://schemas.microsoft.com/office/powerpoint/2010/main" val="36840336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926785-3797-F17F-DE85-259A5D91634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B7D844-B401-4E08-45F7-BF013A918C5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1C8DD17-4C99-C5DA-F72E-77D21FAA1DA9}"/>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E6C66F7C-F390-C64A-54A9-770136581FE9}"/>
              </a:ext>
            </a:extLst>
          </p:cNvPr>
          <p:cNvSpPr>
            <a:spLocks noGrp="1"/>
          </p:cNvSpPr>
          <p:nvPr>
            <p:ph type="sldNum" sz="quarter" idx="5"/>
          </p:nvPr>
        </p:nvSpPr>
        <p:spPr/>
        <p:txBody>
          <a:bodyPr/>
          <a:lstStyle/>
          <a:p>
            <a:fld id="{8A945080-4873-4DA0-ADBD-37E71476CD71}" type="slidenum">
              <a:rPr lang="en-US" smtClean="0"/>
              <a:t>10</a:t>
            </a:fld>
            <a:endParaRPr lang="en-US"/>
          </a:p>
        </p:txBody>
      </p:sp>
    </p:spTree>
    <p:extLst>
      <p:ext uri="{BB962C8B-B14F-4D97-AF65-F5344CB8AC3E}">
        <p14:creationId xmlns:p14="http://schemas.microsoft.com/office/powerpoint/2010/main" val="38951055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6204BA-475E-A803-B860-592B227AD3F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D0F7899-B0B7-7649-E94B-678248108E3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8A96323-AFD6-2842-EA56-E7F49247BFCE}"/>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8F5E4F65-EBE9-14F5-29C9-4E98E706E5BF}"/>
              </a:ext>
            </a:extLst>
          </p:cNvPr>
          <p:cNvSpPr>
            <a:spLocks noGrp="1"/>
          </p:cNvSpPr>
          <p:nvPr>
            <p:ph type="sldNum" sz="quarter" idx="5"/>
          </p:nvPr>
        </p:nvSpPr>
        <p:spPr/>
        <p:txBody>
          <a:bodyPr/>
          <a:lstStyle/>
          <a:p>
            <a:fld id="{8A945080-4873-4DA0-ADBD-37E71476CD71}" type="slidenum">
              <a:rPr lang="en-US" smtClean="0"/>
              <a:t>11</a:t>
            </a:fld>
            <a:endParaRPr lang="en-US"/>
          </a:p>
        </p:txBody>
      </p:sp>
    </p:spTree>
    <p:extLst>
      <p:ext uri="{BB962C8B-B14F-4D97-AF65-F5344CB8AC3E}">
        <p14:creationId xmlns:p14="http://schemas.microsoft.com/office/powerpoint/2010/main" val="17370786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FA5F22-746E-9A79-1C72-2AA05D8B74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F36BEEE-C8DA-FA8F-850F-5E76E36A2FA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B66E5DB-7F86-8AE2-8C32-8F5037C25516}"/>
              </a:ext>
            </a:extLst>
          </p:cNvPr>
          <p:cNvSpPr>
            <a:spLocks noGrp="1"/>
          </p:cNvSpPr>
          <p:nvPr>
            <p:ph type="body" idx="1"/>
          </p:nvPr>
        </p:nvSpPr>
        <p:spPr/>
        <p:txBody>
          <a:bodyPr/>
          <a:lstStyle/>
          <a:p>
            <a:endParaRPr lang="en-CH" dirty="0"/>
          </a:p>
        </p:txBody>
      </p:sp>
      <p:sp>
        <p:nvSpPr>
          <p:cNvPr id="4" name="Slide Number Placeholder 3">
            <a:extLst>
              <a:ext uri="{FF2B5EF4-FFF2-40B4-BE49-F238E27FC236}">
                <a16:creationId xmlns:a16="http://schemas.microsoft.com/office/drawing/2014/main" id="{D6E91111-CAA0-5D8D-631F-A44285387CD8}"/>
              </a:ext>
            </a:extLst>
          </p:cNvPr>
          <p:cNvSpPr>
            <a:spLocks noGrp="1"/>
          </p:cNvSpPr>
          <p:nvPr>
            <p:ph type="sldNum" sz="quarter" idx="5"/>
          </p:nvPr>
        </p:nvSpPr>
        <p:spPr/>
        <p:txBody>
          <a:bodyPr/>
          <a:lstStyle/>
          <a:p>
            <a:fld id="{8A945080-4873-4DA0-ADBD-37E71476CD71}" type="slidenum">
              <a:rPr lang="en-US" smtClean="0"/>
              <a:t>12</a:t>
            </a:fld>
            <a:endParaRPr lang="en-US"/>
          </a:p>
        </p:txBody>
      </p:sp>
    </p:spTree>
    <p:extLst>
      <p:ext uri="{BB962C8B-B14F-4D97-AF65-F5344CB8AC3E}">
        <p14:creationId xmlns:p14="http://schemas.microsoft.com/office/powerpoint/2010/main" val="80312718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66.png"/><Relationship Id="rId5" Type="http://schemas.openxmlformats.org/officeDocument/2006/relationships/image" Target="../media/image510.png"/><Relationship Id="rId4" Type="http://schemas.openxmlformats.org/officeDocument/2006/relationships/image" Target="../media/image410.png"/></Relationships>
</file>

<file path=ppt/slideLayouts/_rels/slideLayout11.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7.svg"/><Relationship Id="rId3" Type="http://schemas.openxmlformats.org/officeDocument/2006/relationships/image" Target="../media/image3.png"/><Relationship Id="rId7" Type="http://schemas.openxmlformats.org/officeDocument/2006/relationships/image" Target="../media/image6.png"/><Relationship Id="rId2" Type="http://schemas.microsoft.com/office/2017/06/relationships/model3d" Target="../media/model3d1.glb"/><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microsoft.com/office/2017/06/relationships/model3d" Target="../media/model3d2.glb"/></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66.png"/><Relationship Id="rId5" Type="http://schemas.openxmlformats.org/officeDocument/2006/relationships/image" Target="../media/image510.png"/><Relationship Id="rId4" Type="http://schemas.openxmlformats.org/officeDocument/2006/relationships/image" Target="../media/image4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66.png"/><Relationship Id="rId5" Type="http://schemas.openxmlformats.org/officeDocument/2006/relationships/image" Target="../media/image510.png"/><Relationship Id="rId4" Type="http://schemas.openxmlformats.org/officeDocument/2006/relationships/image" Target="../media/image4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66.png"/><Relationship Id="rId5" Type="http://schemas.openxmlformats.org/officeDocument/2006/relationships/image" Target="../media/image510.png"/><Relationship Id="rId4" Type="http://schemas.openxmlformats.org/officeDocument/2006/relationships/image" Target="../media/image4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66.png"/><Relationship Id="rId5" Type="http://schemas.openxmlformats.org/officeDocument/2006/relationships/image" Target="../media/image510.png"/><Relationship Id="rId4" Type="http://schemas.openxmlformats.org/officeDocument/2006/relationships/image" Target="../media/image4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66.png"/><Relationship Id="rId5" Type="http://schemas.openxmlformats.org/officeDocument/2006/relationships/image" Target="../media/image510.png"/><Relationship Id="rId4" Type="http://schemas.openxmlformats.org/officeDocument/2006/relationships/image" Target="../media/image4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TH Title">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EB061823-3F7A-48C8-8477-B410C18AC1B7}"/>
              </a:ext>
            </a:extLst>
          </p:cNvPr>
          <p:cNvSpPr>
            <a:spLocks noGrp="1"/>
          </p:cNvSpPr>
          <p:nvPr>
            <p:ph type="pic" sz="quarter" idx="11"/>
          </p:nvPr>
        </p:nvSpPr>
        <p:spPr>
          <a:xfrm>
            <a:off x="731838" y="1016000"/>
            <a:ext cx="10728325" cy="5256000"/>
          </a:xfrm>
        </p:spPr>
        <p:txBody>
          <a:bodyPr lIns="5580000" tIns="0" rIns="0" anchor="ctr" anchorCtr="0"/>
          <a:lstStyle>
            <a:lvl1pPr marL="0" indent="0" algn="ctr">
              <a:buNone/>
              <a:defRPr/>
            </a:lvl1pPr>
          </a:lstStyle>
          <a:p>
            <a:r>
              <a:rPr lang="hu-HU" noProof="0"/>
              <a:t>Kép beszúrásához kattintson az ikonra</a:t>
            </a:r>
            <a:endParaRPr lang="de-CH" noProof="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p:nvPr>
        </p:nvSpPr>
        <p:spPr>
          <a:xfrm>
            <a:off x="0" y="2233538"/>
            <a:ext cx="5904000" cy="3312000"/>
          </a:xfrm>
          <a:solidFill>
            <a:schemeClr val="accent1"/>
          </a:solidFill>
        </p:spPr>
        <p:txBody>
          <a:bodyPr lIns="1080000" tIns="252000" anchor="t" anchorCtr="0"/>
          <a:lstStyle>
            <a:lvl1pPr algn="l">
              <a:lnSpc>
                <a:spcPct val="100000"/>
              </a:lnSpc>
              <a:defRPr sz="3600">
                <a:solidFill>
                  <a:schemeClr val="bg1"/>
                </a:solidFill>
              </a:defRPr>
            </a:lvl1pPr>
          </a:lstStyle>
          <a:p>
            <a:r>
              <a:rPr lang="hu-HU" noProof="0"/>
              <a:t>Mintacím szerkesztése</a:t>
            </a:r>
            <a:endParaRPr lang="de-CH" noProof="0" dirty="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8" y="360538"/>
            <a:ext cx="1765565" cy="288000"/>
          </a:xfrm>
          <a:prstGeom prst="rect">
            <a:avLst/>
          </a:prstGeom>
        </p:spPr>
      </p:pic>
      <p:sp>
        <p:nvSpPr>
          <p:cNvPr id="9" name="Bildplatzhalter 8">
            <a:extLst>
              <a:ext uri="{FF2B5EF4-FFF2-40B4-BE49-F238E27FC236}">
                <a16:creationId xmlns:a16="http://schemas.microsoft.com/office/drawing/2014/main" id="{C3C296D1-2CD0-479F-A866-6EC741D2293B}"/>
              </a:ext>
            </a:extLst>
          </p:cNvPr>
          <p:cNvSpPr>
            <a:spLocks noGrp="1"/>
          </p:cNvSpPr>
          <p:nvPr>
            <p:ph type="pic" sz="quarter" idx="12"/>
          </p:nvPr>
        </p:nvSpPr>
        <p:spPr>
          <a:xfrm>
            <a:off x="10200163" y="6489088"/>
            <a:ext cx="1260000" cy="180000"/>
          </a:xfrm>
        </p:spPr>
        <p:txBody>
          <a:bodyPr/>
          <a:lstStyle>
            <a:lvl1pPr marL="0" indent="0" algn="l">
              <a:buNone/>
              <a:defRPr sz="700"/>
            </a:lvl1pPr>
          </a:lstStyle>
          <a:p>
            <a:r>
              <a:rPr lang="hu-HU" noProof="0"/>
              <a:t>Kép beszúrásához kattintson az ikonra</a:t>
            </a:r>
            <a:endParaRPr lang="de-CH" noProof="0"/>
          </a:p>
        </p:txBody>
      </p:sp>
      <p:sp>
        <p:nvSpPr>
          <p:cNvPr id="4" name="Textplatzhalter 3">
            <a:extLst>
              <a:ext uri="{FF2B5EF4-FFF2-40B4-BE49-F238E27FC236}">
                <a16:creationId xmlns:a16="http://schemas.microsoft.com/office/drawing/2014/main" id="{EE41BE31-9613-4103-99FF-7DCFF643B329}"/>
              </a:ext>
            </a:extLst>
          </p:cNvPr>
          <p:cNvSpPr>
            <a:spLocks noGrp="1"/>
          </p:cNvSpPr>
          <p:nvPr>
            <p:ph type="body" sz="quarter" idx="13"/>
          </p:nvPr>
        </p:nvSpPr>
        <p:spPr>
          <a:xfrm>
            <a:off x="1078516" y="3860494"/>
            <a:ext cx="4680000" cy="1440000"/>
          </a:xfrm>
        </p:spPr>
        <p:txBody>
          <a:bodyPr/>
          <a:lstStyle>
            <a:lvl1pPr marL="0" indent="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endParaRPr lang="de-DE" noProof="0" dirty="0"/>
          </a:p>
        </p:txBody>
      </p:sp>
      <p:sp>
        <p:nvSpPr>
          <p:cNvPr id="6" name="Textplatzhalter 5">
            <a:extLst>
              <a:ext uri="{FF2B5EF4-FFF2-40B4-BE49-F238E27FC236}">
                <a16:creationId xmlns:a16="http://schemas.microsoft.com/office/drawing/2014/main" id="{EDEB298C-798E-4D73-9DD6-F896C06530C1}"/>
              </a:ext>
            </a:extLst>
          </p:cNvPr>
          <p:cNvSpPr>
            <a:spLocks noGrp="1"/>
          </p:cNvSpPr>
          <p:nvPr>
            <p:ph type="body" sz="quarter" idx="16" hasCustomPrompt="1"/>
          </p:nvPr>
        </p:nvSpPr>
        <p:spPr>
          <a:xfrm>
            <a:off x="9696449" y="316800"/>
            <a:ext cx="1800000" cy="360000"/>
          </a:xfrm>
        </p:spPr>
        <p:txBody>
          <a:bodyPr anchor="b" anchorCtr="0"/>
          <a:lstStyle>
            <a:lvl1pPr marL="0" indent="0" algn="l">
              <a:spcBef>
                <a:spcPts val="0"/>
              </a:spcBef>
              <a:buNone/>
              <a:defRPr sz="1150"/>
            </a:lvl1pPr>
            <a:lvl2pPr>
              <a:defRPr sz="1150"/>
            </a:lvl2pPr>
            <a:lvl3pPr>
              <a:defRPr sz="1150"/>
            </a:lvl3pPr>
            <a:lvl4pPr>
              <a:defRPr sz="1150"/>
            </a:lvl4pPr>
            <a:lvl5pPr>
              <a:defRPr sz="1150"/>
            </a:lvl5pPr>
          </a:lstStyle>
          <a:p>
            <a:pPr lvl="0"/>
            <a:r>
              <a:rPr lang="de-DE" dirty="0"/>
              <a:t>Organisationseinheit verbal</a:t>
            </a:r>
            <a:br>
              <a:rPr lang="de-DE" dirty="0"/>
            </a:br>
            <a:r>
              <a:rPr lang="de-DE" dirty="0"/>
              <a:t>optional auf 2 Zeilen</a:t>
            </a:r>
          </a:p>
        </p:txBody>
      </p:sp>
    </p:spTree>
    <p:extLst>
      <p:ext uri="{BB962C8B-B14F-4D97-AF65-F5344CB8AC3E}">
        <p14:creationId xmlns:p14="http://schemas.microsoft.com/office/powerpoint/2010/main" val="1095858915"/>
      </p:ext>
    </p:extLst>
  </p:cSld>
  <p:clrMapOvr>
    <a:masterClrMapping/>
  </p:clrMapOvr>
  <p:extLst>
    <p:ext uri="{DCECCB84-F9BA-43D5-87BE-67443E8EF086}">
      <p15:sldGuideLst xmlns:p15="http://schemas.microsoft.com/office/powerpoint/2012/main">
        <p15:guide id="2" pos="3840">
          <p15:clr>
            <a:srgbClr val="FBAE40"/>
          </p15:clr>
        </p15:guide>
        <p15:guide id="3" orient="horz" pos="640">
          <p15:clr>
            <a:srgbClr val="FBAE40"/>
          </p15:clr>
        </p15:guide>
        <p15:guide id="4" orient="horz" pos="3952">
          <p15:clr>
            <a:srgbClr val="FBAE40"/>
          </p15:clr>
        </p15:guide>
        <p15:guide id="5" pos="6108">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7" name="Téglalap 6">
            <a:extLst>
              <a:ext uri="{FF2B5EF4-FFF2-40B4-BE49-F238E27FC236}">
                <a16:creationId xmlns:a16="http://schemas.microsoft.com/office/drawing/2014/main" id="{693255AC-64D6-9E06-D8A2-9BB023D77185}"/>
              </a:ext>
            </a:extLst>
          </p:cNvPr>
          <p:cNvSpPr/>
          <p:nvPr userDrawn="1"/>
        </p:nvSpPr>
        <p:spPr>
          <a:xfrm>
            <a:off x="0" y="0"/>
            <a:ext cx="12192000" cy="733647"/>
          </a:xfrm>
          <a:prstGeom prst="rect">
            <a:avLst/>
          </a:prstGeom>
          <a:solidFill>
            <a:srgbClr val="215C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pic>
        <p:nvPicPr>
          <p:cNvPr id="8" name="Ábra 7">
            <a:extLst>
              <a:ext uri="{FF2B5EF4-FFF2-40B4-BE49-F238E27FC236}">
                <a16:creationId xmlns:a16="http://schemas.microsoft.com/office/drawing/2014/main" id="{82324EC0-8345-46AC-61D1-95E5E864BA50}"/>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1136" y="157716"/>
            <a:ext cx="2601433" cy="433572"/>
          </a:xfrm>
          <a:prstGeom prst="rect">
            <a:avLst/>
          </a:prstGeom>
        </p:spPr>
      </p:pic>
      <p:sp>
        <p:nvSpPr>
          <p:cNvPr id="14" name="Cím 1">
            <a:extLst>
              <a:ext uri="{FF2B5EF4-FFF2-40B4-BE49-F238E27FC236}">
                <a16:creationId xmlns:a16="http://schemas.microsoft.com/office/drawing/2014/main" id="{BF3BCB18-6DFF-F9B5-EC28-6AC7BECB9558}"/>
              </a:ext>
            </a:extLst>
          </p:cNvPr>
          <p:cNvSpPr>
            <a:spLocks noGrp="1"/>
          </p:cNvSpPr>
          <p:nvPr>
            <p:ph type="title" hasCustomPrompt="1"/>
          </p:nvPr>
        </p:nvSpPr>
        <p:spPr>
          <a:xfrm>
            <a:off x="131136" y="853207"/>
            <a:ext cx="8849253" cy="733647"/>
          </a:xfrm>
        </p:spPr>
        <p:txBody>
          <a:bodyPr/>
          <a:lstStyle>
            <a:lvl1pPr>
              <a:defRPr b="0" spc="300"/>
            </a:lvl1pPr>
          </a:lstStyle>
          <a:p>
            <a:r>
              <a:rPr lang="hu-HU" dirty="0" err="1"/>
              <a:t>Title</a:t>
            </a:r>
            <a:endParaRPr lang="en-US" dirty="0"/>
          </a:p>
        </p:txBody>
      </p:sp>
      <p:sp>
        <p:nvSpPr>
          <p:cNvPr id="15" name="TextBox 18">
            <a:extLst>
              <a:ext uri="{FF2B5EF4-FFF2-40B4-BE49-F238E27FC236}">
                <a16:creationId xmlns:a16="http://schemas.microsoft.com/office/drawing/2014/main" id="{75D58995-5109-AB47-86C0-3EA9B24CD49D}"/>
              </a:ext>
            </a:extLst>
          </p:cNvPr>
          <p:cNvSpPr txBox="1"/>
          <p:nvPr userDrawn="1"/>
        </p:nvSpPr>
        <p:spPr>
          <a:xfrm>
            <a:off x="10783957" y="86986"/>
            <a:ext cx="1220017" cy="584775"/>
          </a:xfrm>
          <a:prstGeom prst="rect">
            <a:avLst/>
          </a:prstGeom>
          <a:noFill/>
        </p:spPr>
        <p:txBody>
          <a:bodyPr wrap="square" rtlCol="0" anchor="ctr">
            <a:spAutoFit/>
          </a:bodyPr>
          <a:lstStyle/>
          <a:p>
            <a:pPr algn="r">
              <a:lnSpc>
                <a:spcPct val="100000"/>
              </a:lnSpc>
            </a:pPr>
            <a:fld id="{B7FFC491-2437-2342-B5EA-9E4DE096D838}" type="slidenum">
              <a:rPr lang="hu-HU" sz="3200" b="1" i="0" smtClean="0">
                <a:solidFill>
                  <a:schemeClr val="bg1"/>
                </a:solidFill>
                <a:latin typeface="Gill Sans Light"/>
                <a:cs typeface="Gill Sans Light"/>
              </a:rPr>
              <a:pPr algn="r">
                <a:lnSpc>
                  <a:spcPct val="100000"/>
                </a:lnSpc>
              </a:pPr>
              <a:t>‹#›</a:t>
            </a:fld>
            <a:endParaRPr lang="hu-HU" sz="4000" b="1" i="0" dirty="0">
              <a:solidFill>
                <a:schemeClr val="bg1"/>
              </a:solidFill>
              <a:latin typeface="Gill Sans Light"/>
              <a:cs typeface="Gill Sans Light"/>
            </a:endParaRPr>
          </a:p>
        </p:txBody>
      </p:sp>
      <p:sp>
        <p:nvSpPr>
          <p:cNvPr id="16" name="Szövegdoboz 15">
            <a:extLst>
              <a:ext uri="{FF2B5EF4-FFF2-40B4-BE49-F238E27FC236}">
                <a16:creationId xmlns:a16="http://schemas.microsoft.com/office/drawing/2014/main" id="{DF277A3E-91F2-CB8B-6583-FCB526161B1D}"/>
              </a:ext>
            </a:extLst>
          </p:cNvPr>
          <p:cNvSpPr txBox="1"/>
          <p:nvPr userDrawn="1"/>
        </p:nvSpPr>
        <p:spPr>
          <a:xfrm>
            <a:off x="8980389" y="896864"/>
            <a:ext cx="3023585" cy="646331"/>
          </a:xfrm>
          <a:prstGeom prst="rect">
            <a:avLst/>
          </a:prstGeom>
          <a:noFill/>
        </p:spPr>
        <p:txBody>
          <a:bodyPr wrap="none" rtlCol="0">
            <a:spAutoFit/>
          </a:bodyPr>
          <a:lstStyle/>
          <a:p>
            <a:r>
              <a:rPr lang="hu-HU" sz="3600" b="1" dirty="0">
                <a:latin typeface="+mj-lt"/>
              </a:rPr>
              <a:t>Appendix </a:t>
            </a:r>
            <a:r>
              <a:rPr lang="hu-HU" sz="3600" b="1" dirty="0" err="1">
                <a:latin typeface="+mj-lt"/>
              </a:rPr>
              <a:t>Slides</a:t>
            </a:r>
            <a:endParaRPr lang="en-US" sz="3600" b="1" dirty="0">
              <a:latin typeface="+mj-lt"/>
            </a:endParaRPr>
          </a:p>
        </p:txBody>
      </p:sp>
      <p:sp>
        <p:nvSpPr>
          <p:cNvPr id="19" name="Szöveg helye 12">
            <a:extLst>
              <a:ext uri="{FF2B5EF4-FFF2-40B4-BE49-F238E27FC236}">
                <a16:creationId xmlns:a16="http://schemas.microsoft.com/office/drawing/2014/main" id="{FB20A3D6-6E47-C852-880E-5F55C5A1D512}"/>
              </a:ext>
            </a:extLst>
          </p:cNvPr>
          <p:cNvSpPr>
            <a:spLocks noGrp="1"/>
          </p:cNvSpPr>
          <p:nvPr>
            <p:ph type="body" sz="quarter" idx="10" hasCustomPrompt="1"/>
          </p:nvPr>
        </p:nvSpPr>
        <p:spPr>
          <a:xfrm>
            <a:off x="12494680" y="4532150"/>
            <a:ext cx="1605696" cy="400110"/>
          </a:xfrm>
        </p:spPr>
        <p:txBody>
          <a:bodyPr>
            <a:normAutofit/>
          </a:bodyPr>
          <a:lstStyle>
            <a:lvl1pPr marL="0" indent="0">
              <a:buNone/>
              <a:defRPr sz="2000"/>
            </a:lvl1pPr>
          </a:lstStyle>
          <a:p>
            <a:pPr lvl="0"/>
            <a:r>
              <a:rPr lang="hu-HU" dirty="0" err="1"/>
              <a:t>Small</a:t>
            </a:r>
            <a:r>
              <a:rPr lang="hu-HU" dirty="0"/>
              <a:t> </a:t>
            </a:r>
            <a:r>
              <a:rPr lang="hu-HU" dirty="0" err="1"/>
              <a:t>TextBox</a:t>
            </a:r>
            <a:endParaRPr lang="hu-HU" dirty="0"/>
          </a:p>
        </p:txBody>
      </p:sp>
      <p:sp>
        <p:nvSpPr>
          <p:cNvPr id="20" name="Szöveg helye 12">
            <a:extLst>
              <a:ext uri="{FF2B5EF4-FFF2-40B4-BE49-F238E27FC236}">
                <a16:creationId xmlns:a16="http://schemas.microsoft.com/office/drawing/2014/main" id="{BED43913-85B4-5F3B-36CE-77E2CAE79CD0}"/>
              </a:ext>
            </a:extLst>
          </p:cNvPr>
          <p:cNvSpPr>
            <a:spLocks noGrp="1"/>
          </p:cNvSpPr>
          <p:nvPr>
            <p:ph type="body" sz="quarter" idx="11" hasCustomPrompt="1"/>
          </p:nvPr>
        </p:nvSpPr>
        <p:spPr>
          <a:xfrm>
            <a:off x="12494680" y="4101262"/>
            <a:ext cx="1605696" cy="400110"/>
          </a:xfrm>
        </p:spPr>
        <p:txBody>
          <a:bodyPr>
            <a:noAutofit/>
          </a:bodyPr>
          <a:lstStyle>
            <a:lvl1pPr marL="0" indent="0">
              <a:buNone/>
              <a:defRPr sz="2400"/>
            </a:lvl1pPr>
          </a:lstStyle>
          <a:p>
            <a:pPr lvl="0"/>
            <a:r>
              <a:rPr lang="hu-HU" dirty="0"/>
              <a:t>Big </a:t>
            </a:r>
            <a:r>
              <a:rPr lang="hu-HU" dirty="0" err="1"/>
              <a:t>TextBox</a:t>
            </a:r>
            <a:endParaRPr lang="hu-HU" dirty="0"/>
          </a:p>
        </p:txBody>
      </p:sp>
      <mc:AlternateContent xmlns:mc="http://schemas.openxmlformats.org/markup-compatibility/2006" xmlns:a14="http://schemas.microsoft.com/office/drawing/2010/main">
        <mc:Choice Requires="a14">
          <p:sp>
            <p:nvSpPr>
              <p:cNvPr id="21" name="Szöveg helye 12">
                <a:extLst>
                  <a:ext uri="{FF2B5EF4-FFF2-40B4-BE49-F238E27FC236}">
                    <a16:creationId xmlns:a16="http://schemas.microsoft.com/office/drawing/2014/main" id="{D267EF9B-6FB6-7B70-8FE5-50B6AA416303}"/>
                  </a:ext>
                </a:extLst>
              </p:cNvPr>
              <p:cNvSpPr>
                <a:spLocks noGrp="1"/>
              </p:cNvSpPr>
              <p:nvPr>
                <p:ph type="body" sz="quarter" idx="12" hasCustomPrompt="1"/>
              </p:nvPr>
            </p:nvSpPr>
            <p:spPr>
              <a:xfrm>
                <a:off x="12494680" y="2395496"/>
                <a:ext cx="1874808" cy="467168"/>
              </a:xfrm>
            </p:spPr>
            <p:txBody>
              <a:bodyPr>
                <a:noAutofit/>
              </a:bodyPr>
              <a:lstStyle>
                <a:lvl1pPr marL="0" indent="0">
                  <a:buNone/>
                  <a:defRPr sz="2400"/>
                </a:lvl1pPr>
              </a:lstStyle>
              <a:p>
                <a:pPr lvl="0"/>
                <a14:m>
                  <m:oMathPara xmlns:m="http://schemas.openxmlformats.org/officeDocument/2006/math">
                    <m:oMathParaPr>
                      <m:jc m:val="centerGroup"/>
                    </m:oMathParaPr>
                    <m:oMath xmlns:m="http://schemas.openxmlformats.org/officeDocument/2006/math">
                      <m:r>
                        <a:rPr lang="hu-HU" i="1" dirty="0" smtClean="0">
                          <a:latin typeface="Cambria Math" panose="02040503050406030204" pitchFamily="18" charset="0"/>
                        </a:rPr>
                        <m:t>𝐵𝑖𝑔</m:t>
                      </m:r>
                      <m:r>
                        <a:rPr lang="hu-HU" i="1" dirty="0" smtClean="0">
                          <a:latin typeface="Cambria Math" panose="02040503050406030204" pitchFamily="18" charset="0"/>
                        </a:rPr>
                        <m:t> </m:t>
                      </m:r>
                      <m:r>
                        <a:rPr lang="hu-HU" b="0" i="1" dirty="0" smtClean="0">
                          <a:latin typeface="Cambria Math" panose="02040503050406030204" pitchFamily="18" charset="0"/>
                        </a:rPr>
                        <m:t>𝑒𝑞𝑢𝑎𝑡𝑖𝑜𝑛</m:t>
                      </m:r>
                    </m:oMath>
                  </m:oMathPara>
                </a14:m>
                <a:endParaRPr lang="hu-HU" dirty="0"/>
              </a:p>
            </p:txBody>
          </p:sp>
        </mc:Choice>
        <mc:Fallback xmlns="">
          <p:sp>
            <p:nvSpPr>
              <p:cNvPr id="21" name="Szöveg helye 12">
                <a:extLst>
                  <a:ext uri="{FF2B5EF4-FFF2-40B4-BE49-F238E27FC236}">
                    <a16:creationId xmlns:a16="http://schemas.microsoft.com/office/drawing/2014/main" id="{D267EF9B-6FB6-7B70-8FE5-50B6AA416303}"/>
                  </a:ext>
                </a:extLst>
              </p:cNvPr>
              <p:cNvSpPr>
                <a:spLocks noGrp="1" noRot="1" noChangeAspect="1" noMove="1" noResize="1" noEditPoints="1" noAdjustHandles="1" noChangeArrowheads="1" noChangeShapeType="1" noTextEdit="1"/>
              </p:cNvSpPr>
              <p:nvPr>
                <p:ph type="body" sz="quarter" idx="12" hasCustomPrompt="1"/>
              </p:nvPr>
            </p:nvSpPr>
            <p:spPr>
              <a:xfrm>
                <a:off x="12494680" y="2395496"/>
                <a:ext cx="1874808" cy="467168"/>
              </a:xfrm>
              <a:blipFill>
                <a:blip r:embed="rId4"/>
                <a:stretch>
                  <a:fillRect l="-2606" r="-7166" b="-64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Szöveg helye 12">
                <a:extLst>
                  <a:ext uri="{FF2B5EF4-FFF2-40B4-BE49-F238E27FC236}">
                    <a16:creationId xmlns:a16="http://schemas.microsoft.com/office/drawing/2014/main" id="{844F1C7A-B924-04D9-1E07-CC3BC9D9ED8E}"/>
                  </a:ext>
                </a:extLst>
              </p:cNvPr>
              <p:cNvSpPr>
                <a:spLocks noGrp="1"/>
              </p:cNvSpPr>
              <p:nvPr>
                <p:ph type="body" sz="quarter" idx="13" hasCustomPrompt="1"/>
              </p:nvPr>
            </p:nvSpPr>
            <p:spPr>
              <a:xfrm>
                <a:off x="12494680" y="3004362"/>
                <a:ext cx="1874808" cy="307777"/>
              </a:xfrm>
            </p:spPr>
            <p:txBody>
              <a:bodyPr>
                <a:noAutofit/>
              </a:bodyPr>
              <a:lstStyle>
                <a:lvl1pPr marL="0" indent="0">
                  <a:buNone/>
                  <a:defRPr sz="2000"/>
                </a:lvl1pPr>
              </a:lstStyle>
              <a:p>
                <a:pPr lvl="0"/>
                <a14:m>
                  <m:oMathPara xmlns:m="http://schemas.openxmlformats.org/officeDocument/2006/math">
                    <m:oMathParaPr>
                      <m:jc m:val="centerGroup"/>
                    </m:oMathParaPr>
                    <m:oMath xmlns:m="http://schemas.openxmlformats.org/officeDocument/2006/math">
                      <m:r>
                        <a:rPr lang="hu-HU" i="1" dirty="0" smtClean="0">
                          <a:latin typeface="Cambria Math" panose="02040503050406030204" pitchFamily="18" charset="0"/>
                        </a:rPr>
                        <m:t>𝐵𝑖𝑔</m:t>
                      </m:r>
                      <m:r>
                        <a:rPr lang="hu-HU" i="1" dirty="0" smtClean="0">
                          <a:latin typeface="Cambria Math" panose="02040503050406030204" pitchFamily="18" charset="0"/>
                        </a:rPr>
                        <m:t> </m:t>
                      </m:r>
                      <m:r>
                        <a:rPr lang="hu-HU" b="0" i="1" dirty="0" smtClean="0">
                          <a:latin typeface="Cambria Math" panose="02040503050406030204" pitchFamily="18" charset="0"/>
                        </a:rPr>
                        <m:t>𝑒𝑞𝑢𝑎𝑡𝑖𝑜𝑛</m:t>
                      </m:r>
                    </m:oMath>
                  </m:oMathPara>
                </a14:m>
                <a:endParaRPr lang="hu-HU" dirty="0"/>
              </a:p>
            </p:txBody>
          </p:sp>
        </mc:Choice>
        <mc:Fallback xmlns="">
          <p:sp>
            <p:nvSpPr>
              <p:cNvPr id="22" name="Szöveg helye 12">
                <a:extLst>
                  <a:ext uri="{FF2B5EF4-FFF2-40B4-BE49-F238E27FC236}">
                    <a16:creationId xmlns:a16="http://schemas.microsoft.com/office/drawing/2014/main" id="{844F1C7A-B924-04D9-1E07-CC3BC9D9ED8E}"/>
                  </a:ext>
                </a:extLst>
              </p:cNvPr>
              <p:cNvSpPr>
                <a:spLocks noGrp="1" noRot="1" noChangeAspect="1" noMove="1" noResize="1" noEditPoints="1" noAdjustHandles="1" noChangeArrowheads="1" noChangeShapeType="1" noTextEdit="1"/>
              </p:cNvSpPr>
              <p:nvPr>
                <p:ph type="body" sz="quarter" idx="13" hasCustomPrompt="1"/>
              </p:nvPr>
            </p:nvSpPr>
            <p:spPr>
              <a:xfrm>
                <a:off x="12494680" y="3004362"/>
                <a:ext cx="1874808" cy="307777"/>
              </a:xfrm>
              <a:blipFill>
                <a:blip r:embed="rId5"/>
                <a:stretch>
                  <a:fillRect b="-3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3" name="Szöveg helye 12">
                <a:extLst>
                  <a:ext uri="{FF2B5EF4-FFF2-40B4-BE49-F238E27FC236}">
                    <a16:creationId xmlns:a16="http://schemas.microsoft.com/office/drawing/2014/main" id="{599FDF00-B233-E885-2E2D-8A66B10CD838}"/>
                  </a:ext>
                </a:extLst>
              </p:cNvPr>
              <p:cNvSpPr>
                <a:spLocks noGrp="1"/>
              </p:cNvSpPr>
              <p:nvPr>
                <p:ph type="body" sz="quarter" idx="14" hasCustomPrompt="1"/>
              </p:nvPr>
            </p:nvSpPr>
            <p:spPr>
              <a:xfrm>
                <a:off x="12494680" y="3492796"/>
                <a:ext cx="3054506" cy="582287"/>
              </a:xfrm>
              <a:prstGeom prst="roundRect">
                <a:avLst>
                  <a:gd name="adj" fmla="val 30816"/>
                </a:avLst>
              </a:prstGeom>
              <a:solidFill>
                <a:srgbClr val="B7352D">
                  <a:alpha val="25098"/>
                </a:srgbClr>
              </a:solidFill>
              <a:ln w="28575">
                <a:solidFill>
                  <a:srgbClr val="B7352D"/>
                </a:solidFill>
              </a:ln>
            </p:spPr>
            <p:txBody>
              <a:bodyPr>
                <a:spAutoFit/>
              </a:bodyPr>
              <a:lstStyle>
                <a:lvl1pPr marL="0" indent="0">
                  <a:buNone/>
                  <a:defRPr sz="2800" b="1"/>
                </a:lvl1pPr>
              </a:lstStyle>
              <a:p>
                <a:pPr lvl="0"/>
                <a14:m>
                  <m:oMathPara xmlns:m="http://schemas.openxmlformats.org/officeDocument/2006/math">
                    <m:oMathParaPr>
                      <m:jc m:val="centerGroup"/>
                    </m:oMathParaPr>
                    <m:oMath xmlns:m="http://schemas.openxmlformats.org/officeDocument/2006/math">
                      <m:r>
                        <a:rPr lang="hu-HU" b="1" i="1" dirty="0" smtClean="0">
                          <a:latin typeface="Cambria Math" panose="02040503050406030204" pitchFamily="18" charset="0"/>
                        </a:rPr>
                        <m:t>𝑭𝒊𝒏𝒂𝒍</m:t>
                      </m:r>
                      <m:r>
                        <a:rPr lang="hu-HU" b="1" i="1" dirty="0" smtClean="0">
                          <a:latin typeface="Cambria Math" panose="02040503050406030204" pitchFamily="18" charset="0"/>
                        </a:rPr>
                        <m:t> </m:t>
                      </m:r>
                      <m:r>
                        <a:rPr lang="hu-HU" b="1" i="1" dirty="0" smtClean="0">
                          <a:latin typeface="Cambria Math" panose="02040503050406030204" pitchFamily="18" charset="0"/>
                        </a:rPr>
                        <m:t>𝒆𝒒𝒖𝒂𝒕𝒊𝒐𝒏</m:t>
                      </m:r>
                    </m:oMath>
                  </m:oMathPara>
                </a14:m>
                <a:endParaRPr lang="hu-HU" dirty="0"/>
              </a:p>
            </p:txBody>
          </p:sp>
        </mc:Choice>
        <mc:Fallback xmlns="">
          <p:sp>
            <p:nvSpPr>
              <p:cNvPr id="23" name="Szöveg helye 12">
                <a:extLst>
                  <a:ext uri="{FF2B5EF4-FFF2-40B4-BE49-F238E27FC236}">
                    <a16:creationId xmlns:a16="http://schemas.microsoft.com/office/drawing/2014/main" id="{599FDF00-B233-E885-2E2D-8A66B10CD838}"/>
                  </a:ext>
                </a:extLst>
              </p:cNvPr>
              <p:cNvSpPr>
                <a:spLocks noGrp="1" noRot="1" noChangeAspect="1" noMove="1" noResize="1" noEditPoints="1" noAdjustHandles="1" noChangeArrowheads="1" noChangeShapeType="1" noTextEdit="1"/>
              </p:cNvSpPr>
              <p:nvPr>
                <p:ph type="body" sz="quarter" idx="14" hasCustomPrompt="1"/>
              </p:nvPr>
            </p:nvSpPr>
            <p:spPr>
              <a:xfrm>
                <a:off x="12494680" y="3492796"/>
                <a:ext cx="3054506" cy="582287"/>
              </a:xfrm>
              <a:prstGeom prst="roundRect">
                <a:avLst>
                  <a:gd name="adj" fmla="val 30816"/>
                </a:avLst>
              </a:prstGeom>
              <a:blipFill>
                <a:blip r:embed="rId6"/>
                <a:stretch>
                  <a:fillRect b="-3000"/>
                </a:stretch>
              </a:blipFill>
              <a:ln w="28575">
                <a:solidFill>
                  <a:srgbClr val="B7352D"/>
                </a:solidFill>
              </a:ln>
            </p:spPr>
            <p:txBody>
              <a:bodyPr/>
              <a:lstStyle/>
              <a:p>
                <a:r>
                  <a:rPr lang="en-US">
                    <a:noFill/>
                  </a:rPr>
                  <a:t> </a:t>
                </a:r>
              </a:p>
            </p:txBody>
          </p:sp>
        </mc:Fallback>
      </mc:AlternateContent>
    </p:spTree>
    <p:extLst>
      <p:ext uri="{BB962C8B-B14F-4D97-AF65-F5344CB8AC3E}">
        <p14:creationId xmlns:p14="http://schemas.microsoft.com/office/powerpoint/2010/main" val="29204280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eme collection">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88CBE8B-07CB-3EBA-FDB1-4C2DA474EE2E}"/>
              </a:ext>
            </a:extLst>
          </p:cNvPr>
          <p:cNvSpPr>
            <a:spLocks noGrp="1"/>
          </p:cNvSpPr>
          <p:nvPr>
            <p:ph type="title" hasCustomPrompt="1"/>
          </p:nvPr>
        </p:nvSpPr>
        <p:spPr/>
        <p:txBody>
          <a:bodyPr/>
          <a:lstStyle>
            <a:lvl1pPr>
              <a:defRPr/>
            </a:lvl1pPr>
          </a:lstStyle>
          <a:p>
            <a:r>
              <a:rPr lang="hu-HU" dirty="0" err="1"/>
              <a:t>Sample</a:t>
            </a:r>
            <a:r>
              <a:rPr lang="hu-HU" dirty="0"/>
              <a:t> </a:t>
            </a:r>
            <a:r>
              <a:rPr lang="hu-HU" dirty="0" err="1"/>
              <a:t>equations</a:t>
            </a:r>
            <a:r>
              <a:rPr lang="hu-HU" dirty="0"/>
              <a:t>, </a:t>
            </a:r>
            <a:r>
              <a:rPr lang="hu-HU" dirty="0" err="1"/>
              <a:t>textboxes</a:t>
            </a:r>
            <a:r>
              <a:rPr lang="hu-HU" dirty="0"/>
              <a:t>, </a:t>
            </a:r>
            <a:r>
              <a:rPr lang="hu-HU" dirty="0" err="1"/>
              <a:t>images</a:t>
            </a:r>
            <a:endParaRPr lang="en-US" dirty="0"/>
          </a:p>
        </p:txBody>
      </p:sp>
      <mc:AlternateContent xmlns:mc="http://schemas.openxmlformats.org/markup-compatibility/2006" xmlns:a14="http://schemas.microsoft.com/office/drawing/2010/main">
        <mc:Choice Requires="a14">
          <p:sp>
            <p:nvSpPr>
              <p:cNvPr id="6" name="Szövegdoboz 5">
                <a:extLst>
                  <a:ext uri="{FF2B5EF4-FFF2-40B4-BE49-F238E27FC236}">
                    <a16:creationId xmlns:a16="http://schemas.microsoft.com/office/drawing/2014/main" id="{C93C0983-FBC7-CD5B-A9B0-090F1E9C2045}"/>
                  </a:ext>
                </a:extLst>
              </p:cNvPr>
              <p:cNvSpPr txBox="1"/>
              <p:nvPr userDrawn="1"/>
            </p:nvSpPr>
            <p:spPr>
              <a:xfrm>
                <a:off x="131135" y="2378988"/>
                <a:ext cx="1874809"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400" b="0" i="1" smtClean="0">
                          <a:latin typeface="Cambria Math" panose="02040503050406030204" pitchFamily="18" charset="0"/>
                        </a:rPr>
                        <m:t>𝐵𝑖𝑔</m:t>
                      </m:r>
                      <m:r>
                        <a:rPr lang="hu-HU" sz="2400" b="0" i="1" smtClean="0">
                          <a:latin typeface="Cambria Math" panose="02040503050406030204" pitchFamily="18" charset="0"/>
                        </a:rPr>
                        <m:t> </m:t>
                      </m:r>
                      <m:r>
                        <a:rPr lang="hu-HU" sz="2400" b="0" i="1" smtClean="0">
                          <a:latin typeface="Cambria Math" panose="02040503050406030204" pitchFamily="18" charset="0"/>
                        </a:rPr>
                        <m:t>𝑒𝑞𝑢𝑎𝑡𝑖𝑜𝑛</m:t>
                      </m:r>
                    </m:oMath>
                  </m:oMathPara>
                </a14:m>
                <a:endParaRPr lang="en-US" sz="2400" dirty="0"/>
              </a:p>
            </p:txBody>
          </p:sp>
        </mc:Choice>
        <mc:Fallback xmlns="">
          <p:sp>
            <p:nvSpPr>
              <p:cNvPr id="6" name="Szövegdoboz 5">
                <a:extLst>
                  <a:ext uri="{FF2B5EF4-FFF2-40B4-BE49-F238E27FC236}">
                    <a16:creationId xmlns:a16="http://schemas.microsoft.com/office/drawing/2014/main" id="{C93C0983-FBC7-CD5B-A9B0-090F1E9C2045}"/>
                  </a:ext>
                </a:extLst>
              </p:cNvPr>
              <p:cNvSpPr txBox="1">
                <a:spLocks noRot="1" noChangeAspect="1" noMove="1" noResize="1" noEditPoints="1" noAdjustHandles="1" noChangeArrowheads="1" noChangeShapeType="1" noTextEdit="1"/>
              </p:cNvSpPr>
              <p:nvPr userDrawn="1"/>
            </p:nvSpPr>
            <p:spPr>
              <a:xfrm>
                <a:off x="131135" y="2378988"/>
                <a:ext cx="1874809" cy="369332"/>
              </a:xfrm>
              <a:prstGeom prst="rect">
                <a:avLst/>
              </a:prstGeom>
              <a:blipFill>
                <a:blip r:embed="rId2"/>
                <a:stretch>
                  <a:fillRect l="-4886" r="-4886" b="-32787"/>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Szövegdoboz 6">
                <a:extLst>
                  <a:ext uri="{FF2B5EF4-FFF2-40B4-BE49-F238E27FC236}">
                    <a16:creationId xmlns:a16="http://schemas.microsoft.com/office/drawing/2014/main" id="{6D45C69A-6798-5802-CA47-A8896F56057D}"/>
                  </a:ext>
                </a:extLst>
              </p:cNvPr>
              <p:cNvSpPr txBox="1"/>
              <p:nvPr userDrawn="1"/>
            </p:nvSpPr>
            <p:spPr>
              <a:xfrm>
                <a:off x="131136" y="2963403"/>
                <a:ext cx="1817485" cy="307777"/>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000" b="0" i="1" smtClean="0">
                          <a:latin typeface="Cambria Math" panose="02040503050406030204" pitchFamily="18" charset="0"/>
                        </a:rPr>
                        <m:t>𝑆𝑚𝑎𝑙𝑙</m:t>
                      </m:r>
                      <m:r>
                        <a:rPr lang="hu-HU" sz="2000" b="0" i="1" smtClean="0">
                          <a:latin typeface="Cambria Math" panose="02040503050406030204" pitchFamily="18" charset="0"/>
                        </a:rPr>
                        <m:t> </m:t>
                      </m:r>
                      <m:r>
                        <a:rPr lang="hu-HU" sz="2000" b="0" i="1" smtClean="0">
                          <a:latin typeface="Cambria Math" panose="02040503050406030204" pitchFamily="18" charset="0"/>
                        </a:rPr>
                        <m:t>𝑒𝑞𝑢𝑎𝑡𝑖𝑜𝑛</m:t>
                      </m:r>
                    </m:oMath>
                  </m:oMathPara>
                </a14:m>
                <a:endParaRPr lang="en-US" sz="2000" dirty="0"/>
              </a:p>
            </p:txBody>
          </p:sp>
        </mc:Choice>
        <mc:Fallback xmlns="">
          <p:sp>
            <p:nvSpPr>
              <p:cNvPr id="7" name="Szövegdoboz 6">
                <a:extLst>
                  <a:ext uri="{FF2B5EF4-FFF2-40B4-BE49-F238E27FC236}">
                    <a16:creationId xmlns:a16="http://schemas.microsoft.com/office/drawing/2014/main" id="{6D45C69A-6798-5802-CA47-A8896F56057D}"/>
                  </a:ext>
                </a:extLst>
              </p:cNvPr>
              <p:cNvSpPr txBox="1">
                <a:spLocks noRot="1" noChangeAspect="1" noMove="1" noResize="1" noEditPoints="1" noAdjustHandles="1" noChangeArrowheads="1" noChangeShapeType="1" noTextEdit="1"/>
              </p:cNvSpPr>
              <p:nvPr userDrawn="1"/>
            </p:nvSpPr>
            <p:spPr>
              <a:xfrm>
                <a:off x="131136" y="2963403"/>
                <a:ext cx="1817485" cy="307777"/>
              </a:xfrm>
              <a:prstGeom prst="rect">
                <a:avLst/>
              </a:prstGeom>
              <a:blipFill>
                <a:blip r:embed="rId3"/>
                <a:stretch>
                  <a:fillRect l="-2685" r="-4027" b="-3137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8" name="Szövegdoboz 7">
                <a:extLst>
                  <a:ext uri="{FF2B5EF4-FFF2-40B4-BE49-F238E27FC236}">
                    <a16:creationId xmlns:a16="http://schemas.microsoft.com/office/drawing/2014/main" id="{5F132BEB-90F3-BE68-E80A-70C330E1ECAD}"/>
                  </a:ext>
                </a:extLst>
              </p:cNvPr>
              <p:cNvSpPr txBox="1"/>
              <p:nvPr userDrawn="1"/>
            </p:nvSpPr>
            <p:spPr>
              <a:xfrm>
                <a:off x="131135" y="3486263"/>
                <a:ext cx="2746605" cy="476726"/>
              </a:xfrm>
              <a:prstGeom prst="roundRect">
                <a:avLst>
                  <a:gd name="adj" fmla="val 31261"/>
                </a:avLst>
              </a:prstGeom>
              <a:solidFill>
                <a:srgbClr val="B7352D">
                  <a:alpha val="25098"/>
                </a:srgbClr>
              </a:solidFill>
              <a:ln w="28575">
                <a:solidFill>
                  <a:srgbClr val="B7352D"/>
                </a:solidFill>
              </a:ln>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hu-HU" sz="2800" b="1" i="1" smtClean="0">
                          <a:latin typeface="Cambria Math" panose="02040503050406030204" pitchFamily="18" charset="0"/>
                        </a:rPr>
                        <m:t>𝑭𝒊𝒏𝒂𝒍</m:t>
                      </m:r>
                      <m:r>
                        <a:rPr lang="hu-HU" sz="2800" b="1" i="1" smtClean="0">
                          <a:latin typeface="Cambria Math" panose="02040503050406030204" pitchFamily="18" charset="0"/>
                        </a:rPr>
                        <m:t> </m:t>
                      </m:r>
                      <m:r>
                        <a:rPr lang="hu-HU" sz="2800" b="1" i="1" smtClean="0">
                          <a:latin typeface="Cambria Math" panose="02040503050406030204" pitchFamily="18" charset="0"/>
                        </a:rPr>
                        <m:t>𝒆𝒒𝒖𝒂𝒕𝒊𝒐𝒏</m:t>
                      </m:r>
                    </m:oMath>
                  </m:oMathPara>
                </a14:m>
                <a:endParaRPr lang="en-US" sz="2800" b="1" dirty="0"/>
              </a:p>
            </p:txBody>
          </p:sp>
        </mc:Choice>
        <mc:Fallback xmlns="">
          <p:sp>
            <p:nvSpPr>
              <p:cNvPr id="8" name="Szövegdoboz 7">
                <a:extLst>
                  <a:ext uri="{FF2B5EF4-FFF2-40B4-BE49-F238E27FC236}">
                    <a16:creationId xmlns:a16="http://schemas.microsoft.com/office/drawing/2014/main" id="{5F132BEB-90F3-BE68-E80A-70C330E1ECAD}"/>
                  </a:ext>
                </a:extLst>
              </p:cNvPr>
              <p:cNvSpPr txBox="1">
                <a:spLocks noRot="1" noChangeAspect="1" noMove="1" noResize="1" noEditPoints="1" noAdjustHandles="1" noChangeArrowheads="1" noChangeShapeType="1" noTextEdit="1"/>
              </p:cNvSpPr>
              <p:nvPr userDrawn="1"/>
            </p:nvSpPr>
            <p:spPr>
              <a:xfrm>
                <a:off x="131135" y="3486263"/>
                <a:ext cx="2746605" cy="476726"/>
              </a:xfrm>
              <a:prstGeom prst="roundRect">
                <a:avLst>
                  <a:gd name="adj" fmla="val 31261"/>
                </a:avLst>
              </a:prstGeom>
              <a:blipFill>
                <a:blip r:embed="rId4"/>
                <a:stretch>
                  <a:fillRect/>
                </a:stretch>
              </a:blipFill>
              <a:ln w="28575">
                <a:solidFill>
                  <a:srgbClr val="B7352D"/>
                </a:solidFill>
              </a:ln>
            </p:spPr>
            <p:txBody>
              <a:bodyPr/>
              <a:lstStyle/>
              <a:p>
                <a:r>
                  <a:rPr lang="en-US">
                    <a:noFill/>
                  </a:rPr>
                  <a:t> </a:t>
                </a:r>
              </a:p>
            </p:txBody>
          </p:sp>
        </mc:Fallback>
      </mc:AlternateContent>
      <p:sp>
        <p:nvSpPr>
          <p:cNvPr id="9" name="Szövegdoboz 8">
            <a:extLst>
              <a:ext uri="{FF2B5EF4-FFF2-40B4-BE49-F238E27FC236}">
                <a16:creationId xmlns:a16="http://schemas.microsoft.com/office/drawing/2014/main" id="{C9480863-372F-C85D-3385-F658DD5F993D}"/>
              </a:ext>
            </a:extLst>
          </p:cNvPr>
          <p:cNvSpPr txBox="1"/>
          <p:nvPr userDrawn="1"/>
        </p:nvSpPr>
        <p:spPr>
          <a:xfrm>
            <a:off x="131135" y="4038588"/>
            <a:ext cx="1620957" cy="461665"/>
          </a:xfrm>
          <a:prstGeom prst="rect">
            <a:avLst/>
          </a:prstGeom>
          <a:noFill/>
        </p:spPr>
        <p:txBody>
          <a:bodyPr wrap="none" rtlCol="0">
            <a:spAutoFit/>
          </a:bodyPr>
          <a:lstStyle/>
          <a:p>
            <a:r>
              <a:rPr lang="hu-HU" sz="2400" dirty="0"/>
              <a:t>Big </a:t>
            </a:r>
            <a:r>
              <a:rPr lang="hu-HU" sz="2400" dirty="0" err="1"/>
              <a:t>TextBox</a:t>
            </a:r>
            <a:endParaRPr lang="en-US" sz="2400" dirty="0"/>
          </a:p>
        </p:txBody>
      </p:sp>
      <p:sp>
        <p:nvSpPr>
          <p:cNvPr id="10" name="Szövegdoboz 9">
            <a:extLst>
              <a:ext uri="{FF2B5EF4-FFF2-40B4-BE49-F238E27FC236}">
                <a16:creationId xmlns:a16="http://schemas.microsoft.com/office/drawing/2014/main" id="{EF490ED3-D171-7BCA-0BE6-A46ED345C8E4}"/>
              </a:ext>
            </a:extLst>
          </p:cNvPr>
          <p:cNvSpPr txBox="1"/>
          <p:nvPr userDrawn="1"/>
        </p:nvSpPr>
        <p:spPr>
          <a:xfrm>
            <a:off x="148394" y="4500253"/>
            <a:ext cx="1605696" cy="400110"/>
          </a:xfrm>
          <a:prstGeom prst="rect">
            <a:avLst/>
          </a:prstGeom>
          <a:noFill/>
        </p:spPr>
        <p:txBody>
          <a:bodyPr wrap="none" rtlCol="0">
            <a:spAutoFit/>
          </a:bodyPr>
          <a:lstStyle/>
          <a:p>
            <a:r>
              <a:rPr lang="hu-HU" sz="2000" dirty="0" err="1"/>
              <a:t>Small</a:t>
            </a:r>
            <a:r>
              <a:rPr lang="hu-HU" sz="2000" dirty="0"/>
              <a:t> </a:t>
            </a:r>
            <a:r>
              <a:rPr lang="hu-HU" sz="2000" dirty="0" err="1"/>
              <a:t>TextBox</a:t>
            </a:r>
            <a:endParaRPr lang="en-US" sz="2000" dirty="0"/>
          </a:p>
        </p:txBody>
      </p:sp>
      <p:pic>
        <p:nvPicPr>
          <p:cNvPr id="11" name="Kép 10" descr="A képen kör, diagram, képernyőkép látható&#10;&#10;Automatikusan generált leírás">
            <a:extLst>
              <a:ext uri="{FF2B5EF4-FFF2-40B4-BE49-F238E27FC236}">
                <a16:creationId xmlns:a16="http://schemas.microsoft.com/office/drawing/2014/main" id="{F2AA3EC1-E212-3076-8A7A-36696D65FE2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49467" y="3724626"/>
            <a:ext cx="3054507" cy="2940201"/>
          </a:xfrm>
          <a:prstGeom prst="roundRect">
            <a:avLst>
              <a:gd name="adj" fmla="val 10920"/>
            </a:avLst>
          </a:prstGeom>
          <a:ln w="19050">
            <a:solidFill>
              <a:srgbClr val="B7352D"/>
            </a:solidFill>
          </a:ln>
        </p:spPr>
      </p:pic>
      <p:sp>
        <p:nvSpPr>
          <p:cNvPr id="13" name="Szöveg helye 12">
            <a:extLst>
              <a:ext uri="{FF2B5EF4-FFF2-40B4-BE49-F238E27FC236}">
                <a16:creationId xmlns:a16="http://schemas.microsoft.com/office/drawing/2014/main" id="{D383F391-8B85-84D4-ABF3-F48650D2B932}"/>
              </a:ext>
            </a:extLst>
          </p:cNvPr>
          <p:cNvSpPr>
            <a:spLocks noGrp="1"/>
          </p:cNvSpPr>
          <p:nvPr>
            <p:ph type="body" sz="quarter" idx="10" hasCustomPrompt="1"/>
          </p:nvPr>
        </p:nvSpPr>
        <p:spPr>
          <a:xfrm>
            <a:off x="3744084" y="4500253"/>
            <a:ext cx="1605696" cy="400110"/>
          </a:xfrm>
        </p:spPr>
        <p:txBody>
          <a:bodyPr>
            <a:normAutofit/>
          </a:bodyPr>
          <a:lstStyle>
            <a:lvl1pPr marL="0" indent="0">
              <a:buNone/>
              <a:defRPr sz="2000"/>
            </a:lvl1pPr>
          </a:lstStyle>
          <a:p>
            <a:pPr lvl="0"/>
            <a:r>
              <a:rPr lang="hu-HU" dirty="0" err="1"/>
              <a:t>Small</a:t>
            </a:r>
            <a:r>
              <a:rPr lang="hu-HU" dirty="0"/>
              <a:t> </a:t>
            </a:r>
            <a:r>
              <a:rPr lang="hu-HU" dirty="0" err="1"/>
              <a:t>TextBox</a:t>
            </a:r>
            <a:endParaRPr lang="hu-HU" dirty="0"/>
          </a:p>
        </p:txBody>
      </p:sp>
      <p:sp>
        <p:nvSpPr>
          <p:cNvPr id="14" name="Szöveg helye 12">
            <a:extLst>
              <a:ext uri="{FF2B5EF4-FFF2-40B4-BE49-F238E27FC236}">
                <a16:creationId xmlns:a16="http://schemas.microsoft.com/office/drawing/2014/main" id="{0C3F648A-241C-A0F5-B410-D069A68437B4}"/>
              </a:ext>
            </a:extLst>
          </p:cNvPr>
          <p:cNvSpPr>
            <a:spLocks noGrp="1"/>
          </p:cNvSpPr>
          <p:nvPr>
            <p:ph type="body" sz="quarter" idx="11" hasCustomPrompt="1"/>
          </p:nvPr>
        </p:nvSpPr>
        <p:spPr>
          <a:xfrm>
            <a:off x="3744084" y="4069365"/>
            <a:ext cx="1605696" cy="400110"/>
          </a:xfrm>
        </p:spPr>
        <p:txBody>
          <a:bodyPr>
            <a:noAutofit/>
          </a:bodyPr>
          <a:lstStyle>
            <a:lvl1pPr marL="0" indent="0">
              <a:buNone/>
              <a:defRPr sz="2400"/>
            </a:lvl1pPr>
          </a:lstStyle>
          <a:p>
            <a:pPr lvl="0"/>
            <a:r>
              <a:rPr lang="hu-HU" dirty="0"/>
              <a:t>Big </a:t>
            </a:r>
            <a:r>
              <a:rPr lang="hu-HU" dirty="0" err="1"/>
              <a:t>TextBox</a:t>
            </a:r>
            <a:endParaRPr lang="hu-HU" dirty="0"/>
          </a:p>
        </p:txBody>
      </p:sp>
      <mc:AlternateContent xmlns:mc="http://schemas.openxmlformats.org/markup-compatibility/2006" xmlns:a14="http://schemas.microsoft.com/office/drawing/2010/main">
        <mc:Choice Requires="a14">
          <p:sp>
            <p:nvSpPr>
              <p:cNvPr id="15" name="Szöveg helye 12">
                <a:extLst>
                  <a:ext uri="{FF2B5EF4-FFF2-40B4-BE49-F238E27FC236}">
                    <a16:creationId xmlns:a16="http://schemas.microsoft.com/office/drawing/2014/main" id="{9B49E828-DFB7-3722-86B2-F7ED0532E2A0}"/>
                  </a:ext>
                </a:extLst>
              </p:cNvPr>
              <p:cNvSpPr>
                <a:spLocks noGrp="1"/>
              </p:cNvSpPr>
              <p:nvPr>
                <p:ph type="body" sz="quarter" idx="12" hasCustomPrompt="1"/>
              </p:nvPr>
            </p:nvSpPr>
            <p:spPr>
              <a:xfrm>
                <a:off x="3744084" y="2363599"/>
                <a:ext cx="1874808" cy="467168"/>
              </a:xfrm>
            </p:spPr>
            <p:txBody>
              <a:bodyPr>
                <a:noAutofit/>
              </a:bodyPr>
              <a:lstStyle>
                <a:lvl1pPr marL="0" indent="0">
                  <a:buNone/>
                  <a:defRPr sz="2400"/>
                </a:lvl1pPr>
              </a:lstStyle>
              <a:p>
                <a:pPr lvl="0"/>
                <a14:m>
                  <m:oMathPara xmlns:m="http://schemas.openxmlformats.org/officeDocument/2006/math">
                    <m:oMathParaPr>
                      <m:jc m:val="centerGroup"/>
                    </m:oMathParaPr>
                    <m:oMath xmlns:m="http://schemas.openxmlformats.org/officeDocument/2006/math">
                      <m:r>
                        <a:rPr lang="hu-HU" i="1" dirty="0" smtClean="0">
                          <a:latin typeface="Cambria Math" panose="02040503050406030204" pitchFamily="18" charset="0"/>
                        </a:rPr>
                        <m:t>𝐵𝑖𝑔</m:t>
                      </m:r>
                      <m:r>
                        <a:rPr lang="hu-HU" i="1" dirty="0" smtClean="0">
                          <a:latin typeface="Cambria Math" panose="02040503050406030204" pitchFamily="18" charset="0"/>
                        </a:rPr>
                        <m:t> </m:t>
                      </m:r>
                      <m:r>
                        <a:rPr lang="hu-HU" b="0" i="1" dirty="0" smtClean="0">
                          <a:latin typeface="Cambria Math" panose="02040503050406030204" pitchFamily="18" charset="0"/>
                        </a:rPr>
                        <m:t>𝑒𝑞𝑢𝑎𝑡𝑖𝑜𝑛</m:t>
                      </m:r>
                    </m:oMath>
                  </m:oMathPara>
                </a14:m>
                <a:endParaRPr lang="hu-HU" dirty="0"/>
              </a:p>
            </p:txBody>
          </p:sp>
        </mc:Choice>
        <mc:Fallback xmlns="">
          <p:sp>
            <p:nvSpPr>
              <p:cNvPr id="15" name="Szöveg helye 12">
                <a:extLst>
                  <a:ext uri="{FF2B5EF4-FFF2-40B4-BE49-F238E27FC236}">
                    <a16:creationId xmlns:a16="http://schemas.microsoft.com/office/drawing/2014/main" id="{9B49E828-DFB7-3722-86B2-F7ED0532E2A0}"/>
                  </a:ext>
                </a:extLst>
              </p:cNvPr>
              <p:cNvSpPr>
                <a:spLocks noGrp="1" noRot="1" noChangeAspect="1" noMove="1" noResize="1" noEditPoints="1" noAdjustHandles="1" noChangeArrowheads="1" noChangeShapeType="1" noTextEdit="1"/>
              </p:cNvSpPr>
              <p:nvPr>
                <p:ph type="body" sz="quarter" idx="12" hasCustomPrompt="1"/>
              </p:nvPr>
            </p:nvSpPr>
            <p:spPr>
              <a:xfrm>
                <a:off x="3744084" y="2363599"/>
                <a:ext cx="1874808" cy="467168"/>
              </a:xfrm>
              <a:blipFill>
                <a:blip r:embed="rId6"/>
                <a:stretch>
                  <a:fillRect l="-2597" r="-6818" b="-78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6" name="Szöveg helye 12">
                <a:extLst>
                  <a:ext uri="{FF2B5EF4-FFF2-40B4-BE49-F238E27FC236}">
                    <a16:creationId xmlns:a16="http://schemas.microsoft.com/office/drawing/2014/main" id="{2524BA3D-3629-F519-3818-45B6D9464245}"/>
                  </a:ext>
                </a:extLst>
              </p:cNvPr>
              <p:cNvSpPr>
                <a:spLocks noGrp="1"/>
              </p:cNvSpPr>
              <p:nvPr>
                <p:ph type="body" sz="quarter" idx="13" hasCustomPrompt="1"/>
              </p:nvPr>
            </p:nvSpPr>
            <p:spPr>
              <a:xfrm>
                <a:off x="3744084" y="2972465"/>
                <a:ext cx="1874808" cy="307777"/>
              </a:xfrm>
            </p:spPr>
            <p:txBody>
              <a:bodyPr>
                <a:noAutofit/>
              </a:bodyPr>
              <a:lstStyle>
                <a:lvl1pPr marL="0" indent="0">
                  <a:buNone/>
                  <a:defRPr sz="2000"/>
                </a:lvl1pPr>
              </a:lstStyle>
              <a:p>
                <a:pPr lvl="0"/>
                <a14:m>
                  <m:oMathPara xmlns:m="http://schemas.openxmlformats.org/officeDocument/2006/math">
                    <m:oMathParaPr>
                      <m:jc m:val="centerGroup"/>
                    </m:oMathParaPr>
                    <m:oMath xmlns:m="http://schemas.openxmlformats.org/officeDocument/2006/math">
                      <m:r>
                        <a:rPr lang="hu-HU" i="1" dirty="0" smtClean="0">
                          <a:latin typeface="Cambria Math" panose="02040503050406030204" pitchFamily="18" charset="0"/>
                        </a:rPr>
                        <m:t>𝐵𝑖𝑔</m:t>
                      </m:r>
                      <m:r>
                        <a:rPr lang="hu-HU" i="1" dirty="0" smtClean="0">
                          <a:latin typeface="Cambria Math" panose="02040503050406030204" pitchFamily="18" charset="0"/>
                        </a:rPr>
                        <m:t> </m:t>
                      </m:r>
                      <m:r>
                        <a:rPr lang="hu-HU" b="0" i="1" dirty="0" smtClean="0">
                          <a:latin typeface="Cambria Math" panose="02040503050406030204" pitchFamily="18" charset="0"/>
                        </a:rPr>
                        <m:t>𝑒𝑞𝑢𝑎𝑡𝑖𝑜𝑛</m:t>
                      </m:r>
                    </m:oMath>
                  </m:oMathPara>
                </a14:m>
                <a:endParaRPr lang="hu-HU" dirty="0"/>
              </a:p>
            </p:txBody>
          </p:sp>
        </mc:Choice>
        <mc:Fallback xmlns="">
          <p:sp>
            <p:nvSpPr>
              <p:cNvPr id="16" name="Szöveg helye 12">
                <a:extLst>
                  <a:ext uri="{FF2B5EF4-FFF2-40B4-BE49-F238E27FC236}">
                    <a16:creationId xmlns:a16="http://schemas.microsoft.com/office/drawing/2014/main" id="{2524BA3D-3629-F519-3818-45B6D9464245}"/>
                  </a:ext>
                </a:extLst>
              </p:cNvPr>
              <p:cNvSpPr>
                <a:spLocks noGrp="1" noRot="1" noChangeAspect="1" noMove="1" noResize="1" noEditPoints="1" noAdjustHandles="1" noChangeArrowheads="1" noChangeShapeType="1" noTextEdit="1"/>
              </p:cNvSpPr>
              <p:nvPr>
                <p:ph type="body" sz="quarter" idx="13" hasCustomPrompt="1"/>
              </p:nvPr>
            </p:nvSpPr>
            <p:spPr>
              <a:xfrm>
                <a:off x="3744084" y="2972465"/>
                <a:ext cx="1874808" cy="307777"/>
              </a:xfrm>
              <a:blipFill>
                <a:blip r:embed="rId7"/>
                <a:stretch>
                  <a:fillRect b="-3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7" name="Szöveg helye 12">
                <a:extLst>
                  <a:ext uri="{FF2B5EF4-FFF2-40B4-BE49-F238E27FC236}">
                    <a16:creationId xmlns:a16="http://schemas.microsoft.com/office/drawing/2014/main" id="{4B119D14-1A76-1317-CDEE-7D640AA7D89A}"/>
                  </a:ext>
                </a:extLst>
              </p:cNvPr>
              <p:cNvSpPr>
                <a:spLocks noGrp="1"/>
              </p:cNvSpPr>
              <p:nvPr>
                <p:ph type="body" sz="quarter" idx="14" hasCustomPrompt="1"/>
              </p:nvPr>
            </p:nvSpPr>
            <p:spPr>
              <a:xfrm>
                <a:off x="3744084" y="3460899"/>
                <a:ext cx="3054506" cy="582287"/>
              </a:xfrm>
              <a:prstGeom prst="roundRect">
                <a:avLst>
                  <a:gd name="adj" fmla="val 30816"/>
                </a:avLst>
              </a:prstGeom>
              <a:solidFill>
                <a:srgbClr val="B7352D">
                  <a:alpha val="25098"/>
                </a:srgbClr>
              </a:solidFill>
              <a:ln w="28575">
                <a:solidFill>
                  <a:srgbClr val="B7352D"/>
                </a:solidFill>
              </a:ln>
            </p:spPr>
            <p:txBody>
              <a:bodyPr>
                <a:spAutoFit/>
              </a:bodyPr>
              <a:lstStyle>
                <a:lvl1pPr marL="0" indent="0">
                  <a:buNone/>
                  <a:defRPr sz="2800" b="1"/>
                </a:lvl1pPr>
              </a:lstStyle>
              <a:p>
                <a:pPr lvl="0"/>
                <a14:m>
                  <m:oMathPara xmlns:m="http://schemas.openxmlformats.org/officeDocument/2006/math">
                    <m:oMathParaPr>
                      <m:jc m:val="centerGroup"/>
                    </m:oMathParaPr>
                    <m:oMath xmlns:m="http://schemas.openxmlformats.org/officeDocument/2006/math">
                      <m:r>
                        <a:rPr lang="hu-HU" b="1" i="1" dirty="0" smtClean="0">
                          <a:latin typeface="Cambria Math" panose="02040503050406030204" pitchFamily="18" charset="0"/>
                        </a:rPr>
                        <m:t>𝑭𝒊𝒏𝒂𝒍</m:t>
                      </m:r>
                      <m:r>
                        <a:rPr lang="hu-HU" b="1" i="1" dirty="0" smtClean="0">
                          <a:latin typeface="Cambria Math" panose="02040503050406030204" pitchFamily="18" charset="0"/>
                        </a:rPr>
                        <m:t> </m:t>
                      </m:r>
                      <m:r>
                        <a:rPr lang="hu-HU" b="1" i="1" dirty="0" smtClean="0">
                          <a:latin typeface="Cambria Math" panose="02040503050406030204" pitchFamily="18" charset="0"/>
                        </a:rPr>
                        <m:t>𝒆𝒒𝒖𝒂𝒕𝒊𝒐𝒏</m:t>
                      </m:r>
                    </m:oMath>
                  </m:oMathPara>
                </a14:m>
                <a:endParaRPr lang="hu-HU" dirty="0"/>
              </a:p>
            </p:txBody>
          </p:sp>
        </mc:Choice>
        <mc:Fallback xmlns="">
          <p:sp>
            <p:nvSpPr>
              <p:cNvPr id="17" name="Szöveg helye 12">
                <a:extLst>
                  <a:ext uri="{FF2B5EF4-FFF2-40B4-BE49-F238E27FC236}">
                    <a16:creationId xmlns:a16="http://schemas.microsoft.com/office/drawing/2014/main" id="{4B119D14-1A76-1317-CDEE-7D640AA7D89A}"/>
                  </a:ext>
                </a:extLst>
              </p:cNvPr>
              <p:cNvSpPr>
                <a:spLocks noGrp="1" noRot="1" noChangeAspect="1" noMove="1" noResize="1" noEditPoints="1" noAdjustHandles="1" noChangeArrowheads="1" noChangeShapeType="1" noTextEdit="1"/>
              </p:cNvSpPr>
              <p:nvPr>
                <p:ph type="body" sz="quarter" idx="14" hasCustomPrompt="1"/>
              </p:nvPr>
            </p:nvSpPr>
            <p:spPr>
              <a:xfrm>
                <a:off x="3744084" y="3460899"/>
                <a:ext cx="3054506" cy="582287"/>
              </a:xfrm>
              <a:prstGeom prst="roundRect">
                <a:avLst>
                  <a:gd name="adj" fmla="val 30816"/>
                </a:avLst>
              </a:prstGeom>
              <a:blipFill>
                <a:blip r:embed="rId8"/>
                <a:stretch>
                  <a:fillRect b="-3000"/>
                </a:stretch>
              </a:blipFill>
              <a:ln w="28575">
                <a:solidFill>
                  <a:srgbClr val="B7352D"/>
                </a:solidFill>
              </a:ln>
            </p:spPr>
            <p:txBody>
              <a:bodyPr/>
              <a:lstStyle/>
              <a:p>
                <a:r>
                  <a:rPr lang="en-US">
                    <a:noFill/>
                  </a:rPr>
                  <a:t> </a:t>
                </a:r>
              </a:p>
            </p:txBody>
          </p:sp>
        </mc:Fallback>
      </mc:AlternateContent>
    </p:spTree>
    <p:extLst>
      <p:ext uri="{BB962C8B-B14F-4D97-AF65-F5344CB8AC3E}">
        <p14:creationId xmlns:p14="http://schemas.microsoft.com/office/powerpoint/2010/main" val="101258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elfolie 01">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EB061823-3F7A-48C8-8477-B410C18AC1B7}"/>
              </a:ext>
            </a:extLst>
          </p:cNvPr>
          <p:cNvSpPr>
            <a:spLocks noGrp="1"/>
          </p:cNvSpPr>
          <p:nvPr>
            <p:ph type="pic" sz="quarter" idx="11"/>
          </p:nvPr>
        </p:nvSpPr>
        <p:spPr>
          <a:xfrm>
            <a:off x="731838" y="1016000"/>
            <a:ext cx="10728325" cy="5256000"/>
          </a:xfrm>
        </p:spPr>
        <p:txBody>
          <a:bodyPr lIns="5580000" tIns="0" rIns="0" anchor="ctr" anchorCtr="0"/>
          <a:lstStyle>
            <a:lvl1pPr marL="0" indent="0" algn="ctr">
              <a:buNone/>
              <a:defRPr/>
            </a:lvl1pPr>
          </a:lstStyle>
          <a:p>
            <a:r>
              <a:rPr lang="hu-HU" noProof="0"/>
              <a:t>Kép beszúrásához kattintson az ikonra</a:t>
            </a:r>
            <a:endParaRPr lang="de-CH" noProof="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p:nvPr>
        </p:nvSpPr>
        <p:spPr>
          <a:xfrm>
            <a:off x="0" y="2233538"/>
            <a:ext cx="5904000" cy="3312000"/>
          </a:xfrm>
          <a:solidFill>
            <a:schemeClr val="accent1"/>
          </a:solidFill>
        </p:spPr>
        <p:txBody>
          <a:bodyPr lIns="1080000" tIns="252000" anchor="t" anchorCtr="0"/>
          <a:lstStyle>
            <a:lvl1pPr algn="l">
              <a:lnSpc>
                <a:spcPct val="100000"/>
              </a:lnSpc>
              <a:defRPr sz="3600">
                <a:solidFill>
                  <a:schemeClr val="bg1"/>
                </a:solidFill>
              </a:defRPr>
            </a:lvl1pPr>
          </a:lstStyle>
          <a:p>
            <a:r>
              <a:rPr lang="hu-HU" noProof="0"/>
              <a:t>Mintacím szerkesztése</a:t>
            </a:r>
            <a:endParaRPr lang="de-CH" noProof="0" dirty="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8" y="360538"/>
            <a:ext cx="1765565" cy="288000"/>
          </a:xfrm>
          <a:prstGeom prst="rect">
            <a:avLst/>
          </a:prstGeom>
        </p:spPr>
      </p:pic>
      <p:sp>
        <p:nvSpPr>
          <p:cNvPr id="9" name="Bildplatzhalter 8">
            <a:extLst>
              <a:ext uri="{FF2B5EF4-FFF2-40B4-BE49-F238E27FC236}">
                <a16:creationId xmlns:a16="http://schemas.microsoft.com/office/drawing/2014/main" id="{C3C296D1-2CD0-479F-A866-6EC741D2293B}"/>
              </a:ext>
            </a:extLst>
          </p:cNvPr>
          <p:cNvSpPr>
            <a:spLocks noGrp="1"/>
          </p:cNvSpPr>
          <p:nvPr>
            <p:ph type="pic" sz="quarter" idx="12"/>
          </p:nvPr>
        </p:nvSpPr>
        <p:spPr>
          <a:xfrm>
            <a:off x="10200163" y="6489088"/>
            <a:ext cx="1260000" cy="180000"/>
          </a:xfrm>
        </p:spPr>
        <p:txBody>
          <a:bodyPr/>
          <a:lstStyle>
            <a:lvl1pPr marL="0" indent="0" algn="l">
              <a:buNone/>
              <a:defRPr sz="700"/>
            </a:lvl1pPr>
          </a:lstStyle>
          <a:p>
            <a:r>
              <a:rPr lang="hu-HU" noProof="0"/>
              <a:t>Kép beszúrásához kattintson az ikonra</a:t>
            </a:r>
            <a:endParaRPr lang="de-CH" noProof="0"/>
          </a:p>
        </p:txBody>
      </p:sp>
      <p:sp>
        <p:nvSpPr>
          <p:cNvPr id="4" name="Textplatzhalter 3">
            <a:extLst>
              <a:ext uri="{FF2B5EF4-FFF2-40B4-BE49-F238E27FC236}">
                <a16:creationId xmlns:a16="http://schemas.microsoft.com/office/drawing/2014/main" id="{EE41BE31-9613-4103-99FF-7DCFF643B329}"/>
              </a:ext>
            </a:extLst>
          </p:cNvPr>
          <p:cNvSpPr>
            <a:spLocks noGrp="1"/>
          </p:cNvSpPr>
          <p:nvPr>
            <p:ph type="body" sz="quarter" idx="13"/>
          </p:nvPr>
        </p:nvSpPr>
        <p:spPr>
          <a:xfrm>
            <a:off x="1078516" y="3860494"/>
            <a:ext cx="4680000" cy="1440000"/>
          </a:xfrm>
        </p:spPr>
        <p:txBody>
          <a:bodyPr/>
          <a:lstStyle>
            <a:lvl1pPr marL="0" indent="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endParaRPr lang="de-DE" noProof="0" dirty="0"/>
          </a:p>
        </p:txBody>
      </p:sp>
      <p:sp>
        <p:nvSpPr>
          <p:cNvPr id="6" name="Textplatzhalter 5">
            <a:extLst>
              <a:ext uri="{FF2B5EF4-FFF2-40B4-BE49-F238E27FC236}">
                <a16:creationId xmlns:a16="http://schemas.microsoft.com/office/drawing/2014/main" id="{EDEB298C-798E-4D73-9DD6-F896C06530C1}"/>
              </a:ext>
            </a:extLst>
          </p:cNvPr>
          <p:cNvSpPr>
            <a:spLocks noGrp="1"/>
          </p:cNvSpPr>
          <p:nvPr>
            <p:ph type="body" sz="quarter" idx="16" hasCustomPrompt="1"/>
          </p:nvPr>
        </p:nvSpPr>
        <p:spPr>
          <a:xfrm>
            <a:off x="9696449" y="316800"/>
            <a:ext cx="1800000" cy="360000"/>
          </a:xfrm>
        </p:spPr>
        <p:txBody>
          <a:bodyPr anchor="b" anchorCtr="0"/>
          <a:lstStyle>
            <a:lvl1pPr marL="0" indent="0" algn="l">
              <a:spcBef>
                <a:spcPts val="0"/>
              </a:spcBef>
              <a:buNone/>
              <a:defRPr sz="1150"/>
            </a:lvl1pPr>
            <a:lvl2pPr>
              <a:defRPr sz="1150"/>
            </a:lvl2pPr>
            <a:lvl3pPr>
              <a:defRPr sz="1150"/>
            </a:lvl3pPr>
            <a:lvl4pPr>
              <a:defRPr sz="1150"/>
            </a:lvl4pPr>
            <a:lvl5pPr>
              <a:defRPr sz="1150"/>
            </a:lvl5pPr>
          </a:lstStyle>
          <a:p>
            <a:pPr lvl="0"/>
            <a:r>
              <a:rPr lang="de-DE" dirty="0"/>
              <a:t>Organisationseinheit verbal</a:t>
            </a:r>
            <a:br>
              <a:rPr lang="de-DE" dirty="0"/>
            </a:br>
            <a:r>
              <a:rPr lang="de-DE" dirty="0"/>
              <a:t>optional auf 2 Zeilen</a:t>
            </a:r>
          </a:p>
        </p:txBody>
      </p:sp>
    </p:spTree>
    <p:extLst>
      <p:ext uri="{BB962C8B-B14F-4D97-AF65-F5344CB8AC3E}">
        <p14:creationId xmlns:p14="http://schemas.microsoft.com/office/powerpoint/2010/main" val="1461666560"/>
      </p:ext>
    </p:extLst>
  </p:cSld>
  <p:clrMapOvr>
    <a:masterClrMapping/>
  </p:clrMapOvr>
  <p:extLst>
    <p:ext uri="{DCECCB84-F9BA-43D5-87BE-67443E8EF086}">
      <p15:sldGuideLst xmlns:p15="http://schemas.microsoft.com/office/powerpoint/2012/main">
        <p15:guide id="2" pos="3840">
          <p15:clr>
            <a:srgbClr val="FBAE40"/>
          </p15:clr>
        </p15:guide>
        <p15:guide id="3" orient="horz" pos="640">
          <p15:clr>
            <a:srgbClr val="FBAE40"/>
          </p15:clr>
        </p15:guide>
        <p15:guide id="4" orient="horz" pos="3952">
          <p15:clr>
            <a:srgbClr val="FBAE40"/>
          </p15:clr>
        </p15:guide>
        <p15:guide id="5" pos="610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elfolie 01">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EB061823-3F7A-48C8-8477-B410C18AC1B7}"/>
              </a:ext>
            </a:extLst>
          </p:cNvPr>
          <p:cNvSpPr>
            <a:spLocks noGrp="1"/>
          </p:cNvSpPr>
          <p:nvPr>
            <p:ph type="pic" sz="quarter" idx="11"/>
          </p:nvPr>
        </p:nvSpPr>
        <p:spPr>
          <a:xfrm>
            <a:off x="731838" y="1016000"/>
            <a:ext cx="10728325" cy="5256000"/>
          </a:xfrm>
        </p:spPr>
        <p:txBody>
          <a:bodyPr lIns="5580000" tIns="0" rIns="0" anchor="ctr" anchorCtr="0"/>
          <a:lstStyle>
            <a:lvl1pPr marL="0" indent="0" algn="ctr">
              <a:buNone/>
              <a:defRPr/>
            </a:lvl1pPr>
          </a:lstStyle>
          <a:p>
            <a:r>
              <a:rPr lang="hu-HU" noProof="0"/>
              <a:t>Kép beszúrásához kattintson az ikonra</a:t>
            </a:r>
            <a:endParaRPr lang="de-CH" noProof="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p:nvPr>
        </p:nvSpPr>
        <p:spPr>
          <a:xfrm>
            <a:off x="0" y="2233538"/>
            <a:ext cx="5904000" cy="3312000"/>
          </a:xfrm>
          <a:solidFill>
            <a:schemeClr val="accent1"/>
          </a:solidFill>
        </p:spPr>
        <p:txBody>
          <a:bodyPr lIns="1080000" tIns="252000" anchor="t" anchorCtr="0"/>
          <a:lstStyle>
            <a:lvl1pPr algn="l">
              <a:lnSpc>
                <a:spcPct val="100000"/>
              </a:lnSpc>
              <a:defRPr sz="3600">
                <a:solidFill>
                  <a:schemeClr val="bg1"/>
                </a:solidFill>
              </a:defRPr>
            </a:lvl1pPr>
          </a:lstStyle>
          <a:p>
            <a:r>
              <a:rPr lang="hu-HU" noProof="0"/>
              <a:t>Mintacím szerkesztése</a:t>
            </a:r>
            <a:endParaRPr lang="de-CH" noProof="0" dirty="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8" y="360538"/>
            <a:ext cx="1765565" cy="288000"/>
          </a:xfrm>
          <a:prstGeom prst="rect">
            <a:avLst/>
          </a:prstGeom>
        </p:spPr>
      </p:pic>
      <p:sp>
        <p:nvSpPr>
          <p:cNvPr id="9" name="Bildplatzhalter 8">
            <a:extLst>
              <a:ext uri="{FF2B5EF4-FFF2-40B4-BE49-F238E27FC236}">
                <a16:creationId xmlns:a16="http://schemas.microsoft.com/office/drawing/2014/main" id="{C3C296D1-2CD0-479F-A866-6EC741D2293B}"/>
              </a:ext>
            </a:extLst>
          </p:cNvPr>
          <p:cNvSpPr>
            <a:spLocks noGrp="1"/>
          </p:cNvSpPr>
          <p:nvPr>
            <p:ph type="pic" sz="quarter" idx="12"/>
          </p:nvPr>
        </p:nvSpPr>
        <p:spPr>
          <a:xfrm>
            <a:off x="10200163" y="6489088"/>
            <a:ext cx="1260000" cy="180000"/>
          </a:xfrm>
        </p:spPr>
        <p:txBody>
          <a:bodyPr/>
          <a:lstStyle>
            <a:lvl1pPr marL="0" indent="0" algn="l">
              <a:buNone/>
              <a:defRPr sz="700"/>
            </a:lvl1pPr>
          </a:lstStyle>
          <a:p>
            <a:r>
              <a:rPr lang="hu-HU" noProof="0"/>
              <a:t>Kép beszúrásához kattintson az ikonra</a:t>
            </a:r>
            <a:endParaRPr lang="de-CH" noProof="0"/>
          </a:p>
        </p:txBody>
      </p:sp>
      <p:sp>
        <p:nvSpPr>
          <p:cNvPr id="4" name="Textplatzhalter 3">
            <a:extLst>
              <a:ext uri="{FF2B5EF4-FFF2-40B4-BE49-F238E27FC236}">
                <a16:creationId xmlns:a16="http://schemas.microsoft.com/office/drawing/2014/main" id="{EE41BE31-9613-4103-99FF-7DCFF643B329}"/>
              </a:ext>
            </a:extLst>
          </p:cNvPr>
          <p:cNvSpPr>
            <a:spLocks noGrp="1"/>
          </p:cNvSpPr>
          <p:nvPr>
            <p:ph type="body" sz="quarter" idx="13"/>
          </p:nvPr>
        </p:nvSpPr>
        <p:spPr>
          <a:xfrm>
            <a:off x="1078516" y="3860494"/>
            <a:ext cx="4680000" cy="1440000"/>
          </a:xfrm>
        </p:spPr>
        <p:txBody>
          <a:bodyPr/>
          <a:lstStyle>
            <a:lvl1pPr marL="0" indent="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endParaRPr lang="de-DE" noProof="0" dirty="0"/>
          </a:p>
        </p:txBody>
      </p:sp>
      <p:sp>
        <p:nvSpPr>
          <p:cNvPr id="6" name="Textplatzhalter 5">
            <a:extLst>
              <a:ext uri="{FF2B5EF4-FFF2-40B4-BE49-F238E27FC236}">
                <a16:creationId xmlns:a16="http://schemas.microsoft.com/office/drawing/2014/main" id="{EDEB298C-798E-4D73-9DD6-F896C06530C1}"/>
              </a:ext>
            </a:extLst>
          </p:cNvPr>
          <p:cNvSpPr>
            <a:spLocks noGrp="1"/>
          </p:cNvSpPr>
          <p:nvPr>
            <p:ph type="body" sz="quarter" idx="16" hasCustomPrompt="1"/>
          </p:nvPr>
        </p:nvSpPr>
        <p:spPr>
          <a:xfrm>
            <a:off x="9696449" y="316800"/>
            <a:ext cx="1800000" cy="360000"/>
          </a:xfrm>
        </p:spPr>
        <p:txBody>
          <a:bodyPr anchor="b" anchorCtr="0"/>
          <a:lstStyle>
            <a:lvl1pPr marL="0" indent="0" algn="l">
              <a:spcBef>
                <a:spcPts val="0"/>
              </a:spcBef>
              <a:buNone/>
              <a:defRPr sz="1150"/>
            </a:lvl1pPr>
            <a:lvl2pPr>
              <a:defRPr sz="1150"/>
            </a:lvl2pPr>
            <a:lvl3pPr>
              <a:defRPr sz="1150"/>
            </a:lvl3pPr>
            <a:lvl4pPr>
              <a:defRPr sz="1150"/>
            </a:lvl4pPr>
            <a:lvl5pPr>
              <a:defRPr sz="1150"/>
            </a:lvl5pPr>
          </a:lstStyle>
          <a:p>
            <a:pPr lvl="0"/>
            <a:r>
              <a:rPr lang="de-DE" dirty="0"/>
              <a:t>Organisationseinheit verbal</a:t>
            </a:r>
            <a:br>
              <a:rPr lang="de-DE" dirty="0"/>
            </a:br>
            <a:r>
              <a:rPr lang="de-DE" dirty="0"/>
              <a:t>optional auf 2 Zeilen</a:t>
            </a:r>
          </a:p>
        </p:txBody>
      </p:sp>
    </p:spTree>
    <p:extLst>
      <p:ext uri="{BB962C8B-B14F-4D97-AF65-F5344CB8AC3E}">
        <p14:creationId xmlns:p14="http://schemas.microsoft.com/office/powerpoint/2010/main" val="1054807167"/>
      </p:ext>
    </p:extLst>
  </p:cSld>
  <p:clrMapOvr>
    <a:masterClrMapping/>
  </p:clrMapOvr>
  <p:extLst>
    <p:ext uri="{DCECCB84-F9BA-43D5-87BE-67443E8EF086}">
      <p15:sldGuideLst xmlns:p15="http://schemas.microsoft.com/office/powerpoint/2012/main">
        <p15:guide id="2" pos="3840">
          <p15:clr>
            <a:srgbClr val="FBAE40"/>
          </p15:clr>
        </p15:guide>
        <p15:guide id="3" orient="horz" pos="640">
          <p15:clr>
            <a:srgbClr val="FBAE40"/>
          </p15:clr>
        </p15:guide>
        <p15:guide id="4" orient="horz" pos="3952">
          <p15:clr>
            <a:srgbClr val="FBAE40"/>
          </p15:clr>
        </p15:guide>
        <p15:guide id="5" pos="6108">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elfolie 02">
    <p:spTree>
      <p:nvGrpSpPr>
        <p:cNvPr id="1" name=""/>
        <p:cNvGrpSpPr/>
        <p:nvPr/>
      </p:nvGrpSpPr>
      <p:grpSpPr>
        <a:xfrm>
          <a:off x="0" y="0"/>
          <a:ext cx="0" cy="0"/>
          <a:chOff x="0" y="0"/>
          <a:chExt cx="0" cy="0"/>
        </a:xfrm>
      </p:grpSpPr>
      <p:sp>
        <p:nvSpPr>
          <p:cNvPr id="11" name="Bildplatzhalter 4">
            <a:extLst>
              <a:ext uri="{FF2B5EF4-FFF2-40B4-BE49-F238E27FC236}">
                <a16:creationId xmlns:a16="http://schemas.microsoft.com/office/drawing/2014/main" id="{8A01615F-450E-43D0-B554-DA3FBD48DF34}"/>
              </a:ext>
            </a:extLst>
          </p:cNvPr>
          <p:cNvSpPr>
            <a:spLocks noGrp="1"/>
          </p:cNvSpPr>
          <p:nvPr>
            <p:ph type="pic" sz="quarter" idx="11"/>
          </p:nvPr>
        </p:nvSpPr>
        <p:spPr>
          <a:xfrm>
            <a:off x="731838" y="1016000"/>
            <a:ext cx="10728325" cy="5256000"/>
          </a:xfrm>
        </p:spPr>
        <p:txBody>
          <a:bodyPr lIns="0" tIns="0" rIns="5580000" anchor="ctr" anchorCtr="0"/>
          <a:lstStyle>
            <a:lvl1pPr marL="0" indent="0" algn="ctr">
              <a:buNone/>
              <a:defRPr/>
            </a:lvl1pPr>
          </a:lstStyle>
          <a:p>
            <a:r>
              <a:rPr lang="hu-HU" noProof="0"/>
              <a:t>Kép beszúrásához kattintson az ikonra</a:t>
            </a:r>
            <a:endParaRPr lang="de-CH" noProof="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p:nvPr>
        </p:nvSpPr>
        <p:spPr>
          <a:xfrm>
            <a:off x="6504000" y="2957494"/>
            <a:ext cx="5688000" cy="2268000"/>
          </a:xfrm>
          <a:solidFill>
            <a:schemeClr val="accent6"/>
          </a:solidFill>
        </p:spPr>
        <p:txBody>
          <a:bodyPr lIns="324000" tIns="252000" anchor="t" anchorCtr="0"/>
          <a:lstStyle>
            <a:lvl1pPr algn="l">
              <a:lnSpc>
                <a:spcPct val="100000"/>
              </a:lnSpc>
              <a:defRPr sz="3600">
                <a:solidFill>
                  <a:schemeClr val="bg1"/>
                </a:solidFill>
              </a:defRPr>
            </a:lvl1pPr>
          </a:lstStyle>
          <a:p>
            <a:r>
              <a:rPr lang="hu-HU" noProof="0"/>
              <a:t>Mintacím szerkesztése</a:t>
            </a:r>
            <a:endParaRPr lang="de-CH" noProof="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8" y="360538"/>
            <a:ext cx="1765565" cy="288000"/>
          </a:xfrm>
          <a:prstGeom prst="rect">
            <a:avLst/>
          </a:prstGeom>
        </p:spPr>
      </p:pic>
      <p:sp>
        <p:nvSpPr>
          <p:cNvPr id="9" name="Textplatzhalter 3">
            <a:extLst>
              <a:ext uri="{FF2B5EF4-FFF2-40B4-BE49-F238E27FC236}">
                <a16:creationId xmlns:a16="http://schemas.microsoft.com/office/drawing/2014/main" id="{003A487C-8977-4264-A8A1-D6C1DB604682}"/>
              </a:ext>
            </a:extLst>
          </p:cNvPr>
          <p:cNvSpPr>
            <a:spLocks noGrp="1"/>
          </p:cNvSpPr>
          <p:nvPr>
            <p:ph type="body" sz="quarter" idx="13"/>
          </p:nvPr>
        </p:nvSpPr>
        <p:spPr>
          <a:xfrm>
            <a:off x="6845210" y="4639666"/>
            <a:ext cx="4320000" cy="468000"/>
          </a:xfrm>
        </p:spPr>
        <p:txBody>
          <a:bodyPr/>
          <a:lstStyle>
            <a:lvl1pPr marL="0" indent="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hu-HU" noProof="0"/>
              <a:t>Mintaszöveg szerkesztése</a:t>
            </a:r>
          </a:p>
        </p:txBody>
      </p:sp>
      <p:sp>
        <p:nvSpPr>
          <p:cNvPr id="13" name="Bildplatzhalter 8">
            <a:extLst>
              <a:ext uri="{FF2B5EF4-FFF2-40B4-BE49-F238E27FC236}">
                <a16:creationId xmlns:a16="http://schemas.microsoft.com/office/drawing/2014/main" id="{E91D3734-CD8F-4F94-A813-570EF31C4732}"/>
              </a:ext>
            </a:extLst>
          </p:cNvPr>
          <p:cNvSpPr>
            <a:spLocks noGrp="1"/>
          </p:cNvSpPr>
          <p:nvPr>
            <p:ph type="pic" sz="quarter" idx="12"/>
          </p:nvPr>
        </p:nvSpPr>
        <p:spPr>
          <a:xfrm>
            <a:off x="10200163" y="6489088"/>
            <a:ext cx="1260000" cy="180000"/>
          </a:xfrm>
        </p:spPr>
        <p:txBody>
          <a:bodyPr/>
          <a:lstStyle>
            <a:lvl1pPr marL="0" indent="0" algn="l">
              <a:buNone/>
              <a:defRPr sz="700"/>
            </a:lvl1pPr>
          </a:lstStyle>
          <a:p>
            <a:r>
              <a:rPr lang="hu-HU" noProof="0"/>
              <a:t>Kép beszúrásához kattintson az ikonra</a:t>
            </a:r>
            <a:endParaRPr lang="de-CH" noProof="0"/>
          </a:p>
        </p:txBody>
      </p:sp>
      <p:sp>
        <p:nvSpPr>
          <p:cNvPr id="8" name="Textplatzhalter 5">
            <a:extLst>
              <a:ext uri="{FF2B5EF4-FFF2-40B4-BE49-F238E27FC236}">
                <a16:creationId xmlns:a16="http://schemas.microsoft.com/office/drawing/2014/main" id="{547D2927-4A99-4714-8EBA-F773EAA26308}"/>
              </a:ext>
            </a:extLst>
          </p:cNvPr>
          <p:cNvSpPr>
            <a:spLocks noGrp="1"/>
          </p:cNvSpPr>
          <p:nvPr>
            <p:ph type="body" sz="quarter" idx="16" hasCustomPrompt="1"/>
          </p:nvPr>
        </p:nvSpPr>
        <p:spPr>
          <a:xfrm>
            <a:off x="9696449" y="316800"/>
            <a:ext cx="1800000" cy="360000"/>
          </a:xfrm>
        </p:spPr>
        <p:txBody>
          <a:bodyPr anchor="b" anchorCtr="0"/>
          <a:lstStyle>
            <a:lvl1pPr marL="0" indent="0" algn="l">
              <a:spcBef>
                <a:spcPts val="0"/>
              </a:spcBef>
              <a:buNone/>
              <a:defRPr sz="1150"/>
            </a:lvl1pPr>
            <a:lvl2pPr>
              <a:defRPr sz="1150"/>
            </a:lvl2pPr>
            <a:lvl3pPr>
              <a:defRPr sz="1150"/>
            </a:lvl3pPr>
            <a:lvl4pPr>
              <a:defRPr sz="1150"/>
            </a:lvl4pPr>
            <a:lvl5pPr>
              <a:defRPr sz="1150"/>
            </a:lvl5pPr>
          </a:lstStyle>
          <a:p>
            <a:pPr lvl="0"/>
            <a:r>
              <a:rPr lang="de-DE" dirty="0"/>
              <a:t>Organisationseinheit verbal</a:t>
            </a:r>
            <a:br>
              <a:rPr lang="de-DE" dirty="0"/>
            </a:br>
            <a:r>
              <a:rPr lang="de-DE" dirty="0"/>
              <a:t>optional auf 2 Zeilen</a:t>
            </a:r>
          </a:p>
        </p:txBody>
      </p:sp>
    </p:spTree>
    <p:extLst>
      <p:ext uri="{BB962C8B-B14F-4D97-AF65-F5344CB8AC3E}">
        <p14:creationId xmlns:p14="http://schemas.microsoft.com/office/powerpoint/2010/main" val="3861405314"/>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elfolie 03">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62D94F76-218E-49F2-87F8-05982912ED18}"/>
              </a:ext>
            </a:extLst>
          </p:cNvPr>
          <p:cNvSpPr/>
          <p:nvPr userDrawn="1"/>
        </p:nvSpPr>
        <p:spPr>
          <a:xfrm>
            <a:off x="731838" y="1016000"/>
            <a:ext cx="10728325" cy="5257800"/>
          </a:xfrm>
          <a:prstGeom prst="rect">
            <a:avLst/>
          </a:prstGeom>
          <a:solidFill>
            <a:srgbClr val="8E671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CH" noProof="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p:nvPr>
        </p:nvSpPr>
        <p:spPr>
          <a:xfrm>
            <a:off x="-1" y="1940405"/>
            <a:ext cx="10188000" cy="3960000"/>
          </a:xfrm>
          <a:solidFill>
            <a:schemeClr val="accent3"/>
          </a:solidFill>
          <a:ln>
            <a:noFill/>
          </a:ln>
        </p:spPr>
        <p:txBody>
          <a:bodyPr lIns="1080000" tIns="252000" anchor="t" anchorCtr="0"/>
          <a:lstStyle>
            <a:lvl1pPr algn="l">
              <a:lnSpc>
                <a:spcPct val="100000"/>
              </a:lnSpc>
              <a:defRPr sz="3600">
                <a:solidFill>
                  <a:schemeClr val="bg1"/>
                </a:solidFill>
              </a:defRPr>
            </a:lvl1pPr>
          </a:lstStyle>
          <a:p>
            <a:r>
              <a:rPr lang="hu-HU" noProof="0"/>
              <a:t>Mintacím szerkesztése</a:t>
            </a:r>
            <a:endParaRPr lang="de-CH" noProof="0" dirty="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8" y="360538"/>
            <a:ext cx="1765565" cy="288000"/>
          </a:xfrm>
          <a:prstGeom prst="rect">
            <a:avLst/>
          </a:prstGeom>
        </p:spPr>
      </p:pic>
      <p:sp>
        <p:nvSpPr>
          <p:cNvPr id="7" name="Textplatzhalter 3">
            <a:extLst>
              <a:ext uri="{FF2B5EF4-FFF2-40B4-BE49-F238E27FC236}">
                <a16:creationId xmlns:a16="http://schemas.microsoft.com/office/drawing/2014/main" id="{0503E57F-F89F-431B-8D38-7CC97B7C201A}"/>
              </a:ext>
            </a:extLst>
          </p:cNvPr>
          <p:cNvSpPr>
            <a:spLocks noGrp="1"/>
          </p:cNvSpPr>
          <p:nvPr>
            <p:ph type="body" sz="quarter" idx="13"/>
          </p:nvPr>
        </p:nvSpPr>
        <p:spPr>
          <a:xfrm>
            <a:off x="1078516" y="4217884"/>
            <a:ext cx="8640000" cy="1440000"/>
          </a:xfrm>
        </p:spPr>
        <p:txBody>
          <a:bodyPr/>
          <a:lstStyle>
            <a:lvl1pPr marL="0" indent="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hu-HU" noProof="0"/>
              <a:t>Mintaszöveg szerkesztése</a:t>
            </a:r>
          </a:p>
        </p:txBody>
      </p:sp>
      <p:sp>
        <p:nvSpPr>
          <p:cNvPr id="12" name="Bildplatzhalter 8">
            <a:extLst>
              <a:ext uri="{FF2B5EF4-FFF2-40B4-BE49-F238E27FC236}">
                <a16:creationId xmlns:a16="http://schemas.microsoft.com/office/drawing/2014/main" id="{1BEB6197-C509-4752-B57E-CEE955F5D926}"/>
              </a:ext>
            </a:extLst>
          </p:cNvPr>
          <p:cNvSpPr>
            <a:spLocks noGrp="1"/>
          </p:cNvSpPr>
          <p:nvPr>
            <p:ph type="pic" sz="quarter" idx="12"/>
          </p:nvPr>
        </p:nvSpPr>
        <p:spPr>
          <a:xfrm>
            <a:off x="10200163" y="6489088"/>
            <a:ext cx="1260000" cy="180000"/>
          </a:xfrm>
        </p:spPr>
        <p:txBody>
          <a:bodyPr/>
          <a:lstStyle>
            <a:lvl1pPr marL="0" indent="0" algn="l">
              <a:buNone/>
              <a:defRPr sz="700"/>
            </a:lvl1pPr>
          </a:lstStyle>
          <a:p>
            <a:r>
              <a:rPr lang="hu-HU" noProof="0"/>
              <a:t>Kép beszúrásához kattintson az ikonra</a:t>
            </a:r>
            <a:endParaRPr lang="de-CH" noProof="0"/>
          </a:p>
        </p:txBody>
      </p:sp>
      <p:sp>
        <p:nvSpPr>
          <p:cNvPr id="8" name="Textplatzhalter 5">
            <a:extLst>
              <a:ext uri="{FF2B5EF4-FFF2-40B4-BE49-F238E27FC236}">
                <a16:creationId xmlns:a16="http://schemas.microsoft.com/office/drawing/2014/main" id="{4ADF7DEC-21BD-45CA-9E91-B9F58A69F621}"/>
              </a:ext>
            </a:extLst>
          </p:cNvPr>
          <p:cNvSpPr>
            <a:spLocks noGrp="1"/>
          </p:cNvSpPr>
          <p:nvPr>
            <p:ph type="body" sz="quarter" idx="16" hasCustomPrompt="1"/>
          </p:nvPr>
        </p:nvSpPr>
        <p:spPr>
          <a:xfrm>
            <a:off x="9696449" y="316800"/>
            <a:ext cx="1800000" cy="360000"/>
          </a:xfrm>
        </p:spPr>
        <p:txBody>
          <a:bodyPr anchor="b" anchorCtr="0"/>
          <a:lstStyle>
            <a:lvl1pPr marL="0" indent="0" algn="l">
              <a:spcBef>
                <a:spcPts val="0"/>
              </a:spcBef>
              <a:buNone/>
              <a:defRPr sz="1150"/>
            </a:lvl1pPr>
            <a:lvl2pPr>
              <a:defRPr sz="1150"/>
            </a:lvl2pPr>
            <a:lvl3pPr>
              <a:defRPr sz="1150"/>
            </a:lvl3pPr>
            <a:lvl4pPr>
              <a:defRPr sz="1150"/>
            </a:lvl4pPr>
            <a:lvl5pPr>
              <a:defRPr sz="1150"/>
            </a:lvl5pPr>
          </a:lstStyle>
          <a:p>
            <a:pPr lvl="0"/>
            <a:r>
              <a:rPr lang="de-DE" dirty="0"/>
              <a:t>Organisationseinheit verbal</a:t>
            </a:r>
            <a:br>
              <a:rPr lang="de-DE" dirty="0"/>
            </a:br>
            <a:r>
              <a:rPr lang="de-DE" dirty="0"/>
              <a:t>optional auf 2 Zeilen</a:t>
            </a:r>
          </a:p>
        </p:txBody>
      </p:sp>
    </p:spTree>
    <p:extLst>
      <p:ext uri="{BB962C8B-B14F-4D97-AF65-F5344CB8AC3E}">
        <p14:creationId xmlns:p14="http://schemas.microsoft.com/office/powerpoint/2010/main" val="1578539504"/>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elfolie 04">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491294E-BEE7-4DA8-BBC8-88E1A7B07AEF}"/>
              </a:ext>
            </a:extLst>
          </p:cNvPr>
          <p:cNvSpPr>
            <a:spLocks noGrp="1"/>
          </p:cNvSpPr>
          <p:nvPr>
            <p:ph type="ctrTitle"/>
          </p:nvPr>
        </p:nvSpPr>
        <p:spPr>
          <a:xfrm>
            <a:off x="731837" y="1016000"/>
            <a:ext cx="10728326" cy="5256000"/>
          </a:xfrm>
          <a:solidFill>
            <a:schemeClr val="accent6"/>
          </a:solidFill>
          <a:ln>
            <a:noFill/>
          </a:ln>
        </p:spPr>
        <p:txBody>
          <a:bodyPr lIns="324000" tIns="1152000" anchor="t" anchorCtr="0"/>
          <a:lstStyle>
            <a:lvl1pPr algn="l">
              <a:lnSpc>
                <a:spcPct val="100000"/>
              </a:lnSpc>
              <a:defRPr sz="3600">
                <a:solidFill>
                  <a:schemeClr val="bg1"/>
                </a:solidFill>
              </a:defRPr>
            </a:lvl1pPr>
          </a:lstStyle>
          <a:p>
            <a:r>
              <a:rPr lang="hu-HU" noProof="0"/>
              <a:t>Mintacím szerkesztése</a:t>
            </a:r>
            <a:endParaRPr lang="de-CH" noProof="0"/>
          </a:p>
        </p:txBody>
      </p:sp>
      <p:pic>
        <p:nvPicPr>
          <p:cNvPr id="10" name="Grafik 9">
            <a:extLst>
              <a:ext uri="{FF2B5EF4-FFF2-40B4-BE49-F238E27FC236}">
                <a16:creationId xmlns:a16="http://schemas.microsoft.com/office/drawing/2014/main" id="{0EE7317F-7892-4B0F-BA41-44765BB93F0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8" y="360538"/>
            <a:ext cx="1765565" cy="288000"/>
          </a:xfrm>
          <a:prstGeom prst="rect">
            <a:avLst/>
          </a:prstGeom>
        </p:spPr>
      </p:pic>
      <p:sp>
        <p:nvSpPr>
          <p:cNvPr id="6" name="Textplatzhalter 3">
            <a:extLst>
              <a:ext uri="{FF2B5EF4-FFF2-40B4-BE49-F238E27FC236}">
                <a16:creationId xmlns:a16="http://schemas.microsoft.com/office/drawing/2014/main" id="{5FCAD79B-EF47-46A0-9575-229F3DAA72F5}"/>
              </a:ext>
            </a:extLst>
          </p:cNvPr>
          <p:cNvSpPr>
            <a:spLocks noGrp="1"/>
          </p:cNvSpPr>
          <p:nvPr>
            <p:ph type="body" sz="quarter" idx="13"/>
          </p:nvPr>
        </p:nvSpPr>
        <p:spPr>
          <a:xfrm>
            <a:off x="1078515" y="4575276"/>
            <a:ext cx="10044000" cy="1440000"/>
          </a:xfrm>
        </p:spPr>
        <p:txBody>
          <a:bodyPr/>
          <a:lstStyle>
            <a:lvl1pPr marL="0" indent="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hu-HU" noProof="0"/>
              <a:t>Mintaszöveg szerkesztése</a:t>
            </a:r>
          </a:p>
        </p:txBody>
      </p:sp>
      <p:sp>
        <p:nvSpPr>
          <p:cNvPr id="8" name="Bildplatzhalter 8">
            <a:extLst>
              <a:ext uri="{FF2B5EF4-FFF2-40B4-BE49-F238E27FC236}">
                <a16:creationId xmlns:a16="http://schemas.microsoft.com/office/drawing/2014/main" id="{72236FC6-C8FF-43C1-86B9-BF112345926F}"/>
              </a:ext>
            </a:extLst>
          </p:cNvPr>
          <p:cNvSpPr>
            <a:spLocks noGrp="1"/>
          </p:cNvSpPr>
          <p:nvPr>
            <p:ph type="pic" sz="quarter" idx="12"/>
          </p:nvPr>
        </p:nvSpPr>
        <p:spPr>
          <a:xfrm>
            <a:off x="10200163" y="6489088"/>
            <a:ext cx="1260000" cy="180000"/>
          </a:xfrm>
        </p:spPr>
        <p:txBody>
          <a:bodyPr/>
          <a:lstStyle>
            <a:lvl1pPr marL="0" indent="0" algn="l">
              <a:buNone/>
              <a:defRPr sz="700"/>
            </a:lvl1pPr>
          </a:lstStyle>
          <a:p>
            <a:r>
              <a:rPr lang="hu-HU" noProof="0"/>
              <a:t>Kép beszúrásához kattintson az ikonra</a:t>
            </a:r>
            <a:endParaRPr lang="de-CH" noProof="0"/>
          </a:p>
        </p:txBody>
      </p:sp>
      <p:sp>
        <p:nvSpPr>
          <p:cNvPr id="7" name="Textplatzhalter 5">
            <a:extLst>
              <a:ext uri="{FF2B5EF4-FFF2-40B4-BE49-F238E27FC236}">
                <a16:creationId xmlns:a16="http://schemas.microsoft.com/office/drawing/2014/main" id="{789A3267-E086-4EC3-A0BB-F8ECD01A5C7E}"/>
              </a:ext>
            </a:extLst>
          </p:cNvPr>
          <p:cNvSpPr>
            <a:spLocks noGrp="1"/>
          </p:cNvSpPr>
          <p:nvPr>
            <p:ph type="body" sz="quarter" idx="16" hasCustomPrompt="1"/>
          </p:nvPr>
        </p:nvSpPr>
        <p:spPr>
          <a:xfrm>
            <a:off x="9696449" y="316800"/>
            <a:ext cx="1800000" cy="360000"/>
          </a:xfrm>
        </p:spPr>
        <p:txBody>
          <a:bodyPr anchor="b" anchorCtr="0"/>
          <a:lstStyle>
            <a:lvl1pPr marL="0" indent="0" algn="l">
              <a:spcBef>
                <a:spcPts val="0"/>
              </a:spcBef>
              <a:buNone/>
              <a:defRPr sz="1150"/>
            </a:lvl1pPr>
            <a:lvl2pPr>
              <a:defRPr sz="1150"/>
            </a:lvl2pPr>
            <a:lvl3pPr>
              <a:defRPr sz="1150"/>
            </a:lvl3pPr>
            <a:lvl4pPr>
              <a:defRPr sz="1150"/>
            </a:lvl4pPr>
            <a:lvl5pPr>
              <a:defRPr sz="1150"/>
            </a:lvl5pPr>
          </a:lstStyle>
          <a:p>
            <a:pPr lvl="0"/>
            <a:r>
              <a:rPr lang="de-DE" dirty="0"/>
              <a:t>Organisationseinheit verbal</a:t>
            </a:r>
            <a:br>
              <a:rPr lang="de-DE" dirty="0"/>
            </a:br>
            <a:r>
              <a:rPr lang="de-DE" dirty="0"/>
              <a:t>optional auf 2 Zeilen</a:t>
            </a:r>
          </a:p>
        </p:txBody>
      </p:sp>
    </p:spTree>
    <p:extLst>
      <p:ext uri="{BB962C8B-B14F-4D97-AF65-F5344CB8AC3E}">
        <p14:creationId xmlns:p14="http://schemas.microsoft.com/office/powerpoint/2010/main" val="1479301999"/>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elfolie 04 – Uni Zürich">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EB061823-3F7A-48C8-8477-B410C18AC1B7}"/>
              </a:ext>
            </a:extLst>
          </p:cNvPr>
          <p:cNvSpPr>
            <a:spLocks noGrp="1"/>
          </p:cNvSpPr>
          <p:nvPr>
            <p:ph type="pic" sz="quarter" idx="11"/>
          </p:nvPr>
        </p:nvSpPr>
        <p:spPr>
          <a:xfrm>
            <a:off x="731838" y="1016000"/>
            <a:ext cx="10728325" cy="5256000"/>
          </a:xfrm>
        </p:spPr>
        <p:txBody>
          <a:bodyPr lIns="5580000" tIns="0" rIns="0" anchor="ctr" anchorCtr="0"/>
          <a:lstStyle>
            <a:lvl1pPr marL="0" indent="0" algn="ctr">
              <a:buNone/>
              <a:defRPr/>
            </a:lvl1pPr>
          </a:lstStyle>
          <a:p>
            <a:r>
              <a:rPr lang="hu-HU" noProof="0"/>
              <a:t>Kép beszúrásához kattintson az ikonra</a:t>
            </a:r>
            <a:endParaRPr lang="de-CH" noProof="0"/>
          </a:p>
        </p:txBody>
      </p:sp>
      <p:sp>
        <p:nvSpPr>
          <p:cNvPr id="2" name="Titel 1">
            <a:extLst>
              <a:ext uri="{FF2B5EF4-FFF2-40B4-BE49-F238E27FC236}">
                <a16:creationId xmlns:a16="http://schemas.microsoft.com/office/drawing/2014/main" id="{3491294E-BEE7-4DA8-BBC8-88E1A7B07AEF}"/>
              </a:ext>
            </a:extLst>
          </p:cNvPr>
          <p:cNvSpPr>
            <a:spLocks noGrp="1"/>
          </p:cNvSpPr>
          <p:nvPr>
            <p:ph type="ctrTitle"/>
          </p:nvPr>
        </p:nvSpPr>
        <p:spPr>
          <a:xfrm>
            <a:off x="0" y="2233538"/>
            <a:ext cx="5904000" cy="3312000"/>
          </a:xfrm>
          <a:solidFill>
            <a:schemeClr val="accent2"/>
          </a:solidFill>
        </p:spPr>
        <p:txBody>
          <a:bodyPr lIns="1080000" tIns="252000" anchor="t" anchorCtr="0"/>
          <a:lstStyle>
            <a:lvl1pPr algn="l">
              <a:lnSpc>
                <a:spcPct val="100000"/>
              </a:lnSpc>
              <a:defRPr sz="3600">
                <a:solidFill>
                  <a:schemeClr val="bg1"/>
                </a:solidFill>
              </a:defRPr>
            </a:lvl1pPr>
          </a:lstStyle>
          <a:p>
            <a:r>
              <a:rPr lang="hu-HU" noProof="0"/>
              <a:t>Mintacím szerkesztése</a:t>
            </a:r>
            <a:endParaRPr lang="de-CH" noProof="0"/>
          </a:p>
        </p:txBody>
      </p:sp>
      <p:pic>
        <p:nvPicPr>
          <p:cNvPr id="4" name="Grafik 3">
            <a:extLst>
              <a:ext uri="{FF2B5EF4-FFF2-40B4-BE49-F238E27FC236}">
                <a16:creationId xmlns:a16="http://schemas.microsoft.com/office/drawing/2014/main" id="{793E2EDD-B19F-478D-BB03-AD55EC1E86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27672" y="228020"/>
            <a:ext cx="3679200" cy="552508"/>
          </a:xfrm>
          <a:prstGeom prst="rect">
            <a:avLst/>
          </a:prstGeom>
        </p:spPr>
      </p:pic>
      <p:sp>
        <p:nvSpPr>
          <p:cNvPr id="7" name="Textplatzhalter 3">
            <a:extLst>
              <a:ext uri="{FF2B5EF4-FFF2-40B4-BE49-F238E27FC236}">
                <a16:creationId xmlns:a16="http://schemas.microsoft.com/office/drawing/2014/main" id="{D364BCB8-820F-4C3A-BA37-7048A4C8D4C3}"/>
              </a:ext>
            </a:extLst>
          </p:cNvPr>
          <p:cNvSpPr>
            <a:spLocks noGrp="1"/>
          </p:cNvSpPr>
          <p:nvPr>
            <p:ph type="body" sz="quarter" idx="13"/>
          </p:nvPr>
        </p:nvSpPr>
        <p:spPr>
          <a:xfrm>
            <a:off x="1078516" y="3860495"/>
            <a:ext cx="4680000" cy="1440000"/>
          </a:xfrm>
        </p:spPr>
        <p:txBody>
          <a:bodyPr/>
          <a:lstStyle>
            <a:lvl1pPr marL="0" indent="0">
              <a:lnSpc>
                <a:spcPct val="100000"/>
              </a:lnSpc>
              <a:spcBef>
                <a:spcPts val="0"/>
              </a:spcBef>
              <a:buNone/>
              <a:defRPr>
                <a:solidFill>
                  <a:schemeClr val="bg1"/>
                </a:solidFill>
              </a:defRPr>
            </a:lvl1pPr>
            <a:lvl2pPr marL="266700" indent="0">
              <a:lnSpc>
                <a:spcPct val="100000"/>
              </a:lnSpc>
              <a:spcBef>
                <a:spcPts val="0"/>
              </a:spcBef>
              <a:buNone/>
              <a:defRPr>
                <a:solidFill>
                  <a:schemeClr val="bg1"/>
                </a:solidFill>
              </a:defRPr>
            </a:lvl2pPr>
            <a:lvl3pPr marL="538163" indent="0">
              <a:lnSpc>
                <a:spcPct val="100000"/>
              </a:lnSpc>
              <a:spcBef>
                <a:spcPts val="0"/>
              </a:spcBef>
              <a:buNone/>
              <a:defRPr>
                <a:solidFill>
                  <a:schemeClr val="bg1"/>
                </a:solidFill>
              </a:defRPr>
            </a:lvl3pPr>
            <a:lvl4pPr marL="804862" indent="0">
              <a:lnSpc>
                <a:spcPct val="100000"/>
              </a:lnSpc>
              <a:spcBef>
                <a:spcPts val="0"/>
              </a:spcBef>
              <a:buNone/>
              <a:defRPr>
                <a:solidFill>
                  <a:schemeClr val="bg1"/>
                </a:solidFill>
              </a:defRPr>
            </a:lvl4pPr>
            <a:lvl5pPr marL="1076325" indent="0">
              <a:lnSpc>
                <a:spcPct val="100000"/>
              </a:lnSpc>
              <a:spcBef>
                <a:spcPts val="0"/>
              </a:spcBef>
              <a:buNone/>
              <a:defRPr>
                <a:solidFill>
                  <a:schemeClr val="bg1"/>
                </a:solidFill>
              </a:defRPr>
            </a:lvl5pPr>
          </a:lstStyle>
          <a:p>
            <a:pPr lvl="0"/>
            <a:r>
              <a:rPr lang="hu-HU" noProof="0"/>
              <a:t>Mintaszöveg szerkesztése</a:t>
            </a:r>
          </a:p>
        </p:txBody>
      </p:sp>
      <p:sp>
        <p:nvSpPr>
          <p:cNvPr id="11" name="Bildplatzhalter 8">
            <a:extLst>
              <a:ext uri="{FF2B5EF4-FFF2-40B4-BE49-F238E27FC236}">
                <a16:creationId xmlns:a16="http://schemas.microsoft.com/office/drawing/2014/main" id="{A73913C2-8DFE-4F15-B2DB-2A6D5C267009}"/>
              </a:ext>
            </a:extLst>
          </p:cNvPr>
          <p:cNvSpPr>
            <a:spLocks noGrp="1"/>
          </p:cNvSpPr>
          <p:nvPr>
            <p:ph type="pic" sz="quarter" idx="12"/>
          </p:nvPr>
        </p:nvSpPr>
        <p:spPr>
          <a:xfrm>
            <a:off x="10200163" y="6489088"/>
            <a:ext cx="1260000" cy="180000"/>
          </a:xfrm>
        </p:spPr>
        <p:txBody>
          <a:bodyPr/>
          <a:lstStyle>
            <a:lvl1pPr marL="0" indent="0" algn="l">
              <a:buNone/>
              <a:defRPr sz="700"/>
            </a:lvl1pPr>
          </a:lstStyle>
          <a:p>
            <a:r>
              <a:rPr lang="hu-HU" noProof="0"/>
              <a:t>Kép beszúrásához kattintson az ikonra</a:t>
            </a:r>
            <a:endParaRPr lang="de-CH" noProof="0"/>
          </a:p>
        </p:txBody>
      </p:sp>
      <p:sp>
        <p:nvSpPr>
          <p:cNvPr id="9" name="Textplatzhalter 5">
            <a:extLst>
              <a:ext uri="{FF2B5EF4-FFF2-40B4-BE49-F238E27FC236}">
                <a16:creationId xmlns:a16="http://schemas.microsoft.com/office/drawing/2014/main" id="{791A1AD7-DB7D-4C75-BEFB-EB6D34D3B2AB}"/>
              </a:ext>
            </a:extLst>
          </p:cNvPr>
          <p:cNvSpPr>
            <a:spLocks noGrp="1"/>
          </p:cNvSpPr>
          <p:nvPr>
            <p:ph type="body" sz="quarter" idx="16" hasCustomPrompt="1"/>
          </p:nvPr>
        </p:nvSpPr>
        <p:spPr>
          <a:xfrm>
            <a:off x="9696449" y="316800"/>
            <a:ext cx="1800000" cy="360000"/>
          </a:xfrm>
        </p:spPr>
        <p:txBody>
          <a:bodyPr anchor="b" anchorCtr="0"/>
          <a:lstStyle>
            <a:lvl1pPr marL="0" indent="0" algn="l">
              <a:spcBef>
                <a:spcPts val="0"/>
              </a:spcBef>
              <a:buNone/>
              <a:defRPr sz="1150"/>
            </a:lvl1pPr>
            <a:lvl2pPr>
              <a:defRPr sz="1150"/>
            </a:lvl2pPr>
            <a:lvl3pPr>
              <a:defRPr sz="1150"/>
            </a:lvl3pPr>
            <a:lvl4pPr>
              <a:defRPr sz="1150"/>
            </a:lvl4pPr>
            <a:lvl5pPr>
              <a:defRPr sz="1150"/>
            </a:lvl5pPr>
          </a:lstStyle>
          <a:p>
            <a:pPr lvl="0"/>
            <a:r>
              <a:rPr lang="de-DE" dirty="0"/>
              <a:t>Organisationseinheit verbal</a:t>
            </a:r>
            <a:br>
              <a:rPr lang="de-DE" dirty="0"/>
            </a:br>
            <a:r>
              <a:rPr lang="de-DE" dirty="0"/>
              <a:t>optional auf 2 Zeilen</a:t>
            </a:r>
          </a:p>
        </p:txBody>
      </p:sp>
    </p:spTree>
    <p:extLst>
      <p:ext uri="{BB962C8B-B14F-4D97-AF65-F5344CB8AC3E}">
        <p14:creationId xmlns:p14="http://schemas.microsoft.com/office/powerpoint/2010/main" val="1756614383"/>
      </p:ext>
    </p:extLst>
  </p:cSld>
  <p:clrMapOvr>
    <a:masterClrMapping/>
  </p:clrMapOvr>
  <p:extLst>
    <p:ext uri="{DCECCB84-F9BA-43D5-87BE-67443E8EF086}">
      <p15:sldGuideLst xmlns:p15="http://schemas.microsoft.com/office/powerpoint/2012/main">
        <p15:guide id="3" orient="horz" pos="640">
          <p15:clr>
            <a:srgbClr val="FBAE40"/>
          </p15:clr>
        </p15:guide>
        <p15:guide id="4" orient="horz" pos="3952">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hu-HU" noProof="0"/>
              <a:t>Mintacím szerkesztése</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p:txBody>
          <a:bodyPr/>
          <a:lstStyle>
            <a:lvl1pPr marL="539750" indent="-539750">
              <a:buFont typeface="+mj-lt"/>
              <a:buAutoNum type="arabicPeriod"/>
              <a:defRPr/>
            </a:lvl1pPr>
            <a:lvl2pPr marL="1079500" indent="-539750">
              <a:buFont typeface="+mj-lt"/>
              <a:buAutoNum type="arabicPeriod"/>
              <a:defRPr/>
            </a:lvl2pPr>
            <a:lvl3pPr marL="1612900" indent="-533400">
              <a:buFont typeface="+mj-lt"/>
              <a:buAutoNum type="arabicPeriod"/>
              <a:defRPr/>
            </a:lvl3pPr>
            <a:lvl4pPr marL="2152650" indent="-539750">
              <a:buFont typeface="+mj-lt"/>
              <a:buAutoNum type="arabicPeriod"/>
              <a:defRPr/>
            </a:lvl4pPr>
            <a:lvl5pPr marL="2692400" indent="-539750">
              <a:buFont typeface="+mj-lt"/>
              <a:buAutoNum type="arabicPeriod"/>
              <a:defRPr/>
            </a:lvl5p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fld id="{6861D6AC-3BAC-4A50-9479-1E7CD895A648}" type="datetime1">
              <a:rPr lang="de-CH" noProof="0" smtClean="0"/>
              <a:t>11.11.2025</a:t>
            </a:fld>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a:xfrm>
            <a:off x="2171700" y="6522444"/>
            <a:ext cx="7200000" cy="216000"/>
          </a:xfrm>
        </p:spPr>
        <p:txBody>
          <a:bodyPr/>
          <a:lstStyle/>
          <a:p>
            <a:r>
              <a:rPr lang="de-DE" noProof="0"/>
              <a:t>Organisationseinheit verbal – STRENG VERTRAULICH</a:t>
            </a:r>
            <a:endParaRPr lang="de-CH" noProof="0"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Tree>
    <p:extLst>
      <p:ext uri="{BB962C8B-B14F-4D97-AF65-F5344CB8AC3E}">
        <p14:creationId xmlns:p14="http://schemas.microsoft.com/office/powerpoint/2010/main" val="5688031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hu-HU" noProof="0"/>
              <a:t>Mintacím szerkesztése</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p:txBody>
          <a:body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fld id="{360162FC-E8FF-4D52-8F53-8F2A2A3AD348}" type="datetime1">
              <a:rPr lang="de-CH" noProof="0" smtClean="0"/>
              <a:t>11.11.2025</a:t>
            </a:fld>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DE" noProof="0"/>
              <a:t>Organisationseinheit verbal – STRENG VERTRAULICH</a:t>
            </a:r>
            <a:endParaRPr lang="de-CH" noProof="0" dirty="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Tree>
    <p:extLst>
      <p:ext uri="{BB962C8B-B14F-4D97-AF65-F5344CB8AC3E}">
        <p14:creationId xmlns:p14="http://schemas.microsoft.com/office/powerpoint/2010/main" val="9090135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2B5A81DD-262C-1052-EBAF-AF4595B96D33}"/>
              </a:ext>
            </a:extLst>
          </p:cNvPr>
          <p:cNvSpPr txBox="1">
            <a:spLocks/>
          </p:cNvSpPr>
          <p:nvPr userDrawn="1"/>
        </p:nvSpPr>
        <p:spPr>
          <a:xfrm>
            <a:off x="500514" y="2815509"/>
            <a:ext cx="6505993" cy="1918537"/>
          </a:xfrm>
          <a:prstGeom prst="rect">
            <a:avLst/>
          </a:prstGeom>
          <a:solidFill>
            <a:schemeClr val="bg1">
              <a:alpha val="80000"/>
            </a:schemeClr>
          </a:solidFill>
        </p:spPr>
        <p:txBody>
          <a:bodyPr vert="horz" lIns="91440" tIns="45720" rIns="91440" bIns="45720" rtlCol="0" anchor="ctr" anchorCtr="0">
            <a:normAutofit/>
          </a:bodyPr>
          <a:lstStyle>
            <a:lvl1pPr algn="ctr" defTabSz="914400" rtl="0" eaLnBrk="1" latinLnBrk="0" hangingPunct="1">
              <a:spcBef>
                <a:spcPct val="0"/>
              </a:spcBef>
              <a:buNone/>
              <a:defRPr sz="5400" b="0" i="0" kern="1200">
                <a:solidFill>
                  <a:schemeClr val="tx1">
                    <a:lumMod val="75000"/>
                    <a:lumOff val="25000"/>
                  </a:schemeClr>
                </a:solidFill>
                <a:latin typeface="Gill Sans Light"/>
                <a:ea typeface="+mj-ea"/>
                <a:cs typeface="Gill Sans Light"/>
              </a:defRPr>
            </a:lvl1pPr>
          </a:lstStyle>
          <a:p>
            <a:r>
              <a:rPr lang="hu-HU" sz="5400" dirty="0"/>
              <a:t>3.</a:t>
            </a:r>
            <a:r>
              <a:rPr lang="hu-HU" sz="5400" baseline="0" dirty="0"/>
              <a:t> </a:t>
            </a:r>
            <a:r>
              <a:rPr lang="hu-HU" sz="5400" baseline="0" dirty="0" err="1"/>
              <a:t>Oscillating</a:t>
            </a:r>
            <a:r>
              <a:rPr lang="hu-HU" sz="5400" baseline="0" dirty="0"/>
              <a:t> </a:t>
            </a:r>
            <a:r>
              <a:rPr lang="hu-HU" sz="5400" baseline="0" dirty="0" err="1"/>
              <a:t>Rings</a:t>
            </a:r>
            <a:br>
              <a:rPr lang="hu-HU" dirty="0"/>
            </a:br>
            <a:r>
              <a:rPr lang="hu-HU" sz="3200" baseline="0" dirty="0"/>
              <a:t>Hannes Ischinger</a:t>
            </a:r>
          </a:p>
          <a:p>
            <a:r>
              <a:rPr lang="hu-HU" sz="3200" baseline="0" dirty="0"/>
              <a:t>Tamás Simon</a:t>
            </a:r>
            <a:endParaRPr lang="en-US" dirty="0"/>
          </a:p>
        </p:txBody>
      </p:sp>
      <mc:AlternateContent xmlns:mc="http://schemas.openxmlformats.org/markup-compatibility/2006">
        <mc:Choice xmlns:am3d="http://schemas.microsoft.com/office/drawing/2017/model3d" Requires="am3d">
          <p:graphicFrame>
            <p:nvGraphicFramePr>
              <p:cNvPr id="2" name="Térhatású modell 1">
                <a:extLst>
                  <a:ext uri="{FF2B5EF4-FFF2-40B4-BE49-F238E27FC236}">
                    <a16:creationId xmlns:a16="http://schemas.microsoft.com/office/drawing/2014/main" id="{09A4EF19-4111-4B92-B058-A1FC15B8AE80}"/>
                  </a:ext>
                </a:extLst>
              </p:cNvPr>
              <p:cNvGraphicFramePr>
                <a:graphicFrameLocks noChangeAspect="1"/>
              </p:cNvGraphicFramePr>
              <p:nvPr userDrawn="1">
                <p:extLst>
                  <p:ext uri="{D42A27DB-BD31-4B8C-83A1-F6EECF244321}">
                    <p14:modId xmlns:p14="http://schemas.microsoft.com/office/powerpoint/2010/main" val="2852552747"/>
                  </p:ext>
                </p:extLst>
              </p:nvPr>
            </p:nvGraphicFramePr>
            <p:xfrm>
              <a:off x="8692280" y="1012224"/>
              <a:ext cx="1442434" cy="1037000"/>
            </p:xfrm>
            <a:graphic>
              <a:graphicData uri="http://schemas.microsoft.com/office/drawing/2017/model3d">
                <am3d:model3d r:embed="rId2">
                  <am3d:spPr>
                    <a:xfrm>
                      <a:off x="0" y="0"/>
                      <a:ext cx="1442434" cy="1037000"/>
                    </a:xfrm>
                    <a:prstGeom prst="rect">
                      <a:avLst/>
                    </a:prstGeom>
                    <a:effectLst>
                      <a:outerShdw blurRad="50800" dist="38100" dir="2700000" algn="tl" rotWithShape="0">
                        <a:prstClr val="black">
                          <a:alpha val="40000"/>
                        </a:prstClr>
                      </a:outerShdw>
                    </a:effectLst>
                  </am3d:spPr>
                  <am3d:camera>
                    <am3d:pos x="0" y="0" z="69496447"/>
                    <am3d:up dx="0" dy="36000000" dz="0"/>
                    <am3d:lookAt x="0" y="0" z="0"/>
                    <am3d:perspective fov="2700000"/>
                  </am3d:camera>
                  <am3d:trans>
                    <am3d:meterPerModelUnit n="2694766" d="1000000"/>
                    <am3d:preTrans dx="22160189" dy="-1372443" dz="-19400992"/>
                    <am3d:scale>
                      <am3d:sx n="1000000" d="1000000"/>
                      <am3d:sy n="1000000" d="1000000"/>
                      <am3d:sz n="1000000" d="1000000"/>
                    </am3d:scale>
                    <am3d:rot ax="686128" ay="175210" az="35424"/>
                    <am3d:postTrans dx="0" dy="0" dz="0"/>
                  </am3d:trans>
                  <am3d:raster rName="Office3DRenderer" rVer="16.0.8326">
                    <am3d:blip r:embed="rId3"/>
                  </am3d:raster>
                  <am3d:objViewport viewportSz="199632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2" name="Térhatású modell 1">
                <a:extLst>
                  <a:ext uri="{FF2B5EF4-FFF2-40B4-BE49-F238E27FC236}">
                    <a16:creationId xmlns:a16="http://schemas.microsoft.com/office/drawing/2014/main" id="{09A4EF19-4111-4B92-B058-A1FC15B8AE80}"/>
                  </a:ext>
                </a:extLst>
              </p:cNvPr>
              <p:cNvPicPr>
                <a:picLocks noGrp="1" noRot="1" noChangeAspect="1" noMove="1" noResize="1" noEditPoints="1" noAdjustHandles="1" noChangeArrowheads="1" noChangeShapeType="1" noCrop="1"/>
              </p:cNvPicPr>
              <p:nvPr/>
            </p:nvPicPr>
            <p:blipFill>
              <a:blip r:embed="rId3"/>
              <a:stretch>
                <a:fillRect/>
              </a:stretch>
            </p:blipFill>
            <p:spPr>
              <a:xfrm>
                <a:off x="8692280" y="1012224"/>
                <a:ext cx="1442434" cy="1037000"/>
              </a:xfrm>
              <a:prstGeom prst="rect">
                <a:avLst/>
              </a:prstGeom>
              <a:effectLst>
                <a:outerShdw blurRad="50800" dist="38100" dir="2700000" algn="tl" rotWithShape="0">
                  <a:prstClr val="black">
                    <a:alpha val="40000"/>
                  </a:prstClr>
                </a:outerShdw>
              </a:effectLst>
            </p:spPr>
          </p:pic>
        </mc:Fallback>
      </mc:AlternateContent>
      <p:cxnSp>
        <p:nvCxnSpPr>
          <p:cNvPr id="3" name="Egyenes összekötő 2">
            <a:extLst>
              <a:ext uri="{FF2B5EF4-FFF2-40B4-BE49-F238E27FC236}">
                <a16:creationId xmlns:a16="http://schemas.microsoft.com/office/drawing/2014/main" id="{F0837BE4-0DDD-32AF-4B05-B4FB60483540}"/>
              </a:ext>
            </a:extLst>
          </p:cNvPr>
          <p:cNvCxnSpPr>
            <a:cxnSpLocks/>
          </p:cNvCxnSpPr>
          <p:nvPr userDrawn="1"/>
        </p:nvCxnSpPr>
        <p:spPr>
          <a:xfrm>
            <a:off x="9389450" y="5562899"/>
            <a:ext cx="0" cy="1295101"/>
          </a:xfrm>
          <a:prstGeom prst="line">
            <a:avLst/>
          </a:prstGeom>
          <a:ln w="57150">
            <a:solidFill>
              <a:schemeClr val="tx1"/>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mc:Choice xmlns:am3d="http://schemas.microsoft.com/office/drawing/2017/model3d" Requires="am3d">
          <p:graphicFrame>
            <p:nvGraphicFramePr>
              <p:cNvPr id="12" name="Térhatású modell 11">
                <a:extLst>
                  <a:ext uri="{FF2B5EF4-FFF2-40B4-BE49-F238E27FC236}">
                    <a16:creationId xmlns:a16="http://schemas.microsoft.com/office/drawing/2014/main" id="{1A591289-B630-4457-A6BA-7FDB3A259640}"/>
                  </a:ext>
                </a:extLst>
              </p:cNvPr>
              <p:cNvGraphicFramePr>
                <a:graphicFrameLocks noChangeAspect="1"/>
              </p:cNvGraphicFramePr>
              <p:nvPr userDrawn="1">
                <p:extLst>
                  <p:ext uri="{D42A27DB-BD31-4B8C-83A1-F6EECF244321}">
                    <p14:modId xmlns:p14="http://schemas.microsoft.com/office/powerpoint/2010/main" val="1399301331"/>
                  </p:ext>
                </p:extLst>
              </p:nvPr>
            </p:nvGraphicFramePr>
            <p:xfrm>
              <a:off x="8100715" y="3035428"/>
              <a:ext cx="2577227" cy="2577228"/>
            </p:xfrm>
            <a:graphic>
              <a:graphicData uri="http://schemas.microsoft.com/office/drawing/2017/model3d">
                <am3d:model3d r:embed="rId4">
                  <am3d:spPr>
                    <a:xfrm>
                      <a:off x="0" y="0"/>
                      <a:ext cx="2577227" cy="2577228"/>
                    </a:xfrm>
                    <a:prstGeom prst="rect">
                      <a:avLst/>
                    </a:prstGeom>
                    <a:effectLst>
                      <a:outerShdw blurRad="50800" dist="38100" dir="2700000" algn="tl" rotWithShape="0">
                        <a:prstClr val="black">
                          <a:alpha val="40000"/>
                        </a:prstClr>
                      </a:outerShdw>
                    </a:effectLst>
                  </am3d:spPr>
                  <am3d:camera>
                    <am3d:pos x="0" y="0" z="67020339"/>
                    <am3d:up dx="0" dy="36000000" dz="0"/>
                    <am3d:lookAt x="0" y="0" z="0"/>
                    <am3d:perspective fov="2700000"/>
                  </am3d:camera>
                  <am3d:trans>
                    <am3d:meterPerModelUnit n="2597818" d="1000000"/>
                    <am3d:preTrans dx="70703" dy="244620" dz="-45523541"/>
                    <am3d:scale>
                      <am3d:sx n="1000000" d="1000000"/>
                      <am3d:sy n="1000000" d="1000000"/>
                      <am3d:sz n="1000000" d="1000000"/>
                    </am3d:scale>
                    <am3d:rot/>
                    <am3d:postTrans dx="0" dy="0" dz="0"/>
                  </am3d:trans>
                  <am3d:raster rName="Office3DRenderer" rVer="16.0.8326">
                    <am3d:blip r:embed="rId5"/>
                  </am3d:raster>
                  <am3d:objViewport viewportSz="383756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2" name="Térhatású modell 11">
                <a:extLst>
                  <a:ext uri="{FF2B5EF4-FFF2-40B4-BE49-F238E27FC236}">
                    <a16:creationId xmlns:a16="http://schemas.microsoft.com/office/drawing/2014/main" id="{1A591289-B630-4457-A6BA-7FDB3A259640}"/>
                  </a:ext>
                </a:extLst>
              </p:cNvPr>
              <p:cNvPicPr>
                <a:picLocks noGrp="1" noRot="1" noChangeAspect="1" noMove="1" noResize="1" noEditPoints="1" noAdjustHandles="1" noChangeArrowheads="1" noChangeShapeType="1" noCrop="1"/>
              </p:cNvPicPr>
              <p:nvPr/>
            </p:nvPicPr>
            <p:blipFill>
              <a:blip r:embed="rId5"/>
              <a:stretch>
                <a:fillRect/>
              </a:stretch>
            </p:blipFill>
            <p:spPr>
              <a:xfrm>
                <a:off x="8100715" y="3035428"/>
                <a:ext cx="2577227" cy="2577228"/>
              </a:xfrm>
              <a:prstGeom prst="rect">
                <a:avLst/>
              </a:prstGeom>
              <a:effectLst>
                <a:outerShdw blurRad="50800" dist="38100" dir="2700000" algn="tl" rotWithShape="0">
                  <a:prstClr val="black">
                    <a:alpha val="40000"/>
                  </a:prstClr>
                </a:outerShdw>
              </a:effectLst>
            </p:spPr>
          </p:pic>
        </mc:Fallback>
      </mc:AlternateContent>
      <mc:AlternateContent xmlns:mc="http://schemas.openxmlformats.org/markup-compatibility/2006">
        <mc:Choice xmlns:am3d="http://schemas.microsoft.com/office/drawing/2017/model3d" Requires="am3d">
          <p:graphicFrame>
            <p:nvGraphicFramePr>
              <p:cNvPr id="11" name="Térhatású modell 10">
                <a:extLst>
                  <a:ext uri="{FF2B5EF4-FFF2-40B4-BE49-F238E27FC236}">
                    <a16:creationId xmlns:a16="http://schemas.microsoft.com/office/drawing/2014/main" id="{9AA8CAFD-51E8-89C9-3BE6-BF9277C2EFAB}"/>
                  </a:ext>
                </a:extLst>
              </p:cNvPr>
              <p:cNvGraphicFramePr>
                <a:graphicFrameLocks noChangeAspect="1"/>
              </p:cNvGraphicFramePr>
              <p:nvPr userDrawn="1">
                <p:extLst>
                  <p:ext uri="{D42A27DB-BD31-4B8C-83A1-F6EECF244321}">
                    <p14:modId xmlns:p14="http://schemas.microsoft.com/office/powerpoint/2010/main" val="2590201476"/>
                  </p:ext>
                </p:extLst>
              </p:nvPr>
            </p:nvGraphicFramePr>
            <p:xfrm>
              <a:off x="7202924" y="2137637"/>
              <a:ext cx="4372812" cy="4372812"/>
            </p:xfrm>
            <a:graphic>
              <a:graphicData uri="http://schemas.microsoft.com/office/drawing/2017/model3d">
                <am3d:model3d r:embed="rId4">
                  <am3d:spPr>
                    <a:xfrm>
                      <a:off x="0" y="0"/>
                      <a:ext cx="4372812" cy="4372812"/>
                    </a:xfrm>
                    <a:prstGeom prst="rect">
                      <a:avLst/>
                    </a:prstGeom>
                    <a:effectLst>
                      <a:outerShdw blurRad="50800" dist="38100" dir="2700000" algn="tl" rotWithShape="0">
                        <a:prstClr val="black">
                          <a:alpha val="40000"/>
                        </a:prstClr>
                      </a:outerShdw>
                    </a:effectLst>
                  </am3d:spPr>
                  <am3d:camera>
                    <am3d:pos x="0" y="0" z="67020339"/>
                    <am3d:up dx="0" dy="36000000" dz="0"/>
                    <am3d:lookAt x="0" y="0" z="0"/>
                    <am3d:perspective fov="2700000"/>
                  </am3d:camera>
                  <am3d:trans>
                    <am3d:meterPerModelUnit n="2597818" d="1000000"/>
                    <am3d:preTrans dx="70703" dy="244620" dz="-45523541"/>
                    <am3d:scale>
                      <am3d:sx n="1000000" d="1000000"/>
                      <am3d:sy n="1000000" d="1000000"/>
                      <am3d:sz n="1000000" d="1000000"/>
                    </am3d:scale>
                    <am3d:rot/>
                    <am3d:postTrans dx="0" dy="0" dz="0"/>
                  </am3d:trans>
                  <am3d:raster rName="Office3DRenderer" rVer="16.0.8326">
                    <am3d:blip r:embed="rId6"/>
                  </am3d:raster>
                  <am3d:objViewport viewportSz="6575534"/>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11" name="Térhatású modell 10">
                <a:extLst>
                  <a:ext uri="{FF2B5EF4-FFF2-40B4-BE49-F238E27FC236}">
                    <a16:creationId xmlns:a16="http://schemas.microsoft.com/office/drawing/2014/main" id="{9AA8CAFD-51E8-89C9-3BE6-BF9277C2EFAB}"/>
                  </a:ext>
                </a:extLst>
              </p:cNvPr>
              <p:cNvPicPr>
                <a:picLocks noGrp="1" noRot="1" noChangeAspect="1" noMove="1" noResize="1" noEditPoints="1" noAdjustHandles="1" noChangeArrowheads="1" noChangeShapeType="1" noCrop="1"/>
              </p:cNvPicPr>
              <p:nvPr/>
            </p:nvPicPr>
            <p:blipFill>
              <a:blip r:embed="rId6"/>
              <a:stretch>
                <a:fillRect/>
              </a:stretch>
            </p:blipFill>
            <p:spPr>
              <a:xfrm>
                <a:off x="7202924" y="2137637"/>
                <a:ext cx="4372812" cy="4372812"/>
              </a:xfrm>
              <a:prstGeom prst="rect">
                <a:avLst/>
              </a:prstGeom>
              <a:effectLst>
                <a:outerShdw blurRad="50800" dist="38100" dir="2700000" algn="tl" rotWithShape="0">
                  <a:prstClr val="black">
                    <a:alpha val="40000"/>
                  </a:prstClr>
                </a:outerShdw>
              </a:effectLst>
            </p:spPr>
          </p:pic>
        </mc:Fallback>
      </mc:AlternateContent>
      <p:sp>
        <p:nvSpPr>
          <p:cNvPr id="7" name="Téglalap 6">
            <a:extLst>
              <a:ext uri="{FF2B5EF4-FFF2-40B4-BE49-F238E27FC236}">
                <a16:creationId xmlns:a16="http://schemas.microsoft.com/office/drawing/2014/main" id="{9EDB14BA-9114-960D-4F0D-9AC44CB7C20C}"/>
              </a:ext>
            </a:extLst>
          </p:cNvPr>
          <p:cNvSpPr/>
          <p:nvPr userDrawn="1"/>
        </p:nvSpPr>
        <p:spPr>
          <a:xfrm>
            <a:off x="0" y="0"/>
            <a:ext cx="12192000" cy="733647"/>
          </a:xfrm>
          <a:prstGeom prst="rect">
            <a:avLst/>
          </a:prstGeom>
          <a:solidFill>
            <a:srgbClr val="215C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75000"/>
                </a:schemeClr>
              </a:solidFill>
            </a:endParaRPr>
          </a:p>
        </p:txBody>
      </p:sp>
      <p:pic>
        <p:nvPicPr>
          <p:cNvPr id="8" name="Ábra 7">
            <a:extLst>
              <a:ext uri="{FF2B5EF4-FFF2-40B4-BE49-F238E27FC236}">
                <a16:creationId xmlns:a16="http://schemas.microsoft.com/office/drawing/2014/main" id="{F35F82FA-EA7E-433A-741C-8833A903643D}"/>
              </a:ext>
            </a:extLst>
          </p:cNvPr>
          <p:cNvPicPr>
            <a:picLocks noChangeAspect="1"/>
          </p:cNvPicPr>
          <p:nvPr userDrawn="1"/>
        </p:nvPicPr>
        <p:blipFill>
          <a:blip r:embed="rId7">
            <a:extLst>
              <a:ext uri="{96DAC541-7B7A-43D3-8B79-37D633B846F1}">
                <asvg:svgBlip xmlns:asvg="http://schemas.microsoft.com/office/drawing/2016/SVG/main" r:embed="rId8"/>
              </a:ext>
            </a:extLst>
          </a:blip>
          <a:stretch>
            <a:fillRect/>
          </a:stretch>
        </p:blipFill>
        <p:spPr>
          <a:xfrm>
            <a:off x="131136" y="157716"/>
            <a:ext cx="2601433" cy="433572"/>
          </a:xfrm>
          <a:prstGeom prst="rect">
            <a:avLst/>
          </a:prstGeom>
        </p:spPr>
      </p:pic>
    </p:spTree>
    <p:extLst>
      <p:ext uri="{BB962C8B-B14F-4D97-AF65-F5344CB8AC3E}">
        <p14:creationId xmlns:p14="http://schemas.microsoft.com/office/powerpoint/2010/main" val="2207602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mph" presetSubtype="128" repeatCount="indefinite" accel="16500" decel="16500" fill="hold" nodeType="withEffect">
                                  <p:stCondLst>
                                    <p:cond delay="0"/>
                                  </p:stCondLst>
                                  <p:childTnLst>
                                    <p:animRot by="21600000">
                                      <p:cBhvr>
                                        <p:cTn id="6" dur="1070" fill="hold"/>
                                        <p:tgtEl>
                                          <p:spTgt spid="12"/>
                                        </p:tgtEl>
                                        <p:attrNameLst>
                                          <p:attrName>3d.view.rotation.y</p:attrName>
                                        </p:attrNameLst>
                                      </p:cBhvr>
                                    </p:animRot>
                                  </p:childTnLst>
                                </p:cTn>
                              </p:par>
                              <p:par>
                                <p:cTn id="7" presetID="37" presetClass="emph" presetSubtype="256" repeatCount="indefinite" accel="33333" decel="33333" fill="hold" nodeType="withEffect">
                                  <p:stCondLst>
                                    <p:cond delay="0"/>
                                  </p:stCondLst>
                                  <p:childTnLst>
                                    <p:animRot by="-21600000">
                                      <p:cBhvr>
                                        <p:cTn id="8" dur="1430" fill="hold"/>
                                        <p:tgtEl>
                                          <p:spTgt spid="11"/>
                                        </p:tgtEl>
                                        <p:attrNameLst>
                                          <p:attrName>3d.view.rotation.y</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nhalt mit Fussno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hu-HU" noProof="0"/>
              <a:t>Mintacím szerkesztése</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a:xfrm>
            <a:off x="731837" y="1412875"/>
            <a:ext cx="10728325" cy="3960000"/>
          </a:xfrm>
        </p:spPr>
        <p:txBody>
          <a:body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fld id="{56D5A3C0-7A2F-4A62-9057-882FB8F5659A}" type="datetime1">
              <a:rPr lang="de-CH" noProof="0" smtClean="0"/>
              <a:t>11.11.2025</a:t>
            </a:fld>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DE" noProof="0"/>
              <a:t>Organisationseinheit verbal – STRENG VERTRAULICH</a:t>
            </a:r>
            <a:endParaRPr lang="de-CH" noProof="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11" name="Textplatzhalter 10">
            <a:extLst>
              <a:ext uri="{FF2B5EF4-FFF2-40B4-BE49-F238E27FC236}">
                <a16:creationId xmlns:a16="http://schemas.microsoft.com/office/drawing/2014/main" id="{2F6D94FA-21C6-4AE0-AA4F-3A077810ED93}"/>
              </a:ext>
            </a:extLst>
          </p:cNvPr>
          <p:cNvSpPr>
            <a:spLocks noGrp="1"/>
          </p:cNvSpPr>
          <p:nvPr>
            <p:ph type="body" sz="quarter" idx="13"/>
          </p:nvPr>
        </p:nvSpPr>
        <p:spPr>
          <a:xfrm>
            <a:off x="731836" y="5570135"/>
            <a:ext cx="5364164" cy="721233"/>
          </a:xfrm>
        </p:spPr>
        <p:txBody>
          <a:bodyPr anchor="b" anchorCtr="0"/>
          <a:lstStyle>
            <a:lvl1pPr marL="179388" indent="-179388">
              <a:spcBef>
                <a:spcPts val="0"/>
              </a:spcBef>
              <a:buFont typeface="+mj-lt"/>
              <a:buAutoNum type="arabicPeriod"/>
              <a:defRPr sz="800"/>
            </a:lvl1pPr>
            <a:lvl2pPr marL="266700" indent="0">
              <a:buNone/>
              <a:defRPr sz="800"/>
            </a:lvl2pPr>
            <a:lvl3pPr marL="538163" indent="0">
              <a:buNone/>
              <a:defRPr sz="800"/>
            </a:lvl3pPr>
            <a:lvl4pPr marL="804862" indent="0">
              <a:buNone/>
              <a:defRPr sz="800"/>
            </a:lvl4pPr>
            <a:lvl5pPr marL="1076325" indent="0">
              <a:buNone/>
              <a:defRPr sz="800"/>
            </a:lvl5pPr>
          </a:lstStyle>
          <a:p>
            <a:pPr lvl="0"/>
            <a:r>
              <a:rPr lang="hu-HU" noProof="0"/>
              <a:t>Mintaszöveg szerkesztése</a:t>
            </a:r>
          </a:p>
        </p:txBody>
      </p:sp>
    </p:spTree>
    <p:extLst>
      <p:ext uri="{BB962C8B-B14F-4D97-AF65-F5344CB8AC3E}">
        <p14:creationId xmlns:p14="http://schemas.microsoft.com/office/powerpoint/2010/main" val="3054010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Zwischen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a:xfrm>
            <a:off x="731837" y="2224781"/>
            <a:ext cx="10728325" cy="1260000"/>
          </a:xfrm>
        </p:spPr>
        <p:txBody>
          <a:bodyPr/>
          <a:lstStyle>
            <a:lvl1pPr>
              <a:lnSpc>
                <a:spcPct val="100000"/>
              </a:lnSpc>
              <a:defRPr sz="3600">
                <a:solidFill>
                  <a:schemeClr val="bg1"/>
                </a:solidFill>
              </a:defRPr>
            </a:lvl1pPr>
          </a:lstStyle>
          <a:p>
            <a:r>
              <a:rPr lang="hu-HU" noProof="0"/>
              <a:t>Mintacím szerkesztése</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lvl1pPr>
              <a:defRPr>
                <a:solidFill>
                  <a:schemeClr val="bg1"/>
                </a:solidFill>
              </a:defRPr>
            </a:lvl1pPr>
          </a:lstStyle>
          <a:p>
            <a:fld id="{73923CAD-8964-4A8E-9E9C-0F755B932903}" type="datetime1">
              <a:rPr lang="de-CH" noProof="0" smtClean="0"/>
              <a:t>11.11.2025</a:t>
            </a:fld>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lvl1pPr>
              <a:defRPr>
                <a:solidFill>
                  <a:schemeClr val="bg1"/>
                </a:solidFill>
              </a:defRPr>
            </a:lvl1pPr>
          </a:lstStyle>
          <a:p>
            <a:r>
              <a:rPr lang="de-DE" noProof="0"/>
              <a:t>Organisationseinheit verbal – STRENG VERTRAULICH</a:t>
            </a:r>
            <a:endParaRPr lang="de-CH" noProof="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lvl1pPr>
              <a:defRPr>
                <a:solidFill>
                  <a:schemeClr val="bg1"/>
                </a:solidFill>
              </a:defRPr>
            </a:lvl1pPr>
          </a:lstStyle>
          <a:p>
            <a:fld id="{5ACA52AF-F19D-405C-AD5F-7D94B96A5CC3}" type="slidenum">
              <a:rPr lang="de-CH" noProof="0" smtClean="0"/>
              <a:pPr/>
              <a:t>‹#›</a:t>
            </a:fld>
            <a:endParaRPr lang="de-CH" noProof="0"/>
          </a:p>
        </p:txBody>
      </p:sp>
      <p:grpSp>
        <p:nvGrpSpPr>
          <p:cNvPr id="10" name="Grafik 6">
            <a:extLst>
              <a:ext uri="{FF2B5EF4-FFF2-40B4-BE49-F238E27FC236}">
                <a16:creationId xmlns:a16="http://schemas.microsoft.com/office/drawing/2014/main" id="{7F7C476A-2849-4D68-9FA2-3A5CFC13C833}"/>
              </a:ext>
            </a:extLst>
          </p:cNvPr>
          <p:cNvGrpSpPr/>
          <p:nvPr/>
        </p:nvGrpSpPr>
        <p:grpSpPr>
          <a:xfrm>
            <a:off x="731837" y="6507088"/>
            <a:ext cx="984462" cy="162000"/>
            <a:chOff x="731837" y="6507088"/>
            <a:chExt cx="984462" cy="162000"/>
          </a:xfrm>
          <a:solidFill>
            <a:schemeClr val="bg1"/>
          </a:solidFill>
        </p:grpSpPr>
        <p:grpSp>
          <p:nvGrpSpPr>
            <p:cNvPr id="12" name="Grafik 6">
              <a:extLst>
                <a:ext uri="{FF2B5EF4-FFF2-40B4-BE49-F238E27FC236}">
                  <a16:creationId xmlns:a16="http://schemas.microsoft.com/office/drawing/2014/main" id="{7F7C476A-2849-4D68-9FA2-3A5CFC13C833}"/>
                </a:ext>
              </a:extLst>
            </p:cNvPr>
            <p:cNvGrpSpPr/>
            <p:nvPr/>
          </p:nvGrpSpPr>
          <p:grpSpPr>
            <a:xfrm>
              <a:off x="1266489" y="6555186"/>
              <a:ext cx="197463" cy="110963"/>
              <a:chOff x="1266489" y="6555186"/>
              <a:chExt cx="197463" cy="110963"/>
            </a:xfrm>
            <a:grpFill/>
          </p:grpSpPr>
          <p:sp>
            <p:nvSpPr>
              <p:cNvPr id="13" name="Freihandform: Form 12">
                <a:extLst>
                  <a:ext uri="{FF2B5EF4-FFF2-40B4-BE49-F238E27FC236}">
                    <a16:creationId xmlns:a16="http://schemas.microsoft.com/office/drawing/2014/main" id="{18BB0752-F87C-44D9-A9A5-97AF1DEDA1AE}"/>
                  </a:ext>
                </a:extLst>
              </p:cNvPr>
              <p:cNvSpPr/>
              <p:nvPr/>
            </p:nvSpPr>
            <p:spPr>
              <a:xfrm>
                <a:off x="1266489" y="6556934"/>
                <a:ext cx="95902" cy="109216"/>
              </a:xfrm>
              <a:custGeom>
                <a:avLst/>
                <a:gdLst>
                  <a:gd name="connsiteX0" fmla="*/ 66742 w 95902"/>
                  <a:gd name="connsiteY0" fmla="*/ 65797 h 109216"/>
                  <a:gd name="connsiteX1" fmla="*/ 35339 w 95902"/>
                  <a:gd name="connsiteY1" fmla="*/ 95082 h 109216"/>
                  <a:gd name="connsiteX2" fmla="*/ 15953 w 95902"/>
                  <a:gd name="connsiteY2" fmla="*/ 79537 h 109216"/>
                  <a:gd name="connsiteX3" fmla="*/ 15899 w 95902"/>
                  <a:gd name="connsiteY3" fmla="*/ 76265 h 109216"/>
                  <a:gd name="connsiteX4" fmla="*/ 16896 w 95902"/>
                  <a:gd name="connsiteY4" fmla="*/ 66295 h 109216"/>
                  <a:gd name="connsiteX5" fmla="*/ 30230 w 95902"/>
                  <a:gd name="connsiteY5" fmla="*/ 0 h 109216"/>
                  <a:gd name="connsiteX6" fmla="*/ 30230 w 95902"/>
                  <a:gd name="connsiteY6" fmla="*/ 0 h 109216"/>
                  <a:gd name="connsiteX7" fmla="*/ 14528 w 95902"/>
                  <a:gd name="connsiteY7" fmla="*/ 0 h 109216"/>
                  <a:gd name="connsiteX8" fmla="*/ 1194 w 95902"/>
                  <a:gd name="connsiteY8" fmla="*/ 67791 h 109216"/>
                  <a:gd name="connsiteX9" fmla="*/ 1194 w 95902"/>
                  <a:gd name="connsiteY9" fmla="*/ 68788 h 109216"/>
                  <a:gd name="connsiteX10" fmla="*/ 73 w 95902"/>
                  <a:gd name="connsiteY10" fmla="*/ 78508 h 109216"/>
                  <a:gd name="connsiteX11" fmla="*/ 26638 w 95902"/>
                  <a:gd name="connsiteY11" fmla="*/ 109122 h 109216"/>
                  <a:gd name="connsiteX12" fmla="*/ 29980 w 95902"/>
                  <a:gd name="connsiteY12" fmla="*/ 109163 h 109216"/>
                  <a:gd name="connsiteX13" fmla="*/ 61384 w 95902"/>
                  <a:gd name="connsiteY13" fmla="*/ 96702 h 109216"/>
                  <a:gd name="connsiteX14" fmla="*/ 59265 w 95902"/>
                  <a:gd name="connsiteY14" fmla="*/ 107917 h 109216"/>
                  <a:gd name="connsiteX15" fmla="*/ 59265 w 95902"/>
                  <a:gd name="connsiteY15" fmla="*/ 107917 h 109216"/>
                  <a:gd name="connsiteX16" fmla="*/ 74842 w 95902"/>
                  <a:gd name="connsiteY16" fmla="*/ 107917 h 109216"/>
                  <a:gd name="connsiteX17" fmla="*/ 95902 w 95902"/>
                  <a:gd name="connsiteY17" fmla="*/ 0 h 109216"/>
                  <a:gd name="connsiteX18" fmla="*/ 95902 w 95902"/>
                  <a:gd name="connsiteY18" fmla="*/ 0 h 109216"/>
                  <a:gd name="connsiteX19" fmla="*/ 79951 w 95902"/>
                  <a:gd name="connsiteY19" fmla="*/ 0 h 10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95902" h="109216">
                    <a:moveTo>
                      <a:pt x="66742" y="65797"/>
                    </a:moveTo>
                    <a:cubicBezTo>
                      <a:pt x="65228" y="82115"/>
                      <a:pt x="51723" y="94709"/>
                      <a:pt x="35339" y="95082"/>
                    </a:cubicBezTo>
                    <a:cubicBezTo>
                      <a:pt x="25692" y="96142"/>
                      <a:pt x="17013" y="89183"/>
                      <a:pt x="15953" y="79537"/>
                    </a:cubicBezTo>
                    <a:cubicBezTo>
                      <a:pt x="15833" y="78450"/>
                      <a:pt x="15814" y="77355"/>
                      <a:pt x="15899" y="76265"/>
                    </a:cubicBezTo>
                    <a:cubicBezTo>
                      <a:pt x="15976" y="72921"/>
                      <a:pt x="16309" y="69588"/>
                      <a:pt x="16896" y="66295"/>
                    </a:cubicBezTo>
                    <a:lnTo>
                      <a:pt x="30230" y="0"/>
                    </a:lnTo>
                    <a:lnTo>
                      <a:pt x="30230" y="0"/>
                    </a:lnTo>
                    <a:lnTo>
                      <a:pt x="14528" y="0"/>
                    </a:lnTo>
                    <a:lnTo>
                      <a:pt x="1194" y="67791"/>
                    </a:lnTo>
                    <a:lnTo>
                      <a:pt x="1194" y="68788"/>
                    </a:lnTo>
                    <a:cubicBezTo>
                      <a:pt x="472" y="71978"/>
                      <a:pt x="95" y="75237"/>
                      <a:pt x="73" y="78508"/>
                    </a:cubicBezTo>
                    <a:cubicBezTo>
                      <a:pt x="-1045" y="94298"/>
                      <a:pt x="10848" y="108004"/>
                      <a:pt x="26638" y="109122"/>
                    </a:cubicBezTo>
                    <a:cubicBezTo>
                      <a:pt x="27751" y="109200"/>
                      <a:pt x="28866" y="109214"/>
                      <a:pt x="29980" y="109163"/>
                    </a:cubicBezTo>
                    <a:cubicBezTo>
                      <a:pt x="41760" y="109765"/>
                      <a:pt x="53221" y="105218"/>
                      <a:pt x="61384" y="96702"/>
                    </a:cubicBezTo>
                    <a:lnTo>
                      <a:pt x="59265" y="107917"/>
                    </a:lnTo>
                    <a:lnTo>
                      <a:pt x="59265" y="107917"/>
                    </a:lnTo>
                    <a:lnTo>
                      <a:pt x="74842" y="107917"/>
                    </a:lnTo>
                    <a:lnTo>
                      <a:pt x="95902" y="0"/>
                    </a:lnTo>
                    <a:lnTo>
                      <a:pt x="95902" y="0"/>
                    </a:lnTo>
                    <a:lnTo>
                      <a:pt x="79951" y="0"/>
                    </a:lnTo>
                    <a:close/>
                  </a:path>
                </a:pathLst>
              </a:custGeom>
              <a:grpFill/>
              <a:ln w="12419" cap="flat">
                <a:noFill/>
                <a:prstDash val="solid"/>
                <a:miter/>
              </a:ln>
            </p:spPr>
            <p:txBody>
              <a:bodyPr rtlCol="0" anchor="ctr"/>
              <a:lstStyle/>
              <a:p>
                <a:endParaRPr lang="de-CH" noProof="0"/>
              </a:p>
            </p:txBody>
          </p:sp>
          <p:sp>
            <p:nvSpPr>
              <p:cNvPr id="14" name="Freihandform: Form 13">
                <a:extLst>
                  <a:ext uri="{FF2B5EF4-FFF2-40B4-BE49-F238E27FC236}">
                    <a16:creationId xmlns:a16="http://schemas.microsoft.com/office/drawing/2014/main" id="{ED44DE23-7081-4AC9-BF06-502BEC71C004}"/>
                  </a:ext>
                </a:extLst>
              </p:cNvPr>
              <p:cNvSpPr/>
              <p:nvPr/>
            </p:nvSpPr>
            <p:spPr>
              <a:xfrm>
                <a:off x="1376472" y="6555186"/>
                <a:ext cx="87480" cy="109664"/>
              </a:xfrm>
              <a:custGeom>
                <a:avLst/>
                <a:gdLst>
                  <a:gd name="connsiteX0" fmla="*/ 64302 w 87480"/>
                  <a:gd name="connsiteY0" fmla="*/ 3 h 109664"/>
                  <a:gd name="connsiteX1" fmla="*/ 34518 w 87480"/>
                  <a:gd name="connsiteY1" fmla="*/ 14209 h 109664"/>
                  <a:gd name="connsiteX2" fmla="*/ 36886 w 87480"/>
                  <a:gd name="connsiteY2" fmla="*/ 1747 h 109664"/>
                  <a:gd name="connsiteX3" fmla="*/ 36886 w 87480"/>
                  <a:gd name="connsiteY3" fmla="*/ 1747 h 109664"/>
                  <a:gd name="connsiteX4" fmla="*/ 21434 w 87480"/>
                  <a:gd name="connsiteY4" fmla="*/ 1747 h 109664"/>
                  <a:gd name="connsiteX5" fmla="*/ 0 w 87480"/>
                  <a:gd name="connsiteY5" fmla="*/ 109664 h 109664"/>
                  <a:gd name="connsiteX6" fmla="*/ 0 w 87480"/>
                  <a:gd name="connsiteY6" fmla="*/ 109664 h 109664"/>
                  <a:gd name="connsiteX7" fmla="*/ 15826 w 87480"/>
                  <a:gd name="connsiteY7" fmla="*/ 109664 h 109664"/>
                  <a:gd name="connsiteX8" fmla="*/ 28288 w 87480"/>
                  <a:gd name="connsiteY8" fmla="*/ 43493 h 109664"/>
                  <a:gd name="connsiteX9" fmla="*/ 59940 w 87480"/>
                  <a:gd name="connsiteY9" fmla="*/ 14209 h 109664"/>
                  <a:gd name="connsiteX10" fmla="*/ 75019 w 87480"/>
                  <a:gd name="connsiteY10" fmla="*/ 21810 h 109664"/>
                  <a:gd name="connsiteX11" fmla="*/ 75019 w 87480"/>
                  <a:gd name="connsiteY11" fmla="*/ 21810 h 109664"/>
                  <a:gd name="connsiteX12" fmla="*/ 87480 w 87480"/>
                  <a:gd name="connsiteY12" fmla="*/ 10346 h 109664"/>
                  <a:gd name="connsiteX13" fmla="*/ 87480 w 87480"/>
                  <a:gd name="connsiteY13" fmla="*/ 10346 h 109664"/>
                  <a:gd name="connsiteX14" fmla="*/ 63928 w 87480"/>
                  <a:gd name="connsiteY14" fmla="*/ 252 h 109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7480" h="109664">
                    <a:moveTo>
                      <a:pt x="64302" y="3"/>
                    </a:moveTo>
                    <a:cubicBezTo>
                      <a:pt x="52709" y="-136"/>
                      <a:pt x="41706" y="5111"/>
                      <a:pt x="34518" y="14209"/>
                    </a:cubicBezTo>
                    <a:lnTo>
                      <a:pt x="36886" y="1747"/>
                    </a:lnTo>
                    <a:lnTo>
                      <a:pt x="36886" y="1747"/>
                    </a:lnTo>
                    <a:lnTo>
                      <a:pt x="21434" y="1747"/>
                    </a:lnTo>
                    <a:lnTo>
                      <a:pt x="0" y="109664"/>
                    </a:lnTo>
                    <a:lnTo>
                      <a:pt x="0" y="109664"/>
                    </a:lnTo>
                    <a:lnTo>
                      <a:pt x="15826" y="109664"/>
                    </a:lnTo>
                    <a:lnTo>
                      <a:pt x="28288" y="43493"/>
                    </a:lnTo>
                    <a:cubicBezTo>
                      <a:pt x="30515" y="27438"/>
                      <a:pt x="43760" y="15183"/>
                      <a:pt x="59940" y="14209"/>
                    </a:cubicBezTo>
                    <a:cubicBezTo>
                      <a:pt x="65919" y="14072"/>
                      <a:pt x="71573" y="16922"/>
                      <a:pt x="75019" y="21810"/>
                    </a:cubicBezTo>
                    <a:lnTo>
                      <a:pt x="75019" y="21810"/>
                    </a:lnTo>
                    <a:lnTo>
                      <a:pt x="87480" y="10346"/>
                    </a:lnTo>
                    <a:lnTo>
                      <a:pt x="87480" y="10346"/>
                    </a:lnTo>
                    <a:cubicBezTo>
                      <a:pt x="81552" y="3603"/>
                      <a:pt x="72899" y="-105"/>
                      <a:pt x="63928" y="252"/>
                    </a:cubicBezTo>
                  </a:path>
                </a:pathLst>
              </a:custGeom>
              <a:grpFill/>
              <a:ln w="12419" cap="flat">
                <a:noFill/>
                <a:prstDash val="solid"/>
                <a:miter/>
              </a:ln>
            </p:spPr>
            <p:txBody>
              <a:bodyPr rtlCol="0" anchor="ctr"/>
              <a:lstStyle/>
              <a:p>
                <a:endParaRPr lang="de-CH" noProof="0"/>
              </a:p>
            </p:txBody>
          </p:sp>
        </p:grpSp>
        <p:sp>
          <p:nvSpPr>
            <p:cNvPr id="15" name="Freihandform: Form 14">
              <a:extLst>
                <a:ext uri="{FF2B5EF4-FFF2-40B4-BE49-F238E27FC236}">
                  <a16:creationId xmlns:a16="http://schemas.microsoft.com/office/drawing/2014/main" id="{18C24FD2-AEE2-43CA-8EB3-8E646C2E5E46}"/>
                </a:ext>
              </a:extLst>
            </p:cNvPr>
            <p:cNvSpPr/>
            <p:nvPr/>
          </p:nvSpPr>
          <p:spPr>
            <a:xfrm>
              <a:off x="1159517" y="6556560"/>
              <a:ext cx="96452" cy="108166"/>
            </a:xfrm>
            <a:custGeom>
              <a:avLst/>
              <a:gdLst>
                <a:gd name="connsiteX0" fmla="*/ 23303 w 96452"/>
                <a:gd name="connsiteY0" fmla="*/ 0 h 108166"/>
                <a:gd name="connsiteX1" fmla="*/ 20562 w 96452"/>
                <a:gd name="connsiteY1" fmla="*/ 13708 h 108166"/>
                <a:gd name="connsiteX2" fmla="*/ 20562 w 96452"/>
                <a:gd name="connsiteY2" fmla="*/ 13957 h 108166"/>
                <a:gd name="connsiteX3" fmla="*/ 74271 w 96452"/>
                <a:gd name="connsiteY3" fmla="*/ 13957 h 108166"/>
                <a:gd name="connsiteX4" fmla="*/ 2742 w 96452"/>
                <a:gd name="connsiteY4" fmla="*/ 94957 h 108166"/>
                <a:gd name="connsiteX5" fmla="*/ 2617 w 96452"/>
                <a:gd name="connsiteY5" fmla="*/ 94957 h 108166"/>
                <a:gd name="connsiteX6" fmla="*/ 0 w 96452"/>
                <a:gd name="connsiteY6" fmla="*/ 108166 h 108166"/>
                <a:gd name="connsiteX7" fmla="*/ 76265 w 96452"/>
                <a:gd name="connsiteY7" fmla="*/ 108166 h 108166"/>
                <a:gd name="connsiteX8" fmla="*/ 79006 w 96452"/>
                <a:gd name="connsiteY8" fmla="*/ 94209 h 108166"/>
                <a:gd name="connsiteX9" fmla="*/ 21932 w 96452"/>
                <a:gd name="connsiteY9" fmla="*/ 94209 h 108166"/>
                <a:gd name="connsiteX10" fmla="*/ 93835 w 96452"/>
                <a:gd name="connsiteY10" fmla="*/ 13209 h 108166"/>
                <a:gd name="connsiteX11" fmla="*/ 93835 w 96452"/>
                <a:gd name="connsiteY11" fmla="*/ 13209 h 108166"/>
                <a:gd name="connsiteX12" fmla="*/ 96452 w 96452"/>
                <a:gd name="connsiteY12" fmla="*/ 0 h 108166"/>
                <a:gd name="connsiteX13" fmla="*/ 23303 w 96452"/>
                <a:gd name="connsiteY13" fmla="*/ 0 h 10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6452" h="108166">
                  <a:moveTo>
                    <a:pt x="23303" y="0"/>
                  </a:moveTo>
                  <a:lnTo>
                    <a:pt x="20562" y="13708"/>
                  </a:lnTo>
                  <a:lnTo>
                    <a:pt x="20562" y="13957"/>
                  </a:lnTo>
                  <a:lnTo>
                    <a:pt x="74271" y="13957"/>
                  </a:lnTo>
                  <a:lnTo>
                    <a:pt x="2742" y="94957"/>
                  </a:lnTo>
                  <a:lnTo>
                    <a:pt x="2617" y="94957"/>
                  </a:lnTo>
                  <a:lnTo>
                    <a:pt x="0" y="108166"/>
                  </a:lnTo>
                  <a:lnTo>
                    <a:pt x="76265" y="108166"/>
                  </a:lnTo>
                  <a:lnTo>
                    <a:pt x="79006" y="94209"/>
                  </a:lnTo>
                  <a:lnTo>
                    <a:pt x="21932" y="94209"/>
                  </a:lnTo>
                  <a:lnTo>
                    <a:pt x="93835" y="13209"/>
                  </a:lnTo>
                  <a:lnTo>
                    <a:pt x="93835" y="13209"/>
                  </a:lnTo>
                  <a:lnTo>
                    <a:pt x="96452" y="0"/>
                  </a:lnTo>
                  <a:lnTo>
                    <a:pt x="23303" y="0"/>
                  </a:lnTo>
                  <a:close/>
                </a:path>
              </a:pathLst>
            </a:custGeom>
            <a:grpFill/>
            <a:ln w="12419" cap="flat">
              <a:noFill/>
              <a:prstDash val="solid"/>
              <a:miter/>
            </a:ln>
          </p:spPr>
          <p:txBody>
            <a:bodyPr rtlCol="0" anchor="ctr"/>
            <a:lstStyle/>
            <a:p>
              <a:endParaRPr lang="de-CH" noProof="0"/>
            </a:p>
          </p:txBody>
        </p:sp>
        <p:sp>
          <p:nvSpPr>
            <p:cNvPr id="16" name="Freihandform: Form 15">
              <a:extLst>
                <a:ext uri="{FF2B5EF4-FFF2-40B4-BE49-F238E27FC236}">
                  <a16:creationId xmlns:a16="http://schemas.microsoft.com/office/drawing/2014/main" id="{AEE7F6F4-4D2C-45B3-A061-9606B2BD36A7}"/>
                </a:ext>
              </a:extLst>
            </p:cNvPr>
            <p:cNvSpPr/>
            <p:nvPr/>
          </p:nvSpPr>
          <p:spPr>
            <a:xfrm>
              <a:off x="1466445" y="6556560"/>
              <a:ext cx="37259" cy="108166"/>
            </a:xfrm>
            <a:custGeom>
              <a:avLst/>
              <a:gdLst>
                <a:gd name="connsiteX0" fmla="*/ 21683 w 37259"/>
                <a:gd name="connsiteY0" fmla="*/ 0 h 108166"/>
                <a:gd name="connsiteX1" fmla="*/ 0 w 37259"/>
                <a:gd name="connsiteY1" fmla="*/ 107917 h 108166"/>
                <a:gd name="connsiteX2" fmla="*/ 0 w 37259"/>
                <a:gd name="connsiteY2" fmla="*/ 108166 h 108166"/>
                <a:gd name="connsiteX3" fmla="*/ 15702 w 37259"/>
                <a:gd name="connsiteY3" fmla="*/ 108166 h 108166"/>
                <a:gd name="connsiteX4" fmla="*/ 37260 w 37259"/>
                <a:gd name="connsiteY4" fmla="*/ 0 h 108166"/>
                <a:gd name="connsiteX5" fmla="*/ 21683 w 37259"/>
                <a:gd name="connsiteY5" fmla="*/ 0 h 1081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259" h="108166">
                  <a:moveTo>
                    <a:pt x="21683" y="0"/>
                  </a:moveTo>
                  <a:lnTo>
                    <a:pt x="0" y="107917"/>
                  </a:lnTo>
                  <a:lnTo>
                    <a:pt x="0" y="108166"/>
                  </a:lnTo>
                  <a:lnTo>
                    <a:pt x="15702" y="108166"/>
                  </a:lnTo>
                  <a:lnTo>
                    <a:pt x="37260" y="0"/>
                  </a:lnTo>
                  <a:lnTo>
                    <a:pt x="21683" y="0"/>
                  </a:lnTo>
                  <a:close/>
                </a:path>
              </a:pathLst>
            </a:custGeom>
            <a:grpFill/>
            <a:ln w="12419" cap="flat">
              <a:noFill/>
              <a:prstDash val="solid"/>
              <a:miter/>
            </a:ln>
          </p:spPr>
          <p:txBody>
            <a:bodyPr rtlCol="0" anchor="ctr"/>
            <a:lstStyle/>
            <a:p>
              <a:endParaRPr lang="de-CH" noProof="0"/>
            </a:p>
          </p:txBody>
        </p:sp>
        <p:grpSp>
          <p:nvGrpSpPr>
            <p:cNvPr id="17" name="Grafik 6">
              <a:extLst>
                <a:ext uri="{FF2B5EF4-FFF2-40B4-BE49-F238E27FC236}">
                  <a16:creationId xmlns:a16="http://schemas.microsoft.com/office/drawing/2014/main" id="{7F7C476A-2849-4D68-9FA2-3A5CFC13C833}"/>
                </a:ext>
              </a:extLst>
            </p:cNvPr>
            <p:cNvGrpSpPr/>
            <p:nvPr/>
          </p:nvGrpSpPr>
          <p:grpSpPr>
            <a:xfrm>
              <a:off x="1518879" y="6507337"/>
              <a:ext cx="191395" cy="158803"/>
              <a:chOff x="1518879" y="6507337"/>
              <a:chExt cx="191395" cy="158803"/>
            </a:xfrm>
            <a:grpFill/>
          </p:grpSpPr>
          <p:sp>
            <p:nvSpPr>
              <p:cNvPr id="18" name="Freihandform: Form 17">
                <a:extLst>
                  <a:ext uri="{FF2B5EF4-FFF2-40B4-BE49-F238E27FC236}">
                    <a16:creationId xmlns:a16="http://schemas.microsoft.com/office/drawing/2014/main" id="{B2186F78-5D28-4695-8B1C-5A3F1A53AAB3}"/>
                  </a:ext>
                </a:extLst>
              </p:cNvPr>
              <p:cNvSpPr/>
              <p:nvPr/>
            </p:nvSpPr>
            <p:spPr>
              <a:xfrm>
                <a:off x="1614114" y="6507337"/>
                <a:ext cx="96160" cy="157638"/>
              </a:xfrm>
              <a:custGeom>
                <a:avLst/>
                <a:gdLst>
                  <a:gd name="connsiteX0" fmla="*/ 66046 w 96160"/>
                  <a:gd name="connsiteY0" fmla="*/ 47852 h 157638"/>
                  <a:gd name="connsiteX1" fmla="*/ 35142 w 96160"/>
                  <a:gd name="connsiteY1" fmla="*/ 60314 h 157638"/>
                  <a:gd name="connsiteX2" fmla="*/ 47603 w 96160"/>
                  <a:gd name="connsiteY2" fmla="*/ 0 h 157638"/>
                  <a:gd name="connsiteX3" fmla="*/ 31652 w 96160"/>
                  <a:gd name="connsiteY3" fmla="*/ 0 h 157638"/>
                  <a:gd name="connsiteX4" fmla="*/ 0 w 96160"/>
                  <a:gd name="connsiteY4" fmla="*/ 157389 h 157638"/>
                  <a:gd name="connsiteX5" fmla="*/ 15701 w 96160"/>
                  <a:gd name="connsiteY5" fmla="*/ 157389 h 157638"/>
                  <a:gd name="connsiteX6" fmla="*/ 28911 w 96160"/>
                  <a:gd name="connsiteY6" fmla="*/ 91218 h 157638"/>
                  <a:gd name="connsiteX7" fmla="*/ 60563 w 96160"/>
                  <a:gd name="connsiteY7" fmla="*/ 62058 h 157638"/>
                  <a:gd name="connsiteX8" fmla="*/ 79837 w 96160"/>
                  <a:gd name="connsiteY8" fmla="*/ 77742 h 157638"/>
                  <a:gd name="connsiteX9" fmla="*/ 79878 w 96160"/>
                  <a:gd name="connsiteY9" fmla="*/ 80875 h 157638"/>
                  <a:gd name="connsiteX10" fmla="*/ 78757 w 96160"/>
                  <a:gd name="connsiteY10" fmla="*/ 90969 h 157638"/>
                  <a:gd name="connsiteX11" fmla="*/ 65423 w 96160"/>
                  <a:gd name="connsiteY11" fmla="*/ 157638 h 157638"/>
                  <a:gd name="connsiteX12" fmla="*/ 81125 w 96160"/>
                  <a:gd name="connsiteY12" fmla="*/ 157638 h 157638"/>
                  <a:gd name="connsiteX13" fmla="*/ 94957 w 96160"/>
                  <a:gd name="connsiteY13" fmla="*/ 89474 h 157638"/>
                  <a:gd name="connsiteX14" fmla="*/ 96078 w 96160"/>
                  <a:gd name="connsiteY14" fmla="*/ 78757 h 157638"/>
                  <a:gd name="connsiteX15" fmla="*/ 69522 w 96160"/>
                  <a:gd name="connsiteY15" fmla="*/ 47902 h 157638"/>
                  <a:gd name="connsiteX16" fmla="*/ 66046 w 96160"/>
                  <a:gd name="connsiteY16" fmla="*/ 47852 h 15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96160" h="157638">
                    <a:moveTo>
                      <a:pt x="66046" y="47852"/>
                    </a:moveTo>
                    <a:cubicBezTo>
                      <a:pt x="54431" y="47363"/>
                      <a:pt x="43168" y="51904"/>
                      <a:pt x="35142" y="60314"/>
                    </a:cubicBezTo>
                    <a:lnTo>
                      <a:pt x="47603" y="0"/>
                    </a:lnTo>
                    <a:lnTo>
                      <a:pt x="31652" y="0"/>
                    </a:lnTo>
                    <a:lnTo>
                      <a:pt x="0" y="157389"/>
                    </a:lnTo>
                    <a:lnTo>
                      <a:pt x="15701" y="157389"/>
                    </a:lnTo>
                    <a:lnTo>
                      <a:pt x="28911" y="91218"/>
                    </a:lnTo>
                    <a:cubicBezTo>
                      <a:pt x="30603" y="74910"/>
                      <a:pt x="44170" y="62411"/>
                      <a:pt x="60563" y="62058"/>
                    </a:cubicBezTo>
                    <a:cubicBezTo>
                      <a:pt x="70216" y="61067"/>
                      <a:pt x="78845" y="68088"/>
                      <a:pt x="79837" y="77742"/>
                    </a:cubicBezTo>
                    <a:cubicBezTo>
                      <a:pt x="79945" y="78783"/>
                      <a:pt x="79958" y="79832"/>
                      <a:pt x="79878" y="80875"/>
                    </a:cubicBezTo>
                    <a:cubicBezTo>
                      <a:pt x="79822" y="84268"/>
                      <a:pt x="79446" y="87647"/>
                      <a:pt x="78757" y="90969"/>
                    </a:cubicBezTo>
                    <a:lnTo>
                      <a:pt x="65423" y="157638"/>
                    </a:lnTo>
                    <a:lnTo>
                      <a:pt x="81125" y="157638"/>
                    </a:lnTo>
                    <a:lnTo>
                      <a:pt x="94957" y="89474"/>
                    </a:lnTo>
                    <a:cubicBezTo>
                      <a:pt x="95657" y="85943"/>
                      <a:pt x="96034" y="82356"/>
                      <a:pt x="96078" y="78757"/>
                    </a:cubicBezTo>
                    <a:cubicBezTo>
                      <a:pt x="97265" y="62903"/>
                      <a:pt x="85375" y="49089"/>
                      <a:pt x="69522" y="47902"/>
                    </a:cubicBezTo>
                    <a:cubicBezTo>
                      <a:pt x="68365" y="47815"/>
                      <a:pt x="67205" y="47799"/>
                      <a:pt x="66046" y="47852"/>
                    </a:cubicBezTo>
                  </a:path>
                </a:pathLst>
              </a:custGeom>
              <a:grpFill/>
              <a:ln w="12419" cap="flat">
                <a:noFill/>
                <a:prstDash val="solid"/>
                <a:miter/>
              </a:ln>
            </p:spPr>
            <p:txBody>
              <a:bodyPr rtlCol="0" anchor="ctr"/>
              <a:lstStyle/>
              <a:p>
                <a:endParaRPr lang="de-CH" noProof="0"/>
              </a:p>
            </p:txBody>
          </p:sp>
          <p:sp>
            <p:nvSpPr>
              <p:cNvPr id="19" name="Freihandform: Form 18">
                <a:extLst>
                  <a:ext uri="{FF2B5EF4-FFF2-40B4-BE49-F238E27FC236}">
                    <a16:creationId xmlns:a16="http://schemas.microsoft.com/office/drawing/2014/main" id="{1FE5475E-83C3-4BE3-BBF1-FAE9A6986B3F}"/>
                  </a:ext>
                </a:extLst>
              </p:cNvPr>
              <p:cNvSpPr/>
              <p:nvPr/>
            </p:nvSpPr>
            <p:spPr>
              <a:xfrm>
                <a:off x="1518879" y="6555189"/>
                <a:ext cx="87882" cy="110951"/>
              </a:xfrm>
              <a:custGeom>
                <a:avLst/>
                <a:gdLst>
                  <a:gd name="connsiteX0" fmla="*/ 56853 w 87882"/>
                  <a:gd name="connsiteY0" fmla="*/ 0 h 110951"/>
                  <a:gd name="connsiteX1" fmla="*/ 1649 w 87882"/>
                  <a:gd name="connsiteY1" fmla="*/ 55329 h 110951"/>
                  <a:gd name="connsiteX2" fmla="*/ 153 w 87882"/>
                  <a:gd name="connsiteY2" fmla="*/ 71903 h 110951"/>
                  <a:gd name="connsiteX3" fmla="*/ 32484 w 87882"/>
                  <a:gd name="connsiteY3" fmla="*/ 110801 h 110951"/>
                  <a:gd name="connsiteX4" fmla="*/ 37538 w 87882"/>
                  <a:gd name="connsiteY4" fmla="*/ 110908 h 110951"/>
                  <a:gd name="connsiteX5" fmla="*/ 73552 w 87882"/>
                  <a:gd name="connsiteY5" fmla="*/ 95705 h 110951"/>
                  <a:gd name="connsiteX6" fmla="*/ 73552 w 87882"/>
                  <a:gd name="connsiteY6" fmla="*/ 95705 h 110951"/>
                  <a:gd name="connsiteX7" fmla="*/ 64455 w 87882"/>
                  <a:gd name="connsiteY7" fmla="*/ 84614 h 110951"/>
                  <a:gd name="connsiteX8" fmla="*/ 64455 w 87882"/>
                  <a:gd name="connsiteY8" fmla="*/ 84614 h 110951"/>
                  <a:gd name="connsiteX9" fmla="*/ 64455 w 87882"/>
                  <a:gd name="connsiteY9" fmla="*/ 84614 h 110951"/>
                  <a:gd name="connsiteX10" fmla="*/ 38535 w 87882"/>
                  <a:gd name="connsiteY10" fmla="*/ 97075 h 110951"/>
                  <a:gd name="connsiteX11" fmla="*/ 15233 w 87882"/>
                  <a:gd name="connsiteY11" fmla="*/ 75551 h 110951"/>
                  <a:gd name="connsiteX12" fmla="*/ 15356 w 87882"/>
                  <a:gd name="connsiteY12" fmla="*/ 72152 h 110951"/>
                  <a:gd name="connsiteX13" fmla="*/ 17101 w 87882"/>
                  <a:gd name="connsiteY13" fmla="*/ 55952 h 110951"/>
                  <a:gd name="connsiteX14" fmla="*/ 31058 w 87882"/>
                  <a:gd name="connsiteY14" fmla="*/ 25048 h 110951"/>
                  <a:gd name="connsiteX15" fmla="*/ 55233 w 87882"/>
                  <a:gd name="connsiteY15" fmla="*/ 14206 h 110951"/>
                  <a:gd name="connsiteX16" fmla="*/ 76293 w 87882"/>
                  <a:gd name="connsiteY16" fmla="*/ 26668 h 110951"/>
                  <a:gd name="connsiteX17" fmla="*/ 76293 w 87882"/>
                  <a:gd name="connsiteY17" fmla="*/ 26668 h 110951"/>
                  <a:gd name="connsiteX18" fmla="*/ 87883 w 87882"/>
                  <a:gd name="connsiteY18" fmla="*/ 16823 h 110951"/>
                  <a:gd name="connsiteX19" fmla="*/ 87883 w 87882"/>
                  <a:gd name="connsiteY19" fmla="*/ 16823 h 110951"/>
                  <a:gd name="connsiteX20" fmla="*/ 56729 w 87882"/>
                  <a:gd name="connsiteY20" fmla="*/ 748 h 1109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87882" h="110951">
                    <a:moveTo>
                      <a:pt x="56853" y="0"/>
                    </a:moveTo>
                    <a:cubicBezTo>
                      <a:pt x="28192" y="0"/>
                      <a:pt x="8129" y="20188"/>
                      <a:pt x="1649" y="55329"/>
                    </a:cubicBezTo>
                    <a:cubicBezTo>
                      <a:pt x="671" y="60800"/>
                      <a:pt x="170" y="66345"/>
                      <a:pt x="153" y="71903"/>
                    </a:cubicBezTo>
                    <a:cubicBezTo>
                      <a:pt x="-1660" y="91572"/>
                      <a:pt x="12814" y="108987"/>
                      <a:pt x="32484" y="110801"/>
                    </a:cubicBezTo>
                    <a:cubicBezTo>
                      <a:pt x="34163" y="110955"/>
                      <a:pt x="35853" y="110991"/>
                      <a:pt x="37538" y="110908"/>
                    </a:cubicBezTo>
                    <a:cubicBezTo>
                      <a:pt x="51112" y="110955"/>
                      <a:pt x="64118" y="105465"/>
                      <a:pt x="73552" y="95705"/>
                    </a:cubicBezTo>
                    <a:lnTo>
                      <a:pt x="73552" y="95705"/>
                    </a:lnTo>
                    <a:lnTo>
                      <a:pt x="64455" y="84614"/>
                    </a:lnTo>
                    <a:lnTo>
                      <a:pt x="64455" y="84614"/>
                    </a:lnTo>
                    <a:lnTo>
                      <a:pt x="64455" y="84614"/>
                    </a:lnTo>
                    <a:cubicBezTo>
                      <a:pt x="58138" y="92466"/>
                      <a:pt x="48613" y="97045"/>
                      <a:pt x="38535" y="97075"/>
                    </a:cubicBezTo>
                    <a:cubicBezTo>
                      <a:pt x="26157" y="97566"/>
                      <a:pt x="15724" y="87929"/>
                      <a:pt x="15233" y="75551"/>
                    </a:cubicBezTo>
                    <a:cubicBezTo>
                      <a:pt x="15188" y="74416"/>
                      <a:pt x="15229" y="73280"/>
                      <a:pt x="15356" y="72152"/>
                    </a:cubicBezTo>
                    <a:cubicBezTo>
                      <a:pt x="15424" y="66709"/>
                      <a:pt x="16008" y="61285"/>
                      <a:pt x="17101" y="55952"/>
                    </a:cubicBezTo>
                    <a:cubicBezTo>
                      <a:pt x="18838" y="44568"/>
                      <a:pt x="23666" y="33878"/>
                      <a:pt x="31058" y="25048"/>
                    </a:cubicBezTo>
                    <a:cubicBezTo>
                      <a:pt x="37213" y="18167"/>
                      <a:pt x="46002" y="14225"/>
                      <a:pt x="55233" y="14206"/>
                    </a:cubicBezTo>
                    <a:cubicBezTo>
                      <a:pt x="64085" y="13892"/>
                      <a:pt x="72308" y="18758"/>
                      <a:pt x="76293" y="26668"/>
                    </a:cubicBezTo>
                    <a:lnTo>
                      <a:pt x="76293" y="26668"/>
                    </a:lnTo>
                    <a:lnTo>
                      <a:pt x="87883" y="16823"/>
                    </a:lnTo>
                    <a:lnTo>
                      <a:pt x="87883" y="16823"/>
                    </a:lnTo>
                    <a:cubicBezTo>
                      <a:pt x="81104" y="6298"/>
                      <a:pt x="69235" y="174"/>
                      <a:pt x="56729" y="748"/>
                    </a:cubicBezTo>
                  </a:path>
                </a:pathLst>
              </a:custGeom>
              <a:grpFill/>
              <a:ln w="12419" cap="flat">
                <a:noFill/>
                <a:prstDash val="solid"/>
                <a:miter/>
              </a:ln>
            </p:spPr>
            <p:txBody>
              <a:bodyPr rtlCol="0" anchor="ctr"/>
              <a:lstStyle/>
              <a:p>
                <a:endParaRPr lang="de-CH" noProof="0"/>
              </a:p>
            </p:txBody>
          </p:sp>
        </p:grpSp>
        <p:sp>
          <p:nvSpPr>
            <p:cNvPr id="20" name="Freihandform: Form 19">
              <a:extLst>
                <a:ext uri="{FF2B5EF4-FFF2-40B4-BE49-F238E27FC236}">
                  <a16:creationId xmlns:a16="http://schemas.microsoft.com/office/drawing/2014/main" id="{41B77B6E-E7CB-412B-95AC-A9322C6799BB}"/>
                </a:ext>
              </a:extLst>
            </p:cNvPr>
            <p:cNvSpPr/>
            <p:nvPr/>
          </p:nvSpPr>
          <p:spPr>
            <a:xfrm>
              <a:off x="1493985" y="6507088"/>
              <a:ext cx="19689" cy="19689"/>
            </a:xfrm>
            <a:custGeom>
              <a:avLst/>
              <a:gdLst>
                <a:gd name="connsiteX0" fmla="*/ 3988 w 19689"/>
                <a:gd name="connsiteY0" fmla="*/ 0 h 19689"/>
                <a:gd name="connsiteX1" fmla="*/ 0 w 19689"/>
                <a:gd name="connsiteY1" fmla="*/ 19689 h 19689"/>
                <a:gd name="connsiteX2" fmla="*/ 15826 w 19689"/>
                <a:gd name="connsiteY2" fmla="*/ 19689 h 19689"/>
                <a:gd name="connsiteX3" fmla="*/ 19689 w 19689"/>
                <a:gd name="connsiteY3" fmla="*/ 0 h 19689"/>
                <a:gd name="connsiteX4" fmla="*/ 3988 w 19689"/>
                <a:gd name="connsiteY4" fmla="*/ 0 h 1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 h="19689">
                  <a:moveTo>
                    <a:pt x="3988" y="0"/>
                  </a:moveTo>
                  <a:lnTo>
                    <a:pt x="0" y="19689"/>
                  </a:lnTo>
                  <a:lnTo>
                    <a:pt x="15826" y="19689"/>
                  </a:lnTo>
                  <a:lnTo>
                    <a:pt x="19689" y="0"/>
                  </a:lnTo>
                  <a:lnTo>
                    <a:pt x="3988" y="0"/>
                  </a:lnTo>
                  <a:close/>
                </a:path>
              </a:pathLst>
            </a:custGeom>
            <a:grpFill/>
            <a:ln w="12419" cap="flat">
              <a:noFill/>
              <a:prstDash val="solid"/>
              <a:miter/>
            </a:ln>
          </p:spPr>
          <p:txBody>
            <a:bodyPr rtlCol="0" anchor="ctr"/>
            <a:lstStyle/>
            <a:p>
              <a:endParaRPr lang="de-CH" noProof="0"/>
            </a:p>
          </p:txBody>
        </p:sp>
        <p:sp>
          <p:nvSpPr>
            <p:cNvPr id="21" name="Freihandform: Form 20">
              <a:extLst>
                <a:ext uri="{FF2B5EF4-FFF2-40B4-BE49-F238E27FC236}">
                  <a16:creationId xmlns:a16="http://schemas.microsoft.com/office/drawing/2014/main" id="{832E5C1A-13CE-49A6-B590-B6EAA5F9E1AD}"/>
                </a:ext>
              </a:extLst>
            </p:cNvPr>
            <p:cNvSpPr/>
            <p:nvPr/>
          </p:nvSpPr>
          <p:spPr>
            <a:xfrm>
              <a:off x="1340708" y="6507088"/>
              <a:ext cx="19689" cy="19689"/>
            </a:xfrm>
            <a:custGeom>
              <a:avLst/>
              <a:gdLst>
                <a:gd name="connsiteX0" fmla="*/ 3988 w 19689"/>
                <a:gd name="connsiteY0" fmla="*/ 0 h 19689"/>
                <a:gd name="connsiteX1" fmla="*/ 0 w 19689"/>
                <a:gd name="connsiteY1" fmla="*/ 19689 h 19689"/>
                <a:gd name="connsiteX2" fmla="*/ 15826 w 19689"/>
                <a:gd name="connsiteY2" fmla="*/ 19689 h 19689"/>
                <a:gd name="connsiteX3" fmla="*/ 19689 w 19689"/>
                <a:gd name="connsiteY3" fmla="*/ 0 h 19689"/>
                <a:gd name="connsiteX4" fmla="*/ 3988 w 19689"/>
                <a:gd name="connsiteY4" fmla="*/ 0 h 1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 h="19689">
                  <a:moveTo>
                    <a:pt x="3988" y="0"/>
                  </a:moveTo>
                  <a:lnTo>
                    <a:pt x="0" y="19689"/>
                  </a:lnTo>
                  <a:lnTo>
                    <a:pt x="15826" y="19689"/>
                  </a:lnTo>
                  <a:lnTo>
                    <a:pt x="19689" y="0"/>
                  </a:lnTo>
                  <a:lnTo>
                    <a:pt x="3988" y="0"/>
                  </a:lnTo>
                  <a:close/>
                </a:path>
              </a:pathLst>
            </a:custGeom>
            <a:grpFill/>
            <a:ln w="12419" cap="flat">
              <a:noFill/>
              <a:prstDash val="solid"/>
              <a:miter/>
            </a:ln>
          </p:spPr>
          <p:txBody>
            <a:bodyPr rtlCol="0" anchor="ctr"/>
            <a:lstStyle/>
            <a:p>
              <a:endParaRPr lang="de-CH" noProof="0"/>
            </a:p>
          </p:txBody>
        </p:sp>
        <p:sp>
          <p:nvSpPr>
            <p:cNvPr id="22" name="Freihandform: Form 21">
              <a:extLst>
                <a:ext uri="{FF2B5EF4-FFF2-40B4-BE49-F238E27FC236}">
                  <a16:creationId xmlns:a16="http://schemas.microsoft.com/office/drawing/2014/main" id="{63AE00B0-780F-4053-8FE9-B7D321217AFF}"/>
                </a:ext>
              </a:extLst>
            </p:cNvPr>
            <p:cNvSpPr/>
            <p:nvPr/>
          </p:nvSpPr>
          <p:spPr>
            <a:xfrm>
              <a:off x="1298712" y="6507088"/>
              <a:ext cx="19689" cy="19689"/>
            </a:xfrm>
            <a:custGeom>
              <a:avLst/>
              <a:gdLst>
                <a:gd name="connsiteX0" fmla="*/ 3988 w 19689"/>
                <a:gd name="connsiteY0" fmla="*/ 0 h 19689"/>
                <a:gd name="connsiteX1" fmla="*/ 0 w 19689"/>
                <a:gd name="connsiteY1" fmla="*/ 19689 h 19689"/>
                <a:gd name="connsiteX2" fmla="*/ 15702 w 19689"/>
                <a:gd name="connsiteY2" fmla="*/ 19689 h 19689"/>
                <a:gd name="connsiteX3" fmla="*/ 19689 w 19689"/>
                <a:gd name="connsiteY3" fmla="*/ 0 h 19689"/>
                <a:gd name="connsiteX4" fmla="*/ 3988 w 19689"/>
                <a:gd name="connsiteY4" fmla="*/ 0 h 196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689" h="19689">
                  <a:moveTo>
                    <a:pt x="3988" y="0"/>
                  </a:moveTo>
                  <a:lnTo>
                    <a:pt x="0" y="19689"/>
                  </a:lnTo>
                  <a:lnTo>
                    <a:pt x="15702" y="19689"/>
                  </a:lnTo>
                  <a:lnTo>
                    <a:pt x="19689" y="0"/>
                  </a:lnTo>
                  <a:lnTo>
                    <a:pt x="3988" y="0"/>
                  </a:lnTo>
                  <a:close/>
                </a:path>
              </a:pathLst>
            </a:custGeom>
            <a:grpFill/>
            <a:ln w="12419" cap="flat">
              <a:noFill/>
              <a:prstDash val="solid"/>
              <a:miter/>
            </a:ln>
          </p:spPr>
          <p:txBody>
            <a:bodyPr rtlCol="0" anchor="ctr"/>
            <a:lstStyle/>
            <a:p>
              <a:endParaRPr lang="de-CH" noProof="0"/>
            </a:p>
          </p:txBody>
        </p:sp>
        <p:sp>
          <p:nvSpPr>
            <p:cNvPr id="23" name="Freihandform: Form 22">
              <a:extLst>
                <a:ext uri="{FF2B5EF4-FFF2-40B4-BE49-F238E27FC236}">
                  <a16:creationId xmlns:a16="http://schemas.microsoft.com/office/drawing/2014/main" id="{2406CEAF-7399-4CCB-A322-03F0BA2532F5}"/>
                </a:ext>
              </a:extLst>
            </p:cNvPr>
            <p:cNvSpPr/>
            <p:nvPr/>
          </p:nvSpPr>
          <p:spPr>
            <a:xfrm>
              <a:off x="731837" y="6507088"/>
              <a:ext cx="417960" cy="157638"/>
            </a:xfrm>
            <a:custGeom>
              <a:avLst/>
              <a:gdLst>
                <a:gd name="connsiteX0" fmla="*/ 368612 w 417960"/>
                <a:gd name="connsiteY0" fmla="*/ 0 h 157638"/>
                <a:gd name="connsiteX1" fmla="*/ 356151 w 417960"/>
                <a:gd name="connsiteY1" fmla="*/ 61062 h 157638"/>
                <a:gd name="connsiteX2" fmla="*/ 320760 w 417960"/>
                <a:gd name="connsiteY2" fmla="*/ 61062 h 157638"/>
                <a:gd name="connsiteX3" fmla="*/ 333222 w 417960"/>
                <a:gd name="connsiteY3" fmla="*/ 0 h 157638"/>
                <a:gd name="connsiteX4" fmla="*/ 31652 w 417960"/>
                <a:gd name="connsiteY4" fmla="*/ 0 h 157638"/>
                <a:gd name="connsiteX5" fmla="*/ 0 w 417960"/>
                <a:gd name="connsiteY5" fmla="*/ 157638 h 157638"/>
                <a:gd name="connsiteX6" fmla="*/ 120254 w 417960"/>
                <a:gd name="connsiteY6" fmla="*/ 157638 h 157638"/>
                <a:gd name="connsiteX7" fmla="*/ 128105 w 417960"/>
                <a:gd name="connsiteY7" fmla="*/ 118260 h 157638"/>
                <a:gd name="connsiteX8" fmla="*/ 57074 w 417960"/>
                <a:gd name="connsiteY8" fmla="*/ 118260 h 157638"/>
                <a:gd name="connsiteX9" fmla="*/ 61435 w 417960"/>
                <a:gd name="connsiteY9" fmla="*/ 96577 h 157638"/>
                <a:gd name="connsiteX10" fmla="*/ 132342 w 417960"/>
                <a:gd name="connsiteY10" fmla="*/ 96577 h 157638"/>
                <a:gd name="connsiteX11" fmla="*/ 139569 w 417960"/>
                <a:gd name="connsiteY11" fmla="*/ 61062 h 157638"/>
                <a:gd name="connsiteX12" fmla="*/ 68538 w 417960"/>
                <a:gd name="connsiteY12" fmla="*/ 61062 h 157638"/>
                <a:gd name="connsiteX13" fmla="*/ 72900 w 417960"/>
                <a:gd name="connsiteY13" fmla="*/ 39378 h 157638"/>
                <a:gd name="connsiteX14" fmla="*/ 185303 w 417960"/>
                <a:gd name="connsiteY14" fmla="*/ 39378 h 157638"/>
                <a:gd name="connsiteX15" fmla="*/ 161626 w 417960"/>
                <a:gd name="connsiteY15" fmla="*/ 157638 h 157638"/>
                <a:gd name="connsiteX16" fmla="*/ 210849 w 417960"/>
                <a:gd name="connsiteY16" fmla="*/ 157638 h 157638"/>
                <a:gd name="connsiteX17" fmla="*/ 234651 w 417960"/>
                <a:gd name="connsiteY17" fmla="*/ 39378 h 157638"/>
                <a:gd name="connsiteX18" fmla="*/ 276023 w 417960"/>
                <a:gd name="connsiteY18" fmla="*/ 39378 h 157638"/>
                <a:gd name="connsiteX19" fmla="*/ 252222 w 417960"/>
                <a:gd name="connsiteY19" fmla="*/ 157638 h 157638"/>
                <a:gd name="connsiteX20" fmla="*/ 301569 w 417960"/>
                <a:gd name="connsiteY20" fmla="*/ 157638 h 157638"/>
                <a:gd name="connsiteX21" fmla="*/ 313657 w 417960"/>
                <a:gd name="connsiteY21" fmla="*/ 96577 h 157638"/>
                <a:gd name="connsiteX22" fmla="*/ 349172 w 417960"/>
                <a:gd name="connsiteY22" fmla="*/ 96577 h 157638"/>
                <a:gd name="connsiteX23" fmla="*/ 336960 w 417960"/>
                <a:gd name="connsiteY23" fmla="*/ 157638 h 157638"/>
                <a:gd name="connsiteX24" fmla="*/ 386308 w 417960"/>
                <a:gd name="connsiteY24" fmla="*/ 157638 h 157638"/>
                <a:gd name="connsiteX25" fmla="*/ 417960 w 417960"/>
                <a:gd name="connsiteY25" fmla="*/ 0 h 157638"/>
                <a:gd name="connsiteX26" fmla="*/ 368612 w 417960"/>
                <a:gd name="connsiteY26" fmla="*/ 0 h 1576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17960" h="157638">
                  <a:moveTo>
                    <a:pt x="368612" y="0"/>
                  </a:moveTo>
                  <a:lnTo>
                    <a:pt x="356151" y="61062"/>
                  </a:lnTo>
                  <a:lnTo>
                    <a:pt x="320760" y="61062"/>
                  </a:lnTo>
                  <a:lnTo>
                    <a:pt x="333222" y="0"/>
                  </a:lnTo>
                  <a:lnTo>
                    <a:pt x="31652" y="0"/>
                  </a:lnTo>
                  <a:lnTo>
                    <a:pt x="0" y="157638"/>
                  </a:lnTo>
                  <a:lnTo>
                    <a:pt x="120254" y="157638"/>
                  </a:lnTo>
                  <a:lnTo>
                    <a:pt x="128105" y="118260"/>
                  </a:lnTo>
                  <a:lnTo>
                    <a:pt x="57074" y="118260"/>
                  </a:lnTo>
                  <a:lnTo>
                    <a:pt x="61435" y="96577"/>
                  </a:lnTo>
                  <a:lnTo>
                    <a:pt x="132342" y="96577"/>
                  </a:lnTo>
                  <a:lnTo>
                    <a:pt x="139569" y="61062"/>
                  </a:lnTo>
                  <a:lnTo>
                    <a:pt x="68538" y="61062"/>
                  </a:lnTo>
                  <a:lnTo>
                    <a:pt x="72900" y="39378"/>
                  </a:lnTo>
                  <a:lnTo>
                    <a:pt x="185303" y="39378"/>
                  </a:lnTo>
                  <a:lnTo>
                    <a:pt x="161626" y="157638"/>
                  </a:lnTo>
                  <a:lnTo>
                    <a:pt x="210849" y="157638"/>
                  </a:lnTo>
                  <a:lnTo>
                    <a:pt x="234651" y="39378"/>
                  </a:lnTo>
                  <a:lnTo>
                    <a:pt x="276023" y="39378"/>
                  </a:lnTo>
                  <a:lnTo>
                    <a:pt x="252222" y="157638"/>
                  </a:lnTo>
                  <a:lnTo>
                    <a:pt x="301569" y="157638"/>
                  </a:lnTo>
                  <a:lnTo>
                    <a:pt x="313657" y="96577"/>
                  </a:lnTo>
                  <a:lnTo>
                    <a:pt x="349172" y="96577"/>
                  </a:lnTo>
                  <a:lnTo>
                    <a:pt x="336960" y="157638"/>
                  </a:lnTo>
                  <a:lnTo>
                    <a:pt x="386308" y="157638"/>
                  </a:lnTo>
                  <a:lnTo>
                    <a:pt x="417960" y="0"/>
                  </a:lnTo>
                  <a:lnTo>
                    <a:pt x="368612" y="0"/>
                  </a:lnTo>
                  <a:close/>
                </a:path>
              </a:pathLst>
            </a:custGeom>
            <a:grpFill/>
            <a:ln w="12419" cap="flat">
              <a:noFill/>
              <a:prstDash val="solid"/>
              <a:miter/>
            </a:ln>
          </p:spPr>
          <p:txBody>
            <a:bodyPr rtlCol="0" anchor="ctr"/>
            <a:lstStyle/>
            <a:p>
              <a:endParaRPr lang="de-CH" noProof="0"/>
            </a:p>
          </p:txBody>
        </p:sp>
      </p:grpSp>
    </p:spTree>
    <p:extLst>
      <p:ext uri="{BB962C8B-B14F-4D97-AF65-F5344CB8AC3E}">
        <p14:creationId xmlns:p14="http://schemas.microsoft.com/office/powerpoint/2010/main" val="11717205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Inhalt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lvl1pPr>
              <a:defRPr/>
            </a:lvl1pPr>
          </a:lstStyle>
          <a:p>
            <a:r>
              <a:rPr lang="hu-HU" noProof="0"/>
              <a:t>Mintacím szerkesztése</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fld id="{9C26206A-A7FF-4A2F-A4EA-EDA7D9956B8C}" type="datetime1">
              <a:rPr lang="de-CH" noProof="0" smtClean="0"/>
              <a:t>11.11.2025</a:t>
            </a:fld>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DE" noProof="0"/>
              <a:t>Organisationseinheit verbal – STRENG VERTRAULICH</a:t>
            </a:r>
            <a:endParaRPr lang="de-CH" noProof="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05941150-30DE-48F5-9038-0E82CD18DE28}"/>
              </a:ext>
            </a:extLst>
          </p:cNvPr>
          <p:cNvSpPr>
            <a:spLocks noGrp="1"/>
          </p:cNvSpPr>
          <p:nvPr>
            <p:ph type="pic" sz="quarter" idx="13"/>
          </p:nvPr>
        </p:nvSpPr>
        <p:spPr>
          <a:xfrm>
            <a:off x="731837" y="1412874"/>
            <a:ext cx="10728000" cy="4860000"/>
          </a:xfrm>
        </p:spPr>
        <p:txBody>
          <a:bodyPr tIns="1620000"/>
          <a:lstStyle>
            <a:lvl1pPr marL="0" indent="0" algn="ctr">
              <a:buNone/>
              <a:defRPr/>
            </a:lvl1pPr>
          </a:lstStyle>
          <a:p>
            <a:r>
              <a:rPr lang="hu-HU" noProof="0"/>
              <a:t>Kép beszúrásához kattintson az ikonra</a:t>
            </a:r>
            <a:endParaRPr lang="de-CH" noProof="0"/>
          </a:p>
        </p:txBody>
      </p:sp>
    </p:spTree>
    <p:extLst>
      <p:ext uri="{BB962C8B-B14F-4D97-AF65-F5344CB8AC3E}">
        <p14:creationId xmlns:p14="http://schemas.microsoft.com/office/powerpoint/2010/main" val="30182892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ld full page">
    <p:spTree>
      <p:nvGrpSpPr>
        <p:cNvPr id="1" name=""/>
        <p:cNvGrpSpPr/>
        <p:nvPr/>
      </p:nvGrpSpPr>
      <p:grpSpPr>
        <a:xfrm>
          <a:off x="0" y="0"/>
          <a:ext cx="0" cy="0"/>
          <a:chOff x="0" y="0"/>
          <a:chExt cx="0" cy="0"/>
        </a:xfrm>
      </p:grpSpPr>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fld id="{AE2B7ECC-AD5B-4AE2-A84F-7ABFC0424E38}" type="datetime1">
              <a:rPr lang="de-CH" noProof="0" smtClean="0"/>
              <a:t>11.11.2025</a:t>
            </a:fld>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DE" noProof="0"/>
              <a:t>Organisationseinheit verbal – STRENG VERTRAULICH</a:t>
            </a:r>
            <a:endParaRPr lang="de-CH" noProof="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05941150-30DE-48F5-9038-0E82CD18DE28}"/>
              </a:ext>
            </a:extLst>
          </p:cNvPr>
          <p:cNvSpPr>
            <a:spLocks noGrp="1"/>
          </p:cNvSpPr>
          <p:nvPr>
            <p:ph type="pic" sz="quarter" idx="13"/>
          </p:nvPr>
        </p:nvSpPr>
        <p:spPr>
          <a:xfrm>
            <a:off x="731837" y="260350"/>
            <a:ext cx="10728000" cy="6012524"/>
          </a:xfrm>
        </p:spPr>
        <p:txBody>
          <a:bodyPr tIns="2160000"/>
          <a:lstStyle>
            <a:lvl1pPr marL="0" indent="0" algn="ctr">
              <a:buNone/>
              <a:defRPr/>
            </a:lvl1pPr>
          </a:lstStyle>
          <a:p>
            <a:r>
              <a:rPr lang="hu-HU" noProof="0"/>
              <a:t>Kép beszúrásához kattintson az ikonra</a:t>
            </a:r>
            <a:endParaRPr lang="de-CH" noProof="0"/>
          </a:p>
        </p:txBody>
      </p:sp>
    </p:spTree>
    <p:extLst>
      <p:ext uri="{BB962C8B-B14F-4D97-AF65-F5344CB8AC3E}">
        <p14:creationId xmlns:p14="http://schemas.microsoft.com/office/powerpoint/2010/main" val="307234649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nhalt zwei Spal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hu-HU" noProof="0"/>
              <a:t>Mintacím szerkesztése</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a:xfrm>
            <a:off x="6204163" y="1412875"/>
            <a:ext cx="5256000" cy="4860000"/>
          </a:xfrm>
        </p:spPr>
        <p:txBody>
          <a:body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fld id="{5FA21818-B1F9-4DD3-88F2-43FBC3C9BAF5}" type="datetime1">
              <a:rPr lang="de-CH" noProof="0" smtClean="0"/>
              <a:t>11.11.2025</a:t>
            </a:fld>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DE" noProof="0"/>
              <a:t>Organisationseinheit verbal – STRENG VERTRAULICH</a:t>
            </a:r>
            <a:endParaRPr lang="de-CH" noProof="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221A3BAE-B19D-4390-B4A5-2C8A2CC87C59}"/>
              </a:ext>
            </a:extLst>
          </p:cNvPr>
          <p:cNvSpPr>
            <a:spLocks noGrp="1"/>
          </p:cNvSpPr>
          <p:nvPr>
            <p:ph type="pic" sz="quarter" idx="13"/>
          </p:nvPr>
        </p:nvSpPr>
        <p:spPr>
          <a:xfrm>
            <a:off x="731838" y="1412875"/>
            <a:ext cx="5040000" cy="4860000"/>
          </a:xfrm>
        </p:spPr>
        <p:txBody>
          <a:bodyPr tIns="1620000"/>
          <a:lstStyle>
            <a:lvl1pPr marL="0" indent="0" algn="ctr">
              <a:buNone/>
              <a:defRPr/>
            </a:lvl1pPr>
          </a:lstStyle>
          <a:p>
            <a:r>
              <a:rPr lang="hu-HU" noProof="0"/>
              <a:t>Kép beszúrásához kattintson az ikonra</a:t>
            </a:r>
            <a:endParaRPr lang="de-CH" noProof="0"/>
          </a:p>
        </p:txBody>
      </p:sp>
    </p:spTree>
    <p:extLst>
      <p:ext uri="{BB962C8B-B14F-4D97-AF65-F5344CB8AC3E}">
        <p14:creationId xmlns:p14="http://schemas.microsoft.com/office/powerpoint/2010/main" val="4131203716"/>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nhalt 2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hu-HU" noProof="0"/>
              <a:t>Mintacím szerkesztése</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a:xfrm>
            <a:off x="731836" y="5121800"/>
            <a:ext cx="5255999" cy="1152000"/>
          </a:xfrm>
        </p:spPr>
        <p:txBody>
          <a:body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fld id="{F570A20D-9FD8-4251-A734-1127FF21ADB2}" type="datetime1">
              <a:rPr lang="de-CH" noProof="0" smtClean="0"/>
              <a:t>11.11.2025</a:t>
            </a:fld>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DE" noProof="0"/>
              <a:t>Organisationseinheit verbal – STRENG VERTRAULICH</a:t>
            </a:r>
            <a:endParaRPr lang="de-CH" noProof="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221A3BAE-B19D-4390-B4A5-2C8A2CC87C59}"/>
              </a:ext>
            </a:extLst>
          </p:cNvPr>
          <p:cNvSpPr>
            <a:spLocks noGrp="1"/>
          </p:cNvSpPr>
          <p:nvPr>
            <p:ph type="pic" sz="quarter" idx="13"/>
          </p:nvPr>
        </p:nvSpPr>
        <p:spPr>
          <a:xfrm>
            <a:off x="731838" y="1412875"/>
            <a:ext cx="5256000" cy="3420000"/>
          </a:xfrm>
        </p:spPr>
        <p:txBody>
          <a:bodyPr tIns="900000"/>
          <a:lstStyle>
            <a:lvl1pPr marL="0" indent="0" algn="ctr">
              <a:buNone/>
              <a:defRPr/>
            </a:lvl1pPr>
          </a:lstStyle>
          <a:p>
            <a:r>
              <a:rPr lang="hu-HU" noProof="0"/>
              <a:t>Kép beszúrásához kattintson az ikonra</a:t>
            </a:r>
            <a:endParaRPr lang="de-CH" noProof="0"/>
          </a:p>
        </p:txBody>
      </p:sp>
      <p:sp>
        <p:nvSpPr>
          <p:cNvPr id="9" name="Bildplatzhalter 10">
            <a:extLst>
              <a:ext uri="{FF2B5EF4-FFF2-40B4-BE49-F238E27FC236}">
                <a16:creationId xmlns:a16="http://schemas.microsoft.com/office/drawing/2014/main" id="{1AAB6914-2518-430D-BF4C-14EA51B61410}"/>
              </a:ext>
            </a:extLst>
          </p:cNvPr>
          <p:cNvSpPr>
            <a:spLocks noGrp="1"/>
          </p:cNvSpPr>
          <p:nvPr>
            <p:ph type="pic" sz="quarter" idx="14"/>
          </p:nvPr>
        </p:nvSpPr>
        <p:spPr>
          <a:xfrm>
            <a:off x="6204162" y="1412875"/>
            <a:ext cx="5256000" cy="3420000"/>
          </a:xfrm>
        </p:spPr>
        <p:txBody>
          <a:bodyPr tIns="900000"/>
          <a:lstStyle>
            <a:lvl1pPr marL="0" indent="0" algn="ctr">
              <a:buNone/>
              <a:defRPr/>
            </a:lvl1pPr>
          </a:lstStyle>
          <a:p>
            <a:r>
              <a:rPr lang="hu-HU" noProof="0"/>
              <a:t>Kép beszúrásához kattintson az ikonra</a:t>
            </a:r>
            <a:endParaRPr lang="de-CH" noProof="0"/>
          </a:p>
        </p:txBody>
      </p:sp>
      <p:sp>
        <p:nvSpPr>
          <p:cNvPr id="12" name="Inhaltsplatzhalter 2">
            <a:extLst>
              <a:ext uri="{FF2B5EF4-FFF2-40B4-BE49-F238E27FC236}">
                <a16:creationId xmlns:a16="http://schemas.microsoft.com/office/drawing/2014/main" id="{5092EEFB-079B-4C38-A665-E52B9837601B}"/>
              </a:ext>
            </a:extLst>
          </p:cNvPr>
          <p:cNvSpPr>
            <a:spLocks noGrp="1"/>
          </p:cNvSpPr>
          <p:nvPr>
            <p:ph idx="15"/>
          </p:nvPr>
        </p:nvSpPr>
        <p:spPr>
          <a:xfrm>
            <a:off x="6204162" y="5121800"/>
            <a:ext cx="5256001" cy="1152000"/>
          </a:xfrm>
        </p:spPr>
        <p:txBody>
          <a:body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endParaRPr lang="de-CH" noProof="0"/>
          </a:p>
        </p:txBody>
      </p:sp>
    </p:spTree>
    <p:extLst>
      <p:ext uri="{BB962C8B-B14F-4D97-AF65-F5344CB8AC3E}">
        <p14:creationId xmlns:p14="http://schemas.microsoft.com/office/powerpoint/2010/main" val="182159921"/>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nhalt 3 Bild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hu-HU" noProof="0"/>
              <a:t>Mintacím szerkesztése</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a:xfrm>
            <a:off x="731836" y="4166439"/>
            <a:ext cx="10728327" cy="2124401"/>
          </a:xfrm>
        </p:spPr>
        <p:txBody>
          <a:bodyPr/>
          <a:lstStyle/>
          <a:p>
            <a:pPr lvl="0"/>
            <a:r>
              <a:rPr lang="hu-HU" noProof="0"/>
              <a:t>Mintaszöveg szerkesztése</a:t>
            </a:r>
          </a:p>
          <a:p>
            <a:pPr lvl="1"/>
            <a:r>
              <a:rPr lang="hu-HU" noProof="0"/>
              <a:t>Második szint</a:t>
            </a:r>
          </a:p>
          <a:p>
            <a:pPr lvl="2"/>
            <a:r>
              <a:rPr lang="hu-HU" noProof="0"/>
              <a:t>Harmadik szint</a:t>
            </a:r>
          </a:p>
          <a:p>
            <a:pPr lvl="3"/>
            <a:r>
              <a:rPr lang="hu-HU" noProof="0"/>
              <a:t>Negyedik szint</a:t>
            </a:r>
          </a:p>
          <a:p>
            <a:pPr lvl="4"/>
            <a:r>
              <a:rPr lang="hu-HU" noProof="0"/>
              <a:t>Ötödik szint</a:t>
            </a:r>
            <a:endParaRPr lang="de-CH" noProof="0"/>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fld id="{BB5F4EA9-B322-4AC6-9ED4-333F1AAC8416}" type="datetime1">
              <a:rPr lang="de-CH" noProof="0" smtClean="0"/>
              <a:t>11.11.2025</a:t>
            </a:fld>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DE" noProof="0"/>
              <a:t>Organisationseinheit verbal – STRENG VERTRAULICH</a:t>
            </a:r>
            <a:endParaRPr lang="de-CH" noProof="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11" name="Bildplatzhalter 10">
            <a:extLst>
              <a:ext uri="{FF2B5EF4-FFF2-40B4-BE49-F238E27FC236}">
                <a16:creationId xmlns:a16="http://schemas.microsoft.com/office/drawing/2014/main" id="{221A3BAE-B19D-4390-B4A5-2C8A2CC87C59}"/>
              </a:ext>
            </a:extLst>
          </p:cNvPr>
          <p:cNvSpPr>
            <a:spLocks noGrp="1"/>
          </p:cNvSpPr>
          <p:nvPr>
            <p:ph type="pic" sz="quarter" idx="13"/>
          </p:nvPr>
        </p:nvSpPr>
        <p:spPr>
          <a:xfrm>
            <a:off x="731838" y="1412875"/>
            <a:ext cx="3420000" cy="2484000"/>
          </a:xfrm>
        </p:spPr>
        <p:txBody>
          <a:bodyPr tIns="360000"/>
          <a:lstStyle>
            <a:lvl1pPr marL="0" indent="0" algn="ctr">
              <a:buNone/>
              <a:defRPr/>
            </a:lvl1pPr>
          </a:lstStyle>
          <a:p>
            <a:r>
              <a:rPr lang="hu-HU" noProof="0"/>
              <a:t>Kép beszúrásához kattintson az ikonra</a:t>
            </a:r>
            <a:endParaRPr lang="de-CH" noProof="0"/>
          </a:p>
        </p:txBody>
      </p:sp>
      <p:sp>
        <p:nvSpPr>
          <p:cNvPr id="13" name="Bildplatzhalter 10">
            <a:extLst>
              <a:ext uri="{FF2B5EF4-FFF2-40B4-BE49-F238E27FC236}">
                <a16:creationId xmlns:a16="http://schemas.microsoft.com/office/drawing/2014/main" id="{36793346-BF6B-42A8-ADE0-3AA3DC3B239A}"/>
              </a:ext>
            </a:extLst>
          </p:cNvPr>
          <p:cNvSpPr>
            <a:spLocks noGrp="1"/>
          </p:cNvSpPr>
          <p:nvPr>
            <p:ph type="pic" sz="quarter" idx="16"/>
          </p:nvPr>
        </p:nvSpPr>
        <p:spPr>
          <a:xfrm>
            <a:off x="8040162" y="1414800"/>
            <a:ext cx="3420000" cy="2484000"/>
          </a:xfrm>
        </p:spPr>
        <p:txBody>
          <a:bodyPr tIns="360000"/>
          <a:lstStyle>
            <a:lvl1pPr marL="0" indent="0" algn="ctr">
              <a:buNone/>
              <a:defRPr/>
            </a:lvl1pPr>
          </a:lstStyle>
          <a:p>
            <a:r>
              <a:rPr lang="hu-HU" noProof="0"/>
              <a:t>Kép beszúrásához kattintson az ikonra</a:t>
            </a:r>
            <a:endParaRPr lang="de-CH" noProof="0"/>
          </a:p>
        </p:txBody>
      </p:sp>
      <p:sp>
        <p:nvSpPr>
          <p:cNvPr id="14" name="Bildplatzhalter 10">
            <a:extLst>
              <a:ext uri="{FF2B5EF4-FFF2-40B4-BE49-F238E27FC236}">
                <a16:creationId xmlns:a16="http://schemas.microsoft.com/office/drawing/2014/main" id="{FE637F68-618E-43EB-B240-4BFA26852FC5}"/>
              </a:ext>
            </a:extLst>
          </p:cNvPr>
          <p:cNvSpPr>
            <a:spLocks noGrp="1"/>
          </p:cNvSpPr>
          <p:nvPr>
            <p:ph type="pic" sz="quarter" idx="17"/>
          </p:nvPr>
        </p:nvSpPr>
        <p:spPr>
          <a:xfrm>
            <a:off x="4385999" y="1414800"/>
            <a:ext cx="3420000" cy="2484000"/>
          </a:xfrm>
        </p:spPr>
        <p:txBody>
          <a:bodyPr tIns="360000"/>
          <a:lstStyle>
            <a:lvl1pPr marL="0" indent="0" algn="ctr">
              <a:buNone/>
              <a:defRPr/>
            </a:lvl1pPr>
          </a:lstStyle>
          <a:p>
            <a:r>
              <a:rPr lang="hu-HU" noProof="0"/>
              <a:t>Kép beszúrásához kattintson az ikonra</a:t>
            </a:r>
            <a:endParaRPr lang="de-CH" noProof="0"/>
          </a:p>
        </p:txBody>
      </p:sp>
    </p:spTree>
    <p:extLst>
      <p:ext uri="{BB962C8B-B14F-4D97-AF65-F5344CB8AC3E}">
        <p14:creationId xmlns:p14="http://schemas.microsoft.com/office/powerpoint/2010/main" val="557261664"/>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nhalt Tabel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346F7F9-CBC8-4641-B12B-7E76FD213E12}"/>
              </a:ext>
            </a:extLst>
          </p:cNvPr>
          <p:cNvSpPr>
            <a:spLocks noGrp="1"/>
          </p:cNvSpPr>
          <p:nvPr>
            <p:ph type="title"/>
          </p:nvPr>
        </p:nvSpPr>
        <p:spPr/>
        <p:txBody>
          <a:bodyPr/>
          <a:lstStyle/>
          <a:p>
            <a:r>
              <a:rPr lang="hu-HU" noProof="0"/>
              <a:t>Mintacím szerkesztése</a:t>
            </a:r>
            <a:endParaRPr lang="de-CH" noProof="0"/>
          </a:p>
        </p:txBody>
      </p:sp>
      <p:sp>
        <p:nvSpPr>
          <p:cNvPr id="3" name="Inhaltsplatzhalter 2">
            <a:extLst>
              <a:ext uri="{FF2B5EF4-FFF2-40B4-BE49-F238E27FC236}">
                <a16:creationId xmlns:a16="http://schemas.microsoft.com/office/drawing/2014/main" id="{87D3E2EF-5F98-49EC-BCEA-B215D49920A3}"/>
              </a:ext>
            </a:extLst>
          </p:cNvPr>
          <p:cNvSpPr>
            <a:spLocks noGrp="1"/>
          </p:cNvSpPr>
          <p:nvPr>
            <p:ph idx="1"/>
          </p:nvPr>
        </p:nvSpPr>
        <p:spPr>
          <a:xfrm>
            <a:off x="731837" y="1412875"/>
            <a:ext cx="10728325" cy="396000"/>
          </a:xfrm>
        </p:spPr>
        <p:txBody>
          <a:bodyPr/>
          <a:lstStyle>
            <a:lvl1pPr marL="0" indent="0">
              <a:buNone/>
              <a:defRPr b="1"/>
            </a:lvl1pPr>
            <a:lvl2pPr marL="266700" indent="0">
              <a:buNone/>
              <a:defRPr b="1"/>
            </a:lvl2pPr>
            <a:lvl3pPr marL="538163" indent="0">
              <a:buNone/>
              <a:defRPr b="1"/>
            </a:lvl3pPr>
            <a:lvl4pPr marL="804862" indent="0">
              <a:buNone/>
              <a:defRPr b="1"/>
            </a:lvl4pPr>
            <a:lvl5pPr marL="1076325" indent="0">
              <a:buNone/>
              <a:defRPr b="1"/>
            </a:lvl5pPr>
          </a:lstStyle>
          <a:p>
            <a:pPr lvl="0"/>
            <a:r>
              <a:rPr lang="hu-HU" noProof="0"/>
              <a:t>Mintaszöveg szerkesztése</a:t>
            </a:r>
          </a:p>
        </p:txBody>
      </p:sp>
      <p:sp>
        <p:nvSpPr>
          <p:cNvPr id="4" name="Datumsplatzhalter 3">
            <a:extLst>
              <a:ext uri="{FF2B5EF4-FFF2-40B4-BE49-F238E27FC236}">
                <a16:creationId xmlns:a16="http://schemas.microsoft.com/office/drawing/2014/main" id="{67DB21BA-81C0-43DB-A42C-5F672DBC37F2}"/>
              </a:ext>
            </a:extLst>
          </p:cNvPr>
          <p:cNvSpPr>
            <a:spLocks noGrp="1"/>
          </p:cNvSpPr>
          <p:nvPr>
            <p:ph type="dt" sz="half" idx="10"/>
          </p:nvPr>
        </p:nvSpPr>
        <p:spPr/>
        <p:txBody>
          <a:bodyPr/>
          <a:lstStyle/>
          <a:p>
            <a:fld id="{CFD59B2A-9722-4479-8974-FDB801910172}" type="datetime1">
              <a:rPr lang="de-CH" noProof="0" smtClean="0"/>
              <a:t>11.11.2025</a:t>
            </a:fld>
            <a:endParaRPr lang="de-CH" noProof="0"/>
          </a:p>
        </p:txBody>
      </p:sp>
      <p:sp>
        <p:nvSpPr>
          <p:cNvPr id="5" name="Fußzeilenplatzhalter 4">
            <a:extLst>
              <a:ext uri="{FF2B5EF4-FFF2-40B4-BE49-F238E27FC236}">
                <a16:creationId xmlns:a16="http://schemas.microsoft.com/office/drawing/2014/main" id="{1BC78786-28C3-4EAB-A3FC-1A4BFA8447EC}"/>
              </a:ext>
            </a:extLst>
          </p:cNvPr>
          <p:cNvSpPr>
            <a:spLocks noGrp="1"/>
          </p:cNvSpPr>
          <p:nvPr>
            <p:ph type="ftr" sz="quarter" idx="11"/>
          </p:nvPr>
        </p:nvSpPr>
        <p:spPr/>
        <p:txBody>
          <a:bodyPr/>
          <a:lstStyle/>
          <a:p>
            <a:r>
              <a:rPr lang="de-DE" noProof="0"/>
              <a:t>Organisationseinheit verbal – STRENG VERTRAULICH</a:t>
            </a:r>
            <a:endParaRPr lang="de-CH" noProof="0"/>
          </a:p>
        </p:txBody>
      </p:sp>
      <p:sp>
        <p:nvSpPr>
          <p:cNvPr id="6" name="Foliennummernplatzhalter 5">
            <a:extLst>
              <a:ext uri="{FF2B5EF4-FFF2-40B4-BE49-F238E27FC236}">
                <a16:creationId xmlns:a16="http://schemas.microsoft.com/office/drawing/2014/main" id="{0FC1D5C1-A4AD-42D4-93B7-D3B71140E3A1}"/>
              </a:ext>
            </a:extLst>
          </p:cNvPr>
          <p:cNvSpPr>
            <a:spLocks noGrp="1"/>
          </p:cNvSpPr>
          <p:nvPr>
            <p:ph type="sldNum" sz="quarter" idx="12"/>
          </p:nvPr>
        </p:nvSpPr>
        <p:spPr/>
        <p:txBody>
          <a:bodyPr/>
          <a:lstStyle/>
          <a:p>
            <a:fld id="{5ACA52AF-F19D-405C-AD5F-7D94B96A5CC3}" type="slidenum">
              <a:rPr lang="de-CH" noProof="0" smtClean="0"/>
              <a:t>‹#›</a:t>
            </a:fld>
            <a:endParaRPr lang="de-CH" noProof="0"/>
          </a:p>
        </p:txBody>
      </p:sp>
      <p:pic>
        <p:nvPicPr>
          <p:cNvPr id="7" name="Grafik 6">
            <a:extLst>
              <a:ext uri="{FF2B5EF4-FFF2-40B4-BE49-F238E27FC236}">
                <a16:creationId xmlns:a16="http://schemas.microsoft.com/office/drawing/2014/main" id="{7F7C476A-2849-4D68-9FA2-3A5CFC13C83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7" y="6507088"/>
            <a:ext cx="984462" cy="162000"/>
          </a:xfrm>
          <a:prstGeom prst="rect">
            <a:avLst/>
          </a:prstGeom>
        </p:spPr>
      </p:pic>
      <p:sp>
        <p:nvSpPr>
          <p:cNvPr id="9" name="Tabellenplatzhalter 8">
            <a:extLst>
              <a:ext uri="{FF2B5EF4-FFF2-40B4-BE49-F238E27FC236}">
                <a16:creationId xmlns:a16="http://schemas.microsoft.com/office/drawing/2014/main" id="{A1D947E6-CC00-458E-BDE1-B0877E30333C}"/>
              </a:ext>
            </a:extLst>
          </p:cNvPr>
          <p:cNvSpPr>
            <a:spLocks noGrp="1"/>
          </p:cNvSpPr>
          <p:nvPr>
            <p:ph type="tbl" sz="quarter" idx="13"/>
          </p:nvPr>
        </p:nvSpPr>
        <p:spPr>
          <a:xfrm>
            <a:off x="731838" y="2061398"/>
            <a:ext cx="10728325" cy="4212401"/>
          </a:xfrm>
        </p:spPr>
        <p:txBody>
          <a:bodyPr tIns="1260000"/>
          <a:lstStyle>
            <a:lvl1pPr marL="0" indent="0" algn="ctr">
              <a:spcBef>
                <a:spcPts val="0"/>
              </a:spcBef>
              <a:buNone/>
              <a:defRPr sz="1400"/>
            </a:lvl1pPr>
          </a:lstStyle>
          <a:p>
            <a:r>
              <a:rPr lang="hu-HU" noProof="0"/>
              <a:t>Táblázat beszúrásához kattintson az ikonra</a:t>
            </a:r>
            <a:endParaRPr lang="de-CH" noProof="0"/>
          </a:p>
        </p:txBody>
      </p:sp>
    </p:spTree>
    <p:extLst>
      <p:ext uri="{BB962C8B-B14F-4D97-AF65-F5344CB8AC3E}">
        <p14:creationId xmlns:p14="http://schemas.microsoft.com/office/powerpoint/2010/main" val="4075228799"/>
      </p:ext>
    </p:extLst>
  </p:cSld>
  <p:clrMapOvr>
    <a:masterClrMapping/>
  </p:clrMapOvr>
  <p:extLst>
    <p:ext uri="{DCECCB84-F9BA-43D5-87BE-67443E8EF086}">
      <p15:sldGuideLst xmlns:p15="http://schemas.microsoft.com/office/powerpoint/2012/main">
        <p15:guide id="1" orient="horz" pos="395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chlussfolie">
    <p:spTree>
      <p:nvGrpSpPr>
        <p:cNvPr id="1" name=""/>
        <p:cNvGrpSpPr/>
        <p:nvPr/>
      </p:nvGrpSpPr>
      <p:grpSpPr>
        <a:xfrm>
          <a:off x="0" y="0"/>
          <a:ext cx="0" cy="0"/>
          <a:chOff x="0" y="0"/>
          <a:chExt cx="0" cy="0"/>
        </a:xfrm>
      </p:grpSpPr>
      <p:sp>
        <p:nvSpPr>
          <p:cNvPr id="20" name="Inhaltsplatzhalter 2">
            <a:extLst>
              <a:ext uri="{FF2B5EF4-FFF2-40B4-BE49-F238E27FC236}">
                <a16:creationId xmlns:a16="http://schemas.microsoft.com/office/drawing/2014/main" id="{394B20FF-3667-40DF-92A1-C6CF3BBCA26D}"/>
              </a:ext>
            </a:extLst>
          </p:cNvPr>
          <p:cNvSpPr>
            <a:spLocks noGrp="1"/>
          </p:cNvSpPr>
          <p:nvPr>
            <p:ph idx="1"/>
          </p:nvPr>
        </p:nvSpPr>
        <p:spPr>
          <a:xfrm>
            <a:off x="731837" y="2135492"/>
            <a:ext cx="10728325" cy="3960000"/>
          </a:xfrm>
        </p:spPr>
        <p:txBody>
          <a:bodyPr/>
          <a:lstStyle>
            <a:lvl1pPr marL="0" indent="0">
              <a:spcBef>
                <a:spcPts val="0"/>
              </a:spcBef>
              <a:buNone/>
              <a:defRPr>
                <a:solidFill>
                  <a:schemeClr val="tx1"/>
                </a:solidFill>
              </a:defRPr>
            </a:lvl1pPr>
            <a:lvl2pPr marL="266700" indent="0">
              <a:buNone/>
              <a:defRPr>
                <a:solidFill>
                  <a:schemeClr val="bg1"/>
                </a:solidFill>
              </a:defRPr>
            </a:lvl2pPr>
            <a:lvl3pPr marL="540000" indent="0">
              <a:buNone/>
              <a:defRPr>
                <a:solidFill>
                  <a:schemeClr val="bg1"/>
                </a:solidFill>
              </a:defRPr>
            </a:lvl3pPr>
            <a:lvl4pPr marL="808537" indent="0">
              <a:buNone/>
              <a:defRPr>
                <a:solidFill>
                  <a:schemeClr val="bg1"/>
                </a:solidFill>
              </a:defRPr>
            </a:lvl4pPr>
            <a:lvl5pPr marL="1080000" indent="0">
              <a:buNone/>
              <a:defRPr>
                <a:solidFill>
                  <a:schemeClr val="bg1"/>
                </a:solidFill>
              </a:defRPr>
            </a:lvl5pPr>
          </a:lstStyle>
          <a:p>
            <a:pPr lvl="0"/>
            <a:r>
              <a:rPr lang="hu-HU" noProof="0"/>
              <a:t>Mintaszöveg szerkesztése</a:t>
            </a:r>
          </a:p>
        </p:txBody>
      </p:sp>
      <p:sp>
        <p:nvSpPr>
          <p:cNvPr id="21" name="Bildplatzhalter 8">
            <a:extLst>
              <a:ext uri="{FF2B5EF4-FFF2-40B4-BE49-F238E27FC236}">
                <a16:creationId xmlns:a16="http://schemas.microsoft.com/office/drawing/2014/main" id="{794484F1-3B7F-46CE-AD0B-2310A557A990}"/>
              </a:ext>
            </a:extLst>
          </p:cNvPr>
          <p:cNvSpPr>
            <a:spLocks noGrp="1"/>
          </p:cNvSpPr>
          <p:nvPr>
            <p:ph type="pic" sz="quarter" idx="12"/>
          </p:nvPr>
        </p:nvSpPr>
        <p:spPr>
          <a:xfrm>
            <a:off x="10200163" y="6489088"/>
            <a:ext cx="1260000" cy="180000"/>
          </a:xfrm>
        </p:spPr>
        <p:txBody>
          <a:bodyPr/>
          <a:lstStyle>
            <a:lvl1pPr marL="0" indent="0" algn="l">
              <a:buNone/>
              <a:defRPr sz="700">
                <a:solidFill>
                  <a:schemeClr val="tx1"/>
                </a:solidFill>
              </a:defRPr>
            </a:lvl1pPr>
          </a:lstStyle>
          <a:p>
            <a:r>
              <a:rPr lang="hu-HU" noProof="0"/>
              <a:t>Kép beszúrásához kattintson az ikonra</a:t>
            </a:r>
            <a:endParaRPr lang="de-CH" noProof="0"/>
          </a:p>
        </p:txBody>
      </p:sp>
      <p:pic>
        <p:nvPicPr>
          <p:cNvPr id="22" name="Grafik 21">
            <a:extLst>
              <a:ext uri="{FF2B5EF4-FFF2-40B4-BE49-F238E27FC236}">
                <a16:creationId xmlns:a16="http://schemas.microsoft.com/office/drawing/2014/main" id="{F900572E-A73E-42BE-96FA-38ADC4E79F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31838" y="360538"/>
            <a:ext cx="1765565" cy="288000"/>
          </a:xfrm>
          <a:prstGeom prst="rect">
            <a:avLst/>
          </a:prstGeom>
        </p:spPr>
      </p:pic>
    </p:spTree>
    <p:extLst>
      <p:ext uri="{BB962C8B-B14F-4D97-AF65-F5344CB8AC3E}">
        <p14:creationId xmlns:p14="http://schemas.microsoft.com/office/powerpoint/2010/main" val="1998679581"/>
      </p:ext>
    </p:extLst>
  </p:cSld>
  <p:clrMapOvr>
    <a:masterClrMapping/>
  </p:clrMapOvr>
  <p:extLst>
    <p:ext uri="{DCECCB84-F9BA-43D5-87BE-67443E8EF086}">
      <p15:sldGuideLst xmlns:p15="http://schemas.microsoft.com/office/powerpoint/2012/main">
        <p15:guide id="1" pos="6698">
          <p15:clr>
            <a:srgbClr val="FBAE40"/>
          </p15:clr>
        </p15:guide>
        <p15:guide id="3" orient="horz" pos="640">
          <p15:clr>
            <a:srgbClr val="FBAE40"/>
          </p15:clr>
        </p15:guide>
        <p15:guide id="4" orient="horz" pos="3952">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 Task">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id="{A3A49CD5-3924-5A2D-D954-136984BF85F3}"/>
              </a:ext>
            </a:extLst>
          </p:cNvPr>
          <p:cNvSpPr/>
          <p:nvPr userDrawn="1"/>
        </p:nvSpPr>
        <p:spPr>
          <a:xfrm>
            <a:off x="0" y="0"/>
            <a:ext cx="12192000" cy="733647"/>
          </a:xfrm>
          <a:prstGeom prst="rect">
            <a:avLst/>
          </a:prstGeom>
          <a:solidFill>
            <a:srgbClr val="215C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pic>
        <p:nvPicPr>
          <p:cNvPr id="6" name="Ábra 5">
            <a:extLst>
              <a:ext uri="{FF2B5EF4-FFF2-40B4-BE49-F238E27FC236}">
                <a16:creationId xmlns:a16="http://schemas.microsoft.com/office/drawing/2014/main" id="{62B8E5F3-9A13-94AA-BBA8-129FF9692AA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1136" y="157716"/>
            <a:ext cx="2601433" cy="433572"/>
          </a:xfrm>
          <a:prstGeom prst="rect">
            <a:avLst/>
          </a:prstGeom>
        </p:spPr>
      </p:pic>
      <p:sp>
        <p:nvSpPr>
          <p:cNvPr id="7" name="Téglalap: lekerekített 6">
            <a:extLst>
              <a:ext uri="{FF2B5EF4-FFF2-40B4-BE49-F238E27FC236}">
                <a16:creationId xmlns:a16="http://schemas.microsoft.com/office/drawing/2014/main" id="{A546CF63-6FF7-39D5-4935-E7189778149A}"/>
              </a:ext>
            </a:extLst>
          </p:cNvPr>
          <p:cNvSpPr/>
          <p:nvPr userDrawn="1"/>
        </p:nvSpPr>
        <p:spPr>
          <a:xfrm>
            <a:off x="148394" y="855174"/>
            <a:ext cx="2160000" cy="450000"/>
          </a:xfrm>
          <a:prstGeom prst="roundRect">
            <a:avLst>
              <a:gd name="adj" fmla="val 50000"/>
            </a:avLst>
          </a:prstGeom>
          <a:solidFill>
            <a:srgbClr val="215CA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b="1" dirty="0">
                <a:latin typeface="+mn-lt"/>
              </a:rPr>
              <a:t>I. </a:t>
            </a:r>
            <a:r>
              <a:rPr lang="hu-HU" b="1" dirty="0" err="1">
                <a:latin typeface="+mn-lt"/>
              </a:rPr>
              <a:t>Task</a:t>
            </a:r>
            <a:endParaRPr lang="en-US" b="1" dirty="0">
              <a:latin typeface="+mn-lt"/>
            </a:endParaRPr>
          </a:p>
        </p:txBody>
      </p:sp>
      <p:sp>
        <p:nvSpPr>
          <p:cNvPr id="9" name="Téglalap: lekerekített 8">
            <a:extLst>
              <a:ext uri="{FF2B5EF4-FFF2-40B4-BE49-F238E27FC236}">
                <a16:creationId xmlns:a16="http://schemas.microsoft.com/office/drawing/2014/main" id="{338C7E18-69B1-219E-294E-AC3205BDFCA7}"/>
              </a:ext>
            </a:extLst>
          </p:cNvPr>
          <p:cNvSpPr/>
          <p:nvPr userDrawn="1"/>
        </p:nvSpPr>
        <p:spPr>
          <a:xfrm>
            <a:off x="2572289" y="855175"/>
            <a:ext cx="2160000" cy="360000"/>
          </a:xfrm>
          <a:prstGeom prst="roundRect">
            <a:avLst>
              <a:gd name="adj" fmla="val 50000"/>
            </a:avLst>
          </a:prstGeom>
          <a:solidFill>
            <a:srgbClr val="215CAF">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b="0" dirty="0"/>
              <a:t>II. Basic </a:t>
            </a:r>
            <a:r>
              <a:rPr lang="hu-HU" b="0" dirty="0" err="1"/>
              <a:t>Theory</a:t>
            </a:r>
            <a:endParaRPr lang="en-US" b="0" dirty="0"/>
          </a:p>
        </p:txBody>
      </p:sp>
      <p:sp>
        <p:nvSpPr>
          <p:cNvPr id="10" name="Téglalap: lekerekített 9">
            <a:extLst>
              <a:ext uri="{FF2B5EF4-FFF2-40B4-BE49-F238E27FC236}">
                <a16:creationId xmlns:a16="http://schemas.microsoft.com/office/drawing/2014/main" id="{112B2A23-4DC2-5BF6-D2C5-BFDA80109AE1}"/>
              </a:ext>
            </a:extLst>
          </p:cNvPr>
          <p:cNvSpPr/>
          <p:nvPr userDrawn="1"/>
        </p:nvSpPr>
        <p:spPr>
          <a:xfrm>
            <a:off x="4996184" y="855174"/>
            <a:ext cx="2160000" cy="360000"/>
          </a:xfrm>
          <a:prstGeom prst="roundRect">
            <a:avLst>
              <a:gd name="adj" fmla="val 50000"/>
            </a:avLst>
          </a:prstGeom>
          <a:solidFill>
            <a:srgbClr val="215CAF">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b="0" dirty="0"/>
              <a:t>III. </a:t>
            </a:r>
            <a:r>
              <a:rPr lang="hu-HU" b="0" dirty="0" err="1"/>
              <a:t>Magnetization</a:t>
            </a:r>
            <a:endParaRPr lang="en-US" b="0" dirty="0"/>
          </a:p>
        </p:txBody>
      </p:sp>
      <p:sp>
        <p:nvSpPr>
          <p:cNvPr id="11" name="Téglalap: lekerekített 10">
            <a:extLst>
              <a:ext uri="{FF2B5EF4-FFF2-40B4-BE49-F238E27FC236}">
                <a16:creationId xmlns:a16="http://schemas.microsoft.com/office/drawing/2014/main" id="{76B19388-A75B-65C6-7770-AD2DDC178FFA}"/>
              </a:ext>
            </a:extLst>
          </p:cNvPr>
          <p:cNvSpPr/>
          <p:nvPr userDrawn="1"/>
        </p:nvSpPr>
        <p:spPr>
          <a:xfrm>
            <a:off x="7420079" y="855174"/>
            <a:ext cx="2160000" cy="360000"/>
          </a:xfrm>
          <a:prstGeom prst="roundRect">
            <a:avLst>
              <a:gd name="adj" fmla="val 50000"/>
            </a:avLst>
          </a:prstGeom>
          <a:solidFill>
            <a:srgbClr val="215CAF">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b="0" dirty="0"/>
              <a:t>IV. </a:t>
            </a:r>
            <a:r>
              <a:rPr lang="hu-HU" b="0" dirty="0" err="1"/>
              <a:t>Measurements</a:t>
            </a:r>
            <a:endParaRPr lang="en-US" b="0" dirty="0"/>
          </a:p>
        </p:txBody>
      </p:sp>
      <p:sp>
        <p:nvSpPr>
          <p:cNvPr id="12" name="Téglalap: lekerekített 11">
            <a:extLst>
              <a:ext uri="{FF2B5EF4-FFF2-40B4-BE49-F238E27FC236}">
                <a16:creationId xmlns:a16="http://schemas.microsoft.com/office/drawing/2014/main" id="{8E474FCC-EB26-C365-861E-553E6ECEC683}"/>
              </a:ext>
            </a:extLst>
          </p:cNvPr>
          <p:cNvSpPr/>
          <p:nvPr userDrawn="1"/>
        </p:nvSpPr>
        <p:spPr>
          <a:xfrm>
            <a:off x="9843974" y="855174"/>
            <a:ext cx="2160000" cy="360000"/>
          </a:xfrm>
          <a:prstGeom prst="roundRect">
            <a:avLst>
              <a:gd name="adj" fmla="val 50000"/>
            </a:avLst>
          </a:prstGeom>
          <a:solidFill>
            <a:srgbClr val="215CAF">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b="0" dirty="0"/>
              <a:t>V. </a:t>
            </a:r>
            <a:r>
              <a:rPr lang="hu-HU" b="0" dirty="0" err="1"/>
              <a:t>Comparisons</a:t>
            </a:r>
            <a:endParaRPr lang="en-US" b="0" dirty="0"/>
          </a:p>
        </p:txBody>
      </p:sp>
      <p:sp>
        <p:nvSpPr>
          <p:cNvPr id="14" name="Cím 1">
            <a:extLst>
              <a:ext uri="{FF2B5EF4-FFF2-40B4-BE49-F238E27FC236}">
                <a16:creationId xmlns:a16="http://schemas.microsoft.com/office/drawing/2014/main" id="{43B161FC-F025-F358-C2F6-A614EA845757}"/>
              </a:ext>
            </a:extLst>
          </p:cNvPr>
          <p:cNvSpPr>
            <a:spLocks noGrp="1"/>
          </p:cNvSpPr>
          <p:nvPr>
            <p:ph type="title" hasCustomPrompt="1"/>
          </p:nvPr>
        </p:nvSpPr>
        <p:spPr>
          <a:xfrm>
            <a:off x="148394" y="1430258"/>
            <a:ext cx="11855580" cy="733647"/>
          </a:xfrm>
        </p:spPr>
        <p:txBody>
          <a:bodyPr/>
          <a:lstStyle>
            <a:lvl1pPr>
              <a:defRPr spc="300"/>
            </a:lvl1pPr>
          </a:lstStyle>
          <a:p>
            <a:r>
              <a:rPr lang="hu-HU" dirty="0" err="1"/>
              <a:t>Title</a:t>
            </a:r>
            <a:endParaRPr lang="en-US" dirty="0"/>
          </a:p>
        </p:txBody>
      </p:sp>
      <p:sp>
        <p:nvSpPr>
          <p:cNvPr id="20" name="TextBox 18">
            <a:extLst>
              <a:ext uri="{FF2B5EF4-FFF2-40B4-BE49-F238E27FC236}">
                <a16:creationId xmlns:a16="http://schemas.microsoft.com/office/drawing/2014/main" id="{19BBCDF8-BBAF-D4BE-96E2-151E66685FFA}"/>
              </a:ext>
            </a:extLst>
          </p:cNvPr>
          <p:cNvSpPr txBox="1"/>
          <p:nvPr userDrawn="1"/>
        </p:nvSpPr>
        <p:spPr>
          <a:xfrm>
            <a:off x="10783957" y="86986"/>
            <a:ext cx="1220017" cy="584775"/>
          </a:xfrm>
          <a:prstGeom prst="rect">
            <a:avLst/>
          </a:prstGeom>
          <a:noFill/>
        </p:spPr>
        <p:txBody>
          <a:bodyPr wrap="square" rtlCol="0" anchor="ctr">
            <a:spAutoFit/>
          </a:bodyPr>
          <a:lstStyle/>
          <a:p>
            <a:pPr algn="r">
              <a:lnSpc>
                <a:spcPct val="100000"/>
              </a:lnSpc>
            </a:pPr>
            <a:fld id="{B7FFC491-2437-2342-B5EA-9E4DE096D838}" type="slidenum">
              <a:rPr lang="hu-HU" sz="3200" b="1" i="0" smtClean="0">
                <a:solidFill>
                  <a:schemeClr val="bg1"/>
                </a:solidFill>
                <a:latin typeface="Gill Sans Light"/>
                <a:cs typeface="Gill Sans Light"/>
              </a:rPr>
              <a:pPr algn="r">
                <a:lnSpc>
                  <a:spcPct val="100000"/>
                </a:lnSpc>
              </a:pPr>
              <a:t>‹#›</a:t>
            </a:fld>
            <a:endParaRPr lang="hu-HU" sz="4000" b="1" i="0" dirty="0">
              <a:solidFill>
                <a:schemeClr val="bg1"/>
              </a:solidFill>
              <a:latin typeface="Gill Sans Light"/>
              <a:cs typeface="Gill Sans Light"/>
            </a:endParaRPr>
          </a:p>
        </p:txBody>
      </p:sp>
      <p:cxnSp>
        <p:nvCxnSpPr>
          <p:cNvPr id="26" name="Egyenes összekötő 25">
            <a:extLst>
              <a:ext uri="{FF2B5EF4-FFF2-40B4-BE49-F238E27FC236}">
                <a16:creationId xmlns:a16="http://schemas.microsoft.com/office/drawing/2014/main" id="{88EA1241-830E-FB57-D8A2-0DC1773BFDFC}"/>
              </a:ext>
            </a:extLst>
          </p:cNvPr>
          <p:cNvCxnSpPr>
            <a:cxnSpLocks/>
          </p:cNvCxnSpPr>
          <p:nvPr userDrawn="1"/>
        </p:nvCxnSpPr>
        <p:spPr>
          <a:xfrm>
            <a:off x="138455" y="2166733"/>
            <a:ext cx="11865519"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28" name="Szöveg helye 12">
            <a:extLst>
              <a:ext uri="{FF2B5EF4-FFF2-40B4-BE49-F238E27FC236}">
                <a16:creationId xmlns:a16="http://schemas.microsoft.com/office/drawing/2014/main" id="{D4BC7728-73F1-D562-B8FD-FAE61BBFA50E}"/>
              </a:ext>
            </a:extLst>
          </p:cNvPr>
          <p:cNvSpPr>
            <a:spLocks noGrp="1"/>
          </p:cNvSpPr>
          <p:nvPr>
            <p:ph type="body" sz="quarter" idx="10" hasCustomPrompt="1"/>
          </p:nvPr>
        </p:nvSpPr>
        <p:spPr>
          <a:xfrm>
            <a:off x="12494680" y="4532150"/>
            <a:ext cx="1605696" cy="400110"/>
          </a:xfrm>
        </p:spPr>
        <p:txBody>
          <a:bodyPr>
            <a:normAutofit/>
          </a:bodyPr>
          <a:lstStyle>
            <a:lvl1pPr marL="0" indent="0">
              <a:buNone/>
              <a:defRPr sz="2000"/>
            </a:lvl1pPr>
          </a:lstStyle>
          <a:p>
            <a:pPr lvl="0"/>
            <a:r>
              <a:rPr lang="hu-HU" dirty="0" err="1"/>
              <a:t>Small</a:t>
            </a:r>
            <a:r>
              <a:rPr lang="hu-HU" dirty="0"/>
              <a:t> </a:t>
            </a:r>
            <a:r>
              <a:rPr lang="hu-HU" dirty="0" err="1"/>
              <a:t>TextBox</a:t>
            </a:r>
            <a:endParaRPr lang="hu-HU" dirty="0"/>
          </a:p>
        </p:txBody>
      </p:sp>
      <p:sp>
        <p:nvSpPr>
          <p:cNvPr id="29" name="Szöveg helye 12">
            <a:extLst>
              <a:ext uri="{FF2B5EF4-FFF2-40B4-BE49-F238E27FC236}">
                <a16:creationId xmlns:a16="http://schemas.microsoft.com/office/drawing/2014/main" id="{BD13A714-37B9-4D9A-A46C-650305B0578E}"/>
              </a:ext>
            </a:extLst>
          </p:cNvPr>
          <p:cNvSpPr>
            <a:spLocks noGrp="1"/>
          </p:cNvSpPr>
          <p:nvPr>
            <p:ph type="body" sz="quarter" idx="11" hasCustomPrompt="1"/>
          </p:nvPr>
        </p:nvSpPr>
        <p:spPr>
          <a:xfrm>
            <a:off x="12494680" y="4101262"/>
            <a:ext cx="1605696" cy="400110"/>
          </a:xfrm>
        </p:spPr>
        <p:txBody>
          <a:bodyPr>
            <a:noAutofit/>
          </a:bodyPr>
          <a:lstStyle>
            <a:lvl1pPr marL="0" indent="0">
              <a:buNone/>
              <a:defRPr sz="2400"/>
            </a:lvl1pPr>
          </a:lstStyle>
          <a:p>
            <a:pPr lvl="0"/>
            <a:r>
              <a:rPr lang="hu-HU" dirty="0"/>
              <a:t>Big </a:t>
            </a:r>
            <a:r>
              <a:rPr lang="hu-HU" dirty="0" err="1"/>
              <a:t>TextBox</a:t>
            </a:r>
            <a:endParaRPr lang="hu-HU" dirty="0"/>
          </a:p>
        </p:txBody>
      </p:sp>
      <mc:AlternateContent xmlns:mc="http://schemas.openxmlformats.org/markup-compatibility/2006" xmlns:a14="http://schemas.microsoft.com/office/drawing/2010/main">
        <mc:Choice Requires="a14">
          <p:sp>
            <p:nvSpPr>
              <p:cNvPr id="30" name="Szöveg helye 12">
                <a:extLst>
                  <a:ext uri="{FF2B5EF4-FFF2-40B4-BE49-F238E27FC236}">
                    <a16:creationId xmlns:a16="http://schemas.microsoft.com/office/drawing/2014/main" id="{A1CCB420-EC1D-1F8F-9558-7A4CECC82637}"/>
                  </a:ext>
                </a:extLst>
              </p:cNvPr>
              <p:cNvSpPr>
                <a:spLocks noGrp="1"/>
              </p:cNvSpPr>
              <p:nvPr>
                <p:ph type="body" sz="quarter" idx="12" hasCustomPrompt="1"/>
              </p:nvPr>
            </p:nvSpPr>
            <p:spPr>
              <a:xfrm>
                <a:off x="12494680" y="2395496"/>
                <a:ext cx="1874808" cy="467168"/>
              </a:xfrm>
            </p:spPr>
            <p:txBody>
              <a:bodyPr>
                <a:noAutofit/>
              </a:bodyPr>
              <a:lstStyle>
                <a:lvl1pPr marL="0" indent="0">
                  <a:buNone/>
                  <a:defRPr sz="2400"/>
                </a:lvl1pPr>
              </a:lstStyle>
              <a:p>
                <a:pPr lvl="0"/>
                <a14:m>
                  <m:oMathPara xmlns:m="http://schemas.openxmlformats.org/officeDocument/2006/math">
                    <m:oMathParaPr>
                      <m:jc m:val="centerGroup"/>
                    </m:oMathParaPr>
                    <m:oMath xmlns:m="http://schemas.openxmlformats.org/officeDocument/2006/math">
                      <m:r>
                        <a:rPr lang="hu-HU" i="1" dirty="0" smtClean="0">
                          <a:latin typeface="Cambria Math" panose="02040503050406030204" pitchFamily="18" charset="0"/>
                        </a:rPr>
                        <m:t>𝐵𝑖𝑔</m:t>
                      </m:r>
                      <m:r>
                        <a:rPr lang="hu-HU" i="1" dirty="0" smtClean="0">
                          <a:latin typeface="Cambria Math" panose="02040503050406030204" pitchFamily="18" charset="0"/>
                        </a:rPr>
                        <m:t> </m:t>
                      </m:r>
                      <m:r>
                        <a:rPr lang="hu-HU" b="0" i="1" dirty="0" smtClean="0">
                          <a:latin typeface="Cambria Math" panose="02040503050406030204" pitchFamily="18" charset="0"/>
                        </a:rPr>
                        <m:t>𝑒𝑞𝑢𝑎𝑡𝑖𝑜𝑛</m:t>
                      </m:r>
                    </m:oMath>
                  </m:oMathPara>
                </a14:m>
                <a:endParaRPr lang="hu-HU" dirty="0"/>
              </a:p>
            </p:txBody>
          </p:sp>
        </mc:Choice>
        <mc:Fallback xmlns="">
          <p:sp>
            <p:nvSpPr>
              <p:cNvPr id="30" name="Szöveg helye 12">
                <a:extLst>
                  <a:ext uri="{FF2B5EF4-FFF2-40B4-BE49-F238E27FC236}">
                    <a16:creationId xmlns:a16="http://schemas.microsoft.com/office/drawing/2014/main" id="{A1CCB420-EC1D-1F8F-9558-7A4CECC82637}"/>
                  </a:ext>
                </a:extLst>
              </p:cNvPr>
              <p:cNvSpPr>
                <a:spLocks noGrp="1" noRot="1" noChangeAspect="1" noMove="1" noResize="1" noEditPoints="1" noAdjustHandles="1" noChangeArrowheads="1" noChangeShapeType="1" noTextEdit="1"/>
              </p:cNvSpPr>
              <p:nvPr>
                <p:ph type="body" sz="quarter" idx="12" hasCustomPrompt="1"/>
              </p:nvPr>
            </p:nvSpPr>
            <p:spPr>
              <a:xfrm>
                <a:off x="12494680" y="2395496"/>
                <a:ext cx="1874808" cy="467168"/>
              </a:xfrm>
              <a:blipFill>
                <a:blip r:embed="rId4"/>
                <a:stretch>
                  <a:fillRect l="-2606" r="-7166" b="-64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Szöveg helye 12">
                <a:extLst>
                  <a:ext uri="{FF2B5EF4-FFF2-40B4-BE49-F238E27FC236}">
                    <a16:creationId xmlns:a16="http://schemas.microsoft.com/office/drawing/2014/main" id="{212FA2EA-DFFE-B207-1BE7-629CE4DDF3AC}"/>
                  </a:ext>
                </a:extLst>
              </p:cNvPr>
              <p:cNvSpPr>
                <a:spLocks noGrp="1"/>
              </p:cNvSpPr>
              <p:nvPr>
                <p:ph type="body" sz="quarter" idx="13" hasCustomPrompt="1"/>
              </p:nvPr>
            </p:nvSpPr>
            <p:spPr>
              <a:xfrm>
                <a:off x="12494680" y="3004362"/>
                <a:ext cx="1874808" cy="307777"/>
              </a:xfrm>
            </p:spPr>
            <p:txBody>
              <a:bodyPr>
                <a:noAutofit/>
              </a:bodyPr>
              <a:lstStyle>
                <a:lvl1pPr marL="0" indent="0">
                  <a:buNone/>
                  <a:defRPr sz="2000"/>
                </a:lvl1pPr>
              </a:lstStyle>
              <a:p>
                <a:pPr lvl="0"/>
                <a14:m>
                  <m:oMathPara xmlns:m="http://schemas.openxmlformats.org/officeDocument/2006/math">
                    <m:oMathParaPr>
                      <m:jc m:val="centerGroup"/>
                    </m:oMathParaPr>
                    <m:oMath xmlns:m="http://schemas.openxmlformats.org/officeDocument/2006/math">
                      <m:r>
                        <a:rPr lang="hu-HU" i="1" dirty="0" smtClean="0">
                          <a:latin typeface="Cambria Math" panose="02040503050406030204" pitchFamily="18" charset="0"/>
                        </a:rPr>
                        <m:t>𝐵𝑖𝑔</m:t>
                      </m:r>
                      <m:r>
                        <a:rPr lang="hu-HU" i="1" dirty="0" smtClean="0">
                          <a:latin typeface="Cambria Math" panose="02040503050406030204" pitchFamily="18" charset="0"/>
                        </a:rPr>
                        <m:t> </m:t>
                      </m:r>
                      <m:r>
                        <a:rPr lang="hu-HU" b="0" i="1" dirty="0" smtClean="0">
                          <a:latin typeface="Cambria Math" panose="02040503050406030204" pitchFamily="18" charset="0"/>
                        </a:rPr>
                        <m:t>𝑒𝑞𝑢𝑎𝑡𝑖𝑜𝑛</m:t>
                      </m:r>
                    </m:oMath>
                  </m:oMathPara>
                </a14:m>
                <a:endParaRPr lang="hu-HU" dirty="0"/>
              </a:p>
            </p:txBody>
          </p:sp>
        </mc:Choice>
        <mc:Fallback xmlns="">
          <p:sp>
            <p:nvSpPr>
              <p:cNvPr id="31" name="Szöveg helye 12">
                <a:extLst>
                  <a:ext uri="{FF2B5EF4-FFF2-40B4-BE49-F238E27FC236}">
                    <a16:creationId xmlns:a16="http://schemas.microsoft.com/office/drawing/2014/main" id="{212FA2EA-DFFE-B207-1BE7-629CE4DDF3AC}"/>
                  </a:ext>
                </a:extLst>
              </p:cNvPr>
              <p:cNvSpPr>
                <a:spLocks noGrp="1" noRot="1" noChangeAspect="1" noMove="1" noResize="1" noEditPoints="1" noAdjustHandles="1" noChangeArrowheads="1" noChangeShapeType="1" noTextEdit="1"/>
              </p:cNvSpPr>
              <p:nvPr>
                <p:ph type="body" sz="quarter" idx="13" hasCustomPrompt="1"/>
              </p:nvPr>
            </p:nvSpPr>
            <p:spPr>
              <a:xfrm>
                <a:off x="12494680" y="3004362"/>
                <a:ext cx="1874808" cy="307777"/>
              </a:xfrm>
              <a:blipFill>
                <a:blip r:embed="rId5"/>
                <a:stretch>
                  <a:fillRect b="-3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Szöveg helye 12">
                <a:extLst>
                  <a:ext uri="{FF2B5EF4-FFF2-40B4-BE49-F238E27FC236}">
                    <a16:creationId xmlns:a16="http://schemas.microsoft.com/office/drawing/2014/main" id="{04A53193-10BF-D7C5-6C14-9912EA7B02D4}"/>
                  </a:ext>
                </a:extLst>
              </p:cNvPr>
              <p:cNvSpPr>
                <a:spLocks noGrp="1"/>
              </p:cNvSpPr>
              <p:nvPr>
                <p:ph type="body" sz="quarter" idx="14" hasCustomPrompt="1"/>
              </p:nvPr>
            </p:nvSpPr>
            <p:spPr>
              <a:xfrm>
                <a:off x="12494680" y="3492796"/>
                <a:ext cx="3054506" cy="582287"/>
              </a:xfrm>
              <a:prstGeom prst="roundRect">
                <a:avLst>
                  <a:gd name="adj" fmla="val 30816"/>
                </a:avLst>
              </a:prstGeom>
              <a:solidFill>
                <a:srgbClr val="B7352D">
                  <a:alpha val="25098"/>
                </a:srgbClr>
              </a:solidFill>
              <a:ln w="28575">
                <a:solidFill>
                  <a:srgbClr val="B7352D"/>
                </a:solidFill>
              </a:ln>
            </p:spPr>
            <p:txBody>
              <a:bodyPr>
                <a:spAutoFit/>
              </a:bodyPr>
              <a:lstStyle>
                <a:lvl1pPr marL="0" indent="0">
                  <a:buNone/>
                  <a:defRPr sz="2800" b="1"/>
                </a:lvl1pPr>
              </a:lstStyle>
              <a:p>
                <a:pPr lvl="0"/>
                <a14:m>
                  <m:oMathPara xmlns:m="http://schemas.openxmlformats.org/officeDocument/2006/math">
                    <m:oMathParaPr>
                      <m:jc m:val="centerGroup"/>
                    </m:oMathParaPr>
                    <m:oMath xmlns:m="http://schemas.openxmlformats.org/officeDocument/2006/math">
                      <m:r>
                        <a:rPr lang="hu-HU" b="1" i="1" dirty="0" smtClean="0">
                          <a:latin typeface="Cambria Math" panose="02040503050406030204" pitchFamily="18" charset="0"/>
                        </a:rPr>
                        <m:t>𝑭𝒊𝒏𝒂𝒍</m:t>
                      </m:r>
                      <m:r>
                        <a:rPr lang="hu-HU" b="1" i="1" dirty="0" smtClean="0">
                          <a:latin typeface="Cambria Math" panose="02040503050406030204" pitchFamily="18" charset="0"/>
                        </a:rPr>
                        <m:t> </m:t>
                      </m:r>
                      <m:r>
                        <a:rPr lang="hu-HU" b="1" i="1" dirty="0" smtClean="0">
                          <a:latin typeface="Cambria Math" panose="02040503050406030204" pitchFamily="18" charset="0"/>
                        </a:rPr>
                        <m:t>𝒆𝒒𝒖𝒂𝒕𝒊𝒐𝒏</m:t>
                      </m:r>
                    </m:oMath>
                  </m:oMathPara>
                </a14:m>
                <a:endParaRPr lang="hu-HU" dirty="0"/>
              </a:p>
            </p:txBody>
          </p:sp>
        </mc:Choice>
        <mc:Fallback xmlns="">
          <p:sp>
            <p:nvSpPr>
              <p:cNvPr id="32" name="Szöveg helye 12">
                <a:extLst>
                  <a:ext uri="{FF2B5EF4-FFF2-40B4-BE49-F238E27FC236}">
                    <a16:creationId xmlns:a16="http://schemas.microsoft.com/office/drawing/2014/main" id="{04A53193-10BF-D7C5-6C14-9912EA7B02D4}"/>
                  </a:ext>
                </a:extLst>
              </p:cNvPr>
              <p:cNvSpPr>
                <a:spLocks noGrp="1" noRot="1" noChangeAspect="1" noMove="1" noResize="1" noEditPoints="1" noAdjustHandles="1" noChangeArrowheads="1" noChangeShapeType="1" noTextEdit="1"/>
              </p:cNvSpPr>
              <p:nvPr>
                <p:ph type="body" sz="quarter" idx="14" hasCustomPrompt="1"/>
              </p:nvPr>
            </p:nvSpPr>
            <p:spPr>
              <a:xfrm>
                <a:off x="12494680" y="3492796"/>
                <a:ext cx="3054506" cy="582287"/>
              </a:xfrm>
              <a:prstGeom prst="roundRect">
                <a:avLst>
                  <a:gd name="adj" fmla="val 30816"/>
                </a:avLst>
              </a:prstGeom>
              <a:blipFill>
                <a:blip r:embed="rId6"/>
                <a:stretch>
                  <a:fillRect b="-3000"/>
                </a:stretch>
              </a:blipFill>
              <a:ln w="28575">
                <a:solidFill>
                  <a:srgbClr val="B7352D"/>
                </a:solidFill>
              </a:ln>
            </p:spPr>
            <p:txBody>
              <a:bodyPr/>
              <a:lstStyle/>
              <a:p>
                <a:r>
                  <a:rPr lang="en-US">
                    <a:noFill/>
                  </a:rPr>
                  <a:t> </a:t>
                </a:r>
              </a:p>
            </p:txBody>
          </p:sp>
        </mc:Fallback>
      </mc:AlternateContent>
    </p:spTree>
    <p:extLst>
      <p:ext uri="{BB962C8B-B14F-4D97-AF65-F5344CB8AC3E}">
        <p14:creationId xmlns:p14="http://schemas.microsoft.com/office/powerpoint/2010/main" val="1114752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I. Basic Theory">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id="{A3A49CD5-3924-5A2D-D954-136984BF85F3}"/>
              </a:ext>
            </a:extLst>
          </p:cNvPr>
          <p:cNvSpPr/>
          <p:nvPr userDrawn="1"/>
        </p:nvSpPr>
        <p:spPr>
          <a:xfrm>
            <a:off x="0" y="0"/>
            <a:ext cx="12192000" cy="733647"/>
          </a:xfrm>
          <a:prstGeom prst="rect">
            <a:avLst/>
          </a:prstGeom>
          <a:solidFill>
            <a:srgbClr val="215C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pic>
        <p:nvPicPr>
          <p:cNvPr id="6" name="Ábra 5">
            <a:extLst>
              <a:ext uri="{FF2B5EF4-FFF2-40B4-BE49-F238E27FC236}">
                <a16:creationId xmlns:a16="http://schemas.microsoft.com/office/drawing/2014/main" id="{62B8E5F3-9A13-94AA-BBA8-129FF9692AA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1136" y="157716"/>
            <a:ext cx="2601433" cy="433572"/>
          </a:xfrm>
          <a:prstGeom prst="rect">
            <a:avLst/>
          </a:prstGeom>
        </p:spPr>
      </p:pic>
      <p:sp>
        <p:nvSpPr>
          <p:cNvPr id="7" name="Téglalap: lekerekített 6">
            <a:extLst>
              <a:ext uri="{FF2B5EF4-FFF2-40B4-BE49-F238E27FC236}">
                <a16:creationId xmlns:a16="http://schemas.microsoft.com/office/drawing/2014/main" id="{A546CF63-6FF7-39D5-4935-E7189778149A}"/>
              </a:ext>
            </a:extLst>
          </p:cNvPr>
          <p:cNvSpPr/>
          <p:nvPr userDrawn="1"/>
        </p:nvSpPr>
        <p:spPr>
          <a:xfrm>
            <a:off x="148394" y="855174"/>
            <a:ext cx="2160000" cy="360000"/>
          </a:xfrm>
          <a:prstGeom prst="roundRect">
            <a:avLst>
              <a:gd name="adj" fmla="val 50000"/>
            </a:avLst>
          </a:prstGeom>
          <a:solidFill>
            <a:srgbClr val="215CAF">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b="0" dirty="0">
                <a:latin typeface="+mn-lt"/>
              </a:rPr>
              <a:t>I. </a:t>
            </a:r>
            <a:r>
              <a:rPr lang="hu-HU" b="0" dirty="0" err="1">
                <a:latin typeface="+mn-lt"/>
              </a:rPr>
              <a:t>Task</a:t>
            </a:r>
            <a:endParaRPr lang="en-US" b="0" dirty="0">
              <a:latin typeface="+mn-lt"/>
            </a:endParaRPr>
          </a:p>
        </p:txBody>
      </p:sp>
      <p:sp>
        <p:nvSpPr>
          <p:cNvPr id="9" name="Téglalap: lekerekített 8">
            <a:extLst>
              <a:ext uri="{FF2B5EF4-FFF2-40B4-BE49-F238E27FC236}">
                <a16:creationId xmlns:a16="http://schemas.microsoft.com/office/drawing/2014/main" id="{338C7E18-69B1-219E-294E-AC3205BDFCA7}"/>
              </a:ext>
            </a:extLst>
          </p:cNvPr>
          <p:cNvSpPr/>
          <p:nvPr userDrawn="1"/>
        </p:nvSpPr>
        <p:spPr>
          <a:xfrm>
            <a:off x="2572289" y="855175"/>
            <a:ext cx="2160000" cy="450000"/>
          </a:xfrm>
          <a:prstGeom prst="roundRect">
            <a:avLst>
              <a:gd name="adj" fmla="val 50000"/>
            </a:avLst>
          </a:prstGeom>
          <a:solidFill>
            <a:srgbClr val="215CA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b="1" dirty="0"/>
              <a:t>II. Basic </a:t>
            </a:r>
            <a:r>
              <a:rPr lang="hu-HU" b="1" dirty="0" err="1"/>
              <a:t>Theory</a:t>
            </a:r>
            <a:endParaRPr lang="en-US" b="1" dirty="0"/>
          </a:p>
        </p:txBody>
      </p:sp>
      <p:sp>
        <p:nvSpPr>
          <p:cNvPr id="10" name="Téglalap: lekerekített 9">
            <a:extLst>
              <a:ext uri="{FF2B5EF4-FFF2-40B4-BE49-F238E27FC236}">
                <a16:creationId xmlns:a16="http://schemas.microsoft.com/office/drawing/2014/main" id="{112B2A23-4DC2-5BF6-D2C5-BFDA80109AE1}"/>
              </a:ext>
            </a:extLst>
          </p:cNvPr>
          <p:cNvSpPr/>
          <p:nvPr userDrawn="1"/>
        </p:nvSpPr>
        <p:spPr>
          <a:xfrm>
            <a:off x="4996184" y="855174"/>
            <a:ext cx="2160000" cy="360000"/>
          </a:xfrm>
          <a:prstGeom prst="roundRect">
            <a:avLst>
              <a:gd name="adj" fmla="val 50000"/>
            </a:avLst>
          </a:prstGeom>
          <a:solidFill>
            <a:srgbClr val="215CAF">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b="0" dirty="0"/>
              <a:t>III. </a:t>
            </a:r>
            <a:r>
              <a:rPr lang="hu-HU" b="0" dirty="0" err="1"/>
              <a:t>Magnetization</a:t>
            </a:r>
            <a:endParaRPr lang="en-US" b="0" dirty="0"/>
          </a:p>
        </p:txBody>
      </p:sp>
      <p:sp>
        <p:nvSpPr>
          <p:cNvPr id="11" name="Téglalap: lekerekített 10">
            <a:extLst>
              <a:ext uri="{FF2B5EF4-FFF2-40B4-BE49-F238E27FC236}">
                <a16:creationId xmlns:a16="http://schemas.microsoft.com/office/drawing/2014/main" id="{76B19388-A75B-65C6-7770-AD2DDC178FFA}"/>
              </a:ext>
            </a:extLst>
          </p:cNvPr>
          <p:cNvSpPr/>
          <p:nvPr userDrawn="1"/>
        </p:nvSpPr>
        <p:spPr>
          <a:xfrm>
            <a:off x="7420079" y="855174"/>
            <a:ext cx="2160000" cy="360000"/>
          </a:xfrm>
          <a:prstGeom prst="roundRect">
            <a:avLst>
              <a:gd name="adj" fmla="val 50000"/>
            </a:avLst>
          </a:prstGeom>
          <a:solidFill>
            <a:srgbClr val="215CAF">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b="0" dirty="0"/>
              <a:t>IV. </a:t>
            </a:r>
            <a:r>
              <a:rPr lang="hu-HU" b="0" dirty="0" err="1"/>
              <a:t>Measurements</a:t>
            </a:r>
            <a:endParaRPr lang="en-US" b="0" dirty="0"/>
          </a:p>
        </p:txBody>
      </p:sp>
      <p:sp>
        <p:nvSpPr>
          <p:cNvPr id="12" name="Téglalap: lekerekített 11">
            <a:extLst>
              <a:ext uri="{FF2B5EF4-FFF2-40B4-BE49-F238E27FC236}">
                <a16:creationId xmlns:a16="http://schemas.microsoft.com/office/drawing/2014/main" id="{8E474FCC-EB26-C365-861E-553E6ECEC683}"/>
              </a:ext>
            </a:extLst>
          </p:cNvPr>
          <p:cNvSpPr/>
          <p:nvPr userDrawn="1"/>
        </p:nvSpPr>
        <p:spPr>
          <a:xfrm>
            <a:off x="9843974" y="855174"/>
            <a:ext cx="2160000" cy="360000"/>
          </a:xfrm>
          <a:prstGeom prst="roundRect">
            <a:avLst>
              <a:gd name="adj" fmla="val 50000"/>
            </a:avLst>
          </a:prstGeom>
          <a:solidFill>
            <a:srgbClr val="215CAF">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b="0" dirty="0"/>
              <a:t>V. </a:t>
            </a:r>
            <a:r>
              <a:rPr lang="hu-HU" b="0" dirty="0" err="1"/>
              <a:t>Comparisons</a:t>
            </a:r>
            <a:endParaRPr lang="en-US" b="0" dirty="0"/>
          </a:p>
        </p:txBody>
      </p:sp>
      <p:sp>
        <p:nvSpPr>
          <p:cNvPr id="14" name="Cím 1">
            <a:extLst>
              <a:ext uri="{FF2B5EF4-FFF2-40B4-BE49-F238E27FC236}">
                <a16:creationId xmlns:a16="http://schemas.microsoft.com/office/drawing/2014/main" id="{43B161FC-F025-F358-C2F6-A614EA845757}"/>
              </a:ext>
            </a:extLst>
          </p:cNvPr>
          <p:cNvSpPr>
            <a:spLocks noGrp="1"/>
          </p:cNvSpPr>
          <p:nvPr>
            <p:ph type="title" hasCustomPrompt="1"/>
          </p:nvPr>
        </p:nvSpPr>
        <p:spPr>
          <a:xfrm>
            <a:off x="148394" y="1430258"/>
            <a:ext cx="11855580" cy="733647"/>
          </a:xfrm>
        </p:spPr>
        <p:txBody>
          <a:bodyPr/>
          <a:lstStyle>
            <a:lvl1pPr>
              <a:defRPr spc="300"/>
            </a:lvl1pPr>
          </a:lstStyle>
          <a:p>
            <a:r>
              <a:rPr lang="hu-HU" dirty="0" err="1"/>
              <a:t>Title</a:t>
            </a:r>
            <a:endParaRPr lang="en-US" dirty="0"/>
          </a:p>
        </p:txBody>
      </p:sp>
      <p:sp>
        <p:nvSpPr>
          <p:cNvPr id="20" name="TextBox 18">
            <a:extLst>
              <a:ext uri="{FF2B5EF4-FFF2-40B4-BE49-F238E27FC236}">
                <a16:creationId xmlns:a16="http://schemas.microsoft.com/office/drawing/2014/main" id="{19BBCDF8-BBAF-D4BE-96E2-151E66685FFA}"/>
              </a:ext>
            </a:extLst>
          </p:cNvPr>
          <p:cNvSpPr txBox="1"/>
          <p:nvPr userDrawn="1"/>
        </p:nvSpPr>
        <p:spPr>
          <a:xfrm>
            <a:off x="10783957" y="86986"/>
            <a:ext cx="1220017" cy="584775"/>
          </a:xfrm>
          <a:prstGeom prst="rect">
            <a:avLst/>
          </a:prstGeom>
          <a:noFill/>
        </p:spPr>
        <p:txBody>
          <a:bodyPr wrap="square" rtlCol="0" anchor="ctr">
            <a:spAutoFit/>
          </a:bodyPr>
          <a:lstStyle/>
          <a:p>
            <a:pPr algn="r">
              <a:lnSpc>
                <a:spcPct val="100000"/>
              </a:lnSpc>
            </a:pPr>
            <a:fld id="{B7FFC491-2437-2342-B5EA-9E4DE096D838}" type="slidenum">
              <a:rPr lang="hu-HU" sz="3200" b="1" i="0" smtClean="0">
                <a:solidFill>
                  <a:schemeClr val="bg1"/>
                </a:solidFill>
                <a:latin typeface="Gill Sans Light"/>
                <a:cs typeface="Gill Sans Light"/>
              </a:rPr>
              <a:pPr algn="r">
                <a:lnSpc>
                  <a:spcPct val="100000"/>
                </a:lnSpc>
              </a:pPr>
              <a:t>‹#›</a:t>
            </a:fld>
            <a:endParaRPr lang="hu-HU" sz="4000" b="1" i="0" dirty="0">
              <a:solidFill>
                <a:schemeClr val="bg1"/>
              </a:solidFill>
              <a:latin typeface="Gill Sans Light"/>
              <a:cs typeface="Gill Sans Light"/>
            </a:endParaRPr>
          </a:p>
        </p:txBody>
      </p:sp>
      <p:cxnSp>
        <p:nvCxnSpPr>
          <p:cNvPr id="2" name="Egyenes összekötő 1">
            <a:extLst>
              <a:ext uri="{FF2B5EF4-FFF2-40B4-BE49-F238E27FC236}">
                <a16:creationId xmlns:a16="http://schemas.microsoft.com/office/drawing/2014/main" id="{D163627C-0DB7-449B-81E4-9F548AD2F493}"/>
              </a:ext>
            </a:extLst>
          </p:cNvPr>
          <p:cNvCxnSpPr>
            <a:cxnSpLocks/>
          </p:cNvCxnSpPr>
          <p:nvPr userDrawn="1"/>
        </p:nvCxnSpPr>
        <p:spPr>
          <a:xfrm>
            <a:off x="138455" y="2166733"/>
            <a:ext cx="11865519"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3" name="Szöveg helye 12">
            <a:extLst>
              <a:ext uri="{FF2B5EF4-FFF2-40B4-BE49-F238E27FC236}">
                <a16:creationId xmlns:a16="http://schemas.microsoft.com/office/drawing/2014/main" id="{924CC873-F090-DC40-7D4F-21FD62FB2635}"/>
              </a:ext>
            </a:extLst>
          </p:cNvPr>
          <p:cNvSpPr>
            <a:spLocks noGrp="1"/>
          </p:cNvSpPr>
          <p:nvPr>
            <p:ph type="body" sz="quarter" idx="10" hasCustomPrompt="1"/>
          </p:nvPr>
        </p:nvSpPr>
        <p:spPr>
          <a:xfrm>
            <a:off x="12494680" y="4532150"/>
            <a:ext cx="1605696" cy="400110"/>
          </a:xfrm>
        </p:spPr>
        <p:txBody>
          <a:bodyPr>
            <a:normAutofit/>
          </a:bodyPr>
          <a:lstStyle>
            <a:lvl1pPr marL="0" indent="0">
              <a:buNone/>
              <a:defRPr sz="2000"/>
            </a:lvl1pPr>
          </a:lstStyle>
          <a:p>
            <a:pPr lvl="0"/>
            <a:r>
              <a:rPr lang="hu-HU" dirty="0" err="1"/>
              <a:t>Small</a:t>
            </a:r>
            <a:r>
              <a:rPr lang="hu-HU" dirty="0"/>
              <a:t> </a:t>
            </a:r>
            <a:r>
              <a:rPr lang="hu-HU" dirty="0" err="1"/>
              <a:t>TextBox</a:t>
            </a:r>
            <a:endParaRPr lang="hu-HU" dirty="0"/>
          </a:p>
        </p:txBody>
      </p:sp>
      <p:sp>
        <p:nvSpPr>
          <p:cNvPr id="4" name="Szöveg helye 12">
            <a:extLst>
              <a:ext uri="{FF2B5EF4-FFF2-40B4-BE49-F238E27FC236}">
                <a16:creationId xmlns:a16="http://schemas.microsoft.com/office/drawing/2014/main" id="{196E288F-E3F1-68B2-2E08-F3680BD17C6A}"/>
              </a:ext>
            </a:extLst>
          </p:cNvPr>
          <p:cNvSpPr>
            <a:spLocks noGrp="1"/>
          </p:cNvSpPr>
          <p:nvPr>
            <p:ph type="body" sz="quarter" idx="11" hasCustomPrompt="1"/>
          </p:nvPr>
        </p:nvSpPr>
        <p:spPr>
          <a:xfrm>
            <a:off x="12494680" y="4101262"/>
            <a:ext cx="1605696" cy="400110"/>
          </a:xfrm>
        </p:spPr>
        <p:txBody>
          <a:bodyPr>
            <a:noAutofit/>
          </a:bodyPr>
          <a:lstStyle>
            <a:lvl1pPr marL="0" indent="0">
              <a:buNone/>
              <a:defRPr sz="2400"/>
            </a:lvl1pPr>
          </a:lstStyle>
          <a:p>
            <a:pPr lvl="0"/>
            <a:r>
              <a:rPr lang="hu-HU" dirty="0"/>
              <a:t>Big </a:t>
            </a:r>
            <a:r>
              <a:rPr lang="hu-HU" dirty="0" err="1"/>
              <a:t>TextBox</a:t>
            </a:r>
            <a:endParaRPr lang="hu-HU" dirty="0"/>
          </a:p>
        </p:txBody>
      </p:sp>
      <mc:AlternateContent xmlns:mc="http://schemas.openxmlformats.org/markup-compatibility/2006" xmlns:a14="http://schemas.microsoft.com/office/drawing/2010/main">
        <mc:Choice Requires="a14">
          <p:sp>
            <p:nvSpPr>
              <p:cNvPr id="8" name="Szöveg helye 12">
                <a:extLst>
                  <a:ext uri="{FF2B5EF4-FFF2-40B4-BE49-F238E27FC236}">
                    <a16:creationId xmlns:a16="http://schemas.microsoft.com/office/drawing/2014/main" id="{C986233C-FAC4-C7BA-DEFE-56323305BF66}"/>
                  </a:ext>
                </a:extLst>
              </p:cNvPr>
              <p:cNvSpPr>
                <a:spLocks noGrp="1"/>
              </p:cNvSpPr>
              <p:nvPr>
                <p:ph type="body" sz="quarter" idx="12" hasCustomPrompt="1"/>
              </p:nvPr>
            </p:nvSpPr>
            <p:spPr>
              <a:xfrm>
                <a:off x="12494680" y="2395496"/>
                <a:ext cx="1874808" cy="467168"/>
              </a:xfrm>
            </p:spPr>
            <p:txBody>
              <a:bodyPr>
                <a:noAutofit/>
              </a:bodyPr>
              <a:lstStyle>
                <a:lvl1pPr marL="0" indent="0">
                  <a:buNone/>
                  <a:defRPr sz="2400"/>
                </a:lvl1pPr>
              </a:lstStyle>
              <a:p>
                <a:pPr lvl="0"/>
                <a14:m>
                  <m:oMathPara xmlns:m="http://schemas.openxmlformats.org/officeDocument/2006/math">
                    <m:oMathParaPr>
                      <m:jc m:val="centerGroup"/>
                    </m:oMathParaPr>
                    <m:oMath xmlns:m="http://schemas.openxmlformats.org/officeDocument/2006/math">
                      <m:r>
                        <a:rPr lang="hu-HU" i="1" dirty="0" smtClean="0">
                          <a:latin typeface="Cambria Math" panose="02040503050406030204" pitchFamily="18" charset="0"/>
                        </a:rPr>
                        <m:t>𝐵𝑖𝑔</m:t>
                      </m:r>
                      <m:r>
                        <a:rPr lang="hu-HU" i="1" dirty="0" smtClean="0">
                          <a:latin typeface="Cambria Math" panose="02040503050406030204" pitchFamily="18" charset="0"/>
                        </a:rPr>
                        <m:t> </m:t>
                      </m:r>
                      <m:r>
                        <a:rPr lang="hu-HU" b="0" i="1" dirty="0" smtClean="0">
                          <a:latin typeface="Cambria Math" panose="02040503050406030204" pitchFamily="18" charset="0"/>
                        </a:rPr>
                        <m:t>𝑒𝑞𝑢𝑎𝑡𝑖𝑜𝑛</m:t>
                      </m:r>
                    </m:oMath>
                  </m:oMathPara>
                </a14:m>
                <a:endParaRPr lang="hu-HU" dirty="0"/>
              </a:p>
            </p:txBody>
          </p:sp>
        </mc:Choice>
        <mc:Fallback xmlns="">
          <p:sp>
            <p:nvSpPr>
              <p:cNvPr id="8" name="Szöveg helye 12">
                <a:extLst>
                  <a:ext uri="{FF2B5EF4-FFF2-40B4-BE49-F238E27FC236}">
                    <a16:creationId xmlns:a16="http://schemas.microsoft.com/office/drawing/2014/main" id="{C986233C-FAC4-C7BA-DEFE-56323305BF66}"/>
                  </a:ext>
                </a:extLst>
              </p:cNvPr>
              <p:cNvSpPr>
                <a:spLocks noGrp="1" noRot="1" noChangeAspect="1" noMove="1" noResize="1" noEditPoints="1" noAdjustHandles="1" noChangeArrowheads="1" noChangeShapeType="1" noTextEdit="1"/>
              </p:cNvSpPr>
              <p:nvPr>
                <p:ph type="body" sz="quarter" idx="12" hasCustomPrompt="1"/>
              </p:nvPr>
            </p:nvSpPr>
            <p:spPr>
              <a:xfrm>
                <a:off x="12494680" y="2395496"/>
                <a:ext cx="1874808" cy="467168"/>
              </a:xfrm>
              <a:blipFill>
                <a:blip r:embed="rId4"/>
                <a:stretch>
                  <a:fillRect l="-2606" r="-7166" b="-64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Szöveg helye 12">
                <a:extLst>
                  <a:ext uri="{FF2B5EF4-FFF2-40B4-BE49-F238E27FC236}">
                    <a16:creationId xmlns:a16="http://schemas.microsoft.com/office/drawing/2014/main" id="{55BE18A9-94CF-3BC3-661C-A0B8D7D57018}"/>
                  </a:ext>
                </a:extLst>
              </p:cNvPr>
              <p:cNvSpPr>
                <a:spLocks noGrp="1"/>
              </p:cNvSpPr>
              <p:nvPr>
                <p:ph type="body" sz="quarter" idx="13" hasCustomPrompt="1"/>
              </p:nvPr>
            </p:nvSpPr>
            <p:spPr>
              <a:xfrm>
                <a:off x="12494680" y="3004362"/>
                <a:ext cx="1874808" cy="307777"/>
              </a:xfrm>
            </p:spPr>
            <p:txBody>
              <a:bodyPr>
                <a:noAutofit/>
              </a:bodyPr>
              <a:lstStyle>
                <a:lvl1pPr marL="0" indent="0">
                  <a:buNone/>
                  <a:defRPr sz="2000"/>
                </a:lvl1pPr>
              </a:lstStyle>
              <a:p>
                <a:pPr lvl="0"/>
                <a14:m>
                  <m:oMathPara xmlns:m="http://schemas.openxmlformats.org/officeDocument/2006/math">
                    <m:oMathParaPr>
                      <m:jc m:val="centerGroup"/>
                    </m:oMathParaPr>
                    <m:oMath xmlns:m="http://schemas.openxmlformats.org/officeDocument/2006/math">
                      <m:r>
                        <a:rPr lang="hu-HU" i="1" dirty="0" smtClean="0">
                          <a:latin typeface="Cambria Math" panose="02040503050406030204" pitchFamily="18" charset="0"/>
                        </a:rPr>
                        <m:t>𝐵𝑖𝑔</m:t>
                      </m:r>
                      <m:r>
                        <a:rPr lang="hu-HU" i="1" dirty="0" smtClean="0">
                          <a:latin typeface="Cambria Math" panose="02040503050406030204" pitchFamily="18" charset="0"/>
                        </a:rPr>
                        <m:t> </m:t>
                      </m:r>
                      <m:r>
                        <a:rPr lang="hu-HU" b="0" i="1" dirty="0" smtClean="0">
                          <a:latin typeface="Cambria Math" panose="02040503050406030204" pitchFamily="18" charset="0"/>
                        </a:rPr>
                        <m:t>𝑒𝑞𝑢𝑎𝑡𝑖𝑜𝑛</m:t>
                      </m:r>
                    </m:oMath>
                  </m:oMathPara>
                </a14:m>
                <a:endParaRPr lang="hu-HU" dirty="0"/>
              </a:p>
            </p:txBody>
          </p:sp>
        </mc:Choice>
        <mc:Fallback xmlns="">
          <p:sp>
            <p:nvSpPr>
              <p:cNvPr id="13" name="Szöveg helye 12">
                <a:extLst>
                  <a:ext uri="{FF2B5EF4-FFF2-40B4-BE49-F238E27FC236}">
                    <a16:creationId xmlns:a16="http://schemas.microsoft.com/office/drawing/2014/main" id="{55BE18A9-94CF-3BC3-661C-A0B8D7D57018}"/>
                  </a:ext>
                </a:extLst>
              </p:cNvPr>
              <p:cNvSpPr>
                <a:spLocks noGrp="1" noRot="1" noChangeAspect="1" noMove="1" noResize="1" noEditPoints="1" noAdjustHandles="1" noChangeArrowheads="1" noChangeShapeType="1" noTextEdit="1"/>
              </p:cNvSpPr>
              <p:nvPr>
                <p:ph type="body" sz="quarter" idx="13" hasCustomPrompt="1"/>
              </p:nvPr>
            </p:nvSpPr>
            <p:spPr>
              <a:xfrm>
                <a:off x="12494680" y="3004362"/>
                <a:ext cx="1874808" cy="307777"/>
              </a:xfrm>
              <a:blipFill>
                <a:blip r:embed="rId5"/>
                <a:stretch>
                  <a:fillRect b="-3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Szöveg helye 12">
                <a:extLst>
                  <a:ext uri="{FF2B5EF4-FFF2-40B4-BE49-F238E27FC236}">
                    <a16:creationId xmlns:a16="http://schemas.microsoft.com/office/drawing/2014/main" id="{4ED4B390-3C5A-D19B-1340-525F64F6FB9D}"/>
                  </a:ext>
                </a:extLst>
              </p:cNvPr>
              <p:cNvSpPr>
                <a:spLocks noGrp="1"/>
              </p:cNvSpPr>
              <p:nvPr>
                <p:ph type="body" sz="quarter" idx="14" hasCustomPrompt="1"/>
              </p:nvPr>
            </p:nvSpPr>
            <p:spPr>
              <a:xfrm>
                <a:off x="12494680" y="3492796"/>
                <a:ext cx="3054506" cy="582287"/>
              </a:xfrm>
              <a:prstGeom prst="roundRect">
                <a:avLst>
                  <a:gd name="adj" fmla="val 30816"/>
                </a:avLst>
              </a:prstGeom>
              <a:solidFill>
                <a:srgbClr val="B7352D">
                  <a:alpha val="25098"/>
                </a:srgbClr>
              </a:solidFill>
              <a:ln w="28575">
                <a:solidFill>
                  <a:srgbClr val="B7352D"/>
                </a:solidFill>
              </a:ln>
            </p:spPr>
            <p:txBody>
              <a:bodyPr>
                <a:spAutoFit/>
              </a:bodyPr>
              <a:lstStyle>
                <a:lvl1pPr marL="0" indent="0">
                  <a:buNone/>
                  <a:defRPr sz="2800" b="1"/>
                </a:lvl1pPr>
              </a:lstStyle>
              <a:p>
                <a:pPr lvl="0"/>
                <a14:m>
                  <m:oMathPara xmlns:m="http://schemas.openxmlformats.org/officeDocument/2006/math">
                    <m:oMathParaPr>
                      <m:jc m:val="centerGroup"/>
                    </m:oMathParaPr>
                    <m:oMath xmlns:m="http://schemas.openxmlformats.org/officeDocument/2006/math">
                      <m:r>
                        <a:rPr lang="hu-HU" b="1" i="1" dirty="0" smtClean="0">
                          <a:latin typeface="Cambria Math" panose="02040503050406030204" pitchFamily="18" charset="0"/>
                        </a:rPr>
                        <m:t>𝑭𝒊𝒏𝒂𝒍</m:t>
                      </m:r>
                      <m:r>
                        <a:rPr lang="hu-HU" b="1" i="1" dirty="0" smtClean="0">
                          <a:latin typeface="Cambria Math" panose="02040503050406030204" pitchFamily="18" charset="0"/>
                        </a:rPr>
                        <m:t> </m:t>
                      </m:r>
                      <m:r>
                        <a:rPr lang="hu-HU" b="1" i="1" dirty="0" smtClean="0">
                          <a:latin typeface="Cambria Math" panose="02040503050406030204" pitchFamily="18" charset="0"/>
                        </a:rPr>
                        <m:t>𝒆𝒒𝒖𝒂𝒕𝒊𝒐𝒏</m:t>
                      </m:r>
                    </m:oMath>
                  </m:oMathPara>
                </a14:m>
                <a:endParaRPr lang="hu-HU" dirty="0"/>
              </a:p>
            </p:txBody>
          </p:sp>
        </mc:Choice>
        <mc:Fallback xmlns="">
          <p:sp>
            <p:nvSpPr>
              <p:cNvPr id="15" name="Szöveg helye 12">
                <a:extLst>
                  <a:ext uri="{FF2B5EF4-FFF2-40B4-BE49-F238E27FC236}">
                    <a16:creationId xmlns:a16="http://schemas.microsoft.com/office/drawing/2014/main" id="{4ED4B390-3C5A-D19B-1340-525F64F6FB9D}"/>
                  </a:ext>
                </a:extLst>
              </p:cNvPr>
              <p:cNvSpPr>
                <a:spLocks noGrp="1" noRot="1" noChangeAspect="1" noMove="1" noResize="1" noEditPoints="1" noAdjustHandles="1" noChangeArrowheads="1" noChangeShapeType="1" noTextEdit="1"/>
              </p:cNvSpPr>
              <p:nvPr>
                <p:ph type="body" sz="quarter" idx="14" hasCustomPrompt="1"/>
              </p:nvPr>
            </p:nvSpPr>
            <p:spPr>
              <a:xfrm>
                <a:off x="12494680" y="3492796"/>
                <a:ext cx="3054506" cy="582287"/>
              </a:xfrm>
              <a:prstGeom prst="roundRect">
                <a:avLst>
                  <a:gd name="adj" fmla="val 30816"/>
                </a:avLst>
              </a:prstGeom>
              <a:blipFill>
                <a:blip r:embed="rId6"/>
                <a:stretch>
                  <a:fillRect b="-3000"/>
                </a:stretch>
              </a:blipFill>
              <a:ln w="28575">
                <a:solidFill>
                  <a:srgbClr val="B7352D"/>
                </a:solidFill>
              </a:ln>
            </p:spPr>
            <p:txBody>
              <a:bodyPr/>
              <a:lstStyle/>
              <a:p>
                <a:r>
                  <a:rPr lang="en-US">
                    <a:noFill/>
                  </a:rPr>
                  <a:t> </a:t>
                </a:r>
              </a:p>
            </p:txBody>
          </p:sp>
        </mc:Fallback>
      </mc:AlternateContent>
    </p:spTree>
    <p:extLst>
      <p:ext uri="{BB962C8B-B14F-4D97-AF65-F5344CB8AC3E}">
        <p14:creationId xmlns:p14="http://schemas.microsoft.com/office/powerpoint/2010/main" val="372352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II. Magnetization">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id="{A3A49CD5-3924-5A2D-D954-136984BF85F3}"/>
              </a:ext>
            </a:extLst>
          </p:cNvPr>
          <p:cNvSpPr/>
          <p:nvPr userDrawn="1"/>
        </p:nvSpPr>
        <p:spPr>
          <a:xfrm>
            <a:off x="0" y="0"/>
            <a:ext cx="12192000" cy="733647"/>
          </a:xfrm>
          <a:prstGeom prst="rect">
            <a:avLst/>
          </a:prstGeom>
          <a:solidFill>
            <a:srgbClr val="215C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pic>
        <p:nvPicPr>
          <p:cNvPr id="6" name="Ábra 5">
            <a:extLst>
              <a:ext uri="{FF2B5EF4-FFF2-40B4-BE49-F238E27FC236}">
                <a16:creationId xmlns:a16="http://schemas.microsoft.com/office/drawing/2014/main" id="{62B8E5F3-9A13-94AA-BBA8-129FF9692AA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1136" y="157716"/>
            <a:ext cx="2601433" cy="433572"/>
          </a:xfrm>
          <a:prstGeom prst="rect">
            <a:avLst/>
          </a:prstGeom>
        </p:spPr>
      </p:pic>
      <p:sp>
        <p:nvSpPr>
          <p:cNvPr id="7" name="Téglalap: lekerekített 6">
            <a:extLst>
              <a:ext uri="{FF2B5EF4-FFF2-40B4-BE49-F238E27FC236}">
                <a16:creationId xmlns:a16="http://schemas.microsoft.com/office/drawing/2014/main" id="{A546CF63-6FF7-39D5-4935-E7189778149A}"/>
              </a:ext>
            </a:extLst>
          </p:cNvPr>
          <p:cNvSpPr/>
          <p:nvPr userDrawn="1"/>
        </p:nvSpPr>
        <p:spPr>
          <a:xfrm>
            <a:off x="148394" y="855174"/>
            <a:ext cx="2160000" cy="360000"/>
          </a:xfrm>
          <a:prstGeom prst="roundRect">
            <a:avLst>
              <a:gd name="adj" fmla="val 50000"/>
            </a:avLst>
          </a:prstGeom>
          <a:solidFill>
            <a:srgbClr val="215CAF">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b="0" dirty="0">
                <a:latin typeface="+mn-lt"/>
              </a:rPr>
              <a:t>I. </a:t>
            </a:r>
            <a:r>
              <a:rPr lang="hu-HU" b="0" dirty="0" err="1">
                <a:latin typeface="+mn-lt"/>
              </a:rPr>
              <a:t>Task</a:t>
            </a:r>
            <a:endParaRPr lang="en-US" b="0" dirty="0">
              <a:latin typeface="+mn-lt"/>
            </a:endParaRPr>
          </a:p>
        </p:txBody>
      </p:sp>
      <p:sp>
        <p:nvSpPr>
          <p:cNvPr id="9" name="Téglalap: lekerekített 8">
            <a:extLst>
              <a:ext uri="{FF2B5EF4-FFF2-40B4-BE49-F238E27FC236}">
                <a16:creationId xmlns:a16="http://schemas.microsoft.com/office/drawing/2014/main" id="{338C7E18-69B1-219E-294E-AC3205BDFCA7}"/>
              </a:ext>
            </a:extLst>
          </p:cNvPr>
          <p:cNvSpPr/>
          <p:nvPr userDrawn="1"/>
        </p:nvSpPr>
        <p:spPr>
          <a:xfrm>
            <a:off x="2572289" y="855175"/>
            <a:ext cx="2160000" cy="360000"/>
          </a:xfrm>
          <a:prstGeom prst="roundRect">
            <a:avLst>
              <a:gd name="adj" fmla="val 50000"/>
            </a:avLst>
          </a:prstGeom>
          <a:solidFill>
            <a:srgbClr val="215CAF">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b="0" dirty="0"/>
              <a:t>II. Basic </a:t>
            </a:r>
            <a:r>
              <a:rPr lang="hu-HU" b="0" dirty="0" err="1"/>
              <a:t>Theory</a:t>
            </a:r>
            <a:endParaRPr lang="en-US" b="0" dirty="0"/>
          </a:p>
        </p:txBody>
      </p:sp>
      <p:sp>
        <p:nvSpPr>
          <p:cNvPr id="10" name="Téglalap: lekerekített 9">
            <a:extLst>
              <a:ext uri="{FF2B5EF4-FFF2-40B4-BE49-F238E27FC236}">
                <a16:creationId xmlns:a16="http://schemas.microsoft.com/office/drawing/2014/main" id="{112B2A23-4DC2-5BF6-D2C5-BFDA80109AE1}"/>
              </a:ext>
            </a:extLst>
          </p:cNvPr>
          <p:cNvSpPr/>
          <p:nvPr userDrawn="1"/>
        </p:nvSpPr>
        <p:spPr>
          <a:xfrm>
            <a:off x="4996184" y="855174"/>
            <a:ext cx="2160000" cy="450000"/>
          </a:xfrm>
          <a:prstGeom prst="roundRect">
            <a:avLst>
              <a:gd name="adj" fmla="val 50000"/>
            </a:avLst>
          </a:prstGeom>
          <a:solidFill>
            <a:srgbClr val="215CA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b="1" dirty="0"/>
              <a:t>III. </a:t>
            </a:r>
            <a:r>
              <a:rPr lang="hu-HU" b="1" dirty="0" err="1"/>
              <a:t>Magnetization</a:t>
            </a:r>
            <a:endParaRPr lang="en-US" b="1" dirty="0"/>
          </a:p>
        </p:txBody>
      </p:sp>
      <p:sp>
        <p:nvSpPr>
          <p:cNvPr id="11" name="Téglalap: lekerekített 10">
            <a:extLst>
              <a:ext uri="{FF2B5EF4-FFF2-40B4-BE49-F238E27FC236}">
                <a16:creationId xmlns:a16="http://schemas.microsoft.com/office/drawing/2014/main" id="{76B19388-A75B-65C6-7770-AD2DDC178FFA}"/>
              </a:ext>
            </a:extLst>
          </p:cNvPr>
          <p:cNvSpPr/>
          <p:nvPr userDrawn="1"/>
        </p:nvSpPr>
        <p:spPr>
          <a:xfrm>
            <a:off x="7420079" y="855174"/>
            <a:ext cx="2160000" cy="360000"/>
          </a:xfrm>
          <a:prstGeom prst="roundRect">
            <a:avLst>
              <a:gd name="adj" fmla="val 50000"/>
            </a:avLst>
          </a:prstGeom>
          <a:solidFill>
            <a:srgbClr val="215CAF">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b="0" dirty="0"/>
              <a:t>IV. </a:t>
            </a:r>
            <a:r>
              <a:rPr lang="hu-HU" b="0" dirty="0" err="1"/>
              <a:t>Measurements</a:t>
            </a:r>
            <a:endParaRPr lang="en-US" b="0" dirty="0"/>
          </a:p>
        </p:txBody>
      </p:sp>
      <p:sp>
        <p:nvSpPr>
          <p:cNvPr id="12" name="Téglalap: lekerekített 11">
            <a:extLst>
              <a:ext uri="{FF2B5EF4-FFF2-40B4-BE49-F238E27FC236}">
                <a16:creationId xmlns:a16="http://schemas.microsoft.com/office/drawing/2014/main" id="{8E474FCC-EB26-C365-861E-553E6ECEC683}"/>
              </a:ext>
            </a:extLst>
          </p:cNvPr>
          <p:cNvSpPr/>
          <p:nvPr userDrawn="1"/>
        </p:nvSpPr>
        <p:spPr>
          <a:xfrm>
            <a:off x="9843974" y="855174"/>
            <a:ext cx="2160000" cy="360000"/>
          </a:xfrm>
          <a:prstGeom prst="roundRect">
            <a:avLst>
              <a:gd name="adj" fmla="val 50000"/>
            </a:avLst>
          </a:prstGeom>
          <a:solidFill>
            <a:srgbClr val="215CAF">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b="0" dirty="0"/>
              <a:t>V. </a:t>
            </a:r>
            <a:r>
              <a:rPr lang="hu-HU" b="0" dirty="0" err="1"/>
              <a:t>Comparisons</a:t>
            </a:r>
            <a:endParaRPr lang="en-US" b="0" dirty="0"/>
          </a:p>
        </p:txBody>
      </p:sp>
      <p:sp>
        <p:nvSpPr>
          <p:cNvPr id="14" name="Cím 1">
            <a:extLst>
              <a:ext uri="{FF2B5EF4-FFF2-40B4-BE49-F238E27FC236}">
                <a16:creationId xmlns:a16="http://schemas.microsoft.com/office/drawing/2014/main" id="{43B161FC-F025-F358-C2F6-A614EA845757}"/>
              </a:ext>
            </a:extLst>
          </p:cNvPr>
          <p:cNvSpPr>
            <a:spLocks noGrp="1"/>
          </p:cNvSpPr>
          <p:nvPr>
            <p:ph type="title" hasCustomPrompt="1"/>
          </p:nvPr>
        </p:nvSpPr>
        <p:spPr>
          <a:xfrm>
            <a:off x="148394" y="1430258"/>
            <a:ext cx="11855580" cy="733647"/>
          </a:xfrm>
        </p:spPr>
        <p:txBody>
          <a:bodyPr/>
          <a:lstStyle>
            <a:lvl1pPr>
              <a:defRPr spc="300"/>
            </a:lvl1pPr>
          </a:lstStyle>
          <a:p>
            <a:r>
              <a:rPr lang="hu-HU" dirty="0" err="1"/>
              <a:t>Title</a:t>
            </a:r>
            <a:endParaRPr lang="en-US" dirty="0"/>
          </a:p>
        </p:txBody>
      </p:sp>
      <p:sp>
        <p:nvSpPr>
          <p:cNvPr id="20" name="TextBox 18">
            <a:extLst>
              <a:ext uri="{FF2B5EF4-FFF2-40B4-BE49-F238E27FC236}">
                <a16:creationId xmlns:a16="http://schemas.microsoft.com/office/drawing/2014/main" id="{19BBCDF8-BBAF-D4BE-96E2-151E66685FFA}"/>
              </a:ext>
            </a:extLst>
          </p:cNvPr>
          <p:cNvSpPr txBox="1"/>
          <p:nvPr userDrawn="1"/>
        </p:nvSpPr>
        <p:spPr>
          <a:xfrm>
            <a:off x="10783957" y="86986"/>
            <a:ext cx="1220017" cy="584775"/>
          </a:xfrm>
          <a:prstGeom prst="rect">
            <a:avLst/>
          </a:prstGeom>
          <a:noFill/>
        </p:spPr>
        <p:txBody>
          <a:bodyPr wrap="square" rtlCol="0" anchor="ctr">
            <a:spAutoFit/>
          </a:bodyPr>
          <a:lstStyle/>
          <a:p>
            <a:pPr algn="r">
              <a:lnSpc>
                <a:spcPct val="100000"/>
              </a:lnSpc>
            </a:pPr>
            <a:fld id="{B7FFC491-2437-2342-B5EA-9E4DE096D838}" type="slidenum">
              <a:rPr lang="hu-HU" sz="3200" b="1" i="0" smtClean="0">
                <a:solidFill>
                  <a:schemeClr val="bg1"/>
                </a:solidFill>
                <a:latin typeface="Gill Sans Light"/>
                <a:cs typeface="Gill Sans Light"/>
              </a:rPr>
              <a:pPr algn="r">
                <a:lnSpc>
                  <a:spcPct val="100000"/>
                </a:lnSpc>
              </a:pPr>
              <a:t>‹#›</a:t>
            </a:fld>
            <a:endParaRPr lang="hu-HU" sz="4000" b="1" i="0" dirty="0">
              <a:solidFill>
                <a:schemeClr val="bg1"/>
              </a:solidFill>
              <a:latin typeface="Gill Sans Light"/>
              <a:cs typeface="Gill Sans Light"/>
            </a:endParaRPr>
          </a:p>
        </p:txBody>
      </p:sp>
      <p:cxnSp>
        <p:nvCxnSpPr>
          <p:cNvPr id="2" name="Egyenes összekötő 1">
            <a:extLst>
              <a:ext uri="{FF2B5EF4-FFF2-40B4-BE49-F238E27FC236}">
                <a16:creationId xmlns:a16="http://schemas.microsoft.com/office/drawing/2014/main" id="{D630BC67-41D7-578B-5DF7-AAEADFFEBA66}"/>
              </a:ext>
            </a:extLst>
          </p:cNvPr>
          <p:cNvCxnSpPr>
            <a:cxnSpLocks/>
          </p:cNvCxnSpPr>
          <p:nvPr userDrawn="1"/>
        </p:nvCxnSpPr>
        <p:spPr>
          <a:xfrm>
            <a:off x="138455" y="2166733"/>
            <a:ext cx="11865519"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3" name="Szöveg helye 12">
            <a:extLst>
              <a:ext uri="{FF2B5EF4-FFF2-40B4-BE49-F238E27FC236}">
                <a16:creationId xmlns:a16="http://schemas.microsoft.com/office/drawing/2014/main" id="{855139BC-6C28-E4D2-4F9E-9315B162E865}"/>
              </a:ext>
            </a:extLst>
          </p:cNvPr>
          <p:cNvSpPr>
            <a:spLocks noGrp="1"/>
          </p:cNvSpPr>
          <p:nvPr>
            <p:ph type="body" sz="quarter" idx="10" hasCustomPrompt="1"/>
          </p:nvPr>
        </p:nvSpPr>
        <p:spPr>
          <a:xfrm>
            <a:off x="12494680" y="4532150"/>
            <a:ext cx="1605696" cy="400110"/>
          </a:xfrm>
        </p:spPr>
        <p:txBody>
          <a:bodyPr>
            <a:normAutofit/>
          </a:bodyPr>
          <a:lstStyle>
            <a:lvl1pPr marL="0" indent="0">
              <a:buNone/>
              <a:defRPr sz="2000"/>
            </a:lvl1pPr>
          </a:lstStyle>
          <a:p>
            <a:pPr lvl="0"/>
            <a:r>
              <a:rPr lang="hu-HU" dirty="0" err="1"/>
              <a:t>Small</a:t>
            </a:r>
            <a:r>
              <a:rPr lang="hu-HU" dirty="0"/>
              <a:t> </a:t>
            </a:r>
            <a:r>
              <a:rPr lang="hu-HU" dirty="0" err="1"/>
              <a:t>TextBox</a:t>
            </a:r>
            <a:endParaRPr lang="hu-HU" dirty="0"/>
          </a:p>
        </p:txBody>
      </p:sp>
      <p:sp>
        <p:nvSpPr>
          <p:cNvPr id="4" name="Szöveg helye 12">
            <a:extLst>
              <a:ext uri="{FF2B5EF4-FFF2-40B4-BE49-F238E27FC236}">
                <a16:creationId xmlns:a16="http://schemas.microsoft.com/office/drawing/2014/main" id="{E9730919-8372-2837-293A-AE4FE386BD9D}"/>
              </a:ext>
            </a:extLst>
          </p:cNvPr>
          <p:cNvSpPr>
            <a:spLocks noGrp="1"/>
          </p:cNvSpPr>
          <p:nvPr>
            <p:ph type="body" sz="quarter" idx="11" hasCustomPrompt="1"/>
          </p:nvPr>
        </p:nvSpPr>
        <p:spPr>
          <a:xfrm>
            <a:off x="12494680" y="4101262"/>
            <a:ext cx="1605696" cy="400110"/>
          </a:xfrm>
        </p:spPr>
        <p:txBody>
          <a:bodyPr>
            <a:noAutofit/>
          </a:bodyPr>
          <a:lstStyle>
            <a:lvl1pPr marL="0" indent="0">
              <a:buNone/>
              <a:defRPr sz="2400"/>
            </a:lvl1pPr>
          </a:lstStyle>
          <a:p>
            <a:pPr lvl="0"/>
            <a:r>
              <a:rPr lang="hu-HU" dirty="0"/>
              <a:t>Big </a:t>
            </a:r>
            <a:r>
              <a:rPr lang="hu-HU" dirty="0" err="1"/>
              <a:t>TextBox</a:t>
            </a:r>
            <a:endParaRPr lang="hu-HU" dirty="0"/>
          </a:p>
        </p:txBody>
      </p:sp>
      <mc:AlternateContent xmlns:mc="http://schemas.openxmlformats.org/markup-compatibility/2006" xmlns:a14="http://schemas.microsoft.com/office/drawing/2010/main">
        <mc:Choice Requires="a14">
          <p:sp>
            <p:nvSpPr>
              <p:cNvPr id="8" name="Szöveg helye 12">
                <a:extLst>
                  <a:ext uri="{FF2B5EF4-FFF2-40B4-BE49-F238E27FC236}">
                    <a16:creationId xmlns:a16="http://schemas.microsoft.com/office/drawing/2014/main" id="{94BA3BAF-B3BE-E698-8D39-A2C01791C015}"/>
                  </a:ext>
                </a:extLst>
              </p:cNvPr>
              <p:cNvSpPr>
                <a:spLocks noGrp="1"/>
              </p:cNvSpPr>
              <p:nvPr>
                <p:ph type="body" sz="quarter" idx="12" hasCustomPrompt="1"/>
              </p:nvPr>
            </p:nvSpPr>
            <p:spPr>
              <a:xfrm>
                <a:off x="12494680" y="2395496"/>
                <a:ext cx="1874808" cy="467168"/>
              </a:xfrm>
            </p:spPr>
            <p:txBody>
              <a:bodyPr>
                <a:noAutofit/>
              </a:bodyPr>
              <a:lstStyle>
                <a:lvl1pPr marL="0" indent="0">
                  <a:buNone/>
                  <a:defRPr sz="2400"/>
                </a:lvl1pPr>
              </a:lstStyle>
              <a:p>
                <a:pPr lvl="0"/>
                <a14:m>
                  <m:oMathPara xmlns:m="http://schemas.openxmlformats.org/officeDocument/2006/math">
                    <m:oMathParaPr>
                      <m:jc m:val="centerGroup"/>
                    </m:oMathParaPr>
                    <m:oMath xmlns:m="http://schemas.openxmlformats.org/officeDocument/2006/math">
                      <m:r>
                        <a:rPr lang="hu-HU" i="1" dirty="0" smtClean="0">
                          <a:latin typeface="Cambria Math" panose="02040503050406030204" pitchFamily="18" charset="0"/>
                        </a:rPr>
                        <m:t>𝐵𝑖𝑔</m:t>
                      </m:r>
                      <m:r>
                        <a:rPr lang="hu-HU" i="1" dirty="0" smtClean="0">
                          <a:latin typeface="Cambria Math" panose="02040503050406030204" pitchFamily="18" charset="0"/>
                        </a:rPr>
                        <m:t> </m:t>
                      </m:r>
                      <m:r>
                        <a:rPr lang="hu-HU" b="0" i="1" dirty="0" smtClean="0">
                          <a:latin typeface="Cambria Math" panose="02040503050406030204" pitchFamily="18" charset="0"/>
                        </a:rPr>
                        <m:t>𝑒𝑞𝑢𝑎𝑡𝑖𝑜𝑛</m:t>
                      </m:r>
                    </m:oMath>
                  </m:oMathPara>
                </a14:m>
                <a:endParaRPr lang="hu-HU" dirty="0"/>
              </a:p>
            </p:txBody>
          </p:sp>
        </mc:Choice>
        <mc:Fallback xmlns="">
          <p:sp>
            <p:nvSpPr>
              <p:cNvPr id="8" name="Szöveg helye 12">
                <a:extLst>
                  <a:ext uri="{FF2B5EF4-FFF2-40B4-BE49-F238E27FC236}">
                    <a16:creationId xmlns:a16="http://schemas.microsoft.com/office/drawing/2014/main" id="{94BA3BAF-B3BE-E698-8D39-A2C01791C015}"/>
                  </a:ext>
                </a:extLst>
              </p:cNvPr>
              <p:cNvSpPr>
                <a:spLocks noGrp="1" noRot="1" noChangeAspect="1" noMove="1" noResize="1" noEditPoints="1" noAdjustHandles="1" noChangeArrowheads="1" noChangeShapeType="1" noTextEdit="1"/>
              </p:cNvSpPr>
              <p:nvPr>
                <p:ph type="body" sz="quarter" idx="12" hasCustomPrompt="1"/>
              </p:nvPr>
            </p:nvSpPr>
            <p:spPr>
              <a:xfrm>
                <a:off x="12494680" y="2395496"/>
                <a:ext cx="1874808" cy="467168"/>
              </a:xfrm>
              <a:blipFill>
                <a:blip r:embed="rId4"/>
                <a:stretch>
                  <a:fillRect l="-2606" r="-7166" b="-64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Szöveg helye 12">
                <a:extLst>
                  <a:ext uri="{FF2B5EF4-FFF2-40B4-BE49-F238E27FC236}">
                    <a16:creationId xmlns:a16="http://schemas.microsoft.com/office/drawing/2014/main" id="{BD1378F3-626C-9D60-5FA7-CB07E84032AA}"/>
                  </a:ext>
                </a:extLst>
              </p:cNvPr>
              <p:cNvSpPr>
                <a:spLocks noGrp="1"/>
              </p:cNvSpPr>
              <p:nvPr>
                <p:ph type="body" sz="quarter" idx="13" hasCustomPrompt="1"/>
              </p:nvPr>
            </p:nvSpPr>
            <p:spPr>
              <a:xfrm>
                <a:off x="12494680" y="3004362"/>
                <a:ext cx="1874808" cy="307777"/>
              </a:xfrm>
            </p:spPr>
            <p:txBody>
              <a:bodyPr>
                <a:noAutofit/>
              </a:bodyPr>
              <a:lstStyle>
                <a:lvl1pPr marL="0" indent="0">
                  <a:buNone/>
                  <a:defRPr sz="2000"/>
                </a:lvl1pPr>
              </a:lstStyle>
              <a:p>
                <a:pPr lvl="0"/>
                <a14:m>
                  <m:oMathPara xmlns:m="http://schemas.openxmlformats.org/officeDocument/2006/math">
                    <m:oMathParaPr>
                      <m:jc m:val="centerGroup"/>
                    </m:oMathParaPr>
                    <m:oMath xmlns:m="http://schemas.openxmlformats.org/officeDocument/2006/math">
                      <m:r>
                        <a:rPr lang="hu-HU" i="1" dirty="0" smtClean="0">
                          <a:latin typeface="Cambria Math" panose="02040503050406030204" pitchFamily="18" charset="0"/>
                        </a:rPr>
                        <m:t>𝐵𝑖𝑔</m:t>
                      </m:r>
                      <m:r>
                        <a:rPr lang="hu-HU" i="1" dirty="0" smtClean="0">
                          <a:latin typeface="Cambria Math" panose="02040503050406030204" pitchFamily="18" charset="0"/>
                        </a:rPr>
                        <m:t> </m:t>
                      </m:r>
                      <m:r>
                        <a:rPr lang="hu-HU" b="0" i="1" dirty="0" smtClean="0">
                          <a:latin typeface="Cambria Math" panose="02040503050406030204" pitchFamily="18" charset="0"/>
                        </a:rPr>
                        <m:t>𝑒𝑞𝑢𝑎𝑡𝑖𝑜𝑛</m:t>
                      </m:r>
                    </m:oMath>
                  </m:oMathPara>
                </a14:m>
                <a:endParaRPr lang="hu-HU" dirty="0"/>
              </a:p>
            </p:txBody>
          </p:sp>
        </mc:Choice>
        <mc:Fallback xmlns="">
          <p:sp>
            <p:nvSpPr>
              <p:cNvPr id="13" name="Szöveg helye 12">
                <a:extLst>
                  <a:ext uri="{FF2B5EF4-FFF2-40B4-BE49-F238E27FC236}">
                    <a16:creationId xmlns:a16="http://schemas.microsoft.com/office/drawing/2014/main" id="{BD1378F3-626C-9D60-5FA7-CB07E84032AA}"/>
                  </a:ext>
                </a:extLst>
              </p:cNvPr>
              <p:cNvSpPr>
                <a:spLocks noGrp="1" noRot="1" noChangeAspect="1" noMove="1" noResize="1" noEditPoints="1" noAdjustHandles="1" noChangeArrowheads="1" noChangeShapeType="1" noTextEdit="1"/>
              </p:cNvSpPr>
              <p:nvPr>
                <p:ph type="body" sz="quarter" idx="13" hasCustomPrompt="1"/>
              </p:nvPr>
            </p:nvSpPr>
            <p:spPr>
              <a:xfrm>
                <a:off x="12494680" y="3004362"/>
                <a:ext cx="1874808" cy="307777"/>
              </a:xfrm>
              <a:blipFill>
                <a:blip r:embed="rId5"/>
                <a:stretch>
                  <a:fillRect b="-3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Szöveg helye 12">
                <a:extLst>
                  <a:ext uri="{FF2B5EF4-FFF2-40B4-BE49-F238E27FC236}">
                    <a16:creationId xmlns:a16="http://schemas.microsoft.com/office/drawing/2014/main" id="{C2E8010A-58B0-5B59-4A10-987DC2775474}"/>
                  </a:ext>
                </a:extLst>
              </p:cNvPr>
              <p:cNvSpPr>
                <a:spLocks noGrp="1"/>
              </p:cNvSpPr>
              <p:nvPr>
                <p:ph type="body" sz="quarter" idx="14" hasCustomPrompt="1"/>
              </p:nvPr>
            </p:nvSpPr>
            <p:spPr>
              <a:xfrm>
                <a:off x="12494680" y="3492796"/>
                <a:ext cx="3054506" cy="582287"/>
              </a:xfrm>
              <a:prstGeom prst="roundRect">
                <a:avLst>
                  <a:gd name="adj" fmla="val 30816"/>
                </a:avLst>
              </a:prstGeom>
              <a:solidFill>
                <a:srgbClr val="B7352D">
                  <a:alpha val="25098"/>
                </a:srgbClr>
              </a:solidFill>
              <a:ln w="28575">
                <a:solidFill>
                  <a:srgbClr val="B7352D"/>
                </a:solidFill>
              </a:ln>
            </p:spPr>
            <p:txBody>
              <a:bodyPr>
                <a:spAutoFit/>
              </a:bodyPr>
              <a:lstStyle>
                <a:lvl1pPr marL="0" indent="0">
                  <a:buNone/>
                  <a:defRPr sz="2800" b="1"/>
                </a:lvl1pPr>
              </a:lstStyle>
              <a:p>
                <a:pPr lvl="0"/>
                <a14:m>
                  <m:oMathPara xmlns:m="http://schemas.openxmlformats.org/officeDocument/2006/math">
                    <m:oMathParaPr>
                      <m:jc m:val="centerGroup"/>
                    </m:oMathParaPr>
                    <m:oMath xmlns:m="http://schemas.openxmlformats.org/officeDocument/2006/math">
                      <m:r>
                        <a:rPr lang="hu-HU" b="1" i="1" dirty="0" smtClean="0">
                          <a:latin typeface="Cambria Math" panose="02040503050406030204" pitchFamily="18" charset="0"/>
                        </a:rPr>
                        <m:t>𝑭𝒊𝒏𝒂𝒍</m:t>
                      </m:r>
                      <m:r>
                        <a:rPr lang="hu-HU" b="1" i="1" dirty="0" smtClean="0">
                          <a:latin typeface="Cambria Math" panose="02040503050406030204" pitchFamily="18" charset="0"/>
                        </a:rPr>
                        <m:t> </m:t>
                      </m:r>
                      <m:r>
                        <a:rPr lang="hu-HU" b="1" i="1" dirty="0" smtClean="0">
                          <a:latin typeface="Cambria Math" panose="02040503050406030204" pitchFamily="18" charset="0"/>
                        </a:rPr>
                        <m:t>𝒆𝒒𝒖𝒂𝒕𝒊𝒐𝒏</m:t>
                      </m:r>
                    </m:oMath>
                  </m:oMathPara>
                </a14:m>
                <a:endParaRPr lang="hu-HU" dirty="0"/>
              </a:p>
            </p:txBody>
          </p:sp>
        </mc:Choice>
        <mc:Fallback xmlns="">
          <p:sp>
            <p:nvSpPr>
              <p:cNvPr id="15" name="Szöveg helye 12">
                <a:extLst>
                  <a:ext uri="{FF2B5EF4-FFF2-40B4-BE49-F238E27FC236}">
                    <a16:creationId xmlns:a16="http://schemas.microsoft.com/office/drawing/2014/main" id="{C2E8010A-58B0-5B59-4A10-987DC2775474}"/>
                  </a:ext>
                </a:extLst>
              </p:cNvPr>
              <p:cNvSpPr>
                <a:spLocks noGrp="1" noRot="1" noChangeAspect="1" noMove="1" noResize="1" noEditPoints="1" noAdjustHandles="1" noChangeArrowheads="1" noChangeShapeType="1" noTextEdit="1"/>
              </p:cNvSpPr>
              <p:nvPr>
                <p:ph type="body" sz="quarter" idx="14" hasCustomPrompt="1"/>
              </p:nvPr>
            </p:nvSpPr>
            <p:spPr>
              <a:xfrm>
                <a:off x="12494680" y="3492796"/>
                <a:ext cx="3054506" cy="582287"/>
              </a:xfrm>
              <a:prstGeom prst="roundRect">
                <a:avLst>
                  <a:gd name="adj" fmla="val 30816"/>
                </a:avLst>
              </a:prstGeom>
              <a:blipFill>
                <a:blip r:embed="rId6"/>
                <a:stretch>
                  <a:fillRect b="-3000"/>
                </a:stretch>
              </a:blipFill>
              <a:ln w="28575">
                <a:solidFill>
                  <a:srgbClr val="B7352D"/>
                </a:solidFill>
              </a:ln>
            </p:spPr>
            <p:txBody>
              <a:bodyPr/>
              <a:lstStyle/>
              <a:p>
                <a:r>
                  <a:rPr lang="en-US">
                    <a:noFill/>
                  </a:rPr>
                  <a:t> </a:t>
                </a:r>
              </a:p>
            </p:txBody>
          </p:sp>
        </mc:Fallback>
      </mc:AlternateContent>
    </p:spTree>
    <p:extLst>
      <p:ext uri="{BB962C8B-B14F-4D97-AF65-F5344CB8AC3E}">
        <p14:creationId xmlns:p14="http://schemas.microsoft.com/office/powerpoint/2010/main" val="696532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V. Measurements">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id="{A3A49CD5-3924-5A2D-D954-136984BF85F3}"/>
              </a:ext>
            </a:extLst>
          </p:cNvPr>
          <p:cNvSpPr/>
          <p:nvPr userDrawn="1"/>
        </p:nvSpPr>
        <p:spPr>
          <a:xfrm>
            <a:off x="0" y="0"/>
            <a:ext cx="12192000" cy="733647"/>
          </a:xfrm>
          <a:prstGeom prst="rect">
            <a:avLst/>
          </a:prstGeom>
          <a:solidFill>
            <a:srgbClr val="215C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pic>
        <p:nvPicPr>
          <p:cNvPr id="6" name="Ábra 5">
            <a:extLst>
              <a:ext uri="{FF2B5EF4-FFF2-40B4-BE49-F238E27FC236}">
                <a16:creationId xmlns:a16="http://schemas.microsoft.com/office/drawing/2014/main" id="{62B8E5F3-9A13-94AA-BBA8-129FF9692AA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1136" y="157716"/>
            <a:ext cx="2601433" cy="433572"/>
          </a:xfrm>
          <a:prstGeom prst="rect">
            <a:avLst/>
          </a:prstGeom>
        </p:spPr>
      </p:pic>
      <p:sp>
        <p:nvSpPr>
          <p:cNvPr id="7" name="Téglalap: lekerekített 6">
            <a:extLst>
              <a:ext uri="{FF2B5EF4-FFF2-40B4-BE49-F238E27FC236}">
                <a16:creationId xmlns:a16="http://schemas.microsoft.com/office/drawing/2014/main" id="{A546CF63-6FF7-39D5-4935-E7189778149A}"/>
              </a:ext>
            </a:extLst>
          </p:cNvPr>
          <p:cNvSpPr/>
          <p:nvPr userDrawn="1"/>
        </p:nvSpPr>
        <p:spPr>
          <a:xfrm>
            <a:off x="148394" y="855174"/>
            <a:ext cx="2160000" cy="360000"/>
          </a:xfrm>
          <a:prstGeom prst="roundRect">
            <a:avLst>
              <a:gd name="adj" fmla="val 50000"/>
            </a:avLst>
          </a:prstGeom>
          <a:solidFill>
            <a:srgbClr val="215CAF">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b="0" dirty="0">
                <a:latin typeface="+mn-lt"/>
              </a:rPr>
              <a:t>I. </a:t>
            </a:r>
            <a:r>
              <a:rPr lang="hu-HU" b="0" dirty="0" err="1">
                <a:latin typeface="+mn-lt"/>
              </a:rPr>
              <a:t>Task</a:t>
            </a:r>
            <a:endParaRPr lang="en-US" b="0" dirty="0">
              <a:latin typeface="+mn-lt"/>
            </a:endParaRPr>
          </a:p>
        </p:txBody>
      </p:sp>
      <p:sp>
        <p:nvSpPr>
          <p:cNvPr id="9" name="Téglalap: lekerekített 8">
            <a:extLst>
              <a:ext uri="{FF2B5EF4-FFF2-40B4-BE49-F238E27FC236}">
                <a16:creationId xmlns:a16="http://schemas.microsoft.com/office/drawing/2014/main" id="{338C7E18-69B1-219E-294E-AC3205BDFCA7}"/>
              </a:ext>
            </a:extLst>
          </p:cNvPr>
          <p:cNvSpPr/>
          <p:nvPr userDrawn="1"/>
        </p:nvSpPr>
        <p:spPr>
          <a:xfrm>
            <a:off x="2572289" y="855175"/>
            <a:ext cx="2160000" cy="360000"/>
          </a:xfrm>
          <a:prstGeom prst="roundRect">
            <a:avLst>
              <a:gd name="adj" fmla="val 50000"/>
            </a:avLst>
          </a:prstGeom>
          <a:solidFill>
            <a:srgbClr val="215CAF">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b="0" dirty="0"/>
              <a:t>II. Basic </a:t>
            </a:r>
            <a:r>
              <a:rPr lang="hu-HU" b="0" dirty="0" err="1"/>
              <a:t>Theory</a:t>
            </a:r>
            <a:endParaRPr lang="en-US" b="0" dirty="0"/>
          </a:p>
        </p:txBody>
      </p:sp>
      <p:sp>
        <p:nvSpPr>
          <p:cNvPr id="10" name="Téglalap: lekerekített 9">
            <a:extLst>
              <a:ext uri="{FF2B5EF4-FFF2-40B4-BE49-F238E27FC236}">
                <a16:creationId xmlns:a16="http://schemas.microsoft.com/office/drawing/2014/main" id="{112B2A23-4DC2-5BF6-D2C5-BFDA80109AE1}"/>
              </a:ext>
            </a:extLst>
          </p:cNvPr>
          <p:cNvSpPr/>
          <p:nvPr userDrawn="1"/>
        </p:nvSpPr>
        <p:spPr>
          <a:xfrm>
            <a:off x="4996184" y="855174"/>
            <a:ext cx="2160000" cy="360000"/>
          </a:xfrm>
          <a:prstGeom prst="roundRect">
            <a:avLst>
              <a:gd name="adj" fmla="val 50000"/>
            </a:avLst>
          </a:prstGeom>
          <a:solidFill>
            <a:srgbClr val="215CAF">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b="0" dirty="0"/>
              <a:t>III. </a:t>
            </a:r>
            <a:r>
              <a:rPr lang="hu-HU" b="0" dirty="0" err="1"/>
              <a:t>Magnetization</a:t>
            </a:r>
            <a:endParaRPr lang="en-US" b="0" dirty="0"/>
          </a:p>
        </p:txBody>
      </p:sp>
      <p:sp>
        <p:nvSpPr>
          <p:cNvPr id="11" name="Téglalap: lekerekített 10">
            <a:extLst>
              <a:ext uri="{FF2B5EF4-FFF2-40B4-BE49-F238E27FC236}">
                <a16:creationId xmlns:a16="http://schemas.microsoft.com/office/drawing/2014/main" id="{76B19388-A75B-65C6-7770-AD2DDC178FFA}"/>
              </a:ext>
            </a:extLst>
          </p:cNvPr>
          <p:cNvSpPr/>
          <p:nvPr userDrawn="1"/>
        </p:nvSpPr>
        <p:spPr>
          <a:xfrm>
            <a:off x="7420079" y="855174"/>
            <a:ext cx="2160000" cy="450000"/>
          </a:xfrm>
          <a:prstGeom prst="roundRect">
            <a:avLst>
              <a:gd name="adj" fmla="val 50000"/>
            </a:avLst>
          </a:prstGeom>
          <a:solidFill>
            <a:srgbClr val="215CA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b="1" dirty="0"/>
              <a:t>IV. </a:t>
            </a:r>
            <a:r>
              <a:rPr lang="hu-HU" b="1" dirty="0" err="1"/>
              <a:t>Measurements</a:t>
            </a:r>
            <a:endParaRPr lang="en-US" b="1" dirty="0"/>
          </a:p>
        </p:txBody>
      </p:sp>
      <p:sp>
        <p:nvSpPr>
          <p:cNvPr id="12" name="Téglalap: lekerekített 11">
            <a:extLst>
              <a:ext uri="{FF2B5EF4-FFF2-40B4-BE49-F238E27FC236}">
                <a16:creationId xmlns:a16="http://schemas.microsoft.com/office/drawing/2014/main" id="{8E474FCC-EB26-C365-861E-553E6ECEC683}"/>
              </a:ext>
            </a:extLst>
          </p:cNvPr>
          <p:cNvSpPr/>
          <p:nvPr userDrawn="1"/>
        </p:nvSpPr>
        <p:spPr>
          <a:xfrm>
            <a:off x="9843974" y="855174"/>
            <a:ext cx="2160000" cy="360000"/>
          </a:xfrm>
          <a:prstGeom prst="roundRect">
            <a:avLst>
              <a:gd name="adj" fmla="val 50000"/>
            </a:avLst>
          </a:prstGeom>
          <a:solidFill>
            <a:srgbClr val="215CAF">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b="0" dirty="0"/>
              <a:t>V. </a:t>
            </a:r>
            <a:r>
              <a:rPr lang="hu-HU" b="0" dirty="0" err="1"/>
              <a:t>Comparisons</a:t>
            </a:r>
            <a:endParaRPr lang="en-US" b="0" dirty="0"/>
          </a:p>
        </p:txBody>
      </p:sp>
      <p:sp>
        <p:nvSpPr>
          <p:cNvPr id="14" name="Cím 1">
            <a:extLst>
              <a:ext uri="{FF2B5EF4-FFF2-40B4-BE49-F238E27FC236}">
                <a16:creationId xmlns:a16="http://schemas.microsoft.com/office/drawing/2014/main" id="{43B161FC-F025-F358-C2F6-A614EA845757}"/>
              </a:ext>
            </a:extLst>
          </p:cNvPr>
          <p:cNvSpPr>
            <a:spLocks noGrp="1"/>
          </p:cNvSpPr>
          <p:nvPr>
            <p:ph type="title" hasCustomPrompt="1"/>
          </p:nvPr>
        </p:nvSpPr>
        <p:spPr>
          <a:xfrm>
            <a:off x="148394" y="1430258"/>
            <a:ext cx="11855580" cy="733647"/>
          </a:xfrm>
        </p:spPr>
        <p:txBody>
          <a:bodyPr/>
          <a:lstStyle>
            <a:lvl1pPr>
              <a:defRPr spc="300"/>
            </a:lvl1pPr>
          </a:lstStyle>
          <a:p>
            <a:r>
              <a:rPr lang="hu-HU" dirty="0" err="1"/>
              <a:t>Title</a:t>
            </a:r>
            <a:endParaRPr lang="en-US" dirty="0"/>
          </a:p>
        </p:txBody>
      </p:sp>
      <p:sp>
        <p:nvSpPr>
          <p:cNvPr id="20" name="TextBox 18">
            <a:extLst>
              <a:ext uri="{FF2B5EF4-FFF2-40B4-BE49-F238E27FC236}">
                <a16:creationId xmlns:a16="http://schemas.microsoft.com/office/drawing/2014/main" id="{19BBCDF8-BBAF-D4BE-96E2-151E66685FFA}"/>
              </a:ext>
            </a:extLst>
          </p:cNvPr>
          <p:cNvSpPr txBox="1"/>
          <p:nvPr userDrawn="1"/>
        </p:nvSpPr>
        <p:spPr>
          <a:xfrm>
            <a:off x="10783957" y="86986"/>
            <a:ext cx="1220017" cy="584775"/>
          </a:xfrm>
          <a:prstGeom prst="rect">
            <a:avLst/>
          </a:prstGeom>
          <a:noFill/>
        </p:spPr>
        <p:txBody>
          <a:bodyPr wrap="square" rtlCol="0" anchor="ctr">
            <a:spAutoFit/>
          </a:bodyPr>
          <a:lstStyle/>
          <a:p>
            <a:pPr algn="r">
              <a:lnSpc>
                <a:spcPct val="100000"/>
              </a:lnSpc>
            </a:pPr>
            <a:fld id="{B7FFC491-2437-2342-B5EA-9E4DE096D838}" type="slidenum">
              <a:rPr lang="hu-HU" sz="3200" b="1" i="0" smtClean="0">
                <a:solidFill>
                  <a:schemeClr val="bg1"/>
                </a:solidFill>
                <a:latin typeface="Gill Sans Light"/>
                <a:cs typeface="Gill Sans Light"/>
              </a:rPr>
              <a:pPr algn="r">
                <a:lnSpc>
                  <a:spcPct val="100000"/>
                </a:lnSpc>
              </a:pPr>
              <a:t>‹#›</a:t>
            </a:fld>
            <a:endParaRPr lang="hu-HU" sz="4000" b="1" i="0" dirty="0">
              <a:solidFill>
                <a:schemeClr val="bg1"/>
              </a:solidFill>
              <a:latin typeface="Gill Sans Light"/>
              <a:cs typeface="Gill Sans Light"/>
            </a:endParaRPr>
          </a:p>
        </p:txBody>
      </p:sp>
      <p:cxnSp>
        <p:nvCxnSpPr>
          <p:cNvPr id="2" name="Egyenes összekötő 1">
            <a:extLst>
              <a:ext uri="{FF2B5EF4-FFF2-40B4-BE49-F238E27FC236}">
                <a16:creationId xmlns:a16="http://schemas.microsoft.com/office/drawing/2014/main" id="{E660B033-D17A-CC2F-E8E9-86EC306943DD}"/>
              </a:ext>
            </a:extLst>
          </p:cNvPr>
          <p:cNvCxnSpPr>
            <a:cxnSpLocks/>
          </p:cNvCxnSpPr>
          <p:nvPr userDrawn="1"/>
        </p:nvCxnSpPr>
        <p:spPr>
          <a:xfrm>
            <a:off x="138455" y="2166733"/>
            <a:ext cx="11865519"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3" name="Szöveg helye 12">
            <a:extLst>
              <a:ext uri="{FF2B5EF4-FFF2-40B4-BE49-F238E27FC236}">
                <a16:creationId xmlns:a16="http://schemas.microsoft.com/office/drawing/2014/main" id="{9E64E1D8-4211-E290-C935-D687410FD169}"/>
              </a:ext>
            </a:extLst>
          </p:cNvPr>
          <p:cNvSpPr>
            <a:spLocks noGrp="1"/>
          </p:cNvSpPr>
          <p:nvPr>
            <p:ph type="body" sz="quarter" idx="10" hasCustomPrompt="1"/>
          </p:nvPr>
        </p:nvSpPr>
        <p:spPr>
          <a:xfrm>
            <a:off x="12494680" y="4532150"/>
            <a:ext cx="1605696" cy="400110"/>
          </a:xfrm>
        </p:spPr>
        <p:txBody>
          <a:bodyPr>
            <a:normAutofit/>
          </a:bodyPr>
          <a:lstStyle>
            <a:lvl1pPr marL="0" indent="0">
              <a:buNone/>
              <a:defRPr sz="2000"/>
            </a:lvl1pPr>
          </a:lstStyle>
          <a:p>
            <a:pPr lvl="0"/>
            <a:r>
              <a:rPr lang="hu-HU" dirty="0" err="1"/>
              <a:t>Small</a:t>
            </a:r>
            <a:r>
              <a:rPr lang="hu-HU" dirty="0"/>
              <a:t> </a:t>
            </a:r>
            <a:r>
              <a:rPr lang="hu-HU" dirty="0" err="1"/>
              <a:t>TextBox</a:t>
            </a:r>
            <a:endParaRPr lang="hu-HU" dirty="0"/>
          </a:p>
        </p:txBody>
      </p:sp>
      <p:sp>
        <p:nvSpPr>
          <p:cNvPr id="4" name="Szöveg helye 12">
            <a:extLst>
              <a:ext uri="{FF2B5EF4-FFF2-40B4-BE49-F238E27FC236}">
                <a16:creationId xmlns:a16="http://schemas.microsoft.com/office/drawing/2014/main" id="{61FE36EA-F62D-F3C3-FEA8-F88458489AE0}"/>
              </a:ext>
            </a:extLst>
          </p:cNvPr>
          <p:cNvSpPr>
            <a:spLocks noGrp="1"/>
          </p:cNvSpPr>
          <p:nvPr>
            <p:ph type="body" sz="quarter" idx="11" hasCustomPrompt="1"/>
          </p:nvPr>
        </p:nvSpPr>
        <p:spPr>
          <a:xfrm>
            <a:off x="12494680" y="4101262"/>
            <a:ext cx="1605696" cy="400110"/>
          </a:xfrm>
        </p:spPr>
        <p:txBody>
          <a:bodyPr>
            <a:noAutofit/>
          </a:bodyPr>
          <a:lstStyle>
            <a:lvl1pPr marL="0" indent="0">
              <a:buNone/>
              <a:defRPr sz="2400"/>
            </a:lvl1pPr>
          </a:lstStyle>
          <a:p>
            <a:pPr lvl="0"/>
            <a:r>
              <a:rPr lang="hu-HU" dirty="0"/>
              <a:t>Big </a:t>
            </a:r>
            <a:r>
              <a:rPr lang="hu-HU" dirty="0" err="1"/>
              <a:t>TextBox</a:t>
            </a:r>
            <a:endParaRPr lang="hu-HU" dirty="0"/>
          </a:p>
        </p:txBody>
      </p:sp>
      <mc:AlternateContent xmlns:mc="http://schemas.openxmlformats.org/markup-compatibility/2006" xmlns:a14="http://schemas.microsoft.com/office/drawing/2010/main">
        <mc:Choice Requires="a14">
          <p:sp>
            <p:nvSpPr>
              <p:cNvPr id="8" name="Szöveg helye 12">
                <a:extLst>
                  <a:ext uri="{FF2B5EF4-FFF2-40B4-BE49-F238E27FC236}">
                    <a16:creationId xmlns:a16="http://schemas.microsoft.com/office/drawing/2014/main" id="{271B5BD8-947F-AE8A-AB60-FDC35379C1A2}"/>
                  </a:ext>
                </a:extLst>
              </p:cNvPr>
              <p:cNvSpPr>
                <a:spLocks noGrp="1"/>
              </p:cNvSpPr>
              <p:nvPr>
                <p:ph type="body" sz="quarter" idx="12" hasCustomPrompt="1"/>
              </p:nvPr>
            </p:nvSpPr>
            <p:spPr>
              <a:xfrm>
                <a:off x="12494680" y="2395496"/>
                <a:ext cx="1874808" cy="467168"/>
              </a:xfrm>
            </p:spPr>
            <p:txBody>
              <a:bodyPr>
                <a:noAutofit/>
              </a:bodyPr>
              <a:lstStyle>
                <a:lvl1pPr marL="0" indent="0">
                  <a:buNone/>
                  <a:defRPr sz="2400"/>
                </a:lvl1pPr>
              </a:lstStyle>
              <a:p>
                <a:pPr lvl="0"/>
                <a14:m>
                  <m:oMathPara xmlns:m="http://schemas.openxmlformats.org/officeDocument/2006/math">
                    <m:oMathParaPr>
                      <m:jc m:val="centerGroup"/>
                    </m:oMathParaPr>
                    <m:oMath xmlns:m="http://schemas.openxmlformats.org/officeDocument/2006/math">
                      <m:r>
                        <a:rPr lang="hu-HU" i="1" dirty="0" smtClean="0">
                          <a:latin typeface="Cambria Math" panose="02040503050406030204" pitchFamily="18" charset="0"/>
                        </a:rPr>
                        <m:t>𝐵𝑖𝑔</m:t>
                      </m:r>
                      <m:r>
                        <a:rPr lang="hu-HU" i="1" dirty="0" smtClean="0">
                          <a:latin typeface="Cambria Math" panose="02040503050406030204" pitchFamily="18" charset="0"/>
                        </a:rPr>
                        <m:t> </m:t>
                      </m:r>
                      <m:r>
                        <a:rPr lang="hu-HU" b="0" i="1" dirty="0" smtClean="0">
                          <a:latin typeface="Cambria Math" panose="02040503050406030204" pitchFamily="18" charset="0"/>
                        </a:rPr>
                        <m:t>𝑒𝑞𝑢𝑎𝑡𝑖𝑜𝑛</m:t>
                      </m:r>
                    </m:oMath>
                  </m:oMathPara>
                </a14:m>
                <a:endParaRPr lang="hu-HU" dirty="0"/>
              </a:p>
            </p:txBody>
          </p:sp>
        </mc:Choice>
        <mc:Fallback xmlns="">
          <p:sp>
            <p:nvSpPr>
              <p:cNvPr id="8" name="Szöveg helye 12">
                <a:extLst>
                  <a:ext uri="{FF2B5EF4-FFF2-40B4-BE49-F238E27FC236}">
                    <a16:creationId xmlns:a16="http://schemas.microsoft.com/office/drawing/2014/main" id="{271B5BD8-947F-AE8A-AB60-FDC35379C1A2}"/>
                  </a:ext>
                </a:extLst>
              </p:cNvPr>
              <p:cNvSpPr>
                <a:spLocks noGrp="1" noRot="1" noChangeAspect="1" noMove="1" noResize="1" noEditPoints="1" noAdjustHandles="1" noChangeArrowheads="1" noChangeShapeType="1" noTextEdit="1"/>
              </p:cNvSpPr>
              <p:nvPr>
                <p:ph type="body" sz="quarter" idx="12" hasCustomPrompt="1"/>
              </p:nvPr>
            </p:nvSpPr>
            <p:spPr>
              <a:xfrm>
                <a:off x="12494680" y="2395496"/>
                <a:ext cx="1874808" cy="467168"/>
              </a:xfrm>
              <a:blipFill>
                <a:blip r:embed="rId4"/>
                <a:stretch>
                  <a:fillRect l="-2606" r="-7166" b="-64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Szöveg helye 12">
                <a:extLst>
                  <a:ext uri="{FF2B5EF4-FFF2-40B4-BE49-F238E27FC236}">
                    <a16:creationId xmlns:a16="http://schemas.microsoft.com/office/drawing/2014/main" id="{59BFBC53-728E-6C6A-F740-4CC282FD1430}"/>
                  </a:ext>
                </a:extLst>
              </p:cNvPr>
              <p:cNvSpPr>
                <a:spLocks noGrp="1"/>
              </p:cNvSpPr>
              <p:nvPr>
                <p:ph type="body" sz="quarter" idx="13" hasCustomPrompt="1"/>
              </p:nvPr>
            </p:nvSpPr>
            <p:spPr>
              <a:xfrm>
                <a:off x="12494680" y="3004362"/>
                <a:ext cx="1874808" cy="307777"/>
              </a:xfrm>
            </p:spPr>
            <p:txBody>
              <a:bodyPr>
                <a:noAutofit/>
              </a:bodyPr>
              <a:lstStyle>
                <a:lvl1pPr marL="0" indent="0">
                  <a:buNone/>
                  <a:defRPr sz="2000"/>
                </a:lvl1pPr>
              </a:lstStyle>
              <a:p>
                <a:pPr lvl="0"/>
                <a14:m>
                  <m:oMathPara xmlns:m="http://schemas.openxmlformats.org/officeDocument/2006/math">
                    <m:oMathParaPr>
                      <m:jc m:val="centerGroup"/>
                    </m:oMathParaPr>
                    <m:oMath xmlns:m="http://schemas.openxmlformats.org/officeDocument/2006/math">
                      <m:r>
                        <a:rPr lang="hu-HU" i="1" dirty="0" smtClean="0">
                          <a:latin typeface="Cambria Math" panose="02040503050406030204" pitchFamily="18" charset="0"/>
                        </a:rPr>
                        <m:t>𝐵𝑖𝑔</m:t>
                      </m:r>
                      <m:r>
                        <a:rPr lang="hu-HU" i="1" dirty="0" smtClean="0">
                          <a:latin typeface="Cambria Math" panose="02040503050406030204" pitchFamily="18" charset="0"/>
                        </a:rPr>
                        <m:t> </m:t>
                      </m:r>
                      <m:r>
                        <a:rPr lang="hu-HU" b="0" i="1" dirty="0" smtClean="0">
                          <a:latin typeface="Cambria Math" panose="02040503050406030204" pitchFamily="18" charset="0"/>
                        </a:rPr>
                        <m:t>𝑒𝑞𝑢𝑎𝑡𝑖𝑜𝑛</m:t>
                      </m:r>
                    </m:oMath>
                  </m:oMathPara>
                </a14:m>
                <a:endParaRPr lang="hu-HU" dirty="0"/>
              </a:p>
            </p:txBody>
          </p:sp>
        </mc:Choice>
        <mc:Fallback xmlns="">
          <p:sp>
            <p:nvSpPr>
              <p:cNvPr id="13" name="Szöveg helye 12">
                <a:extLst>
                  <a:ext uri="{FF2B5EF4-FFF2-40B4-BE49-F238E27FC236}">
                    <a16:creationId xmlns:a16="http://schemas.microsoft.com/office/drawing/2014/main" id="{59BFBC53-728E-6C6A-F740-4CC282FD1430}"/>
                  </a:ext>
                </a:extLst>
              </p:cNvPr>
              <p:cNvSpPr>
                <a:spLocks noGrp="1" noRot="1" noChangeAspect="1" noMove="1" noResize="1" noEditPoints="1" noAdjustHandles="1" noChangeArrowheads="1" noChangeShapeType="1" noTextEdit="1"/>
              </p:cNvSpPr>
              <p:nvPr>
                <p:ph type="body" sz="quarter" idx="13" hasCustomPrompt="1"/>
              </p:nvPr>
            </p:nvSpPr>
            <p:spPr>
              <a:xfrm>
                <a:off x="12494680" y="3004362"/>
                <a:ext cx="1874808" cy="307777"/>
              </a:xfrm>
              <a:blipFill>
                <a:blip r:embed="rId5"/>
                <a:stretch>
                  <a:fillRect b="-3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Szöveg helye 12">
                <a:extLst>
                  <a:ext uri="{FF2B5EF4-FFF2-40B4-BE49-F238E27FC236}">
                    <a16:creationId xmlns:a16="http://schemas.microsoft.com/office/drawing/2014/main" id="{0236FFD5-5317-0BCC-4D02-D60BF6AA32CC}"/>
                  </a:ext>
                </a:extLst>
              </p:cNvPr>
              <p:cNvSpPr>
                <a:spLocks noGrp="1"/>
              </p:cNvSpPr>
              <p:nvPr>
                <p:ph type="body" sz="quarter" idx="14" hasCustomPrompt="1"/>
              </p:nvPr>
            </p:nvSpPr>
            <p:spPr>
              <a:xfrm>
                <a:off x="12494680" y="3492796"/>
                <a:ext cx="3054506" cy="582287"/>
              </a:xfrm>
              <a:prstGeom prst="roundRect">
                <a:avLst>
                  <a:gd name="adj" fmla="val 30816"/>
                </a:avLst>
              </a:prstGeom>
              <a:solidFill>
                <a:srgbClr val="B7352D">
                  <a:alpha val="25098"/>
                </a:srgbClr>
              </a:solidFill>
              <a:ln w="28575">
                <a:solidFill>
                  <a:srgbClr val="B7352D"/>
                </a:solidFill>
              </a:ln>
            </p:spPr>
            <p:txBody>
              <a:bodyPr>
                <a:spAutoFit/>
              </a:bodyPr>
              <a:lstStyle>
                <a:lvl1pPr marL="0" indent="0">
                  <a:buNone/>
                  <a:defRPr sz="2800" b="1"/>
                </a:lvl1pPr>
              </a:lstStyle>
              <a:p>
                <a:pPr lvl="0"/>
                <a14:m>
                  <m:oMathPara xmlns:m="http://schemas.openxmlformats.org/officeDocument/2006/math">
                    <m:oMathParaPr>
                      <m:jc m:val="centerGroup"/>
                    </m:oMathParaPr>
                    <m:oMath xmlns:m="http://schemas.openxmlformats.org/officeDocument/2006/math">
                      <m:r>
                        <a:rPr lang="hu-HU" b="1" i="1" dirty="0" smtClean="0">
                          <a:latin typeface="Cambria Math" panose="02040503050406030204" pitchFamily="18" charset="0"/>
                        </a:rPr>
                        <m:t>𝑭𝒊𝒏𝒂𝒍</m:t>
                      </m:r>
                      <m:r>
                        <a:rPr lang="hu-HU" b="1" i="1" dirty="0" smtClean="0">
                          <a:latin typeface="Cambria Math" panose="02040503050406030204" pitchFamily="18" charset="0"/>
                        </a:rPr>
                        <m:t> </m:t>
                      </m:r>
                      <m:r>
                        <a:rPr lang="hu-HU" b="1" i="1" dirty="0" smtClean="0">
                          <a:latin typeface="Cambria Math" panose="02040503050406030204" pitchFamily="18" charset="0"/>
                        </a:rPr>
                        <m:t>𝒆𝒒𝒖𝒂𝒕𝒊𝒐𝒏</m:t>
                      </m:r>
                    </m:oMath>
                  </m:oMathPara>
                </a14:m>
                <a:endParaRPr lang="hu-HU" dirty="0"/>
              </a:p>
            </p:txBody>
          </p:sp>
        </mc:Choice>
        <mc:Fallback xmlns="">
          <p:sp>
            <p:nvSpPr>
              <p:cNvPr id="15" name="Szöveg helye 12">
                <a:extLst>
                  <a:ext uri="{FF2B5EF4-FFF2-40B4-BE49-F238E27FC236}">
                    <a16:creationId xmlns:a16="http://schemas.microsoft.com/office/drawing/2014/main" id="{0236FFD5-5317-0BCC-4D02-D60BF6AA32CC}"/>
                  </a:ext>
                </a:extLst>
              </p:cNvPr>
              <p:cNvSpPr>
                <a:spLocks noGrp="1" noRot="1" noChangeAspect="1" noMove="1" noResize="1" noEditPoints="1" noAdjustHandles="1" noChangeArrowheads="1" noChangeShapeType="1" noTextEdit="1"/>
              </p:cNvSpPr>
              <p:nvPr>
                <p:ph type="body" sz="quarter" idx="14" hasCustomPrompt="1"/>
              </p:nvPr>
            </p:nvSpPr>
            <p:spPr>
              <a:xfrm>
                <a:off x="12494680" y="3492796"/>
                <a:ext cx="3054506" cy="582287"/>
              </a:xfrm>
              <a:prstGeom prst="roundRect">
                <a:avLst>
                  <a:gd name="adj" fmla="val 30816"/>
                </a:avLst>
              </a:prstGeom>
              <a:blipFill>
                <a:blip r:embed="rId6"/>
                <a:stretch>
                  <a:fillRect b="-3000"/>
                </a:stretch>
              </a:blipFill>
              <a:ln w="28575">
                <a:solidFill>
                  <a:srgbClr val="B7352D"/>
                </a:solidFill>
              </a:ln>
            </p:spPr>
            <p:txBody>
              <a:bodyPr/>
              <a:lstStyle/>
              <a:p>
                <a:r>
                  <a:rPr lang="en-US">
                    <a:noFill/>
                  </a:rPr>
                  <a:t> </a:t>
                </a:r>
              </a:p>
            </p:txBody>
          </p:sp>
        </mc:Fallback>
      </mc:AlternateContent>
    </p:spTree>
    <p:extLst>
      <p:ext uri="{BB962C8B-B14F-4D97-AF65-F5344CB8AC3E}">
        <p14:creationId xmlns:p14="http://schemas.microsoft.com/office/powerpoint/2010/main" val="25417913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V. Comparisons">
    <p:spTree>
      <p:nvGrpSpPr>
        <p:cNvPr id="1" name=""/>
        <p:cNvGrpSpPr/>
        <p:nvPr/>
      </p:nvGrpSpPr>
      <p:grpSpPr>
        <a:xfrm>
          <a:off x="0" y="0"/>
          <a:ext cx="0" cy="0"/>
          <a:chOff x="0" y="0"/>
          <a:chExt cx="0" cy="0"/>
        </a:xfrm>
      </p:grpSpPr>
      <p:sp>
        <p:nvSpPr>
          <p:cNvPr id="5" name="Téglalap 4">
            <a:extLst>
              <a:ext uri="{FF2B5EF4-FFF2-40B4-BE49-F238E27FC236}">
                <a16:creationId xmlns:a16="http://schemas.microsoft.com/office/drawing/2014/main" id="{A3A49CD5-3924-5A2D-D954-136984BF85F3}"/>
              </a:ext>
            </a:extLst>
          </p:cNvPr>
          <p:cNvSpPr/>
          <p:nvPr userDrawn="1"/>
        </p:nvSpPr>
        <p:spPr>
          <a:xfrm>
            <a:off x="0" y="0"/>
            <a:ext cx="12192000" cy="733647"/>
          </a:xfrm>
          <a:prstGeom prst="rect">
            <a:avLst/>
          </a:prstGeom>
          <a:solidFill>
            <a:srgbClr val="215C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pic>
        <p:nvPicPr>
          <p:cNvPr id="6" name="Ábra 5">
            <a:extLst>
              <a:ext uri="{FF2B5EF4-FFF2-40B4-BE49-F238E27FC236}">
                <a16:creationId xmlns:a16="http://schemas.microsoft.com/office/drawing/2014/main" id="{62B8E5F3-9A13-94AA-BBA8-129FF9692AA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1136" y="157716"/>
            <a:ext cx="2601433" cy="433572"/>
          </a:xfrm>
          <a:prstGeom prst="rect">
            <a:avLst/>
          </a:prstGeom>
        </p:spPr>
      </p:pic>
      <p:sp>
        <p:nvSpPr>
          <p:cNvPr id="7" name="Téglalap: lekerekített 6">
            <a:extLst>
              <a:ext uri="{FF2B5EF4-FFF2-40B4-BE49-F238E27FC236}">
                <a16:creationId xmlns:a16="http://schemas.microsoft.com/office/drawing/2014/main" id="{A546CF63-6FF7-39D5-4935-E7189778149A}"/>
              </a:ext>
            </a:extLst>
          </p:cNvPr>
          <p:cNvSpPr/>
          <p:nvPr userDrawn="1"/>
        </p:nvSpPr>
        <p:spPr>
          <a:xfrm>
            <a:off x="148394" y="855174"/>
            <a:ext cx="2160000" cy="360000"/>
          </a:xfrm>
          <a:prstGeom prst="roundRect">
            <a:avLst>
              <a:gd name="adj" fmla="val 50000"/>
            </a:avLst>
          </a:prstGeom>
          <a:solidFill>
            <a:srgbClr val="215CAF">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b="0" dirty="0">
                <a:latin typeface="+mn-lt"/>
              </a:rPr>
              <a:t>I. </a:t>
            </a:r>
            <a:r>
              <a:rPr lang="hu-HU" b="0" dirty="0" err="1">
                <a:latin typeface="+mn-lt"/>
              </a:rPr>
              <a:t>Task</a:t>
            </a:r>
            <a:endParaRPr lang="en-US" b="0" dirty="0">
              <a:latin typeface="+mn-lt"/>
            </a:endParaRPr>
          </a:p>
        </p:txBody>
      </p:sp>
      <p:sp>
        <p:nvSpPr>
          <p:cNvPr id="9" name="Téglalap: lekerekített 8">
            <a:extLst>
              <a:ext uri="{FF2B5EF4-FFF2-40B4-BE49-F238E27FC236}">
                <a16:creationId xmlns:a16="http://schemas.microsoft.com/office/drawing/2014/main" id="{338C7E18-69B1-219E-294E-AC3205BDFCA7}"/>
              </a:ext>
            </a:extLst>
          </p:cNvPr>
          <p:cNvSpPr/>
          <p:nvPr userDrawn="1"/>
        </p:nvSpPr>
        <p:spPr>
          <a:xfrm>
            <a:off x="2572289" y="855175"/>
            <a:ext cx="2160000" cy="360000"/>
          </a:xfrm>
          <a:prstGeom prst="roundRect">
            <a:avLst>
              <a:gd name="adj" fmla="val 50000"/>
            </a:avLst>
          </a:prstGeom>
          <a:solidFill>
            <a:srgbClr val="215CAF">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b="0" dirty="0"/>
              <a:t>II. Basic </a:t>
            </a:r>
            <a:r>
              <a:rPr lang="hu-HU" b="0" dirty="0" err="1"/>
              <a:t>Theory</a:t>
            </a:r>
            <a:endParaRPr lang="en-US" b="0" dirty="0"/>
          </a:p>
        </p:txBody>
      </p:sp>
      <p:sp>
        <p:nvSpPr>
          <p:cNvPr id="10" name="Téglalap: lekerekített 9">
            <a:extLst>
              <a:ext uri="{FF2B5EF4-FFF2-40B4-BE49-F238E27FC236}">
                <a16:creationId xmlns:a16="http://schemas.microsoft.com/office/drawing/2014/main" id="{112B2A23-4DC2-5BF6-D2C5-BFDA80109AE1}"/>
              </a:ext>
            </a:extLst>
          </p:cNvPr>
          <p:cNvSpPr/>
          <p:nvPr userDrawn="1"/>
        </p:nvSpPr>
        <p:spPr>
          <a:xfrm>
            <a:off x="4996184" y="855174"/>
            <a:ext cx="2160000" cy="360000"/>
          </a:xfrm>
          <a:prstGeom prst="roundRect">
            <a:avLst>
              <a:gd name="adj" fmla="val 50000"/>
            </a:avLst>
          </a:prstGeom>
          <a:solidFill>
            <a:srgbClr val="215CAF">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b="0" dirty="0"/>
              <a:t>III. </a:t>
            </a:r>
            <a:r>
              <a:rPr lang="hu-HU" b="0" dirty="0" err="1"/>
              <a:t>Magnetization</a:t>
            </a:r>
            <a:endParaRPr lang="en-US" b="0" dirty="0"/>
          </a:p>
        </p:txBody>
      </p:sp>
      <p:sp>
        <p:nvSpPr>
          <p:cNvPr id="11" name="Téglalap: lekerekített 10">
            <a:extLst>
              <a:ext uri="{FF2B5EF4-FFF2-40B4-BE49-F238E27FC236}">
                <a16:creationId xmlns:a16="http://schemas.microsoft.com/office/drawing/2014/main" id="{76B19388-A75B-65C6-7770-AD2DDC178FFA}"/>
              </a:ext>
            </a:extLst>
          </p:cNvPr>
          <p:cNvSpPr/>
          <p:nvPr userDrawn="1"/>
        </p:nvSpPr>
        <p:spPr>
          <a:xfrm>
            <a:off x="7420079" y="855174"/>
            <a:ext cx="2160000" cy="360000"/>
          </a:xfrm>
          <a:prstGeom prst="roundRect">
            <a:avLst>
              <a:gd name="adj" fmla="val 50000"/>
            </a:avLst>
          </a:prstGeom>
          <a:solidFill>
            <a:srgbClr val="215CAF">
              <a:alpha val="50196"/>
            </a:srgbClr>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b="0" dirty="0"/>
              <a:t>IV. </a:t>
            </a:r>
            <a:r>
              <a:rPr lang="hu-HU" b="0" dirty="0" err="1"/>
              <a:t>Measurements</a:t>
            </a:r>
            <a:endParaRPr lang="en-US" b="0" dirty="0"/>
          </a:p>
        </p:txBody>
      </p:sp>
      <p:sp>
        <p:nvSpPr>
          <p:cNvPr id="12" name="Téglalap: lekerekített 11">
            <a:extLst>
              <a:ext uri="{FF2B5EF4-FFF2-40B4-BE49-F238E27FC236}">
                <a16:creationId xmlns:a16="http://schemas.microsoft.com/office/drawing/2014/main" id="{8E474FCC-EB26-C365-861E-553E6ECEC683}"/>
              </a:ext>
            </a:extLst>
          </p:cNvPr>
          <p:cNvSpPr/>
          <p:nvPr userDrawn="1"/>
        </p:nvSpPr>
        <p:spPr>
          <a:xfrm>
            <a:off x="9843974" y="855174"/>
            <a:ext cx="2160000" cy="450000"/>
          </a:xfrm>
          <a:prstGeom prst="roundRect">
            <a:avLst>
              <a:gd name="adj" fmla="val 50000"/>
            </a:avLst>
          </a:prstGeom>
          <a:solidFill>
            <a:srgbClr val="215CAF"/>
          </a:solid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hu-HU" b="1" dirty="0"/>
              <a:t>V. </a:t>
            </a:r>
            <a:r>
              <a:rPr lang="hu-HU" b="1" dirty="0" err="1"/>
              <a:t>Comparisons</a:t>
            </a:r>
            <a:endParaRPr lang="en-US" b="1" dirty="0"/>
          </a:p>
        </p:txBody>
      </p:sp>
      <p:sp>
        <p:nvSpPr>
          <p:cNvPr id="14" name="Cím 1">
            <a:extLst>
              <a:ext uri="{FF2B5EF4-FFF2-40B4-BE49-F238E27FC236}">
                <a16:creationId xmlns:a16="http://schemas.microsoft.com/office/drawing/2014/main" id="{43B161FC-F025-F358-C2F6-A614EA845757}"/>
              </a:ext>
            </a:extLst>
          </p:cNvPr>
          <p:cNvSpPr>
            <a:spLocks noGrp="1"/>
          </p:cNvSpPr>
          <p:nvPr>
            <p:ph type="title" hasCustomPrompt="1"/>
          </p:nvPr>
        </p:nvSpPr>
        <p:spPr>
          <a:xfrm>
            <a:off x="148394" y="1430258"/>
            <a:ext cx="11855580" cy="733647"/>
          </a:xfrm>
        </p:spPr>
        <p:txBody>
          <a:bodyPr/>
          <a:lstStyle>
            <a:lvl1pPr>
              <a:defRPr spc="300"/>
            </a:lvl1pPr>
          </a:lstStyle>
          <a:p>
            <a:r>
              <a:rPr lang="hu-HU" dirty="0" err="1"/>
              <a:t>Title</a:t>
            </a:r>
            <a:endParaRPr lang="en-US" dirty="0"/>
          </a:p>
        </p:txBody>
      </p:sp>
      <p:sp>
        <p:nvSpPr>
          <p:cNvPr id="20" name="TextBox 18">
            <a:extLst>
              <a:ext uri="{FF2B5EF4-FFF2-40B4-BE49-F238E27FC236}">
                <a16:creationId xmlns:a16="http://schemas.microsoft.com/office/drawing/2014/main" id="{19BBCDF8-BBAF-D4BE-96E2-151E66685FFA}"/>
              </a:ext>
            </a:extLst>
          </p:cNvPr>
          <p:cNvSpPr txBox="1"/>
          <p:nvPr userDrawn="1"/>
        </p:nvSpPr>
        <p:spPr>
          <a:xfrm>
            <a:off x="10783957" y="86986"/>
            <a:ext cx="1220017" cy="584775"/>
          </a:xfrm>
          <a:prstGeom prst="rect">
            <a:avLst/>
          </a:prstGeom>
          <a:noFill/>
        </p:spPr>
        <p:txBody>
          <a:bodyPr wrap="square" rtlCol="0" anchor="ctr">
            <a:spAutoFit/>
          </a:bodyPr>
          <a:lstStyle/>
          <a:p>
            <a:pPr algn="r">
              <a:lnSpc>
                <a:spcPct val="100000"/>
              </a:lnSpc>
            </a:pPr>
            <a:fld id="{B7FFC491-2437-2342-B5EA-9E4DE096D838}" type="slidenum">
              <a:rPr lang="hu-HU" sz="3200" b="1" i="0" smtClean="0">
                <a:solidFill>
                  <a:schemeClr val="bg1"/>
                </a:solidFill>
                <a:latin typeface="Gill Sans Light"/>
                <a:cs typeface="Gill Sans Light"/>
              </a:rPr>
              <a:pPr algn="r">
                <a:lnSpc>
                  <a:spcPct val="100000"/>
                </a:lnSpc>
              </a:pPr>
              <a:t>‹#›</a:t>
            </a:fld>
            <a:endParaRPr lang="hu-HU" sz="4000" b="1" i="0" dirty="0">
              <a:solidFill>
                <a:schemeClr val="bg1"/>
              </a:solidFill>
              <a:latin typeface="Gill Sans Light"/>
              <a:cs typeface="Gill Sans Light"/>
            </a:endParaRPr>
          </a:p>
        </p:txBody>
      </p:sp>
      <p:cxnSp>
        <p:nvCxnSpPr>
          <p:cNvPr id="16" name="Egyenes összekötő 15">
            <a:extLst>
              <a:ext uri="{FF2B5EF4-FFF2-40B4-BE49-F238E27FC236}">
                <a16:creationId xmlns:a16="http://schemas.microsoft.com/office/drawing/2014/main" id="{939A61E8-B318-AFD4-E5FA-5F8AADEC60F3}"/>
              </a:ext>
            </a:extLst>
          </p:cNvPr>
          <p:cNvCxnSpPr>
            <a:cxnSpLocks/>
          </p:cNvCxnSpPr>
          <p:nvPr userDrawn="1"/>
        </p:nvCxnSpPr>
        <p:spPr>
          <a:xfrm>
            <a:off x="138455" y="2166733"/>
            <a:ext cx="11865519" cy="0"/>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17" name="Szöveg helye 12">
            <a:extLst>
              <a:ext uri="{FF2B5EF4-FFF2-40B4-BE49-F238E27FC236}">
                <a16:creationId xmlns:a16="http://schemas.microsoft.com/office/drawing/2014/main" id="{3650AEA9-CBC2-C29C-2B6E-E4A5DAC6EB75}"/>
              </a:ext>
            </a:extLst>
          </p:cNvPr>
          <p:cNvSpPr>
            <a:spLocks noGrp="1"/>
          </p:cNvSpPr>
          <p:nvPr>
            <p:ph type="body" sz="quarter" idx="10" hasCustomPrompt="1"/>
          </p:nvPr>
        </p:nvSpPr>
        <p:spPr>
          <a:xfrm>
            <a:off x="12494680" y="4532150"/>
            <a:ext cx="1605696" cy="400110"/>
          </a:xfrm>
        </p:spPr>
        <p:txBody>
          <a:bodyPr>
            <a:normAutofit/>
          </a:bodyPr>
          <a:lstStyle>
            <a:lvl1pPr marL="0" indent="0">
              <a:buNone/>
              <a:defRPr sz="2000"/>
            </a:lvl1pPr>
          </a:lstStyle>
          <a:p>
            <a:pPr lvl="0"/>
            <a:r>
              <a:rPr lang="hu-HU" dirty="0" err="1"/>
              <a:t>Small</a:t>
            </a:r>
            <a:r>
              <a:rPr lang="hu-HU" dirty="0"/>
              <a:t> </a:t>
            </a:r>
            <a:r>
              <a:rPr lang="hu-HU" dirty="0" err="1"/>
              <a:t>TextBox</a:t>
            </a:r>
            <a:endParaRPr lang="hu-HU" dirty="0"/>
          </a:p>
        </p:txBody>
      </p:sp>
      <p:sp>
        <p:nvSpPr>
          <p:cNvPr id="18" name="Szöveg helye 12">
            <a:extLst>
              <a:ext uri="{FF2B5EF4-FFF2-40B4-BE49-F238E27FC236}">
                <a16:creationId xmlns:a16="http://schemas.microsoft.com/office/drawing/2014/main" id="{E4783920-B739-D112-FC7E-65C592CF3124}"/>
              </a:ext>
            </a:extLst>
          </p:cNvPr>
          <p:cNvSpPr>
            <a:spLocks noGrp="1"/>
          </p:cNvSpPr>
          <p:nvPr>
            <p:ph type="body" sz="quarter" idx="11" hasCustomPrompt="1"/>
          </p:nvPr>
        </p:nvSpPr>
        <p:spPr>
          <a:xfrm>
            <a:off x="12494680" y="4101262"/>
            <a:ext cx="1605696" cy="400110"/>
          </a:xfrm>
        </p:spPr>
        <p:txBody>
          <a:bodyPr>
            <a:noAutofit/>
          </a:bodyPr>
          <a:lstStyle>
            <a:lvl1pPr marL="0" indent="0">
              <a:buNone/>
              <a:defRPr sz="2400"/>
            </a:lvl1pPr>
          </a:lstStyle>
          <a:p>
            <a:pPr lvl="0"/>
            <a:r>
              <a:rPr lang="hu-HU" dirty="0"/>
              <a:t>Big </a:t>
            </a:r>
            <a:r>
              <a:rPr lang="hu-HU" dirty="0" err="1"/>
              <a:t>TextBox</a:t>
            </a:r>
            <a:endParaRPr lang="hu-HU" dirty="0"/>
          </a:p>
        </p:txBody>
      </p:sp>
      <mc:AlternateContent xmlns:mc="http://schemas.openxmlformats.org/markup-compatibility/2006" xmlns:a14="http://schemas.microsoft.com/office/drawing/2010/main">
        <mc:Choice Requires="a14">
          <p:sp>
            <p:nvSpPr>
              <p:cNvPr id="19" name="Szöveg helye 12">
                <a:extLst>
                  <a:ext uri="{FF2B5EF4-FFF2-40B4-BE49-F238E27FC236}">
                    <a16:creationId xmlns:a16="http://schemas.microsoft.com/office/drawing/2014/main" id="{F93B1A29-F146-2884-1B4A-6BF4C73A9327}"/>
                  </a:ext>
                </a:extLst>
              </p:cNvPr>
              <p:cNvSpPr>
                <a:spLocks noGrp="1"/>
              </p:cNvSpPr>
              <p:nvPr>
                <p:ph type="body" sz="quarter" idx="12" hasCustomPrompt="1"/>
              </p:nvPr>
            </p:nvSpPr>
            <p:spPr>
              <a:xfrm>
                <a:off x="12494680" y="2395496"/>
                <a:ext cx="1874808" cy="467168"/>
              </a:xfrm>
            </p:spPr>
            <p:txBody>
              <a:bodyPr>
                <a:noAutofit/>
              </a:bodyPr>
              <a:lstStyle>
                <a:lvl1pPr marL="0" indent="0">
                  <a:buNone/>
                  <a:defRPr sz="2400"/>
                </a:lvl1pPr>
              </a:lstStyle>
              <a:p>
                <a:pPr lvl="0"/>
                <a14:m>
                  <m:oMathPara xmlns:m="http://schemas.openxmlformats.org/officeDocument/2006/math">
                    <m:oMathParaPr>
                      <m:jc m:val="centerGroup"/>
                    </m:oMathParaPr>
                    <m:oMath xmlns:m="http://schemas.openxmlformats.org/officeDocument/2006/math">
                      <m:r>
                        <a:rPr lang="hu-HU" i="1" dirty="0" smtClean="0">
                          <a:latin typeface="Cambria Math" panose="02040503050406030204" pitchFamily="18" charset="0"/>
                        </a:rPr>
                        <m:t>𝐵𝑖𝑔</m:t>
                      </m:r>
                      <m:r>
                        <a:rPr lang="hu-HU" i="1" dirty="0" smtClean="0">
                          <a:latin typeface="Cambria Math" panose="02040503050406030204" pitchFamily="18" charset="0"/>
                        </a:rPr>
                        <m:t> </m:t>
                      </m:r>
                      <m:r>
                        <a:rPr lang="hu-HU" b="0" i="1" dirty="0" smtClean="0">
                          <a:latin typeface="Cambria Math" panose="02040503050406030204" pitchFamily="18" charset="0"/>
                        </a:rPr>
                        <m:t>𝑒𝑞𝑢𝑎𝑡𝑖𝑜𝑛</m:t>
                      </m:r>
                    </m:oMath>
                  </m:oMathPara>
                </a14:m>
                <a:endParaRPr lang="hu-HU" dirty="0"/>
              </a:p>
            </p:txBody>
          </p:sp>
        </mc:Choice>
        <mc:Fallback xmlns="">
          <p:sp>
            <p:nvSpPr>
              <p:cNvPr id="19" name="Szöveg helye 12">
                <a:extLst>
                  <a:ext uri="{FF2B5EF4-FFF2-40B4-BE49-F238E27FC236}">
                    <a16:creationId xmlns:a16="http://schemas.microsoft.com/office/drawing/2014/main" id="{F93B1A29-F146-2884-1B4A-6BF4C73A9327}"/>
                  </a:ext>
                </a:extLst>
              </p:cNvPr>
              <p:cNvSpPr>
                <a:spLocks noGrp="1" noRot="1" noChangeAspect="1" noMove="1" noResize="1" noEditPoints="1" noAdjustHandles="1" noChangeArrowheads="1" noChangeShapeType="1" noTextEdit="1"/>
              </p:cNvSpPr>
              <p:nvPr>
                <p:ph type="body" sz="quarter" idx="12" hasCustomPrompt="1"/>
              </p:nvPr>
            </p:nvSpPr>
            <p:spPr>
              <a:xfrm>
                <a:off x="12494680" y="2395496"/>
                <a:ext cx="1874808" cy="467168"/>
              </a:xfrm>
              <a:blipFill>
                <a:blip r:embed="rId4"/>
                <a:stretch>
                  <a:fillRect l="-2606" r="-7166" b="-6494"/>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1" name="Szöveg helye 12">
                <a:extLst>
                  <a:ext uri="{FF2B5EF4-FFF2-40B4-BE49-F238E27FC236}">
                    <a16:creationId xmlns:a16="http://schemas.microsoft.com/office/drawing/2014/main" id="{AE6A8AAF-A9AB-746C-E4FD-1A9DA0D2C387}"/>
                  </a:ext>
                </a:extLst>
              </p:cNvPr>
              <p:cNvSpPr>
                <a:spLocks noGrp="1"/>
              </p:cNvSpPr>
              <p:nvPr>
                <p:ph type="body" sz="quarter" idx="13" hasCustomPrompt="1"/>
              </p:nvPr>
            </p:nvSpPr>
            <p:spPr>
              <a:xfrm>
                <a:off x="12494680" y="3004362"/>
                <a:ext cx="1874808" cy="307777"/>
              </a:xfrm>
            </p:spPr>
            <p:txBody>
              <a:bodyPr>
                <a:noAutofit/>
              </a:bodyPr>
              <a:lstStyle>
                <a:lvl1pPr marL="0" indent="0">
                  <a:buNone/>
                  <a:defRPr sz="2000"/>
                </a:lvl1pPr>
              </a:lstStyle>
              <a:p>
                <a:pPr lvl="0"/>
                <a14:m>
                  <m:oMathPara xmlns:m="http://schemas.openxmlformats.org/officeDocument/2006/math">
                    <m:oMathParaPr>
                      <m:jc m:val="centerGroup"/>
                    </m:oMathParaPr>
                    <m:oMath xmlns:m="http://schemas.openxmlformats.org/officeDocument/2006/math">
                      <m:r>
                        <a:rPr lang="hu-HU" i="1" dirty="0" smtClean="0">
                          <a:latin typeface="Cambria Math" panose="02040503050406030204" pitchFamily="18" charset="0"/>
                        </a:rPr>
                        <m:t>𝐵𝑖𝑔</m:t>
                      </m:r>
                      <m:r>
                        <a:rPr lang="hu-HU" i="1" dirty="0" smtClean="0">
                          <a:latin typeface="Cambria Math" panose="02040503050406030204" pitchFamily="18" charset="0"/>
                        </a:rPr>
                        <m:t> </m:t>
                      </m:r>
                      <m:r>
                        <a:rPr lang="hu-HU" b="0" i="1" dirty="0" smtClean="0">
                          <a:latin typeface="Cambria Math" panose="02040503050406030204" pitchFamily="18" charset="0"/>
                        </a:rPr>
                        <m:t>𝑒𝑞𝑢𝑎𝑡𝑖𝑜𝑛</m:t>
                      </m:r>
                    </m:oMath>
                  </m:oMathPara>
                </a14:m>
                <a:endParaRPr lang="hu-HU" dirty="0"/>
              </a:p>
            </p:txBody>
          </p:sp>
        </mc:Choice>
        <mc:Fallback xmlns="">
          <p:sp>
            <p:nvSpPr>
              <p:cNvPr id="21" name="Szöveg helye 12">
                <a:extLst>
                  <a:ext uri="{FF2B5EF4-FFF2-40B4-BE49-F238E27FC236}">
                    <a16:creationId xmlns:a16="http://schemas.microsoft.com/office/drawing/2014/main" id="{AE6A8AAF-A9AB-746C-E4FD-1A9DA0D2C387}"/>
                  </a:ext>
                </a:extLst>
              </p:cNvPr>
              <p:cNvSpPr>
                <a:spLocks noGrp="1" noRot="1" noChangeAspect="1" noMove="1" noResize="1" noEditPoints="1" noAdjustHandles="1" noChangeArrowheads="1" noChangeShapeType="1" noTextEdit="1"/>
              </p:cNvSpPr>
              <p:nvPr>
                <p:ph type="body" sz="quarter" idx="13" hasCustomPrompt="1"/>
              </p:nvPr>
            </p:nvSpPr>
            <p:spPr>
              <a:xfrm>
                <a:off x="12494680" y="3004362"/>
                <a:ext cx="1874808" cy="307777"/>
              </a:xfrm>
              <a:blipFill>
                <a:blip r:embed="rId5"/>
                <a:stretch>
                  <a:fillRect b="-38000"/>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22" name="Szöveg helye 12">
                <a:extLst>
                  <a:ext uri="{FF2B5EF4-FFF2-40B4-BE49-F238E27FC236}">
                    <a16:creationId xmlns:a16="http://schemas.microsoft.com/office/drawing/2014/main" id="{CAB352D0-1EB1-4677-540B-CA7135D03112}"/>
                  </a:ext>
                </a:extLst>
              </p:cNvPr>
              <p:cNvSpPr>
                <a:spLocks noGrp="1"/>
              </p:cNvSpPr>
              <p:nvPr>
                <p:ph type="body" sz="quarter" idx="14" hasCustomPrompt="1"/>
              </p:nvPr>
            </p:nvSpPr>
            <p:spPr>
              <a:xfrm>
                <a:off x="12494680" y="3492796"/>
                <a:ext cx="3054506" cy="582287"/>
              </a:xfrm>
              <a:prstGeom prst="roundRect">
                <a:avLst>
                  <a:gd name="adj" fmla="val 30816"/>
                </a:avLst>
              </a:prstGeom>
              <a:solidFill>
                <a:srgbClr val="B7352D">
                  <a:alpha val="25098"/>
                </a:srgbClr>
              </a:solidFill>
              <a:ln w="28575">
                <a:solidFill>
                  <a:srgbClr val="B7352D"/>
                </a:solidFill>
              </a:ln>
            </p:spPr>
            <p:txBody>
              <a:bodyPr>
                <a:spAutoFit/>
              </a:bodyPr>
              <a:lstStyle>
                <a:lvl1pPr marL="0" indent="0">
                  <a:buNone/>
                  <a:defRPr sz="2800" b="1"/>
                </a:lvl1pPr>
              </a:lstStyle>
              <a:p>
                <a:pPr lvl="0"/>
                <a14:m>
                  <m:oMathPara xmlns:m="http://schemas.openxmlformats.org/officeDocument/2006/math">
                    <m:oMathParaPr>
                      <m:jc m:val="centerGroup"/>
                    </m:oMathParaPr>
                    <m:oMath xmlns:m="http://schemas.openxmlformats.org/officeDocument/2006/math">
                      <m:r>
                        <a:rPr lang="hu-HU" b="1" i="1" dirty="0" smtClean="0">
                          <a:latin typeface="Cambria Math" panose="02040503050406030204" pitchFamily="18" charset="0"/>
                        </a:rPr>
                        <m:t>𝑭𝒊𝒏𝒂𝒍</m:t>
                      </m:r>
                      <m:r>
                        <a:rPr lang="hu-HU" b="1" i="1" dirty="0" smtClean="0">
                          <a:latin typeface="Cambria Math" panose="02040503050406030204" pitchFamily="18" charset="0"/>
                        </a:rPr>
                        <m:t> </m:t>
                      </m:r>
                      <m:r>
                        <a:rPr lang="hu-HU" b="1" i="1" dirty="0" smtClean="0">
                          <a:latin typeface="Cambria Math" panose="02040503050406030204" pitchFamily="18" charset="0"/>
                        </a:rPr>
                        <m:t>𝒆𝒒𝒖𝒂𝒕𝒊𝒐𝒏</m:t>
                      </m:r>
                    </m:oMath>
                  </m:oMathPara>
                </a14:m>
                <a:endParaRPr lang="hu-HU" dirty="0"/>
              </a:p>
            </p:txBody>
          </p:sp>
        </mc:Choice>
        <mc:Fallback xmlns="">
          <p:sp>
            <p:nvSpPr>
              <p:cNvPr id="22" name="Szöveg helye 12">
                <a:extLst>
                  <a:ext uri="{FF2B5EF4-FFF2-40B4-BE49-F238E27FC236}">
                    <a16:creationId xmlns:a16="http://schemas.microsoft.com/office/drawing/2014/main" id="{CAB352D0-1EB1-4677-540B-CA7135D03112}"/>
                  </a:ext>
                </a:extLst>
              </p:cNvPr>
              <p:cNvSpPr>
                <a:spLocks noGrp="1" noRot="1" noChangeAspect="1" noMove="1" noResize="1" noEditPoints="1" noAdjustHandles="1" noChangeArrowheads="1" noChangeShapeType="1" noTextEdit="1"/>
              </p:cNvSpPr>
              <p:nvPr>
                <p:ph type="body" sz="quarter" idx="14" hasCustomPrompt="1"/>
              </p:nvPr>
            </p:nvSpPr>
            <p:spPr>
              <a:xfrm>
                <a:off x="12494680" y="3492796"/>
                <a:ext cx="3054506" cy="582287"/>
              </a:xfrm>
              <a:prstGeom prst="roundRect">
                <a:avLst>
                  <a:gd name="adj" fmla="val 30816"/>
                </a:avLst>
              </a:prstGeom>
              <a:blipFill>
                <a:blip r:embed="rId6"/>
                <a:stretch>
                  <a:fillRect b="-3000"/>
                </a:stretch>
              </a:blipFill>
              <a:ln w="28575">
                <a:solidFill>
                  <a:srgbClr val="B7352D"/>
                </a:solidFill>
              </a:ln>
            </p:spPr>
            <p:txBody>
              <a:bodyPr/>
              <a:lstStyle/>
              <a:p>
                <a:r>
                  <a:rPr lang="en-US">
                    <a:noFill/>
                  </a:rPr>
                  <a:t> </a:t>
                </a:r>
              </a:p>
            </p:txBody>
          </p:sp>
        </mc:Fallback>
      </mc:AlternateContent>
    </p:spTree>
    <p:extLst>
      <p:ext uri="{BB962C8B-B14F-4D97-AF65-F5344CB8AC3E}">
        <p14:creationId xmlns:p14="http://schemas.microsoft.com/office/powerpoint/2010/main" val="30033983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xt Topic">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533495-7C50-42C6-AF8D-2A5314C83FFB}"/>
              </a:ext>
            </a:extLst>
          </p:cNvPr>
          <p:cNvSpPr>
            <a:spLocks noGrp="1"/>
          </p:cNvSpPr>
          <p:nvPr>
            <p:ph type="title" hasCustomPrompt="1"/>
          </p:nvPr>
        </p:nvSpPr>
        <p:spPr>
          <a:xfrm>
            <a:off x="2874821" y="3230678"/>
            <a:ext cx="8677836" cy="719051"/>
          </a:xfrm>
        </p:spPr>
        <p:txBody>
          <a:bodyPr anchor="ctr"/>
          <a:lstStyle>
            <a:lvl1pPr>
              <a:defRPr sz="4400" b="1" spc="300">
                <a:solidFill>
                  <a:schemeClr val="tx1"/>
                </a:solidFill>
                <a:latin typeface="+mj-lt"/>
                <a:ea typeface="Cambria" panose="02040503050406030204" pitchFamily="18" charset="0"/>
              </a:defRPr>
            </a:lvl1pPr>
          </a:lstStyle>
          <a:p>
            <a:r>
              <a:rPr lang="hu-HU" dirty="0"/>
              <a:t>VI. </a:t>
            </a:r>
            <a:r>
              <a:rPr lang="hu-HU" dirty="0" err="1"/>
              <a:t>Next</a:t>
            </a:r>
            <a:r>
              <a:rPr lang="hu-HU" dirty="0"/>
              <a:t> </a:t>
            </a:r>
            <a:r>
              <a:rPr lang="hu-HU" dirty="0" err="1"/>
              <a:t>Topic</a:t>
            </a:r>
            <a:endParaRPr lang="en-US" dirty="0"/>
          </a:p>
        </p:txBody>
      </p:sp>
      <p:cxnSp>
        <p:nvCxnSpPr>
          <p:cNvPr id="5" name="Egyenes összekötő 3">
            <a:extLst>
              <a:ext uri="{FF2B5EF4-FFF2-40B4-BE49-F238E27FC236}">
                <a16:creationId xmlns:a16="http://schemas.microsoft.com/office/drawing/2014/main" id="{203C4274-7B69-45CD-8987-7A050E6DE007}"/>
              </a:ext>
            </a:extLst>
          </p:cNvPr>
          <p:cNvCxnSpPr>
            <a:cxnSpLocks/>
          </p:cNvCxnSpPr>
          <p:nvPr userDrawn="1"/>
        </p:nvCxnSpPr>
        <p:spPr>
          <a:xfrm>
            <a:off x="2360115" y="2331339"/>
            <a:ext cx="0" cy="2517731"/>
          </a:xfrm>
          <a:prstGeom prst="line">
            <a:avLst/>
          </a:prstGeom>
          <a:ln w="57150">
            <a:solidFill>
              <a:srgbClr val="215CAF"/>
            </a:solidFill>
          </a:ln>
        </p:spPr>
        <p:style>
          <a:lnRef idx="2">
            <a:schemeClr val="accent1"/>
          </a:lnRef>
          <a:fillRef idx="0">
            <a:schemeClr val="accent1"/>
          </a:fillRef>
          <a:effectRef idx="1">
            <a:schemeClr val="accent1"/>
          </a:effectRef>
          <a:fontRef idx="minor">
            <a:schemeClr val="tx1"/>
          </a:fontRef>
        </p:style>
      </p:cxnSp>
      <p:sp>
        <p:nvSpPr>
          <p:cNvPr id="3" name="Téglalap 2">
            <a:extLst>
              <a:ext uri="{FF2B5EF4-FFF2-40B4-BE49-F238E27FC236}">
                <a16:creationId xmlns:a16="http://schemas.microsoft.com/office/drawing/2014/main" id="{02418881-368A-56B3-5488-950F94B414C9}"/>
              </a:ext>
            </a:extLst>
          </p:cNvPr>
          <p:cNvSpPr/>
          <p:nvPr userDrawn="1"/>
        </p:nvSpPr>
        <p:spPr>
          <a:xfrm>
            <a:off x="0" y="0"/>
            <a:ext cx="12192000" cy="733647"/>
          </a:xfrm>
          <a:prstGeom prst="rect">
            <a:avLst/>
          </a:prstGeom>
          <a:solidFill>
            <a:srgbClr val="215C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pic>
        <p:nvPicPr>
          <p:cNvPr id="4" name="Ábra 3">
            <a:extLst>
              <a:ext uri="{FF2B5EF4-FFF2-40B4-BE49-F238E27FC236}">
                <a16:creationId xmlns:a16="http://schemas.microsoft.com/office/drawing/2014/main" id="{9399F219-6C19-BD14-1408-D2AEDE07A4A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1136" y="157716"/>
            <a:ext cx="2601433" cy="433572"/>
          </a:xfrm>
          <a:prstGeom prst="rect">
            <a:avLst/>
          </a:prstGeom>
        </p:spPr>
      </p:pic>
      <p:sp>
        <p:nvSpPr>
          <p:cNvPr id="6" name="TextBox 18">
            <a:extLst>
              <a:ext uri="{FF2B5EF4-FFF2-40B4-BE49-F238E27FC236}">
                <a16:creationId xmlns:a16="http://schemas.microsoft.com/office/drawing/2014/main" id="{584A952A-A8CC-C881-382F-6B0029C99E36}"/>
              </a:ext>
            </a:extLst>
          </p:cNvPr>
          <p:cNvSpPr txBox="1"/>
          <p:nvPr userDrawn="1"/>
        </p:nvSpPr>
        <p:spPr>
          <a:xfrm>
            <a:off x="10783957" y="86986"/>
            <a:ext cx="1220017" cy="584775"/>
          </a:xfrm>
          <a:prstGeom prst="rect">
            <a:avLst/>
          </a:prstGeom>
          <a:noFill/>
        </p:spPr>
        <p:txBody>
          <a:bodyPr wrap="square" rtlCol="0" anchor="ctr">
            <a:spAutoFit/>
          </a:bodyPr>
          <a:lstStyle/>
          <a:p>
            <a:pPr algn="r">
              <a:lnSpc>
                <a:spcPct val="100000"/>
              </a:lnSpc>
            </a:pPr>
            <a:fld id="{B7FFC491-2437-2342-B5EA-9E4DE096D838}" type="slidenum">
              <a:rPr lang="hu-HU" sz="3200" b="1" i="0" smtClean="0">
                <a:solidFill>
                  <a:schemeClr val="bg1"/>
                </a:solidFill>
                <a:latin typeface="Gill Sans Light"/>
                <a:cs typeface="Gill Sans Light"/>
              </a:rPr>
              <a:pPr algn="r">
                <a:lnSpc>
                  <a:spcPct val="100000"/>
                </a:lnSpc>
              </a:pPr>
              <a:t>‹#›</a:t>
            </a:fld>
            <a:endParaRPr lang="hu-HU" sz="4000" b="1" i="0" dirty="0">
              <a:solidFill>
                <a:schemeClr val="bg1"/>
              </a:solidFill>
              <a:latin typeface="Gill Sans Light"/>
              <a:cs typeface="Gill Sans Light"/>
            </a:endParaRPr>
          </a:p>
        </p:txBody>
      </p:sp>
    </p:spTree>
    <p:extLst>
      <p:ext uri="{BB962C8B-B14F-4D97-AF65-F5344CB8AC3E}">
        <p14:creationId xmlns:p14="http://schemas.microsoft.com/office/powerpoint/2010/main" val="2009321385"/>
      </p:ext>
    </p:extLst>
  </p:cSld>
  <p:clrMapOvr>
    <a:masterClrMapping/>
  </p:clrMapOvr>
  <p:transition>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Téglalap 5">
            <a:extLst>
              <a:ext uri="{FF2B5EF4-FFF2-40B4-BE49-F238E27FC236}">
                <a16:creationId xmlns:a16="http://schemas.microsoft.com/office/drawing/2014/main" id="{74A07371-9197-43E3-B4FA-292A9759F21B}"/>
              </a:ext>
            </a:extLst>
          </p:cNvPr>
          <p:cNvSpPr/>
          <p:nvPr userDrawn="1"/>
        </p:nvSpPr>
        <p:spPr>
          <a:xfrm>
            <a:off x="0" y="0"/>
            <a:ext cx="12192000" cy="733647"/>
          </a:xfrm>
          <a:prstGeom prst="rect">
            <a:avLst/>
          </a:prstGeom>
          <a:solidFill>
            <a:srgbClr val="215CA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accent2">
                  <a:lumMod val="75000"/>
                </a:schemeClr>
              </a:solidFill>
            </a:endParaRPr>
          </a:p>
        </p:txBody>
      </p:sp>
      <p:pic>
        <p:nvPicPr>
          <p:cNvPr id="7" name="Ábra 6">
            <a:extLst>
              <a:ext uri="{FF2B5EF4-FFF2-40B4-BE49-F238E27FC236}">
                <a16:creationId xmlns:a16="http://schemas.microsoft.com/office/drawing/2014/main" id="{C7B38538-683B-4828-55B8-017DD10D37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31136" y="157716"/>
            <a:ext cx="2601433" cy="433572"/>
          </a:xfrm>
          <a:prstGeom prst="rect">
            <a:avLst/>
          </a:prstGeom>
        </p:spPr>
      </p:pic>
      <p:sp>
        <p:nvSpPr>
          <p:cNvPr id="8" name="TextBox 18">
            <a:extLst>
              <a:ext uri="{FF2B5EF4-FFF2-40B4-BE49-F238E27FC236}">
                <a16:creationId xmlns:a16="http://schemas.microsoft.com/office/drawing/2014/main" id="{E93EC0A1-C12E-1680-0374-B421D16AE789}"/>
              </a:ext>
            </a:extLst>
          </p:cNvPr>
          <p:cNvSpPr txBox="1"/>
          <p:nvPr userDrawn="1"/>
        </p:nvSpPr>
        <p:spPr>
          <a:xfrm>
            <a:off x="10783957" y="86986"/>
            <a:ext cx="1220017" cy="584775"/>
          </a:xfrm>
          <a:prstGeom prst="rect">
            <a:avLst/>
          </a:prstGeom>
          <a:noFill/>
        </p:spPr>
        <p:txBody>
          <a:bodyPr wrap="square" rtlCol="0" anchor="ctr">
            <a:spAutoFit/>
          </a:bodyPr>
          <a:lstStyle/>
          <a:p>
            <a:pPr algn="r">
              <a:lnSpc>
                <a:spcPct val="100000"/>
              </a:lnSpc>
            </a:pPr>
            <a:fld id="{B7FFC491-2437-2342-B5EA-9E4DE096D838}" type="slidenum">
              <a:rPr lang="hu-HU" sz="3200" b="1" i="0" smtClean="0">
                <a:solidFill>
                  <a:schemeClr val="bg1"/>
                </a:solidFill>
                <a:latin typeface="Gill Sans Light"/>
                <a:cs typeface="Gill Sans Light"/>
              </a:rPr>
              <a:pPr algn="r">
                <a:lnSpc>
                  <a:spcPct val="100000"/>
                </a:lnSpc>
              </a:pPr>
              <a:t>‹#›</a:t>
            </a:fld>
            <a:endParaRPr lang="hu-HU" sz="4000" b="1" i="0" dirty="0">
              <a:solidFill>
                <a:schemeClr val="bg1"/>
              </a:solidFill>
              <a:latin typeface="Gill Sans Light"/>
              <a:cs typeface="Gill Sans Light"/>
            </a:endParaRPr>
          </a:p>
        </p:txBody>
      </p:sp>
    </p:spTree>
    <p:extLst>
      <p:ext uri="{BB962C8B-B14F-4D97-AF65-F5344CB8AC3E}">
        <p14:creationId xmlns:p14="http://schemas.microsoft.com/office/powerpoint/2010/main" val="14578669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ím helye 1">
            <a:extLst>
              <a:ext uri="{FF2B5EF4-FFF2-40B4-BE49-F238E27FC236}">
                <a16:creationId xmlns:a16="http://schemas.microsoft.com/office/drawing/2014/main" id="{70E684B8-3F18-D615-A911-01C9583E316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hu-HU" dirty="0" err="1"/>
              <a:t>Title</a:t>
            </a:r>
            <a:endParaRPr lang="en-US" dirty="0"/>
          </a:p>
        </p:txBody>
      </p:sp>
      <p:sp>
        <p:nvSpPr>
          <p:cNvPr id="3" name="Szöveg helye 2">
            <a:extLst>
              <a:ext uri="{FF2B5EF4-FFF2-40B4-BE49-F238E27FC236}">
                <a16:creationId xmlns:a16="http://schemas.microsoft.com/office/drawing/2014/main" id="{B5B5069D-603F-331B-F48F-EBEB99CCEB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hu-HU" dirty="0"/>
              <a:t>Text</a:t>
            </a:r>
          </a:p>
          <a:p>
            <a:pPr lvl="1"/>
            <a:r>
              <a:rPr lang="hu-HU" dirty="0"/>
              <a:t>Text</a:t>
            </a:r>
          </a:p>
          <a:p>
            <a:pPr lvl="2"/>
            <a:r>
              <a:rPr lang="hu-HU" dirty="0"/>
              <a:t>Text</a:t>
            </a:r>
          </a:p>
          <a:p>
            <a:pPr lvl="3"/>
            <a:r>
              <a:rPr lang="hu-HU" dirty="0"/>
              <a:t>Text</a:t>
            </a:r>
          </a:p>
          <a:p>
            <a:pPr lvl="4"/>
            <a:r>
              <a:rPr lang="hu-HU" dirty="0"/>
              <a:t>Text</a:t>
            </a:r>
            <a:endParaRPr lang="en-US" dirty="0"/>
          </a:p>
        </p:txBody>
      </p:sp>
      <p:sp>
        <p:nvSpPr>
          <p:cNvPr id="4" name="Dátum helye 3">
            <a:extLst>
              <a:ext uri="{FF2B5EF4-FFF2-40B4-BE49-F238E27FC236}">
                <a16:creationId xmlns:a16="http://schemas.microsoft.com/office/drawing/2014/main" id="{74FEE16A-5999-8136-E06B-4191078CFB5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B318DA92-EE75-4ADA-A112-6FD7B9BF7405}" type="datetimeFigureOut">
              <a:rPr lang="en-US" smtClean="0"/>
              <a:t>11/11/2025</a:t>
            </a:fld>
            <a:endParaRPr lang="en-US"/>
          </a:p>
        </p:txBody>
      </p:sp>
      <p:sp>
        <p:nvSpPr>
          <p:cNvPr id="5" name="Élőláb helye 4">
            <a:extLst>
              <a:ext uri="{FF2B5EF4-FFF2-40B4-BE49-F238E27FC236}">
                <a16:creationId xmlns:a16="http://schemas.microsoft.com/office/drawing/2014/main" id="{A61C2FD3-01E3-2F39-3C05-A458DD1538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r>
              <a:rPr lang="hu-HU" dirty="0"/>
              <a:t>Text</a:t>
            </a:r>
            <a:endParaRPr lang="en-US" dirty="0"/>
          </a:p>
        </p:txBody>
      </p:sp>
      <p:sp>
        <p:nvSpPr>
          <p:cNvPr id="6" name="Dia számának helye 5">
            <a:extLst>
              <a:ext uri="{FF2B5EF4-FFF2-40B4-BE49-F238E27FC236}">
                <a16:creationId xmlns:a16="http://schemas.microsoft.com/office/drawing/2014/main" id="{048E084D-0904-1DF7-3B89-EB6C93C11FB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A8B3ABD-0821-485F-9548-E5B9862EB8A0}" type="slidenum">
              <a:rPr lang="en-US" smtClean="0"/>
              <a:t>‹#›</a:t>
            </a:fld>
            <a:endParaRPr lang="en-US"/>
          </a:p>
        </p:txBody>
      </p:sp>
    </p:spTree>
    <p:extLst>
      <p:ext uri="{BB962C8B-B14F-4D97-AF65-F5344CB8AC3E}">
        <p14:creationId xmlns:p14="http://schemas.microsoft.com/office/powerpoint/2010/main" val="909968205"/>
      </p:ext>
    </p:extLst>
  </p:cSld>
  <p:clrMap bg1="lt1" tx1="dk1" bg2="lt2" tx2="dk2" accent1="accent1" accent2="accent2" accent3="accent3" accent4="accent4" accent5="accent5" accent6="accent6" hlink="hlink" folHlink="folHlink"/>
  <p:sldLayoutIdLst>
    <p:sldLayoutId id="2147483689" r:id="rId1"/>
    <p:sldLayoutId id="2147483649" r:id="rId2"/>
    <p:sldLayoutId id="2147483655" r:id="rId3"/>
    <p:sldLayoutId id="2147483661" r:id="rId4"/>
    <p:sldLayoutId id="2147483662" r:id="rId5"/>
    <p:sldLayoutId id="2147483663" r:id="rId6"/>
    <p:sldLayoutId id="2147483664" r:id="rId7"/>
    <p:sldLayoutId id="2147483669" r:id="rId8"/>
    <p:sldLayoutId id="2147483670" r:id="rId9"/>
    <p:sldLayoutId id="2147483671" r:id="rId10"/>
    <p:sldLayoutId id="2147483660" r:id="rId11"/>
    <p:sldLayoutId id="2147483690" r:id="rId12"/>
  </p:sldLayoutIdLst>
  <p:txStyles>
    <p:titleStyle>
      <a:lvl1pPr algn="l" defTabSz="914400" rtl="0" eaLnBrk="1" latinLnBrk="0" hangingPunct="1">
        <a:lnSpc>
          <a:spcPct val="90000"/>
        </a:lnSpc>
        <a:spcBef>
          <a:spcPct val="0"/>
        </a:spcBef>
        <a:buNone/>
        <a:defRPr sz="4400" b="1" kern="1200">
          <a:solidFill>
            <a:schemeClr val="tx1"/>
          </a:solidFill>
          <a:latin typeface="Gill Sans Ligh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9CEF804-E58C-481B-A606-7D35AF68FF55}"/>
              </a:ext>
            </a:extLst>
          </p:cNvPr>
          <p:cNvSpPr>
            <a:spLocks noGrp="1"/>
          </p:cNvSpPr>
          <p:nvPr>
            <p:ph type="title"/>
          </p:nvPr>
        </p:nvSpPr>
        <p:spPr>
          <a:xfrm>
            <a:off x="731837" y="260351"/>
            <a:ext cx="10728325" cy="900000"/>
          </a:xfrm>
          <a:prstGeom prst="rect">
            <a:avLst/>
          </a:prstGeom>
        </p:spPr>
        <p:txBody>
          <a:bodyPr vert="horz" lIns="0" tIns="0" rIns="0" bIns="0" rtlCol="0" anchor="t" anchorCtr="0">
            <a:noAutofit/>
          </a:bodyPr>
          <a:lstStyle/>
          <a:p>
            <a:r>
              <a:rPr lang="de-CH" noProof="0"/>
              <a:t>Mastertitelformat bearbeiten</a:t>
            </a:r>
          </a:p>
        </p:txBody>
      </p:sp>
      <p:sp>
        <p:nvSpPr>
          <p:cNvPr id="3" name="Textplatzhalter 2">
            <a:extLst>
              <a:ext uri="{FF2B5EF4-FFF2-40B4-BE49-F238E27FC236}">
                <a16:creationId xmlns:a16="http://schemas.microsoft.com/office/drawing/2014/main" id="{65C6EC0D-393C-42F2-B6A7-B19C9B098F2D}"/>
              </a:ext>
            </a:extLst>
          </p:cNvPr>
          <p:cNvSpPr>
            <a:spLocks noGrp="1"/>
          </p:cNvSpPr>
          <p:nvPr>
            <p:ph type="body" idx="1"/>
          </p:nvPr>
        </p:nvSpPr>
        <p:spPr>
          <a:xfrm>
            <a:off x="731837" y="1412875"/>
            <a:ext cx="10728325" cy="4680000"/>
          </a:xfrm>
          <a:prstGeom prst="rect">
            <a:avLst/>
          </a:prstGeom>
        </p:spPr>
        <p:txBody>
          <a:bodyPr vert="horz" lIns="0" tIns="0" rIns="0" bIns="0" rtlCol="0">
            <a:noAutofit/>
          </a:bodyPr>
          <a:lstStyle/>
          <a:p>
            <a:pPr lvl="0"/>
            <a:r>
              <a:rPr lang="de-CH" noProof="0"/>
              <a:t>Mastertextformat bearbeiten</a:t>
            </a:r>
          </a:p>
          <a:p>
            <a:pPr lvl="1"/>
            <a:r>
              <a:rPr lang="de-CH" noProof="0"/>
              <a:t>Zweite Ebene</a:t>
            </a:r>
          </a:p>
          <a:p>
            <a:pPr lvl="2"/>
            <a:r>
              <a:rPr lang="de-CH" noProof="0"/>
              <a:t>Dritte Ebene</a:t>
            </a:r>
          </a:p>
          <a:p>
            <a:pPr lvl="3"/>
            <a:r>
              <a:rPr lang="de-CH" noProof="0"/>
              <a:t>Vierte Ebene</a:t>
            </a:r>
          </a:p>
          <a:p>
            <a:pPr lvl="4"/>
            <a:r>
              <a:rPr lang="de-CH" noProof="0"/>
              <a:t>Fünfte Ebene</a:t>
            </a:r>
          </a:p>
        </p:txBody>
      </p:sp>
      <p:sp>
        <p:nvSpPr>
          <p:cNvPr id="4" name="Datumsplatzhalter 3">
            <a:extLst>
              <a:ext uri="{FF2B5EF4-FFF2-40B4-BE49-F238E27FC236}">
                <a16:creationId xmlns:a16="http://schemas.microsoft.com/office/drawing/2014/main" id="{37C96E51-36C9-4BEE-A761-33378A0DF03D}"/>
              </a:ext>
            </a:extLst>
          </p:cNvPr>
          <p:cNvSpPr>
            <a:spLocks noGrp="1"/>
          </p:cNvSpPr>
          <p:nvPr>
            <p:ph type="dt" sz="half" idx="2"/>
          </p:nvPr>
        </p:nvSpPr>
        <p:spPr>
          <a:xfrm>
            <a:off x="10473692" y="6522444"/>
            <a:ext cx="612000" cy="216000"/>
          </a:xfrm>
          <a:prstGeom prst="rect">
            <a:avLst/>
          </a:prstGeom>
        </p:spPr>
        <p:txBody>
          <a:bodyPr vert="horz" lIns="0" tIns="0" rIns="0" bIns="0" rtlCol="0" anchor="ctr"/>
          <a:lstStyle>
            <a:lvl1pPr algn="l">
              <a:defRPr sz="800">
                <a:solidFill>
                  <a:schemeClr val="tx1"/>
                </a:solidFill>
              </a:defRPr>
            </a:lvl1pPr>
          </a:lstStyle>
          <a:p>
            <a:fld id="{269E37AB-EE9C-4565-B2FD-B1FC504BEE2A}" type="datetime1">
              <a:rPr lang="de-CH" noProof="0" smtClean="0"/>
              <a:t>11.11.2025</a:t>
            </a:fld>
            <a:endParaRPr lang="de-CH" noProof="0"/>
          </a:p>
        </p:txBody>
      </p:sp>
      <p:sp>
        <p:nvSpPr>
          <p:cNvPr id="5" name="Fußzeilenplatzhalter 4">
            <a:extLst>
              <a:ext uri="{FF2B5EF4-FFF2-40B4-BE49-F238E27FC236}">
                <a16:creationId xmlns:a16="http://schemas.microsoft.com/office/drawing/2014/main" id="{411EC403-6E63-4450-AFDD-66CA49D6CCBE}"/>
              </a:ext>
            </a:extLst>
          </p:cNvPr>
          <p:cNvSpPr>
            <a:spLocks noGrp="1"/>
          </p:cNvSpPr>
          <p:nvPr>
            <p:ph type="ftr" sz="quarter" idx="3"/>
          </p:nvPr>
        </p:nvSpPr>
        <p:spPr>
          <a:xfrm>
            <a:off x="2171700" y="6522444"/>
            <a:ext cx="5400000" cy="216000"/>
          </a:xfrm>
          <a:prstGeom prst="rect">
            <a:avLst/>
          </a:prstGeom>
        </p:spPr>
        <p:txBody>
          <a:bodyPr vert="horz" lIns="0" tIns="0" rIns="0" bIns="0" rtlCol="0" anchor="ctr"/>
          <a:lstStyle>
            <a:lvl1pPr algn="l">
              <a:defRPr sz="800">
                <a:solidFill>
                  <a:schemeClr val="tx1"/>
                </a:solidFill>
              </a:defRPr>
            </a:lvl1pPr>
          </a:lstStyle>
          <a:p>
            <a:r>
              <a:rPr lang="de-DE" noProof="0"/>
              <a:t>Organisationseinheit verbal – STRENG VERTRAULICH</a:t>
            </a:r>
            <a:endParaRPr lang="de-CH" noProof="0"/>
          </a:p>
        </p:txBody>
      </p:sp>
      <p:sp>
        <p:nvSpPr>
          <p:cNvPr id="6" name="Foliennummernplatzhalter 5">
            <a:extLst>
              <a:ext uri="{FF2B5EF4-FFF2-40B4-BE49-F238E27FC236}">
                <a16:creationId xmlns:a16="http://schemas.microsoft.com/office/drawing/2014/main" id="{7FDFCC57-7DDC-4B2C-A6BE-862DAF9C9F11}"/>
              </a:ext>
            </a:extLst>
          </p:cNvPr>
          <p:cNvSpPr>
            <a:spLocks noGrp="1"/>
          </p:cNvSpPr>
          <p:nvPr>
            <p:ph type="sldNum" sz="quarter" idx="4"/>
          </p:nvPr>
        </p:nvSpPr>
        <p:spPr>
          <a:xfrm>
            <a:off x="11137585" y="6522444"/>
            <a:ext cx="322577" cy="216000"/>
          </a:xfrm>
          <a:prstGeom prst="rect">
            <a:avLst/>
          </a:prstGeom>
        </p:spPr>
        <p:txBody>
          <a:bodyPr vert="horz" lIns="0" tIns="0" rIns="0" bIns="0" rtlCol="0" anchor="ctr"/>
          <a:lstStyle>
            <a:lvl1pPr algn="r">
              <a:defRPr sz="800">
                <a:solidFill>
                  <a:schemeClr val="tx1"/>
                </a:solidFill>
              </a:defRPr>
            </a:lvl1pPr>
          </a:lstStyle>
          <a:p>
            <a:fld id="{5ACA52AF-F19D-405C-AD5F-7D94B96A5CC3}" type="slidenum">
              <a:rPr lang="de-CH" noProof="0" smtClean="0"/>
              <a:pPr/>
              <a:t>‹#›</a:t>
            </a:fld>
            <a:endParaRPr lang="de-CH" noProof="0"/>
          </a:p>
        </p:txBody>
      </p:sp>
    </p:spTree>
    <p:extLst>
      <p:ext uri="{BB962C8B-B14F-4D97-AF65-F5344CB8AC3E}">
        <p14:creationId xmlns:p14="http://schemas.microsoft.com/office/powerpoint/2010/main" val="213761295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Lst>
  <p:hf hdr="0"/>
  <p:txStyles>
    <p:titleStyle>
      <a:lvl1pPr algn="l" defTabSz="914400" rtl="0" eaLnBrk="1" latinLnBrk="0" hangingPunct="1">
        <a:lnSpc>
          <a:spcPct val="90000"/>
        </a:lnSpc>
        <a:spcBef>
          <a:spcPct val="0"/>
        </a:spcBef>
        <a:buNone/>
        <a:defRPr sz="2600" kern="1200">
          <a:solidFill>
            <a:schemeClr val="tx1"/>
          </a:solidFill>
          <a:latin typeface="+mj-lt"/>
          <a:ea typeface="+mj-ea"/>
          <a:cs typeface="+mj-cs"/>
        </a:defRPr>
      </a:lvl1pPr>
    </p:titleStyle>
    <p:bodyStyle>
      <a:lvl1pPr marL="270000" indent="-270000" algn="l" defTabSz="914400" rtl="0" eaLnBrk="1" latinLnBrk="0" hangingPunct="1">
        <a:lnSpc>
          <a:spcPct val="100000"/>
        </a:lnSpc>
        <a:spcBef>
          <a:spcPts val="1000"/>
        </a:spcBef>
        <a:buFont typeface="Arial" panose="020B0604020202020204" pitchFamily="34" charset="0"/>
        <a:buChar char="•"/>
        <a:defRPr sz="1800" kern="1200">
          <a:solidFill>
            <a:schemeClr val="tx1"/>
          </a:solidFill>
          <a:latin typeface="+mn-lt"/>
          <a:ea typeface="+mn-ea"/>
          <a:cs typeface="+mn-cs"/>
        </a:defRPr>
      </a:lvl1pPr>
      <a:lvl2pPr marL="538163"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2pPr>
      <a:lvl3pPr marL="81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3pPr>
      <a:lvl4pPr marL="1080000" indent="-271463"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4pPr>
      <a:lvl5pPr marL="1350000" indent="-270000" algn="l" defTabSz="914400" rtl="0" eaLnBrk="1" latinLnBrk="0" hangingPunct="1">
        <a:lnSpc>
          <a:spcPct val="100000"/>
        </a:lnSpc>
        <a:spcBef>
          <a:spcPts val="500"/>
        </a:spcBef>
        <a:buFont typeface="Symbol" panose="05050102010706020507"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461">
          <p15:clr>
            <a:srgbClr val="F26B43"/>
          </p15:clr>
        </p15:guide>
        <p15:guide id="3" pos="7219">
          <p15:clr>
            <a:srgbClr val="F26B43"/>
          </p15:clr>
        </p15:guide>
        <p15:guide id="4" orient="horz" pos="164">
          <p15:clr>
            <a:srgbClr val="F26B43"/>
          </p15:clr>
        </p15:guide>
        <p15:guide id="5" orient="horz" pos="890">
          <p15:clr>
            <a:srgbClr val="F26B43"/>
          </p15:clr>
        </p15:guide>
        <p15:guide id="6" orient="horz" pos="4201">
          <p15:clr>
            <a:srgbClr val="F26B43"/>
          </p15:clr>
        </p15:guide>
        <p15:guide id="7"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7.xml"/><Relationship Id="rId1" Type="http://schemas.openxmlformats.org/officeDocument/2006/relationships/slideLayout" Target="../slideLayouts/slideLayout9.xml"/><Relationship Id="rId6" Type="http://schemas.openxmlformats.org/officeDocument/2006/relationships/image" Target="../media/image50.png"/><Relationship Id="rId5" Type="http://schemas.openxmlformats.org/officeDocument/2006/relationships/image" Target="../media/image44.png"/><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14.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370.png"/></Relationships>
</file>

<file path=ppt/slides/_rels/slide1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380.png"/></Relationships>
</file>

<file path=ppt/slides/_rels/slide17.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380.png"/></Relationships>
</file>

<file path=ppt/slides/_rels/slide18.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5.xml"/><Relationship Id="rId1" Type="http://schemas.openxmlformats.org/officeDocument/2006/relationships/slideLayout" Target="../slideLayouts/slideLayout9.xml"/><Relationship Id="rId6" Type="http://schemas.openxmlformats.org/officeDocument/2006/relationships/image" Target="../media/image400.png"/><Relationship Id="rId5" Type="http://schemas.openxmlformats.org/officeDocument/2006/relationships/image" Target="../media/image390.png"/><Relationship Id="rId4" Type="http://schemas.openxmlformats.org/officeDocument/2006/relationships/image" Target="../media/image380.png"/></Relationships>
</file>

<file path=ppt/slides/_rels/slide1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6.xml"/><Relationship Id="rId1" Type="http://schemas.openxmlformats.org/officeDocument/2006/relationships/slideLayout" Target="../slideLayouts/slideLayout9.xml"/><Relationship Id="rId6" Type="http://schemas.openxmlformats.org/officeDocument/2006/relationships/image" Target="../media/image400.png"/><Relationship Id="rId5" Type="http://schemas.openxmlformats.org/officeDocument/2006/relationships/image" Target="../media/image390.png"/><Relationship Id="rId4" Type="http://schemas.openxmlformats.org/officeDocument/2006/relationships/image" Target="../media/image380.png"/></Relationships>
</file>

<file path=ppt/slides/_rels/slide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9.xml"/><Relationship Id="rId5" Type="http://schemas.openxmlformats.org/officeDocument/2006/relationships/image" Target="../media/image24.png"/><Relationship Id="rId4" Type="http://schemas.openxmlformats.org/officeDocument/2006/relationships/image" Target="../media/image23.png"/></Relationships>
</file>

<file path=ppt/slides/_rels/slide2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7.xml"/><Relationship Id="rId1" Type="http://schemas.openxmlformats.org/officeDocument/2006/relationships/slideLayout" Target="../slideLayouts/slideLayout9.xml"/><Relationship Id="rId6" Type="http://schemas.openxmlformats.org/officeDocument/2006/relationships/image" Target="../media/image400.png"/><Relationship Id="rId5" Type="http://schemas.openxmlformats.org/officeDocument/2006/relationships/image" Target="../media/image390.png"/><Relationship Id="rId4" Type="http://schemas.openxmlformats.org/officeDocument/2006/relationships/image" Target="../media/image380.png"/></Relationships>
</file>

<file path=ppt/slides/_rels/slide2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8.xml"/><Relationship Id="rId1" Type="http://schemas.openxmlformats.org/officeDocument/2006/relationships/slideLayout" Target="../slideLayouts/slideLayout9.xml"/><Relationship Id="rId6" Type="http://schemas.openxmlformats.org/officeDocument/2006/relationships/image" Target="../media/image400.png"/><Relationship Id="rId5" Type="http://schemas.openxmlformats.org/officeDocument/2006/relationships/image" Target="../media/image390.png"/><Relationship Id="rId4" Type="http://schemas.openxmlformats.org/officeDocument/2006/relationships/image" Target="../media/image380.png"/></Relationships>
</file>

<file path=ppt/slides/_rels/slide2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2.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png"/><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0.xml"/><Relationship Id="rId1" Type="http://schemas.openxmlformats.org/officeDocument/2006/relationships/slideLayout" Target="../slideLayouts/slideLayout9.xml"/><Relationship Id="rId5" Type="http://schemas.openxmlformats.org/officeDocument/2006/relationships/image" Target="../media/image58.png"/><Relationship Id="rId4" Type="http://schemas.openxmlformats.org/officeDocument/2006/relationships/image" Target="../media/image57.png"/></Relationships>
</file>

<file path=ppt/slides/_rels/slide26.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8" Type="http://schemas.openxmlformats.org/officeDocument/2006/relationships/image" Target="../media/image71.jpeg"/><Relationship Id="rId3" Type="http://schemas.openxmlformats.org/officeDocument/2006/relationships/image" Target="../media/image65.png"/><Relationship Id="rId7" Type="http://schemas.openxmlformats.org/officeDocument/2006/relationships/image" Target="../media/image70.jpeg"/><Relationship Id="rId2" Type="http://schemas.openxmlformats.org/officeDocument/2006/relationships/image" Target="../media/image64.png"/><Relationship Id="rId1" Type="http://schemas.openxmlformats.org/officeDocument/2006/relationships/slideLayout" Target="../slideLayouts/slideLayout9.xml"/><Relationship Id="rId6" Type="http://schemas.openxmlformats.org/officeDocument/2006/relationships/image" Target="../media/image69.jpeg"/><Relationship Id="rId5" Type="http://schemas.openxmlformats.org/officeDocument/2006/relationships/image" Target="../media/image68.png"/><Relationship Id="rId4" Type="http://schemas.openxmlformats.org/officeDocument/2006/relationships/image" Target="../media/image6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3" Type="http://schemas.openxmlformats.org/officeDocument/2006/relationships/image" Target="../media/image411.png"/><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Layout" Target="../slideLayouts/slideLayout9.xml"/><Relationship Id="rId6" Type="http://schemas.openxmlformats.org/officeDocument/2006/relationships/image" Target="../media/image29.png"/><Relationship Id="rId5" Type="http://schemas.openxmlformats.org/officeDocument/2006/relationships/image" Target="../media/image28.gif"/><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hyperlink" Target="https://www.psi.ch/en/low-energy-muons" TargetMode="External"/><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0.png"/><Relationship Id="rId7" Type="http://schemas.openxmlformats.org/officeDocument/2006/relationships/image" Target="../media/image39.png"/><Relationship Id="rId2" Type="http://schemas.openxmlformats.org/officeDocument/2006/relationships/notesSlide" Target="../notesSlides/notesSlide4.xml"/><Relationship Id="rId1" Type="http://schemas.openxmlformats.org/officeDocument/2006/relationships/slideLayout" Target="../slideLayouts/slideLayout9.xml"/><Relationship Id="rId6" Type="http://schemas.openxmlformats.org/officeDocument/2006/relationships/image" Target="../media/image38.png"/><Relationship Id="rId5" Type="http://schemas.openxmlformats.org/officeDocument/2006/relationships/image" Target="../media/image371.png"/><Relationship Id="rId10" Type="http://schemas.openxmlformats.org/officeDocument/2006/relationships/image" Target="../media/image330.png"/><Relationship Id="rId4" Type="http://schemas.openxmlformats.org/officeDocument/2006/relationships/image" Target="../media/image360.png"/><Relationship Id="rId9" Type="http://schemas.openxmlformats.org/officeDocument/2006/relationships/image" Target="../media/image41.pn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0.png"/><Relationship Id="rId7" Type="http://schemas.openxmlformats.org/officeDocument/2006/relationships/image" Target="../media/image39.png"/><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image" Target="../media/image38.png"/><Relationship Id="rId5" Type="http://schemas.openxmlformats.org/officeDocument/2006/relationships/image" Target="../media/image371.png"/><Relationship Id="rId10" Type="http://schemas.openxmlformats.org/officeDocument/2006/relationships/image" Target="../media/image330.png"/><Relationship Id="rId4" Type="http://schemas.openxmlformats.org/officeDocument/2006/relationships/image" Target="../media/image360.png"/><Relationship Id="rId9" Type="http://schemas.openxmlformats.org/officeDocument/2006/relationships/image" Target="../media/image41.png"/></Relationships>
</file>

<file path=ppt/slides/_rels/slide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0.png"/><Relationship Id="rId7"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38.png"/><Relationship Id="rId5" Type="http://schemas.openxmlformats.org/officeDocument/2006/relationships/image" Target="../media/image371.png"/><Relationship Id="rId10" Type="http://schemas.openxmlformats.org/officeDocument/2006/relationships/image" Target="../media/image330.png"/><Relationship Id="rId4" Type="http://schemas.openxmlformats.org/officeDocument/2006/relationships/image" Target="../media/image360.png"/><Relationship Id="rId9" Type="http://schemas.openxmlformats.org/officeDocument/2006/relationships/image" Target="../media/image4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Bildplatzhalter 18" descr="Ein Bild, das Gebäude, Stadt, Schloss, Turm enthält.&#10;&#10;Automatisch generierte Beschreibung">
            <a:extLst>
              <a:ext uri="{FF2B5EF4-FFF2-40B4-BE49-F238E27FC236}">
                <a16:creationId xmlns:a16="http://schemas.microsoft.com/office/drawing/2014/main" id="{882FF669-564A-4497-A386-BA8B28F256B8}"/>
              </a:ext>
            </a:extLst>
          </p:cNvPr>
          <p:cNvPicPr>
            <a:picLocks noGrp="1" noChangeAspect="1"/>
          </p:cNvPicPr>
          <p:nvPr>
            <p:ph type="pic" sz="quarter" idx="11"/>
          </p:nvPr>
        </p:nvPicPr>
        <p:blipFill rotWithShape="1">
          <a:blip r:embed="rId2">
            <a:alphaModFix amt="50000"/>
            <a:extLst>
              <a:ext uri="{28A0092B-C50C-407E-A947-70E740481C1C}">
                <a14:useLocalDpi xmlns:a14="http://schemas.microsoft.com/office/drawing/2010/main" val="0"/>
              </a:ext>
            </a:extLst>
          </a:blip>
          <a:srcRect t="461" b="461"/>
          <a:stretch/>
        </p:blipFill>
        <p:spPr/>
      </p:pic>
      <p:sp>
        <p:nvSpPr>
          <p:cNvPr id="6" name="Textplatzhalter 5">
            <a:extLst>
              <a:ext uri="{FF2B5EF4-FFF2-40B4-BE49-F238E27FC236}">
                <a16:creationId xmlns:a16="http://schemas.microsoft.com/office/drawing/2014/main" id="{4171C1F6-869F-40B1-8975-92FF2042F4CD}"/>
              </a:ext>
            </a:extLst>
          </p:cNvPr>
          <p:cNvSpPr>
            <a:spLocks noGrp="1"/>
          </p:cNvSpPr>
          <p:nvPr>
            <p:ph type="body" sz="quarter" idx="13"/>
          </p:nvPr>
        </p:nvSpPr>
        <p:spPr>
          <a:xfrm>
            <a:off x="304800" y="4686300"/>
            <a:ext cx="5501341" cy="728493"/>
          </a:xfrm>
        </p:spPr>
        <p:txBody>
          <a:bodyPr>
            <a:normAutofit fontScale="70000" lnSpcReduction="20000"/>
          </a:bodyPr>
          <a:lstStyle/>
          <a:p>
            <a:r>
              <a:rPr lang="en-US" b="1" dirty="0"/>
              <a:t>Ted Thorpe-Woods </a:t>
            </a:r>
          </a:p>
          <a:p>
            <a:r>
              <a:rPr lang="en-GB" dirty="0"/>
              <a:t>on behalf of the Exotic Matter group at ETH Zurich</a:t>
            </a:r>
            <a:endParaRPr lang="de-DE" dirty="0"/>
          </a:p>
        </p:txBody>
      </p:sp>
      <p:pic>
        <p:nvPicPr>
          <p:cNvPr id="11" name="IPA.jpg" descr="IPA.jpg">
            <a:extLst>
              <a:ext uri="{FF2B5EF4-FFF2-40B4-BE49-F238E27FC236}">
                <a16:creationId xmlns:a16="http://schemas.microsoft.com/office/drawing/2014/main" id="{31637B16-AA46-EE09-BACC-1340C0CDE963}"/>
              </a:ext>
            </a:extLst>
          </p:cNvPr>
          <p:cNvPicPr>
            <a:picLocks noChangeAspect="1"/>
          </p:cNvPicPr>
          <p:nvPr/>
        </p:nvPicPr>
        <p:blipFill>
          <a:blip r:embed="rId3"/>
          <a:stretch>
            <a:fillRect/>
          </a:stretch>
        </p:blipFill>
        <p:spPr>
          <a:xfrm>
            <a:off x="2952000" y="268069"/>
            <a:ext cx="1037448" cy="460059"/>
          </a:xfrm>
          <a:prstGeom prst="rect">
            <a:avLst/>
          </a:prstGeom>
          <a:ln w="12700">
            <a:miter lim="400000"/>
          </a:ln>
        </p:spPr>
      </p:pic>
      <p:sp>
        <p:nvSpPr>
          <p:cNvPr id="3" name="Titel 2">
            <a:extLst>
              <a:ext uri="{FF2B5EF4-FFF2-40B4-BE49-F238E27FC236}">
                <a16:creationId xmlns:a16="http://schemas.microsoft.com/office/drawing/2014/main" id="{AC1FB292-90C1-439C-8480-EB4116CF2374}"/>
              </a:ext>
            </a:extLst>
          </p:cNvPr>
          <p:cNvSpPr>
            <a:spLocks noGrp="1"/>
          </p:cNvSpPr>
          <p:nvPr>
            <p:ph type="ctrTitle"/>
          </p:nvPr>
        </p:nvSpPr>
        <p:spPr>
          <a:xfrm>
            <a:off x="0" y="2262113"/>
            <a:ext cx="5963478" cy="3312000"/>
          </a:xfrm>
        </p:spPr>
        <p:txBody>
          <a:bodyPr>
            <a:normAutofit/>
          </a:bodyPr>
          <a:lstStyle/>
          <a:p>
            <a:r>
              <a:rPr lang="en-US" dirty="0"/>
              <a:t> </a:t>
            </a:r>
            <a:endParaRPr lang="en-CH" dirty="0"/>
          </a:p>
        </p:txBody>
      </p:sp>
      <p:sp>
        <p:nvSpPr>
          <p:cNvPr id="5" name="TextBox 4">
            <a:extLst>
              <a:ext uri="{FF2B5EF4-FFF2-40B4-BE49-F238E27FC236}">
                <a16:creationId xmlns:a16="http://schemas.microsoft.com/office/drawing/2014/main" id="{CF56D776-F0B1-525A-1B01-5C5BE6A28738}"/>
              </a:ext>
            </a:extLst>
          </p:cNvPr>
          <p:cNvSpPr txBox="1"/>
          <p:nvPr/>
        </p:nvSpPr>
        <p:spPr>
          <a:xfrm>
            <a:off x="183443" y="3762077"/>
            <a:ext cx="5501341" cy="830997"/>
          </a:xfrm>
          <a:prstGeom prst="rect">
            <a:avLst/>
          </a:prstGeom>
          <a:noFill/>
        </p:spPr>
        <p:txBody>
          <a:bodyPr wrap="square" rtlCol="0">
            <a:spAutoFit/>
          </a:bodyPr>
          <a:lstStyle/>
          <a:p>
            <a:r>
              <a:rPr lang="en-GB" sz="2400" dirty="0">
                <a:solidFill>
                  <a:schemeClr val="bg1"/>
                </a:solidFill>
              </a:rPr>
              <a:t>Muonium 1S-2S precision spectroscopy , Upgrades, &amp; Hydrogen Commissioning</a:t>
            </a:r>
            <a:endParaRPr lang="en-CH" sz="2400" dirty="0">
              <a:solidFill>
                <a:schemeClr val="bg1"/>
              </a:solidFill>
            </a:endParaRPr>
          </a:p>
        </p:txBody>
      </p:sp>
      <p:sp>
        <p:nvSpPr>
          <p:cNvPr id="8" name="TextBox 7">
            <a:extLst>
              <a:ext uri="{FF2B5EF4-FFF2-40B4-BE49-F238E27FC236}">
                <a16:creationId xmlns:a16="http://schemas.microsoft.com/office/drawing/2014/main" id="{0C45CDB7-73D7-281C-81CE-01ECB01A8C8B}"/>
              </a:ext>
            </a:extLst>
          </p:cNvPr>
          <p:cNvSpPr txBox="1"/>
          <p:nvPr/>
        </p:nvSpPr>
        <p:spPr>
          <a:xfrm>
            <a:off x="183443" y="4737331"/>
            <a:ext cx="5501341" cy="646331"/>
          </a:xfrm>
          <a:prstGeom prst="rect">
            <a:avLst/>
          </a:prstGeom>
          <a:noFill/>
        </p:spPr>
        <p:txBody>
          <a:bodyPr wrap="square" rtlCol="0">
            <a:spAutoFit/>
          </a:bodyPr>
          <a:lstStyle/>
          <a:p>
            <a:r>
              <a:rPr lang="en-US" sz="1800" b="1" dirty="0">
                <a:solidFill>
                  <a:schemeClr val="bg1"/>
                </a:solidFill>
              </a:rPr>
              <a:t>Ted Thorpe-Woods, Liverpool 2025</a:t>
            </a:r>
          </a:p>
          <a:p>
            <a:r>
              <a:rPr lang="en-GB" dirty="0">
                <a:solidFill>
                  <a:schemeClr val="bg1"/>
                </a:solidFill>
              </a:rPr>
              <a:t>on behalf of Paolo Crivelli and the Mu-MASS collaboration</a:t>
            </a:r>
            <a:endParaRPr lang="en-CH" dirty="0">
              <a:solidFill>
                <a:schemeClr val="bg1"/>
              </a:solidFill>
            </a:endParaRPr>
          </a:p>
        </p:txBody>
      </p:sp>
      <p:pic>
        <p:nvPicPr>
          <p:cNvPr id="2" name="Picture 2" descr="Mu-Mass – Exotic Matter Group | ETH Zurich">
            <a:extLst>
              <a:ext uri="{FF2B5EF4-FFF2-40B4-BE49-F238E27FC236}">
                <a16:creationId xmlns:a16="http://schemas.microsoft.com/office/drawing/2014/main" id="{14306E5B-6D13-FA3C-AC54-8A503BA419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02553" y="119915"/>
            <a:ext cx="1232703" cy="8761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2AED9E92-EAEE-3680-2B54-4104FC010ED3}"/>
              </a:ext>
            </a:extLst>
          </p:cNvPr>
          <p:cNvSpPr txBox="1"/>
          <p:nvPr/>
        </p:nvSpPr>
        <p:spPr>
          <a:xfrm>
            <a:off x="176038" y="2443637"/>
            <a:ext cx="5849711" cy="1323439"/>
          </a:xfrm>
          <a:prstGeom prst="rect">
            <a:avLst/>
          </a:prstGeom>
          <a:noFill/>
        </p:spPr>
        <p:txBody>
          <a:bodyPr wrap="square" rtlCol="0">
            <a:spAutoFit/>
          </a:bodyPr>
          <a:lstStyle/>
          <a:p>
            <a:r>
              <a:rPr lang="en-GB" sz="4000" b="1" dirty="0">
                <a:solidFill>
                  <a:schemeClr val="bg1"/>
                </a:solidFill>
              </a:rPr>
              <a:t>Progress on the Mu-MASS experiment</a:t>
            </a:r>
            <a:endParaRPr lang="en-CH" sz="5400" b="1" dirty="0">
              <a:solidFill>
                <a:schemeClr val="bg1"/>
              </a:solidFill>
            </a:endParaRPr>
          </a:p>
        </p:txBody>
      </p:sp>
    </p:spTree>
    <p:extLst>
      <p:ext uri="{BB962C8B-B14F-4D97-AF65-F5344CB8AC3E}">
        <p14:creationId xmlns:p14="http://schemas.microsoft.com/office/powerpoint/2010/main" val="3536168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41D84-AB76-FF04-BE18-8DC8E339CC8F}"/>
            </a:ext>
          </a:extLst>
        </p:cNvPr>
        <p:cNvGrpSpPr/>
        <p:nvPr/>
      </p:nvGrpSpPr>
      <p:grpSpPr>
        <a:xfrm>
          <a:off x="0" y="0"/>
          <a:ext cx="0" cy="0"/>
          <a:chOff x="0" y="0"/>
          <a:chExt cx="0" cy="0"/>
        </a:xfrm>
      </p:grpSpPr>
      <p:pic>
        <p:nvPicPr>
          <p:cNvPr id="7" name="Picture 6" descr="A diagram of a line&#10;&#10;AI-generated content may be incorrect.">
            <a:extLst>
              <a:ext uri="{FF2B5EF4-FFF2-40B4-BE49-F238E27FC236}">
                <a16:creationId xmlns:a16="http://schemas.microsoft.com/office/drawing/2014/main" id="{943679A5-F2CC-C3B5-5813-76A9308DC3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78765" y="3990397"/>
            <a:ext cx="4634451" cy="2676386"/>
          </a:xfrm>
          <a:prstGeom prst="rect">
            <a:avLst/>
          </a:prstGeom>
          <a:noFill/>
        </p:spPr>
      </p:pic>
      <p:pic>
        <p:nvPicPr>
          <p:cNvPr id="4" name="Picture 3">
            <a:extLst>
              <a:ext uri="{FF2B5EF4-FFF2-40B4-BE49-F238E27FC236}">
                <a16:creationId xmlns:a16="http://schemas.microsoft.com/office/drawing/2014/main" id="{A89147C8-530E-E92C-30F6-70BCF51988B9}"/>
              </a:ext>
            </a:extLst>
          </p:cNvPr>
          <p:cNvPicPr>
            <a:picLocks noChangeAspect="1"/>
          </p:cNvPicPr>
          <p:nvPr/>
        </p:nvPicPr>
        <p:blipFill>
          <a:blip r:embed="rId4"/>
          <a:stretch>
            <a:fillRect/>
          </a:stretch>
        </p:blipFill>
        <p:spPr>
          <a:xfrm>
            <a:off x="7126940" y="985874"/>
            <a:ext cx="4250415" cy="3019783"/>
          </a:xfrm>
          <a:prstGeom prst="rect">
            <a:avLst/>
          </a:prstGeom>
        </p:spPr>
      </p:pic>
      <mc:AlternateContent xmlns:mc="http://schemas.openxmlformats.org/markup-compatibility/2006">
        <mc:Choice xmlns:a14="http://schemas.microsoft.com/office/drawing/2010/main" Requires="a14">
          <p:sp>
            <p:nvSpPr>
              <p:cNvPr id="2" name="Title 1">
                <a:extLst>
                  <a:ext uri="{FF2B5EF4-FFF2-40B4-BE49-F238E27FC236}">
                    <a16:creationId xmlns:a16="http://schemas.microsoft.com/office/drawing/2014/main" id="{6110C713-1371-E1E9-77D8-5981808504E7}"/>
                  </a:ext>
                </a:extLst>
              </p:cNvPr>
              <p:cNvSpPr txBox="1">
                <a:spLocks/>
              </p:cNvSpPr>
              <p:nvPr/>
            </p:nvSpPr>
            <p:spPr>
              <a:xfrm>
                <a:off x="152717" y="762396"/>
                <a:ext cx="10728325" cy="900000"/>
              </a:xfrm>
              <a:prstGeom prst="rect">
                <a:avLst/>
              </a:prstGeom>
            </p:spPr>
            <p:txBody>
              <a:bodyPr anchor="ctr">
                <a:normAutofit/>
              </a:bodyPr>
              <a:lstStyle>
                <a:lvl1pPr algn="l" defTabSz="914400" rtl="0" eaLnBrk="1" latinLnBrk="0" hangingPunct="1">
                  <a:lnSpc>
                    <a:spcPct val="90000"/>
                  </a:lnSpc>
                  <a:spcBef>
                    <a:spcPct val="0"/>
                  </a:spcBef>
                  <a:buNone/>
                  <a:defRPr sz="4400" b="1" kern="1200">
                    <a:solidFill>
                      <a:schemeClr val="tx1"/>
                    </a:solidFill>
                    <a:latin typeface="Gill Sans Light"/>
                    <a:ea typeface="+mj-ea"/>
                    <a:cs typeface="+mj-cs"/>
                  </a:defRPr>
                </a:lvl1pPr>
              </a:lstStyle>
              <a:p>
                <a:r>
                  <a:rPr lang="en-US" dirty="0">
                    <a:ea typeface="Cambria Math" panose="02040503050406030204" pitchFamily="18" charset="0"/>
                  </a:rPr>
                  <a:t>New </a:t>
                </a:r>
                <a14:m>
                  <m:oMath xmlns:m="http://schemas.openxmlformats.org/officeDocument/2006/math">
                    <m:sSub>
                      <m:sSubPr>
                        <m:ctrlPr>
                          <a:rPr lang="en-US" i="1" smtClean="0">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𝜈</m:t>
                        </m:r>
                      </m:e>
                      <m:sub>
                        <m:sSub>
                          <m:sSubPr>
                            <m:ctrlPr>
                              <a:rPr lang="en-US" i="1">
                                <a:latin typeface="Cambria Math" panose="02040503050406030204" pitchFamily="18" charset="0"/>
                                <a:ea typeface="Cambria Math" panose="02040503050406030204" pitchFamily="18" charset="0"/>
                              </a:rPr>
                            </m:ctrlPr>
                          </m:sSubPr>
                          <m:e>
                            <m:r>
                              <a:rPr lang="en-US">
                                <a:latin typeface="Cambria Math" panose="02040503050406030204" pitchFamily="18" charset="0"/>
                                <a:ea typeface="Cambria Math" panose="02040503050406030204" pitchFamily="18" charset="0"/>
                              </a:rPr>
                              <m:t>2</m:t>
                            </m:r>
                            <m:r>
                              <m:rPr>
                                <m:sty m:val="p"/>
                              </m:rPr>
                              <a:rPr lang="en-US">
                                <a:latin typeface="Cambria Math" panose="02040503050406030204" pitchFamily="18" charset="0"/>
                                <a:ea typeface="Cambria Math" panose="02040503050406030204" pitchFamily="18" charset="0"/>
                              </a:rPr>
                              <m:t>S</m:t>
                            </m:r>
                          </m:e>
                          <m:sub>
                            <m:r>
                              <a:rPr lang="en-US">
                                <a:latin typeface="Cambria Math" panose="02040503050406030204" pitchFamily="18" charset="0"/>
                                <a:ea typeface="Cambria Math" panose="02040503050406030204" pitchFamily="18" charset="0"/>
                              </a:rPr>
                              <m:t>1/2</m:t>
                            </m:r>
                          </m:sub>
                        </m:sSub>
                        <m:r>
                          <a:rPr lang="en-US">
                            <a:latin typeface="Cambria Math" panose="02040503050406030204" pitchFamily="18" charset="0"/>
                            <a:ea typeface="Cambria Math" panose="02040503050406030204" pitchFamily="18" charset="0"/>
                          </a:rPr>
                          <m:t>−</m:t>
                        </m:r>
                        <m:sSub>
                          <m:sSubPr>
                            <m:ctrlPr>
                              <a:rPr lang="en-US" i="1">
                                <a:latin typeface="Cambria Math" panose="02040503050406030204" pitchFamily="18" charset="0"/>
                                <a:ea typeface="Cambria Math" panose="02040503050406030204" pitchFamily="18" charset="0"/>
                              </a:rPr>
                            </m:ctrlPr>
                          </m:sSubPr>
                          <m:e>
                            <m:r>
                              <a:rPr lang="en-US">
                                <a:latin typeface="Cambria Math" panose="02040503050406030204" pitchFamily="18" charset="0"/>
                                <a:ea typeface="Cambria Math" panose="02040503050406030204" pitchFamily="18" charset="0"/>
                              </a:rPr>
                              <m:t>2</m:t>
                            </m:r>
                            <m:r>
                              <m:rPr>
                                <m:sty m:val="p"/>
                              </m:rPr>
                              <a:rPr lang="en-US">
                                <a:latin typeface="Cambria Math" panose="02040503050406030204" pitchFamily="18" charset="0"/>
                                <a:ea typeface="Cambria Math" panose="02040503050406030204" pitchFamily="18" charset="0"/>
                              </a:rPr>
                              <m:t>P</m:t>
                            </m:r>
                          </m:e>
                          <m:sub>
                            <m:r>
                              <a:rPr lang="en-US" i="1">
                                <a:latin typeface="Cambria Math" panose="02040503050406030204" pitchFamily="18" charset="0"/>
                                <a:ea typeface="Cambria Math" panose="02040503050406030204" pitchFamily="18" charset="0"/>
                              </a:rPr>
                              <m:t>3/2</m:t>
                            </m:r>
                          </m:sub>
                        </m:sSub>
                      </m:sub>
                    </m:sSub>
                  </m:oMath>
                </a14:m>
                <a:r>
                  <a:rPr lang="en-US" dirty="0"/>
                  <a:t> results!</a:t>
                </a:r>
                <a:endParaRPr lang="en-CH" dirty="0"/>
              </a:p>
            </p:txBody>
          </p:sp>
        </mc:Choice>
        <mc:Fallback>
          <p:sp>
            <p:nvSpPr>
              <p:cNvPr id="2" name="Title 1">
                <a:extLst>
                  <a:ext uri="{FF2B5EF4-FFF2-40B4-BE49-F238E27FC236}">
                    <a16:creationId xmlns:a16="http://schemas.microsoft.com/office/drawing/2014/main" id="{6110C713-1371-E1E9-77D8-5981808504E7}"/>
                  </a:ext>
                </a:extLst>
              </p:cNvPr>
              <p:cNvSpPr txBox="1">
                <a:spLocks noRot="1" noChangeAspect="1" noMove="1" noResize="1" noEditPoints="1" noAdjustHandles="1" noChangeArrowheads="1" noChangeShapeType="1" noTextEdit="1"/>
              </p:cNvSpPr>
              <p:nvPr/>
            </p:nvSpPr>
            <p:spPr>
              <a:xfrm>
                <a:off x="152717" y="762396"/>
                <a:ext cx="10728325" cy="900000"/>
              </a:xfrm>
              <a:prstGeom prst="rect">
                <a:avLst/>
              </a:prstGeom>
              <a:blipFill>
                <a:blip r:embed="rId5"/>
                <a:stretch>
                  <a:fillRect l="-2273" t="-15541" b="-15541"/>
                </a:stretch>
              </a:blipFill>
            </p:spPr>
            <p:txBody>
              <a:bodyPr/>
              <a:lstStyle/>
              <a:p>
                <a:r>
                  <a:rPr lang="en-CH">
                    <a:noFill/>
                  </a:rPr>
                  <a:t> </a:t>
                </a:r>
              </a:p>
            </p:txBody>
          </p:sp>
        </mc:Fallback>
      </mc:AlternateContent>
      <p:sp>
        <p:nvSpPr>
          <p:cNvPr id="16" name="TextBox 15">
            <a:extLst>
              <a:ext uri="{FF2B5EF4-FFF2-40B4-BE49-F238E27FC236}">
                <a16:creationId xmlns:a16="http://schemas.microsoft.com/office/drawing/2014/main" id="{2128D37B-97ED-7C69-682A-3603BF98E84A}"/>
              </a:ext>
            </a:extLst>
          </p:cNvPr>
          <p:cNvSpPr txBox="1"/>
          <p:nvPr/>
        </p:nvSpPr>
        <p:spPr>
          <a:xfrm>
            <a:off x="7733418" y="249753"/>
            <a:ext cx="3447221" cy="338554"/>
          </a:xfrm>
          <a:prstGeom prst="rect">
            <a:avLst/>
          </a:prstGeom>
          <a:noFill/>
        </p:spPr>
        <p:txBody>
          <a:bodyPr wrap="square">
            <a:spAutoFit/>
          </a:bodyPr>
          <a:lstStyle/>
          <a:p>
            <a:r>
              <a:rPr lang="en-US" sz="1600" dirty="0">
                <a:solidFill>
                  <a:schemeClr val="bg1"/>
                </a:solidFill>
              </a:rPr>
              <a:t>Edward Thorpe-Woods; Liverpool 2025</a:t>
            </a:r>
            <a:endParaRPr lang="en-US" sz="2400" dirty="0">
              <a:solidFill>
                <a:schemeClr val="bg1"/>
              </a:solidFill>
            </a:endParaRPr>
          </a:p>
        </p:txBody>
      </p:sp>
      <mc:AlternateContent xmlns:mc="http://schemas.openxmlformats.org/markup-compatibility/2006" xmlns:a14="http://schemas.microsoft.com/office/drawing/2010/main">
        <mc:Choice Requires="a14">
          <p:sp>
            <p:nvSpPr>
              <p:cNvPr id="8" name="Inhaltsplatzhalter 9">
                <a:extLst>
                  <a:ext uri="{FF2B5EF4-FFF2-40B4-BE49-F238E27FC236}">
                    <a16:creationId xmlns:a16="http://schemas.microsoft.com/office/drawing/2014/main" id="{A074AAC2-3CDD-7B52-51AA-EEF43A16D106}"/>
                  </a:ext>
                </a:extLst>
              </p:cNvPr>
              <p:cNvSpPr txBox="1">
                <a:spLocks/>
              </p:cNvSpPr>
              <p:nvPr/>
            </p:nvSpPr>
            <p:spPr>
              <a:xfrm>
                <a:off x="1050304" y="1732320"/>
                <a:ext cx="5179049" cy="3827330"/>
              </a:xfrm>
              <a:prstGeom prst="rect">
                <a:avLst/>
              </a:prstGeom>
              <a:noFill/>
              <a:ln w="22225">
                <a:solidFill>
                  <a:srgbClr val="215CAF"/>
                </a:solidFill>
              </a:ln>
            </p:spPr>
            <p:txBody>
              <a:bodyPr wrap="square"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endParaRPr lang="en-US" sz="2000" i="1" dirty="0">
                  <a:latin typeface="Cambria Math" panose="02040503050406030204" pitchFamily="18" charset="0"/>
                  <a:ea typeface="Cambria Math" panose="02040503050406030204" pitchFamily="18" charset="0"/>
                </a:endParaRPr>
              </a:p>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𝜈</m:t>
                          </m:r>
                        </m:e>
                        <m:sub>
                          <m:sSub>
                            <m:sSubPr>
                              <m:ctrlPr>
                                <a:rPr lang="en-US" sz="2000" i="1">
                                  <a:latin typeface="Cambria Math" panose="02040503050406030204" pitchFamily="18" charset="0"/>
                                  <a:ea typeface="Cambria Math" panose="02040503050406030204" pitchFamily="18" charset="0"/>
                                </a:rPr>
                              </m:ctrlPr>
                            </m:sSubPr>
                            <m:e>
                              <m:r>
                                <a:rPr lang="en-US" sz="2000">
                                  <a:latin typeface="Cambria Math" panose="02040503050406030204" pitchFamily="18" charset="0"/>
                                  <a:ea typeface="Cambria Math" panose="02040503050406030204" pitchFamily="18" charset="0"/>
                                </a:rPr>
                                <m:t>2</m:t>
                              </m:r>
                              <m:r>
                                <m:rPr>
                                  <m:sty m:val="p"/>
                                </m:rPr>
                                <a:rPr lang="en-US" sz="2000" smtClean="0">
                                  <a:latin typeface="Cambria Math" panose="02040503050406030204" pitchFamily="18" charset="0"/>
                                  <a:ea typeface="Cambria Math" panose="02040503050406030204" pitchFamily="18" charset="0"/>
                                </a:rPr>
                                <m:t>S</m:t>
                              </m:r>
                            </m:e>
                            <m:sub>
                              <m:r>
                                <a:rPr lang="en-US" sz="2000" smtClean="0">
                                  <a:latin typeface="Cambria Math" panose="02040503050406030204" pitchFamily="18" charset="0"/>
                                  <a:ea typeface="Cambria Math" panose="02040503050406030204" pitchFamily="18" charset="0"/>
                                </a:rPr>
                                <m:t>1/2</m:t>
                              </m:r>
                            </m:sub>
                          </m:sSub>
                          <m:r>
                            <a:rPr lang="en-US" sz="2000"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smtClean="0">
                                  <a:latin typeface="Cambria Math" panose="02040503050406030204" pitchFamily="18" charset="0"/>
                                  <a:ea typeface="Cambria Math" panose="02040503050406030204" pitchFamily="18" charset="0"/>
                                </a:rPr>
                                <m:t>2</m:t>
                              </m:r>
                              <m:r>
                                <m:rPr>
                                  <m:sty m:val="p"/>
                                </m:rPr>
                                <a:rPr lang="en-US" sz="2000" smtClean="0">
                                  <a:latin typeface="Cambria Math" panose="02040503050406030204" pitchFamily="18" charset="0"/>
                                  <a:ea typeface="Cambria Math" panose="02040503050406030204" pitchFamily="18" charset="0"/>
                                </a:rPr>
                                <m:t>P</m:t>
                              </m:r>
                            </m:e>
                            <m:sub>
                              <m:r>
                                <a:rPr lang="en-US" sz="2000" i="1" smtClean="0">
                                  <a:latin typeface="Cambria Math" panose="02040503050406030204" pitchFamily="18" charset="0"/>
                                  <a:ea typeface="Cambria Math" panose="02040503050406030204" pitchFamily="18" charset="0"/>
                                </a:rPr>
                                <m:t>3/2</m:t>
                              </m:r>
                            </m:sub>
                          </m:sSub>
                        </m:sub>
                      </m:sSub>
                      <m:d>
                        <m:dPr>
                          <m:ctrlPr>
                            <a:rPr lang="en-US" sz="2000" i="1" smtClean="0">
                              <a:latin typeface="Cambria Math" panose="02040503050406030204" pitchFamily="18" charset="0"/>
                              <a:ea typeface="Cambria Math" panose="02040503050406030204" pitchFamily="18" charset="0"/>
                            </a:rPr>
                          </m:ctrlPr>
                        </m:dPr>
                        <m:e>
                          <m:r>
                            <m:rPr>
                              <m:sty m:val="p"/>
                            </m:rPr>
                            <a:rPr lang="en-US" sz="2000" smtClean="0">
                              <a:latin typeface="Cambria Math" panose="02040503050406030204" pitchFamily="18" charset="0"/>
                              <a:ea typeface="Cambria Math" panose="02040503050406030204" pitchFamily="18" charset="0"/>
                            </a:rPr>
                            <m:t>expt</m:t>
                          </m:r>
                          <m:r>
                            <a:rPr lang="en-US" sz="2000" smtClean="0">
                              <a:latin typeface="Cambria Math" panose="02040503050406030204" pitchFamily="18" charset="0"/>
                              <a:ea typeface="Cambria Math" panose="02040503050406030204" pitchFamily="18" charset="0"/>
                            </a:rPr>
                            <m:t>.</m:t>
                          </m:r>
                        </m:e>
                      </m:d>
                      <m:r>
                        <a:rPr lang="en-US" sz="2000" i="1" smtClean="0">
                          <a:latin typeface="Cambria Math" panose="02040503050406030204" pitchFamily="18" charset="0"/>
                          <a:ea typeface="Cambria Math" panose="02040503050406030204" pitchFamily="18" charset="0"/>
                        </a:rPr>
                        <m:t>=9871.0(70)</m:t>
                      </m:r>
                      <m:r>
                        <m:rPr>
                          <m:sty m:val="p"/>
                        </m:rPr>
                        <a:rPr lang="en-US" sz="2000" smtClean="0">
                          <a:latin typeface="Cambria Math" panose="02040503050406030204" pitchFamily="18" charset="0"/>
                          <a:ea typeface="Cambria Math" panose="02040503050406030204" pitchFamily="18" charset="0"/>
                        </a:rPr>
                        <m:t>MHz</m:t>
                      </m:r>
                    </m:oMath>
                  </m:oMathPara>
                </a14:m>
                <a:endParaRPr lang="de-DE" sz="1600" spc="-1" dirty="0">
                  <a:solidFill>
                    <a:srgbClr val="000000"/>
                  </a:solidFill>
                  <a:latin typeface="+mj-lt"/>
                  <a:ea typeface="Helvetica Light"/>
                </a:endParaRPr>
              </a:p>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000" i="1" smtClean="0">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𝜈</m:t>
                          </m:r>
                        </m:e>
                        <m:sub>
                          <m:sSub>
                            <m:sSubPr>
                              <m:ctrlPr>
                                <a:rPr lang="en-US" sz="2000" i="1">
                                  <a:latin typeface="Cambria Math" panose="02040503050406030204" pitchFamily="18" charset="0"/>
                                  <a:ea typeface="Cambria Math" panose="02040503050406030204" pitchFamily="18" charset="0"/>
                                </a:rPr>
                              </m:ctrlPr>
                            </m:sSubPr>
                            <m:e>
                              <m:r>
                                <a:rPr lang="en-US" sz="2000">
                                  <a:latin typeface="Cambria Math" panose="02040503050406030204" pitchFamily="18" charset="0"/>
                                  <a:ea typeface="Cambria Math" panose="02040503050406030204" pitchFamily="18" charset="0"/>
                                </a:rPr>
                                <m:t>2</m:t>
                              </m:r>
                              <m:r>
                                <m:rPr>
                                  <m:sty m:val="p"/>
                                </m:rPr>
                                <a:rPr lang="en-US" sz="2000" smtClean="0">
                                  <a:latin typeface="Cambria Math" panose="02040503050406030204" pitchFamily="18" charset="0"/>
                                  <a:ea typeface="Cambria Math" panose="02040503050406030204" pitchFamily="18" charset="0"/>
                                </a:rPr>
                                <m:t>S</m:t>
                              </m:r>
                            </m:e>
                            <m:sub>
                              <m:r>
                                <a:rPr lang="en-US" sz="2000" smtClean="0">
                                  <a:latin typeface="Cambria Math" panose="02040503050406030204" pitchFamily="18" charset="0"/>
                                  <a:ea typeface="Cambria Math" panose="02040503050406030204" pitchFamily="18" charset="0"/>
                                </a:rPr>
                                <m:t>1/2</m:t>
                              </m:r>
                            </m:sub>
                          </m:sSub>
                          <m:r>
                            <a:rPr lang="en-US" sz="2000" smtClean="0">
                              <a:latin typeface="Cambria Math" panose="02040503050406030204" pitchFamily="18" charset="0"/>
                              <a:ea typeface="Cambria Math" panose="02040503050406030204" pitchFamily="18" charset="0"/>
                            </a:rPr>
                            <m:t>−</m:t>
                          </m:r>
                          <m:sSub>
                            <m:sSubPr>
                              <m:ctrlPr>
                                <a:rPr lang="en-US" sz="2000" i="1" smtClean="0">
                                  <a:latin typeface="Cambria Math" panose="02040503050406030204" pitchFamily="18" charset="0"/>
                                  <a:ea typeface="Cambria Math" panose="02040503050406030204" pitchFamily="18" charset="0"/>
                                </a:rPr>
                              </m:ctrlPr>
                            </m:sSubPr>
                            <m:e>
                              <m:r>
                                <a:rPr lang="en-US" sz="2000" smtClean="0">
                                  <a:latin typeface="Cambria Math" panose="02040503050406030204" pitchFamily="18" charset="0"/>
                                  <a:ea typeface="Cambria Math" panose="02040503050406030204" pitchFamily="18" charset="0"/>
                                </a:rPr>
                                <m:t>2</m:t>
                              </m:r>
                              <m:r>
                                <m:rPr>
                                  <m:sty m:val="p"/>
                                </m:rPr>
                                <a:rPr lang="en-US" sz="2000" smtClean="0">
                                  <a:latin typeface="Cambria Math" panose="02040503050406030204" pitchFamily="18" charset="0"/>
                                  <a:ea typeface="Cambria Math" panose="02040503050406030204" pitchFamily="18" charset="0"/>
                                </a:rPr>
                                <m:t>P</m:t>
                              </m:r>
                            </m:e>
                            <m:sub>
                              <m:r>
                                <a:rPr lang="en-US" sz="2000" i="1" smtClean="0">
                                  <a:latin typeface="Cambria Math" panose="02040503050406030204" pitchFamily="18" charset="0"/>
                                  <a:ea typeface="Cambria Math" panose="02040503050406030204" pitchFamily="18" charset="0"/>
                                </a:rPr>
                                <m:t>3/2</m:t>
                              </m:r>
                            </m:sub>
                          </m:sSub>
                        </m:sub>
                      </m:sSub>
                      <m:d>
                        <m:dPr>
                          <m:ctrlPr>
                            <a:rPr lang="en-US" sz="2000" i="1" smtClean="0">
                              <a:latin typeface="Cambria Math" panose="02040503050406030204" pitchFamily="18" charset="0"/>
                              <a:ea typeface="Cambria Math" panose="02040503050406030204" pitchFamily="18" charset="0"/>
                            </a:rPr>
                          </m:ctrlPr>
                        </m:dPr>
                        <m:e>
                          <m:r>
                            <m:rPr>
                              <m:sty m:val="p"/>
                            </m:rPr>
                            <a:rPr lang="en-US" sz="2000" smtClean="0">
                              <a:latin typeface="Cambria Math" panose="02040503050406030204" pitchFamily="18" charset="0"/>
                              <a:ea typeface="Cambria Math" panose="02040503050406030204" pitchFamily="18" charset="0"/>
                            </a:rPr>
                            <m:t>theory</m:t>
                          </m:r>
                        </m:e>
                      </m:d>
                      <m:r>
                        <a:rPr lang="en-US" sz="2000" i="1" smtClean="0">
                          <a:latin typeface="Cambria Math" panose="02040503050406030204" pitchFamily="18" charset="0"/>
                          <a:ea typeface="Cambria Math" panose="02040503050406030204" pitchFamily="18" charset="0"/>
                        </a:rPr>
                        <m:t>=9874.367(1)</m:t>
                      </m:r>
                      <m:r>
                        <m:rPr>
                          <m:sty m:val="p"/>
                        </m:rPr>
                        <a:rPr lang="en-US" sz="2000" smtClean="0">
                          <a:latin typeface="Cambria Math" panose="02040503050406030204" pitchFamily="18" charset="0"/>
                          <a:ea typeface="Cambria Math" panose="02040503050406030204" pitchFamily="18" charset="0"/>
                        </a:rPr>
                        <m:t>MHz</m:t>
                      </m:r>
                    </m:oMath>
                  </m:oMathPara>
                </a14:m>
                <a:endParaRPr lang="en-US" sz="2000" dirty="0"/>
              </a:p>
              <a:p>
                <a:pPr marL="0" indent="0" algn="ctr">
                  <a:buFont typeface="Arial" panose="020B0604020202020204" pitchFamily="34" charset="0"/>
                  <a:buNone/>
                </a:pPr>
                <a:endParaRPr lang="en-US" sz="1600" dirty="0"/>
              </a:p>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𝜈</m:t>
                          </m:r>
                        </m:e>
                        <m: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2</m:t>
                              </m:r>
                              <m:r>
                                <m:rPr>
                                  <m:sty m:val="p"/>
                                </m:rPr>
                                <a:rPr lang="en-US" sz="2000" smtClean="0">
                                  <a:latin typeface="Cambria Math" panose="02040503050406030204" pitchFamily="18" charset="0"/>
                                  <a:ea typeface="Cambria Math" panose="02040503050406030204" pitchFamily="18" charset="0"/>
                                </a:rPr>
                                <m:t>P</m:t>
                              </m:r>
                            </m:e>
                            <m:sub>
                              <m:r>
                                <a:rPr lang="en-US" sz="2000" i="1">
                                  <a:latin typeface="Cambria Math" panose="02040503050406030204" pitchFamily="18" charset="0"/>
                                  <a:ea typeface="Cambria Math" panose="02040503050406030204" pitchFamily="18" charset="0"/>
                                </a:rPr>
                                <m:t>1/2</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2</m:t>
                              </m:r>
                              <m:r>
                                <m:rPr>
                                  <m:sty m:val="p"/>
                                </m:rPr>
                                <a:rPr lang="en-US" sz="2000" i="1">
                                  <a:latin typeface="Cambria Math" panose="02040503050406030204" pitchFamily="18" charset="0"/>
                                  <a:ea typeface="Cambria Math" panose="02040503050406030204" pitchFamily="18" charset="0"/>
                                </a:rPr>
                                <m:t>P</m:t>
                              </m:r>
                            </m:e>
                            <m:sub>
                              <m:r>
                                <a:rPr lang="en-US" sz="2000" i="1" smtClean="0">
                                  <a:latin typeface="Cambria Math" panose="02040503050406030204" pitchFamily="18" charset="0"/>
                                  <a:ea typeface="Cambria Math" panose="02040503050406030204" pitchFamily="18" charset="0"/>
                                </a:rPr>
                                <m:t>3</m:t>
                              </m:r>
                              <m:r>
                                <a:rPr lang="en-US" sz="2000" i="1">
                                  <a:latin typeface="Cambria Math" panose="02040503050406030204" pitchFamily="18" charset="0"/>
                                  <a:ea typeface="Cambria Math" panose="02040503050406030204" pitchFamily="18" charset="0"/>
                                </a:rPr>
                                <m:t>/2</m:t>
                              </m:r>
                            </m:sub>
                          </m:sSub>
                        </m:sub>
                      </m:sSub>
                      <m:d>
                        <m:dPr>
                          <m:ctrlPr>
                            <a:rPr lang="en-US" sz="2000" i="1">
                              <a:latin typeface="Cambria Math" panose="02040503050406030204" pitchFamily="18" charset="0"/>
                              <a:ea typeface="Cambria Math" panose="02040503050406030204" pitchFamily="18" charset="0"/>
                            </a:rPr>
                          </m:ctrlPr>
                        </m:dPr>
                        <m:e>
                          <m:r>
                            <m:rPr>
                              <m:sty m:val="p"/>
                            </m:rPr>
                            <a:rPr lang="en-US" sz="2000" i="1">
                              <a:latin typeface="Cambria Math" panose="02040503050406030204" pitchFamily="18" charset="0"/>
                              <a:ea typeface="Cambria Math" panose="02040503050406030204" pitchFamily="18" charset="0"/>
                            </a:rPr>
                            <m:t>expt</m:t>
                          </m:r>
                          <m:r>
                            <a:rPr lang="en-US" sz="2000" i="1">
                              <a:latin typeface="Cambria Math" panose="02040503050406030204" pitchFamily="18" charset="0"/>
                              <a:ea typeface="Cambria Math" panose="02040503050406030204" pitchFamily="18" charset="0"/>
                            </a:rPr>
                            <m:t>.</m:t>
                          </m:r>
                        </m:e>
                      </m:d>
                      <m:r>
                        <a:rPr lang="en-US" sz="2000" i="1">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10918.2</m:t>
                      </m:r>
                      <m:r>
                        <a:rPr lang="en-US" sz="2000" i="1">
                          <a:latin typeface="Cambria Math" panose="02040503050406030204" pitchFamily="18" charset="0"/>
                          <a:ea typeface="Cambria Math" panose="02040503050406030204" pitchFamily="18" charset="0"/>
                        </a:rPr>
                        <m:t>(7</m:t>
                      </m:r>
                      <m:r>
                        <a:rPr lang="en-US" sz="2000" i="1" smtClean="0">
                          <a:latin typeface="Cambria Math" panose="02040503050406030204" pitchFamily="18" charset="0"/>
                          <a:ea typeface="Cambria Math" panose="02040503050406030204" pitchFamily="18" charset="0"/>
                        </a:rPr>
                        <m:t>4</m:t>
                      </m:r>
                      <m:r>
                        <a:rPr lang="en-US" sz="2000" i="1">
                          <a:latin typeface="Cambria Math" panose="02040503050406030204" pitchFamily="18" charset="0"/>
                          <a:ea typeface="Cambria Math" panose="02040503050406030204" pitchFamily="18" charset="0"/>
                        </a:rPr>
                        <m:t>)</m:t>
                      </m:r>
                      <m:r>
                        <m:rPr>
                          <m:sty m:val="p"/>
                        </m:rPr>
                        <a:rPr lang="en-US" sz="2000" i="1">
                          <a:latin typeface="Cambria Math" panose="02040503050406030204" pitchFamily="18" charset="0"/>
                          <a:ea typeface="Cambria Math" panose="02040503050406030204" pitchFamily="18" charset="0"/>
                        </a:rPr>
                        <m:t>MH</m:t>
                      </m:r>
                    </m:oMath>
                  </m:oMathPara>
                </a14:m>
                <a:endParaRPr lang="de-DE" sz="2000" i="1" dirty="0">
                  <a:latin typeface="Cambria Math" panose="02040503050406030204" pitchFamily="18" charset="0"/>
                  <a:ea typeface="Cambria Math" panose="02040503050406030204" pitchFamily="18" charset="0"/>
                </a:endParaRPr>
              </a:p>
              <a:p>
                <a:pPr marL="0" indent="0" algn="ctr">
                  <a:buFont typeface="Arial" panose="020B0604020202020204" pitchFamily="34" charset="0"/>
                  <a:buNone/>
                </a:pPr>
                <a14:m>
                  <m:oMathPara xmlns:m="http://schemas.openxmlformats.org/officeDocument/2006/math">
                    <m:oMathParaPr>
                      <m:jc m:val="centerGroup"/>
                    </m:oMathParaPr>
                    <m:oMath xmlns:m="http://schemas.openxmlformats.org/officeDocument/2006/math">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m:t>
                          </m:r>
                          <m:r>
                            <a:rPr lang="en-US" sz="2000" i="1">
                              <a:latin typeface="Cambria Math" panose="02040503050406030204" pitchFamily="18" charset="0"/>
                              <a:ea typeface="Cambria Math" panose="02040503050406030204" pitchFamily="18" charset="0"/>
                            </a:rPr>
                            <m:t>𝜈</m:t>
                          </m:r>
                        </m:e>
                        <m:sub>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2</m:t>
                              </m:r>
                              <m:r>
                                <m:rPr>
                                  <m:sty m:val="p"/>
                                </m:rPr>
                                <a:rPr lang="en-US" sz="2000" smtClean="0">
                                  <a:latin typeface="Cambria Math" panose="02040503050406030204" pitchFamily="18" charset="0"/>
                                  <a:ea typeface="Cambria Math" panose="02040503050406030204" pitchFamily="18" charset="0"/>
                                </a:rPr>
                                <m:t>P</m:t>
                              </m:r>
                            </m:e>
                            <m:sub>
                              <m:r>
                                <a:rPr lang="en-US" sz="2000" i="1">
                                  <a:latin typeface="Cambria Math" panose="02040503050406030204" pitchFamily="18" charset="0"/>
                                  <a:ea typeface="Cambria Math" panose="02040503050406030204" pitchFamily="18" charset="0"/>
                                </a:rPr>
                                <m:t>1/2</m:t>
                              </m:r>
                            </m:sub>
                          </m:sSub>
                          <m:r>
                            <a:rPr lang="en-US" sz="2000" i="1">
                              <a:latin typeface="Cambria Math" panose="02040503050406030204" pitchFamily="18" charset="0"/>
                              <a:ea typeface="Cambria Math" panose="02040503050406030204" pitchFamily="18" charset="0"/>
                            </a:rPr>
                            <m:t>−</m:t>
                          </m:r>
                          <m:sSub>
                            <m:sSubPr>
                              <m:ctrlPr>
                                <a:rPr lang="en-US" sz="2000" i="1">
                                  <a:latin typeface="Cambria Math" panose="02040503050406030204" pitchFamily="18" charset="0"/>
                                  <a:ea typeface="Cambria Math" panose="02040503050406030204" pitchFamily="18" charset="0"/>
                                </a:rPr>
                              </m:ctrlPr>
                            </m:sSubPr>
                            <m:e>
                              <m:r>
                                <a:rPr lang="en-US" sz="2000" i="1">
                                  <a:latin typeface="Cambria Math" panose="02040503050406030204" pitchFamily="18" charset="0"/>
                                  <a:ea typeface="Cambria Math" panose="02040503050406030204" pitchFamily="18" charset="0"/>
                                </a:rPr>
                                <m:t>2</m:t>
                              </m:r>
                              <m:r>
                                <m:rPr>
                                  <m:sty m:val="p"/>
                                </m:rPr>
                                <a:rPr lang="en-US" sz="2000" i="1">
                                  <a:latin typeface="Cambria Math" panose="02040503050406030204" pitchFamily="18" charset="0"/>
                                  <a:ea typeface="Cambria Math" panose="02040503050406030204" pitchFamily="18" charset="0"/>
                                </a:rPr>
                                <m:t>P</m:t>
                              </m:r>
                            </m:e>
                            <m:sub>
                              <m:r>
                                <a:rPr lang="en-US" sz="2000" i="1">
                                  <a:latin typeface="Cambria Math" panose="02040503050406030204" pitchFamily="18" charset="0"/>
                                  <a:ea typeface="Cambria Math" panose="02040503050406030204" pitchFamily="18" charset="0"/>
                                </a:rPr>
                                <m:t>3/2</m:t>
                              </m:r>
                            </m:sub>
                          </m:sSub>
                        </m:sub>
                      </m:sSub>
                      <m:d>
                        <m:dPr>
                          <m:ctrlPr>
                            <a:rPr lang="en-US" sz="2000" i="1">
                              <a:latin typeface="Cambria Math" panose="02040503050406030204" pitchFamily="18" charset="0"/>
                              <a:ea typeface="Cambria Math" panose="02040503050406030204" pitchFamily="18" charset="0"/>
                            </a:rPr>
                          </m:ctrlPr>
                        </m:dPr>
                        <m:e>
                          <m:r>
                            <m:rPr>
                              <m:sty m:val="p"/>
                            </m:rPr>
                            <a:rPr lang="en-US" sz="2000" i="1">
                              <a:latin typeface="Cambria Math" panose="02040503050406030204" pitchFamily="18" charset="0"/>
                              <a:ea typeface="Cambria Math" panose="02040503050406030204" pitchFamily="18" charset="0"/>
                            </a:rPr>
                            <m:t>theory</m:t>
                          </m:r>
                        </m:e>
                      </m:d>
                      <m:r>
                        <a:rPr lang="en-US" sz="2000" i="1">
                          <a:latin typeface="Cambria Math" panose="02040503050406030204" pitchFamily="18" charset="0"/>
                          <a:ea typeface="Cambria Math" panose="02040503050406030204" pitchFamily="18" charset="0"/>
                        </a:rPr>
                        <m:t>=</m:t>
                      </m:r>
                      <m:r>
                        <a:rPr lang="en-US" sz="2000" i="1" smtClean="0">
                          <a:latin typeface="Cambria Math" panose="02040503050406030204" pitchFamily="18" charset="0"/>
                          <a:ea typeface="Cambria Math" panose="02040503050406030204" pitchFamily="18" charset="0"/>
                        </a:rPr>
                        <m:t>10921.8639</m:t>
                      </m:r>
                      <m:r>
                        <a:rPr lang="en-US" sz="2000" i="1">
                          <a:latin typeface="Cambria Math" panose="02040503050406030204" pitchFamily="18" charset="0"/>
                          <a:ea typeface="Cambria Math" panose="02040503050406030204" pitchFamily="18" charset="0"/>
                        </a:rPr>
                        <m:t>(1)</m:t>
                      </m:r>
                      <m:r>
                        <m:rPr>
                          <m:sty m:val="p"/>
                        </m:rPr>
                        <a:rPr lang="en-US" sz="2000" i="1">
                          <a:latin typeface="Cambria Math" panose="02040503050406030204" pitchFamily="18" charset="0"/>
                          <a:ea typeface="Cambria Math" panose="02040503050406030204" pitchFamily="18" charset="0"/>
                        </a:rPr>
                        <m:t>MHz</m:t>
                      </m:r>
                    </m:oMath>
                  </m:oMathPara>
                </a14:m>
                <a:endParaRPr lang="en-US" sz="2000" i="1" dirty="0">
                  <a:latin typeface="Cambria Math" panose="02040503050406030204" pitchFamily="18" charset="0"/>
                  <a:ea typeface="Cambria Math" panose="02040503050406030204" pitchFamily="18" charset="0"/>
                </a:endParaRPr>
              </a:p>
              <a:p>
                <a:pPr algn="ctr"/>
                <a:endParaRPr lang="en-US" sz="2000" dirty="0"/>
              </a:p>
              <a:p>
                <a:pPr>
                  <a:buClr>
                    <a:srgbClr val="5E5CE6"/>
                  </a:buClr>
                  <a:buFont typeface="Wingdings" panose="05000000000000000000" pitchFamily="2" charset="2"/>
                  <a:buChar char="§"/>
                </a:pPr>
                <a:r>
                  <a:rPr lang="en-US" sz="2400" dirty="0"/>
                  <a:t>Limited by statistics</a:t>
                </a:r>
              </a:p>
              <a:p>
                <a:pPr>
                  <a:buClr>
                    <a:srgbClr val="5E5CE6"/>
                  </a:buClr>
                  <a:buFont typeface="Wingdings" panose="05000000000000000000" pitchFamily="2" charset="2"/>
                  <a:buChar char="§"/>
                </a:pPr>
                <a:r>
                  <a:rPr lang="en-US" sz="2400" dirty="0"/>
                  <a:t>Main systematics from waveguide</a:t>
                </a:r>
              </a:p>
              <a:p>
                <a:pPr>
                  <a:buClr>
                    <a:srgbClr val="5E5CE6"/>
                  </a:buClr>
                  <a:buFont typeface="Wingdings" panose="05000000000000000000" pitchFamily="2" charset="2"/>
                  <a:buChar char="§"/>
                </a:pPr>
                <a:r>
                  <a:rPr lang="en-US" sz="2400" dirty="0"/>
                  <a:t>Consistent with theory</a:t>
                </a:r>
              </a:p>
            </p:txBody>
          </p:sp>
        </mc:Choice>
        <mc:Fallback xmlns="">
          <p:sp>
            <p:nvSpPr>
              <p:cNvPr id="8" name="Inhaltsplatzhalter 9">
                <a:extLst>
                  <a:ext uri="{FF2B5EF4-FFF2-40B4-BE49-F238E27FC236}">
                    <a16:creationId xmlns:a16="http://schemas.microsoft.com/office/drawing/2014/main" id="{A074AAC2-3CDD-7B52-51AA-EEF43A16D106}"/>
                  </a:ext>
                </a:extLst>
              </p:cNvPr>
              <p:cNvSpPr txBox="1">
                <a:spLocks noRot="1" noChangeAspect="1" noMove="1" noResize="1" noEditPoints="1" noAdjustHandles="1" noChangeArrowheads="1" noChangeShapeType="1" noTextEdit="1"/>
              </p:cNvSpPr>
              <p:nvPr/>
            </p:nvSpPr>
            <p:spPr>
              <a:xfrm>
                <a:off x="1050304" y="1732320"/>
                <a:ext cx="5179049" cy="3827330"/>
              </a:xfrm>
              <a:prstGeom prst="rect">
                <a:avLst/>
              </a:prstGeom>
              <a:blipFill>
                <a:blip r:embed="rId6"/>
                <a:stretch>
                  <a:fillRect l="-1288" b="-2373"/>
                </a:stretch>
              </a:blipFill>
              <a:ln w="22225">
                <a:solidFill>
                  <a:srgbClr val="215CAF"/>
                </a:solidFill>
              </a:ln>
            </p:spPr>
            <p:txBody>
              <a:bodyPr/>
              <a:lstStyle/>
              <a:p>
                <a:r>
                  <a:rPr lang="en-CH">
                    <a:noFill/>
                  </a:rPr>
                  <a:t> </a:t>
                </a:r>
              </a:p>
            </p:txBody>
          </p:sp>
        </mc:Fallback>
      </mc:AlternateContent>
      <p:sp>
        <p:nvSpPr>
          <p:cNvPr id="3" name="TextBox 2">
            <a:extLst>
              <a:ext uri="{FF2B5EF4-FFF2-40B4-BE49-F238E27FC236}">
                <a16:creationId xmlns:a16="http://schemas.microsoft.com/office/drawing/2014/main" id="{A9E33B65-FC0B-E86D-6BBE-C2312F5C73CE}"/>
              </a:ext>
            </a:extLst>
          </p:cNvPr>
          <p:cNvSpPr txBox="1"/>
          <p:nvPr/>
        </p:nvSpPr>
        <p:spPr>
          <a:xfrm>
            <a:off x="1148080" y="5961972"/>
            <a:ext cx="3479222" cy="369332"/>
          </a:xfrm>
          <a:prstGeom prst="rect">
            <a:avLst/>
          </a:prstGeom>
          <a:noFill/>
        </p:spPr>
        <p:txBody>
          <a:bodyPr wrap="none" rtlCol="0">
            <a:spAutoFit/>
          </a:bodyPr>
          <a:lstStyle/>
          <a:p>
            <a:r>
              <a:rPr lang="en-US" b="1" dirty="0"/>
              <a:t>P Bulmer; arXiv:2509.04674 </a:t>
            </a:r>
            <a:r>
              <a:rPr lang="en-US" b="1" dirty="0" err="1"/>
              <a:t>PrePrint</a:t>
            </a:r>
            <a:endParaRPr lang="en-CH" b="1" dirty="0"/>
          </a:p>
        </p:txBody>
      </p:sp>
    </p:spTree>
    <p:extLst>
      <p:ext uri="{BB962C8B-B14F-4D97-AF65-F5344CB8AC3E}">
        <p14:creationId xmlns:p14="http://schemas.microsoft.com/office/powerpoint/2010/main" val="33066313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ABC08D-ACC7-6DD4-F0C8-CF37E6769852}"/>
            </a:ext>
          </a:extLst>
        </p:cNvPr>
        <p:cNvGrpSpPr/>
        <p:nvPr/>
      </p:nvGrpSpPr>
      <p:grpSpPr>
        <a:xfrm>
          <a:off x="0" y="0"/>
          <a:ext cx="0" cy="0"/>
          <a:chOff x="0" y="0"/>
          <a:chExt cx="0" cy="0"/>
        </a:xfrm>
      </p:grpSpPr>
      <p:sp>
        <p:nvSpPr>
          <p:cNvPr id="22" name="Motivations to study leptonic atoms - Positronium and Muonium">
            <a:extLst>
              <a:ext uri="{FF2B5EF4-FFF2-40B4-BE49-F238E27FC236}">
                <a16:creationId xmlns:a16="http://schemas.microsoft.com/office/drawing/2014/main" id="{A35A4EF3-36C8-7448-B232-51654809A168}"/>
              </a:ext>
            </a:extLst>
          </p:cNvPr>
          <p:cNvSpPr txBox="1">
            <a:spLocks/>
          </p:cNvSpPr>
          <p:nvPr/>
        </p:nvSpPr>
        <p:spPr>
          <a:xfrm>
            <a:off x="439049" y="851209"/>
            <a:ext cx="8418512" cy="60585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Gill Sans Light"/>
                <a:ea typeface="+mj-ea"/>
                <a:cs typeface="+mj-cs"/>
              </a:defRPr>
            </a:lvl1pPr>
          </a:lstStyle>
          <a:p>
            <a:r>
              <a:rPr lang="en-GB" dirty="0"/>
              <a:t>The 1S-2S transition		</a:t>
            </a:r>
          </a:p>
        </p:txBody>
      </p:sp>
      <p:grpSp>
        <p:nvGrpSpPr>
          <p:cNvPr id="8" name="Group 7">
            <a:extLst>
              <a:ext uri="{FF2B5EF4-FFF2-40B4-BE49-F238E27FC236}">
                <a16:creationId xmlns:a16="http://schemas.microsoft.com/office/drawing/2014/main" id="{A751CD92-9628-DE1F-91CA-ADD0323B4467}"/>
              </a:ext>
            </a:extLst>
          </p:cNvPr>
          <p:cNvGrpSpPr/>
          <p:nvPr/>
        </p:nvGrpSpPr>
        <p:grpSpPr>
          <a:xfrm>
            <a:off x="8302896" y="1093010"/>
            <a:ext cx="3889104" cy="2808083"/>
            <a:chOff x="9457027" y="2101219"/>
            <a:chExt cx="2613044" cy="1930676"/>
          </a:xfrm>
        </p:grpSpPr>
        <p:cxnSp>
          <p:nvCxnSpPr>
            <p:cNvPr id="25" name="Straight Connector 24">
              <a:extLst>
                <a:ext uri="{FF2B5EF4-FFF2-40B4-BE49-F238E27FC236}">
                  <a16:creationId xmlns:a16="http://schemas.microsoft.com/office/drawing/2014/main" id="{2190496E-0A49-BC97-CA19-558F9BF4C343}"/>
                </a:ext>
              </a:extLst>
            </p:cNvPr>
            <p:cNvCxnSpPr>
              <a:cxnSpLocks/>
            </p:cNvCxnSpPr>
            <p:nvPr/>
          </p:nvCxnSpPr>
          <p:spPr>
            <a:xfrm>
              <a:off x="9457028" y="2434856"/>
              <a:ext cx="172361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a:extLst>
                <a:ext uri="{FF2B5EF4-FFF2-40B4-BE49-F238E27FC236}">
                  <a16:creationId xmlns:a16="http://schemas.microsoft.com/office/drawing/2014/main" id="{8D8F3CAB-1F21-D6E3-5FAE-98D86611CAE0}"/>
                </a:ext>
              </a:extLst>
            </p:cNvPr>
            <p:cNvCxnSpPr>
              <a:cxnSpLocks/>
            </p:cNvCxnSpPr>
            <p:nvPr/>
          </p:nvCxnSpPr>
          <p:spPr>
            <a:xfrm>
              <a:off x="9457027" y="3898483"/>
              <a:ext cx="1723611"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28" name="Straight Arrow Connector 27">
              <a:extLst>
                <a:ext uri="{FF2B5EF4-FFF2-40B4-BE49-F238E27FC236}">
                  <a16:creationId xmlns:a16="http://schemas.microsoft.com/office/drawing/2014/main" id="{A2FB0287-7F61-6B86-A4DD-2F1C9EE8BD6B}"/>
                </a:ext>
              </a:extLst>
            </p:cNvPr>
            <p:cNvCxnSpPr>
              <a:cxnSpLocks/>
            </p:cNvCxnSpPr>
            <p:nvPr/>
          </p:nvCxnSpPr>
          <p:spPr>
            <a:xfrm flipV="1">
              <a:off x="9979160" y="3213836"/>
              <a:ext cx="0" cy="638059"/>
            </a:xfrm>
            <a:prstGeom prst="straightConnector1">
              <a:avLst/>
            </a:prstGeom>
            <a:ln w="28575">
              <a:solidFill>
                <a:srgbClr val="EA27FF"/>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7A4613BE-77C4-3678-4A7B-7A0F6F56631B}"/>
                </a:ext>
              </a:extLst>
            </p:cNvPr>
            <p:cNvCxnSpPr>
              <a:cxnSpLocks/>
            </p:cNvCxnSpPr>
            <p:nvPr/>
          </p:nvCxnSpPr>
          <p:spPr>
            <a:xfrm flipV="1">
              <a:off x="9979160" y="2512495"/>
              <a:ext cx="0" cy="638059"/>
            </a:xfrm>
            <a:prstGeom prst="straightConnector1">
              <a:avLst/>
            </a:prstGeom>
            <a:ln w="28575">
              <a:solidFill>
                <a:srgbClr val="EA27FF"/>
              </a:solidFill>
              <a:tailEnd type="triangle"/>
            </a:ln>
          </p:spPr>
          <p:style>
            <a:lnRef idx="2">
              <a:schemeClr val="accent1"/>
            </a:lnRef>
            <a:fillRef idx="0">
              <a:schemeClr val="accent1"/>
            </a:fillRef>
            <a:effectRef idx="1">
              <a:schemeClr val="accent1"/>
            </a:effectRef>
            <a:fontRef idx="minor">
              <a:schemeClr val="tx1"/>
            </a:fontRef>
          </p:style>
        </p:cxnSp>
        <p:sp>
          <p:nvSpPr>
            <p:cNvPr id="31" name="TextBox 30">
              <a:extLst>
                <a:ext uri="{FF2B5EF4-FFF2-40B4-BE49-F238E27FC236}">
                  <a16:creationId xmlns:a16="http://schemas.microsoft.com/office/drawing/2014/main" id="{95BDF7B9-8791-AF11-BAFE-B65BEBDF03E8}"/>
                </a:ext>
              </a:extLst>
            </p:cNvPr>
            <p:cNvSpPr txBox="1"/>
            <p:nvPr/>
          </p:nvSpPr>
          <p:spPr>
            <a:xfrm>
              <a:off x="9989794" y="3404913"/>
              <a:ext cx="1201478" cy="369332"/>
            </a:xfrm>
            <a:prstGeom prst="rect">
              <a:avLst/>
            </a:prstGeom>
            <a:noFill/>
          </p:spPr>
          <p:txBody>
            <a:bodyPr wrap="square">
              <a:spAutoFit/>
            </a:bodyPr>
            <a:lstStyle/>
            <a:p>
              <a:r>
                <a:rPr lang="en-US" dirty="0">
                  <a:solidFill>
                    <a:srgbClr val="EA27FF"/>
                  </a:solidFill>
                  <a:latin typeface="+mj-lt"/>
                </a:rPr>
                <a:t>244nm</a:t>
              </a:r>
              <a:endParaRPr lang="en-CH" dirty="0">
                <a:solidFill>
                  <a:srgbClr val="EA27FF"/>
                </a:solidFill>
              </a:endParaRPr>
            </a:p>
          </p:txBody>
        </p:sp>
        <p:sp>
          <p:nvSpPr>
            <p:cNvPr id="32" name="TextBox 31">
              <a:extLst>
                <a:ext uri="{FF2B5EF4-FFF2-40B4-BE49-F238E27FC236}">
                  <a16:creationId xmlns:a16="http://schemas.microsoft.com/office/drawing/2014/main" id="{2D0B267E-745C-8289-6814-CDE88E2BD00F}"/>
                </a:ext>
              </a:extLst>
            </p:cNvPr>
            <p:cNvSpPr txBox="1"/>
            <p:nvPr/>
          </p:nvSpPr>
          <p:spPr>
            <a:xfrm>
              <a:off x="9982701" y="2717336"/>
              <a:ext cx="1201478" cy="369332"/>
            </a:xfrm>
            <a:prstGeom prst="rect">
              <a:avLst/>
            </a:prstGeom>
            <a:noFill/>
          </p:spPr>
          <p:txBody>
            <a:bodyPr wrap="square">
              <a:spAutoFit/>
            </a:bodyPr>
            <a:lstStyle/>
            <a:p>
              <a:r>
                <a:rPr lang="en-US" dirty="0">
                  <a:solidFill>
                    <a:srgbClr val="EA27FF"/>
                  </a:solidFill>
                  <a:latin typeface="+mj-lt"/>
                </a:rPr>
                <a:t>244nm</a:t>
              </a:r>
              <a:endParaRPr lang="en-CH" dirty="0">
                <a:solidFill>
                  <a:srgbClr val="EA27FF"/>
                </a:solidFill>
              </a:endParaRPr>
            </a:p>
          </p:txBody>
        </p:sp>
        <p:sp>
          <p:nvSpPr>
            <p:cNvPr id="33" name="TextBox 32">
              <a:extLst>
                <a:ext uri="{FF2B5EF4-FFF2-40B4-BE49-F238E27FC236}">
                  <a16:creationId xmlns:a16="http://schemas.microsoft.com/office/drawing/2014/main" id="{43DB27AB-0E8C-B519-426A-8845DE389572}"/>
                </a:ext>
              </a:extLst>
            </p:cNvPr>
            <p:cNvSpPr txBox="1"/>
            <p:nvPr/>
          </p:nvSpPr>
          <p:spPr>
            <a:xfrm>
              <a:off x="10868593" y="2101219"/>
              <a:ext cx="1201478" cy="369332"/>
            </a:xfrm>
            <a:prstGeom prst="rect">
              <a:avLst/>
            </a:prstGeom>
            <a:noFill/>
          </p:spPr>
          <p:txBody>
            <a:bodyPr wrap="square">
              <a:spAutoFit/>
            </a:bodyPr>
            <a:lstStyle/>
            <a:p>
              <a:r>
                <a:rPr lang="en-US" dirty="0">
                  <a:solidFill>
                    <a:srgbClr val="215CAF"/>
                  </a:solidFill>
                  <a:latin typeface="+mj-lt"/>
                </a:rPr>
                <a:t>2S</a:t>
              </a:r>
              <a:endParaRPr lang="en-CH" dirty="0">
                <a:solidFill>
                  <a:srgbClr val="215CAF"/>
                </a:solidFill>
              </a:endParaRPr>
            </a:p>
          </p:txBody>
        </p:sp>
        <p:sp>
          <p:nvSpPr>
            <p:cNvPr id="36" name="TextBox 35">
              <a:extLst>
                <a:ext uri="{FF2B5EF4-FFF2-40B4-BE49-F238E27FC236}">
                  <a16:creationId xmlns:a16="http://schemas.microsoft.com/office/drawing/2014/main" id="{53850442-FFCE-916C-D075-1C9D79935296}"/>
                </a:ext>
              </a:extLst>
            </p:cNvPr>
            <p:cNvSpPr txBox="1"/>
            <p:nvPr/>
          </p:nvSpPr>
          <p:spPr>
            <a:xfrm>
              <a:off x="10868593" y="3589579"/>
              <a:ext cx="1201478" cy="369332"/>
            </a:xfrm>
            <a:prstGeom prst="rect">
              <a:avLst/>
            </a:prstGeom>
            <a:noFill/>
          </p:spPr>
          <p:txBody>
            <a:bodyPr wrap="square">
              <a:spAutoFit/>
            </a:bodyPr>
            <a:lstStyle/>
            <a:p>
              <a:r>
                <a:rPr lang="en-US" dirty="0">
                  <a:solidFill>
                    <a:srgbClr val="215CAF"/>
                  </a:solidFill>
                  <a:latin typeface="+mj-lt"/>
                </a:rPr>
                <a:t>1S</a:t>
              </a:r>
              <a:endParaRPr lang="en-CH" dirty="0">
                <a:solidFill>
                  <a:srgbClr val="215CAF"/>
                </a:solidFill>
              </a:endParaRPr>
            </a:p>
          </p:txBody>
        </p:sp>
        <p:sp>
          <p:nvSpPr>
            <p:cNvPr id="37" name="Oval 36">
              <a:extLst>
                <a:ext uri="{FF2B5EF4-FFF2-40B4-BE49-F238E27FC236}">
                  <a16:creationId xmlns:a16="http://schemas.microsoft.com/office/drawing/2014/main" id="{E41F09F5-7F40-F22E-D549-425F8D30AADD}"/>
                </a:ext>
              </a:extLst>
            </p:cNvPr>
            <p:cNvSpPr/>
            <p:nvPr/>
          </p:nvSpPr>
          <p:spPr>
            <a:xfrm>
              <a:off x="11325079" y="3671895"/>
              <a:ext cx="360000" cy="360000"/>
            </a:xfrm>
            <a:prstGeom prst="ellipse">
              <a:avLst/>
            </a:prstGeom>
            <a:gradFill flip="none" rotWithShape="1">
              <a:gsLst>
                <a:gs pos="14000">
                  <a:srgbClr val="215CAF"/>
                </a:gs>
                <a:gs pos="5172">
                  <a:srgbClr val="215CAF"/>
                </a:gs>
                <a:gs pos="70000">
                  <a:schemeClr val="bg1">
                    <a:alpha val="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430"/>
            </a:p>
          </p:txBody>
        </p:sp>
        <p:sp>
          <p:nvSpPr>
            <p:cNvPr id="38" name="Oval 37">
              <a:extLst>
                <a:ext uri="{FF2B5EF4-FFF2-40B4-BE49-F238E27FC236}">
                  <a16:creationId xmlns:a16="http://schemas.microsoft.com/office/drawing/2014/main" id="{3B88C22F-B4B6-217F-D45E-CAA9365EC56A}"/>
                </a:ext>
              </a:extLst>
            </p:cNvPr>
            <p:cNvSpPr/>
            <p:nvPr/>
          </p:nvSpPr>
          <p:spPr>
            <a:xfrm>
              <a:off x="11235079" y="2148871"/>
              <a:ext cx="540000" cy="540000"/>
            </a:xfrm>
            <a:prstGeom prst="ellipse">
              <a:avLst/>
            </a:prstGeom>
            <a:gradFill>
              <a:gsLst>
                <a:gs pos="24000">
                  <a:schemeClr val="bg1">
                    <a:alpha val="0"/>
                  </a:schemeClr>
                </a:gs>
                <a:gs pos="0">
                  <a:srgbClr val="215CAF"/>
                </a:gs>
                <a:gs pos="47000">
                  <a:srgbClr val="215CAF"/>
                </a:gs>
                <a:gs pos="68000">
                  <a:schemeClr val="bg1">
                    <a:alpha val="0"/>
                  </a:schemeClr>
                </a:gs>
              </a:gsLst>
              <a:path path="circle">
                <a:fillToRect l="50000" t="50000" r="50000" b="5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sz="1610"/>
            </a:p>
          </p:txBody>
        </p:sp>
      </p:grpSp>
      <p:pic>
        <p:nvPicPr>
          <p:cNvPr id="9" name="pasted-movie.png" descr="pasted-movie.png">
            <a:extLst>
              <a:ext uri="{FF2B5EF4-FFF2-40B4-BE49-F238E27FC236}">
                <a16:creationId xmlns:a16="http://schemas.microsoft.com/office/drawing/2014/main" id="{4DD6A84C-0C8B-36DF-2367-45D8E52F291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2475" y="3998898"/>
            <a:ext cx="4240476" cy="277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10" name="To gain knowledge of atom energy structure: probe it with electromagnetic radiation…">
            <a:extLst>
              <a:ext uri="{FF2B5EF4-FFF2-40B4-BE49-F238E27FC236}">
                <a16:creationId xmlns:a16="http://schemas.microsoft.com/office/drawing/2014/main" id="{71A3E7AE-5747-021F-4892-7392CDE044ED}"/>
              </a:ext>
            </a:extLst>
          </p:cNvPr>
          <p:cNvSpPr txBox="1">
            <a:spLocks noChangeArrowheads="1"/>
          </p:cNvSpPr>
          <p:nvPr/>
        </p:nvSpPr>
        <p:spPr>
          <a:xfrm>
            <a:off x="144392" y="1589367"/>
            <a:ext cx="7643491" cy="38739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H" altLang="en-CH" dirty="0"/>
              <a:t>To gain knowledge of atom energy structure: probe it with electromagnetic radiation</a:t>
            </a:r>
          </a:p>
          <a:p>
            <a:r>
              <a:rPr lang="en-US" altLang="en-CH" dirty="0"/>
              <a:t>The 1S-2S transition is the provide the gold standard for precision spectroscopy</a:t>
            </a:r>
            <a:endParaRPr lang="en-CH" altLang="en-CH" dirty="0"/>
          </a:p>
          <a:p>
            <a:pPr lvl="1">
              <a:buFontTx/>
              <a:buChar char="‣"/>
            </a:pPr>
            <a:r>
              <a:rPr lang="en-CH" altLang="en-CH" sz="2800" dirty="0"/>
              <a:t>Meta-stable (long lifetime</a:t>
            </a:r>
            <a:r>
              <a:rPr lang="en-US" altLang="en-CH" sz="2800" dirty="0"/>
              <a:t>, resulting in narrow linewidth)</a:t>
            </a:r>
            <a:endParaRPr lang="en-CH" altLang="en-CH" sz="2800" dirty="0"/>
          </a:p>
          <a:p>
            <a:pPr lvl="1">
              <a:buFontTx/>
              <a:buChar char="‣"/>
            </a:pPr>
            <a:r>
              <a:rPr lang="en-CH" altLang="en-CH" sz="2800" dirty="0"/>
              <a:t>Doppler free to first order </a:t>
            </a:r>
            <a:br>
              <a:rPr lang="en-CH" altLang="en-CH" sz="2800" dirty="0"/>
            </a:br>
            <a:r>
              <a:rPr lang="en-CH" altLang="en-CH" sz="2800" dirty="0"/>
              <a:t>in cavity</a:t>
            </a:r>
            <a:endParaRPr lang="en-US" altLang="en-CH" sz="3200" dirty="0"/>
          </a:p>
          <a:p>
            <a:r>
              <a:rPr lang="en-US" altLang="en-CH" b="1" dirty="0"/>
              <a:t>A key goal of </a:t>
            </a:r>
            <a:r>
              <a:rPr lang="en-US" altLang="en-CH" b="1" dirty="0" err="1"/>
              <a:t>MuMASS</a:t>
            </a:r>
            <a:r>
              <a:rPr lang="en-US" altLang="en-CH" b="1" dirty="0"/>
              <a:t>: measure the 1S-2S </a:t>
            </a:r>
            <a:br>
              <a:rPr lang="en-US" altLang="en-CH" b="1" dirty="0"/>
            </a:br>
            <a:r>
              <a:rPr lang="en-US" altLang="en-CH" b="1" dirty="0"/>
              <a:t>of Muonium with a CW laser</a:t>
            </a:r>
          </a:p>
          <a:p>
            <a:r>
              <a:rPr lang="en-US" altLang="en-CH" b="1" dirty="0"/>
              <a:t>This can be used to extract the muon-electron mass ratio &lt;1pbb</a:t>
            </a:r>
          </a:p>
          <a:p>
            <a:endParaRPr lang="en-US" altLang="en-CH" dirty="0"/>
          </a:p>
          <a:p>
            <a:pPr>
              <a:buFontTx/>
              <a:buChar char="‣"/>
            </a:pPr>
            <a:endParaRPr lang="en-CH" altLang="en-CH" dirty="0"/>
          </a:p>
        </p:txBody>
      </p:sp>
      <p:sp>
        <p:nvSpPr>
          <p:cNvPr id="2" name="TextBox 1">
            <a:extLst>
              <a:ext uri="{FF2B5EF4-FFF2-40B4-BE49-F238E27FC236}">
                <a16:creationId xmlns:a16="http://schemas.microsoft.com/office/drawing/2014/main" id="{42E23F33-6DAF-7B55-0556-7A9A16059248}"/>
              </a:ext>
            </a:extLst>
          </p:cNvPr>
          <p:cNvSpPr txBox="1"/>
          <p:nvPr/>
        </p:nvSpPr>
        <p:spPr>
          <a:xfrm>
            <a:off x="7733418" y="249753"/>
            <a:ext cx="3447221" cy="338554"/>
          </a:xfrm>
          <a:prstGeom prst="rect">
            <a:avLst/>
          </a:prstGeom>
          <a:noFill/>
        </p:spPr>
        <p:txBody>
          <a:bodyPr wrap="square">
            <a:spAutoFit/>
          </a:bodyPr>
          <a:lstStyle/>
          <a:p>
            <a:r>
              <a:rPr lang="en-US" sz="1600" dirty="0">
                <a:solidFill>
                  <a:schemeClr val="bg1"/>
                </a:solidFill>
              </a:rPr>
              <a:t>Edward Thorpe-Woods; Liverpool 2025</a:t>
            </a:r>
            <a:endParaRPr lang="en-US" sz="2400" dirty="0">
              <a:solidFill>
                <a:schemeClr val="bg1"/>
              </a:solidFill>
            </a:endParaRPr>
          </a:p>
        </p:txBody>
      </p:sp>
    </p:spTree>
    <p:extLst>
      <p:ext uri="{BB962C8B-B14F-4D97-AF65-F5344CB8AC3E}">
        <p14:creationId xmlns:p14="http://schemas.microsoft.com/office/powerpoint/2010/main" val="253472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EE3CA2-8457-0F28-9EA2-61674CE407E7}"/>
            </a:ext>
          </a:extLst>
        </p:cNvPr>
        <p:cNvGrpSpPr/>
        <p:nvPr/>
      </p:nvGrpSpPr>
      <p:grpSpPr>
        <a:xfrm>
          <a:off x="0" y="0"/>
          <a:ext cx="0" cy="0"/>
          <a:chOff x="0" y="0"/>
          <a:chExt cx="0" cy="0"/>
        </a:xfrm>
      </p:grpSpPr>
      <p:sp>
        <p:nvSpPr>
          <p:cNvPr id="2" name="The PSI low energy muon beam (LEM)">
            <a:extLst>
              <a:ext uri="{FF2B5EF4-FFF2-40B4-BE49-F238E27FC236}">
                <a16:creationId xmlns:a16="http://schemas.microsoft.com/office/drawing/2014/main" id="{697D3922-3405-9BF3-F985-4569A6E86EFB}"/>
              </a:ext>
            </a:extLst>
          </p:cNvPr>
          <p:cNvSpPr txBox="1">
            <a:spLocks/>
          </p:cNvSpPr>
          <p:nvPr/>
        </p:nvSpPr>
        <p:spPr>
          <a:xfrm>
            <a:off x="424441" y="786927"/>
            <a:ext cx="11537950" cy="762649"/>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Gill Sans Light"/>
                <a:ea typeface="+mj-ea"/>
                <a:cs typeface="+mj-cs"/>
              </a:defRPr>
            </a:lvl1pPr>
          </a:lstStyle>
          <a:p>
            <a:r>
              <a:rPr lang="en-GB" dirty="0"/>
              <a:t>Upgraded 244nm laser system</a:t>
            </a:r>
          </a:p>
        </p:txBody>
      </p:sp>
      <p:pic>
        <p:nvPicPr>
          <p:cNvPr id="4" name="Picture 3">
            <a:extLst>
              <a:ext uri="{FF2B5EF4-FFF2-40B4-BE49-F238E27FC236}">
                <a16:creationId xmlns:a16="http://schemas.microsoft.com/office/drawing/2014/main" id="{EF84527C-DADF-0A63-D077-73A8A10F5533}"/>
              </a:ext>
            </a:extLst>
          </p:cNvPr>
          <p:cNvPicPr>
            <a:picLocks noChangeAspect="1"/>
          </p:cNvPicPr>
          <p:nvPr/>
        </p:nvPicPr>
        <p:blipFill>
          <a:blip r:embed="rId3"/>
          <a:stretch>
            <a:fillRect/>
          </a:stretch>
        </p:blipFill>
        <p:spPr>
          <a:xfrm>
            <a:off x="253579" y="1630103"/>
            <a:ext cx="8134139" cy="4791453"/>
          </a:xfrm>
          <a:prstGeom prst="rect">
            <a:avLst/>
          </a:prstGeom>
        </p:spPr>
      </p:pic>
      <p:sp>
        <p:nvSpPr>
          <p:cNvPr id="9" name="Multiplication Sign 8">
            <a:extLst>
              <a:ext uri="{FF2B5EF4-FFF2-40B4-BE49-F238E27FC236}">
                <a16:creationId xmlns:a16="http://schemas.microsoft.com/office/drawing/2014/main" id="{7D8C87B9-EB33-6827-DCD1-86DAB03C94A3}"/>
              </a:ext>
            </a:extLst>
          </p:cNvPr>
          <p:cNvSpPr/>
          <p:nvPr/>
        </p:nvSpPr>
        <p:spPr>
          <a:xfrm>
            <a:off x="4769876" y="2111073"/>
            <a:ext cx="244549" cy="276446"/>
          </a:xfrm>
          <a:prstGeom prst="mathMultiply">
            <a:avLst>
              <a:gd name="adj1" fmla="val 0"/>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Multiplication Sign 10">
            <a:extLst>
              <a:ext uri="{FF2B5EF4-FFF2-40B4-BE49-F238E27FC236}">
                <a16:creationId xmlns:a16="http://schemas.microsoft.com/office/drawing/2014/main" id="{022E72A0-AD15-15B2-09EC-B7FBC774D263}"/>
              </a:ext>
            </a:extLst>
          </p:cNvPr>
          <p:cNvSpPr/>
          <p:nvPr/>
        </p:nvSpPr>
        <p:spPr>
          <a:xfrm>
            <a:off x="6096000" y="2111073"/>
            <a:ext cx="244549" cy="276446"/>
          </a:xfrm>
          <a:prstGeom prst="mathMultiply">
            <a:avLst>
              <a:gd name="adj1" fmla="val 0"/>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1" name="TextBox 20">
            <a:extLst>
              <a:ext uri="{FF2B5EF4-FFF2-40B4-BE49-F238E27FC236}">
                <a16:creationId xmlns:a16="http://schemas.microsoft.com/office/drawing/2014/main" id="{BA07294E-1D91-8EA0-9D90-CE9DCC865984}"/>
              </a:ext>
            </a:extLst>
          </p:cNvPr>
          <p:cNvSpPr txBox="1"/>
          <p:nvPr/>
        </p:nvSpPr>
        <p:spPr>
          <a:xfrm>
            <a:off x="4591426" y="2298769"/>
            <a:ext cx="601447" cy="338554"/>
          </a:xfrm>
          <a:prstGeom prst="rect">
            <a:avLst/>
          </a:prstGeom>
          <a:noFill/>
        </p:spPr>
        <p:txBody>
          <a:bodyPr wrap="none" rtlCol="0">
            <a:spAutoFit/>
          </a:bodyPr>
          <a:lstStyle/>
          <a:p>
            <a:r>
              <a:rPr lang="en-US" sz="1600" b="1" dirty="0"/>
              <a:t>10W</a:t>
            </a:r>
            <a:endParaRPr lang="en-CH" sz="1600" b="1" dirty="0"/>
          </a:p>
        </p:txBody>
      </p:sp>
      <p:sp>
        <p:nvSpPr>
          <p:cNvPr id="23" name="TextBox 22">
            <a:extLst>
              <a:ext uri="{FF2B5EF4-FFF2-40B4-BE49-F238E27FC236}">
                <a16:creationId xmlns:a16="http://schemas.microsoft.com/office/drawing/2014/main" id="{8A0D171D-ACA5-AAF3-39FB-0F980571AFA8}"/>
              </a:ext>
            </a:extLst>
          </p:cNvPr>
          <p:cNvSpPr txBox="1"/>
          <p:nvPr/>
        </p:nvSpPr>
        <p:spPr>
          <a:xfrm>
            <a:off x="5968846" y="2298769"/>
            <a:ext cx="498855" cy="338554"/>
          </a:xfrm>
          <a:prstGeom prst="rect">
            <a:avLst/>
          </a:prstGeom>
          <a:noFill/>
        </p:spPr>
        <p:txBody>
          <a:bodyPr wrap="none" rtlCol="0">
            <a:spAutoFit/>
          </a:bodyPr>
          <a:lstStyle/>
          <a:p>
            <a:r>
              <a:rPr lang="en-US" sz="1600" b="1" dirty="0"/>
              <a:t>7W</a:t>
            </a:r>
            <a:endParaRPr lang="en-CH" sz="1600" b="1" dirty="0"/>
          </a:p>
        </p:txBody>
      </p:sp>
      <p:sp>
        <p:nvSpPr>
          <p:cNvPr id="27" name="Multiplication Sign 26">
            <a:extLst>
              <a:ext uri="{FF2B5EF4-FFF2-40B4-BE49-F238E27FC236}">
                <a16:creationId xmlns:a16="http://schemas.microsoft.com/office/drawing/2014/main" id="{5CD83821-7D57-2B46-A553-5E3C5C8D585B}"/>
              </a:ext>
            </a:extLst>
          </p:cNvPr>
          <p:cNvSpPr/>
          <p:nvPr/>
        </p:nvSpPr>
        <p:spPr>
          <a:xfrm>
            <a:off x="4064711" y="3749383"/>
            <a:ext cx="244549" cy="276446"/>
          </a:xfrm>
          <a:prstGeom prst="mathMultiply">
            <a:avLst>
              <a:gd name="adj1" fmla="val 0"/>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8" name="TextBox 37">
            <a:extLst>
              <a:ext uri="{FF2B5EF4-FFF2-40B4-BE49-F238E27FC236}">
                <a16:creationId xmlns:a16="http://schemas.microsoft.com/office/drawing/2014/main" id="{E785F01B-78EB-A548-7094-2EFB594644C8}"/>
              </a:ext>
            </a:extLst>
          </p:cNvPr>
          <p:cNvSpPr txBox="1"/>
          <p:nvPr/>
        </p:nvSpPr>
        <p:spPr>
          <a:xfrm>
            <a:off x="3991744" y="3937079"/>
            <a:ext cx="498855" cy="338554"/>
          </a:xfrm>
          <a:prstGeom prst="rect">
            <a:avLst/>
          </a:prstGeom>
          <a:noFill/>
        </p:spPr>
        <p:txBody>
          <a:bodyPr wrap="none" rtlCol="0">
            <a:spAutoFit/>
          </a:bodyPr>
          <a:lstStyle/>
          <a:p>
            <a:r>
              <a:rPr lang="en-US" sz="1600" b="1" dirty="0"/>
              <a:t>2W</a:t>
            </a:r>
            <a:endParaRPr lang="en-CH" sz="1600" b="1" dirty="0"/>
          </a:p>
        </p:txBody>
      </p:sp>
      <p:sp>
        <p:nvSpPr>
          <p:cNvPr id="40" name="Content Placeholder 2">
            <a:extLst>
              <a:ext uri="{FF2B5EF4-FFF2-40B4-BE49-F238E27FC236}">
                <a16:creationId xmlns:a16="http://schemas.microsoft.com/office/drawing/2014/main" id="{A477184E-84B1-6A6B-25A5-43FBD2ADE8E8}"/>
              </a:ext>
            </a:extLst>
          </p:cNvPr>
          <p:cNvSpPr txBox="1">
            <a:spLocks/>
          </p:cNvSpPr>
          <p:nvPr/>
        </p:nvSpPr>
        <p:spPr>
          <a:xfrm>
            <a:off x="8301731" y="1726396"/>
            <a:ext cx="3709657" cy="487755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sz="2400" dirty="0"/>
              <a:t>976nm light amplified to 10W via sequential TA and FA </a:t>
            </a:r>
          </a:p>
          <a:p>
            <a:r>
              <a:rPr lang="en-US" sz="2400" dirty="0"/>
              <a:t>Frequency doubled to 7W of 488nm </a:t>
            </a:r>
          </a:p>
          <a:p>
            <a:r>
              <a:rPr lang="en-US" sz="2400" dirty="0"/>
              <a:t>Second frequency doubling to ~2W of 244nm within custom made cavity with CLBO</a:t>
            </a:r>
          </a:p>
          <a:p>
            <a:r>
              <a:rPr lang="en-US" sz="2400" dirty="0"/>
              <a:t>Enhanced to 30-40W within </a:t>
            </a:r>
            <a:r>
              <a:rPr lang="en-US" sz="2400" dirty="0" err="1"/>
              <a:t>MuMASS</a:t>
            </a:r>
            <a:endParaRPr lang="en-US" sz="2400" dirty="0"/>
          </a:p>
        </p:txBody>
      </p:sp>
      <p:sp>
        <p:nvSpPr>
          <p:cNvPr id="6" name="TextBox 5">
            <a:extLst>
              <a:ext uri="{FF2B5EF4-FFF2-40B4-BE49-F238E27FC236}">
                <a16:creationId xmlns:a16="http://schemas.microsoft.com/office/drawing/2014/main" id="{CEFFF459-766B-6B7C-8032-CD6BFC0BEAD3}"/>
              </a:ext>
            </a:extLst>
          </p:cNvPr>
          <p:cNvSpPr txBox="1"/>
          <p:nvPr/>
        </p:nvSpPr>
        <p:spPr>
          <a:xfrm>
            <a:off x="572013" y="6482568"/>
            <a:ext cx="4487303" cy="461665"/>
          </a:xfrm>
          <a:prstGeom prst="rect">
            <a:avLst/>
          </a:prstGeom>
          <a:noFill/>
        </p:spPr>
        <p:txBody>
          <a:bodyPr wrap="square">
            <a:spAutoFit/>
          </a:bodyPr>
          <a:lstStyle/>
          <a:p>
            <a:r>
              <a:rPr lang="en-US" sz="2400" baseline="30000" dirty="0">
                <a:solidFill>
                  <a:schemeClr val="bg1">
                    <a:lumMod val="50000"/>
                  </a:schemeClr>
                </a:solidFill>
                <a:effectLst/>
                <a:latin typeface="+mj-lt"/>
                <a:ea typeface="Times New Roman" panose="02020603050405020304" pitchFamily="18" charset="0"/>
              </a:rPr>
              <a:t>N </a:t>
            </a:r>
            <a:r>
              <a:rPr lang="en-US" sz="2400" baseline="30000" dirty="0" err="1">
                <a:solidFill>
                  <a:schemeClr val="bg1">
                    <a:lumMod val="50000"/>
                  </a:schemeClr>
                </a:solidFill>
                <a:effectLst/>
                <a:latin typeface="+mj-lt"/>
                <a:ea typeface="Times New Roman" panose="02020603050405020304" pitchFamily="18" charset="0"/>
              </a:rPr>
              <a:t>Zhadnov</a:t>
            </a:r>
            <a:r>
              <a:rPr lang="en-US" sz="2400" baseline="30000" dirty="0">
                <a:solidFill>
                  <a:schemeClr val="bg1">
                    <a:lumMod val="50000"/>
                  </a:schemeClr>
                </a:solidFill>
                <a:effectLst/>
                <a:latin typeface="+mj-lt"/>
                <a:ea typeface="Times New Roman" panose="02020603050405020304" pitchFamily="18" charset="0"/>
              </a:rPr>
              <a:t> et al, </a:t>
            </a:r>
            <a:r>
              <a:rPr lang="en-US" sz="2400" baseline="30000" dirty="0">
                <a:solidFill>
                  <a:schemeClr val="bg1">
                    <a:lumMod val="50000"/>
                  </a:schemeClr>
                </a:solidFill>
                <a:effectLst/>
                <a:latin typeface="+mj-lt"/>
                <a:ea typeface="Times New Roman" panose="02020603050405020304" pitchFamily="18" charset="0"/>
                <a:cs typeface="Times New Roman" panose="02020603050405020304" pitchFamily="18" charset="0"/>
              </a:rPr>
              <a:t>Optics Express 31, 17(2023)</a:t>
            </a:r>
            <a:endParaRPr lang="en-CH" sz="2400" dirty="0">
              <a:solidFill>
                <a:schemeClr val="bg1">
                  <a:lumMod val="50000"/>
                </a:schemeClr>
              </a:solidFill>
              <a:latin typeface="+mj-lt"/>
            </a:endParaRPr>
          </a:p>
        </p:txBody>
      </p:sp>
      <p:sp>
        <p:nvSpPr>
          <p:cNvPr id="3" name="TextBox 2">
            <a:extLst>
              <a:ext uri="{FF2B5EF4-FFF2-40B4-BE49-F238E27FC236}">
                <a16:creationId xmlns:a16="http://schemas.microsoft.com/office/drawing/2014/main" id="{4B6F2135-75F3-127A-6C1F-03BCF3FF0DFE}"/>
              </a:ext>
            </a:extLst>
          </p:cNvPr>
          <p:cNvSpPr txBox="1"/>
          <p:nvPr/>
        </p:nvSpPr>
        <p:spPr>
          <a:xfrm>
            <a:off x="7733418" y="249753"/>
            <a:ext cx="3447221" cy="338554"/>
          </a:xfrm>
          <a:prstGeom prst="rect">
            <a:avLst/>
          </a:prstGeom>
          <a:noFill/>
        </p:spPr>
        <p:txBody>
          <a:bodyPr wrap="square">
            <a:spAutoFit/>
          </a:bodyPr>
          <a:lstStyle/>
          <a:p>
            <a:r>
              <a:rPr lang="en-US" sz="1600" dirty="0">
                <a:solidFill>
                  <a:schemeClr val="bg1"/>
                </a:solidFill>
              </a:rPr>
              <a:t>Edward Thorpe-Woods; Liverpool 2025</a:t>
            </a:r>
            <a:endParaRPr lang="en-US" sz="2400" dirty="0">
              <a:solidFill>
                <a:schemeClr val="bg1"/>
              </a:solidFill>
            </a:endParaRPr>
          </a:p>
        </p:txBody>
      </p:sp>
    </p:spTree>
    <p:extLst>
      <p:ext uri="{BB962C8B-B14F-4D97-AF65-F5344CB8AC3E}">
        <p14:creationId xmlns:p14="http://schemas.microsoft.com/office/powerpoint/2010/main" val="30159625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839D25-A629-05CA-9AC5-A4CCE937C993}"/>
            </a:ext>
          </a:extLst>
        </p:cNvPr>
        <p:cNvGrpSpPr/>
        <p:nvPr/>
      </p:nvGrpSpPr>
      <p:grpSpPr>
        <a:xfrm>
          <a:off x="0" y="0"/>
          <a:ext cx="0" cy="0"/>
          <a:chOff x="0" y="0"/>
          <a:chExt cx="0" cy="0"/>
        </a:xfrm>
      </p:grpSpPr>
      <p:sp>
        <p:nvSpPr>
          <p:cNvPr id="2" name="The PSI low energy muon beam (LEM)">
            <a:extLst>
              <a:ext uri="{FF2B5EF4-FFF2-40B4-BE49-F238E27FC236}">
                <a16:creationId xmlns:a16="http://schemas.microsoft.com/office/drawing/2014/main" id="{2645A488-7F74-326B-9CDB-97318FA083AC}"/>
              </a:ext>
            </a:extLst>
          </p:cNvPr>
          <p:cNvSpPr txBox="1">
            <a:spLocks/>
          </p:cNvSpPr>
          <p:nvPr/>
        </p:nvSpPr>
        <p:spPr>
          <a:xfrm>
            <a:off x="424441" y="786927"/>
            <a:ext cx="11537950" cy="762649"/>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Gill Sans Light"/>
                <a:ea typeface="+mj-ea"/>
                <a:cs typeface="+mj-cs"/>
              </a:defRPr>
            </a:lvl1pPr>
          </a:lstStyle>
          <a:p>
            <a:r>
              <a:rPr lang="en-GB" dirty="0"/>
              <a:t>Pulsed CW technique</a:t>
            </a:r>
          </a:p>
        </p:txBody>
      </p:sp>
      <p:grpSp>
        <p:nvGrpSpPr>
          <p:cNvPr id="5" name="Group 4">
            <a:extLst>
              <a:ext uri="{FF2B5EF4-FFF2-40B4-BE49-F238E27FC236}">
                <a16:creationId xmlns:a16="http://schemas.microsoft.com/office/drawing/2014/main" id="{B5E8F1A5-3187-9A33-172F-1568B0EA94C2}"/>
              </a:ext>
            </a:extLst>
          </p:cNvPr>
          <p:cNvGrpSpPr/>
          <p:nvPr/>
        </p:nvGrpSpPr>
        <p:grpSpPr>
          <a:xfrm>
            <a:off x="31343" y="1757032"/>
            <a:ext cx="4777538" cy="4723639"/>
            <a:chOff x="963043" y="4541215"/>
            <a:chExt cx="2302192" cy="2256671"/>
          </a:xfrm>
        </p:grpSpPr>
        <p:sp>
          <p:nvSpPr>
            <p:cNvPr id="6" name="Rectangle 5">
              <a:extLst>
                <a:ext uri="{FF2B5EF4-FFF2-40B4-BE49-F238E27FC236}">
                  <a16:creationId xmlns:a16="http://schemas.microsoft.com/office/drawing/2014/main" id="{F0999847-A7F6-069C-8CB0-6F128D69794F}"/>
                </a:ext>
              </a:extLst>
            </p:cNvPr>
            <p:cNvSpPr/>
            <p:nvPr/>
          </p:nvSpPr>
          <p:spPr>
            <a:xfrm>
              <a:off x="971149" y="4541215"/>
              <a:ext cx="2294086" cy="221777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7" name="fig_pulses_fixed.pdf" descr="fig_pulses_fixed.pdf">
              <a:extLst>
                <a:ext uri="{FF2B5EF4-FFF2-40B4-BE49-F238E27FC236}">
                  <a16:creationId xmlns:a16="http://schemas.microsoft.com/office/drawing/2014/main" id="{699DB012-7FE4-E1A4-BB99-13B0BAB703A7}"/>
                </a:ext>
              </a:extLst>
            </p:cNvPr>
            <p:cNvPicPr>
              <a:picLocks noChangeAspect="1"/>
            </p:cNvPicPr>
            <p:nvPr/>
          </p:nvPicPr>
          <p:blipFill>
            <a:blip r:embed="rId3"/>
            <a:stretch>
              <a:fillRect/>
            </a:stretch>
          </p:blipFill>
          <p:spPr>
            <a:xfrm>
              <a:off x="963043" y="4563196"/>
              <a:ext cx="2269352" cy="2234690"/>
            </a:xfrm>
            <a:prstGeom prst="rect">
              <a:avLst/>
            </a:prstGeom>
            <a:ln w="12700">
              <a:miter lim="400000"/>
            </a:ln>
          </p:spPr>
        </p:pic>
      </p:grpSp>
      <p:grpSp>
        <p:nvGrpSpPr>
          <p:cNvPr id="10" name="Group 9">
            <a:extLst>
              <a:ext uri="{FF2B5EF4-FFF2-40B4-BE49-F238E27FC236}">
                <a16:creationId xmlns:a16="http://schemas.microsoft.com/office/drawing/2014/main" id="{21E49ADC-37C2-94B5-C164-C25C3A4BBE61}"/>
              </a:ext>
            </a:extLst>
          </p:cNvPr>
          <p:cNvGrpSpPr/>
          <p:nvPr/>
        </p:nvGrpSpPr>
        <p:grpSpPr>
          <a:xfrm>
            <a:off x="4808881" y="3931787"/>
            <a:ext cx="4487304" cy="2525133"/>
            <a:chOff x="4792163" y="2831826"/>
            <a:chExt cx="4289509" cy="2399755"/>
          </a:xfrm>
        </p:grpSpPr>
        <p:pic>
          <p:nvPicPr>
            <p:cNvPr id="3" name="measurement_11h_2.pdf" descr="measurement_11h_2.pdf">
              <a:extLst>
                <a:ext uri="{FF2B5EF4-FFF2-40B4-BE49-F238E27FC236}">
                  <a16:creationId xmlns:a16="http://schemas.microsoft.com/office/drawing/2014/main" id="{178D7E56-5967-7E08-EA86-A1A3F95C5A6C}"/>
                </a:ext>
              </a:extLst>
            </p:cNvPr>
            <p:cNvPicPr>
              <a:picLocks noChangeAspect="1"/>
            </p:cNvPicPr>
            <p:nvPr/>
          </p:nvPicPr>
          <p:blipFill>
            <a:blip r:embed="rId4"/>
            <a:srcRect t="1" b="54279"/>
            <a:stretch>
              <a:fillRect/>
            </a:stretch>
          </p:blipFill>
          <p:spPr>
            <a:xfrm>
              <a:off x="4792163" y="2831826"/>
              <a:ext cx="4289509" cy="1980806"/>
            </a:xfrm>
            <a:prstGeom prst="rect">
              <a:avLst/>
            </a:prstGeom>
            <a:ln w="12700">
              <a:miter lim="400000"/>
            </a:ln>
          </p:spPr>
        </p:pic>
        <p:pic>
          <p:nvPicPr>
            <p:cNvPr id="8" name="measurement_11h_2.pdf" descr="measurement_11h_2.pdf">
              <a:extLst>
                <a:ext uri="{FF2B5EF4-FFF2-40B4-BE49-F238E27FC236}">
                  <a16:creationId xmlns:a16="http://schemas.microsoft.com/office/drawing/2014/main" id="{E6D99781-DECA-0448-6EA4-430C68A83793}"/>
                </a:ext>
              </a:extLst>
            </p:cNvPr>
            <p:cNvPicPr>
              <a:picLocks noChangeAspect="1"/>
            </p:cNvPicPr>
            <p:nvPr/>
          </p:nvPicPr>
          <p:blipFill>
            <a:blip r:embed="rId4"/>
            <a:srcRect t="89377"/>
            <a:stretch>
              <a:fillRect/>
            </a:stretch>
          </p:blipFill>
          <p:spPr>
            <a:xfrm>
              <a:off x="4792163" y="4771352"/>
              <a:ext cx="4289509" cy="460229"/>
            </a:xfrm>
            <a:prstGeom prst="rect">
              <a:avLst/>
            </a:prstGeom>
            <a:ln w="12700">
              <a:miter lim="400000"/>
            </a:ln>
          </p:spPr>
        </p:pic>
      </p:grpSp>
      <p:sp>
        <p:nvSpPr>
          <p:cNvPr id="13" name="To gain knowledge of atom energy structure: probe it with electromagnetic radiation…">
            <a:extLst>
              <a:ext uri="{FF2B5EF4-FFF2-40B4-BE49-F238E27FC236}">
                <a16:creationId xmlns:a16="http://schemas.microsoft.com/office/drawing/2014/main" id="{CE476F57-D21C-FBDA-46C9-B24EA79899BE}"/>
              </a:ext>
            </a:extLst>
          </p:cNvPr>
          <p:cNvSpPr txBox="1">
            <a:spLocks noChangeArrowheads="1"/>
          </p:cNvSpPr>
          <p:nvPr/>
        </p:nvSpPr>
        <p:spPr>
          <a:xfrm>
            <a:off x="4928463" y="1536347"/>
            <a:ext cx="7102079" cy="38739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CH" dirty="0"/>
              <a:t>1-2W of CW 244nm light (enhanced to 30W) is an extremely harsh optical environment</a:t>
            </a:r>
          </a:p>
          <a:p>
            <a:r>
              <a:rPr lang="en-US" altLang="en-CH" dirty="0"/>
              <a:t>Degrades optics, adds background</a:t>
            </a:r>
          </a:p>
          <a:p>
            <a:r>
              <a:rPr lang="en-US" altLang="en-CH" dirty="0"/>
              <a:t>Solution: Pulse CW power when needed </a:t>
            </a:r>
          </a:p>
          <a:p>
            <a:r>
              <a:rPr lang="en-US" altLang="en-CH" dirty="0"/>
              <a:t>Previously: AOM;     Now: </a:t>
            </a:r>
            <a:r>
              <a:rPr lang="en-US" altLang="en-CH" dirty="0" err="1"/>
              <a:t>Pockles</a:t>
            </a:r>
            <a:r>
              <a:rPr lang="en-US" altLang="en-CH" dirty="0"/>
              <a:t> Cell + AOM </a:t>
            </a:r>
            <a:endParaRPr lang="en-CH" altLang="en-CH" dirty="0"/>
          </a:p>
          <a:p>
            <a:pPr marL="0" indent="0">
              <a:buNone/>
            </a:pPr>
            <a:endParaRPr lang="en-US" altLang="en-CH" dirty="0"/>
          </a:p>
          <a:p>
            <a:pPr>
              <a:buFontTx/>
              <a:buChar char="‣"/>
            </a:pPr>
            <a:endParaRPr lang="en-CH" altLang="en-CH" dirty="0"/>
          </a:p>
        </p:txBody>
      </p:sp>
      <p:sp>
        <p:nvSpPr>
          <p:cNvPr id="15" name="TextBox 14">
            <a:extLst>
              <a:ext uri="{FF2B5EF4-FFF2-40B4-BE49-F238E27FC236}">
                <a16:creationId xmlns:a16="http://schemas.microsoft.com/office/drawing/2014/main" id="{A5270C66-EC73-7228-63A1-CD0296EF3E94}"/>
              </a:ext>
            </a:extLst>
          </p:cNvPr>
          <p:cNvSpPr txBox="1"/>
          <p:nvPr/>
        </p:nvSpPr>
        <p:spPr>
          <a:xfrm>
            <a:off x="9364335" y="4264296"/>
            <a:ext cx="2717638" cy="2246769"/>
          </a:xfrm>
          <a:prstGeom prst="rect">
            <a:avLst/>
          </a:prstGeom>
          <a:noFill/>
        </p:spPr>
        <p:txBody>
          <a:bodyPr wrap="square">
            <a:spAutoFit/>
          </a:bodyPr>
          <a:lstStyle/>
          <a:p>
            <a:r>
              <a:rPr lang="en-US" altLang="en-CH" sz="2800" dirty="0"/>
              <a:t>Can operate consistently for days, with occasional O</a:t>
            </a:r>
            <a:r>
              <a:rPr lang="en-US" altLang="en-CH" sz="1600" dirty="0"/>
              <a:t>2</a:t>
            </a:r>
            <a:r>
              <a:rPr lang="en-US" altLang="en-CH" sz="2800" dirty="0"/>
              <a:t> treatment </a:t>
            </a:r>
          </a:p>
        </p:txBody>
      </p:sp>
      <p:sp>
        <p:nvSpPr>
          <p:cNvPr id="4" name="TextBox 3">
            <a:extLst>
              <a:ext uri="{FF2B5EF4-FFF2-40B4-BE49-F238E27FC236}">
                <a16:creationId xmlns:a16="http://schemas.microsoft.com/office/drawing/2014/main" id="{1C332C50-F6AA-90E5-3442-21F0665DF834}"/>
              </a:ext>
            </a:extLst>
          </p:cNvPr>
          <p:cNvSpPr txBox="1"/>
          <p:nvPr/>
        </p:nvSpPr>
        <p:spPr>
          <a:xfrm>
            <a:off x="572013" y="6482568"/>
            <a:ext cx="4487303" cy="461665"/>
          </a:xfrm>
          <a:prstGeom prst="rect">
            <a:avLst/>
          </a:prstGeom>
          <a:noFill/>
        </p:spPr>
        <p:txBody>
          <a:bodyPr wrap="square">
            <a:spAutoFit/>
          </a:bodyPr>
          <a:lstStyle/>
          <a:p>
            <a:r>
              <a:rPr lang="en-US" sz="2400" baseline="30000" dirty="0">
                <a:solidFill>
                  <a:schemeClr val="bg1">
                    <a:lumMod val="50000"/>
                  </a:schemeClr>
                </a:solidFill>
                <a:effectLst/>
                <a:latin typeface="+mj-lt"/>
                <a:ea typeface="Times New Roman" panose="02020603050405020304" pitchFamily="18" charset="0"/>
              </a:rPr>
              <a:t>N </a:t>
            </a:r>
            <a:r>
              <a:rPr lang="en-US" sz="2400" baseline="30000" dirty="0" err="1">
                <a:solidFill>
                  <a:schemeClr val="bg1">
                    <a:lumMod val="50000"/>
                  </a:schemeClr>
                </a:solidFill>
                <a:effectLst/>
                <a:latin typeface="+mj-lt"/>
                <a:ea typeface="Times New Roman" panose="02020603050405020304" pitchFamily="18" charset="0"/>
              </a:rPr>
              <a:t>Zhadnov</a:t>
            </a:r>
            <a:r>
              <a:rPr lang="en-US" sz="2400" baseline="30000" dirty="0">
                <a:solidFill>
                  <a:schemeClr val="bg1">
                    <a:lumMod val="50000"/>
                  </a:schemeClr>
                </a:solidFill>
                <a:effectLst/>
                <a:latin typeface="+mj-lt"/>
                <a:ea typeface="Times New Roman" panose="02020603050405020304" pitchFamily="18" charset="0"/>
              </a:rPr>
              <a:t> et al, </a:t>
            </a:r>
            <a:r>
              <a:rPr lang="en-US" sz="2400" baseline="30000" dirty="0">
                <a:solidFill>
                  <a:schemeClr val="bg1">
                    <a:lumMod val="50000"/>
                  </a:schemeClr>
                </a:solidFill>
                <a:effectLst/>
                <a:latin typeface="+mj-lt"/>
                <a:ea typeface="Times New Roman" panose="02020603050405020304" pitchFamily="18" charset="0"/>
                <a:cs typeface="Times New Roman" panose="02020603050405020304" pitchFamily="18" charset="0"/>
              </a:rPr>
              <a:t>Optics Express 31, 17(2023)</a:t>
            </a:r>
            <a:endParaRPr lang="en-CH" sz="2400" dirty="0">
              <a:solidFill>
                <a:schemeClr val="bg1">
                  <a:lumMod val="50000"/>
                </a:schemeClr>
              </a:solidFill>
              <a:latin typeface="+mj-lt"/>
            </a:endParaRPr>
          </a:p>
        </p:txBody>
      </p:sp>
      <p:sp>
        <p:nvSpPr>
          <p:cNvPr id="9" name="TextBox 8">
            <a:extLst>
              <a:ext uri="{FF2B5EF4-FFF2-40B4-BE49-F238E27FC236}">
                <a16:creationId xmlns:a16="http://schemas.microsoft.com/office/drawing/2014/main" id="{BC78BDC4-6E6E-512C-083D-3F60AC8E40CC}"/>
              </a:ext>
            </a:extLst>
          </p:cNvPr>
          <p:cNvSpPr txBox="1"/>
          <p:nvPr/>
        </p:nvSpPr>
        <p:spPr>
          <a:xfrm>
            <a:off x="7733418" y="249753"/>
            <a:ext cx="3447221" cy="338554"/>
          </a:xfrm>
          <a:prstGeom prst="rect">
            <a:avLst/>
          </a:prstGeom>
          <a:noFill/>
        </p:spPr>
        <p:txBody>
          <a:bodyPr wrap="square">
            <a:spAutoFit/>
          </a:bodyPr>
          <a:lstStyle/>
          <a:p>
            <a:r>
              <a:rPr lang="en-US" sz="1600" dirty="0">
                <a:solidFill>
                  <a:schemeClr val="bg1"/>
                </a:solidFill>
              </a:rPr>
              <a:t>Edward Thorpe-Woods; Liverpool 2025</a:t>
            </a:r>
            <a:endParaRPr lang="en-US" sz="2400" dirty="0">
              <a:solidFill>
                <a:schemeClr val="bg1"/>
              </a:solidFill>
            </a:endParaRPr>
          </a:p>
        </p:txBody>
      </p:sp>
    </p:spTree>
    <p:extLst>
      <p:ext uri="{BB962C8B-B14F-4D97-AF65-F5344CB8AC3E}">
        <p14:creationId xmlns:p14="http://schemas.microsoft.com/office/powerpoint/2010/main" val="6531639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57BD7-8FE8-B5A1-0A31-43BC9F3652F7}"/>
            </a:ext>
          </a:extLst>
        </p:cNvPr>
        <p:cNvGrpSpPr/>
        <p:nvPr/>
      </p:nvGrpSpPr>
      <p:grpSpPr>
        <a:xfrm>
          <a:off x="0" y="0"/>
          <a:ext cx="0" cy="0"/>
          <a:chOff x="0" y="0"/>
          <a:chExt cx="0" cy="0"/>
        </a:xfrm>
      </p:grpSpPr>
      <p:sp>
        <p:nvSpPr>
          <p:cNvPr id="17" name="I. Cortinovis, PC,  et al., EPJD 77, 66 (2023)">
            <a:extLst>
              <a:ext uri="{FF2B5EF4-FFF2-40B4-BE49-F238E27FC236}">
                <a16:creationId xmlns:a16="http://schemas.microsoft.com/office/drawing/2014/main" id="{D4B1C647-9800-EEA8-DF6B-89B0A04F9B8D}"/>
              </a:ext>
            </a:extLst>
          </p:cNvPr>
          <p:cNvSpPr txBox="1"/>
          <p:nvPr/>
        </p:nvSpPr>
        <p:spPr>
          <a:xfrm>
            <a:off x="3232395" y="1499875"/>
            <a:ext cx="2774668" cy="4252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lnSpc>
                <a:spcPts val="3100"/>
              </a:lnSpc>
              <a:spcBef>
                <a:spcPts val="1200"/>
              </a:spcBef>
              <a:defRPr sz="1200">
                <a:latin typeface="Helvetica Light"/>
                <a:ea typeface="Helvetica Light"/>
                <a:cs typeface="Helvetica Light"/>
                <a:sym typeface="Helvetica Light"/>
              </a:defRPr>
            </a:lvl1pPr>
          </a:lstStyle>
          <a:p>
            <a:r>
              <a:rPr dirty="0"/>
              <a:t>I. </a:t>
            </a:r>
            <a:r>
              <a:rPr dirty="0" err="1"/>
              <a:t>Cortinovis</a:t>
            </a:r>
            <a:r>
              <a:rPr dirty="0"/>
              <a:t>, PC,  et al., EPJD 77 (2023)</a:t>
            </a:r>
          </a:p>
        </p:txBody>
      </p:sp>
      <p:sp>
        <p:nvSpPr>
          <p:cNvPr id="2" name="Motivations to study leptonic atoms - Positronium and Muonium">
            <a:extLst>
              <a:ext uri="{FF2B5EF4-FFF2-40B4-BE49-F238E27FC236}">
                <a16:creationId xmlns:a16="http://schemas.microsoft.com/office/drawing/2014/main" id="{707948EB-6417-6891-8F5D-187C992DE277}"/>
              </a:ext>
            </a:extLst>
          </p:cNvPr>
          <p:cNvSpPr txBox="1">
            <a:spLocks/>
          </p:cNvSpPr>
          <p:nvPr/>
        </p:nvSpPr>
        <p:spPr>
          <a:xfrm>
            <a:off x="609600" y="844488"/>
            <a:ext cx="11252200" cy="60585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Gill Sans Light"/>
                <a:ea typeface="+mj-ea"/>
                <a:cs typeface="+mj-cs"/>
              </a:defRPr>
            </a:lvl1pPr>
          </a:lstStyle>
          <a:p>
            <a:r>
              <a:rPr lang="en-GB" dirty="0"/>
              <a:t>Mu-Mass experimental setup</a:t>
            </a:r>
          </a:p>
        </p:txBody>
      </p:sp>
      <p:sp>
        <p:nvSpPr>
          <p:cNvPr id="3" name="Being purely leptonic, they can be described very precisely by bound state QED calculations devoid of uncertainties from nuclear size effects present in normal atoms. Therefore, any deviation between theory and measurements could be a signal of New Physi">
            <a:extLst>
              <a:ext uri="{FF2B5EF4-FFF2-40B4-BE49-F238E27FC236}">
                <a16:creationId xmlns:a16="http://schemas.microsoft.com/office/drawing/2014/main" id="{2FF2DEC5-7674-8AEA-70DF-85F7F23B0B6D}"/>
              </a:ext>
            </a:extLst>
          </p:cNvPr>
          <p:cNvSpPr txBox="1"/>
          <p:nvPr/>
        </p:nvSpPr>
        <p:spPr>
          <a:xfrm>
            <a:off x="688975" y="1841386"/>
            <a:ext cx="5031105"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361950" indent="-361950">
              <a:spcBef>
                <a:spcPts val="500"/>
              </a:spcBef>
              <a:buClr>
                <a:srgbClr val="A8322D"/>
              </a:buClr>
              <a:buSzPct val="100000"/>
              <a:buChar char="▪"/>
              <a:defRPr sz="2400">
                <a:latin typeface="Helvetica Light"/>
                <a:ea typeface="Helvetica Light"/>
                <a:cs typeface="Helvetica Light"/>
                <a:sym typeface="Helvetica Light"/>
              </a:defRPr>
            </a:pPr>
            <a:endParaRPr b="1" dirty="0">
              <a:latin typeface="+mj-lt"/>
              <a:ea typeface="+mn-ea"/>
              <a:cs typeface="+mn-cs"/>
              <a:sym typeface="Helvetica"/>
            </a:endParaRPr>
          </a:p>
        </p:txBody>
      </p:sp>
      <p:sp>
        <p:nvSpPr>
          <p:cNvPr id="10" name="Rectangle 9">
            <a:extLst>
              <a:ext uri="{FF2B5EF4-FFF2-40B4-BE49-F238E27FC236}">
                <a16:creationId xmlns:a16="http://schemas.microsoft.com/office/drawing/2014/main" id="{07C4D59A-93CE-BAE8-6AF8-4795F0677747}"/>
              </a:ext>
            </a:extLst>
          </p:cNvPr>
          <p:cNvSpPr/>
          <p:nvPr/>
        </p:nvSpPr>
        <p:spPr>
          <a:xfrm>
            <a:off x="3071184" y="2818221"/>
            <a:ext cx="388103" cy="305611"/>
          </a:xfrm>
          <a:prstGeom prst="rect">
            <a:avLst/>
          </a:prstGeom>
          <a:no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3" name="Rectangle 72">
            <a:extLst>
              <a:ext uri="{FF2B5EF4-FFF2-40B4-BE49-F238E27FC236}">
                <a16:creationId xmlns:a16="http://schemas.microsoft.com/office/drawing/2014/main" id="{4135C64B-2E7E-F1B2-1D88-AD8AA40D17A5}"/>
              </a:ext>
            </a:extLst>
          </p:cNvPr>
          <p:cNvSpPr/>
          <p:nvPr/>
        </p:nvSpPr>
        <p:spPr>
          <a:xfrm>
            <a:off x="7395210" y="973937"/>
            <a:ext cx="4556262" cy="293909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 name="Oval 3">
            <a:extLst>
              <a:ext uri="{FF2B5EF4-FFF2-40B4-BE49-F238E27FC236}">
                <a16:creationId xmlns:a16="http://schemas.microsoft.com/office/drawing/2014/main" id="{6958C82C-C30D-8DF9-492E-63EBCCB252F2}"/>
              </a:ext>
            </a:extLst>
          </p:cNvPr>
          <p:cNvSpPr/>
          <p:nvPr/>
        </p:nvSpPr>
        <p:spPr>
          <a:xfrm>
            <a:off x="8978181" y="1657094"/>
            <a:ext cx="1620000" cy="1620000"/>
          </a:xfrm>
          <a:prstGeom prst="ellipse">
            <a:avLst/>
          </a:prstGeom>
          <a:gradFill flip="none" rotWithShape="1">
            <a:gsLst>
              <a:gs pos="27000">
                <a:srgbClr val="EA27FF">
                  <a:alpha val="33000"/>
                </a:srgbClr>
              </a:gs>
              <a:gs pos="100000">
                <a:schemeClr val="bg1">
                  <a:alpha val="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6" name="TextBox 25">
            <a:extLst>
              <a:ext uri="{FF2B5EF4-FFF2-40B4-BE49-F238E27FC236}">
                <a16:creationId xmlns:a16="http://schemas.microsoft.com/office/drawing/2014/main" id="{736E17EF-4DE7-A3B4-EE81-037B29EEA315}"/>
              </a:ext>
            </a:extLst>
          </p:cNvPr>
          <p:cNvSpPr txBox="1"/>
          <p:nvPr/>
        </p:nvSpPr>
        <p:spPr>
          <a:xfrm>
            <a:off x="8955332" y="3287570"/>
            <a:ext cx="1903244" cy="307777"/>
          </a:xfrm>
          <a:prstGeom prst="rect">
            <a:avLst/>
          </a:prstGeom>
          <a:noFill/>
        </p:spPr>
        <p:txBody>
          <a:bodyPr wrap="square" rtlCol="0">
            <a:spAutoFit/>
          </a:bodyPr>
          <a:lstStyle/>
          <a:p>
            <a:pPr algn="ctr"/>
            <a:r>
              <a:rPr lang="en-US" sz="1400" dirty="0">
                <a:solidFill>
                  <a:srgbClr val="ED4DBD"/>
                </a:solidFill>
              </a:rPr>
              <a:t>244nm</a:t>
            </a:r>
            <a:r>
              <a:rPr lang="en-US" sz="1050" dirty="0">
                <a:solidFill>
                  <a:srgbClr val="ED4DBD"/>
                </a:solidFill>
              </a:rPr>
              <a:t> (100mW)</a:t>
            </a:r>
            <a:endParaRPr lang="en-CH" sz="1050" dirty="0">
              <a:solidFill>
                <a:srgbClr val="ED4DBD"/>
              </a:solidFill>
            </a:endParaRPr>
          </a:p>
        </p:txBody>
      </p:sp>
      <p:cxnSp>
        <p:nvCxnSpPr>
          <p:cNvPr id="28" name="Straight Connector 27">
            <a:extLst>
              <a:ext uri="{FF2B5EF4-FFF2-40B4-BE49-F238E27FC236}">
                <a16:creationId xmlns:a16="http://schemas.microsoft.com/office/drawing/2014/main" id="{7CAD499C-4727-4F46-BEF1-B6EF31B19587}"/>
              </a:ext>
            </a:extLst>
          </p:cNvPr>
          <p:cNvCxnSpPr/>
          <p:nvPr/>
        </p:nvCxnSpPr>
        <p:spPr>
          <a:xfrm>
            <a:off x="8378162" y="4934436"/>
            <a:ext cx="1807028" cy="0"/>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a:extLst>
              <a:ext uri="{FF2B5EF4-FFF2-40B4-BE49-F238E27FC236}">
                <a16:creationId xmlns:a16="http://schemas.microsoft.com/office/drawing/2014/main" id="{32401313-BE19-D268-1058-68EC2D601D60}"/>
              </a:ext>
            </a:extLst>
          </p:cNvPr>
          <p:cNvCxnSpPr/>
          <p:nvPr/>
        </p:nvCxnSpPr>
        <p:spPr>
          <a:xfrm>
            <a:off x="8378162" y="6403657"/>
            <a:ext cx="1807028" cy="0"/>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C85DF8D3-C7CB-5636-E32B-DC584A643F73}"/>
              </a:ext>
            </a:extLst>
          </p:cNvPr>
          <p:cNvCxnSpPr/>
          <p:nvPr/>
        </p:nvCxnSpPr>
        <p:spPr>
          <a:xfrm>
            <a:off x="8279416" y="4571369"/>
            <a:ext cx="1807028" cy="0"/>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37" name="TextBox 36">
            <a:extLst>
              <a:ext uri="{FF2B5EF4-FFF2-40B4-BE49-F238E27FC236}">
                <a16:creationId xmlns:a16="http://schemas.microsoft.com/office/drawing/2014/main" id="{CB263788-0E1F-55F8-EDEB-8098A7BAD717}"/>
              </a:ext>
            </a:extLst>
          </p:cNvPr>
          <p:cNvSpPr txBox="1"/>
          <p:nvPr/>
        </p:nvSpPr>
        <p:spPr>
          <a:xfrm>
            <a:off x="10063584" y="6229003"/>
            <a:ext cx="775746" cy="338554"/>
          </a:xfrm>
          <a:prstGeom prst="rect">
            <a:avLst/>
          </a:prstGeom>
          <a:noFill/>
        </p:spPr>
        <p:txBody>
          <a:bodyPr wrap="square" rtlCol="0">
            <a:spAutoFit/>
          </a:bodyPr>
          <a:lstStyle/>
          <a:p>
            <a:pPr algn="ctr"/>
            <a:r>
              <a:rPr lang="en-US" sz="1600" b="1" dirty="0"/>
              <a:t>1S</a:t>
            </a:r>
            <a:endParaRPr lang="en-CH" sz="1100" b="1" dirty="0"/>
          </a:p>
        </p:txBody>
      </p:sp>
      <p:sp>
        <p:nvSpPr>
          <p:cNvPr id="38" name="TextBox 37">
            <a:extLst>
              <a:ext uri="{FF2B5EF4-FFF2-40B4-BE49-F238E27FC236}">
                <a16:creationId xmlns:a16="http://schemas.microsoft.com/office/drawing/2014/main" id="{BBA88FE5-CBE0-42A9-ADD1-F70618E3B4D6}"/>
              </a:ext>
            </a:extLst>
          </p:cNvPr>
          <p:cNvSpPr txBox="1"/>
          <p:nvPr/>
        </p:nvSpPr>
        <p:spPr>
          <a:xfrm>
            <a:off x="10073029" y="4768261"/>
            <a:ext cx="775746" cy="338554"/>
          </a:xfrm>
          <a:prstGeom prst="rect">
            <a:avLst/>
          </a:prstGeom>
          <a:noFill/>
        </p:spPr>
        <p:txBody>
          <a:bodyPr wrap="square" rtlCol="0">
            <a:spAutoFit/>
          </a:bodyPr>
          <a:lstStyle/>
          <a:p>
            <a:pPr algn="ctr"/>
            <a:r>
              <a:rPr lang="en-US" sz="1600" b="1" dirty="0"/>
              <a:t>2S</a:t>
            </a:r>
            <a:endParaRPr lang="en-CH" sz="1100" b="1" dirty="0"/>
          </a:p>
        </p:txBody>
      </p:sp>
      <p:sp>
        <p:nvSpPr>
          <p:cNvPr id="39" name="TextBox 38">
            <a:extLst>
              <a:ext uri="{FF2B5EF4-FFF2-40B4-BE49-F238E27FC236}">
                <a16:creationId xmlns:a16="http://schemas.microsoft.com/office/drawing/2014/main" id="{0F04A9DB-2388-C719-C1D1-2B75D7BE8F51}"/>
              </a:ext>
            </a:extLst>
          </p:cNvPr>
          <p:cNvSpPr txBox="1"/>
          <p:nvPr/>
        </p:nvSpPr>
        <p:spPr>
          <a:xfrm>
            <a:off x="9998492" y="4414321"/>
            <a:ext cx="1068557" cy="276999"/>
          </a:xfrm>
          <a:prstGeom prst="rect">
            <a:avLst/>
          </a:prstGeom>
          <a:noFill/>
        </p:spPr>
        <p:txBody>
          <a:bodyPr wrap="square" rtlCol="0">
            <a:spAutoFit/>
          </a:bodyPr>
          <a:lstStyle/>
          <a:p>
            <a:pPr algn="ctr"/>
            <a:r>
              <a:rPr lang="en-US" sz="1200" b="1" dirty="0"/>
              <a:t>continuum</a:t>
            </a:r>
            <a:endParaRPr lang="en-CH" sz="1000" b="1" dirty="0"/>
          </a:p>
        </p:txBody>
      </p:sp>
      <p:sp>
        <p:nvSpPr>
          <p:cNvPr id="5" name="Rectangle 4">
            <a:extLst>
              <a:ext uri="{FF2B5EF4-FFF2-40B4-BE49-F238E27FC236}">
                <a16:creationId xmlns:a16="http://schemas.microsoft.com/office/drawing/2014/main" id="{7CCEC54F-0718-2A28-B304-52E9394CEB88}"/>
              </a:ext>
            </a:extLst>
          </p:cNvPr>
          <p:cNvSpPr/>
          <p:nvPr/>
        </p:nvSpPr>
        <p:spPr>
          <a:xfrm>
            <a:off x="11296721" y="1415102"/>
            <a:ext cx="132348" cy="2160000"/>
          </a:xfrm>
          <a:prstGeom prst="rect">
            <a:avLst/>
          </a:prstGeom>
          <a:pattFill prst="pct40">
            <a:fgClr>
              <a:schemeClr val="bg1">
                <a:lumMod val="50000"/>
              </a:schemeClr>
            </a:fgClr>
            <a:bgClr>
              <a:schemeClr val="bg1"/>
            </a:bgClr>
          </a:patt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20" name="Picture 19">
            <a:extLst>
              <a:ext uri="{FF2B5EF4-FFF2-40B4-BE49-F238E27FC236}">
                <a16:creationId xmlns:a16="http://schemas.microsoft.com/office/drawing/2014/main" id="{6540CC1D-93C0-E832-18F9-9AEFDFCEB694}"/>
              </a:ext>
            </a:extLst>
          </p:cNvPr>
          <p:cNvPicPr>
            <a:picLocks noChangeAspect="1"/>
          </p:cNvPicPr>
          <p:nvPr/>
        </p:nvPicPr>
        <p:blipFill>
          <a:blip r:embed="rId3"/>
          <a:srcRect b="5916"/>
          <a:stretch>
            <a:fillRect/>
          </a:stretch>
        </p:blipFill>
        <p:spPr>
          <a:xfrm>
            <a:off x="455391" y="1555067"/>
            <a:ext cx="6297184" cy="5183160"/>
          </a:xfrm>
          <a:prstGeom prst="rect">
            <a:avLst/>
          </a:prstGeom>
        </p:spPr>
      </p:pic>
      <p:sp>
        <p:nvSpPr>
          <p:cNvPr id="27" name="Rectangle 26">
            <a:extLst>
              <a:ext uri="{FF2B5EF4-FFF2-40B4-BE49-F238E27FC236}">
                <a16:creationId xmlns:a16="http://schemas.microsoft.com/office/drawing/2014/main" id="{A10B7E28-42D1-AC90-DCBA-2853E700B0B9}"/>
              </a:ext>
            </a:extLst>
          </p:cNvPr>
          <p:cNvSpPr/>
          <p:nvPr/>
        </p:nvSpPr>
        <p:spPr>
          <a:xfrm>
            <a:off x="7395210" y="3913027"/>
            <a:ext cx="4556262" cy="269095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0" name="Rectangle 39">
            <a:extLst>
              <a:ext uri="{FF2B5EF4-FFF2-40B4-BE49-F238E27FC236}">
                <a16:creationId xmlns:a16="http://schemas.microsoft.com/office/drawing/2014/main" id="{12C34716-D186-E5B7-A06D-509DE2DD8A84}"/>
              </a:ext>
            </a:extLst>
          </p:cNvPr>
          <p:cNvSpPr/>
          <p:nvPr/>
        </p:nvSpPr>
        <p:spPr>
          <a:xfrm>
            <a:off x="511865" y="3326129"/>
            <a:ext cx="1122625" cy="848305"/>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1" name="Rectangle 40">
            <a:extLst>
              <a:ext uri="{FF2B5EF4-FFF2-40B4-BE49-F238E27FC236}">
                <a16:creationId xmlns:a16="http://schemas.microsoft.com/office/drawing/2014/main" id="{879F3EE2-F172-1527-5BDE-4BB306519264}"/>
              </a:ext>
            </a:extLst>
          </p:cNvPr>
          <p:cNvSpPr/>
          <p:nvPr/>
        </p:nvSpPr>
        <p:spPr>
          <a:xfrm>
            <a:off x="1992978" y="1648066"/>
            <a:ext cx="1604987" cy="654986"/>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2" name="Rectangle 41">
            <a:extLst>
              <a:ext uri="{FF2B5EF4-FFF2-40B4-BE49-F238E27FC236}">
                <a16:creationId xmlns:a16="http://schemas.microsoft.com/office/drawing/2014/main" id="{C774BED7-892C-C949-7DCE-95FC367A33A5}"/>
              </a:ext>
            </a:extLst>
          </p:cNvPr>
          <p:cNvSpPr/>
          <p:nvPr/>
        </p:nvSpPr>
        <p:spPr>
          <a:xfrm>
            <a:off x="3920900" y="1680026"/>
            <a:ext cx="2489839" cy="654986"/>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3" name="Rectangle 42">
            <a:extLst>
              <a:ext uri="{FF2B5EF4-FFF2-40B4-BE49-F238E27FC236}">
                <a16:creationId xmlns:a16="http://schemas.microsoft.com/office/drawing/2014/main" id="{1E56957A-EE89-1A07-8F9C-E7B1A9BBB132}"/>
              </a:ext>
            </a:extLst>
          </p:cNvPr>
          <p:cNvSpPr/>
          <p:nvPr/>
        </p:nvSpPr>
        <p:spPr>
          <a:xfrm>
            <a:off x="581345" y="4542526"/>
            <a:ext cx="1411633" cy="654986"/>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4" name="Rectangle 43">
            <a:extLst>
              <a:ext uri="{FF2B5EF4-FFF2-40B4-BE49-F238E27FC236}">
                <a16:creationId xmlns:a16="http://schemas.microsoft.com/office/drawing/2014/main" id="{33512F4B-B3E5-0909-5AA5-9F5655CCD0D5}"/>
              </a:ext>
            </a:extLst>
          </p:cNvPr>
          <p:cNvSpPr/>
          <p:nvPr/>
        </p:nvSpPr>
        <p:spPr>
          <a:xfrm>
            <a:off x="5103125" y="3703524"/>
            <a:ext cx="1514243" cy="714472"/>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5" name="Rectangle 44">
            <a:extLst>
              <a:ext uri="{FF2B5EF4-FFF2-40B4-BE49-F238E27FC236}">
                <a16:creationId xmlns:a16="http://schemas.microsoft.com/office/drawing/2014/main" id="{E59CBA17-7608-B05D-0ED8-DFBFED0CCC29}"/>
              </a:ext>
            </a:extLst>
          </p:cNvPr>
          <p:cNvSpPr/>
          <p:nvPr/>
        </p:nvSpPr>
        <p:spPr>
          <a:xfrm>
            <a:off x="3862607" y="2050079"/>
            <a:ext cx="2500108" cy="714472"/>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6" name="Rectangle 45">
            <a:extLst>
              <a:ext uri="{FF2B5EF4-FFF2-40B4-BE49-F238E27FC236}">
                <a16:creationId xmlns:a16="http://schemas.microsoft.com/office/drawing/2014/main" id="{663C5DBE-1714-5C4F-E3C8-BA5CD5374865}"/>
              </a:ext>
            </a:extLst>
          </p:cNvPr>
          <p:cNvSpPr/>
          <p:nvPr/>
        </p:nvSpPr>
        <p:spPr>
          <a:xfrm>
            <a:off x="3920900" y="6128482"/>
            <a:ext cx="1374114" cy="437971"/>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7" name="TextBox 46">
            <a:extLst>
              <a:ext uri="{FF2B5EF4-FFF2-40B4-BE49-F238E27FC236}">
                <a16:creationId xmlns:a16="http://schemas.microsoft.com/office/drawing/2014/main" id="{613065FF-5D7E-696E-CA20-D59844B76AFE}"/>
              </a:ext>
            </a:extLst>
          </p:cNvPr>
          <p:cNvSpPr txBox="1"/>
          <p:nvPr/>
        </p:nvSpPr>
        <p:spPr>
          <a:xfrm>
            <a:off x="10127560" y="3906130"/>
            <a:ext cx="1807027" cy="338554"/>
          </a:xfrm>
          <a:prstGeom prst="rect">
            <a:avLst/>
          </a:prstGeom>
          <a:noFill/>
        </p:spPr>
        <p:txBody>
          <a:bodyPr wrap="square" rtlCol="0">
            <a:spAutoFit/>
          </a:bodyPr>
          <a:lstStyle/>
          <a:p>
            <a:pPr algn="ctr"/>
            <a:r>
              <a:rPr lang="en-US" sz="1600" b="1" dirty="0"/>
              <a:t> Internal State of M</a:t>
            </a:r>
            <a:endParaRPr lang="en-CH" sz="1100" b="1" dirty="0"/>
          </a:p>
        </p:txBody>
      </p:sp>
      <p:sp>
        <p:nvSpPr>
          <p:cNvPr id="48" name="TextBox 47">
            <a:extLst>
              <a:ext uri="{FF2B5EF4-FFF2-40B4-BE49-F238E27FC236}">
                <a16:creationId xmlns:a16="http://schemas.microsoft.com/office/drawing/2014/main" id="{56AF368C-2C89-9158-9D29-861F9DE28460}"/>
              </a:ext>
            </a:extLst>
          </p:cNvPr>
          <p:cNvSpPr txBox="1"/>
          <p:nvPr/>
        </p:nvSpPr>
        <p:spPr>
          <a:xfrm>
            <a:off x="9563084" y="944875"/>
            <a:ext cx="2571381" cy="338554"/>
          </a:xfrm>
          <a:prstGeom prst="rect">
            <a:avLst/>
          </a:prstGeom>
          <a:noFill/>
        </p:spPr>
        <p:txBody>
          <a:bodyPr wrap="square" rtlCol="0">
            <a:spAutoFit/>
          </a:bodyPr>
          <a:lstStyle/>
          <a:p>
            <a:pPr algn="ctr"/>
            <a:r>
              <a:rPr lang="en-US" sz="1600" b="1" dirty="0"/>
              <a:t> Zoom on Laser &amp; target</a:t>
            </a:r>
            <a:endParaRPr lang="en-CH" sz="1100" b="1" dirty="0"/>
          </a:p>
        </p:txBody>
      </p:sp>
      <p:sp>
        <p:nvSpPr>
          <p:cNvPr id="49" name="TextBox 48">
            <a:extLst>
              <a:ext uri="{FF2B5EF4-FFF2-40B4-BE49-F238E27FC236}">
                <a16:creationId xmlns:a16="http://schemas.microsoft.com/office/drawing/2014/main" id="{4F59C580-C62C-F268-BDD5-3EAC3A370C7B}"/>
              </a:ext>
            </a:extLst>
          </p:cNvPr>
          <p:cNvSpPr txBox="1"/>
          <p:nvPr/>
        </p:nvSpPr>
        <p:spPr>
          <a:xfrm>
            <a:off x="10742745" y="3570100"/>
            <a:ext cx="1315128" cy="338554"/>
          </a:xfrm>
          <a:prstGeom prst="rect">
            <a:avLst/>
          </a:prstGeom>
          <a:noFill/>
        </p:spPr>
        <p:txBody>
          <a:bodyPr wrap="square" rtlCol="0">
            <a:spAutoFit/>
          </a:bodyPr>
          <a:lstStyle/>
          <a:p>
            <a:pPr algn="ctr"/>
            <a:r>
              <a:rPr lang="en-US" sz="1600" b="1" dirty="0"/>
              <a:t>SiO2 target</a:t>
            </a:r>
            <a:endParaRPr lang="en-CH" sz="1100" b="1" dirty="0"/>
          </a:p>
        </p:txBody>
      </p:sp>
      <p:sp>
        <p:nvSpPr>
          <p:cNvPr id="6" name="TextBox 5">
            <a:extLst>
              <a:ext uri="{FF2B5EF4-FFF2-40B4-BE49-F238E27FC236}">
                <a16:creationId xmlns:a16="http://schemas.microsoft.com/office/drawing/2014/main" id="{9D8B11E7-91C0-5566-6588-378E533F8EEB}"/>
              </a:ext>
            </a:extLst>
          </p:cNvPr>
          <p:cNvSpPr txBox="1"/>
          <p:nvPr/>
        </p:nvSpPr>
        <p:spPr>
          <a:xfrm>
            <a:off x="7733418" y="249753"/>
            <a:ext cx="3447221" cy="338554"/>
          </a:xfrm>
          <a:prstGeom prst="rect">
            <a:avLst/>
          </a:prstGeom>
          <a:noFill/>
        </p:spPr>
        <p:txBody>
          <a:bodyPr wrap="square">
            <a:spAutoFit/>
          </a:bodyPr>
          <a:lstStyle/>
          <a:p>
            <a:r>
              <a:rPr lang="en-US" sz="1600" dirty="0">
                <a:solidFill>
                  <a:schemeClr val="bg1"/>
                </a:solidFill>
              </a:rPr>
              <a:t>Edward Thorpe-Woods; Liverpool 2025</a:t>
            </a:r>
            <a:endParaRPr lang="en-US" sz="2400" dirty="0">
              <a:solidFill>
                <a:schemeClr val="bg1"/>
              </a:solidFill>
            </a:endParaRPr>
          </a:p>
        </p:txBody>
      </p:sp>
    </p:spTree>
    <p:extLst>
      <p:ext uri="{BB962C8B-B14F-4D97-AF65-F5344CB8AC3E}">
        <p14:creationId xmlns:p14="http://schemas.microsoft.com/office/powerpoint/2010/main" val="17180345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5D9CBE-FFA3-7C4F-B173-3014D2F58583}"/>
            </a:ext>
          </a:extLst>
        </p:cNvPr>
        <p:cNvGrpSpPr/>
        <p:nvPr/>
      </p:nvGrpSpPr>
      <p:grpSpPr>
        <a:xfrm>
          <a:off x="0" y="0"/>
          <a:ext cx="0" cy="0"/>
          <a:chOff x="0" y="0"/>
          <a:chExt cx="0" cy="0"/>
        </a:xfrm>
      </p:grpSpPr>
      <p:sp>
        <p:nvSpPr>
          <p:cNvPr id="17" name="I. Cortinovis, PC,  et al., EPJD 77, 66 (2023)">
            <a:extLst>
              <a:ext uri="{FF2B5EF4-FFF2-40B4-BE49-F238E27FC236}">
                <a16:creationId xmlns:a16="http://schemas.microsoft.com/office/drawing/2014/main" id="{04F63821-02E0-8BCA-7454-2294C3883F3E}"/>
              </a:ext>
            </a:extLst>
          </p:cNvPr>
          <p:cNvSpPr txBox="1"/>
          <p:nvPr/>
        </p:nvSpPr>
        <p:spPr>
          <a:xfrm>
            <a:off x="3232395" y="1499875"/>
            <a:ext cx="2774668" cy="4252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457200">
              <a:lnSpc>
                <a:spcPts val="3100"/>
              </a:lnSpc>
              <a:spcBef>
                <a:spcPts val="1200"/>
              </a:spcBef>
              <a:defRPr sz="1200">
                <a:latin typeface="Helvetica Light"/>
                <a:ea typeface="Helvetica Light"/>
                <a:cs typeface="Helvetica Light"/>
                <a:sym typeface="Helvetica Light"/>
              </a:defRPr>
            </a:lvl1pPr>
          </a:lstStyle>
          <a:p>
            <a:r>
              <a:rPr dirty="0"/>
              <a:t>I. </a:t>
            </a:r>
            <a:r>
              <a:rPr dirty="0" err="1"/>
              <a:t>Cortinovis</a:t>
            </a:r>
            <a:r>
              <a:rPr dirty="0"/>
              <a:t>, PC,  et al., EPJD 77 (2023)</a:t>
            </a:r>
          </a:p>
        </p:txBody>
      </p:sp>
      <p:sp>
        <p:nvSpPr>
          <p:cNvPr id="3" name="Being purely leptonic, they can be described very precisely by bound state QED calculations devoid of uncertainties from nuclear size effects present in normal atoms. Therefore, any deviation between theory and measurements could be a signal of New Physi">
            <a:extLst>
              <a:ext uri="{FF2B5EF4-FFF2-40B4-BE49-F238E27FC236}">
                <a16:creationId xmlns:a16="http://schemas.microsoft.com/office/drawing/2014/main" id="{1241CA45-22C3-ECB2-EF37-16417848201D}"/>
              </a:ext>
            </a:extLst>
          </p:cNvPr>
          <p:cNvSpPr txBox="1"/>
          <p:nvPr/>
        </p:nvSpPr>
        <p:spPr>
          <a:xfrm>
            <a:off x="688975" y="1841386"/>
            <a:ext cx="5031105"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361950" indent="-361950">
              <a:spcBef>
                <a:spcPts val="500"/>
              </a:spcBef>
              <a:buClr>
                <a:srgbClr val="A8322D"/>
              </a:buClr>
              <a:buSzPct val="100000"/>
              <a:buChar char="▪"/>
              <a:defRPr sz="2400">
                <a:latin typeface="Helvetica Light"/>
                <a:ea typeface="Helvetica Light"/>
                <a:cs typeface="Helvetica Light"/>
                <a:sym typeface="Helvetica Light"/>
              </a:defRPr>
            </a:pPr>
            <a:endParaRPr b="1" dirty="0">
              <a:latin typeface="+mj-lt"/>
              <a:ea typeface="+mn-ea"/>
              <a:cs typeface="+mn-cs"/>
              <a:sym typeface="Helvetica"/>
            </a:endParaRPr>
          </a:p>
        </p:txBody>
      </p:sp>
      <p:sp>
        <p:nvSpPr>
          <p:cNvPr id="10" name="Rectangle 9">
            <a:extLst>
              <a:ext uri="{FF2B5EF4-FFF2-40B4-BE49-F238E27FC236}">
                <a16:creationId xmlns:a16="http://schemas.microsoft.com/office/drawing/2014/main" id="{553149A5-C164-0EF5-2DE0-22BCF314F347}"/>
              </a:ext>
            </a:extLst>
          </p:cNvPr>
          <p:cNvSpPr/>
          <p:nvPr/>
        </p:nvSpPr>
        <p:spPr>
          <a:xfrm>
            <a:off x="3071184" y="2818221"/>
            <a:ext cx="388103" cy="305611"/>
          </a:xfrm>
          <a:prstGeom prst="rect">
            <a:avLst/>
          </a:prstGeom>
          <a:no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3" name="Rectangle 72">
            <a:extLst>
              <a:ext uri="{FF2B5EF4-FFF2-40B4-BE49-F238E27FC236}">
                <a16:creationId xmlns:a16="http://schemas.microsoft.com/office/drawing/2014/main" id="{DF55530E-5640-FA58-F613-EA8038D3BA78}"/>
              </a:ext>
            </a:extLst>
          </p:cNvPr>
          <p:cNvSpPr/>
          <p:nvPr/>
        </p:nvSpPr>
        <p:spPr>
          <a:xfrm>
            <a:off x="7395210" y="973937"/>
            <a:ext cx="4556262" cy="293909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28" name="Straight Connector 27">
            <a:extLst>
              <a:ext uri="{FF2B5EF4-FFF2-40B4-BE49-F238E27FC236}">
                <a16:creationId xmlns:a16="http://schemas.microsoft.com/office/drawing/2014/main" id="{AC198E70-39E7-7096-7ADA-2518E988FAFF}"/>
              </a:ext>
            </a:extLst>
          </p:cNvPr>
          <p:cNvCxnSpPr/>
          <p:nvPr/>
        </p:nvCxnSpPr>
        <p:spPr>
          <a:xfrm>
            <a:off x="8378162" y="4934436"/>
            <a:ext cx="1807028" cy="0"/>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a:extLst>
              <a:ext uri="{FF2B5EF4-FFF2-40B4-BE49-F238E27FC236}">
                <a16:creationId xmlns:a16="http://schemas.microsoft.com/office/drawing/2014/main" id="{86955F38-9E1E-8B22-7665-BEA13C065932}"/>
              </a:ext>
            </a:extLst>
          </p:cNvPr>
          <p:cNvCxnSpPr/>
          <p:nvPr/>
        </p:nvCxnSpPr>
        <p:spPr>
          <a:xfrm>
            <a:off x="8378162" y="6403657"/>
            <a:ext cx="1807028" cy="0"/>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77E3D589-7193-5E0C-8664-1A2B75367E5D}"/>
              </a:ext>
            </a:extLst>
          </p:cNvPr>
          <p:cNvCxnSpPr/>
          <p:nvPr/>
        </p:nvCxnSpPr>
        <p:spPr>
          <a:xfrm>
            <a:off x="8279416" y="4571369"/>
            <a:ext cx="1807028" cy="0"/>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37" name="TextBox 36">
            <a:extLst>
              <a:ext uri="{FF2B5EF4-FFF2-40B4-BE49-F238E27FC236}">
                <a16:creationId xmlns:a16="http://schemas.microsoft.com/office/drawing/2014/main" id="{9D67A612-6A0D-6D10-3DCC-8AB0B474E4C1}"/>
              </a:ext>
            </a:extLst>
          </p:cNvPr>
          <p:cNvSpPr txBox="1"/>
          <p:nvPr/>
        </p:nvSpPr>
        <p:spPr>
          <a:xfrm>
            <a:off x="10063584" y="6229003"/>
            <a:ext cx="775746" cy="338554"/>
          </a:xfrm>
          <a:prstGeom prst="rect">
            <a:avLst/>
          </a:prstGeom>
          <a:noFill/>
        </p:spPr>
        <p:txBody>
          <a:bodyPr wrap="square" rtlCol="0">
            <a:spAutoFit/>
          </a:bodyPr>
          <a:lstStyle/>
          <a:p>
            <a:pPr algn="ctr"/>
            <a:r>
              <a:rPr lang="en-US" sz="1600" b="1" dirty="0"/>
              <a:t>1S</a:t>
            </a:r>
            <a:endParaRPr lang="en-CH" sz="1100" b="1" dirty="0"/>
          </a:p>
        </p:txBody>
      </p:sp>
      <p:sp>
        <p:nvSpPr>
          <p:cNvPr id="38" name="TextBox 37">
            <a:extLst>
              <a:ext uri="{FF2B5EF4-FFF2-40B4-BE49-F238E27FC236}">
                <a16:creationId xmlns:a16="http://schemas.microsoft.com/office/drawing/2014/main" id="{8EAD9DF7-F8A1-4951-914A-DDF8ADF2666C}"/>
              </a:ext>
            </a:extLst>
          </p:cNvPr>
          <p:cNvSpPr txBox="1"/>
          <p:nvPr/>
        </p:nvSpPr>
        <p:spPr>
          <a:xfrm>
            <a:off x="10073029" y="4768261"/>
            <a:ext cx="775746" cy="338554"/>
          </a:xfrm>
          <a:prstGeom prst="rect">
            <a:avLst/>
          </a:prstGeom>
          <a:noFill/>
        </p:spPr>
        <p:txBody>
          <a:bodyPr wrap="square" rtlCol="0">
            <a:spAutoFit/>
          </a:bodyPr>
          <a:lstStyle/>
          <a:p>
            <a:pPr algn="ctr"/>
            <a:r>
              <a:rPr lang="en-US" sz="1600" b="1" dirty="0"/>
              <a:t>2S</a:t>
            </a:r>
            <a:endParaRPr lang="en-CH" sz="1100" b="1" dirty="0"/>
          </a:p>
        </p:txBody>
      </p:sp>
      <p:sp>
        <p:nvSpPr>
          <p:cNvPr id="39" name="TextBox 38">
            <a:extLst>
              <a:ext uri="{FF2B5EF4-FFF2-40B4-BE49-F238E27FC236}">
                <a16:creationId xmlns:a16="http://schemas.microsoft.com/office/drawing/2014/main" id="{0675770F-505B-63E4-589C-B86113C6729C}"/>
              </a:ext>
            </a:extLst>
          </p:cNvPr>
          <p:cNvSpPr txBox="1"/>
          <p:nvPr/>
        </p:nvSpPr>
        <p:spPr>
          <a:xfrm>
            <a:off x="9998492" y="4414321"/>
            <a:ext cx="1068557" cy="276999"/>
          </a:xfrm>
          <a:prstGeom prst="rect">
            <a:avLst/>
          </a:prstGeom>
          <a:noFill/>
        </p:spPr>
        <p:txBody>
          <a:bodyPr wrap="square" rtlCol="0">
            <a:spAutoFit/>
          </a:bodyPr>
          <a:lstStyle/>
          <a:p>
            <a:pPr algn="ctr"/>
            <a:r>
              <a:rPr lang="en-US" sz="1200" b="1" dirty="0"/>
              <a:t>continuum</a:t>
            </a:r>
            <a:endParaRPr lang="en-CH" sz="1000" b="1" dirty="0"/>
          </a:p>
        </p:txBody>
      </p:sp>
      <p:sp>
        <p:nvSpPr>
          <p:cNvPr id="5" name="Rectangle 4">
            <a:extLst>
              <a:ext uri="{FF2B5EF4-FFF2-40B4-BE49-F238E27FC236}">
                <a16:creationId xmlns:a16="http://schemas.microsoft.com/office/drawing/2014/main" id="{AF56CB3A-EF1D-A900-1C92-1E5A05B747C7}"/>
              </a:ext>
            </a:extLst>
          </p:cNvPr>
          <p:cNvSpPr/>
          <p:nvPr/>
        </p:nvSpPr>
        <p:spPr>
          <a:xfrm>
            <a:off x="11296721" y="1383203"/>
            <a:ext cx="132348" cy="2160000"/>
          </a:xfrm>
          <a:prstGeom prst="rect">
            <a:avLst/>
          </a:prstGeom>
          <a:pattFill prst="pct40">
            <a:fgClr>
              <a:schemeClr val="bg1">
                <a:lumMod val="50000"/>
              </a:schemeClr>
            </a:fgClr>
            <a:bgClr>
              <a:schemeClr val="bg1"/>
            </a:bgClr>
          </a:patt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20" name="Picture 19">
            <a:extLst>
              <a:ext uri="{FF2B5EF4-FFF2-40B4-BE49-F238E27FC236}">
                <a16:creationId xmlns:a16="http://schemas.microsoft.com/office/drawing/2014/main" id="{EC2B68A7-166E-8B24-5341-779387E7B453}"/>
              </a:ext>
            </a:extLst>
          </p:cNvPr>
          <p:cNvPicPr>
            <a:picLocks noChangeAspect="1"/>
          </p:cNvPicPr>
          <p:nvPr/>
        </p:nvPicPr>
        <p:blipFill>
          <a:blip r:embed="rId3"/>
          <a:srcRect b="5916"/>
          <a:stretch>
            <a:fillRect/>
          </a:stretch>
        </p:blipFill>
        <p:spPr>
          <a:xfrm>
            <a:off x="455391" y="1555067"/>
            <a:ext cx="6297184" cy="5183160"/>
          </a:xfrm>
          <a:prstGeom prst="rect">
            <a:avLst/>
          </a:prstGeom>
        </p:spPr>
      </p:pic>
      <p:sp>
        <p:nvSpPr>
          <p:cNvPr id="27" name="Rectangle 26">
            <a:extLst>
              <a:ext uri="{FF2B5EF4-FFF2-40B4-BE49-F238E27FC236}">
                <a16:creationId xmlns:a16="http://schemas.microsoft.com/office/drawing/2014/main" id="{616F209E-1B94-A2BD-8A1E-122148C4A807}"/>
              </a:ext>
            </a:extLst>
          </p:cNvPr>
          <p:cNvSpPr/>
          <p:nvPr/>
        </p:nvSpPr>
        <p:spPr>
          <a:xfrm>
            <a:off x="7395210" y="3913027"/>
            <a:ext cx="4556262" cy="269095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1" name="Rectangle 40">
            <a:extLst>
              <a:ext uri="{FF2B5EF4-FFF2-40B4-BE49-F238E27FC236}">
                <a16:creationId xmlns:a16="http://schemas.microsoft.com/office/drawing/2014/main" id="{55D1A01B-13D3-7DDB-976B-284689FC65E0}"/>
              </a:ext>
            </a:extLst>
          </p:cNvPr>
          <p:cNvSpPr/>
          <p:nvPr/>
        </p:nvSpPr>
        <p:spPr>
          <a:xfrm>
            <a:off x="1992978" y="1648066"/>
            <a:ext cx="1604987" cy="654986"/>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2" name="Rectangle 41">
            <a:extLst>
              <a:ext uri="{FF2B5EF4-FFF2-40B4-BE49-F238E27FC236}">
                <a16:creationId xmlns:a16="http://schemas.microsoft.com/office/drawing/2014/main" id="{29D74658-3F32-87CA-1B15-0D17CB942E24}"/>
              </a:ext>
            </a:extLst>
          </p:cNvPr>
          <p:cNvSpPr/>
          <p:nvPr/>
        </p:nvSpPr>
        <p:spPr>
          <a:xfrm>
            <a:off x="3920900" y="1680026"/>
            <a:ext cx="2489839" cy="654986"/>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3" name="Rectangle 42">
            <a:extLst>
              <a:ext uri="{FF2B5EF4-FFF2-40B4-BE49-F238E27FC236}">
                <a16:creationId xmlns:a16="http://schemas.microsoft.com/office/drawing/2014/main" id="{D181A448-DF32-4778-3A2C-8993A0EF29F9}"/>
              </a:ext>
            </a:extLst>
          </p:cNvPr>
          <p:cNvSpPr/>
          <p:nvPr/>
        </p:nvSpPr>
        <p:spPr>
          <a:xfrm>
            <a:off x="581345" y="4542526"/>
            <a:ext cx="1411633" cy="654986"/>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4" name="Rectangle 43">
            <a:extLst>
              <a:ext uri="{FF2B5EF4-FFF2-40B4-BE49-F238E27FC236}">
                <a16:creationId xmlns:a16="http://schemas.microsoft.com/office/drawing/2014/main" id="{6A259D84-6318-2F33-7A58-68FD2F07BDB2}"/>
              </a:ext>
            </a:extLst>
          </p:cNvPr>
          <p:cNvSpPr/>
          <p:nvPr/>
        </p:nvSpPr>
        <p:spPr>
          <a:xfrm>
            <a:off x="5103125" y="3703524"/>
            <a:ext cx="1514243" cy="714472"/>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5" name="Rectangle 44">
            <a:extLst>
              <a:ext uri="{FF2B5EF4-FFF2-40B4-BE49-F238E27FC236}">
                <a16:creationId xmlns:a16="http://schemas.microsoft.com/office/drawing/2014/main" id="{0A86861C-9D3E-6F75-CA52-34063FF6AC9B}"/>
              </a:ext>
            </a:extLst>
          </p:cNvPr>
          <p:cNvSpPr/>
          <p:nvPr/>
        </p:nvSpPr>
        <p:spPr>
          <a:xfrm>
            <a:off x="3862607" y="2050079"/>
            <a:ext cx="2500108" cy="714472"/>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6" name="Rectangle 45">
            <a:extLst>
              <a:ext uri="{FF2B5EF4-FFF2-40B4-BE49-F238E27FC236}">
                <a16:creationId xmlns:a16="http://schemas.microsoft.com/office/drawing/2014/main" id="{309F5F37-4E10-2F69-0605-F5E7F75A5FBD}"/>
              </a:ext>
            </a:extLst>
          </p:cNvPr>
          <p:cNvSpPr/>
          <p:nvPr/>
        </p:nvSpPr>
        <p:spPr>
          <a:xfrm>
            <a:off x="3920900" y="6128482"/>
            <a:ext cx="1374114" cy="437971"/>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7" name="TextBox 46">
            <a:extLst>
              <a:ext uri="{FF2B5EF4-FFF2-40B4-BE49-F238E27FC236}">
                <a16:creationId xmlns:a16="http://schemas.microsoft.com/office/drawing/2014/main" id="{73E34CB5-171E-BD76-0211-A8FBE0496841}"/>
              </a:ext>
            </a:extLst>
          </p:cNvPr>
          <p:cNvSpPr txBox="1"/>
          <p:nvPr/>
        </p:nvSpPr>
        <p:spPr>
          <a:xfrm>
            <a:off x="10127560" y="3906130"/>
            <a:ext cx="1807027" cy="338554"/>
          </a:xfrm>
          <a:prstGeom prst="rect">
            <a:avLst/>
          </a:prstGeom>
          <a:noFill/>
        </p:spPr>
        <p:txBody>
          <a:bodyPr wrap="square" rtlCol="0">
            <a:spAutoFit/>
          </a:bodyPr>
          <a:lstStyle/>
          <a:p>
            <a:pPr algn="ctr"/>
            <a:r>
              <a:rPr lang="en-US" sz="1600" b="1" dirty="0"/>
              <a:t> Internal State of M</a:t>
            </a:r>
            <a:endParaRPr lang="en-CH" sz="1100" b="1" dirty="0"/>
          </a:p>
        </p:txBody>
      </p:sp>
      <p:sp>
        <p:nvSpPr>
          <p:cNvPr id="48" name="TextBox 47">
            <a:extLst>
              <a:ext uri="{FF2B5EF4-FFF2-40B4-BE49-F238E27FC236}">
                <a16:creationId xmlns:a16="http://schemas.microsoft.com/office/drawing/2014/main" id="{24D7FF42-3EA7-4DB2-8156-D8DB39A4F38F}"/>
              </a:ext>
            </a:extLst>
          </p:cNvPr>
          <p:cNvSpPr txBox="1"/>
          <p:nvPr/>
        </p:nvSpPr>
        <p:spPr>
          <a:xfrm>
            <a:off x="9563084" y="944875"/>
            <a:ext cx="2571381" cy="338554"/>
          </a:xfrm>
          <a:prstGeom prst="rect">
            <a:avLst/>
          </a:prstGeom>
          <a:noFill/>
        </p:spPr>
        <p:txBody>
          <a:bodyPr wrap="square" rtlCol="0">
            <a:spAutoFit/>
          </a:bodyPr>
          <a:lstStyle/>
          <a:p>
            <a:pPr algn="ctr"/>
            <a:r>
              <a:rPr lang="en-US" sz="1600" b="1" dirty="0"/>
              <a:t> Zoom on Laser &amp; target</a:t>
            </a:r>
            <a:endParaRPr lang="en-CH" sz="1100" b="1" dirty="0"/>
          </a:p>
        </p:txBody>
      </p:sp>
      <p:sp>
        <p:nvSpPr>
          <p:cNvPr id="49" name="TextBox 48">
            <a:extLst>
              <a:ext uri="{FF2B5EF4-FFF2-40B4-BE49-F238E27FC236}">
                <a16:creationId xmlns:a16="http://schemas.microsoft.com/office/drawing/2014/main" id="{54C01E67-6847-C065-E62F-8082A2891F38}"/>
              </a:ext>
            </a:extLst>
          </p:cNvPr>
          <p:cNvSpPr txBox="1"/>
          <p:nvPr/>
        </p:nvSpPr>
        <p:spPr>
          <a:xfrm>
            <a:off x="10742745" y="3570100"/>
            <a:ext cx="1315128" cy="338554"/>
          </a:xfrm>
          <a:prstGeom prst="rect">
            <a:avLst/>
          </a:prstGeom>
          <a:noFill/>
        </p:spPr>
        <p:txBody>
          <a:bodyPr wrap="square" rtlCol="0">
            <a:spAutoFit/>
          </a:bodyPr>
          <a:lstStyle/>
          <a:p>
            <a:pPr algn="ctr"/>
            <a:r>
              <a:rPr lang="en-US" sz="1600" b="1" dirty="0"/>
              <a:t>SiO2 target</a:t>
            </a:r>
            <a:endParaRPr lang="en-CH" sz="1100" b="1" dirty="0"/>
          </a:p>
        </p:txBody>
      </p:sp>
      <p:cxnSp>
        <p:nvCxnSpPr>
          <p:cNvPr id="7" name="Straight Arrow Connector 6">
            <a:extLst>
              <a:ext uri="{FF2B5EF4-FFF2-40B4-BE49-F238E27FC236}">
                <a16:creationId xmlns:a16="http://schemas.microsoft.com/office/drawing/2014/main" id="{105F1255-BC18-063F-FF2E-7281F23336E6}"/>
              </a:ext>
            </a:extLst>
          </p:cNvPr>
          <p:cNvCxnSpPr>
            <a:cxnSpLocks/>
            <a:stCxn id="73" idx="1"/>
            <a:endCxn id="5" idx="1"/>
          </p:cNvCxnSpPr>
          <p:nvPr/>
        </p:nvCxnSpPr>
        <p:spPr>
          <a:xfrm>
            <a:off x="7395210" y="2443482"/>
            <a:ext cx="3901511" cy="0"/>
          </a:xfrm>
          <a:prstGeom prst="straightConnector1">
            <a:avLst/>
          </a:prstGeom>
          <a:ln w="57150">
            <a:solidFill>
              <a:srgbClr val="FF0000"/>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719FEC84-9EAA-082E-7D61-5385E27D9DD3}"/>
                  </a:ext>
                </a:extLst>
              </p:cNvPr>
              <p:cNvSpPr txBox="1"/>
              <p:nvPr/>
            </p:nvSpPr>
            <p:spPr>
              <a:xfrm>
                <a:off x="8094767" y="2031103"/>
                <a:ext cx="43781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CH" sz="2400" i="1" smtClean="0">
                              <a:solidFill>
                                <a:srgbClr val="FF0000"/>
                              </a:solidFill>
                              <a:latin typeface="Cambria Math" panose="02040503050406030204" pitchFamily="18" charset="0"/>
                            </a:rPr>
                          </m:ctrlPr>
                        </m:sSupPr>
                        <m:e>
                          <m:r>
                            <a:rPr lang="en-CH" sz="2400" i="1" smtClean="0">
                              <a:solidFill>
                                <a:srgbClr val="FF0000"/>
                              </a:solidFill>
                              <a:latin typeface="Cambria Math" panose="02040503050406030204" pitchFamily="18" charset="0"/>
                              <a:ea typeface="Cambria Math" panose="02040503050406030204" pitchFamily="18" charset="0"/>
                            </a:rPr>
                            <m:t>𝜇</m:t>
                          </m:r>
                        </m:e>
                        <m:sup>
                          <m:r>
                            <a:rPr lang="en-US" sz="2400" b="0" i="1" smtClean="0">
                              <a:solidFill>
                                <a:srgbClr val="FF0000"/>
                              </a:solidFill>
                              <a:latin typeface="Cambria Math" panose="02040503050406030204" pitchFamily="18" charset="0"/>
                            </a:rPr>
                            <m:t>+</m:t>
                          </m:r>
                        </m:sup>
                      </m:sSup>
                    </m:oMath>
                  </m:oMathPara>
                </a14:m>
                <a:endParaRPr lang="en-CH" sz="2400" dirty="0">
                  <a:solidFill>
                    <a:srgbClr val="FF0000"/>
                  </a:solidFill>
                </a:endParaRPr>
              </a:p>
            </p:txBody>
          </p:sp>
        </mc:Choice>
        <mc:Fallback xmlns="">
          <p:sp>
            <p:nvSpPr>
              <p:cNvPr id="9" name="TextBox 8">
                <a:extLst>
                  <a:ext uri="{FF2B5EF4-FFF2-40B4-BE49-F238E27FC236}">
                    <a16:creationId xmlns:a16="http://schemas.microsoft.com/office/drawing/2014/main" id="{719FEC84-9EAA-082E-7D61-5385E27D9DD3}"/>
                  </a:ext>
                </a:extLst>
              </p:cNvPr>
              <p:cNvSpPr txBox="1">
                <a:spLocks noRot="1" noChangeAspect="1" noMove="1" noResize="1" noEditPoints="1" noAdjustHandles="1" noChangeArrowheads="1" noChangeShapeType="1" noTextEdit="1"/>
              </p:cNvSpPr>
              <p:nvPr/>
            </p:nvSpPr>
            <p:spPr>
              <a:xfrm>
                <a:off x="8094767" y="2031103"/>
                <a:ext cx="437812" cy="369332"/>
              </a:xfrm>
              <a:prstGeom prst="rect">
                <a:avLst/>
              </a:prstGeom>
              <a:blipFill>
                <a:blip r:embed="rId4"/>
                <a:stretch>
                  <a:fillRect l="-15278" r="-4167" b="-22951"/>
                </a:stretch>
              </a:blipFill>
            </p:spPr>
            <p:txBody>
              <a:bodyPr/>
              <a:lstStyle/>
              <a:p>
                <a:r>
                  <a:rPr lang="en-CH">
                    <a:noFill/>
                  </a:rPr>
                  <a:t> </a:t>
                </a:r>
              </a:p>
            </p:txBody>
          </p:sp>
        </mc:Fallback>
      </mc:AlternateContent>
      <p:sp>
        <p:nvSpPr>
          <p:cNvPr id="11" name="Oval 10">
            <a:extLst>
              <a:ext uri="{FF2B5EF4-FFF2-40B4-BE49-F238E27FC236}">
                <a16:creationId xmlns:a16="http://schemas.microsoft.com/office/drawing/2014/main" id="{9EDDC0FD-BFEB-D1AF-9F47-953D0EB928C9}"/>
              </a:ext>
            </a:extLst>
          </p:cNvPr>
          <p:cNvSpPr/>
          <p:nvPr/>
        </p:nvSpPr>
        <p:spPr>
          <a:xfrm>
            <a:off x="-187244" y="3649524"/>
            <a:ext cx="108000" cy="108000"/>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Oval 11">
            <a:extLst>
              <a:ext uri="{FF2B5EF4-FFF2-40B4-BE49-F238E27FC236}">
                <a16:creationId xmlns:a16="http://schemas.microsoft.com/office/drawing/2014/main" id="{10FA1D70-A7F4-693A-ACAA-E64D3DE59358}"/>
              </a:ext>
            </a:extLst>
          </p:cNvPr>
          <p:cNvSpPr/>
          <p:nvPr/>
        </p:nvSpPr>
        <p:spPr>
          <a:xfrm>
            <a:off x="8978181" y="1657094"/>
            <a:ext cx="1620000" cy="1620000"/>
          </a:xfrm>
          <a:prstGeom prst="ellipse">
            <a:avLst/>
          </a:prstGeom>
          <a:gradFill flip="none" rotWithShape="1">
            <a:gsLst>
              <a:gs pos="27000">
                <a:srgbClr val="EA27FF">
                  <a:alpha val="33000"/>
                </a:srgbClr>
              </a:gs>
              <a:gs pos="100000">
                <a:schemeClr val="bg1">
                  <a:alpha val="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3" name="TextBox 12">
            <a:extLst>
              <a:ext uri="{FF2B5EF4-FFF2-40B4-BE49-F238E27FC236}">
                <a16:creationId xmlns:a16="http://schemas.microsoft.com/office/drawing/2014/main" id="{6BD05D73-EBF8-E893-4C07-A7A519870624}"/>
              </a:ext>
            </a:extLst>
          </p:cNvPr>
          <p:cNvSpPr txBox="1"/>
          <p:nvPr/>
        </p:nvSpPr>
        <p:spPr>
          <a:xfrm>
            <a:off x="8955332" y="3287570"/>
            <a:ext cx="1903244" cy="307777"/>
          </a:xfrm>
          <a:prstGeom prst="rect">
            <a:avLst/>
          </a:prstGeom>
          <a:noFill/>
        </p:spPr>
        <p:txBody>
          <a:bodyPr wrap="square" rtlCol="0">
            <a:spAutoFit/>
          </a:bodyPr>
          <a:lstStyle/>
          <a:p>
            <a:pPr algn="ctr"/>
            <a:r>
              <a:rPr lang="en-US" sz="1400" dirty="0">
                <a:solidFill>
                  <a:srgbClr val="ED4DBD"/>
                </a:solidFill>
              </a:rPr>
              <a:t>244nm</a:t>
            </a:r>
            <a:r>
              <a:rPr lang="en-US" sz="1050" dirty="0">
                <a:solidFill>
                  <a:srgbClr val="ED4DBD"/>
                </a:solidFill>
              </a:rPr>
              <a:t> (100mW)</a:t>
            </a:r>
            <a:endParaRPr lang="en-CH" sz="1050" dirty="0">
              <a:solidFill>
                <a:srgbClr val="ED4DBD"/>
              </a:solidFill>
            </a:endParaRPr>
          </a:p>
        </p:txBody>
      </p:sp>
      <p:sp>
        <p:nvSpPr>
          <p:cNvPr id="15" name="Motivations to study leptonic atoms - Positronium and Muonium">
            <a:extLst>
              <a:ext uri="{FF2B5EF4-FFF2-40B4-BE49-F238E27FC236}">
                <a16:creationId xmlns:a16="http://schemas.microsoft.com/office/drawing/2014/main" id="{AE2167DE-566B-E365-2AE9-81A835A2A1CF}"/>
              </a:ext>
            </a:extLst>
          </p:cNvPr>
          <p:cNvSpPr txBox="1">
            <a:spLocks/>
          </p:cNvSpPr>
          <p:nvPr/>
        </p:nvSpPr>
        <p:spPr>
          <a:xfrm>
            <a:off x="609600" y="844488"/>
            <a:ext cx="11252200" cy="60585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Gill Sans Light"/>
                <a:ea typeface="+mj-ea"/>
                <a:cs typeface="+mj-cs"/>
              </a:defRPr>
            </a:lvl1pPr>
          </a:lstStyle>
          <a:p>
            <a:r>
              <a:rPr lang="en-GB" dirty="0"/>
              <a:t>Mu-Mass experimental setup</a:t>
            </a:r>
          </a:p>
        </p:txBody>
      </p:sp>
      <p:sp>
        <p:nvSpPr>
          <p:cNvPr id="2" name="TextBox 1">
            <a:extLst>
              <a:ext uri="{FF2B5EF4-FFF2-40B4-BE49-F238E27FC236}">
                <a16:creationId xmlns:a16="http://schemas.microsoft.com/office/drawing/2014/main" id="{76132D6C-1A2C-65E3-0707-A190EC53A68C}"/>
              </a:ext>
            </a:extLst>
          </p:cNvPr>
          <p:cNvSpPr txBox="1"/>
          <p:nvPr/>
        </p:nvSpPr>
        <p:spPr>
          <a:xfrm>
            <a:off x="7733418" y="249753"/>
            <a:ext cx="3447221" cy="338554"/>
          </a:xfrm>
          <a:prstGeom prst="rect">
            <a:avLst/>
          </a:prstGeom>
          <a:noFill/>
        </p:spPr>
        <p:txBody>
          <a:bodyPr wrap="square">
            <a:spAutoFit/>
          </a:bodyPr>
          <a:lstStyle/>
          <a:p>
            <a:r>
              <a:rPr lang="en-US" sz="1600" dirty="0">
                <a:solidFill>
                  <a:schemeClr val="bg1"/>
                </a:solidFill>
              </a:rPr>
              <a:t>Edward Thorpe-Woods; Liverpool 2025</a:t>
            </a:r>
            <a:endParaRPr lang="en-US" sz="2400" dirty="0">
              <a:solidFill>
                <a:schemeClr val="bg1"/>
              </a:solidFill>
            </a:endParaRPr>
          </a:p>
        </p:txBody>
      </p:sp>
    </p:spTree>
    <p:extLst>
      <p:ext uri="{BB962C8B-B14F-4D97-AF65-F5344CB8AC3E}">
        <p14:creationId xmlns:p14="http://schemas.microsoft.com/office/powerpoint/2010/main" val="902667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2.5E-6 3.7037E-6 L 0.23685 -0.02917 " pathEditMode="relative" rAng="0" ptsTypes="AA">
                                      <p:cBhvr>
                                        <p:cTn id="6" dur="1000" fill="hold"/>
                                        <p:tgtEl>
                                          <p:spTgt spid="11"/>
                                        </p:tgtEl>
                                        <p:attrNameLst>
                                          <p:attrName>ppt_x</p:attrName>
                                          <p:attrName>ppt_y</p:attrName>
                                        </p:attrNameLst>
                                      </p:cBhvr>
                                      <p:rCtr x="11836" y="-14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D34DDF-FDC7-DD22-68CE-D16D17426A94}"/>
            </a:ext>
          </a:extLst>
        </p:cNvPr>
        <p:cNvGrpSpPr/>
        <p:nvPr/>
      </p:nvGrpSpPr>
      <p:grpSpPr>
        <a:xfrm>
          <a:off x="0" y="0"/>
          <a:ext cx="0" cy="0"/>
          <a:chOff x="0" y="0"/>
          <a:chExt cx="0" cy="0"/>
        </a:xfrm>
      </p:grpSpPr>
      <p:sp>
        <p:nvSpPr>
          <p:cNvPr id="17" name="I. Cortinovis, PC,  et al., EPJD 77, 66 (2023)">
            <a:extLst>
              <a:ext uri="{FF2B5EF4-FFF2-40B4-BE49-F238E27FC236}">
                <a16:creationId xmlns:a16="http://schemas.microsoft.com/office/drawing/2014/main" id="{7D5F7ADB-5162-1CF3-96D1-646C66A5F891}"/>
              </a:ext>
            </a:extLst>
          </p:cNvPr>
          <p:cNvSpPr txBox="1"/>
          <p:nvPr/>
        </p:nvSpPr>
        <p:spPr>
          <a:xfrm>
            <a:off x="3232395" y="1499875"/>
            <a:ext cx="2774668" cy="4252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lnSpc>
                <a:spcPts val="3100"/>
              </a:lnSpc>
              <a:spcBef>
                <a:spcPts val="1200"/>
              </a:spcBef>
              <a:defRPr sz="1200">
                <a:latin typeface="Helvetica Light"/>
                <a:ea typeface="Helvetica Light"/>
                <a:cs typeface="Helvetica Light"/>
                <a:sym typeface="Helvetica Light"/>
              </a:defRPr>
            </a:lvl1pPr>
          </a:lstStyle>
          <a:p>
            <a:r>
              <a:rPr dirty="0"/>
              <a:t>I. </a:t>
            </a:r>
            <a:r>
              <a:rPr dirty="0" err="1"/>
              <a:t>Cortinovis</a:t>
            </a:r>
            <a:r>
              <a:rPr dirty="0"/>
              <a:t>, PC,  et al., EPJD 77 (2023)</a:t>
            </a:r>
          </a:p>
        </p:txBody>
      </p:sp>
      <p:sp>
        <p:nvSpPr>
          <p:cNvPr id="3" name="Being purely leptonic, they can be described very precisely by bound state QED calculations devoid of uncertainties from nuclear size effects present in normal atoms. Therefore, any deviation between theory and measurements could be a signal of New Physi">
            <a:extLst>
              <a:ext uri="{FF2B5EF4-FFF2-40B4-BE49-F238E27FC236}">
                <a16:creationId xmlns:a16="http://schemas.microsoft.com/office/drawing/2014/main" id="{1B0462D6-14CE-BEA0-47E4-636ED05D6277}"/>
              </a:ext>
            </a:extLst>
          </p:cNvPr>
          <p:cNvSpPr txBox="1"/>
          <p:nvPr/>
        </p:nvSpPr>
        <p:spPr>
          <a:xfrm>
            <a:off x="688975" y="1841386"/>
            <a:ext cx="5031105"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361950" indent="-361950">
              <a:spcBef>
                <a:spcPts val="500"/>
              </a:spcBef>
              <a:buClr>
                <a:srgbClr val="A8322D"/>
              </a:buClr>
              <a:buSzPct val="100000"/>
              <a:buChar char="▪"/>
              <a:defRPr sz="2400">
                <a:latin typeface="Helvetica Light"/>
                <a:ea typeface="Helvetica Light"/>
                <a:cs typeface="Helvetica Light"/>
                <a:sym typeface="Helvetica Light"/>
              </a:defRPr>
            </a:pPr>
            <a:endParaRPr b="1" dirty="0">
              <a:latin typeface="+mj-lt"/>
              <a:ea typeface="+mn-ea"/>
              <a:cs typeface="+mn-cs"/>
              <a:sym typeface="Helvetica"/>
            </a:endParaRPr>
          </a:p>
        </p:txBody>
      </p:sp>
      <p:sp>
        <p:nvSpPr>
          <p:cNvPr id="10" name="Rectangle 9">
            <a:extLst>
              <a:ext uri="{FF2B5EF4-FFF2-40B4-BE49-F238E27FC236}">
                <a16:creationId xmlns:a16="http://schemas.microsoft.com/office/drawing/2014/main" id="{33E9657A-26C3-3B01-30C9-B9B1DDF2152B}"/>
              </a:ext>
            </a:extLst>
          </p:cNvPr>
          <p:cNvSpPr/>
          <p:nvPr/>
        </p:nvSpPr>
        <p:spPr>
          <a:xfrm>
            <a:off x="3071184" y="2818221"/>
            <a:ext cx="388103" cy="305611"/>
          </a:xfrm>
          <a:prstGeom prst="rect">
            <a:avLst/>
          </a:prstGeom>
          <a:no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3" name="Rectangle 72">
            <a:extLst>
              <a:ext uri="{FF2B5EF4-FFF2-40B4-BE49-F238E27FC236}">
                <a16:creationId xmlns:a16="http://schemas.microsoft.com/office/drawing/2014/main" id="{BD4D989B-301A-4C47-DD89-53E2E58EAE10}"/>
              </a:ext>
            </a:extLst>
          </p:cNvPr>
          <p:cNvSpPr/>
          <p:nvPr/>
        </p:nvSpPr>
        <p:spPr>
          <a:xfrm>
            <a:off x="7395210" y="973937"/>
            <a:ext cx="4556262" cy="293909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28" name="Straight Connector 27">
            <a:extLst>
              <a:ext uri="{FF2B5EF4-FFF2-40B4-BE49-F238E27FC236}">
                <a16:creationId xmlns:a16="http://schemas.microsoft.com/office/drawing/2014/main" id="{F142C0BB-933B-0D7F-1DDC-E4CDD005666B}"/>
              </a:ext>
            </a:extLst>
          </p:cNvPr>
          <p:cNvCxnSpPr/>
          <p:nvPr/>
        </p:nvCxnSpPr>
        <p:spPr>
          <a:xfrm>
            <a:off x="8378162" y="4934436"/>
            <a:ext cx="1807028" cy="0"/>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a:extLst>
              <a:ext uri="{FF2B5EF4-FFF2-40B4-BE49-F238E27FC236}">
                <a16:creationId xmlns:a16="http://schemas.microsoft.com/office/drawing/2014/main" id="{5B7BBB66-1F29-D249-CE02-F19D759611E8}"/>
              </a:ext>
            </a:extLst>
          </p:cNvPr>
          <p:cNvCxnSpPr/>
          <p:nvPr/>
        </p:nvCxnSpPr>
        <p:spPr>
          <a:xfrm>
            <a:off x="8378162" y="6403657"/>
            <a:ext cx="1807028" cy="0"/>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BE013C44-81A8-BE0B-62A9-8873F932E429}"/>
              </a:ext>
            </a:extLst>
          </p:cNvPr>
          <p:cNvCxnSpPr/>
          <p:nvPr/>
        </p:nvCxnSpPr>
        <p:spPr>
          <a:xfrm>
            <a:off x="8279416" y="4571369"/>
            <a:ext cx="1807028" cy="0"/>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37" name="TextBox 36">
            <a:extLst>
              <a:ext uri="{FF2B5EF4-FFF2-40B4-BE49-F238E27FC236}">
                <a16:creationId xmlns:a16="http://schemas.microsoft.com/office/drawing/2014/main" id="{6C8F3281-815A-D3EF-3A8A-39AD17E7D037}"/>
              </a:ext>
            </a:extLst>
          </p:cNvPr>
          <p:cNvSpPr txBox="1"/>
          <p:nvPr/>
        </p:nvSpPr>
        <p:spPr>
          <a:xfrm>
            <a:off x="10063584" y="6229003"/>
            <a:ext cx="775746" cy="338554"/>
          </a:xfrm>
          <a:prstGeom prst="rect">
            <a:avLst/>
          </a:prstGeom>
          <a:noFill/>
        </p:spPr>
        <p:txBody>
          <a:bodyPr wrap="square" rtlCol="0">
            <a:spAutoFit/>
          </a:bodyPr>
          <a:lstStyle/>
          <a:p>
            <a:pPr algn="ctr"/>
            <a:r>
              <a:rPr lang="en-US" sz="1600" b="1" dirty="0"/>
              <a:t>1S</a:t>
            </a:r>
            <a:endParaRPr lang="en-CH" sz="1100" b="1" dirty="0"/>
          </a:p>
        </p:txBody>
      </p:sp>
      <p:sp>
        <p:nvSpPr>
          <p:cNvPr id="38" name="TextBox 37">
            <a:extLst>
              <a:ext uri="{FF2B5EF4-FFF2-40B4-BE49-F238E27FC236}">
                <a16:creationId xmlns:a16="http://schemas.microsoft.com/office/drawing/2014/main" id="{B08D94C3-3F44-E3D1-F5BF-228C45B5055A}"/>
              </a:ext>
            </a:extLst>
          </p:cNvPr>
          <p:cNvSpPr txBox="1"/>
          <p:nvPr/>
        </p:nvSpPr>
        <p:spPr>
          <a:xfrm>
            <a:off x="10073029" y="4768261"/>
            <a:ext cx="775746" cy="338554"/>
          </a:xfrm>
          <a:prstGeom prst="rect">
            <a:avLst/>
          </a:prstGeom>
          <a:noFill/>
        </p:spPr>
        <p:txBody>
          <a:bodyPr wrap="square" rtlCol="0">
            <a:spAutoFit/>
          </a:bodyPr>
          <a:lstStyle/>
          <a:p>
            <a:pPr algn="ctr"/>
            <a:r>
              <a:rPr lang="en-US" sz="1600" b="1" dirty="0"/>
              <a:t>2S</a:t>
            </a:r>
            <a:endParaRPr lang="en-CH" sz="1100" b="1" dirty="0"/>
          </a:p>
        </p:txBody>
      </p:sp>
      <p:sp>
        <p:nvSpPr>
          <p:cNvPr id="39" name="TextBox 38">
            <a:extLst>
              <a:ext uri="{FF2B5EF4-FFF2-40B4-BE49-F238E27FC236}">
                <a16:creationId xmlns:a16="http://schemas.microsoft.com/office/drawing/2014/main" id="{D4634FD6-72B8-127B-B891-FA0385A73ACC}"/>
              </a:ext>
            </a:extLst>
          </p:cNvPr>
          <p:cNvSpPr txBox="1"/>
          <p:nvPr/>
        </p:nvSpPr>
        <p:spPr>
          <a:xfrm>
            <a:off x="9998492" y="4414321"/>
            <a:ext cx="1068557" cy="276999"/>
          </a:xfrm>
          <a:prstGeom prst="rect">
            <a:avLst/>
          </a:prstGeom>
          <a:noFill/>
        </p:spPr>
        <p:txBody>
          <a:bodyPr wrap="square" rtlCol="0">
            <a:spAutoFit/>
          </a:bodyPr>
          <a:lstStyle/>
          <a:p>
            <a:pPr algn="ctr"/>
            <a:r>
              <a:rPr lang="en-US" sz="1200" b="1" dirty="0"/>
              <a:t>continuum</a:t>
            </a:r>
            <a:endParaRPr lang="en-CH" sz="1000" b="1" dirty="0"/>
          </a:p>
        </p:txBody>
      </p:sp>
      <p:sp>
        <p:nvSpPr>
          <p:cNvPr id="5" name="Rectangle 4">
            <a:extLst>
              <a:ext uri="{FF2B5EF4-FFF2-40B4-BE49-F238E27FC236}">
                <a16:creationId xmlns:a16="http://schemas.microsoft.com/office/drawing/2014/main" id="{4768FCDD-4ED8-270E-B512-225471A672CF}"/>
              </a:ext>
            </a:extLst>
          </p:cNvPr>
          <p:cNvSpPr/>
          <p:nvPr/>
        </p:nvSpPr>
        <p:spPr>
          <a:xfrm>
            <a:off x="11296721" y="1383203"/>
            <a:ext cx="132348" cy="2160000"/>
          </a:xfrm>
          <a:prstGeom prst="rect">
            <a:avLst/>
          </a:prstGeom>
          <a:pattFill prst="pct40">
            <a:fgClr>
              <a:schemeClr val="bg1">
                <a:lumMod val="50000"/>
              </a:schemeClr>
            </a:fgClr>
            <a:bgClr>
              <a:schemeClr val="bg1"/>
            </a:bgClr>
          </a:patt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20" name="Picture 19">
            <a:extLst>
              <a:ext uri="{FF2B5EF4-FFF2-40B4-BE49-F238E27FC236}">
                <a16:creationId xmlns:a16="http://schemas.microsoft.com/office/drawing/2014/main" id="{90DD767D-216E-6753-682C-6BEF0AFACFA7}"/>
              </a:ext>
            </a:extLst>
          </p:cNvPr>
          <p:cNvPicPr>
            <a:picLocks noChangeAspect="1"/>
          </p:cNvPicPr>
          <p:nvPr/>
        </p:nvPicPr>
        <p:blipFill>
          <a:blip r:embed="rId3"/>
          <a:srcRect b="5916"/>
          <a:stretch>
            <a:fillRect/>
          </a:stretch>
        </p:blipFill>
        <p:spPr>
          <a:xfrm>
            <a:off x="455391" y="1555067"/>
            <a:ext cx="6297184" cy="5183160"/>
          </a:xfrm>
          <a:prstGeom prst="rect">
            <a:avLst/>
          </a:prstGeom>
        </p:spPr>
      </p:pic>
      <p:sp>
        <p:nvSpPr>
          <p:cNvPr id="27" name="Rectangle 26">
            <a:extLst>
              <a:ext uri="{FF2B5EF4-FFF2-40B4-BE49-F238E27FC236}">
                <a16:creationId xmlns:a16="http://schemas.microsoft.com/office/drawing/2014/main" id="{FC3D18A9-4747-DA6A-1EF6-C3A36C721E29}"/>
              </a:ext>
            </a:extLst>
          </p:cNvPr>
          <p:cNvSpPr/>
          <p:nvPr/>
        </p:nvSpPr>
        <p:spPr>
          <a:xfrm>
            <a:off x="7395210" y="3913027"/>
            <a:ext cx="4556262" cy="269095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2" name="Rectangle 41">
            <a:extLst>
              <a:ext uri="{FF2B5EF4-FFF2-40B4-BE49-F238E27FC236}">
                <a16:creationId xmlns:a16="http://schemas.microsoft.com/office/drawing/2014/main" id="{C3A773E4-5966-F294-91ED-02103227EECD}"/>
              </a:ext>
            </a:extLst>
          </p:cNvPr>
          <p:cNvSpPr/>
          <p:nvPr/>
        </p:nvSpPr>
        <p:spPr>
          <a:xfrm>
            <a:off x="3920900" y="1680026"/>
            <a:ext cx="2489839" cy="654986"/>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3" name="Rectangle 42">
            <a:extLst>
              <a:ext uri="{FF2B5EF4-FFF2-40B4-BE49-F238E27FC236}">
                <a16:creationId xmlns:a16="http://schemas.microsoft.com/office/drawing/2014/main" id="{44C11EED-2D8A-596B-8B04-BAE23DBDDC3A}"/>
              </a:ext>
            </a:extLst>
          </p:cNvPr>
          <p:cNvSpPr/>
          <p:nvPr/>
        </p:nvSpPr>
        <p:spPr>
          <a:xfrm>
            <a:off x="581345" y="4542526"/>
            <a:ext cx="1411633" cy="654986"/>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4" name="Rectangle 43">
            <a:extLst>
              <a:ext uri="{FF2B5EF4-FFF2-40B4-BE49-F238E27FC236}">
                <a16:creationId xmlns:a16="http://schemas.microsoft.com/office/drawing/2014/main" id="{ED3A4D65-8126-6783-55F1-69276BE1EF40}"/>
              </a:ext>
            </a:extLst>
          </p:cNvPr>
          <p:cNvSpPr/>
          <p:nvPr/>
        </p:nvSpPr>
        <p:spPr>
          <a:xfrm>
            <a:off x="5103125" y="3703524"/>
            <a:ext cx="1514243" cy="714472"/>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5" name="Rectangle 44">
            <a:extLst>
              <a:ext uri="{FF2B5EF4-FFF2-40B4-BE49-F238E27FC236}">
                <a16:creationId xmlns:a16="http://schemas.microsoft.com/office/drawing/2014/main" id="{4200A832-7B3F-CD49-5625-E346B88421C3}"/>
              </a:ext>
            </a:extLst>
          </p:cNvPr>
          <p:cNvSpPr/>
          <p:nvPr/>
        </p:nvSpPr>
        <p:spPr>
          <a:xfrm>
            <a:off x="3862607" y="2050079"/>
            <a:ext cx="2500108" cy="714472"/>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6" name="Rectangle 45">
            <a:extLst>
              <a:ext uri="{FF2B5EF4-FFF2-40B4-BE49-F238E27FC236}">
                <a16:creationId xmlns:a16="http://schemas.microsoft.com/office/drawing/2014/main" id="{9550BDCB-AFDD-D83D-01D9-4CC4676B0705}"/>
              </a:ext>
            </a:extLst>
          </p:cNvPr>
          <p:cNvSpPr/>
          <p:nvPr/>
        </p:nvSpPr>
        <p:spPr>
          <a:xfrm>
            <a:off x="3920900" y="6128482"/>
            <a:ext cx="1374114" cy="437971"/>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7" name="TextBox 46">
            <a:extLst>
              <a:ext uri="{FF2B5EF4-FFF2-40B4-BE49-F238E27FC236}">
                <a16:creationId xmlns:a16="http://schemas.microsoft.com/office/drawing/2014/main" id="{DE388B75-0C3A-DF2E-876C-79CF3019DA1B}"/>
              </a:ext>
            </a:extLst>
          </p:cNvPr>
          <p:cNvSpPr txBox="1"/>
          <p:nvPr/>
        </p:nvSpPr>
        <p:spPr>
          <a:xfrm>
            <a:off x="10127560" y="3906130"/>
            <a:ext cx="1807027" cy="338554"/>
          </a:xfrm>
          <a:prstGeom prst="rect">
            <a:avLst/>
          </a:prstGeom>
          <a:noFill/>
        </p:spPr>
        <p:txBody>
          <a:bodyPr wrap="square" rtlCol="0">
            <a:spAutoFit/>
          </a:bodyPr>
          <a:lstStyle/>
          <a:p>
            <a:pPr algn="ctr"/>
            <a:r>
              <a:rPr lang="en-US" sz="1600" b="1" dirty="0"/>
              <a:t> Internal State of M</a:t>
            </a:r>
            <a:endParaRPr lang="en-CH" sz="1100" b="1" dirty="0"/>
          </a:p>
        </p:txBody>
      </p:sp>
      <p:sp>
        <p:nvSpPr>
          <p:cNvPr id="48" name="TextBox 47">
            <a:extLst>
              <a:ext uri="{FF2B5EF4-FFF2-40B4-BE49-F238E27FC236}">
                <a16:creationId xmlns:a16="http://schemas.microsoft.com/office/drawing/2014/main" id="{893AA836-FE0E-DFA2-C031-D927A3654BFA}"/>
              </a:ext>
            </a:extLst>
          </p:cNvPr>
          <p:cNvSpPr txBox="1"/>
          <p:nvPr/>
        </p:nvSpPr>
        <p:spPr>
          <a:xfrm>
            <a:off x="9563084" y="944875"/>
            <a:ext cx="2571381" cy="338554"/>
          </a:xfrm>
          <a:prstGeom prst="rect">
            <a:avLst/>
          </a:prstGeom>
          <a:noFill/>
        </p:spPr>
        <p:txBody>
          <a:bodyPr wrap="square" rtlCol="0">
            <a:spAutoFit/>
          </a:bodyPr>
          <a:lstStyle/>
          <a:p>
            <a:pPr algn="ctr"/>
            <a:r>
              <a:rPr lang="en-US" sz="1600" b="1" dirty="0"/>
              <a:t> Zoom on Laser &amp; target</a:t>
            </a:r>
            <a:endParaRPr lang="en-CH" sz="1100" b="1" dirty="0"/>
          </a:p>
        </p:txBody>
      </p:sp>
      <p:sp>
        <p:nvSpPr>
          <p:cNvPr id="49" name="TextBox 48">
            <a:extLst>
              <a:ext uri="{FF2B5EF4-FFF2-40B4-BE49-F238E27FC236}">
                <a16:creationId xmlns:a16="http://schemas.microsoft.com/office/drawing/2014/main" id="{9F4C6793-51E3-14EE-CD44-A2424E710EB2}"/>
              </a:ext>
            </a:extLst>
          </p:cNvPr>
          <p:cNvSpPr txBox="1"/>
          <p:nvPr/>
        </p:nvSpPr>
        <p:spPr>
          <a:xfrm>
            <a:off x="10742745" y="3570100"/>
            <a:ext cx="1315128" cy="338554"/>
          </a:xfrm>
          <a:prstGeom prst="rect">
            <a:avLst/>
          </a:prstGeom>
          <a:noFill/>
        </p:spPr>
        <p:txBody>
          <a:bodyPr wrap="square" rtlCol="0">
            <a:spAutoFit/>
          </a:bodyPr>
          <a:lstStyle/>
          <a:p>
            <a:pPr algn="ctr"/>
            <a:r>
              <a:rPr lang="en-US" sz="1600" b="1" dirty="0"/>
              <a:t>SiO2 target</a:t>
            </a:r>
            <a:endParaRPr lang="en-CH" sz="1100" b="1" dirty="0"/>
          </a:p>
        </p:txBody>
      </p:sp>
      <p:cxnSp>
        <p:nvCxnSpPr>
          <p:cNvPr id="7" name="Straight Arrow Connector 6">
            <a:extLst>
              <a:ext uri="{FF2B5EF4-FFF2-40B4-BE49-F238E27FC236}">
                <a16:creationId xmlns:a16="http://schemas.microsoft.com/office/drawing/2014/main" id="{4348BE9F-162A-D3A4-935D-F8BDBF066ABD}"/>
              </a:ext>
            </a:extLst>
          </p:cNvPr>
          <p:cNvCxnSpPr>
            <a:cxnSpLocks/>
          </p:cNvCxnSpPr>
          <p:nvPr/>
        </p:nvCxnSpPr>
        <p:spPr>
          <a:xfrm flipH="1" flipV="1">
            <a:off x="10405403" y="2335012"/>
            <a:ext cx="887527" cy="108346"/>
          </a:xfrm>
          <a:prstGeom prst="straightConnector1">
            <a:avLst/>
          </a:prstGeom>
          <a:ln w="57150">
            <a:solidFill>
              <a:srgbClr val="068306"/>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867D3770-6967-710A-FECD-F911F8E26073}"/>
                  </a:ext>
                </a:extLst>
              </p:cNvPr>
              <p:cNvSpPr txBox="1"/>
              <p:nvPr/>
            </p:nvSpPr>
            <p:spPr>
              <a:xfrm>
                <a:off x="10774318" y="1933719"/>
                <a:ext cx="35375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068306"/>
                          </a:solidFill>
                          <a:latin typeface="Cambria Math" panose="02040503050406030204" pitchFamily="18" charset="0"/>
                        </a:rPr>
                        <m:t>𝑀</m:t>
                      </m:r>
                    </m:oMath>
                  </m:oMathPara>
                </a14:m>
                <a:endParaRPr lang="en-CH" sz="2400" dirty="0">
                  <a:solidFill>
                    <a:srgbClr val="068306"/>
                  </a:solidFill>
                </a:endParaRPr>
              </a:p>
            </p:txBody>
          </p:sp>
        </mc:Choice>
        <mc:Fallback xmlns="">
          <p:sp>
            <p:nvSpPr>
              <p:cNvPr id="9" name="TextBox 8">
                <a:extLst>
                  <a:ext uri="{FF2B5EF4-FFF2-40B4-BE49-F238E27FC236}">
                    <a16:creationId xmlns:a16="http://schemas.microsoft.com/office/drawing/2014/main" id="{867D3770-6967-710A-FECD-F911F8E26073}"/>
                  </a:ext>
                </a:extLst>
              </p:cNvPr>
              <p:cNvSpPr txBox="1">
                <a:spLocks noRot="1" noChangeAspect="1" noMove="1" noResize="1" noEditPoints="1" noAdjustHandles="1" noChangeArrowheads="1" noChangeShapeType="1" noTextEdit="1"/>
              </p:cNvSpPr>
              <p:nvPr/>
            </p:nvSpPr>
            <p:spPr>
              <a:xfrm>
                <a:off x="10774318" y="1933719"/>
                <a:ext cx="353750" cy="369332"/>
              </a:xfrm>
              <a:prstGeom prst="rect">
                <a:avLst/>
              </a:prstGeom>
              <a:blipFill>
                <a:blip r:embed="rId4"/>
                <a:stretch>
                  <a:fillRect l="-17241" r="-17241" b="-6557"/>
                </a:stretch>
              </a:blipFill>
            </p:spPr>
            <p:txBody>
              <a:bodyPr/>
              <a:lstStyle/>
              <a:p>
                <a:r>
                  <a:rPr lang="en-CH">
                    <a:noFill/>
                  </a:rPr>
                  <a:t> </a:t>
                </a:r>
              </a:p>
            </p:txBody>
          </p:sp>
        </mc:Fallback>
      </mc:AlternateContent>
      <p:sp>
        <p:nvSpPr>
          <p:cNvPr id="8" name="Oval 7">
            <a:extLst>
              <a:ext uri="{FF2B5EF4-FFF2-40B4-BE49-F238E27FC236}">
                <a16:creationId xmlns:a16="http://schemas.microsoft.com/office/drawing/2014/main" id="{BBBEC224-55F5-963C-113F-41226227E08D}"/>
              </a:ext>
            </a:extLst>
          </p:cNvPr>
          <p:cNvSpPr/>
          <p:nvPr/>
        </p:nvSpPr>
        <p:spPr>
          <a:xfrm>
            <a:off x="8978181" y="1657094"/>
            <a:ext cx="1620000" cy="1620000"/>
          </a:xfrm>
          <a:prstGeom prst="ellipse">
            <a:avLst/>
          </a:prstGeom>
          <a:gradFill flip="none" rotWithShape="1">
            <a:gsLst>
              <a:gs pos="27000">
                <a:srgbClr val="EA27FF">
                  <a:alpha val="33000"/>
                </a:srgbClr>
              </a:gs>
              <a:gs pos="100000">
                <a:schemeClr val="bg1">
                  <a:alpha val="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TextBox 11">
            <a:extLst>
              <a:ext uri="{FF2B5EF4-FFF2-40B4-BE49-F238E27FC236}">
                <a16:creationId xmlns:a16="http://schemas.microsoft.com/office/drawing/2014/main" id="{9944570C-1D03-A15B-47D9-A06545BBFC5E}"/>
              </a:ext>
            </a:extLst>
          </p:cNvPr>
          <p:cNvSpPr txBox="1"/>
          <p:nvPr/>
        </p:nvSpPr>
        <p:spPr>
          <a:xfrm>
            <a:off x="8955332" y="3287570"/>
            <a:ext cx="1903244" cy="307777"/>
          </a:xfrm>
          <a:prstGeom prst="rect">
            <a:avLst/>
          </a:prstGeom>
          <a:noFill/>
        </p:spPr>
        <p:txBody>
          <a:bodyPr wrap="square" rtlCol="0">
            <a:spAutoFit/>
          </a:bodyPr>
          <a:lstStyle/>
          <a:p>
            <a:pPr algn="ctr"/>
            <a:r>
              <a:rPr lang="en-US" sz="1400" dirty="0">
                <a:solidFill>
                  <a:srgbClr val="ED4DBD"/>
                </a:solidFill>
              </a:rPr>
              <a:t>244nm</a:t>
            </a:r>
            <a:r>
              <a:rPr lang="en-US" sz="1050" dirty="0">
                <a:solidFill>
                  <a:srgbClr val="ED4DBD"/>
                </a:solidFill>
              </a:rPr>
              <a:t> (100mW)</a:t>
            </a:r>
            <a:endParaRPr lang="en-CH" sz="1050" dirty="0">
              <a:solidFill>
                <a:srgbClr val="ED4DBD"/>
              </a:solidFill>
            </a:endParaRPr>
          </a:p>
        </p:txBody>
      </p:sp>
      <p:sp>
        <p:nvSpPr>
          <p:cNvPr id="18" name="Motivations to study leptonic atoms - Positronium and Muonium">
            <a:extLst>
              <a:ext uri="{FF2B5EF4-FFF2-40B4-BE49-F238E27FC236}">
                <a16:creationId xmlns:a16="http://schemas.microsoft.com/office/drawing/2014/main" id="{5F6DCA67-D1B3-61D3-6981-34EB8FF11B53}"/>
              </a:ext>
            </a:extLst>
          </p:cNvPr>
          <p:cNvSpPr txBox="1">
            <a:spLocks/>
          </p:cNvSpPr>
          <p:nvPr/>
        </p:nvSpPr>
        <p:spPr>
          <a:xfrm>
            <a:off x="609600" y="844488"/>
            <a:ext cx="11252200" cy="60585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Gill Sans Light"/>
                <a:ea typeface="+mj-ea"/>
                <a:cs typeface="+mj-cs"/>
              </a:defRPr>
            </a:lvl1pPr>
          </a:lstStyle>
          <a:p>
            <a:r>
              <a:rPr lang="en-GB" dirty="0"/>
              <a:t>Mu-Mass experimental setup</a:t>
            </a:r>
          </a:p>
        </p:txBody>
      </p:sp>
      <p:sp>
        <p:nvSpPr>
          <p:cNvPr id="2" name="TextBox 1">
            <a:extLst>
              <a:ext uri="{FF2B5EF4-FFF2-40B4-BE49-F238E27FC236}">
                <a16:creationId xmlns:a16="http://schemas.microsoft.com/office/drawing/2014/main" id="{C3C3FB85-2CB6-CD24-010C-7F0FC6E98555}"/>
              </a:ext>
            </a:extLst>
          </p:cNvPr>
          <p:cNvSpPr txBox="1"/>
          <p:nvPr/>
        </p:nvSpPr>
        <p:spPr>
          <a:xfrm>
            <a:off x="7733418" y="249753"/>
            <a:ext cx="3447221" cy="338554"/>
          </a:xfrm>
          <a:prstGeom prst="rect">
            <a:avLst/>
          </a:prstGeom>
          <a:noFill/>
        </p:spPr>
        <p:txBody>
          <a:bodyPr wrap="square">
            <a:spAutoFit/>
          </a:bodyPr>
          <a:lstStyle/>
          <a:p>
            <a:r>
              <a:rPr lang="en-US" sz="1600" dirty="0">
                <a:solidFill>
                  <a:schemeClr val="bg1"/>
                </a:solidFill>
              </a:rPr>
              <a:t>Edward Thorpe-Woods; Liverpool 2025</a:t>
            </a:r>
            <a:endParaRPr lang="en-US" sz="2400" dirty="0">
              <a:solidFill>
                <a:schemeClr val="bg1"/>
              </a:solidFill>
            </a:endParaRPr>
          </a:p>
        </p:txBody>
      </p:sp>
    </p:spTree>
    <p:extLst>
      <p:ext uri="{BB962C8B-B14F-4D97-AF65-F5344CB8AC3E}">
        <p14:creationId xmlns:p14="http://schemas.microsoft.com/office/powerpoint/2010/main" val="18334053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27D6A2-A2A7-240A-6585-9C48F1909C9B}"/>
            </a:ext>
          </a:extLst>
        </p:cNvPr>
        <p:cNvGrpSpPr/>
        <p:nvPr/>
      </p:nvGrpSpPr>
      <p:grpSpPr>
        <a:xfrm>
          <a:off x="0" y="0"/>
          <a:ext cx="0" cy="0"/>
          <a:chOff x="0" y="0"/>
          <a:chExt cx="0" cy="0"/>
        </a:xfrm>
      </p:grpSpPr>
      <p:sp>
        <p:nvSpPr>
          <p:cNvPr id="17" name="I. Cortinovis, PC,  et al., EPJD 77, 66 (2023)">
            <a:extLst>
              <a:ext uri="{FF2B5EF4-FFF2-40B4-BE49-F238E27FC236}">
                <a16:creationId xmlns:a16="http://schemas.microsoft.com/office/drawing/2014/main" id="{51CEEC96-2BCA-3D17-A76C-ED775940BEC2}"/>
              </a:ext>
            </a:extLst>
          </p:cNvPr>
          <p:cNvSpPr txBox="1"/>
          <p:nvPr/>
        </p:nvSpPr>
        <p:spPr>
          <a:xfrm>
            <a:off x="3232395" y="1499875"/>
            <a:ext cx="2774668" cy="4252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457200">
              <a:lnSpc>
                <a:spcPts val="3100"/>
              </a:lnSpc>
              <a:spcBef>
                <a:spcPts val="1200"/>
              </a:spcBef>
              <a:defRPr sz="1200">
                <a:latin typeface="Helvetica Light"/>
                <a:ea typeface="Helvetica Light"/>
                <a:cs typeface="Helvetica Light"/>
                <a:sym typeface="Helvetica Light"/>
              </a:defRPr>
            </a:lvl1pPr>
          </a:lstStyle>
          <a:p>
            <a:r>
              <a:rPr dirty="0"/>
              <a:t>I. </a:t>
            </a:r>
            <a:r>
              <a:rPr dirty="0" err="1"/>
              <a:t>Cortinovis</a:t>
            </a:r>
            <a:r>
              <a:rPr dirty="0"/>
              <a:t>, PC,  et al., EPJD 77 (2023)</a:t>
            </a:r>
          </a:p>
        </p:txBody>
      </p:sp>
      <p:sp>
        <p:nvSpPr>
          <p:cNvPr id="3" name="Being purely leptonic, they can be described very precisely by bound state QED calculations devoid of uncertainties from nuclear size effects present in normal atoms. Therefore, any deviation between theory and measurements could be a signal of New Physi">
            <a:extLst>
              <a:ext uri="{FF2B5EF4-FFF2-40B4-BE49-F238E27FC236}">
                <a16:creationId xmlns:a16="http://schemas.microsoft.com/office/drawing/2014/main" id="{A208305E-6945-46CD-9CF9-774D6AB16FFE}"/>
              </a:ext>
            </a:extLst>
          </p:cNvPr>
          <p:cNvSpPr txBox="1"/>
          <p:nvPr/>
        </p:nvSpPr>
        <p:spPr>
          <a:xfrm>
            <a:off x="688975" y="1841386"/>
            <a:ext cx="5031105"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361950" indent="-361950">
              <a:spcBef>
                <a:spcPts val="500"/>
              </a:spcBef>
              <a:buClr>
                <a:srgbClr val="A8322D"/>
              </a:buClr>
              <a:buSzPct val="100000"/>
              <a:buChar char="▪"/>
              <a:defRPr sz="2400">
                <a:latin typeface="Helvetica Light"/>
                <a:ea typeface="Helvetica Light"/>
                <a:cs typeface="Helvetica Light"/>
                <a:sym typeface="Helvetica Light"/>
              </a:defRPr>
            </a:pPr>
            <a:endParaRPr b="1" dirty="0">
              <a:latin typeface="+mj-lt"/>
              <a:ea typeface="+mn-ea"/>
              <a:cs typeface="+mn-cs"/>
              <a:sym typeface="Helvetica"/>
            </a:endParaRPr>
          </a:p>
        </p:txBody>
      </p:sp>
      <p:sp>
        <p:nvSpPr>
          <p:cNvPr id="10" name="Rectangle 9">
            <a:extLst>
              <a:ext uri="{FF2B5EF4-FFF2-40B4-BE49-F238E27FC236}">
                <a16:creationId xmlns:a16="http://schemas.microsoft.com/office/drawing/2014/main" id="{2F93FF51-D9BC-1412-E7E3-0BB1719CA89C}"/>
              </a:ext>
            </a:extLst>
          </p:cNvPr>
          <p:cNvSpPr/>
          <p:nvPr/>
        </p:nvSpPr>
        <p:spPr>
          <a:xfrm>
            <a:off x="3071184" y="2818221"/>
            <a:ext cx="388103" cy="305611"/>
          </a:xfrm>
          <a:prstGeom prst="rect">
            <a:avLst/>
          </a:prstGeom>
          <a:no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3" name="Rectangle 72">
            <a:extLst>
              <a:ext uri="{FF2B5EF4-FFF2-40B4-BE49-F238E27FC236}">
                <a16:creationId xmlns:a16="http://schemas.microsoft.com/office/drawing/2014/main" id="{EFA71A00-6BBD-309D-7550-E0692ADD1ACF}"/>
              </a:ext>
            </a:extLst>
          </p:cNvPr>
          <p:cNvSpPr/>
          <p:nvPr/>
        </p:nvSpPr>
        <p:spPr>
          <a:xfrm>
            <a:off x="7395210" y="973937"/>
            <a:ext cx="4556262" cy="293909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28" name="Straight Connector 27">
            <a:extLst>
              <a:ext uri="{FF2B5EF4-FFF2-40B4-BE49-F238E27FC236}">
                <a16:creationId xmlns:a16="http://schemas.microsoft.com/office/drawing/2014/main" id="{076257A8-F080-6511-7344-A9E1C630E394}"/>
              </a:ext>
            </a:extLst>
          </p:cNvPr>
          <p:cNvCxnSpPr/>
          <p:nvPr/>
        </p:nvCxnSpPr>
        <p:spPr>
          <a:xfrm>
            <a:off x="8378162" y="4934436"/>
            <a:ext cx="1807028" cy="0"/>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a:extLst>
              <a:ext uri="{FF2B5EF4-FFF2-40B4-BE49-F238E27FC236}">
                <a16:creationId xmlns:a16="http://schemas.microsoft.com/office/drawing/2014/main" id="{292A8CC7-8E59-E6DD-1DE0-46A82EE53B9A}"/>
              </a:ext>
            </a:extLst>
          </p:cNvPr>
          <p:cNvCxnSpPr/>
          <p:nvPr/>
        </p:nvCxnSpPr>
        <p:spPr>
          <a:xfrm>
            <a:off x="8378162" y="6403657"/>
            <a:ext cx="1807028" cy="0"/>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F1DB3996-D6AE-8AD4-AE6C-BF6E80BC90DF}"/>
              </a:ext>
            </a:extLst>
          </p:cNvPr>
          <p:cNvCxnSpPr/>
          <p:nvPr/>
        </p:nvCxnSpPr>
        <p:spPr>
          <a:xfrm>
            <a:off x="8279416" y="4571369"/>
            <a:ext cx="1807028" cy="0"/>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37" name="TextBox 36">
            <a:extLst>
              <a:ext uri="{FF2B5EF4-FFF2-40B4-BE49-F238E27FC236}">
                <a16:creationId xmlns:a16="http://schemas.microsoft.com/office/drawing/2014/main" id="{5776B121-F523-711E-8A23-F9DD0B9AE116}"/>
              </a:ext>
            </a:extLst>
          </p:cNvPr>
          <p:cNvSpPr txBox="1"/>
          <p:nvPr/>
        </p:nvSpPr>
        <p:spPr>
          <a:xfrm>
            <a:off x="10063584" y="6229003"/>
            <a:ext cx="775746" cy="338554"/>
          </a:xfrm>
          <a:prstGeom prst="rect">
            <a:avLst/>
          </a:prstGeom>
          <a:noFill/>
        </p:spPr>
        <p:txBody>
          <a:bodyPr wrap="square" rtlCol="0">
            <a:spAutoFit/>
          </a:bodyPr>
          <a:lstStyle/>
          <a:p>
            <a:pPr algn="ctr"/>
            <a:r>
              <a:rPr lang="en-US" sz="1600" b="1" dirty="0"/>
              <a:t>1S</a:t>
            </a:r>
            <a:endParaRPr lang="en-CH" sz="1100" b="1" dirty="0"/>
          </a:p>
        </p:txBody>
      </p:sp>
      <p:sp>
        <p:nvSpPr>
          <p:cNvPr id="38" name="TextBox 37">
            <a:extLst>
              <a:ext uri="{FF2B5EF4-FFF2-40B4-BE49-F238E27FC236}">
                <a16:creationId xmlns:a16="http://schemas.microsoft.com/office/drawing/2014/main" id="{78C15ED6-03BD-8751-0E98-97DB05FB68DB}"/>
              </a:ext>
            </a:extLst>
          </p:cNvPr>
          <p:cNvSpPr txBox="1"/>
          <p:nvPr/>
        </p:nvSpPr>
        <p:spPr>
          <a:xfrm>
            <a:off x="10073029" y="4768261"/>
            <a:ext cx="775746" cy="338554"/>
          </a:xfrm>
          <a:prstGeom prst="rect">
            <a:avLst/>
          </a:prstGeom>
          <a:noFill/>
        </p:spPr>
        <p:txBody>
          <a:bodyPr wrap="square" rtlCol="0">
            <a:spAutoFit/>
          </a:bodyPr>
          <a:lstStyle/>
          <a:p>
            <a:pPr algn="ctr"/>
            <a:r>
              <a:rPr lang="en-US" sz="1600" b="1" dirty="0"/>
              <a:t>2S</a:t>
            </a:r>
            <a:endParaRPr lang="en-CH" sz="1100" b="1" dirty="0"/>
          </a:p>
        </p:txBody>
      </p:sp>
      <p:sp>
        <p:nvSpPr>
          <p:cNvPr id="39" name="TextBox 38">
            <a:extLst>
              <a:ext uri="{FF2B5EF4-FFF2-40B4-BE49-F238E27FC236}">
                <a16:creationId xmlns:a16="http://schemas.microsoft.com/office/drawing/2014/main" id="{E3EFC64C-3251-6260-AA42-FB2AC058EAD2}"/>
              </a:ext>
            </a:extLst>
          </p:cNvPr>
          <p:cNvSpPr txBox="1"/>
          <p:nvPr/>
        </p:nvSpPr>
        <p:spPr>
          <a:xfrm>
            <a:off x="9998492" y="4414321"/>
            <a:ext cx="1068557" cy="276999"/>
          </a:xfrm>
          <a:prstGeom prst="rect">
            <a:avLst/>
          </a:prstGeom>
          <a:noFill/>
        </p:spPr>
        <p:txBody>
          <a:bodyPr wrap="square" rtlCol="0">
            <a:spAutoFit/>
          </a:bodyPr>
          <a:lstStyle/>
          <a:p>
            <a:pPr algn="ctr"/>
            <a:r>
              <a:rPr lang="en-US" sz="1200" b="1" dirty="0"/>
              <a:t>continuum</a:t>
            </a:r>
            <a:endParaRPr lang="en-CH" sz="1000" b="1" dirty="0"/>
          </a:p>
        </p:txBody>
      </p:sp>
      <p:sp>
        <p:nvSpPr>
          <p:cNvPr id="5" name="Rectangle 4">
            <a:extLst>
              <a:ext uri="{FF2B5EF4-FFF2-40B4-BE49-F238E27FC236}">
                <a16:creationId xmlns:a16="http://schemas.microsoft.com/office/drawing/2014/main" id="{3D2C2A73-9637-3A1A-3B8C-F3CA5D41DEC4}"/>
              </a:ext>
            </a:extLst>
          </p:cNvPr>
          <p:cNvSpPr/>
          <p:nvPr/>
        </p:nvSpPr>
        <p:spPr>
          <a:xfrm>
            <a:off x="11296721" y="1383203"/>
            <a:ext cx="132348" cy="2160000"/>
          </a:xfrm>
          <a:prstGeom prst="rect">
            <a:avLst/>
          </a:prstGeom>
          <a:pattFill prst="pct40">
            <a:fgClr>
              <a:schemeClr val="bg1">
                <a:lumMod val="50000"/>
              </a:schemeClr>
            </a:fgClr>
            <a:bgClr>
              <a:schemeClr val="bg1"/>
            </a:bgClr>
          </a:patt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20" name="Picture 19">
            <a:extLst>
              <a:ext uri="{FF2B5EF4-FFF2-40B4-BE49-F238E27FC236}">
                <a16:creationId xmlns:a16="http://schemas.microsoft.com/office/drawing/2014/main" id="{29BCFD52-FF6B-98CF-853E-1F2C0072EA4C}"/>
              </a:ext>
            </a:extLst>
          </p:cNvPr>
          <p:cNvPicPr>
            <a:picLocks noChangeAspect="1"/>
          </p:cNvPicPr>
          <p:nvPr/>
        </p:nvPicPr>
        <p:blipFill>
          <a:blip r:embed="rId3"/>
          <a:srcRect b="5916"/>
          <a:stretch>
            <a:fillRect/>
          </a:stretch>
        </p:blipFill>
        <p:spPr>
          <a:xfrm>
            <a:off x="455391" y="1555067"/>
            <a:ext cx="6297184" cy="5183160"/>
          </a:xfrm>
          <a:prstGeom prst="rect">
            <a:avLst/>
          </a:prstGeom>
        </p:spPr>
      </p:pic>
      <p:sp>
        <p:nvSpPr>
          <p:cNvPr id="27" name="Rectangle 26">
            <a:extLst>
              <a:ext uri="{FF2B5EF4-FFF2-40B4-BE49-F238E27FC236}">
                <a16:creationId xmlns:a16="http://schemas.microsoft.com/office/drawing/2014/main" id="{079D152F-859E-F2D9-8504-9EFAAC85D424}"/>
              </a:ext>
            </a:extLst>
          </p:cNvPr>
          <p:cNvSpPr/>
          <p:nvPr/>
        </p:nvSpPr>
        <p:spPr>
          <a:xfrm>
            <a:off x="7395210" y="3913027"/>
            <a:ext cx="4556262" cy="269095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3" name="Rectangle 42">
            <a:extLst>
              <a:ext uri="{FF2B5EF4-FFF2-40B4-BE49-F238E27FC236}">
                <a16:creationId xmlns:a16="http://schemas.microsoft.com/office/drawing/2014/main" id="{310339F6-C60D-B991-9D14-B3388522C233}"/>
              </a:ext>
            </a:extLst>
          </p:cNvPr>
          <p:cNvSpPr/>
          <p:nvPr/>
        </p:nvSpPr>
        <p:spPr>
          <a:xfrm>
            <a:off x="581345" y="4542526"/>
            <a:ext cx="1411633" cy="654986"/>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4" name="Rectangle 43">
            <a:extLst>
              <a:ext uri="{FF2B5EF4-FFF2-40B4-BE49-F238E27FC236}">
                <a16:creationId xmlns:a16="http://schemas.microsoft.com/office/drawing/2014/main" id="{756DE8F7-44DB-AA27-9334-1ACF29641F1C}"/>
              </a:ext>
            </a:extLst>
          </p:cNvPr>
          <p:cNvSpPr/>
          <p:nvPr/>
        </p:nvSpPr>
        <p:spPr>
          <a:xfrm>
            <a:off x="5103125" y="3703524"/>
            <a:ext cx="1514243" cy="714472"/>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5" name="Rectangle 44">
            <a:extLst>
              <a:ext uri="{FF2B5EF4-FFF2-40B4-BE49-F238E27FC236}">
                <a16:creationId xmlns:a16="http://schemas.microsoft.com/office/drawing/2014/main" id="{528F41AC-614F-4BF8-6E3C-9F781D1BC210}"/>
              </a:ext>
            </a:extLst>
          </p:cNvPr>
          <p:cNvSpPr/>
          <p:nvPr/>
        </p:nvSpPr>
        <p:spPr>
          <a:xfrm>
            <a:off x="3862607" y="2335011"/>
            <a:ext cx="2500108" cy="429539"/>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6" name="Rectangle 45">
            <a:extLst>
              <a:ext uri="{FF2B5EF4-FFF2-40B4-BE49-F238E27FC236}">
                <a16:creationId xmlns:a16="http://schemas.microsoft.com/office/drawing/2014/main" id="{852DFA51-42C2-3270-EC6F-58F39FA07B49}"/>
              </a:ext>
            </a:extLst>
          </p:cNvPr>
          <p:cNvSpPr/>
          <p:nvPr/>
        </p:nvSpPr>
        <p:spPr>
          <a:xfrm>
            <a:off x="3920900" y="6128482"/>
            <a:ext cx="1374114" cy="437971"/>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7" name="TextBox 46">
            <a:extLst>
              <a:ext uri="{FF2B5EF4-FFF2-40B4-BE49-F238E27FC236}">
                <a16:creationId xmlns:a16="http://schemas.microsoft.com/office/drawing/2014/main" id="{3A195785-6A8A-AE11-2A34-D3301A6E1B3B}"/>
              </a:ext>
            </a:extLst>
          </p:cNvPr>
          <p:cNvSpPr txBox="1"/>
          <p:nvPr/>
        </p:nvSpPr>
        <p:spPr>
          <a:xfrm>
            <a:off x="10127560" y="3906130"/>
            <a:ext cx="1807027" cy="338554"/>
          </a:xfrm>
          <a:prstGeom prst="rect">
            <a:avLst/>
          </a:prstGeom>
          <a:noFill/>
        </p:spPr>
        <p:txBody>
          <a:bodyPr wrap="square" rtlCol="0">
            <a:spAutoFit/>
          </a:bodyPr>
          <a:lstStyle/>
          <a:p>
            <a:pPr algn="ctr"/>
            <a:r>
              <a:rPr lang="en-US" sz="1600" b="1" dirty="0"/>
              <a:t> Internal State of M</a:t>
            </a:r>
            <a:endParaRPr lang="en-CH" sz="1100" b="1" dirty="0"/>
          </a:p>
        </p:txBody>
      </p:sp>
      <p:sp>
        <p:nvSpPr>
          <p:cNvPr id="48" name="TextBox 47">
            <a:extLst>
              <a:ext uri="{FF2B5EF4-FFF2-40B4-BE49-F238E27FC236}">
                <a16:creationId xmlns:a16="http://schemas.microsoft.com/office/drawing/2014/main" id="{1394F2BD-0A7A-6C93-141B-A0D9CB98E186}"/>
              </a:ext>
            </a:extLst>
          </p:cNvPr>
          <p:cNvSpPr txBox="1"/>
          <p:nvPr/>
        </p:nvSpPr>
        <p:spPr>
          <a:xfrm>
            <a:off x="9563084" y="944875"/>
            <a:ext cx="2571381" cy="338554"/>
          </a:xfrm>
          <a:prstGeom prst="rect">
            <a:avLst/>
          </a:prstGeom>
          <a:noFill/>
        </p:spPr>
        <p:txBody>
          <a:bodyPr wrap="square" rtlCol="0">
            <a:spAutoFit/>
          </a:bodyPr>
          <a:lstStyle/>
          <a:p>
            <a:pPr algn="ctr"/>
            <a:r>
              <a:rPr lang="en-US" sz="1600" b="1" dirty="0"/>
              <a:t> Zoom on Laser &amp; target</a:t>
            </a:r>
            <a:endParaRPr lang="en-CH" sz="1100" b="1" dirty="0"/>
          </a:p>
        </p:txBody>
      </p:sp>
      <p:sp>
        <p:nvSpPr>
          <p:cNvPr id="49" name="TextBox 48">
            <a:extLst>
              <a:ext uri="{FF2B5EF4-FFF2-40B4-BE49-F238E27FC236}">
                <a16:creationId xmlns:a16="http://schemas.microsoft.com/office/drawing/2014/main" id="{02966A8F-937A-9993-154C-5B09D3F71422}"/>
              </a:ext>
            </a:extLst>
          </p:cNvPr>
          <p:cNvSpPr txBox="1"/>
          <p:nvPr/>
        </p:nvSpPr>
        <p:spPr>
          <a:xfrm>
            <a:off x="10742745" y="3570100"/>
            <a:ext cx="1315128" cy="338554"/>
          </a:xfrm>
          <a:prstGeom prst="rect">
            <a:avLst/>
          </a:prstGeom>
          <a:noFill/>
        </p:spPr>
        <p:txBody>
          <a:bodyPr wrap="square" rtlCol="0">
            <a:spAutoFit/>
          </a:bodyPr>
          <a:lstStyle/>
          <a:p>
            <a:pPr algn="ctr"/>
            <a:r>
              <a:rPr lang="en-US" sz="1600" b="1" dirty="0"/>
              <a:t>SiO2 target</a:t>
            </a:r>
            <a:endParaRPr lang="en-CH" sz="1100" b="1" dirty="0"/>
          </a:p>
        </p:txBody>
      </p:sp>
      <p:sp>
        <p:nvSpPr>
          <p:cNvPr id="8" name="Oval 7">
            <a:extLst>
              <a:ext uri="{FF2B5EF4-FFF2-40B4-BE49-F238E27FC236}">
                <a16:creationId xmlns:a16="http://schemas.microsoft.com/office/drawing/2014/main" id="{E79A6B85-10DE-B98F-DE04-11FC19894406}"/>
              </a:ext>
            </a:extLst>
          </p:cNvPr>
          <p:cNvSpPr/>
          <p:nvPr/>
        </p:nvSpPr>
        <p:spPr>
          <a:xfrm>
            <a:off x="8978181" y="1657094"/>
            <a:ext cx="1620000" cy="1620000"/>
          </a:xfrm>
          <a:prstGeom prst="ellipse">
            <a:avLst/>
          </a:prstGeom>
          <a:gradFill flip="none" rotWithShape="1">
            <a:gsLst>
              <a:gs pos="0">
                <a:srgbClr val="EA27FF"/>
              </a:gs>
              <a:gs pos="47000">
                <a:srgbClr val="F593FF"/>
              </a:gs>
              <a:gs pos="91000">
                <a:schemeClr val="bg1">
                  <a:alpha val="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TextBox 11">
            <a:extLst>
              <a:ext uri="{FF2B5EF4-FFF2-40B4-BE49-F238E27FC236}">
                <a16:creationId xmlns:a16="http://schemas.microsoft.com/office/drawing/2014/main" id="{8F79B6C2-3F43-8A2E-EC66-1E1C4F643C58}"/>
              </a:ext>
            </a:extLst>
          </p:cNvPr>
          <p:cNvSpPr txBox="1"/>
          <p:nvPr/>
        </p:nvSpPr>
        <p:spPr>
          <a:xfrm>
            <a:off x="8955332" y="3287570"/>
            <a:ext cx="1903244" cy="292388"/>
          </a:xfrm>
          <a:prstGeom prst="rect">
            <a:avLst/>
          </a:prstGeom>
          <a:noFill/>
        </p:spPr>
        <p:txBody>
          <a:bodyPr wrap="square" rtlCol="0">
            <a:spAutoFit/>
          </a:bodyPr>
          <a:lstStyle/>
          <a:p>
            <a:pPr algn="ctr"/>
            <a:r>
              <a:rPr lang="en-US" sz="1300" dirty="0">
                <a:solidFill>
                  <a:srgbClr val="ED4DBD"/>
                </a:solidFill>
              </a:rPr>
              <a:t>244nm (30W)</a:t>
            </a:r>
            <a:endParaRPr lang="en-CH" sz="1300" dirty="0">
              <a:solidFill>
                <a:srgbClr val="ED4DBD"/>
              </a:solidFil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07F7FF32-70C4-EA43-7AC3-E4FB28B1246D}"/>
                  </a:ext>
                </a:extLst>
              </p:cNvPr>
              <p:cNvSpPr txBox="1"/>
              <p:nvPr/>
            </p:nvSpPr>
            <p:spPr>
              <a:xfrm>
                <a:off x="10774318" y="1933719"/>
                <a:ext cx="35375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068306"/>
                          </a:solidFill>
                          <a:latin typeface="Cambria Math" panose="02040503050406030204" pitchFamily="18" charset="0"/>
                        </a:rPr>
                        <m:t>𝑀</m:t>
                      </m:r>
                    </m:oMath>
                  </m:oMathPara>
                </a14:m>
                <a:endParaRPr lang="en-CH" sz="2400" dirty="0">
                  <a:solidFill>
                    <a:srgbClr val="068306"/>
                  </a:solidFill>
                </a:endParaRPr>
              </a:p>
            </p:txBody>
          </p:sp>
        </mc:Choice>
        <mc:Fallback xmlns="">
          <p:sp>
            <p:nvSpPr>
              <p:cNvPr id="9" name="TextBox 8">
                <a:extLst>
                  <a:ext uri="{FF2B5EF4-FFF2-40B4-BE49-F238E27FC236}">
                    <a16:creationId xmlns:a16="http://schemas.microsoft.com/office/drawing/2014/main" id="{07F7FF32-70C4-EA43-7AC3-E4FB28B1246D}"/>
                  </a:ext>
                </a:extLst>
              </p:cNvPr>
              <p:cNvSpPr txBox="1">
                <a:spLocks noRot="1" noChangeAspect="1" noMove="1" noResize="1" noEditPoints="1" noAdjustHandles="1" noChangeArrowheads="1" noChangeShapeType="1" noTextEdit="1"/>
              </p:cNvSpPr>
              <p:nvPr/>
            </p:nvSpPr>
            <p:spPr>
              <a:xfrm>
                <a:off x="10774318" y="1933719"/>
                <a:ext cx="353750" cy="369332"/>
              </a:xfrm>
              <a:prstGeom prst="rect">
                <a:avLst/>
              </a:prstGeom>
              <a:blipFill>
                <a:blip r:embed="rId4"/>
                <a:stretch>
                  <a:fillRect l="-17241" r="-17241" b="-6557"/>
                </a:stretch>
              </a:blipFill>
            </p:spPr>
            <p:txBody>
              <a:bodyPr/>
              <a:lstStyle/>
              <a:p>
                <a:r>
                  <a:rPr lang="en-CH">
                    <a:noFill/>
                  </a:rPr>
                  <a:t> </a:t>
                </a:r>
              </a:p>
            </p:txBody>
          </p:sp>
        </mc:Fallback>
      </mc:AlternateContent>
      <p:cxnSp>
        <p:nvCxnSpPr>
          <p:cNvPr id="7" name="Straight Arrow Connector 6">
            <a:extLst>
              <a:ext uri="{FF2B5EF4-FFF2-40B4-BE49-F238E27FC236}">
                <a16:creationId xmlns:a16="http://schemas.microsoft.com/office/drawing/2014/main" id="{89B24919-D32E-C7F5-64F7-97E2005E49AD}"/>
              </a:ext>
            </a:extLst>
          </p:cNvPr>
          <p:cNvCxnSpPr>
            <a:cxnSpLocks/>
          </p:cNvCxnSpPr>
          <p:nvPr/>
        </p:nvCxnSpPr>
        <p:spPr>
          <a:xfrm flipH="1" flipV="1">
            <a:off x="9673341" y="2275534"/>
            <a:ext cx="1619589" cy="167824"/>
          </a:xfrm>
          <a:prstGeom prst="straightConnector1">
            <a:avLst/>
          </a:prstGeom>
          <a:ln w="57150">
            <a:solidFill>
              <a:srgbClr val="068306"/>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99AA939D-7038-AB2C-8402-083064B15DBD}"/>
              </a:ext>
            </a:extLst>
          </p:cNvPr>
          <p:cNvCxnSpPr/>
          <p:nvPr/>
        </p:nvCxnSpPr>
        <p:spPr>
          <a:xfrm flipV="1">
            <a:off x="9182930" y="5685183"/>
            <a:ext cx="0" cy="713097"/>
          </a:xfrm>
          <a:prstGeom prst="straightConnector1">
            <a:avLst/>
          </a:prstGeom>
          <a:ln w="38100">
            <a:solidFill>
              <a:srgbClr val="EA27FF"/>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248C3D70-7159-FA5E-4AB2-333476B90099}"/>
              </a:ext>
            </a:extLst>
          </p:cNvPr>
          <p:cNvCxnSpPr/>
          <p:nvPr/>
        </p:nvCxnSpPr>
        <p:spPr>
          <a:xfrm flipV="1">
            <a:off x="9182930" y="4954314"/>
            <a:ext cx="0" cy="713097"/>
          </a:xfrm>
          <a:prstGeom prst="straightConnector1">
            <a:avLst/>
          </a:prstGeom>
          <a:ln w="38100">
            <a:solidFill>
              <a:srgbClr val="EA27FF"/>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835CF5D1-DA68-E136-0E52-F7E7D6129B13}"/>
              </a:ext>
            </a:extLst>
          </p:cNvPr>
          <p:cNvSpPr txBox="1"/>
          <p:nvPr/>
        </p:nvSpPr>
        <p:spPr>
          <a:xfrm>
            <a:off x="8607290" y="5229712"/>
            <a:ext cx="1903244" cy="292388"/>
          </a:xfrm>
          <a:prstGeom prst="rect">
            <a:avLst/>
          </a:prstGeom>
          <a:noFill/>
        </p:spPr>
        <p:txBody>
          <a:bodyPr wrap="square" rtlCol="0">
            <a:spAutoFit/>
          </a:bodyPr>
          <a:lstStyle/>
          <a:p>
            <a:pPr algn="ctr"/>
            <a:r>
              <a:rPr lang="en-US" sz="1300" dirty="0">
                <a:solidFill>
                  <a:srgbClr val="ED4DBD"/>
                </a:solidFill>
              </a:rPr>
              <a:t>244nm</a:t>
            </a:r>
            <a:endParaRPr lang="en-CH" sz="1300" dirty="0">
              <a:solidFill>
                <a:srgbClr val="ED4DBD"/>
              </a:solidFill>
            </a:endParaRPr>
          </a:p>
        </p:txBody>
      </p:sp>
      <p:sp>
        <p:nvSpPr>
          <p:cNvPr id="16" name="TextBox 15">
            <a:extLst>
              <a:ext uri="{FF2B5EF4-FFF2-40B4-BE49-F238E27FC236}">
                <a16:creationId xmlns:a16="http://schemas.microsoft.com/office/drawing/2014/main" id="{7367BCBF-B78D-FE02-CA12-2E617AAACE3C}"/>
              </a:ext>
            </a:extLst>
          </p:cNvPr>
          <p:cNvSpPr txBox="1"/>
          <p:nvPr/>
        </p:nvSpPr>
        <p:spPr>
          <a:xfrm>
            <a:off x="8647808" y="5933167"/>
            <a:ext cx="1903244" cy="292388"/>
          </a:xfrm>
          <a:prstGeom prst="rect">
            <a:avLst/>
          </a:prstGeom>
          <a:noFill/>
        </p:spPr>
        <p:txBody>
          <a:bodyPr wrap="square" rtlCol="0">
            <a:spAutoFit/>
          </a:bodyPr>
          <a:lstStyle/>
          <a:p>
            <a:pPr algn="ctr"/>
            <a:r>
              <a:rPr lang="en-US" sz="1300" dirty="0">
                <a:solidFill>
                  <a:srgbClr val="ED4DBD"/>
                </a:solidFill>
              </a:rPr>
              <a:t>244nm</a:t>
            </a:r>
            <a:endParaRPr lang="en-CH" sz="1300" dirty="0">
              <a:solidFill>
                <a:srgbClr val="ED4DBD"/>
              </a:solidFill>
            </a:endParaRPr>
          </a:p>
        </p:txBody>
      </p:sp>
      <p:sp>
        <p:nvSpPr>
          <p:cNvPr id="19" name="Motivations to study leptonic atoms - Positronium and Muonium">
            <a:extLst>
              <a:ext uri="{FF2B5EF4-FFF2-40B4-BE49-F238E27FC236}">
                <a16:creationId xmlns:a16="http://schemas.microsoft.com/office/drawing/2014/main" id="{5FA0347F-F01F-21DB-4A67-F8300E8334E6}"/>
              </a:ext>
            </a:extLst>
          </p:cNvPr>
          <p:cNvSpPr txBox="1">
            <a:spLocks/>
          </p:cNvSpPr>
          <p:nvPr/>
        </p:nvSpPr>
        <p:spPr>
          <a:xfrm>
            <a:off x="609600" y="844488"/>
            <a:ext cx="11252200" cy="60585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Gill Sans Light"/>
                <a:ea typeface="+mj-ea"/>
                <a:cs typeface="+mj-cs"/>
              </a:defRPr>
            </a:lvl1pPr>
          </a:lstStyle>
          <a:p>
            <a:r>
              <a:rPr lang="en-GB" dirty="0"/>
              <a:t>Mu-Mass experimental setup</a:t>
            </a:r>
          </a:p>
        </p:txBody>
      </p:sp>
      <p:sp>
        <p:nvSpPr>
          <p:cNvPr id="2" name="TextBox 1">
            <a:extLst>
              <a:ext uri="{FF2B5EF4-FFF2-40B4-BE49-F238E27FC236}">
                <a16:creationId xmlns:a16="http://schemas.microsoft.com/office/drawing/2014/main" id="{38EAB56A-5F1C-ED23-BCF2-09C0DB3AF169}"/>
              </a:ext>
            </a:extLst>
          </p:cNvPr>
          <p:cNvSpPr txBox="1"/>
          <p:nvPr/>
        </p:nvSpPr>
        <p:spPr>
          <a:xfrm>
            <a:off x="7733418" y="249753"/>
            <a:ext cx="3447221" cy="338554"/>
          </a:xfrm>
          <a:prstGeom prst="rect">
            <a:avLst/>
          </a:prstGeom>
          <a:noFill/>
        </p:spPr>
        <p:txBody>
          <a:bodyPr wrap="square">
            <a:spAutoFit/>
          </a:bodyPr>
          <a:lstStyle/>
          <a:p>
            <a:r>
              <a:rPr lang="en-US" sz="1600" dirty="0">
                <a:solidFill>
                  <a:schemeClr val="bg1"/>
                </a:solidFill>
              </a:rPr>
              <a:t>Edward Thorpe-Woods; Liverpool 2025</a:t>
            </a:r>
            <a:endParaRPr lang="en-US" sz="2400" dirty="0">
              <a:solidFill>
                <a:schemeClr val="bg1"/>
              </a:solidFill>
            </a:endParaRPr>
          </a:p>
        </p:txBody>
      </p:sp>
    </p:spTree>
    <p:extLst>
      <p:ext uri="{BB962C8B-B14F-4D97-AF65-F5344CB8AC3E}">
        <p14:creationId xmlns:p14="http://schemas.microsoft.com/office/powerpoint/2010/main" val="330489302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C5574A-4E06-13E8-4185-6FE8F2253E1E}"/>
            </a:ext>
          </a:extLst>
        </p:cNvPr>
        <p:cNvGrpSpPr/>
        <p:nvPr/>
      </p:nvGrpSpPr>
      <p:grpSpPr>
        <a:xfrm>
          <a:off x="0" y="0"/>
          <a:ext cx="0" cy="0"/>
          <a:chOff x="0" y="0"/>
          <a:chExt cx="0" cy="0"/>
        </a:xfrm>
      </p:grpSpPr>
      <p:sp>
        <p:nvSpPr>
          <p:cNvPr id="17" name="I. Cortinovis, PC,  et al., EPJD 77, 66 (2023)">
            <a:extLst>
              <a:ext uri="{FF2B5EF4-FFF2-40B4-BE49-F238E27FC236}">
                <a16:creationId xmlns:a16="http://schemas.microsoft.com/office/drawing/2014/main" id="{1E61204A-2D34-A246-1D5C-9D5201AF5655}"/>
              </a:ext>
            </a:extLst>
          </p:cNvPr>
          <p:cNvSpPr txBox="1"/>
          <p:nvPr/>
        </p:nvSpPr>
        <p:spPr>
          <a:xfrm>
            <a:off x="3232395" y="1499875"/>
            <a:ext cx="2774668" cy="4252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lnSpc>
                <a:spcPts val="3100"/>
              </a:lnSpc>
              <a:spcBef>
                <a:spcPts val="1200"/>
              </a:spcBef>
              <a:defRPr sz="1200">
                <a:latin typeface="Helvetica Light"/>
                <a:ea typeface="Helvetica Light"/>
                <a:cs typeface="Helvetica Light"/>
                <a:sym typeface="Helvetica Light"/>
              </a:defRPr>
            </a:lvl1pPr>
          </a:lstStyle>
          <a:p>
            <a:r>
              <a:rPr dirty="0"/>
              <a:t>I. </a:t>
            </a:r>
            <a:r>
              <a:rPr dirty="0" err="1"/>
              <a:t>Cortinovis</a:t>
            </a:r>
            <a:r>
              <a:rPr dirty="0"/>
              <a:t>, PC,  et al., EPJD 77 (2023)</a:t>
            </a:r>
          </a:p>
        </p:txBody>
      </p:sp>
      <p:sp>
        <p:nvSpPr>
          <p:cNvPr id="3" name="Being purely leptonic, they can be described very precisely by bound state QED calculations devoid of uncertainties from nuclear size effects present in normal atoms. Therefore, any deviation between theory and measurements could be a signal of New Physi">
            <a:extLst>
              <a:ext uri="{FF2B5EF4-FFF2-40B4-BE49-F238E27FC236}">
                <a16:creationId xmlns:a16="http://schemas.microsoft.com/office/drawing/2014/main" id="{49FA5468-5827-C2CA-86F1-B27B9BEA473C}"/>
              </a:ext>
            </a:extLst>
          </p:cNvPr>
          <p:cNvSpPr txBox="1"/>
          <p:nvPr/>
        </p:nvSpPr>
        <p:spPr>
          <a:xfrm>
            <a:off x="688975" y="1841386"/>
            <a:ext cx="5031105"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361950" indent="-361950">
              <a:spcBef>
                <a:spcPts val="500"/>
              </a:spcBef>
              <a:buClr>
                <a:srgbClr val="A8322D"/>
              </a:buClr>
              <a:buSzPct val="100000"/>
              <a:buChar char="▪"/>
              <a:defRPr sz="2400">
                <a:latin typeface="Helvetica Light"/>
                <a:ea typeface="Helvetica Light"/>
                <a:cs typeface="Helvetica Light"/>
                <a:sym typeface="Helvetica Light"/>
              </a:defRPr>
            </a:pPr>
            <a:endParaRPr b="1" dirty="0">
              <a:latin typeface="+mj-lt"/>
              <a:ea typeface="+mn-ea"/>
              <a:cs typeface="+mn-cs"/>
              <a:sym typeface="Helvetica"/>
            </a:endParaRPr>
          </a:p>
        </p:txBody>
      </p:sp>
      <p:sp>
        <p:nvSpPr>
          <p:cNvPr id="10" name="Rectangle 9">
            <a:extLst>
              <a:ext uri="{FF2B5EF4-FFF2-40B4-BE49-F238E27FC236}">
                <a16:creationId xmlns:a16="http://schemas.microsoft.com/office/drawing/2014/main" id="{80CC1498-09B0-144A-383D-724533F0B6FD}"/>
              </a:ext>
            </a:extLst>
          </p:cNvPr>
          <p:cNvSpPr/>
          <p:nvPr/>
        </p:nvSpPr>
        <p:spPr>
          <a:xfrm>
            <a:off x="3071184" y="2818221"/>
            <a:ext cx="388103" cy="305611"/>
          </a:xfrm>
          <a:prstGeom prst="rect">
            <a:avLst/>
          </a:prstGeom>
          <a:no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3" name="Rectangle 72">
            <a:extLst>
              <a:ext uri="{FF2B5EF4-FFF2-40B4-BE49-F238E27FC236}">
                <a16:creationId xmlns:a16="http://schemas.microsoft.com/office/drawing/2014/main" id="{23C91F48-46E4-6E00-61CA-C3CF609441C3}"/>
              </a:ext>
            </a:extLst>
          </p:cNvPr>
          <p:cNvSpPr/>
          <p:nvPr/>
        </p:nvSpPr>
        <p:spPr>
          <a:xfrm>
            <a:off x="7395210" y="973937"/>
            <a:ext cx="4556262" cy="293909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28" name="Straight Connector 27">
            <a:extLst>
              <a:ext uri="{FF2B5EF4-FFF2-40B4-BE49-F238E27FC236}">
                <a16:creationId xmlns:a16="http://schemas.microsoft.com/office/drawing/2014/main" id="{9FFC8190-ECD2-0CEC-376D-3B26BAC75AA4}"/>
              </a:ext>
            </a:extLst>
          </p:cNvPr>
          <p:cNvCxnSpPr/>
          <p:nvPr/>
        </p:nvCxnSpPr>
        <p:spPr>
          <a:xfrm>
            <a:off x="8378162" y="4934436"/>
            <a:ext cx="1807028" cy="0"/>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a:extLst>
              <a:ext uri="{FF2B5EF4-FFF2-40B4-BE49-F238E27FC236}">
                <a16:creationId xmlns:a16="http://schemas.microsoft.com/office/drawing/2014/main" id="{CB386813-94AF-D783-138F-A26CA86FFC2C}"/>
              </a:ext>
            </a:extLst>
          </p:cNvPr>
          <p:cNvCxnSpPr/>
          <p:nvPr/>
        </p:nvCxnSpPr>
        <p:spPr>
          <a:xfrm>
            <a:off x="8378162" y="6403657"/>
            <a:ext cx="1807028" cy="0"/>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97396B6F-EFAD-9A65-57BD-43643D41098D}"/>
              </a:ext>
            </a:extLst>
          </p:cNvPr>
          <p:cNvCxnSpPr/>
          <p:nvPr/>
        </p:nvCxnSpPr>
        <p:spPr>
          <a:xfrm>
            <a:off x="8279416" y="4571369"/>
            <a:ext cx="1807028" cy="0"/>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37" name="TextBox 36">
            <a:extLst>
              <a:ext uri="{FF2B5EF4-FFF2-40B4-BE49-F238E27FC236}">
                <a16:creationId xmlns:a16="http://schemas.microsoft.com/office/drawing/2014/main" id="{881B23E0-5CC5-0C60-8836-9FA08F6C41C4}"/>
              </a:ext>
            </a:extLst>
          </p:cNvPr>
          <p:cNvSpPr txBox="1"/>
          <p:nvPr/>
        </p:nvSpPr>
        <p:spPr>
          <a:xfrm>
            <a:off x="10063584" y="6229003"/>
            <a:ext cx="775746" cy="338554"/>
          </a:xfrm>
          <a:prstGeom prst="rect">
            <a:avLst/>
          </a:prstGeom>
          <a:noFill/>
        </p:spPr>
        <p:txBody>
          <a:bodyPr wrap="square" rtlCol="0">
            <a:spAutoFit/>
          </a:bodyPr>
          <a:lstStyle/>
          <a:p>
            <a:pPr algn="ctr"/>
            <a:r>
              <a:rPr lang="en-US" sz="1600" b="1" dirty="0"/>
              <a:t>1S</a:t>
            </a:r>
            <a:endParaRPr lang="en-CH" sz="1100" b="1" dirty="0"/>
          </a:p>
        </p:txBody>
      </p:sp>
      <p:sp>
        <p:nvSpPr>
          <p:cNvPr id="38" name="TextBox 37">
            <a:extLst>
              <a:ext uri="{FF2B5EF4-FFF2-40B4-BE49-F238E27FC236}">
                <a16:creationId xmlns:a16="http://schemas.microsoft.com/office/drawing/2014/main" id="{56DF68BD-5F17-5DDD-C3B9-AC5E5BB1D32A}"/>
              </a:ext>
            </a:extLst>
          </p:cNvPr>
          <p:cNvSpPr txBox="1"/>
          <p:nvPr/>
        </p:nvSpPr>
        <p:spPr>
          <a:xfrm>
            <a:off x="10073029" y="4768261"/>
            <a:ext cx="775746" cy="338554"/>
          </a:xfrm>
          <a:prstGeom prst="rect">
            <a:avLst/>
          </a:prstGeom>
          <a:noFill/>
        </p:spPr>
        <p:txBody>
          <a:bodyPr wrap="square" rtlCol="0">
            <a:spAutoFit/>
          </a:bodyPr>
          <a:lstStyle/>
          <a:p>
            <a:pPr algn="ctr"/>
            <a:r>
              <a:rPr lang="en-US" sz="1600" b="1" dirty="0"/>
              <a:t>2S</a:t>
            </a:r>
            <a:endParaRPr lang="en-CH" sz="1100" b="1" dirty="0"/>
          </a:p>
        </p:txBody>
      </p:sp>
      <p:sp>
        <p:nvSpPr>
          <p:cNvPr id="39" name="TextBox 38">
            <a:extLst>
              <a:ext uri="{FF2B5EF4-FFF2-40B4-BE49-F238E27FC236}">
                <a16:creationId xmlns:a16="http://schemas.microsoft.com/office/drawing/2014/main" id="{E8146512-D929-1898-EB27-D69ECCD21C44}"/>
              </a:ext>
            </a:extLst>
          </p:cNvPr>
          <p:cNvSpPr txBox="1"/>
          <p:nvPr/>
        </p:nvSpPr>
        <p:spPr>
          <a:xfrm>
            <a:off x="9998492" y="4414321"/>
            <a:ext cx="1068557" cy="276999"/>
          </a:xfrm>
          <a:prstGeom prst="rect">
            <a:avLst/>
          </a:prstGeom>
          <a:noFill/>
        </p:spPr>
        <p:txBody>
          <a:bodyPr wrap="square" rtlCol="0">
            <a:spAutoFit/>
          </a:bodyPr>
          <a:lstStyle/>
          <a:p>
            <a:pPr algn="ctr"/>
            <a:r>
              <a:rPr lang="en-US" sz="1200" b="1" dirty="0"/>
              <a:t>continuum</a:t>
            </a:r>
            <a:endParaRPr lang="en-CH" sz="1000" b="1" dirty="0"/>
          </a:p>
        </p:txBody>
      </p:sp>
      <p:sp>
        <p:nvSpPr>
          <p:cNvPr id="5" name="Rectangle 4">
            <a:extLst>
              <a:ext uri="{FF2B5EF4-FFF2-40B4-BE49-F238E27FC236}">
                <a16:creationId xmlns:a16="http://schemas.microsoft.com/office/drawing/2014/main" id="{7555AC2C-8BF1-833F-9CC3-2DB4A66DE725}"/>
              </a:ext>
            </a:extLst>
          </p:cNvPr>
          <p:cNvSpPr/>
          <p:nvPr/>
        </p:nvSpPr>
        <p:spPr>
          <a:xfrm>
            <a:off x="11296721" y="1383203"/>
            <a:ext cx="132348" cy="2160000"/>
          </a:xfrm>
          <a:prstGeom prst="rect">
            <a:avLst/>
          </a:prstGeom>
          <a:pattFill prst="pct40">
            <a:fgClr>
              <a:schemeClr val="bg1">
                <a:lumMod val="50000"/>
              </a:schemeClr>
            </a:fgClr>
            <a:bgClr>
              <a:schemeClr val="bg1"/>
            </a:bgClr>
          </a:patt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20" name="Picture 19">
            <a:extLst>
              <a:ext uri="{FF2B5EF4-FFF2-40B4-BE49-F238E27FC236}">
                <a16:creationId xmlns:a16="http://schemas.microsoft.com/office/drawing/2014/main" id="{7559BD07-BF52-0952-E39E-1F3B6A36B9AD}"/>
              </a:ext>
            </a:extLst>
          </p:cNvPr>
          <p:cNvPicPr>
            <a:picLocks noChangeAspect="1"/>
          </p:cNvPicPr>
          <p:nvPr/>
        </p:nvPicPr>
        <p:blipFill>
          <a:blip r:embed="rId3"/>
          <a:srcRect b="5916"/>
          <a:stretch>
            <a:fillRect/>
          </a:stretch>
        </p:blipFill>
        <p:spPr>
          <a:xfrm>
            <a:off x="455391" y="1555067"/>
            <a:ext cx="6297184" cy="5183160"/>
          </a:xfrm>
          <a:prstGeom prst="rect">
            <a:avLst/>
          </a:prstGeom>
        </p:spPr>
      </p:pic>
      <p:sp>
        <p:nvSpPr>
          <p:cNvPr id="27" name="Rectangle 26">
            <a:extLst>
              <a:ext uri="{FF2B5EF4-FFF2-40B4-BE49-F238E27FC236}">
                <a16:creationId xmlns:a16="http://schemas.microsoft.com/office/drawing/2014/main" id="{72511C32-437B-FA6E-4A98-5DC3A9D08428}"/>
              </a:ext>
            </a:extLst>
          </p:cNvPr>
          <p:cNvSpPr/>
          <p:nvPr/>
        </p:nvSpPr>
        <p:spPr>
          <a:xfrm>
            <a:off x="7395210" y="3913027"/>
            <a:ext cx="4556262" cy="269095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3" name="Rectangle 42">
            <a:extLst>
              <a:ext uri="{FF2B5EF4-FFF2-40B4-BE49-F238E27FC236}">
                <a16:creationId xmlns:a16="http://schemas.microsoft.com/office/drawing/2014/main" id="{BCD77BC1-80A8-67CC-718D-DC6C95B0B3B2}"/>
              </a:ext>
            </a:extLst>
          </p:cNvPr>
          <p:cNvSpPr/>
          <p:nvPr/>
        </p:nvSpPr>
        <p:spPr>
          <a:xfrm>
            <a:off x="581345" y="4542526"/>
            <a:ext cx="1411633" cy="654986"/>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4" name="Rectangle 43">
            <a:extLst>
              <a:ext uri="{FF2B5EF4-FFF2-40B4-BE49-F238E27FC236}">
                <a16:creationId xmlns:a16="http://schemas.microsoft.com/office/drawing/2014/main" id="{ECC85776-50BC-3EF7-A3B2-688167A917C4}"/>
              </a:ext>
            </a:extLst>
          </p:cNvPr>
          <p:cNvSpPr/>
          <p:nvPr/>
        </p:nvSpPr>
        <p:spPr>
          <a:xfrm>
            <a:off x="5103125" y="3703524"/>
            <a:ext cx="1514243" cy="714472"/>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6" name="Rectangle 45">
            <a:extLst>
              <a:ext uri="{FF2B5EF4-FFF2-40B4-BE49-F238E27FC236}">
                <a16:creationId xmlns:a16="http://schemas.microsoft.com/office/drawing/2014/main" id="{9C581DEB-E558-84F7-B0FD-9C1777A35616}"/>
              </a:ext>
            </a:extLst>
          </p:cNvPr>
          <p:cNvSpPr/>
          <p:nvPr/>
        </p:nvSpPr>
        <p:spPr>
          <a:xfrm>
            <a:off x="3920900" y="6128482"/>
            <a:ext cx="1374114" cy="437971"/>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7" name="TextBox 46">
            <a:extLst>
              <a:ext uri="{FF2B5EF4-FFF2-40B4-BE49-F238E27FC236}">
                <a16:creationId xmlns:a16="http://schemas.microsoft.com/office/drawing/2014/main" id="{5C92FDCB-CACE-A3DC-83B0-086F88345BF4}"/>
              </a:ext>
            </a:extLst>
          </p:cNvPr>
          <p:cNvSpPr txBox="1"/>
          <p:nvPr/>
        </p:nvSpPr>
        <p:spPr>
          <a:xfrm>
            <a:off x="10127560" y="3906130"/>
            <a:ext cx="1807027" cy="338554"/>
          </a:xfrm>
          <a:prstGeom prst="rect">
            <a:avLst/>
          </a:prstGeom>
          <a:noFill/>
        </p:spPr>
        <p:txBody>
          <a:bodyPr wrap="square" rtlCol="0">
            <a:spAutoFit/>
          </a:bodyPr>
          <a:lstStyle/>
          <a:p>
            <a:pPr algn="ctr"/>
            <a:r>
              <a:rPr lang="en-US" sz="1600" b="1" dirty="0"/>
              <a:t> Internal State of M</a:t>
            </a:r>
            <a:endParaRPr lang="en-CH" sz="1100" b="1" dirty="0"/>
          </a:p>
        </p:txBody>
      </p:sp>
      <p:sp>
        <p:nvSpPr>
          <p:cNvPr id="48" name="TextBox 47">
            <a:extLst>
              <a:ext uri="{FF2B5EF4-FFF2-40B4-BE49-F238E27FC236}">
                <a16:creationId xmlns:a16="http://schemas.microsoft.com/office/drawing/2014/main" id="{6C6E6DE1-329D-A4BF-DB7C-5722D0459C66}"/>
              </a:ext>
            </a:extLst>
          </p:cNvPr>
          <p:cNvSpPr txBox="1"/>
          <p:nvPr/>
        </p:nvSpPr>
        <p:spPr>
          <a:xfrm>
            <a:off x="9563084" y="944875"/>
            <a:ext cx="2571381" cy="338554"/>
          </a:xfrm>
          <a:prstGeom prst="rect">
            <a:avLst/>
          </a:prstGeom>
          <a:noFill/>
        </p:spPr>
        <p:txBody>
          <a:bodyPr wrap="square" rtlCol="0">
            <a:spAutoFit/>
          </a:bodyPr>
          <a:lstStyle/>
          <a:p>
            <a:pPr algn="ctr"/>
            <a:r>
              <a:rPr lang="en-US" sz="1600" b="1" dirty="0"/>
              <a:t> Zoom on Laser &amp; target</a:t>
            </a:r>
            <a:endParaRPr lang="en-CH" sz="1100" b="1" dirty="0"/>
          </a:p>
        </p:txBody>
      </p:sp>
      <p:sp>
        <p:nvSpPr>
          <p:cNvPr id="49" name="TextBox 48">
            <a:extLst>
              <a:ext uri="{FF2B5EF4-FFF2-40B4-BE49-F238E27FC236}">
                <a16:creationId xmlns:a16="http://schemas.microsoft.com/office/drawing/2014/main" id="{61E402CB-FF8A-A49A-BBFD-FE495CCB03ED}"/>
              </a:ext>
            </a:extLst>
          </p:cNvPr>
          <p:cNvSpPr txBox="1"/>
          <p:nvPr/>
        </p:nvSpPr>
        <p:spPr>
          <a:xfrm>
            <a:off x="10742745" y="3570100"/>
            <a:ext cx="1315128" cy="338554"/>
          </a:xfrm>
          <a:prstGeom prst="rect">
            <a:avLst/>
          </a:prstGeom>
          <a:noFill/>
        </p:spPr>
        <p:txBody>
          <a:bodyPr wrap="square" rtlCol="0">
            <a:spAutoFit/>
          </a:bodyPr>
          <a:lstStyle/>
          <a:p>
            <a:pPr algn="ctr"/>
            <a:r>
              <a:rPr lang="en-US" sz="1600" b="1" dirty="0"/>
              <a:t>SiO2 target</a:t>
            </a:r>
            <a:endParaRPr lang="en-CH" sz="1100" b="1" dirty="0"/>
          </a:p>
        </p:txBody>
      </p:sp>
      <p:sp>
        <p:nvSpPr>
          <p:cNvPr id="8" name="Oval 7">
            <a:extLst>
              <a:ext uri="{FF2B5EF4-FFF2-40B4-BE49-F238E27FC236}">
                <a16:creationId xmlns:a16="http://schemas.microsoft.com/office/drawing/2014/main" id="{049E6846-BFD6-AEB7-DE9B-AC26EC2E3CB8}"/>
              </a:ext>
            </a:extLst>
          </p:cNvPr>
          <p:cNvSpPr/>
          <p:nvPr/>
        </p:nvSpPr>
        <p:spPr>
          <a:xfrm>
            <a:off x="8978181" y="1657094"/>
            <a:ext cx="1620000" cy="1620000"/>
          </a:xfrm>
          <a:prstGeom prst="ellipse">
            <a:avLst/>
          </a:prstGeom>
          <a:gradFill flip="none" rotWithShape="1">
            <a:gsLst>
              <a:gs pos="0">
                <a:srgbClr val="EA27FF"/>
              </a:gs>
              <a:gs pos="47000">
                <a:srgbClr val="F593FF"/>
              </a:gs>
              <a:gs pos="91000">
                <a:schemeClr val="bg1">
                  <a:alpha val="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2" name="TextBox 11">
            <a:extLst>
              <a:ext uri="{FF2B5EF4-FFF2-40B4-BE49-F238E27FC236}">
                <a16:creationId xmlns:a16="http://schemas.microsoft.com/office/drawing/2014/main" id="{F0AD8329-C4A8-E52C-59D9-D986E88E92A3}"/>
              </a:ext>
            </a:extLst>
          </p:cNvPr>
          <p:cNvSpPr txBox="1"/>
          <p:nvPr/>
        </p:nvSpPr>
        <p:spPr>
          <a:xfrm>
            <a:off x="8955332" y="3287570"/>
            <a:ext cx="1903244" cy="292388"/>
          </a:xfrm>
          <a:prstGeom prst="rect">
            <a:avLst/>
          </a:prstGeom>
          <a:noFill/>
        </p:spPr>
        <p:txBody>
          <a:bodyPr wrap="square" rtlCol="0">
            <a:spAutoFit/>
          </a:bodyPr>
          <a:lstStyle/>
          <a:p>
            <a:pPr algn="ctr"/>
            <a:r>
              <a:rPr lang="en-US" sz="1300" dirty="0">
                <a:solidFill>
                  <a:srgbClr val="ED4DBD"/>
                </a:solidFill>
              </a:rPr>
              <a:t>244nm (30W)</a:t>
            </a:r>
            <a:endParaRPr lang="en-CH" sz="1300" dirty="0">
              <a:solidFill>
                <a:srgbClr val="ED4DBD"/>
              </a:solidFil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643F4419-7A75-D88B-F9D7-8029DD91FB10}"/>
                  </a:ext>
                </a:extLst>
              </p:cNvPr>
              <p:cNvSpPr txBox="1"/>
              <p:nvPr/>
            </p:nvSpPr>
            <p:spPr>
              <a:xfrm>
                <a:off x="10774318" y="1933719"/>
                <a:ext cx="35375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068306"/>
                          </a:solidFill>
                          <a:latin typeface="Cambria Math" panose="02040503050406030204" pitchFamily="18" charset="0"/>
                        </a:rPr>
                        <m:t>𝑀</m:t>
                      </m:r>
                    </m:oMath>
                  </m:oMathPara>
                </a14:m>
                <a:endParaRPr lang="en-CH" sz="2400" dirty="0">
                  <a:solidFill>
                    <a:srgbClr val="068306"/>
                  </a:solidFill>
                </a:endParaRPr>
              </a:p>
            </p:txBody>
          </p:sp>
        </mc:Choice>
        <mc:Fallback xmlns="">
          <p:sp>
            <p:nvSpPr>
              <p:cNvPr id="9" name="TextBox 8">
                <a:extLst>
                  <a:ext uri="{FF2B5EF4-FFF2-40B4-BE49-F238E27FC236}">
                    <a16:creationId xmlns:a16="http://schemas.microsoft.com/office/drawing/2014/main" id="{643F4419-7A75-D88B-F9D7-8029DD91FB10}"/>
                  </a:ext>
                </a:extLst>
              </p:cNvPr>
              <p:cNvSpPr txBox="1">
                <a:spLocks noRot="1" noChangeAspect="1" noMove="1" noResize="1" noEditPoints="1" noAdjustHandles="1" noChangeArrowheads="1" noChangeShapeType="1" noTextEdit="1"/>
              </p:cNvSpPr>
              <p:nvPr/>
            </p:nvSpPr>
            <p:spPr>
              <a:xfrm>
                <a:off x="10774318" y="1933719"/>
                <a:ext cx="353750" cy="369332"/>
              </a:xfrm>
              <a:prstGeom prst="rect">
                <a:avLst/>
              </a:prstGeom>
              <a:blipFill>
                <a:blip r:embed="rId4"/>
                <a:stretch>
                  <a:fillRect l="-17241" r="-17241" b="-6557"/>
                </a:stretch>
              </a:blipFill>
            </p:spPr>
            <p:txBody>
              <a:bodyPr/>
              <a:lstStyle/>
              <a:p>
                <a:r>
                  <a:rPr lang="en-CH">
                    <a:noFill/>
                  </a:rPr>
                  <a:t> </a:t>
                </a:r>
              </a:p>
            </p:txBody>
          </p:sp>
        </mc:Fallback>
      </mc:AlternateContent>
      <p:cxnSp>
        <p:nvCxnSpPr>
          <p:cNvPr id="13" name="Straight Arrow Connector 12">
            <a:extLst>
              <a:ext uri="{FF2B5EF4-FFF2-40B4-BE49-F238E27FC236}">
                <a16:creationId xmlns:a16="http://schemas.microsoft.com/office/drawing/2014/main" id="{DAA9191A-AF7F-C239-4421-D6EA054F1472}"/>
              </a:ext>
            </a:extLst>
          </p:cNvPr>
          <p:cNvCxnSpPr/>
          <p:nvPr/>
        </p:nvCxnSpPr>
        <p:spPr>
          <a:xfrm flipV="1">
            <a:off x="9182930" y="5685183"/>
            <a:ext cx="0" cy="713097"/>
          </a:xfrm>
          <a:prstGeom prst="straightConnector1">
            <a:avLst/>
          </a:prstGeom>
          <a:ln w="38100">
            <a:solidFill>
              <a:srgbClr val="EA27FF"/>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481770FA-16F5-BC52-711E-CC40F8901A09}"/>
              </a:ext>
            </a:extLst>
          </p:cNvPr>
          <p:cNvCxnSpPr/>
          <p:nvPr/>
        </p:nvCxnSpPr>
        <p:spPr>
          <a:xfrm flipV="1">
            <a:off x="9182930" y="4954314"/>
            <a:ext cx="0" cy="713097"/>
          </a:xfrm>
          <a:prstGeom prst="straightConnector1">
            <a:avLst/>
          </a:prstGeom>
          <a:ln w="38100">
            <a:solidFill>
              <a:srgbClr val="EA27FF"/>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79C41FF9-D8DD-F58C-EBFF-57C9CE44D348}"/>
              </a:ext>
            </a:extLst>
          </p:cNvPr>
          <p:cNvSpPr txBox="1"/>
          <p:nvPr/>
        </p:nvSpPr>
        <p:spPr>
          <a:xfrm>
            <a:off x="8607290" y="5229712"/>
            <a:ext cx="1903244" cy="292388"/>
          </a:xfrm>
          <a:prstGeom prst="rect">
            <a:avLst/>
          </a:prstGeom>
          <a:noFill/>
        </p:spPr>
        <p:txBody>
          <a:bodyPr wrap="square" rtlCol="0">
            <a:spAutoFit/>
          </a:bodyPr>
          <a:lstStyle/>
          <a:p>
            <a:pPr algn="ctr"/>
            <a:r>
              <a:rPr lang="en-US" sz="1300" dirty="0">
                <a:solidFill>
                  <a:srgbClr val="ED4DBD"/>
                </a:solidFill>
              </a:rPr>
              <a:t>244nm</a:t>
            </a:r>
            <a:endParaRPr lang="en-CH" sz="1300" dirty="0">
              <a:solidFill>
                <a:srgbClr val="ED4DBD"/>
              </a:solidFill>
            </a:endParaRPr>
          </a:p>
        </p:txBody>
      </p:sp>
      <p:sp>
        <p:nvSpPr>
          <p:cNvPr id="16" name="TextBox 15">
            <a:extLst>
              <a:ext uri="{FF2B5EF4-FFF2-40B4-BE49-F238E27FC236}">
                <a16:creationId xmlns:a16="http://schemas.microsoft.com/office/drawing/2014/main" id="{1F267FC0-B8C8-AFEE-ABD7-98BEC7367ED6}"/>
              </a:ext>
            </a:extLst>
          </p:cNvPr>
          <p:cNvSpPr txBox="1"/>
          <p:nvPr/>
        </p:nvSpPr>
        <p:spPr>
          <a:xfrm>
            <a:off x="8647808" y="5933167"/>
            <a:ext cx="1903244" cy="292388"/>
          </a:xfrm>
          <a:prstGeom prst="rect">
            <a:avLst/>
          </a:prstGeom>
          <a:noFill/>
        </p:spPr>
        <p:txBody>
          <a:bodyPr wrap="square" rtlCol="0">
            <a:spAutoFit/>
          </a:bodyPr>
          <a:lstStyle/>
          <a:p>
            <a:pPr algn="ctr"/>
            <a:r>
              <a:rPr lang="en-US" sz="1300" dirty="0">
                <a:solidFill>
                  <a:srgbClr val="ED4DBD"/>
                </a:solidFill>
              </a:rPr>
              <a:t>244nm</a:t>
            </a:r>
            <a:endParaRPr lang="en-CH" sz="1300" dirty="0">
              <a:solidFill>
                <a:srgbClr val="ED4DBD"/>
              </a:solidFill>
            </a:endParaRPr>
          </a:p>
        </p:txBody>
      </p:sp>
      <p:sp>
        <p:nvSpPr>
          <p:cNvPr id="6" name="Oval 5">
            <a:extLst>
              <a:ext uri="{FF2B5EF4-FFF2-40B4-BE49-F238E27FC236}">
                <a16:creationId xmlns:a16="http://schemas.microsoft.com/office/drawing/2014/main" id="{0AA99B59-417D-2726-D282-D14437E07638}"/>
              </a:ext>
            </a:extLst>
          </p:cNvPr>
          <p:cNvSpPr/>
          <p:nvPr/>
        </p:nvSpPr>
        <p:spPr>
          <a:xfrm>
            <a:off x="7563777" y="1341230"/>
            <a:ext cx="2232000" cy="2232000"/>
          </a:xfrm>
          <a:prstGeom prst="ellipse">
            <a:avLst/>
          </a:prstGeom>
          <a:gradFill>
            <a:gsLst>
              <a:gs pos="0">
                <a:schemeClr val="accent2">
                  <a:lumMod val="60000"/>
                  <a:lumOff val="40000"/>
                </a:schemeClr>
              </a:gs>
              <a:gs pos="47000">
                <a:schemeClr val="accent2">
                  <a:lumMod val="60000"/>
                  <a:lumOff val="40000"/>
                </a:schemeClr>
              </a:gs>
              <a:gs pos="91000">
                <a:schemeClr val="bg1">
                  <a:alpha val="0"/>
                </a:schemeClr>
              </a:gs>
            </a:gsLst>
            <a:path path="circle">
              <a:fillToRect l="50000" t="50000" r="50000" b="50000"/>
            </a:path>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TextBox 10">
            <a:extLst>
              <a:ext uri="{FF2B5EF4-FFF2-40B4-BE49-F238E27FC236}">
                <a16:creationId xmlns:a16="http://schemas.microsoft.com/office/drawing/2014/main" id="{E739C4F2-FBCF-DE7F-5490-5B4AABF164EC}"/>
              </a:ext>
            </a:extLst>
          </p:cNvPr>
          <p:cNvSpPr txBox="1"/>
          <p:nvPr/>
        </p:nvSpPr>
        <p:spPr>
          <a:xfrm>
            <a:off x="7809763" y="3587744"/>
            <a:ext cx="1903244" cy="292388"/>
          </a:xfrm>
          <a:prstGeom prst="rect">
            <a:avLst/>
          </a:prstGeom>
          <a:noFill/>
        </p:spPr>
        <p:txBody>
          <a:bodyPr wrap="square" rtlCol="0">
            <a:spAutoFit/>
          </a:bodyPr>
          <a:lstStyle/>
          <a:p>
            <a:pPr algn="ctr"/>
            <a:r>
              <a:rPr lang="en-US" sz="1300" dirty="0">
                <a:solidFill>
                  <a:schemeClr val="accent2">
                    <a:lumMod val="60000"/>
                    <a:lumOff val="40000"/>
                  </a:schemeClr>
                </a:solidFill>
              </a:rPr>
              <a:t>355nm (~1mJ)</a:t>
            </a:r>
            <a:endParaRPr lang="en-CH" sz="1300" dirty="0">
              <a:solidFill>
                <a:schemeClr val="accent2">
                  <a:lumMod val="60000"/>
                  <a:lumOff val="40000"/>
                </a:schemeClr>
              </a:solidFill>
            </a:endParaRPr>
          </a:p>
        </p:txBody>
      </p:sp>
      <p:cxnSp>
        <p:nvCxnSpPr>
          <p:cNvPr id="18" name="Straight Arrow Connector 17">
            <a:extLst>
              <a:ext uri="{FF2B5EF4-FFF2-40B4-BE49-F238E27FC236}">
                <a16:creationId xmlns:a16="http://schemas.microsoft.com/office/drawing/2014/main" id="{4296236E-D9E6-CD16-FED4-541EB7E31331}"/>
              </a:ext>
            </a:extLst>
          </p:cNvPr>
          <p:cNvCxnSpPr>
            <a:cxnSpLocks/>
          </p:cNvCxnSpPr>
          <p:nvPr/>
        </p:nvCxnSpPr>
        <p:spPr>
          <a:xfrm flipV="1">
            <a:off x="9182930" y="4434091"/>
            <a:ext cx="0" cy="487830"/>
          </a:xfrm>
          <a:prstGeom prst="straightConnector1">
            <a:avLst/>
          </a:prstGeom>
          <a:ln w="38100">
            <a:solidFill>
              <a:schemeClr val="accent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1E4345BC-CE68-B25E-1F94-FB871EE20797}"/>
              </a:ext>
            </a:extLst>
          </p:cNvPr>
          <p:cNvSpPr txBox="1"/>
          <p:nvPr/>
        </p:nvSpPr>
        <p:spPr>
          <a:xfrm>
            <a:off x="8607290" y="4612051"/>
            <a:ext cx="1903244" cy="292388"/>
          </a:xfrm>
          <a:prstGeom prst="rect">
            <a:avLst/>
          </a:prstGeom>
          <a:noFill/>
        </p:spPr>
        <p:txBody>
          <a:bodyPr wrap="square" rtlCol="0">
            <a:spAutoFit/>
          </a:bodyPr>
          <a:lstStyle/>
          <a:p>
            <a:pPr algn="ctr"/>
            <a:r>
              <a:rPr lang="en-US" sz="1300" dirty="0">
                <a:solidFill>
                  <a:schemeClr val="accent2">
                    <a:lumMod val="60000"/>
                    <a:lumOff val="40000"/>
                  </a:schemeClr>
                </a:solidFill>
              </a:rPr>
              <a:t>355nm</a:t>
            </a:r>
            <a:endParaRPr lang="en-CH" sz="1300" dirty="0">
              <a:solidFill>
                <a:schemeClr val="accent2">
                  <a:lumMod val="60000"/>
                  <a:lumOff val="40000"/>
                </a:schemeClr>
              </a:solidFill>
            </a:endParaRPr>
          </a:p>
        </p:txBody>
      </p:sp>
      <p:cxnSp>
        <p:nvCxnSpPr>
          <p:cNvPr id="23" name="Straight Arrow Connector 22">
            <a:extLst>
              <a:ext uri="{FF2B5EF4-FFF2-40B4-BE49-F238E27FC236}">
                <a16:creationId xmlns:a16="http://schemas.microsoft.com/office/drawing/2014/main" id="{C15A6F32-4031-A75B-7227-7D0A2FD26CF2}"/>
              </a:ext>
            </a:extLst>
          </p:cNvPr>
          <p:cNvCxnSpPr>
            <a:cxnSpLocks/>
          </p:cNvCxnSpPr>
          <p:nvPr/>
        </p:nvCxnSpPr>
        <p:spPr>
          <a:xfrm flipH="1">
            <a:off x="8283367" y="2187683"/>
            <a:ext cx="566410" cy="256749"/>
          </a:xfrm>
          <a:prstGeom prst="straightConnector1">
            <a:avLst/>
          </a:prstGeom>
          <a:ln w="57150">
            <a:solidFill>
              <a:srgbClr val="FFC000"/>
            </a:solidFill>
            <a:tailEnd type="triangle"/>
          </a:ln>
        </p:spPr>
        <p:style>
          <a:lnRef idx="2">
            <a:schemeClr val="accent1"/>
          </a:lnRef>
          <a:fillRef idx="0">
            <a:schemeClr val="accent1"/>
          </a:fillRef>
          <a:effectRef idx="1">
            <a:schemeClr val="accent1"/>
          </a:effectRef>
          <a:fontRef idx="minor">
            <a:schemeClr val="tx1"/>
          </a:fontRef>
        </p:style>
      </p:cxnSp>
      <p:cxnSp>
        <p:nvCxnSpPr>
          <p:cNvPr id="29" name="Straight Arrow Connector 28">
            <a:extLst>
              <a:ext uri="{FF2B5EF4-FFF2-40B4-BE49-F238E27FC236}">
                <a16:creationId xmlns:a16="http://schemas.microsoft.com/office/drawing/2014/main" id="{84DE93D9-6FB9-6ABE-E542-9E066A79B718}"/>
              </a:ext>
            </a:extLst>
          </p:cNvPr>
          <p:cNvCxnSpPr>
            <a:cxnSpLocks/>
          </p:cNvCxnSpPr>
          <p:nvPr/>
        </p:nvCxnSpPr>
        <p:spPr>
          <a:xfrm flipH="1" flipV="1">
            <a:off x="8231975" y="2040502"/>
            <a:ext cx="639805" cy="146107"/>
          </a:xfrm>
          <a:prstGeom prst="straightConnector1">
            <a:avLst/>
          </a:prstGeom>
          <a:ln w="57150">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C1692F9C-94D1-7F22-E255-D73AC0850E11}"/>
              </a:ext>
            </a:extLst>
          </p:cNvPr>
          <p:cNvCxnSpPr>
            <a:cxnSpLocks/>
          </p:cNvCxnSpPr>
          <p:nvPr/>
        </p:nvCxnSpPr>
        <p:spPr>
          <a:xfrm flipH="1" flipV="1">
            <a:off x="8845826" y="2186609"/>
            <a:ext cx="2447104" cy="256749"/>
          </a:xfrm>
          <a:prstGeom prst="straightConnector1">
            <a:avLst/>
          </a:prstGeom>
          <a:ln w="57150">
            <a:solidFill>
              <a:srgbClr val="068306"/>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A5C4AE3A-9835-ECE5-B7B4-12DAACE15F32}"/>
                  </a:ext>
                </a:extLst>
              </p:cNvPr>
              <p:cNvSpPr txBox="1"/>
              <p:nvPr/>
            </p:nvSpPr>
            <p:spPr>
              <a:xfrm>
                <a:off x="8394804" y="1587618"/>
                <a:ext cx="43781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CH" sz="2400" i="1" smtClean="0">
                              <a:solidFill>
                                <a:srgbClr val="FF0000"/>
                              </a:solidFill>
                              <a:latin typeface="Cambria Math" panose="02040503050406030204" pitchFamily="18" charset="0"/>
                            </a:rPr>
                          </m:ctrlPr>
                        </m:sSupPr>
                        <m:e>
                          <m:r>
                            <a:rPr lang="en-CH" sz="2400" i="1" smtClean="0">
                              <a:solidFill>
                                <a:srgbClr val="FF0000"/>
                              </a:solidFill>
                              <a:latin typeface="Cambria Math" panose="02040503050406030204" pitchFamily="18" charset="0"/>
                              <a:ea typeface="Cambria Math" panose="02040503050406030204" pitchFamily="18" charset="0"/>
                            </a:rPr>
                            <m:t>𝜇</m:t>
                          </m:r>
                        </m:e>
                        <m:sup>
                          <m:r>
                            <a:rPr lang="en-US" sz="2400" b="0" i="1" smtClean="0">
                              <a:solidFill>
                                <a:srgbClr val="FF0000"/>
                              </a:solidFill>
                              <a:latin typeface="Cambria Math" panose="02040503050406030204" pitchFamily="18" charset="0"/>
                            </a:rPr>
                            <m:t>+</m:t>
                          </m:r>
                        </m:sup>
                      </m:sSup>
                    </m:oMath>
                  </m:oMathPara>
                </a14:m>
                <a:endParaRPr lang="en-CH" sz="2400" dirty="0">
                  <a:solidFill>
                    <a:srgbClr val="FF0000"/>
                  </a:solidFill>
                </a:endParaRPr>
              </a:p>
            </p:txBody>
          </p:sp>
        </mc:Choice>
        <mc:Fallback xmlns="">
          <p:sp>
            <p:nvSpPr>
              <p:cNvPr id="32" name="TextBox 31">
                <a:extLst>
                  <a:ext uri="{FF2B5EF4-FFF2-40B4-BE49-F238E27FC236}">
                    <a16:creationId xmlns:a16="http://schemas.microsoft.com/office/drawing/2014/main" id="{A5C4AE3A-9835-ECE5-B7B4-12DAACE15F32}"/>
                  </a:ext>
                </a:extLst>
              </p:cNvPr>
              <p:cNvSpPr txBox="1">
                <a:spLocks noRot="1" noChangeAspect="1" noMove="1" noResize="1" noEditPoints="1" noAdjustHandles="1" noChangeArrowheads="1" noChangeShapeType="1" noTextEdit="1"/>
              </p:cNvSpPr>
              <p:nvPr/>
            </p:nvSpPr>
            <p:spPr>
              <a:xfrm>
                <a:off x="8394804" y="1587618"/>
                <a:ext cx="437812" cy="369332"/>
              </a:xfrm>
              <a:prstGeom prst="rect">
                <a:avLst/>
              </a:prstGeom>
              <a:blipFill>
                <a:blip r:embed="rId5"/>
                <a:stretch>
                  <a:fillRect l="-13889" r="-4167" b="-22951"/>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B690D3EC-B343-2F08-AEEE-E21671A7A7C2}"/>
                  </a:ext>
                </a:extLst>
              </p:cNvPr>
              <p:cNvSpPr txBox="1"/>
              <p:nvPr/>
            </p:nvSpPr>
            <p:spPr>
              <a:xfrm>
                <a:off x="8433968" y="2440525"/>
                <a:ext cx="4299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CH" sz="2400" i="1" smtClean="0">
                              <a:solidFill>
                                <a:srgbClr val="FFC000"/>
                              </a:solidFill>
                              <a:latin typeface="Cambria Math" panose="02040503050406030204" pitchFamily="18" charset="0"/>
                            </a:rPr>
                          </m:ctrlPr>
                        </m:sSupPr>
                        <m:e>
                          <m:r>
                            <a:rPr lang="en-US" sz="2400" b="0" i="1" smtClean="0">
                              <a:solidFill>
                                <a:srgbClr val="FFC000"/>
                              </a:solidFill>
                              <a:latin typeface="Cambria Math" panose="02040503050406030204" pitchFamily="18" charset="0"/>
                            </a:rPr>
                            <m:t>𝑒</m:t>
                          </m:r>
                        </m:e>
                        <m:sup>
                          <m:r>
                            <a:rPr lang="en-US" sz="2400" b="0" i="1" smtClean="0">
                              <a:solidFill>
                                <a:srgbClr val="FFC000"/>
                              </a:solidFill>
                              <a:latin typeface="Cambria Math" panose="02040503050406030204" pitchFamily="18" charset="0"/>
                            </a:rPr>
                            <m:t>−</m:t>
                          </m:r>
                        </m:sup>
                      </m:sSup>
                    </m:oMath>
                  </m:oMathPara>
                </a14:m>
                <a:endParaRPr lang="en-CH" sz="2400" dirty="0">
                  <a:solidFill>
                    <a:srgbClr val="FFC000"/>
                  </a:solidFill>
                </a:endParaRPr>
              </a:p>
            </p:txBody>
          </p:sp>
        </mc:Choice>
        <mc:Fallback xmlns="">
          <p:sp>
            <p:nvSpPr>
              <p:cNvPr id="33" name="TextBox 32">
                <a:extLst>
                  <a:ext uri="{FF2B5EF4-FFF2-40B4-BE49-F238E27FC236}">
                    <a16:creationId xmlns:a16="http://schemas.microsoft.com/office/drawing/2014/main" id="{B690D3EC-B343-2F08-AEEE-E21671A7A7C2}"/>
                  </a:ext>
                </a:extLst>
              </p:cNvPr>
              <p:cNvSpPr txBox="1">
                <a:spLocks noRot="1" noChangeAspect="1" noMove="1" noResize="1" noEditPoints="1" noAdjustHandles="1" noChangeArrowheads="1" noChangeShapeType="1" noTextEdit="1"/>
              </p:cNvSpPr>
              <p:nvPr/>
            </p:nvSpPr>
            <p:spPr>
              <a:xfrm>
                <a:off x="8433968" y="2440525"/>
                <a:ext cx="429990" cy="369332"/>
              </a:xfrm>
              <a:prstGeom prst="rect">
                <a:avLst/>
              </a:prstGeom>
              <a:blipFill>
                <a:blip r:embed="rId6"/>
                <a:stretch>
                  <a:fillRect l="-8571"/>
                </a:stretch>
              </a:blipFill>
            </p:spPr>
            <p:txBody>
              <a:bodyPr/>
              <a:lstStyle/>
              <a:p>
                <a:r>
                  <a:rPr lang="en-CH">
                    <a:noFill/>
                  </a:rPr>
                  <a:t> </a:t>
                </a:r>
              </a:p>
            </p:txBody>
          </p:sp>
        </mc:Fallback>
      </mc:AlternateContent>
      <p:sp>
        <p:nvSpPr>
          <p:cNvPr id="40" name="Motivations to study leptonic atoms - Positronium and Muonium">
            <a:extLst>
              <a:ext uri="{FF2B5EF4-FFF2-40B4-BE49-F238E27FC236}">
                <a16:creationId xmlns:a16="http://schemas.microsoft.com/office/drawing/2014/main" id="{079AC23B-7EFE-08A2-CD17-152B446E480C}"/>
              </a:ext>
            </a:extLst>
          </p:cNvPr>
          <p:cNvSpPr txBox="1">
            <a:spLocks/>
          </p:cNvSpPr>
          <p:nvPr/>
        </p:nvSpPr>
        <p:spPr>
          <a:xfrm>
            <a:off x="609600" y="844488"/>
            <a:ext cx="11252200" cy="60585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Gill Sans Light"/>
                <a:ea typeface="+mj-ea"/>
                <a:cs typeface="+mj-cs"/>
              </a:defRPr>
            </a:lvl1pPr>
          </a:lstStyle>
          <a:p>
            <a:r>
              <a:rPr lang="en-GB" dirty="0"/>
              <a:t>Mu-Mass experimental setup</a:t>
            </a:r>
          </a:p>
        </p:txBody>
      </p:sp>
      <p:sp>
        <p:nvSpPr>
          <p:cNvPr id="2" name="TextBox 1">
            <a:extLst>
              <a:ext uri="{FF2B5EF4-FFF2-40B4-BE49-F238E27FC236}">
                <a16:creationId xmlns:a16="http://schemas.microsoft.com/office/drawing/2014/main" id="{C7D4176D-F262-7412-2D30-C79943D4F089}"/>
              </a:ext>
            </a:extLst>
          </p:cNvPr>
          <p:cNvSpPr txBox="1"/>
          <p:nvPr/>
        </p:nvSpPr>
        <p:spPr>
          <a:xfrm>
            <a:off x="7733418" y="249753"/>
            <a:ext cx="3447221" cy="338554"/>
          </a:xfrm>
          <a:prstGeom prst="rect">
            <a:avLst/>
          </a:prstGeom>
          <a:noFill/>
        </p:spPr>
        <p:txBody>
          <a:bodyPr wrap="square">
            <a:spAutoFit/>
          </a:bodyPr>
          <a:lstStyle/>
          <a:p>
            <a:r>
              <a:rPr lang="en-US" sz="1600" dirty="0">
                <a:solidFill>
                  <a:schemeClr val="bg1"/>
                </a:solidFill>
              </a:rPr>
              <a:t>Edward Thorpe-Woods; Liverpool 2025</a:t>
            </a:r>
            <a:endParaRPr lang="en-US" sz="2400" dirty="0">
              <a:solidFill>
                <a:schemeClr val="bg1"/>
              </a:solidFill>
            </a:endParaRPr>
          </a:p>
        </p:txBody>
      </p:sp>
    </p:spTree>
    <p:extLst>
      <p:ext uri="{BB962C8B-B14F-4D97-AF65-F5344CB8AC3E}">
        <p14:creationId xmlns:p14="http://schemas.microsoft.com/office/powerpoint/2010/main" val="36770810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C3DAB4-483A-4948-DDF4-A056AABF8A5B}"/>
            </a:ext>
          </a:extLst>
        </p:cNvPr>
        <p:cNvGrpSpPr/>
        <p:nvPr/>
      </p:nvGrpSpPr>
      <p:grpSpPr>
        <a:xfrm>
          <a:off x="0" y="0"/>
          <a:ext cx="0" cy="0"/>
          <a:chOff x="0" y="0"/>
          <a:chExt cx="0" cy="0"/>
        </a:xfrm>
      </p:grpSpPr>
      <p:sp>
        <p:nvSpPr>
          <p:cNvPr id="17" name="I. Cortinovis, PC,  et al., EPJD 77, 66 (2023)">
            <a:extLst>
              <a:ext uri="{FF2B5EF4-FFF2-40B4-BE49-F238E27FC236}">
                <a16:creationId xmlns:a16="http://schemas.microsoft.com/office/drawing/2014/main" id="{9C5CEB34-181F-B354-A00A-38EA241454B9}"/>
              </a:ext>
            </a:extLst>
          </p:cNvPr>
          <p:cNvSpPr txBox="1"/>
          <p:nvPr/>
        </p:nvSpPr>
        <p:spPr>
          <a:xfrm>
            <a:off x="3232395" y="1499875"/>
            <a:ext cx="2774668" cy="4252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457200">
              <a:lnSpc>
                <a:spcPts val="3100"/>
              </a:lnSpc>
              <a:spcBef>
                <a:spcPts val="1200"/>
              </a:spcBef>
              <a:defRPr sz="1200">
                <a:latin typeface="Helvetica Light"/>
                <a:ea typeface="Helvetica Light"/>
                <a:cs typeface="Helvetica Light"/>
                <a:sym typeface="Helvetica Light"/>
              </a:defRPr>
            </a:lvl1pPr>
          </a:lstStyle>
          <a:p>
            <a:r>
              <a:rPr dirty="0"/>
              <a:t>I. </a:t>
            </a:r>
            <a:r>
              <a:rPr dirty="0" err="1"/>
              <a:t>Cortinovis</a:t>
            </a:r>
            <a:r>
              <a:rPr dirty="0"/>
              <a:t>, PC,  et al., EPJD 77 (2023)</a:t>
            </a:r>
          </a:p>
        </p:txBody>
      </p:sp>
      <p:sp>
        <p:nvSpPr>
          <p:cNvPr id="3" name="Being purely leptonic, they can be described very precisely by bound state QED calculations devoid of uncertainties from nuclear size effects present in normal atoms. Therefore, any deviation between theory and measurements could be a signal of New Physi">
            <a:extLst>
              <a:ext uri="{FF2B5EF4-FFF2-40B4-BE49-F238E27FC236}">
                <a16:creationId xmlns:a16="http://schemas.microsoft.com/office/drawing/2014/main" id="{B3ACF907-E603-BED3-9F72-97D6386798D5}"/>
              </a:ext>
            </a:extLst>
          </p:cNvPr>
          <p:cNvSpPr txBox="1"/>
          <p:nvPr/>
        </p:nvSpPr>
        <p:spPr>
          <a:xfrm>
            <a:off x="688975" y="1841386"/>
            <a:ext cx="5031105"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361950" indent="-361950">
              <a:spcBef>
                <a:spcPts val="500"/>
              </a:spcBef>
              <a:buClr>
                <a:srgbClr val="A8322D"/>
              </a:buClr>
              <a:buSzPct val="100000"/>
              <a:buChar char="▪"/>
              <a:defRPr sz="2400">
                <a:latin typeface="Helvetica Light"/>
                <a:ea typeface="Helvetica Light"/>
                <a:cs typeface="Helvetica Light"/>
                <a:sym typeface="Helvetica Light"/>
              </a:defRPr>
            </a:pPr>
            <a:endParaRPr b="1" dirty="0">
              <a:latin typeface="+mj-lt"/>
              <a:ea typeface="+mn-ea"/>
              <a:cs typeface="+mn-cs"/>
              <a:sym typeface="Helvetica"/>
            </a:endParaRPr>
          </a:p>
        </p:txBody>
      </p:sp>
      <p:sp>
        <p:nvSpPr>
          <p:cNvPr id="10" name="Rectangle 9">
            <a:extLst>
              <a:ext uri="{FF2B5EF4-FFF2-40B4-BE49-F238E27FC236}">
                <a16:creationId xmlns:a16="http://schemas.microsoft.com/office/drawing/2014/main" id="{8EC2C5A7-6BC3-77E9-B875-4BDB048AB92B}"/>
              </a:ext>
            </a:extLst>
          </p:cNvPr>
          <p:cNvSpPr/>
          <p:nvPr/>
        </p:nvSpPr>
        <p:spPr>
          <a:xfrm>
            <a:off x="3071184" y="2818221"/>
            <a:ext cx="388103" cy="305611"/>
          </a:xfrm>
          <a:prstGeom prst="rect">
            <a:avLst/>
          </a:prstGeom>
          <a:no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3" name="Rectangle 72">
            <a:extLst>
              <a:ext uri="{FF2B5EF4-FFF2-40B4-BE49-F238E27FC236}">
                <a16:creationId xmlns:a16="http://schemas.microsoft.com/office/drawing/2014/main" id="{DA8947CF-1F31-869A-9A3A-75F765AF3041}"/>
              </a:ext>
            </a:extLst>
          </p:cNvPr>
          <p:cNvSpPr/>
          <p:nvPr/>
        </p:nvSpPr>
        <p:spPr>
          <a:xfrm>
            <a:off x="7395210" y="973937"/>
            <a:ext cx="4556262" cy="293909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28" name="Straight Connector 27">
            <a:extLst>
              <a:ext uri="{FF2B5EF4-FFF2-40B4-BE49-F238E27FC236}">
                <a16:creationId xmlns:a16="http://schemas.microsoft.com/office/drawing/2014/main" id="{E1390D74-0A3C-0099-B498-F6D43BE07B26}"/>
              </a:ext>
            </a:extLst>
          </p:cNvPr>
          <p:cNvCxnSpPr/>
          <p:nvPr/>
        </p:nvCxnSpPr>
        <p:spPr>
          <a:xfrm>
            <a:off x="8378162" y="4934436"/>
            <a:ext cx="1807028" cy="0"/>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a:extLst>
              <a:ext uri="{FF2B5EF4-FFF2-40B4-BE49-F238E27FC236}">
                <a16:creationId xmlns:a16="http://schemas.microsoft.com/office/drawing/2014/main" id="{CDA65490-8AB9-0866-9ECA-DFE66BF41A0C}"/>
              </a:ext>
            </a:extLst>
          </p:cNvPr>
          <p:cNvCxnSpPr/>
          <p:nvPr/>
        </p:nvCxnSpPr>
        <p:spPr>
          <a:xfrm>
            <a:off x="8378162" y="6403657"/>
            <a:ext cx="1807028" cy="0"/>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ABDAB779-561B-F6F8-B53E-9F4F229A6043}"/>
              </a:ext>
            </a:extLst>
          </p:cNvPr>
          <p:cNvCxnSpPr/>
          <p:nvPr/>
        </p:nvCxnSpPr>
        <p:spPr>
          <a:xfrm>
            <a:off x="8279416" y="4571369"/>
            <a:ext cx="1807028" cy="0"/>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37" name="TextBox 36">
            <a:extLst>
              <a:ext uri="{FF2B5EF4-FFF2-40B4-BE49-F238E27FC236}">
                <a16:creationId xmlns:a16="http://schemas.microsoft.com/office/drawing/2014/main" id="{1C88D639-B50C-8EB8-D025-26AD4C909384}"/>
              </a:ext>
            </a:extLst>
          </p:cNvPr>
          <p:cNvSpPr txBox="1"/>
          <p:nvPr/>
        </p:nvSpPr>
        <p:spPr>
          <a:xfrm>
            <a:off x="10063584" y="6229003"/>
            <a:ext cx="775746" cy="338554"/>
          </a:xfrm>
          <a:prstGeom prst="rect">
            <a:avLst/>
          </a:prstGeom>
          <a:noFill/>
        </p:spPr>
        <p:txBody>
          <a:bodyPr wrap="square" rtlCol="0">
            <a:spAutoFit/>
          </a:bodyPr>
          <a:lstStyle/>
          <a:p>
            <a:pPr algn="ctr"/>
            <a:r>
              <a:rPr lang="en-US" sz="1600" b="1" dirty="0"/>
              <a:t>1S</a:t>
            </a:r>
            <a:endParaRPr lang="en-CH" sz="1100" b="1" dirty="0"/>
          </a:p>
        </p:txBody>
      </p:sp>
      <p:sp>
        <p:nvSpPr>
          <p:cNvPr id="38" name="TextBox 37">
            <a:extLst>
              <a:ext uri="{FF2B5EF4-FFF2-40B4-BE49-F238E27FC236}">
                <a16:creationId xmlns:a16="http://schemas.microsoft.com/office/drawing/2014/main" id="{74D5D134-A4FA-994F-0D96-292505C120B3}"/>
              </a:ext>
            </a:extLst>
          </p:cNvPr>
          <p:cNvSpPr txBox="1"/>
          <p:nvPr/>
        </p:nvSpPr>
        <p:spPr>
          <a:xfrm>
            <a:off x="10073029" y="4768261"/>
            <a:ext cx="775746" cy="338554"/>
          </a:xfrm>
          <a:prstGeom prst="rect">
            <a:avLst/>
          </a:prstGeom>
          <a:noFill/>
        </p:spPr>
        <p:txBody>
          <a:bodyPr wrap="square" rtlCol="0">
            <a:spAutoFit/>
          </a:bodyPr>
          <a:lstStyle/>
          <a:p>
            <a:pPr algn="ctr"/>
            <a:r>
              <a:rPr lang="en-US" sz="1600" b="1" dirty="0"/>
              <a:t>2S</a:t>
            </a:r>
            <a:endParaRPr lang="en-CH" sz="1100" b="1" dirty="0"/>
          </a:p>
        </p:txBody>
      </p:sp>
      <p:sp>
        <p:nvSpPr>
          <p:cNvPr id="39" name="TextBox 38">
            <a:extLst>
              <a:ext uri="{FF2B5EF4-FFF2-40B4-BE49-F238E27FC236}">
                <a16:creationId xmlns:a16="http://schemas.microsoft.com/office/drawing/2014/main" id="{4BB51626-4051-34AC-8A10-24DF7B468173}"/>
              </a:ext>
            </a:extLst>
          </p:cNvPr>
          <p:cNvSpPr txBox="1"/>
          <p:nvPr/>
        </p:nvSpPr>
        <p:spPr>
          <a:xfrm>
            <a:off x="9998492" y="4414321"/>
            <a:ext cx="1068557" cy="276999"/>
          </a:xfrm>
          <a:prstGeom prst="rect">
            <a:avLst/>
          </a:prstGeom>
          <a:noFill/>
        </p:spPr>
        <p:txBody>
          <a:bodyPr wrap="square" rtlCol="0">
            <a:spAutoFit/>
          </a:bodyPr>
          <a:lstStyle/>
          <a:p>
            <a:pPr algn="ctr"/>
            <a:r>
              <a:rPr lang="en-US" sz="1200" b="1" dirty="0"/>
              <a:t>continuum</a:t>
            </a:r>
            <a:endParaRPr lang="en-CH" sz="1000" b="1" dirty="0"/>
          </a:p>
        </p:txBody>
      </p:sp>
      <p:sp>
        <p:nvSpPr>
          <p:cNvPr id="5" name="Rectangle 4">
            <a:extLst>
              <a:ext uri="{FF2B5EF4-FFF2-40B4-BE49-F238E27FC236}">
                <a16:creationId xmlns:a16="http://schemas.microsoft.com/office/drawing/2014/main" id="{489782AB-7881-F4ED-10EB-FB4A2D524C8B}"/>
              </a:ext>
            </a:extLst>
          </p:cNvPr>
          <p:cNvSpPr/>
          <p:nvPr/>
        </p:nvSpPr>
        <p:spPr>
          <a:xfrm>
            <a:off x="11296721" y="1383203"/>
            <a:ext cx="132348" cy="2160000"/>
          </a:xfrm>
          <a:prstGeom prst="rect">
            <a:avLst/>
          </a:prstGeom>
          <a:pattFill prst="pct40">
            <a:fgClr>
              <a:schemeClr val="bg1">
                <a:lumMod val="50000"/>
              </a:schemeClr>
            </a:fgClr>
            <a:bgClr>
              <a:schemeClr val="bg1"/>
            </a:bgClr>
          </a:patt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20" name="Picture 19">
            <a:extLst>
              <a:ext uri="{FF2B5EF4-FFF2-40B4-BE49-F238E27FC236}">
                <a16:creationId xmlns:a16="http://schemas.microsoft.com/office/drawing/2014/main" id="{8E83FB55-A6B7-82A8-E1BC-09F0885F1572}"/>
              </a:ext>
            </a:extLst>
          </p:cNvPr>
          <p:cNvPicPr>
            <a:picLocks noChangeAspect="1"/>
          </p:cNvPicPr>
          <p:nvPr/>
        </p:nvPicPr>
        <p:blipFill>
          <a:blip r:embed="rId3"/>
          <a:srcRect b="5916"/>
          <a:stretch>
            <a:fillRect/>
          </a:stretch>
        </p:blipFill>
        <p:spPr>
          <a:xfrm>
            <a:off x="455391" y="1555067"/>
            <a:ext cx="6297184" cy="5183160"/>
          </a:xfrm>
          <a:prstGeom prst="rect">
            <a:avLst/>
          </a:prstGeom>
        </p:spPr>
      </p:pic>
      <p:sp>
        <p:nvSpPr>
          <p:cNvPr id="27" name="Rectangle 26">
            <a:extLst>
              <a:ext uri="{FF2B5EF4-FFF2-40B4-BE49-F238E27FC236}">
                <a16:creationId xmlns:a16="http://schemas.microsoft.com/office/drawing/2014/main" id="{023E4EEE-ED47-F2BB-E4FE-ED2533573043}"/>
              </a:ext>
            </a:extLst>
          </p:cNvPr>
          <p:cNvSpPr/>
          <p:nvPr/>
        </p:nvSpPr>
        <p:spPr>
          <a:xfrm>
            <a:off x="7395210" y="3913027"/>
            <a:ext cx="4556262" cy="269095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4" name="Rectangle 43">
            <a:extLst>
              <a:ext uri="{FF2B5EF4-FFF2-40B4-BE49-F238E27FC236}">
                <a16:creationId xmlns:a16="http://schemas.microsoft.com/office/drawing/2014/main" id="{1B1A2535-CF27-CC06-7DB5-E06515108462}"/>
              </a:ext>
            </a:extLst>
          </p:cNvPr>
          <p:cNvSpPr/>
          <p:nvPr/>
        </p:nvSpPr>
        <p:spPr>
          <a:xfrm>
            <a:off x="5103125" y="3703524"/>
            <a:ext cx="1514243" cy="714472"/>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6" name="Rectangle 45">
            <a:extLst>
              <a:ext uri="{FF2B5EF4-FFF2-40B4-BE49-F238E27FC236}">
                <a16:creationId xmlns:a16="http://schemas.microsoft.com/office/drawing/2014/main" id="{7382F5AA-6B7D-9117-ADE3-9277ED58A301}"/>
              </a:ext>
            </a:extLst>
          </p:cNvPr>
          <p:cNvSpPr/>
          <p:nvPr/>
        </p:nvSpPr>
        <p:spPr>
          <a:xfrm>
            <a:off x="3920900" y="6128482"/>
            <a:ext cx="1374114" cy="437971"/>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7" name="TextBox 46">
            <a:extLst>
              <a:ext uri="{FF2B5EF4-FFF2-40B4-BE49-F238E27FC236}">
                <a16:creationId xmlns:a16="http://schemas.microsoft.com/office/drawing/2014/main" id="{B889CAC0-0AF7-041D-BB59-1CFB02F6658A}"/>
              </a:ext>
            </a:extLst>
          </p:cNvPr>
          <p:cNvSpPr txBox="1"/>
          <p:nvPr/>
        </p:nvSpPr>
        <p:spPr>
          <a:xfrm>
            <a:off x="10127560" y="3906130"/>
            <a:ext cx="1807027" cy="338554"/>
          </a:xfrm>
          <a:prstGeom prst="rect">
            <a:avLst/>
          </a:prstGeom>
          <a:noFill/>
        </p:spPr>
        <p:txBody>
          <a:bodyPr wrap="square" rtlCol="0">
            <a:spAutoFit/>
          </a:bodyPr>
          <a:lstStyle/>
          <a:p>
            <a:pPr algn="ctr"/>
            <a:r>
              <a:rPr lang="en-US" sz="1600" b="1" dirty="0"/>
              <a:t> Internal State of M</a:t>
            </a:r>
            <a:endParaRPr lang="en-CH" sz="1100" b="1" dirty="0"/>
          </a:p>
        </p:txBody>
      </p:sp>
      <p:sp>
        <p:nvSpPr>
          <p:cNvPr id="48" name="TextBox 47">
            <a:extLst>
              <a:ext uri="{FF2B5EF4-FFF2-40B4-BE49-F238E27FC236}">
                <a16:creationId xmlns:a16="http://schemas.microsoft.com/office/drawing/2014/main" id="{D4E47DC7-582E-DCF7-CC70-7F79A689F074}"/>
              </a:ext>
            </a:extLst>
          </p:cNvPr>
          <p:cNvSpPr txBox="1"/>
          <p:nvPr/>
        </p:nvSpPr>
        <p:spPr>
          <a:xfrm>
            <a:off x="9563084" y="944875"/>
            <a:ext cx="2571381" cy="338554"/>
          </a:xfrm>
          <a:prstGeom prst="rect">
            <a:avLst/>
          </a:prstGeom>
          <a:noFill/>
        </p:spPr>
        <p:txBody>
          <a:bodyPr wrap="square" rtlCol="0">
            <a:spAutoFit/>
          </a:bodyPr>
          <a:lstStyle/>
          <a:p>
            <a:pPr algn="ctr"/>
            <a:r>
              <a:rPr lang="en-US" sz="1600" b="1" dirty="0"/>
              <a:t> Zoom on Laser &amp; target</a:t>
            </a:r>
            <a:endParaRPr lang="en-CH" sz="1100" b="1" dirty="0"/>
          </a:p>
        </p:txBody>
      </p:sp>
      <p:sp>
        <p:nvSpPr>
          <p:cNvPr id="49" name="TextBox 48">
            <a:extLst>
              <a:ext uri="{FF2B5EF4-FFF2-40B4-BE49-F238E27FC236}">
                <a16:creationId xmlns:a16="http://schemas.microsoft.com/office/drawing/2014/main" id="{65AC5444-A8F1-6541-2B90-046E25A0C10E}"/>
              </a:ext>
            </a:extLst>
          </p:cNvPr>
          <p:cNvSpPr txBox="1"/>
          <p:nvPr/>
        </p:nvSpPr>
        <p:spPr>
          <a:xfrm>
            <a:off x="10742745" y="3570100"/>
            <a:ext cx="1315128" cy="338554"/>
          </a:xfrm>
          <a:prstGeom prst="rect">
            <a:avLst/>
          </a:prstGeom>
          <a:noFill/>
        </p:spPr>
        <p:txBody>
          <a:bodyPr wrap="square" rtlCol="0">
            <a:spAutoFit/>
          </a:bodyPr>
          <a:lstStyle/>
          <a:p>
            <a:pPr algn="ctr"/>
            <a:r>
              <a:rPr lang="en-US" sz="1600" b="1" dirty="0"/>
              <a:t>SiO2 target</a:t>
            </a:r>
            <a:endParaRPr lang="en-CH" sz="1100" b="1" dirty="0"/>
          </a:p>
        </p:txBody>
      </p:sp>
      <p:sp>
        <p:nvSpPr>
          <p:cNvPr id="12" name="TextBox 11">
            <a:extLst>
              <a:ext uri="{FF2B5EF4-FFF2-40B4-BE49-F238E27FC236}">
                <a16:creationId xmlns:a16="http://schemas.microsoft.com/office/drawing/2014/main" id="{AA7BFDAC-FC5F-4B46-3408-92AD2ECF6BD5}"/>
              </a:ext>
            </a:extLst>
          </p:cNvPr>
          <p:cNvSpPr txBox="1"/>
          <p:nvPr/>
        </p:nvSpPr>
        <p:spPr>
          <a:xfrm>
            <a:off x="8955332" y="3287570"/>
            <a:ext cx="1903244" cy="292388"/>
          </a:xfrm>
          <a:prstGeom prst="rect">
            <a:avLst/>
          </a:prstGeom>
          <a:noFill/>
        </p:spPr>
        <p:txBody>
          <a:bodyPr wrap="square" rtlCol="0">
            <a:spAutoFit/>
          </a:bodyPr>
          <a:lstStyle/>
          <a:p>
            <a:pPr algn="ctr"/>
            <a:r>
              <a:rPr lang="en-US" sz="1300" dirty="0">
                <a:solidFill>
                  <a:srgbClr val="ED4DBD"/>
                </a:solidFill>
              </a:rPr>
              <a:t>244nm (100mW)</a:t>
            </a:r>
            <a:endParaRPr lang="en-CH" sz="1300" dirty="0">
              <a:solidFill>
                <a:srgbClr val="ED4DBD"/>
              </a:solidFil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1F02316B-844A-96F2-7223-A2C9E6597B3E}"/>
                  </a:ext>
                </a:extLst>
              </p:cNvPr>
              <p:cNvSpPr txBox="1"/>
              <p:nvPr/>
            </p:nvSpPr>
            <p:spPr>
              <a:xfrm>
                <a:off x="10774318" y="1933719"/>
                <a:ext cx="35375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068306"/>
                          </a:solidFill>
                          <a:latin typeface="Cambria Math" panose="02040503050406030204" pitchFamily="18" charset="0"/>
                        </a:rPr>
                        <m:t>𝑀</m:t>
                      </m:r>
                    </m:oMath>
                  </m:oMathPara>
                </a14:m>
                <a:endParaRPr lang="en-CH" sz="2400" dirty="0">
                  <a:solidFill>
                    <a:srgbClr val="068306"/>
                  </a:solidFill>
                </a:endParaRPr>
              </a:p>
            </p:txBody>
          </p:sp>
        </mc:Choice>
        <mc:Fallback xmlns="">
          <p:sp>
            <p:nvSpPr>
              <p:cNvPr id="9" name="TextBox 8">
                <a:extLst>
                  <a:ext uri="{FF2B5EF4-FFF2-40B4-BE49-F238E27FC236}">
                    <a16:creationId xmlns:a16="http://schemas.microsoft.com/office/drawing/2014/main" id="{1F02316B-844A-96F2-7223-A2C9E6597B3E}"/>
                  </a:ext>
                </a:extLst>
              </p:cNvPr>
              <p:cNvSpPr txBox="1">
                <a:spLocks noRot="1" noChangeAspect="1" noMove="1" noResize="1" noEditPoints="1" noAdjustHandles="1" noChangeArrowheads="1" noChangeShapeType="1" noTextEdit="1"/>
              </p:cNvSpPr>
              <p:nvPr/>
            </p:nvSpPr>
            <p:spPr>
              <a:xfrm>
                <a:off x="10774318" y="1933719"/>
                <a:ext cx="353750" cy="369332"/>
              </a:xfrm>
              <a:prstGeom prst="rect">
                <a:avLst/>
              </a:prstGeom>
              <a:blipFill>
                <a:blip r:embed="rId4"/>
                <a:stretch>
                  <a:fillRect l="-17241" r="-17241" b="-6557"/>
                </a:stretch>
              </a:blipFill>
            </p:spPr>
            <p:txBody>
              <a:bodyPr/>
              <a:lstStyle/>
              <a:p>
                <a:r>
                  <a:rPr lang="en-CH">
                    <a:noFill/>
                  </a:rPr>
                  <a:t> </a:t>
                </a:r>
              </a:p>
            </p:txBody>
          </p:sp>
        </mc:Fallback>
      </mc:AlternateContent>
      <p:cxnSp>
        <p:nvCxnSpPr>
          <p:cNvPr id="13" name="Straight Arrow Connector 12">
            <a:extLst>
              <a:ext uri="{FF2B5EF4-FFF2-40B4-BE49-F238E27FC236}">
                <a16:creationId xmlns:a16="http://schemas.microsoft.com/office/drawing/2014/main" id="{9A47C07E-D66E-2F88-2B1A-872344AC7C7F}"/>
              </a:ext>
            </a:extLst>
          </p:cNvPr>
          <p:cNvCxnSpPr/>
          <p:nvPr/>
        </p:nvCxnSpPr>
        <p:spPr>
          <a:xfrm flipV="1">
            <a:off x="9182930" y="5685183"/>
            <a:ext cx="0" cy="713097"/>
          </a:xfrm>
          <a:prstGeom prst="straightConnector1">
            <a:avLst/>
          </a:prstGeom>
          <a:ln w="38100">
            <a:solidFill>
              <a:srgbClr val="EA27FF"/>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F32C7621-07DE-984C-D9A0-FF265EB591B9}"/>
              </a:ext>
            </a:extLst>
          </p:cNvPr>
          <p:cNvCxnSpPr/>
          <p:nvPr/>
        </p:nvCxnSpPr>
        <p:spPr>
          <a:xfrm flipV="1">
            <a:off x="9182930" y="4954314"/>
            <a:ext cx="0" cy="713097"/>
          </a:xfrm>
          <a:prstGeom prst="straightConnector1">
            <a:avLst/>
          </a:prstGeom>
          <a:ln w="38100">
            <a:solidFill>
              <a:srgbClr val="EA27FF"/>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169E77AA-0D06-7EBF-F527-4C2FF9891049}"/>
              </a:ext>
            </a:extLst>
          </p:cNvPr>
          <p:cNvSpPr txBox="1"/>
          <p:nvPr/>
        </p:nvSpPr>
        <p:spPr>
          <a:xfrm>
            <a:off x="8607290" y="5229712"/>
            <a:ext cx="1903244" cy="292388"/>
          </a:xfrm>
          <a:prstGeom prst="rect">
            <a:avLst/>
          </a:prstGeom>
          <a:noFill/>
        </p:spPr>
        <p:txBody>
          <a:bodyPr wrap="square" rtlCol="0">
            <a:spAutoFit/>
          </a:bodyPr>
          <a:lstStyle/>
          <a:p>
            <a:pPr algn="ctr"/>
            <a:r>
              <a:rPr lang="en-US" sz="1300" dirty="0">
                <a:solidFill>
                  <a:srgbClr val="ED4DBD"/>
                </a:solidFill>
              </a:rPr>
              <a:t>244nm</a:t>
            </a:r>
            <a:endParaRPr lang="en-CH" sz="1300" dirty="0">
              <a:solidFill>
                <a:srgbClr val="ED4DBD"/>
              </a:solidFill>
            </a:endParaRPr>
          </a:p>
        </p:txBody>
      </p:sp>
      <p:sp>
        <p:nvSpPr>
          <p:cNvPr id="16" name="TextBox 15">
            <a:extLst>
              <a:ext uri="{FF2B5EF4-FFF2-40B4-BE49-F238E27FC236}">
                <a16:creationId xmlns:a16="http://schemas.microsoft.com/office/drawing/2014/main" id="{CDF663DC-8E7D-B59E-E29E-757C8E3C7809}"/>
              </a:ext>
            </a:extLst>
          </p:cNvPr>
          <p:cNvSpPr txBox="1"/>
          <p:nvPr/>
        </p:nvSpPr>
        <p:spPr>
          <a:xfrm>
            <a:off x="8647808" y="5933167"/>
            <a:ext cx="1903244" cy="292388"/>
          </a:xfrm>
          <a:prstGeom prst="rect">
            <a:avLst/>
          </a:prstGeom>
          <a:noFill/>
        </p:spPr>
        <p:txBody>
          <a:bodyPr wrap="square" rtlCol="0">
            <a:spAutoFit/>
          </a:bodyPr>
          <a:lstStyle/>
          <a:p>
            <a:pPr algn="ctr"/>
            <a:r>
              <a:rPr lang="en-US" sz="1300" dirty="0">
                <a:solidFill>
                  <a:srgbClr val="ED4DBD"/>
                </a:solidFill>
              </a:rPr>
              <a:t>244nm</a:t>
            </a:r>
            <a:endParaRPr lang="en-CH" sz="1300" dirty="0">
              <a:solidFill>
                <a:srgbClr val="ED4DBD"/>
              </a:solidFill>
            </a:endParaRPr>
          </a:p>
        </p:txBody>
      </p:sp>
      <p:cxnSp>
        <p:nvCxnSpPr>
          <p:cNvPr id="18" name="Straight Arrow Connector 17">
            <a:extLst>
              <a:ext uri="{FF2B5EF4-FFF2-40B4-BE49-F238E27FC236}">
                <a16:creationId xmlns:a16="http://schemas.microsoft.com/office/drawing/2014/main" id="{75659441-0BA3-D743-8A21-17606EAC621A}"/>
              </a:ext>
            </a:extLst>
          </p:cNvPr>
          <p:cNvCxnSpPr>
            <a:cxnSpLocks/>
          </p:cNvCxnSpPr>
          <p:nvPr/>
        </p:nvCxnSpPr>
        <p:spPr>
          <a:xfrm flipV="1">
            <a:off x="9182930" y="4434091"/>
            <a:ext cx="0" cy="487830"/>
          </a:xfrm>
          <a:prstGeom prst="straightConnector1">
            <a:avLst/>
          </a:prstGeom>
          <a:ln w="38100">
            <a:solidFill>
              <a:schemeClr val="accent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F3B8EE8E-16AD-4DD2-4FAC-4F00077E10F2}"/>
              </a:ext>
            </a:extLst>
          </p:cNvPr>
          <p:cNvSpPr txBox="1"/>
          <p:nvPr/>
        </p:nvSpPr>
        <p:spPr>
          <a:xfrm>
            <a:off x="8607290" y="4612051"/>
            <a:ext cx="1903244" cy="292388"/>
          </a:xfrm>
          <a:prstGeom prst="rect">
            <a:avLst/>
          </a:prstGeom>
          <a:noFill/>
        </p:spPr>
        <p:txBody>
          <a:bodyPr wrap="square" rtlCol="0">
            <a:spAutoFit/>
          </a:bodyPr>
          <a:lstStyle/>
          <a:p>
            <a:pPr algn="ctr"/>
            <a:r>
              <a:rPr lang="en-US" sz="1300" dirty="0">
                <a:solidFill>
                  <a:schemeClr val="accent2">
                    <a:lumMod val="60000"/>
                    <a:lumOff val="40000"/>
                  </a:schemeClr>
                </a:solidFill>
              </a:rPr>
              <a:t>355nm</a:t>
            </a:r>
            <a:endParaRPr lang="en-CH" sz="1300" dirty="0">
              <a:solidFill>
                <a:schemeClr val="accent2">
                  <a:lumMod val="60000"/>
                  <a:lumOff val="40000"/>
                </a:schemeClr>
              </a:solidFill>
            </a:endParaRPr>
          </a:p>
        </p:txBody>
      </p:sp>
      <p:cxnSp>
        <p:nvCxnSpPr>
          <p:cNvPr id="7" name="Straight Arrow Connector 6">
            <a:extLst>
              <a:ext uri="{FF2B5EF4-FFF2-40B4-BE49-F238E27FC236}">
                <a16:creationId xmlns:a16="http://schemas.microsoft.com/office/drawing/2014/main" id="{CFBFA4CC-2338-F398-CC61-8105DE50EC00}"/>
              </a:ext>
            </a:extLst>
          </p:cNvPr>
          <p:cNvCxnSpPr>
            <a:cxnSpLocks/>
          </p:cNvCxnSpPr>
          <p:nvPr/>
        </p:nvCxnSpPr>
        <p:spPr>
          <a:xfrm flipH="1" flipV="1">
            <a:off x="8845826" y="2186609"/>
            <a:ext cx="2447104" cy="256749"/>
          </a:xfrm>
          <a:prstGeom prst="straightConnector1">
            <a:avLst/>
          </a:prstGeom>
          <a:ln w="57150">
            <a:solidFill>
              <a:srgbClr val="068306"/>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9CB87C83-7EBF-217D-D925-0E150FDD1866}"/>
                  </a:ext>
                </a:extLst>
              </p:cNvPr>
              <p:cNvSpPr txBox="1"/>
              <p:nvPr/>
            </p:nvSpPr>
            <p:spPr>
              <a:xfrm>
                <a:off x="8394804" y="1587618"/>
                <a:ext cx="43781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CH" sz="2400" i="1" smtClean="0">
                              <a:solidFill>
                                <a:srgbClr val="FF0000"/>
                              </a:solidFill>
                              <a:latin typeface="Cambria Math" panose="02040503050406030204" pitchFamily="18" charset="0"/>
                            </a:rPr>
                          </m:ctrlPr>
                        </m:sSupPr>
                        <m:e>
                          <m:r>
                            <a:rPr lang="en-CH" sz="2400" i="1" smtClean="0">
                              <a:solidFill>
                                <a:srgbClr val="FF0000"/>
                              </a:solidFill>
                              <a:latin typeface="Cambria Math" panose="02040503050406030204" pitchFamily="18" charset="0"/>
                              <a:ea typeface="Cambria Math" panose="02040503050406030204" pitchFamily="18" charset="0"/>
                            </a:rPr>
                            <m:t>𝜇</m:t>
                          </m:r>
                        </m:e>
                        <m:sup>
                          <m:r>
                            <a:rPr lang="en-US" sz="2400" b="0" i="1" smtClean="0">
                              <a:solidFill>
                                <a:srgbClr val="FF0000"/>
                              </a:solidFill>
                              <a:latin typeface="Cambria Math" panose="02040503050406030204" pitchFamily="18" charset="0"/>
                            </a:rPr>
                            <m:t>+</m:t>
                          </m:r>
                        </m:sup>
                      </m:sSup>
                    </m:oMath>
                  </m:oMathPara>
                </a14:m>
                <a:endParaRPr lang="en-CH" sz="2400" dirty="0">
                  <a:solidFill>
                    <a:srgbClr val="FF0000"/>
                  </a:solidFill>
                </a:endParaRPr>
              </a:p>
            </p:txBody>
          </p:sp>
        </mc:Choice>
        <mc:Fallback xmlns="">
          <p:sp>
            <p:nvSpPr>
              <p:cNvPr id="32" name="TextBox 31">
                <a:extLst>
                  <a:ext uri="{FF2B5EF4-FFF2-40B4-BE49-F238E27FC236}">
                    <a16:creationId xmlns:a16="http://schemas.microsoft.com/office/drawing/2014/main" id="{9CB87C83-7EBF-217D-D925-0E150FDD1866}"/>
                  </a:ext>
                </a:extLst>
              </p:cNvPr>
              <p:cNvSpPr txBox="1">
                <a:spLocks noRot="1" noChangeAspect="1" noMove="1" noResize="1" noEditPoints="1" noAdjustHandles="1" noChangeArrowheads="1" noChangeShapeType="1" noTextEdit="1"/>
              </p:cNvSpPr>
              <p:nvPr/>
            </p:nvSpPr>
            <p:spPr>
              <a:xfrm>
                <a:off x="8394804" y="1587618"/>
                <a:ext cx="437812" cy="369332"/>
              </a:xfrm>
              <a:prstGeom prst="rect">
                <a:avLst/>
              </a:prstGeom>
              <a:blipFill>
                <a:blip r:embed="rId5"/>
                <a:stretch>
                  <a:fillRect l="-13889" r="-4167" b="-22951"/>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63F62C3C-DBCA-B043-C0CF-CC9E341BC730}"/>
                  </a:ext>
                </a:extLst>
              </p:cNvPr>
              <p:cNvSpPr txBox="1"/>
              <p:nvPr/>
            </p:nvSpPr>
            <p:spPr>
              <a:xfrm>
                <a:off x="8433968" y="2440525"/>
                <a:ext cx="4299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CH" sz="2400" i="1" smtClean="0">
                              <a:solidFill>
                                <a:srgbClr val="FFC000"/>
                              </a:solidFill>
                              <a:latin typeface="Cambria Math" panose="02040503050406030204" pitchFamily="18" charset="0"/>
                            </a:rPr>
                          </m:ctrlPr>
                        </m:sSupPr>
                        <m:e>
                          <m:r>
                            <a:rPr lang="en-US" sz="2400" b="0" i="1" smtClean="0">
                              <a:solidFill>
                                <a:srgbClr val="FFC000"/>
                              </a:solidFill>
                              <a:latin typeface="Cambria Math" panose="02040503050406030204" pitchFamily="18" charset="0"/>
                            </a:rPr>
                            <m:t>𝑒</m:t>
                          </m:r>
                        </m:e>
                        <m:sup>
                          <m:r>
                            <a:rPr lang="en-US" sz="2400" b="0" i="1" smtClean="0">
                              <a:solidFill>
                                <a:srgbClr val="FFC000"/>
                              </a:solidFill>
                              <a:latin typeface="Cambria Math" panose="02040503050406030204" pitchFamily="18" charset="0"/>
                            </a:rPr>
                            <m:t>−</m:t>
                          </m:r>
                        </m:sup>
                      </m:sSup>
                    </m:oMath>
                  </m:oMathPara>
                </a14:m>
                <a:endParaRPr lang="en-CH" sz="2400" dirty="0">
                  <a:solidFill>
                    <a:srgbClr val="FFC000"/>
                  </a:solidFill>
                </a:endParaRPr>
              </a:p>
            </p:txBody>
          </p:sp>
        </mc:Choice>
        <mc:Fallback xmlns="">
          <p:sp>
            <p:nvSpPr>
              <p:cNvPr id="33" name="TextBox 32">
                <a:extLst>
                  <a:ext uri="{FF2B5EF4-FFF2-40B4-BE49-F238E27FC236}">
                    <a16:creationId xmlns:a16="http://schemas.microsoft.com/office/drawing/2014/main" id="{63F62C3C-DBCA-B043-C0CF-CC9E341BC730}"/>
                  </a:ext>
                </a:extLst>
              </p:cNvPr>
              <p:cNvSpPr txBox="1">
                <a:spLocks noRot="1" noChangeAspect="1" noMove="1" noResize="1" noEditPoints="1" noAdjustHandles="1" noChangeArrowheads="1" noChangeShapeType="1" noTextEdit="1"/>
              </p:cNvSpPr>
              <p:nvPr/>
            </p:nvSpPr>
            <p:spPr>
              <a:xfrm>
                <a:off x="8433968" y="2440525"/>
                <a:ext cx="429990" cy="369332"/>
              </a:xfrm>
              <a:prstGeom prst="rect">
                <a:avLst/>
              </a:prstGeom>
              <a:blipFill>
                <a:blip r:embed="rId6"/>
                <a:stretch>
                  <a:fillRect l="-8571"/>
                </a:stretch>
              </a:blipFill>
            </p:spPr>
            <p:txBody>
              <a:bodyPr/>
              <a:lstStyle/>
              <a:p>
                <a:r>
                  <a:rPr lang="en-CH">
                    <a:noFill/>
                  </a:rPr>
                  <a:t> </a:t>
                </a:r>
              </a:p>
            </p:txBody>
          </p:sp>
        </mc:Fallback>
      </mc:AlternateContent>
      <p:sp>
        <p:nvSpPr>
          <p:cNvPr id="4" name="Freeform: Shape 3">
            <a:extLst>
              <a:ext uri="{FF2B5EF4-FFF2-40B4-BE49-F238E27FC236}">
                <a16:creationId xmlns:a16="http://schemas.microsoft.com/office/drawing/2014/main" id="{33F2EE21-7A48-1998-2F0F-84D4AACBF5B4}"/>
              </a:ext>
            </a:extLst>
          </p:cNvPr>
          <p:cNvSpPr/>
          <p:nvPr/>
        </p:nvSpPr>
        <p:spPr>
          <a:xfrm rot="20962073">
            <a:off x="8135948" y="2259783"/>
            <a:ext cx="808175" cy="1074420"/>
          </a:xfrm>
          <a:custGeom>
            <a:avLst/>
            <a:gdLst>
              <a:gd name="connsiteX0" fmla="*/ 563880 w 563880"/>
              <a:gd name="connsiteY0" fmla="*/ 0 h 1074420"/>
              <a:gd name="connsiteX1" fmla="*/ 175260 w 563880"/>
              <a:gd name="connsiteY1" fmla="*/ 198120 h 1074420"/>
              <a:gd name="connsiteX2" fmla="*/ 0 w 563880"/>
              <a:gd name="connsiteY2" fmla="*/ 1074420 h 1074420"/>
              <a:gd name="connsiteX3" fmla="*/ 0 w 563880"/>
              <a:gd name="connsiteY3" fmla="*/ 1074420 h 1074420"/>
            </a:gdLst>
            <a:ahLst/>
            <a:cxnLst>
              <a:cxn ang="0">
                <a:pos x="connsiteX0" y="connsiteY0"/>
              </a:cxn>
              <a:cxn ang="0">
                <a:pos x="connsiteX1" y="connsiteY1"/>
              </a:cxn>
              <a:cxn ang="0">
                <a:pos x="connsiteX2" y="connsiteY2"/>
              </a:cxn>
              <a:cxn ang="0">
                <a:pos x="connsiteX3" y="connsiteY3"/>
              </a:cxn>
            </a:cxnLst>
            <a:rect l="l" t="t" r="r" b="b"/>
            <a:pathLst>
              <a:path w="563880" h="1074420">
                <a:moveTo>
                  <a:pt x="563880" y="0"/>
                </a:moveTo>
                <a:cubicBezTo>
                  <a:pt x="416560" y="9525"/>
                  <a:pt x="269240" y="19050"/>
                  <a:pt x="175260" y="198120"/>
                </a:cubicBezTo>
                <a:cubicBezTo>
                  <a:pt x="81280" y="377190"/>
                  <a:pt x="0" y="1074420"/>
                  <a:pt x="0" y="1074420"/>
                </a:cubicBezTo>
                <a:lnTo>
                  <a:pt x="0" y="1074420"/>
                </a:lnTo>
              </a:path>
            </a:pathLst>
          </a:custGeom>
          <a:noFill/>
          <a:ln w="57150">
            <a:solidFill>
              <a:srgbClr val="FFC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9" name="Freeform: Shape 18">
            <a:extLst>
              <a:ext uri="{FF2B5EF4-FFF2-40B4-BE49-F238E27FC236}">
                <a16:creationId xmlns:a16="http://schemas.microsoft.com/office/drawing/2014/main" id="{301B9406-34A1-F90A-F4C1-EDED166BB564}"/>
              </a:ext>
            </a:extLst>
          </p:cNvPr>
          <p:cNvSpPr/>
          <p:nvPr/>
        </p:nvSpPr>
        <p:spPr>
          <a:xfrm flipV="1">
            <a:off x="8083928" y="1243773"/>
            <a:ext cx="761898" cy="896511"/>
          </a:xfrm>
          <a:custGeom>
            <a:avLst/>
            <a:gdLst>
              <a:gd name="connsiteX0" fmla="*/ 563880 w 563880"/>
              <a:gd name="connsiteY0" fmla="*/ 0 h 1074420"/>
              <a:gd name="connsiteX1" fmla="*/ 175260 w 563880"/>
              <a:gd name="connsiteY1" fmla="*/ 198120 h 1074420"/>
              <a:gd name="connsiteX2" fmla="*/ 0 w 563880"/>
              <a:gd name="connsiteY2" fmla="*/ 1074420 h 1074420"/>
              <a:gd name="connsiteX3" fmla="*/ 0 w 563880"/>
              <a:gd name="connsiteY3" fmla="*/ 1074420 h 1074420"/>
            </a:gdLst>
            <a:ahLst/>
            <a:cxnLst>
              <a:cxn ang="0">
                <a:pos x="connsiteX0" y="connsiteY0"/>
              </a:cxn>
              <a:cxn ang="0">
                <a:pos x="connsiteX1" y="connsiteY1"/>
              </a:cxn>
              <a:cxn ang="0">
                <a:pos x="connsiteX2" y="connsiteY2"/>
              </a:cxn>
              <a:cxn ang="0">
                <a:pos x="connsiteX3" y="connsiteY3"/>
              </a:cxn>
            </a:cxnLst>
            <a:rect l="l" t="t" r="r" b="b"/>
            <a:pathLst>
              <a:path w="563880" h="1074420">
                <a:moveTo>
                  <a:pt x="563880" y="0"/>
                </a:moveTo>
                <a:cubicBezTo>
                  <a:pt x="416560" y="9525"/>
                  <a:pt x="269240" y="19050"/>
                  <a:pt x="175260" y="198120"/>
                </a:cubicBezTo>
                <a:cubicBezTo>
                  <a:pt x="81280" y="377190"/>
                  <a:pt x="0" y="1074420"/>
                  <a:pt x="0" y="1074420"/>
                </a:cubicBezTo>
                <a:lnTo>
                  <a:pt x="0" y="1074420"/>
                </a:lnTo>
              </a:path>
            </a:pathLst>
          </a:custGeom>
          <a:noFill/>
          <a:ln w="57150">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Oval 21">
            <a:extLst>
              <a:ext uri="{FF2B5EF4-FFF2-40B4-BE49-F238E27FC236}">
                <a16:creationId xmlns:a16="http://schemas.microsoft.com/office/drawing/2014/main" id="{75F1FA2C-E7FF-C361-BF72-01711D61A01B}"/>
              </a:ext>
            </a:extLst>
          </p:cNvPr>
          <p:cNvSpPr/>
          <p:nvPr/>
        </p:nvSpPr>
        <p:spPr>
          <a:xfrm>
            <a:off x="8978181" y="1657094"/>
            <a:ext cx="1620000" cy="1620000"/>
          </a:xfrm>
          <a:prstGeom prst="ellipse">
            <a:avLst/>
          </a:prstGeom>
          <a:gradFill flip="none" rotWithShape="1">
            <a:gsLst>
              <a:gs pos="27000">
                <a:srgbClr val="EA27FF">
                  <a:alpha val="33000"/>
                </a:srgbClr>
              </a:gs>
              <a:gs pos="100000">
                <a:schemeClr val="bg1">
                  <a:alpha val="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4" name="Oval 23">
            <a:extLst>
              <a:ext uri="{FF2B5EF4-FFF2-40B4-BE49-F238E27FC236}">
                <a16:creationId xmlns:a16="http://schemas.microsoft.com/office/drawing/2014/main" id="{6ECEA3A4-E0A5-BF27-3B26-6DBBE729D733}"/>
              </a:ext>
            </a:extLst>
          </p:cNvPr>
          <p:cNvSpPr/>
          <p:nvPr/>
        </p:nvSpPr>
        <p:spPr>
          <a:xfrm>
            <a:off x="2704011" y="3503023"/>
            <a:ext cx="45719" cy="45719"/>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Oval 24">
            <a:extLst>
              <a:ext uri="{FF2B5EF4-FFF2-40B4-BE49-F238E27FC236}">
                <a16:creationId xmlns:a16="http://schemas.microsoft.com/office/drawing/2014/main" id="{2605BAB2-9A74-1295-C1A3-4B599122A53C}"/>
              </a:ext>
            </a:extLst>
          </p:cNvPr>
          <p:cNvSpPr/>
          <p:nvPr/>
        </p:nvSpPr>
        <p:spPr>
          <a:xfrm>
            <a:off x="2704011" y="3457304"/>
            <a:ext cx="45719" cy="45719"/>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30" name="Motivations to study leptonic atoms - Positronium and Muonium">
            <a:extLst>
              <a:ext uri="{FF2B5EF4-FFF2-40B4-BE49-F238E27FC236}">
                <a16:creationId xmlns:a16="http://schemas.microsoft.com/office/drawing/2014/main" id="{547F1790-B137-358C-FF5E-75078C5C8E47}"/>
              </a:ext>
            </a:extLst>
          </p:cNvPr>
          <p:cNvSpPr txBox="1">
            <a:spLocks/>
          </p:cNvSpPr>
          <p:nvPr/>
        </p:nvSpPr>
        <p:spPr>
          <a:xfrm>
            <a:off x="609600" y="844488"/>
            <a:ext cx="11252200" cy="60585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Gill Sans Light"/>
                <a:ea typeface="+mj-ea"/>
                <a:cs typeface="+mj-cs"/>
              </a:defRPr>
            </a:lvl1pPr>
          </a:lstStyle>
          <a:p>
            <a:r>
              <a:rPr lang="en-GB" dirty="0"/>
              <a:t>Mu-Mass experimental setup</a:t>
            </a:r>
          </a:p>
        </p:txBody>
      </p:sp>
      <p:sp>
        <p:nvSpPr>
          <p:cNvPr id="2" name="TextBox 1">
            <a:extLst>
              <a:ext uri="{FF2B5EF4-FFF2-40B4-BE49-F238E27FC236}">
                <a16:creationId xmlns:a16="http://schemas.microsoft.com/office/drawing/2014/main" id="{55B18A99-5C7C-1F7B-C2B0-D96C04C5B24F}"/>
              </a:ext>
            </a:extLst>
          </p:cNvPr>
          <p:cNvSpPr txBox="1"/>
          <p:nvPr/>
        </p:nvSpPr>
        <p:spPr>
          <a:xfrm>
            <a:off x="7733418" y="249753"/>
            <a:ext cx="3447221" cy="338554"/>
          </a:xfrm>
          <a:prstGeom prst="rect">
            <a:avLst/>
          </a:prstGeom>
          <a:noFill/>
        </p:spPr>
        <p:txBody>
          <a:bodyPr wrap="square">
            <a:spAutoFit/>
          </a:bodyPr>
          <a:lstStyle/>
          <a:p>
            <a:r>
              <a:rPr lang="en-US" sz="1600" dirty="0">
                <a:solidFill>
                  <a:schemeClr val="bg1"/>
                </a:solidFill>
              </a:rPr>
              <a:t>Edward Thorpe-Woods; Liverpool 2025</a:t>
            </a:r>
            <a:endParaRPr lang="en-US" sz="2400" dirty="0">
              <a:solidFill>
                <a:schemeClr val="bg1"/>
              </a:solidFill>
            </a:endParaRPr>
          </a:p>
        </p:txBody>
      </p:sp>
    </p:spTree>
    <p:extLst>
      <p:ext uri="{BB962C8B-B14F-4D97-AF65-F5344CB8AC3E}">
        <p14:creationId xmlns:p14="http://schemas.microsoft.com/office/powerpoint/2010/main" val="865683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29167E-6 2.59259E-6 L 0.00377 -0.02315 " pathEditMode="relative" rAng="0" ptsTypes="AA">
                                      <p:cBhvr>
                                        <p:cTn id="6" dur="100" fill="hold"/>
                                        <p:tgtEl>
                                          <p:spTgt spid="25"/>
                                        </p:tgtEl>
                                        <p:attrNameLst>
                                          <p:attrName>ppt_x</p:attrName>
                                          <p:attrName>ppt_y</p:attrName>
                                        </p:attrNameLst>
                                      </p:cBhvr>
                                      <p:rCtr x="182" y="-1157"/>
                                    </p:animMotion>
                                  </p:childTnLst>
                                </p:cTn>
                              </p:par>
                              <p:par>
                                <p:cTn id="7" presetID="0" presetClass="path" presetSubtype="0" accel="50000" decel="50000" fill="hold" grpId="0" nodeType="withEffect">
                                  <p:stCondLst>
                                    <p:cond delay="0"/>
                                  </p:stCondLst>
                                  <p:childTnLst>
                                    <p:animMotion origin="layout" path="M 0.00026 0.0037 L -0.02683 0.24421 L 0.15247 0.26551 L 0.15247 0.26551 " pathEditMode="relative" ptsTypes="AAAA">
                                      <p:cBhvr>
                                        <p:cTn id="8" dur="1500" fill="hold"/>
                                        <p:tgtEl>
                                          <p:spTgt spid="24"/>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3A0D8F-1970-B9E5-AEF9-D965C8DEA7D8}"/>
            </a:ext>
          </a:extLst>
        </p:cNvPr>
        <p:cNvGrpSpPr/>
        <p:nvPr/>
      </p:nvGrpSpPr>
      <p:grpSpPr>
        <a:xfrm>
          <a:off x="0" y="0"/>
          <a:ext cx="0" cy="0"/>
          <a:chOff x="0" y="0"/>
          <a:chExt cx="0" cy="0"/>
        </a:xfrm>
      </p:grpSpPr>
      <p:sp>
        <p:nvSpPr>
          <p:cNvPr id="18" name="TextBox 17">
            <a:extLst>
              <a:ext uri="{FF2B5EF4-FFF2-40B4-BE49-F238E27FC236}">
                <a16:creationId xmlns:a16="http://schemas.microsoft.com/office/drawing/2014/main" id="{9FDAD85B-5155-FE3E-ACC3-2C6BAEDA61E7}"/>
              </a:ext>
            </a:extLst>
          </p:cNvPr>
          <p:cNvSpPr txBox="1"/>
          <p:nvPr/>
        </p:nvSpPr>
        <p:spPr>
          <a:xfrm>
            <a:off x="7733418" y="249753"/>
            <a:ext cx="3447221" cy="338554"/>
          </a:xfrm>
          <a:prstGeom prst="rect">
            <a:avLst/>
          </a:prstGeom>
          <a:noFill/>
        </p:spPr>
        <p:txBody>
          <a:bodyPr wrap="square">
            <a:spAutoFit/>
          </a:bodyPr>
          <a:lstStyle/>
          <a:p>
            <a:r>
              <a:rPr lang="en-US" sz="1600" dirty="0">
                <a:solidFill>
                  <a:schemeClr val="bg1"/>
                </a:solidFill>
              </a:rPr>
              <a:t>Edward Thorpe-Woods; Liverpool 2025</a:t>
            </a:r>
            <a:endParaRPr lang="en-US" sz="2400" dirty="0">
              <a:solidFill>
                <a:schemeClr val="bg1"/>
              </a:solidFill>
            </a:endParaRPr>
          </a:p>
        </p:txBody>
      </p:sp>
      <p:sp>
        <p:nvSpPr>
          <p:cNvPr id="22" name="Motivations to study leptonic atoms - Positronium and Muonium">
            <a:extLst>
              <a:ext uri="{FF2B5EF4-FFF2-40B4-BE49-F238E27FC236}">
                <a16:creationId xmlns:a16="http://schemas.microsoft.com/office/drawing/2014/main" id="{0510055E-8D1E-F603-2457-93AA65C3714D}"/>
              </a:ext>
            </a:extLst>
          </p:cNvPr>
          <p:cNvSpPr txBox="1">
            <a:spLocks/>
          </p:cNvSpPr>
          <p:nvPr/>
        </p:nvSpPr>
        <p:spPr>
          <a:xfrm>
            <a:off x="1038515" y="1050025"/>
            <a:ext cx="8418512" cy="60585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Gill Sans Light"/>
                <a:ea typeface="+mj-ea"/>
                <a:cs typeface="+mj-cs"/>
              </a:defRPr>
            </a:lvl1pPr>
          </a:lstStyle>
          <a:p>
            <a:r>
              <a:rPr lang="en-GB" dirty="0"/>
              <a:t>Leptonic atoms &amp;  Muonium		</a:t>
            </a:r>
          </a:p>
        </p:txBody>
      </p:sp>
      <p:pic>
        <p:nvPicPr>
          <p:cNvPr id="2" name="Picture 1">
            <a:extLst>
              <a:ext uri="{FF2B5EF4-FFF2-40B4-BE49-F238E27FC236}">
                <a16:creationId xmlns:a16="http://schemas.microsoft.com/office/drawing/2014/main" id="{09EA2CD2-6A71-675E-5CEA-9A6FDB145A51}"/>
              </a:ext>
            </a:extLst>
          </p:cNvPr>
          <p:cNvPicPr>
            <a:picLocks noChangeAspect="1"/>
          </p:cNvPicPr>
          <p:nvPr/>
        </p:nvPicPr>
        <p:blipFill>
          <a:blip r:embed="rId3"/>
          <a:srcRect t="17320"/>
          <a:stretch>
            <a:fillRect/>
          </a:stretch>
        </p:blipFill>
        <p:spPr>
          <a:xfrm>
            <a:off x="8173947" y="2581443"/>
            <a:ext cx="3762366" cy="2959405"/>
          </a:xfrm>
          <a:prstGeom prst="rect">
            <a:avLst/>
          </a:prstGeom>
        </p:spPr>
      </p:pic>
      <mc:AlternateContent xmlns:mc="http://schemas.openxmlformats.org/markup-compatibility/2006" xmlns:a14="http://schemas.microsoft.com/office/drawing/2010/main">
        <mc:Choice Requires="a14">
          <p:sp>
            <p:nvSpPr>
              <p:cNvPr id="23" name="TextBox 22">
                <a:extLst>
                  <a:ext uri="{FF2B5EF4-FFF2-40B4-BE49-F238E27FC236}">
                    <a16:creationId xmlns:a16="http://schemas.microsoft.com/office/drawing/2014/main" id="{FE7D6DDC-4EA3-7FAA-97F8-149DC36DCB13}"/>
                  </a:ext>
                </a:extLst>
              </p:cNvPr>
              <p:cNvSpPr txBox="1"/>
              <p:nvPr/>
            </p:nvSpPr>
            <p:spPr>
              <a:xfrm>
                <a:off x="255687" y="2256078"/>
                <a:ext cx="7881445" cy="4173065"/>
              </a:xfrm>
              <a:prstGeom prst="rect">
                <a:avLst/>
              </a:prstGeom>
              <a:noFill/>
            </p:spPr>
            <p:txBody>
              <a:bodyPr wrap="square">
                <a:spAutoFit/>
              </a:bodyPr>
              <a:lstStyle/>
              <a:p>
                <a:pPr marL="342900" indent="-342900">
                  <a:lnSpc>
                    <a:spcPct val="150000"/>
                  </a:lnSpc>
                  <a:spcBef>
                    <a:spcPts val="500"/>
                  </a:spcBef>
                  <a:buClr>
                    <a:srgbClr val="0000AA"/>
                  </a:buClr>
                  <a:buSzPct val="100000"/>
                  <a:buFont typeface="Arial" panose="020B0604020202020204" pitchFamily="34" charset="0"/>
                  <a:buChar char="•"/>
                  <a:defRPr sz="2400">
                    <a:latin typeface="Helvetica Light"/>
                    <a:ea typeface="Helvetica Light"/>
                    <a:cs typeface="Helvetica Light"/>
                    <a:sym typeface="Helvetica Light"/>
                  </a:defRPr>
                </a:pPr>
                <a:r>
                  <a:rPr lang="en-US" sz="2400" dirty="0">
                    <a:latin typeface="+mj-lt"/>
                  </a:rPr>
                  <a:t>Leptonic atoms:  QED bound states containing only charged (anti)leptons</a:t>
                </a:r>
              </a:p>
              <a:p>
                <a:pPr marL="342900" indent="-342900">
                  <a:lnSpc>
                    <a:spcPct val="150000"/>
                  </a:lnSpc>
                  <a:spcBef>
                    <a:spcPts val="500"/>
                  </a:spcBef>
                  <a:buClr>
                    <a:srgbClr val="0000AA"/>
                  </a:buClr>
                  <a:buSzPct val="100000"/>
                  <a:buFont typeface="Arial" panose="020B0604020202020204" pitchFamily="34" charset="0"/>
                  <a:buChar char="•"/>
                  <a:defRPr sz="2400">
                    <a:latin typeface="Helvetica Light"/>
                    <a:ea typeface="Helvetica Light"/>
                    <a:cs typeface="Helvetica Light"/>
                    <a:sym typeface="Helvetica Light"/>
                  </a:defRPr>
                </a:pPr>
                <a:r>
                  <a:rPr lang="en-US" sz="2400" dirty="0">
                    <a:latin typeface="+mj-lt"/>
                  </a:rPr>
                  <a:t>Why? Simple atomic systems which are devoid of finite size effects</a:t>
                </a:r>
              </a:p>
              <a:p>
                <a:pPr marL="342900" indent="-342900">
                  <a:lnSpc>
                    <a:spcPct val="150000"/>
                  </a:lnSpc>
                  <a:spcBef>
                    <a:spcPts val="500"/>
                  </a:spcBef>
                  <a:buClr>
                    <a:srgbClr val="0000AA"/>
                  </a:buClr>
                  <a:buSzPct val="100000"/>
                  <a:buFont typeface="Arial" panose="020B0604020202020204" pitchFamily="34" charset="0"/>
                  <a:buChar char="•"/>
                  <a:defRPr sz="2400">
                    <a:latin typeface="Helvetica Light"/>
                    <a:ea typeface="Helvetica Light"/>
                    <a:cs typeface="Helvetica Light"/>
                    <a:sym typeface="Helvetica Light"/>
                  </a:defRPr>
                </a:pPr>
                <a:r>
                  <a:rPr lang="en-US" sz="2400" dirty="0"/>
                  <a:t>Muonium (M) : </a:t>
                </a:r>
                <a14:m>
                  <m:oMath xmlns:m="http://schemas.openxmlformats.org/officeDocument/2006/math">
                    <m:sSup>
                      <m:sSupPr>
                        <m:ctrlPr>
                          <a:rPr lang="en-US" sz="2400" i="1" smtClean="0">
                            <a:latin typeface="Cambria Math" panose="02040503050406030204" pitchFamily="18" charset="0"/>
                          </a:rPr>
                        </m:ctrlPr>
                      </m:sSupPr>
                      <m:e>
                        <m:r>
                          <a:rPr lang="en-US" sz="2400" i="1" smtClean="0">
                            <a:latin typeface="Cambria Math" panose="02040503050406030204" pitchFamily="18" charset="0"/>
                            <a:ea typeface="Cambria Math" panose="02040503050406030204" pitchFamily="18" charset="0"/>
                          </a:rPr>
                          <m:t>𝜇</m:t>
                        </m:r>
                      </m:e>
                      <m:sup>
                        <m:r>
                          <a:rPr lang="en-US" sz="2400" b="0" i="1" smtClean="0">
                            <a:latin typeface="Cambria Math" panose="02040503050406030204" pitchFamily="18" charset="0"/>
                          </a:rPr>
                          <m:t>+</m:t>
                        </m:r>
                      </m:sup>
                    </m:sSup>
                  </m:oMath>
                </a14:m>
                <a:r>
                  <a:rPr lang="en-US" sz="2400" dirty="0">
                    <a:latin typeface="+mj-lt"/>
                  </a:rPr>
                  <a:t>-</a:t>
                </a:r>
                <a14:m>
                  <m:oMath xmlns:m="http://schemas.openxmlformats.org/officeDocument/2006/math">
                    <m:sSup>
                      <m:sSupPr>
                        <m:ctrlPr>
                          <a:rPr lang="en-US" sz="2400" i="1" dirty="0" smtClean="0">
                            <a:latin typeface="Cambria Math" panose="02040503050406030204" pitchFamily="18" charset="0"/>
                          </a:rPr>
                        </m:ctrlPr>
                      </m:sSupPr>
                      <m:e>
                        <m:r>
                          <a:rPr lang="en-US" sz="2400" b="0" i="1" dirty="0" smtClean="0">
                            <a:latin typeface="Cambria Math" panose="02040503050406030204" pitchFamily="18" charset="0"/>
                          </a:rPr>
                          <m:t>𝑒</m:t>
                        </m:r>
                      </m:e>
                      <m:sup>
                        <m:r>
                          <a:rPr lang="en-US" sz="2400" b="0" i="1" dirty="0" smtClean="0">
                            <a:latin typeface="Cambria Math" panose="02040503050406030204" pitchFamily="18" charset="0"/>
                          </a:rPr>
                          <m:t>−</m:t>
                        </m:r>
                      </m:sup>
                    </m:sSup>
                  </m:oMath>
                </a14:m>
                <a:r>
                  <a:rPr lang="en-US" sz="2400" dirty="0">
                    <a:latin typeface="+mj-lt"/>
                  </a:rPr>
                  <a:t> bound state</a:t>
                </a:r>
              </a:p>
              <a:p>
                <a:pPr marL="342900" indent="-342900">
                  <a:lnSpc>
                    <a:spcPct val="150000"/>
                  </a:lnSpc>
                  <a:spcBef>
                    <a:spcPts val="500"/>
                  </a:spcBef>
                  <a:buClr>
                    <a:srgbClr val="0000AA"/>
                  </a:buClr>
                  <a:buSzPct val="100000"/>
                  <a:buFont typeface="Arial" panose="020B0604020202020204" pitchFamily="34" charset="0"/>
                  <a:buChar char="•"/>
                  <a:defRPr sz="2400">
                    <a:latin typeface="Helvetica Light"/>
                    <a:ea typeface="Helvetica Light"/>
                    <a:cs typeface="Helvetica Light"/>
                    <a:sym typeface="Helvetica Light"/>
                  </a:defRPr>
                </a:pPr>
                <a:r>
                  <a:rPr lang="en-US" sz="2400" dirty="0">
                    <a:latin typeface="+mj-lt"/>
                  </a:rPr>
                  <a:t>Lifetime of ~ 2.2µs (limited by muon)</a:t>
                </a:r>
              </a:p>
              <a:p>
                <a:pPr marL="342900" indent="-342900">
                  <a:lnSpc>
                    <a:spcPct val="150000"/>
                  </a:lnSpc>
                  <a:spcBef>
                    <a:spcPts val="500"/>
                  </a:spcBef>
                  <a:buClr>
                    <a:srgbClr val="0000AA"/>
                  </a:buClr>
                  <a:buSzPct val="100000"/>
                  <a:buFont typeface="Arial" panose="020B0604020202020204" pitchFamily="34" charset="0"/>
                  <a:buChar char="•"/>
                  <a:defRPr sz="2400">
                    <a:latin typeface="Helvetica Light"/>
                    <a:ea typeface="Helvetica Light"/>
                    <a:cs typeface="Helvetica Light"/>
                    <a:sym typeface="Helvetica Light"/>
                  </a:defRPr>
                </a:pPr>
                <a:endParaRPr lang="en-US" sz="2400" dirty="0">
                  <a:latin typeface="+mj-lt"/>
                </a:endParaRPr>
              </a:p>
            </p:txBody>
          </p:sp>
        </mc:Choice>
        <mc:Fallback xmlns="">
          <p:sp>
            <p:nvSpPr>
              <p:cNvPr id="23" name="TextBox 22">
                <a:extLst>
                  <a:ext uri="{FF2B5EF4-FFF2-40B4-BE49-F238E27FC236}">
                    <a16:creationId xmlns:a16="http://schemas.microsoft.com/office/drawing/2014/main" id="{FE7D6DDC-4EA3-7FAA-97F8-149DC36DCB13}"/>
                  </a:ext>
                </a:extLst>
              </p:cNvPr>
              <p:cNvSpPr txBox="1">
                <a:spLocks noRot="1" noChangeAspect="1" noMove="1" noResize="1" noEditPoints="1" noAdjustHandles="1" noChangeArrowheads="1" noChangeShapeType="1" noTextEdit="1"/>
              </p:cNvSpPr>
              <p:nvPr/>
            </p:nvSpPr>
            <p:spPr>
              <a:xfrm>
                <a:off x="255687" y="2256078"/>
                <a:ext cx="7881445" cy="4173065"/>
              </a:xfrm>
              <a:prstGeom prst="rect">
                <a:avLst/>
              </a:prstGeom>
              <a:blipFill>
                <a:blip r:embed="rId4"/>
                <a:stretch>
                  <a:fillRect l="-1083"/>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9" name="TextBox 38">
                <a:extLst>
                  <a:ext uri="{FF2B5EF4-FFF2-40B4-BE49-F238E27FC236}">
                    <a16:creationId xmlns:a16="http://schemas.microsoft.com/office/drawing/2014/main" id="{B9227001-3060-B06A-BA3A-D905CE8B1EE2}"/>
                  </a:ext>
                </a:extLst>
              </p:cNvPr>
              <p:cNvSpPr txBox="1"/>
              <p:nvPr/>
            </p:nvSpPr>
            <p:spPr>
              <a:xfrm>
                <a:off x="9257015" y="5807975"/>
                <a:ext cx="1248099" cy="578235"/>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b>
                        <m:sSubPr>
                          <m:ctrlPr>
                            <a:rPr lang="en-CH" sz="2000" i="1" smtClean="0">
                              <a:latin typeface="Cambria Math" panose="02040503050406030204" pitchFamily="18" charset="0"/>
                            </a:rPr>
                          </m:ctrlPr>
                        </m:sSubPr>
                        <m:e>
                          <m:r>
                            <a:rPr lang="en-US" sz="2000" b="0" i="1" smtClean="0">
                              <a:latin typeface="Cambria Math" panose="02040503050406030204" pitchFamily="18" charset="0"/>
                            </a:rPr>
                            <m:t>𝑚</m:t>
                          </m:r>
                        </m:e>
                        <m:sub>
                          <m:r>
                            <a:rPr lang="en-US" sz="2000" b="0" i="1" smtClean="0">
                              <a:latin typeface="Cambria Math" panose="02040503050406030204" pitchFamily="18" charset="0"/>
                            </a:rPr>
                            <m:t>𝑀</m:t>
                          </m:r>
                        </m:sub>
                      </m:sSub>
                      <m:r>
                        <a:rPr lang="en-US" sz="2000" b="0" i="1" smtClean="0">
                          <a:latin typeface="Cambria Math" panose="02040503050406030204" pitchFamily="18" charset="0"/>
                        </a:rPr>
                        <m:t>~</m:t>
                      </m:r>
                      <m:f>
                        <m:fPr>
                          <m:ctrlPr>
                            <a:rPr lang="en-US" sz="2000" b="0" i="1" smtClean="0">
                              <a:latin typeface="Cambria Math" panose="02040503050406030204" pitchFamily="18" charset="0"/>
                            </a:rPr>
                          </m:ctrlPr>
                        </m:fPr>
                        <m:num>
                          <m:r>
                            <a:rPr lang="en-US" sz="2000" b="0" i="1" smtClean="0">
                              <a:latin typeface="Cambria Math" panose="02040503050406030204" pitchFamily="18" charset="0"/>
                            </a:rPr>
                            <m:t>1</m:t>
                          </m:r>
                        </m:num>
                        <m:den>
                          <m:r>
                            <a:rPr lang="en-US" sz="2000" b="0" i="1" smtClean="0">
                              <a:latin typeface="Cambria Math" panose="02040503050406030204" pitchFamily="18" charset="0"/>
                            </a:rPr>
                            <m:t>9</m:t>
                          </m:r>
                        </m:den>
                      </m:f>
                      <m:sSub>
                        <m:sSubPr>
                          <m:ctrlPr>
                            <a:rPr lang="en-US" sz="2000" b="0" i="1" smtClean="0">
                              <a:latin typeface="Cambria Math" panose="02040503050406030204" pitchFamily="18" charset="0"/>
                            </a:rPr>
                          </m:ctrlPr>
                        </m:sSubPr>
                        <m:e>
                          <m:r>
                            <a:rPr lang="en-US" sz="2000" b="0" i="1" smtClean="0">
                              <a:latin typeface="Cambria Math" panose="02040503050406030204" pitchFamily="18" charset="0"/>
                            </a:rPr>
                            <m:t>𝑚</m:t>
                          </m:r>
                        </m:e>
                        <m:sub>
                          <m:r>
                            <a:rPr lang="en-US" sz="2000" b="0" i="1" smtClean="0">
                              <a:latin typeface="Cambria Math" panose="02040503050406030204" pitchFamily="18" charset="0"/>
                            </a:rPr>
                            <m:t>𝐻</m:t>
                          </m:r>
                        </m:sub>
                      </m:sSub>
                    </m:oMath>
                  </m:oMathPara>
                </a14:m>
                <a:endParaRPr lang="en-CH" sz="2000" dirty="0"/>
              </a:p>
            </p:txBody>
          </p:sp>
        </mc:Choice>
        <mc:Fallback xmlns="">
          <p:sp>
            <p:nvSpPr>
              <p:cNvPr id="39" name="TextBox 38">
                <a:extLst>
                  <a:ext uri="{FF2B5EF4-FFF2-40B4-BE49-F238E27FC236}">
                    <a16:creationId xmlns:a16="http://schemas.microsoft.com/office/drawing/2014/main" id="{B9227001-3060-B06A-BA3A-D905CE8B1EE2}"/>
                  </a:ext>
                </a:extLst>
              </p:cNvPr>
              <p:cNvSpPr txBox="1">
                <a:spLocks noRot="1" noChangeAspect="1" noMove="1" noResize="1" noEditPoints="1" noAdjustHandles="1" noChangeArrowheads="1" noChangeShapeType="1" noTextEdit="1"/>
              </p:cNvSpPr>
              <p:nvPr/>
            </p:nvSpPr>
            <p:spPr>
              <a:xfrm>
                <a:off x="9257015" y="5807975"/>
                <a:ext cx="1248099" cy="578235"/>
              </a:xfrm>
              <a:prstGeom prst="rect">
                <a:avLst/>
              </a:prstGeom>
              <a:blipFill>
                <a:blip r:embed="rId5"/>
                <a:stretch>
                  <a:fillRect/>
                </a:stretch>
              </a:blipFill>
            </p:spPr>
            <p:txBody>
              <a:bodyPr/>
              <a:lstStyle/>
              <a:p>
                <a:r>
                  <a:rPr lang="en-CH">
                    <a:noFill/>
                  </a:rPr>
                  <a:t> </a:t>
                </a:r>
              </a:p>
            </p:txBody>
          </p:sp>
        </mc:Fallback>
      </mc:AlternateContent>
    </p:spTree>
    <p:extLst>
      <p:ext uri="{BB962C8B-B14F-4D97-AF65-F5344CB8AC3E}">
        <p14:creationId xmlns:p14="http://schemas.microsoft.com/office/powerpoint/2010/main" val="19149655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BF795C-4E1F-3FA2-0A8E-ABA4AB840F51}"/>
            </a:ext>
          </a:extLst>
        </p:cNvPr>
        <p:cNvGrpSpPr/>
        <p:nvPr/>
      </p:nvGrpSpPr>
      <p:grpSpPr>
        <a:xfrm>
          <a:off x="0" y="0"/>
          <a:ext cx="0" cy="0"/>
          <a:chOff x="0" y="0"/>
          <a:chExt cx="0" cy="0"/>
        </a:xfrm>
      </p:grpSpPr>
      <p:sp>
        <p:nvSpPr>
          <p:cNvPr id="17" name="I. Cortinovis, PC,  et al., EPJD 77, 66 (2023)">
            <a:extLst>
              <a:ext uri="{FF2B5EF4-FFF2-40B4-BE49-F238E27FC236}">
                <a16:creationId xmlns:a16="http://schemas.microsoft.com/office/drawing/2014/main" id="{0C00321E-E22F-930C-D46C-F4FE49043038}"/>
              </a:ext>
            </a:extLst>
          </p:cNvPr>
          <p:cNvSpPr txBox="1"/>
          <p:nvPr/>
        </p:nvSpPr>
        <p:spPr>
          <a:xfrm>
            <a:off x="3232395" y="1499875"/>
            <a:ext cx="2774668" cy="4252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lnSpc>
                <a:spcPts val="3100"/>
              </a:lnSpc>
              <a:spcBef>
                <a:spcPts val="1200"/>
              </a:spcBef>
              <a:defRPr sz="1200">
                <a:latin typeface="Helvetica Light"/>
                <a:ea typeface="Helvetica Light"/>
                <a:cs typeface="Helvetica Light"/>
                <a:sym typeface="Helvetica Light"/>
              </a:defRPr>
            </a:lvl1pPr>
          </a:lstStyle>
          <a:p>
            <a:r>
              <a:rPr dirty="0"/>
              <a:t>I. </a:t>
            </a:r>
            <a:r>
              <a:rPr dirty="0" err="1"/>
              <a:t>Cortinovis</a:t>
            </a:r>
            <a:r>
              <a:rPr dirty="0"/>
              <a:t>, PC,  et al., EPJD 77 (2023)</a:t>
            </a:r>
          </a:p>
        </p:txBody>
      </p:sp>
      <p:sp>
        <p:nvSpPr>
          <p:cNvPr id="3" name="Being purely leptonic, they can be described very precisely by bound state QED calculations devoid of uncertainties from nuclear size effects present in normal atoms. Therefore, any deviation between theory and measurements could be a signal of New Physi">
            <a:extLst>
              <a:ext uri="{FF2B5EF4-FFF2-40B4-BE49-F238E27FC236}">
                <a16:creationId xmlns:a16="http://schemas.microsoft.com/office/drawing/2014/main" id="{589DD3DA-0E9B-1C50-FA1D-81BF0D9A3A85}"/>
              </a:ext>
            </a:extLst>
          </p:cNvPr>
          <p:cNvSpPr txBox="1"/>
          <p:nvPr/>
        </p:nvSpPr>
        <p:spPr>
          <a:xfrm>
            <a:off x="688975" y="1841386"/>
            <a:ext cx="5031105"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361950" indent="-361950">
              <a:spcBef>
                <a:spcPts val="500"/>
              </a:spcBef>
              <a:buClr>
                <a:srgbClr val="A8322D"/>
              </a:buClr>
              <a:buSzPct val="100000"/>
              <a:buChar char="▪"/>
              <a:defRPr sz="2400">
                <a:latin typeface="Helvetica Light"/>
                <a:ea typeface="Helvetica Light"/>
                <a:cs typeface="Helvetica Light"/>
                <a:sym typeface="Helvetica Light"/>
              </a:defRPr>
            </a:pPr>
            <a:endParaRPr b="1" dirty="0">
              <a:latin typeface="+mj-lt"/>
              <a:ea typeface="+mn-ea"/>
              <a:cs typeface="+mn-cs"/>
              <a:sym typeface="Helvetica"/>
            </a:endParaRPr>
          </a:p>
        </p:txBody>
      </p:sp>
      <p:sp>
        <p:nvSpPr>
          <p:cNvPr id="10" name="Rectangle 9">
            <a:extLst>
              <a:ext uri="{FF2B5EF4-FFF2-40B4-BE49-F238E27FC236}">
                <a16:creationId xmlns:a16="http://schemas.microsoft.com/office/drawing/2014/main" id="{72ACBE39-DCA3-B2DD-2D1F-76E641065E90}"/>
              </a:ext>
            </a:extLst>
          </p:cNvPr>
          <p:cNvSpPr/>
          <p:nvPr/>
        </p:nvSpPr>
        <p:spPr>
          <a:xfrm>
            <a:off x="3071184" y="2818221"/>
            <a:ext cx="388103" cy="305611"/>
          </a:xfrm>
          <a:prstGeom prst="rect">
            <a:avLst/>
          </a:prstGeom>
          <a:no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3" name="Rectangle 72">
            <a:extLst>
              <a:ext uri="{FF2B5EF4-FFF2-40B4-BE49-F238E27FC236}">
                <a16:creationId xmlns:a16="http://schemas.microsoft.com/office/drawing/2014/main" id="{D6EB45E3-9E4E-E79A-E0B3-000D6E131A1D}"/>
              </a:ext>
            </a:extLst>
          </p:cNvPr>
          <p:cNvSpPr/>
          <p:nvPr/>
        </p:nvSpPr>
        <p:spPr>
          <a:xfrm>
            <a:off x="7395210" y="973937"/>
            <a:ext cx="4556262" cy="293909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28" name="Straight Connector 27">
            <a:extLst>
              <a:ext uri="{FF2B5EF4-FFF2-40B4-BE49-F238E27FC236}">
                <a16:creationId xmlns:a16="http://schemas.microsoft.com/office/drawing/2014/main" id="{50F73F45-D832-E742-CDEC-DD9A8C7039F3}"/>
              </a:ext>
            </a:extLst>
          </p:cNvPr>
          <p:cNvCxnSpPr/>
          <p:nvPr/>
        </p:nvCxnSpPr>
        <p:spPr>
          <a:xfrm>
            <a:off x="8378162" y="4934436"/>
            <a:ext cx="1807028" cy="0"/>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a:extLst>
              <a:ext uri="{FF2B5EF4-FFF2-40B4-BE49-F238E27FC236}">
                <a16:creationId xmlns:a16="http://schemas.microsoft.com/office/drawing/2014/main" id="{6D1BE36E-021A-EBEF-F15A-7B0CCADCD5B2}"/>
              </a:ext>
            </a:extLst>
          </p:cNvPr>
          <p:cNvCxnSpPr/>
          <p:nvPr/>
        </p:nvCxnSpPr>
        <p:spPr>
          <a:xfrm>
            <a:off x="8378162" y="6403657"/>
            <a:ext cx="1807028" cy="0"/>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79F0F362-3666-5C45-E0D3-D34254D14DA1}"/>
              </a:ext>
            </a:extLst>
          </p:cNvPr>
          <p:cNvCxnSpPr/>
          <p:nvPr/>
        </p:nvCxnSpPr>
        <p:spPr>
          <a:xfrm>
            <a:off x="8279416" y="4571369"/>
            <a:ext cx="1807028" cy="0"/>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37" name="TextBox 36">
            <a:extLst>
              <a:ext uri="{FF2B5EF4-FFF2-40B4-BE49-F238E27FC236}">
                <a16:creationId xmlns:a16="http://schemas.microsoft.com/office/drawing/2014/main" id="{15BD5313-E5C1-C4AC-65BF-1EF555266CFC}"/>
              </a:ext>
            </a:extLst>
          </p:cNvPr>
          <p:cNvSpPr txBox="1"/>
          <p:nvPr/>
        </p:nvSpPr>
        <p:spPr>
          <a:xfrm>
            <a:off x="10063584" y="6229003"/>
            <a:ext cx="775746" cy="338554"/>
          </a:xfrm>
          <a:prstGeom prst="rect">
            <a:avLst/>
          </a:prstGeom>
          <a:noFill/>
        </p:spPr>
        <p:txBody>
          <a:bodyPr wrap="square" rtlCol="0">
            <a:spAutoFit/>
          </a:bodyPr>
          <a:lstStyle/>
          <a:p>
            <a:pPr algn="ctr"/>
            <a:r>
              <a:rPr lang="en-US" sz="1600" b="1" dirty="0"/>
              <a:t>1S</a:t>
            </a:r>
            <a:endParaRPr lang="en-CH" sz="1100" b="1" dirty="0"/>
          </a:p>
        </p:txBody>
      </p:sp>
      <p:sp>
        <p:nvSpPr>
          <p:cNvPr id="38" name="TextBox 37">
            <a:extLst>
              <a:ext uri="{FF2B5EF4-FFF2-40B4-BE49-F238E27FC236}">
                <a16:creationId xmlns:a16="http://schemas.microsoft.com/office/drawing/2014/main" id="{53FFAD2A-48D0-2C8F-3E31-AA5A7F4FD569}"/>
              </a:ext>
            </a:extLst>
          </p:cNvPr>
          <p:cNvSpPr txBox="1"/>
          <p:nvPr/>
        </p:nvSpPr>
        <p:spPr>
          <a:xfrm>
            <a:off x="10073029" y="4768261"/>
            <a:ext cx="775746" cy="338554"/>
          </a:xfrm>
          <a:prstGeom prst="rect">
            <a:avLst/>
          </a:prstGeom>
          <a:noFill/>
        </p:spPr>
        <p:txBody>
          <a:bodyPr wrap="square" rtlCol="0">
            <a:spAutoFit/>
          </a:bodyPr>
          <a:lstStyle/>
          <a:p>
            <a:pPr algn="ctr"/>
            <a:r>
              <a:rPr lang="en-US" sz="1600" b="1" dirty="0"/>
              <a:t>2S</a:t>
            </a:r>
            <a:endParaRPr lang="en-CH" sz="1100" b="1" dirty="0"/>
          </a:p>
        </p:txBody>
      </p:sp>
      <p:sp>
        <p:nvSpPr>
          <p:cNvPr id="39" name="TextBox 38">
            <a:extLst>
              <a:ext uri="{FF2B5EF4-FFF2-40B4-BE49-F238E27FC236}">
                <a16:creationId xmlns:a16="http://schemas.microsoft.com/office/drawing/2014/main" id="{244F9A2A-3C6C-5AB6-4847-8D722E58E879}"/>
              </a:ext>
            </a:extLst>
          </p:cNvPr>
          <p:cNvSpPr txBox="1"/>
          <p:nvPr/>
        </p:nvSpPr>
        <p:spPr>
          <a:xfrm>
            <a:off x="9998492" y="4414321"/>
            <a:ext cx="1068557" cy="276999"/>
          </a:xfrm>
          <a:prstGeom prst="rect">
            <a:avLst/>
          </a:prstGeom>
          <a:noFill/>
        </p:spPr>
        <p:txBody>
          <a:bodyPr wrap="square" rtlCol="0">
            <a:spAutoFit/>
          </a:bodyPr>
          <a:lstStyle/>
          <a:p>
            <a:pPr algn="ctr"/>
            <a:r>
              <a:rPr lang="en-US" sz="1200" b="1" dirty="0"/>
              <a:t>continuum</a:t>
            </a:r>
            <a:endParaRPr lang="en-CH" sz="1000" b="1" dirty="0"/>
          </a:p>
        </p:txBody>
      </p:sp>
      <p:sp>
        <p:nvSpPr>
          <p:cNvPr id="5" name="Rectangle 4">
            <a:extLst>
              <a:ext uri="{FF2B5EF4-FFF2-40B4-BE49-F238E27FC236}">
                <a16:creationId xmlns:a16="http://schemas.microsoft.com/office/drawing/2014/main" id="{F5D3CF4D-EA9E-1997-1424-DFC73CD0824D}"/>
              </a:ext>
            </a:extLst>
          </p:cNvPr>
          <p:cNvSpPr/>
          <p:nvPr/>
        </p:nvSpPr>
        <p:spPr>
          <a:xfrm>
            <a:off x="11296721" y="1383203"/>
            <a:ext cx="132348" cy="2160000"/>
          </a:xfrm>
          <a:prstGeom prst="rect">
            <a:avLst/>
          </a:prstGeom>
          <a:pattFill prst="pct40">
            <a:fgClr>
              <a:schemeClr val="bg1">
                <a:lumMod val="50000"/>
              </a:schemeClr>
            </a:fgClr>
            <a:bgClr>
              <a:schemeClr val="bg1"/>
            </a:bgClr>
          </a:patt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20" name="Picture 19">
            <a:extLst>
              <a:ext uri="{FF2B5EF4-FFF2-40B4-BE49-F238E27FC236}">
                <a16:creationId xmlns:a16="http://schemas.microsoft.com/office/drawing/2014/main" id="{289B57EA-3EE8-9FC6-F3C2-BF68F4E46A3F}"/>
              </a:ext>
            </a:extLst>
          </p:cNvPr>
          <p:cNvPicPr>
            <a:picLocks noChangeAspect="1"/>
          </p:cNvPicPr>
          <p:nvPr/>
        </p:nvPicPr>
        <p:blipFill>
          <a:blip r:embed="rId3"/>
          <a:srcRect b="5916"/>
          <a:stretch>
            <a:fillRect/>
          </a:stretch>
        </p:blipFill>
        <p:spPr>
          <a:xfrm>
            <a:off x="455391" y="1555067"/>
            <a:ext cx="6297184" cy="5183160"/>
          </a:xfrm>
          <a:prstGeom prst="rect">
            <a:avLst/>
          </a:prstGeom>
        </p:spPr>
      </p:pic>
      <p:sp>
        <p:nvSpPr>
          <p:cNvPr id="27" name="Rectangle 26">
            <a:extLst>
              <a:ext uri="{FF2B5EF4-FFF2-40B4-BE49-F238E27FC236}">
                <a16:creationId xmlns:a16="http://schemas.microsoft.com/office/drawing/2014/main" id="{C6391C9B-3F33-E486-4E17-4DEDFC3D6646}"/>
              </a:ext>
            </a:extLst>
          </p:cNvPr>
          <p:cNvSpPr/>
          <p:nvPr/>
        </p:nvSpPr>
        <p:spPr>
          <a:xfrm>
            <a:off x="7395210" y="3913027"/>
            <a:ext cx="4556262" cy="269095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4" name="Rectangle 43">
            <a:extLst>
              <a:ext uri="{FF2B5EF4-FFF2-40B4-BE49-F238E27FC236}">
                <a16:creationId xmlns:a16="http://schemas.microsoft.com/office/drawing/2014/main" id="{52B0AD70-AD2A-7516-0D4F-A0329A1D755A}"/>
              </a:ext>
            </a:extLst>
          </p:cNvPr>
          <p:cNvSpPr/>
          <p:nvPr/>
        </p:nvSpPr>
        <p:spPr>
          <a:xfrm>
            <a:off x="5103125" y="3703524"/>
            <a:ext cx="1514243" cy="714472"/>
          </a:xfrm>
          <a:prstGeom prst="rect">
            <a:avLst/>
          </a:prstGeom>
          <a:solidFill>
            <a:srgbClr val="E7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7" name="TextBox 46">
            <a:extLst>
              <a:ext uri="{FF2B5EF4-FFF2-40B4-BE49-F238E27FC236}">
                <a16:creationId xmlns:a16="http://schemas.microsoft.com/office/drawing/2014/main" id="{BF52FDC4-0293-C406-7CBE-904C725F22B6}"/>
              </a:ext>
            </a:extLst>
          </p:cNvPr>
          <p:cNvSpPr txBox="1"/>
          <p:nvPr/>
        </p:nvSpPr>
        <p:spPr>
          <a:xfrm>
            <a:off x="10127560" y="3906130"/>
            <a:ext cx="1807027" cy="338554"/>
          </a:xfrm>
          <a:prstGeom prst="rect">
            <a:avLst/>
          </a:prstGeom>
          <a:noFill/>
        </p:spPr>
        <p:txBody>
          <a:bodyPr wrap="square" rtlCol="0">
            <a:spAutoFit/>
          </a:bodyPr>
          <a:lstStyle/>
          <a:p>
            <a:pPr algn="ctr"/>
            <a:r>
              <a:rPr lang="en-US" sz="1600" b="1" dirty="0"/>
              <a:t> Internal State of M</a:t>
            </a:r>
            <a:endParaRPr lang="en-CH" sz="1100" b="1" dirty="0"/>
          </a:p>
        </p:txBody>
      </p:sp>
      <p:sp>
        <p:nvSpPr>
          <p:cNvPr id="48" name="TextBox 47">
            <a:extLst>
              <a:ext uri="{FF2B5EF4-FFF2-40B4-BE49-F238E27FC236}">
                <a16:creationId xmlns:a16="http://schemas.microsoft.com/office/drawing/2014/main" id="{787212B6-B6C0-D40E-7442-3CD95E2AA0AF}"/>
              </a:ext>
            </a:extLst>
          </p:cNvPr>
          <p:cNvSpPr txBox="1"/>
          <p:nvPr/>
        </p:nvSpPr>
        <p:spPr>
          <a:xfrm>
            <a:off x="9563084" y="944875"/>
            <a:ext cx="2571381" cy="338554"/>
          </a:xfrm>
          <a:prstGeom prst="rect">
            <a:avLst/>
          </a:prstGeom>
          <a:noFill/>
        </p:spPr>
        <p:txBody>
          <a:bodyPr wrap="square" rtlCol="0">
            <a:spAutoFit/>
          </a:bodyPr>
          <a:lstStyle/>
          <a:p>
            <a:pPr algn="ctr"/>
            <a:r>
              <a:rPr lang="en-US" sz="1600" b="1" dirty="0"/>
              <a:t> Zoom on Laser &amp; target</a:t>
            </a:r>
            <a:endParaRPr lang="en-CH" sz="1100" b="1" dirty="0"/>
          </a:p>
        </p:txBody>
      </p:sp>
      <p:sp>
        <p:nvSpPr>
          <p:cNvPr id="49" name="TextBox 48">
            <a:extLst>
              <a:ext uri="{FF2B5EF4-FFF2-40B4-BE49-F238E27FC236}">
                <a16:creationId xmlns:a16="http://schemas.microsoft.com/office/drawing/2014/main" id="{4629DE00-014E-95C2-840C-97434BF33871}"/>
              </a:ext>
            </a:extLst>
          </p:cNvPr>
          <p:cNvSpPr txBox="1"/>
          <p:nvPr/>
        </p:nvSpPr>
        <p:spPr>
          <a:xfrm>
            <a:off x="10742745" y="3570100"/>
            <a:ext cx="1315128" cy="338554"/>
          </a:xfrm>
          <a:prstGeom prst="rect">
            <a:avLst/>
          </a:prstGeom>
          <a:noFill/>
        </p:spPr>
        <p:txBody>
          <a:bodyPr wrap="square" rtlCol="0">
            <a:spAutoFit/>
          </a:bodyPr>
          <a:lstStyle/>
          <a:p>
            <a:pPr algn="ctr"/>
            <a:r>
              <a:rPr lang="en-US" sz="1600" b="1" dirty="0"/>
              <a:t>SiO2 target</a:t>
            </a:r>
            <a:endParaRPr lang="en-CH" sz="1100" b="1" dirty="0"/>
          </a:p>
        </p:txBody>
      </p:sp>
      <p:sp>
        <p:nvSpPr>
          <p:cNvPr id="12" name="TextBox 11">
            <a:extLst>
              <a:ext uri="{FF2B5EF4-FFF2-40B4-BE49-F238E27FC236}">
                <a16:creationId xmlns:a16="http://schemas.microsoft.com/office/drawing/2014/main" id="{09C31568-7BBF-B267-F713-E09A63BE3868}"/>
              </a:ext>
            </a:extLst>
          </p:cNvPr>
          <p:cNvSpPr txBox="1"/>
          <p:nvPr/>
        </p:nvSpPr>
        <p:spPr>
          <a:xfrm>
            <a:off x="8955332" y="3287570"/>
            <a:ext cx="1903244" cy="292388"/>
          </a:xfrm>
          <a:prstGeom prst="rect">
            <a:avLst/>
          </a:prstGeom>
          <a:noFill/>
        </p:spPr>
        <p:txBody>
          <a:bodyPr wrap="square" rtlCol="0">
            <a:spAutoFit/>
          </a:bodyPr>
          <a:lstStyle/>
          <a:p>
            <a:pPr algn="ctr"/>
            <a:r>
              <a:rPr lang="en-US" sz="1300" dirty="0">
                <a:solidFill>
                  <a:srgbClr val="ED4DBD"/>
                </a:solidFill>
              </a:rPr>
              <a:t>244nm (100mW)</a:t>
            </a:r>
            <a:endParaRPr lang="en-CH" sz="1300" dirty="0">
              <a:solidFill>
                <a:srgbClr val="ED4DBD"/>
              </a:solidFil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5680D77F-9EC1-6C8B-0ED5-9AEA0F8528FE}"/>
                  </a:ext>
                </a:extLst>
              </p:cNvPr>
              <p:cNvSpPr txBox="1"/>
              <p:nvPr/>
            </p:nvSpPr>
            <p:spPr>
              <a:xfrm>
                <a:off x="10774318" y="1933719"/>
                <a:ext cx="35375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068306"/>
                          </a:solidFill>
                          <a:latin typeface="Cambria Math" panose="02040503050406030204" pitchFamily="18" charset="0"/>
                        </a:rPr>
                        <m:t>𝑀</m:t>
                      </m:r>
                    </m:oMath>
                  </m:oMathPara>
                </a14:m>
                <a:endParaRPr lang="en-CH" sz="2400" dirty="0">
                  <a:solidFill>
                    <a:srgbClr val="068306"/>
                  </a:solidFill>
                </a:endParaRPr>
              </a:p>
            </p:txBody>
          </p:sp>
        </mc:Choice>
        <mc:Fallback xmlns="">
          <p:sp>
            <p:nvSpPr>
              <p:cNvPr id="9" name="TextBox 8">
                <a:extLst>
                  <a:ext uri="{FF2B5EF4-FFF2-40B4-BE49-F238E27FC236}">
                    <a16:creationId xmlns:a16="http://schemas.microsoft.com/office/drawing/2014/main" id="{5680D77F-9EC1-6C8B-0ED5-9AEA0F8528FE}"/>
                  </a:ext>
                </a:extLst>
              </p:cNvPr>
              <p:cNvSpPr txBox="1">
                <a:spLocks noRot="1" noChangeAspect="1" noMove="1" noResize="1" noEditPoints="1" noAdjustHandles="1" noChangeArrowheads="1" noChangeShapeType="1" noTextEdit="1"/>
              </p:cNvSpPr>
              <p:nvPr/>
            </p:nvSpPr>
            <p:spPr>
              <a:xfrm>
                <a:off x="10774318" y="1933719"/>
                <a:ext cx="353750" cy="369332"/>
              </a:xfrm>
              <a:prstGeom prst="rect">
                <a:avLst/>
              </a:prstGeom>
              <a:blipFill>
                <a:blip r:embed="rId4"/>
                <a:stretch>
                  <a:fillRect l="-17241" r="-17241" b="-6557"/>
                </a:stretch>
              </a:blipFill>
            </p:spPr>
            <p:txBody>
              <a:bodyPr/>
              <a:lstStyle/>
              <a:p>
                <a:r>
                  <a:rPr lang="en-CH">
                    <a:noFill/>
                  </a:rPr>
                  <a:t> </a:t>
                </a:r>
              </a:p>
            </p:txBody>
          </p:sp>
        </mc:Fallback>
      </mc:AlternateContent>
      <p:cxnSp>
        <p:nvCxnSpPr>
          <p:cNvPr id="13" name="Straight Arrow Connector 12">
            <a:extLst>
              <a:ext uri="{FF2B5EF4-FFF2-40B4-BE49-F238E27FC236}">
                <a16:creationId xmlns:a16="http://schemas.microsoft.com/office/drawing/2014/main" id="{13A5B237-F1E0-CAEA-F11C-EE5A4AF0F124}"/>
              </a:ext>
            </a:extLst>
          </p:cNvPr>
          <p:cNvCxnSpPr/>
          <p:nvPr/>
        </p:nvCxnSpPr>
        <p:spPr>
          <a:xfrm flipV="1">
            <a:off x="9182930" y="5685183"/>
            <a:ext cx="0" cy="713097"/>
          </a:xfrm>
          <a:prstGeom prst="straightConnector1">
            <a:avLst/>
          </a:prstGeom>
          <a:ln w="38100">
            <a:solidFill>
              <a:srgbClr val="EA27FF"/>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4BACE16E-70F5-4FE6-FDB5-94152827CFE9}"/>
              </a:ext>
            </a:extLst>
          </p:cNvPr>
          <p:cNvCxnSpPr/>
          <p:nvPr/>
        </p:nvCxnSpPr>
        <p:spPr>
          <a:xfrm flipV="1">
            <a:off x="9182930" y="4954314"/>
            <a:ext cx="0" cy="713097"/>
          </a:xfrm>
          <a:prstGeom prst="straightConnector1">
            <a:avLst/>
          </a:prstGeom>
          <a:ln w="38100">
            <a:solidFill>
              <a:srgbClr val="EA27FF"/>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8D1C17E6-3EB4-8C19-E094-B04527130B61}"/>
              </a:ext>
            </a:extLst>
          </p:cNvPr>
          <p:cNvSpPr txBox="1"/>
          <p:nvPr/>
        </p:nvSpPr>
        <p:spPr>
          <a:xfrm>
            <a:off x="8607290" y="5229712"/>
            <a:ext cx="1903244" cy="292388"/>
          </a:xfrm>
          <a:prstGeom prst="rect">
            <a:avLst/>
          </a:prstGeom>
          <a:noFill/>
        </p:spPr>
        <p:txBody>
          <a:bodyPr wrap="square" rtlCol="0">
            <a:spAutoFit/>
          </a:bodyPr>
          <a:lstStyle/>
          <a:p>
            <a:pPr algn="ctr"/>
            <a:r>
              <a:rPr lang="en-US" sz="1300" dirty="0">
                <a:solidFill>
                  <a:srgbClr val="ED4DBD"/>
                </a:solidFill>
              </a:rPr>
              <a:t>244nm</a:t>
            </a:r>
            <a:endParaRPr lang="en-CH" sz="1300" dirty="0">
              <a:solidFill>
                <a:srgbClr val="ED4DBD"/>
              </a:solidFill>
            </a:endParaRPr>
          </a:p>
        </p:txBody>
      </p:sp>
      <p:sp>
        <p:nvSpPr>
          <p:cNvPr id="16" name="TextBox 15">
            <a:extLst>
              <a:ext uri="{FF2B5EF4-FFF2-40B4-BE49-F238E27FC236}">
                <a16:creationId xmlns:a16="http://schemas.microsoft.com/office/drawing/2014/main" id="{AF2D246F-8AA2-BBE1-7D69-1815EED903FB}"/>
              </a:ext>
            </a:extLst>
          </p:cNvPr>
          <p:cNvSpPr txBox="1"/>
          <p:nvPr/>
        </p:nvSpPr>
        <p:spPr>
          <a:xfrm>
            <a:off x="8647808" y="5933167"/>
            <a:ext cx="1903244" cy="292388"/>
          </a:xfrm>
          <a:prstGeom prst="rect">
            <a:avLst/>
          </a:prstGeom>
          <a:noFill/>
        </p:spPr>
        <p:txBody>
          <a:bodyPr wrap="square" rtlCol="0">
            <a:spAutoFit/>
          </a:bodyPr>
          <a:lstStyle/>
          <a:p>
            <a:pPr algn="ctr"/>
            <a:r>
              <a:rPr lang="en-US" sz="1300" dirty="0">
                <a:solidFill>
                  <a:srgbClr val="ED4DBD"/>
                </a:solidFill>
              </a:rPr>
              <a:t>244nm</a:t>
            </a:r>
            <a:endParaRPr lang="en-CH" sz="1300" dirty="0">
              <a:solidFill>
                <a:srgbClr val="ED4DBD"/>
              </a:solidFill>
            </a:endParaRPr>
          </a:p>
        </p:txBody>
      </p:sp>
      <p:cxnSp>
        <p:nvCxnSpPr>
          <p:cNvPr id="18" name="Straight Arrow Connector 17">
            <a:extLst>
              <a:ext uri="{FF2B5EF4-FFF2-40B4-BE49-F238E27FC236}">
                <a16:creationId xmlns:a16="http://schemas.microsoft.com/office/drawing/2014/main" id="{48F78567-E3B2-4871-3E2B-3E7D7381F38C}"/>
              </a:ext>
            </a:extLst>
          </p:cNvPr>
          <p:cNvCxnSpPr>
            <a:cxnSpLocks/>
          </p:cNvCxnSpPr>
          <p:nvPr/>
        </p:nvCxnSpPr>
        <p:spPr>
          <a:xfrm flipV="1">
            <a:off x="9182930" y="4434091"/>
            <a:ext cx="0" cy="487830"/>
          </a:xfrm>
          <a:prstGeom prst="straightConnector1">
            <a:avLst/>
          </a:prstGeom>
          <a:ln w="38100">
            <a:solidFill>
              <a:schemeClr val="accent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B7900723-6333-9046-01D3-2734B080F401}"/>
              </a:ext>
            </a:extLst>
          </p:cNvPr>
          <p:cNvSpPr txBox="1"/>
          <p:nvPr/>
        </p:nvSpPr>
        <p:spPr>
          <a:xfrm>
            <a:off x="8607290" y="4612051"/>
            <a:ext cx="1903244" cy="292388"/>
          </a:xfrm>
          <a:prstGeom prst="rect">
            <a:avLst/>
          </a:prstGeom>
          <a:noFill/>
        </p:spPr>
        <p:txBody>
          <a:bodyPr wrap="square" rtlCol="0">
            <a:spAutoFit/>
          </a:bodyPr>
          <a:lstStyle/>
          <a:p>
            <a:pPr algn="ctr"/>
            <a:r>
              <a:rPr lang="en-US" sz="1300" dirty="0">
                <a:solidFill>
                  <a:schemeClr val="accent2">
                    <a:lumMod val="60000"/>
                    <a:lumOff val="40000"/>
                  </a:schemeClr>
                </a:solidFill>
              </a:rPr>
              <a:t>355nm</a:t>
            </a:r>
            <a:endParaRPr lang="en-CH" sz="1300" dirty="0">
              <a:solidFill>
                <a:schemeClr val="accent2">
                  <a:lumMod val="60000"/>
                  <a:lumOff val="40000"/>
                </a:schemeClr>
              </a:solidFill>
            </a:endParaRPr>
          </a:p>
        </p:txBody>
      </p:sp>
      <p:cxnSp>
        <p:nvCxnSpPr>
          <p:cNvPr id="7" name="Straight Arrow Connector 6">
            <a:extLst>
              <a:ext uri="{FF2B5EF4-FFF2-40B4-BE49-F238E27FC236}">
                <a16:creationId xmlns:a16="http://schemas.microsoft.com/office/drawing/2014/main" id="{AA1E86CB-510C-1B3F-AB38-584D05A045C3}"/>
              </a:ext>
            </a:extLst>
          </p:cNvPr>
          <p:cNvCxnSpPr>
            <a:cxnSpLocks/>
          </p:cNvCxnSpPr>
          <p:nvPr/>
        </p:nvCxnSpPr>
        <p:spPr>
          <a:xfrm flipH="1" flipV="1">
            <a:off x="8845826" y="2186609"/>
            <a:ext cx="2447104" cy="256749"/>
          </a:xfrm>
          <a:prstGeom prst="straightConnector1">
            <a:avLst/>
          </a:prstGeom>
          <a:ln w="57150">
            <a:solidFill>
              <a:srgbClr val="068306"/>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5AB78032-64A4-DFF7-E1D8-CD2585DEC4AF}"/>
                  </a:ext>
                </a:extLst>
              </p:cNvPr>
              <p:cNvSpPr txBox="1"/>
              <p:nvPr/>
            </p:nvSpPr>
            <p:spPr>
              <a:xfrm>
                <a:off x="8394804" y="1587618"/>
                <a:ext cx="43781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CH" sz="2400" i="1" smtClean="0">
                              <a:solidFill>
                                <a:srgbClr val="FF0000"/>
                              </a:solidFill>
                              <a:latin typeface="Cambria Math" panose="02040503050406030204" pitchFamily="18" charset="0"/>
                            </a:rPr>
                          </m:ctrlPr>
                        </m:sSupPr>
                        <m:e>
                          <m:r>
                            <a:rPr lang="en-CH" sz="2400" i="1" smtClean="0">
                              <a:solidFill>
                                <a:srgbClr val="FF0000"/>
                              </a:solidFill>
                              <a:latin typeface="Cambria Math" panose="02040503050406030204" pitchFamily="18" charset="0"/>
                              <a:ea typeface="Cambria Math" panose="02040503050406030204" pitchFamily="18" charset="0"/>
                            </a:rPr>
                            <m:t>𝜇</m:t>
                          </m:r>
                        </m:e>
                        <m:sup>
                          <m:r>
                            <a:rPr lang="en-US" sz="2400" b="0" i="1" smtClean="0">
                              <a:solidFill>
                                <a:srgbClr val="FF0000"/>
                              </a:solidFill>
                              <a:latin typeface="Cambria Math" panose="02040503050406030204" pitchFamily="18" charset="0"/>
                            </a:rPr>
                            <m:t>+</m:t>
                          </m:r>
                        </m:sup>
                      </m:sSup>
                    </m:oMath>
                  </m:oMathPara>
                </a14:m>
                <a:endParaRPr lang="en-CH" sz="2400" dirty="0">
                  <a:solidFill>
                    <a:srgbClr val="FF0000"/>
                  </a:solidFill>
                </a:endParaRPr>
              </a:p>
            </p:txBody>
          </p:sp>
        </mc:Choice>
        <mc:Fallback xmlns="">
          <p:sp>
            <p:nvSpPr>
              <p:cNvPr id="32" name="TextBox 31">
                <a:extLst>
                  <a:ext uri="{FF2B5EF4-FFF2-40B4-BE49-F238E27FC236}">
                    <a16:creationId xmlns:a16="http://schemas.microsoft.com/office/drawing/2014/main" id="{5AB78032-64A4-DFF7-E1D8-CD2585DEC4AF}"/>
                  </a:ext>
                </a:extLst>
              </p:cNvPr>
              <p:cNvSpPr txBox="1">
                <a:spLocks noRot="1" noChangeAspect="1" noMove="1" noResize="1" noEditPoints="1" noAdjustHandles="1" noChangeArrowheads="1" noChangeShapeType="1" noTextEdit="1"/>
              </p:cNvSpPr>
              <p:nvPr/>
            </p:nvSpPr>
            <p:spPr>
              <a:xfrm>
                <a:off x="8394804" y="1587618"/>
                <a:ext cx="437812" cy="369332"/>
              </a:xfrm>
              <a:prstGeom prst="rect">
                <a:avLst/>
              </a:prstGeom>
              <a:blipFill>
                <a:blip r:embed="rId5"/>
                <a:stretch>
                  <a:fillRect l="-13889" r="-4167" b="-22951"/>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D1CF9350-675C-C999-8A2B-930DA2E51F17}"/>
                  </a:ext>
                </a:extLst>
              </p:cNvPr>
              <p:cNvSpPr txBox="1"/>
              <p:nvPr/>
            </p:nvSpPr>
            <p:spPr>
              <a:xfrm>
                <a:off x="8433968" y="2440525"/>
                <a:ext cx="4299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CH" sz="2400" i="1" smtClean="0">
                              <a:solidFill>
                                <a:srgbClr val="FFC000"/>
                              </a:solidFill>
                              <a:latin typeface="Cambria Math" panose="02040503050406030204" pitchFamily="18" charset="0"/>
                            </a:rPr>
                          </m:ctrlPr>
                        </m:sSupPr>
                        <m:e>
                          <m:r>
                            <a:rPr lang="en-US" sz="2400" b="0" i="1" smtClean="0">
                              <a:solidFill>
                                <a:srgbClr val="FFC000"/>
                              </a:solidFill>
                              <a:latin typeface="Cambria Math" panose="02040503050406030204" pitchFamily="18" charset="0"/>
                            </a:rPr>
                            <m:t>𝑒</m:t>
                          </m:r>
                        </m:e>
                        <m:sup>
                          <m:r>
                            <a:rPr lang="en-US" sz="2400" b="0" i="1" smtClean="0">
                              <a:solidFill>
                                <a:srgbClr val="FFC000"/>
                              </a:solidFill>
                              <a:latin typeface="Cambria Math" panose="02040503050406030204" pitchFamily="18" charset="0"/>
                            </a:rPr>
                            <m:t>−</m:t>
                          </m:r>
                        </m:sup>
                      </m:sSup>
                    </m:oMath>
                  </m:oMathPara>
                </a14:m>
                <a:endParaRPr lang="en-CH" sz="2400" dirty="0">
                  <a:solidFill>
                    <a:srgbClr val="FFC000"/>
                  </a:solidFill>
                </a:endParaRPr>
              </a:p>
            </p:txBody>
          </p:sp>
        </mc:Choice>
        <mc:Fallback xmlns="">
          <p:sp>
            <p:nvSpPr>
              <p:cNvPr id="33" name="TextBox 32">
                <a:extLst>
                  <a:ext uri="{FF2B5EF4-FFF2-40B4-BE49-F238E27FC236}">
                    <a16:creationId xmlns:a16="http://schemas.microsoft.com/office/drawing/2014/main" id="{D1CF9350-675C-C999-8A2B-930DA2E51F17}"/>
                  </a:ext>
                </a:extLst>
              </p:cNvPr>
              <p:cNvSpPr txBox="1">
                <a:spLocks noRot="1" noChangeAspect="1" noMove="1" noResize="1" noEditPoints="1" noAdjustHandles="1" noChangeArrowheads="1" noChangeShapeType="1" noTextEdit="1"/>
              </p:cNvSpPr>
              <p:nvPr/>
            </p:nvSpPr>
            <p:spPr>
              <a:xfrm>
                <a:off x="8433968" y="2440525"/>
                <a:ext cx="429990" cy="369332"/>
              </a:xfrm>
              <a:prstGeom prst="rect">
                <a:avLst/>
              </a:prstGeom>
              <a:blipFill>
                <a:blip r:embed="rId6"/>
                <a:stretch>
                  <a:fillRect l="-8571"/>
                </a:stretch>
              </a:blipFill>
            </p:spPr>
            <p:txBody>
              <a:bodyPr/>
              <a:lstStyle/>
              <a:p>
                <a:r>
                  <a:rPr lang="en-CH">
                    <a:noFill/>
                  </a:rPr>
                  <a:t> </a:t>
                </a:r>
              </a:p>
            </p:txBody>
          </p:sp>
        </mc:Fallback>
      </mc:AlternateContent>
      <p:sp>
        <p:nvSpPr>
          <p:cNvPr id="4" name="Freeform: Shape 3">
            <a:extLst>
              <a:ext uri="{FF2B5EF4-FFF2-40B4-BE49-F238E27FC236}">
                <a16:creationId xmlns:a16="http://schemas.microsoft.com/office/drawing/2014/main" id="{9F28E9A9-0ABD-8F02-1B59-FE9C2DB49DEA}"/>
              </a:ext>
            </a:extLst>
          </p:cNvPr>
          <p:cNvSpPr/>
          <p:nvPr/>
        </p:nvSpPr>
        <p:spPr>
          <a:xfrm rot="20962073">
            <a:off x="8135948" y="2259783"/>
            <a:ext cx="808175" cy="1074420"/>
          </a:xfrm>
          <a:custGeom>
            <a:avLst/>
            <a:gdLst>
              <a:gd name="connsiteX0" fmla="*/ 563880 w 563880"/>
              <a:gd name="connsiteY0" fmla="*/ 0 h 1074420"/>
              <a:gd name="connsiteX1" fmla="*/ 175260 w 563880"/>
              <a:gd name="connsiteY1" fmla="*/ 198120 h 1074420"/>
              <a:gd name="connsiteX2" fmla="*/ 0 w 563880"/>
              <a:gd name="connsiteY2" fmla="*/ 1074420 h 1074420"/>
              <a:gd name="connsiteX3" fmla="*/ 0 w 563880"/>
              <a:gd name="connsiteY3" fmla="*/ 1074420 h 1074420"/>
            </a:gdLst>
            <a:ahLst/>
            <a:cxnLst>
              <a:cxn ang="0">
                <a:pos x="connsiteX0" y="connsiteY0"/>
              </a:cxn>
              <a:cxn ang="0">
                <a:pos x="connsiteX1" y="connsiteY1"/>
              </a:cxn>
              <a:cxn ang="0">
                <a:pos x="connsiteX2" y="connsiteY2"/>
              </a:cxn>
              <a:cxn ang="0">
                <a:pos x="connsiteX3" y="connsiteY3"/>
              </a:cxn>
            </a:cxnLst>
            <a:rect l="l" t="t" r="r" b="b"/>
            <a:pathLst>
              <a:path w="563880" h="1074420">
                <a:moveTo>
                  <a:pt x="563880" y="0"/>
                </a:moveTo>
                <a:cubicBezTo>
                  <a:pt x="416560" y="9525"/>
                  <a:pt x="269240" y="19050"/>
                  <a:pt x="175260" y="198120"/>
                </a:cubicBezTo>
                <a:cubicBezTo>
                  <a:pt x="81280" y="377190"/>
                  <a:pt x="0" y="1074420"/>
                  <a:pt x="0" y="1074420"/>
                </a:cubicBezTo>
                <a:lnTo>
                  <a:pt x="0" y="1074420"/>
                </a:lnTo>
              </a:path>
            </a:pathLst>
          </a:custGeom>
          <a:noFill/>
          <a:ln w="57150">
            <a:solidFill>
              <a:srgbClr val="FFC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9" name="Freeform: Shape 18">
            <a:extLst>
              <a:ext uri="{FF2B5EF4-FFF2-40B4-BE49-F238E27FC236}">
                <a16:creationId xmlns:a16="http://schemas.microsoft.com/office/drawing/2014/main" id="{DB90C022-ED1F-74FA-41CC-CD22C9DF8C82}"/>
              </a:ext>
            </a:extLst>
          </p:cNvPr>
          <p:cNvSpPr/>
          <p:nvPr/>
        </p:nvSpPr>
        <p:spPr>
          <a:xfrm flipV="1">
            <a:off x="8083928" y="1243773"/>
            <a:ext cx="761898" cy="896511"/>
          </a:xfrm>
          <a:custGeom>
            <a:avLst/>
            <a:gdLst>
              <a:gd name="connsiteX0" fmla="*/ 563880 w 563880"/>
              <a:gd name="connsiteY0" fmla="*/ 0 h 1074420"/>
              <a:gd name="connsiteX1" fmla="*/ 175260 w 563880"/>
              <a:gd name="connsiteY1" fmla="*/ 198120 h 1074420"/>
              <a:gd name="connsiteX2" fmla="*/ 0 w 563880"/>
              <a:gd name="connsiteY2" fmla="*/ 1074420 h 1074420"/>
              <a:gd name="connsiteX3" fmla="*/ 0 w 563880"/>
              <a:gd name="connsiteY3" fmla="*/ 1074420 h 1074420"/>
            </a:gdLst>
            <a:ahLst/>
            <a:cxnLst>
              <a:cxn ang="0">
                <a:pos x="connsiteX0" y="connsiteY0"/>
              </a:cxn>
              <a:cxn ang="0">
                <a:pos x="connsiteX1" y="connsiteY1"/>
              </a:cxn>
              <a:cxn ang="0">
                <a:pos x="connsiteX2" y="connsiteY2"/>
              </a:cxn>
              <a:cxn ang="0">
                <a:pos x="connsiteX3" y="connsiteY3"/>
              </a:cxn>
            </a:cxnLst>
            <a:rect l="l" t="t" r="r" b="b"/>
            <a:pathLst>
              <a:path w="563880" h="1074420">
                <a:moveTo>
                  <a:pt x="563880" y="0"/>
                </a:moveTo>
                <a:cubicBezTo>
                  <a:pt x="416560" y="9525"/>
                  <a:pt x="269240" y="19050"/>
                  <a:pt x="175260" y="198120"/>
                </a:cubicBezTo>
                <a:cubicBezTo>
                  <a:pt x="81280" y="377190"/>
                  <a:pt x="0" y="1074420"/>
                  <a:pt x="0" y="1074420"/>
                </a:cubicBezTo>
                <a:lnTo>
                  <a:pt x="0" y="1074420"/>
                </a:lnTo>
              </a:path>
            </a:pathLst>
          </a:custGeom>
          <a:noFill/>
          <a:ln w="57150">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Oval 21">
            <a:extLst>
              <a:ext uri="{FF2B5EF4-FFF2-40B4-BE49-F238E27FC236}">
                <a16:creationId xmlns:a16="http://schemas.microsoft.com/office/drawing/2014/main" id="{8DAA5DCA-CC8F-78A0-2C71-0491E89FE4EF}"/>
              </a:ext>
            </a:extLst>
          </p:cNvPr>
          <p:cNvSpPr/>
          <p:nvPr/>
        </p:nvSpPr>
        <p:spPr>
          <a:xfrm>
            <a:off x="8978181" y="1657094"/>
            <a:ext cx="1620000" cy="1620000"/>
          </a:xfrm>
          <a:prstGeom prst="ellipse">
            <a:avLst/>
          </a:prstGeom>
          <a:gradFill flip="none" rotWithShape="1">
            <a:gsLst>
              <a:gs pos="27000">
                <a:srgbClr val="EA27FF">
                  <a:alpha val="33000"/>
                </a:srgbClr>
              </a:gs>
              <a:gs pos="100000">
                <a:schemeClr val="bg1">
                  <a:alpha val="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4" name="Oval 23">
            <a:extLst>
              <a:ext uri="{FF2B5EF4-FFF2-40B4-BE49-F238E27FC236}">
                <a16:creationId xmlns:a16="http://schemas.microsoft.com/office/drawing/2014/main" id="{88316659-9F3F-F29B-6060-ED772A792C3E}"/>
              </a:ext>
            </a:extLst>
          </p:cNvPr>
          <p:cNvSpPr/>
          <p:nvPr/>
        </p:nvSpPr>
        <p:spPr>
          <a:xfrm>
            <a:off x="4574010" y="5353046"/>
            <a:ext cx="45719" cy="45719"/>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Oval 24">
            <a:extLst>
              <a:ext uri="{FF2B5EF4-FFF2-40B4-BE49-F238E27FC236}">
                <a16:creationId xmlns:a16="http://schemas.microsoft.com/office/drawing/2014/main" id="{297C15E1-32E4-AF6F-BDD0-06C24165247F}"/>
              </a:ext>
            </a:extLst>
          </p:cNvPr>
          <p:cNvSpPr/>
          <p:nvPr/>
        </p:nvSpPr>
        <p:spPr>
          <a:xfrm>
            <a:off x="2704011" y="3457304"/>
            <a:ext cx="45719" cy="45719"/>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Motivations to study leptonic atoms - Positronium and Muonium">
            <a:extLst>
              <a:ext uri="{FF2B5EF4-FFF2-40B4-BE49-F238E27FC236}">
                <a16:creationId xmlns:a16="http://schemas.microsoft.com/office/drawing/2014/main" id="{3CF9D078-73A7-2A1A-A16C-AC6D7073A881}"/>
              </a:ext>
            </a:extLst>
          </p:cNvPr>
          <p:cNvSpPr txBox="1">
            <a:spLocks/>
          </p:cNvSpPr>
          <p:nvPr/>
        </p:nvSpPr>
        <p:spPr>
          <a:xfrm>
            <a:off x="609600" y="844488"/>
            <a:ext cx="11252200" cy="60585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Gill Sans Light"/>
                <a:ea typeface="+mj-ea"/>
                <a:cs typeface="+mj-cs"/>
              </a:defRPr>
            </a:lvl1pPr>
          </a:lstStyle>
          <a:p>
            <a:r>
              <a:rPr lang="en-GB" dirty="0"/>
              <a:t>Mu-Mass experimental setup</a:t>
            </a:r>
          </a:p>
        </p:txBody>
      </p:sp>
      <p:sp>
        <p:nvSpPr>
          <p:cNvPr id="2" name="TextBox 1">
            <a:extLst>
              <a:ext uri="{FF2B5EF4-FFF2-40B4-BE49-F238E27FC236}">
                <a16:creationId xmlns:a16="http://schemas.microsoft.com/office/drawing/2014/main" id="{7A1E75D4-3B90-EB25-CDDB-ADE7B85E79D9}"/>
              </a:ext>
            </a:extLst>
          </p:cNvPr>
          <p:cNvSpPr txBox="1"/>
          <p:nvPr/>
        </p:nvSpPr>
        <p:spPr>
          <a:xfrm>
            <a:off x="7733418" y="249753"/>
            <a:ext cx="3447221" cy="338554"/>
          </a:xfrm>
          <a:prstGeom prst="rect">
            <a:avLst/>
          </a:prstGeom>
          <a:noFill/>
        </p:spPr>
        <p:txBody>
          <a:bodyPr wrap="square">
            <a:spAutoFit/>
          </a:bodyPr>
          <a:lstStyle/>
          <a:p>
            <a:r>
              <a:rPr lang="en-US" sz="1600" dirty="0">
                <a:solidFill>
                  <a:schemeClr val="bg1"/>
                </a:solidFill>
              </a:rPr>
              <a:t>Edward Thorpe-Woods; Liverpool 2025</a:t>
            </a:r>
            <a:endParaRPr lang="en-US" sz="2400" dirty="0">
              <a:solidFill>
                <a:schemeClr val="bg1"/>
              </a:solidFill>
            </a:endParaRPr>
          </a:p>
        </p:txBody>
      </p:sp>
    </p:spTree>
    <p:extLst>
      <p:ext uri="{BB962C8B-B14F-4D97-AF65-F5344CB8AC3E}">
        <p14:creationId xmlns:p14="http://schemas.microsoft.com/office/powerpoint/2010/main" val="32229578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B9CA3E-B4C9-F0E4-9558-FDDED6325CBF}"/>
            </a:ext>
          </a:extLst>
        </p:cNvPr>
        <p:cNvGrpSpPr/>
        <p:nvPr/>
      </p:nvGrpSpPr>
      <p:grpSpPr>
        <a:xfrm>
          <a:off x="0" y="0"/>
          <a:ext cx="0" cy="0"/>
          <a:chOff x="0" y="0"/>
          <a:chExt cx="0" cy="0"/>
        </a:xfrm>
      </p:grpSpPr>
      <p:sp>
        <p:nvSpPr>
          <p:cNvPr id="17" name="I. Cortinovis, PC,  et al., EPJD 77, 66 (2023)">
            <a:extLst>
              <a:ext uri="{FF2B5EF4-FFF2-40B4-BE49-F238E27FC236}">
                <a16:creationId xmlns:a16="http://schemas.microsoft.com/office/drawing/2014/main" id="{C63BAA0F-426D-A00E-BD90-E2EDF0491169}"/>
              </a:ext>
            </a:extLst>
          </p:cNvPr>
          <p:cNvSpPr txBox="1"/>
          <p:nvPr/>
        </p:nvSpPr>
        <p:spPr>
          <a:xfrm>
            <a:off x="3232395" y="1499875"/>
            <a:ext cx="2774668" cy="42524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45719" rIns="45719">
            <a:spAutoFit/>
          </a:bodyPr>
          <a:lstStyle>
            <a:lvl1pPr defTabSz="457200">
              <a:lnSpc>
                <a:spcPts val="3100"/>
              </a:lnSpc>
              <a:spcBef>
                <a:spcPts val="1200"/>
              </a:spcBef>
              <a:defRPr sz="1200">
                <a:latin typeface="Helvetica Light"/>
                <a:ea typeface="Helvetica Light"/>
                <a:cs typeface="Helvetica Light"/>
                <a:sym typeface="Helvetica Light"/>
              </a:defRPr>
            </a:lvl1pPr>
          </a:lstStyle>
          <a:p>
            <a:r>
              <a:rPr dirty="0"/>
              <a:t>I. </a:t>
            </a:r>
            <a:r>
              <a:rPr dirty="0" err="1"/>
              <a:t>Cortinovis</a:t>
            </a:r>
            <a:r>
              <a:rPr dirty="0"/>
              <a:t>, PC,  et al., EPJD 77 (2023)</a:t>
            </a:r>
          </a:p>
        </p:txBody>
      </p:sp>
      <p:sp>
        <p:nvSpPr>
          <p:cNvPr id="3" name="Being purely leptonic, they can be described very precisely by bound state QED calculations devoid of uncertainties from nuclear size effects present in normal atoms. Therefore, any deviation between theory and measurements could be a signal of New Physi">
            <a:extLst>
              <a:ext uri="{FF2B5EF4-FFF2-40B4-BE49-F238E27FC236}">
                <a16:creationId xmlns:a16="http://schemas.microsoft.com/office/drawing/2014/main" id="{8C1E3CD1-D7D1-94D9-BB49-F9FE98EADEF0}"/>
              </a:ext>
            </a:extLst>
          </p:cNvPr>
          <p:cNvSpPr txBox="1"/>
          <p:nvPr/>
        </p:nvSpPr>
        <p:spPr>
          <a:xfrm>
            <a:off x="688975" y="1841386"/>
            <a:ext cx="5031105" cy="46166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45719" rIns="45719">
            <a:spAutoFit/>
          </a:bodyPr>
          <a:lstStyle/>
          <a:p>
            <a:pPr marL="361950" indent="-361950">
              <a:spcBef>
                <a:spcPts val="500"/>
              </a:spcBef>
              <a:buClr>
                <a:srgbClr val="A8322D"/>
              </a:buClr>
              <a:buSzPct val="100000"/>
              <a:buChar char="▪"/>
              <a:defRPr sz="2400">
                <a:latin typeface="Helvetica Light"/>
                <a:ea typeface="Helvetica Light"/>
                <a:cs typeface="Helvetica Light"/>
                <a:sym typeface="Helvetica Light"/>
              </a:defRPr>
            </a:pPr>
            <a:endParaRPr b="1" dirty="0">
              <a:latin typeface="+mj-lt"/>
              <a:ea typeface="+mn-ea"/>
              <a:cs typeface="+mn-cs"/>
              <a:sym typeface="Helvetica"/>
            </a:endParaRPr>
          </a:p>
        </p:txBody>
      </p:sp>
      <p:sp>
        <p:nvSpPr>
          <p:cNvPr id="10" name="Rectangle 9">
            <a:extLst>
              <a:ext uri="{FF2B5EF4-FFF2-40B4-BE49-F238E27FC236}">
                <a16:creationId xmlns:a16="http://schemas.microsoft.com/office/drawing/2014/main" id="{B6B77B56-BA90-88C4-343B-327B838E2F83}"/>
              </a:ext>
            </a:extLst>
          </p:cNvPr>
          <p:cNvSpPr/>
          <p:nvPr/>
        </p:nvSpPr>
        <p:spPr>
          <a:xfrm>
            <a:off x="3071184" y="2818221"/>
            <a:ext cx="388103" cy="305611"/>
          </a:xfrm>
          <a:prstGeom prst="rect">
            <a:avLst/>
          </a:prstGeom>
          <a:noFill/>
          <a:ln>
            <a:solidFill>
              <a:schemeClr val="accent2">
                <a:lumMod val="60000"/>
                <a:lumOff val="4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73" name="Rectangle 72">
            <a:extLst>
              <a:ext uri="{FF2B5EF4-FFF2-40B4-BE49-F238E27FC236}">
                <a16:creationId xmlns:a16="http://schemas.microsoft.com/office/drawing/2014/main" id="{958A26EA-A5CD-536A-1BF5-F6F838183F76}"/>
              </a:ext>
            </a:extLst>
          </p:cNvPr>
          <p:cNvSpPr/>
          <p:nvPr/>
        </p:nvSpPr>
        <p:spPr>
          <a:xfrm>
            <a:off x="7395210" y="973937"/>
            <a:ext cx="4556262" cy="2939090"/>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cxnSp>
        <p:nvCxnSpPr>
          <p:cNvPr id="28" name="Straight Connector 27">
            <a:extLst>
              <a:ext uri="{FF2B5EF4-FFF2-40B4-BE49-F238E27FC236}">
                <a16:creationId xmlns:a16="http://schemas.microsoft.com/office/drawing/2014/main" id="{35776654-C54C-E299-4569-3971505B8C77}"/>
              </a:ext>
            </a:extLst>
          </p:cNvPr>
          <p:cNvCxnSpPr/>
          <p:nvPr/>
        </p:nvCxnSpPr>
        <p:spPr>
          <a:xfrm>
            <a:off x="8378162" y="4934436"/>
            <a:ext cx="1807028" cy="0"/>
          </a:xfrm>
          <a:prstGeom prst="line">
            <a:avLst/>
          </a:prstGeom>
        </p:spPr>
        <p:style>
          <a:lnRef idx="2">
            <a:schemeClr val="dk1"/>
          </a:lnRef>
          <a:fillRef idx="0">
            <a:schemeClr val="dk1"/>
          </a:fillRef>
          <a:effectRef idx="1">
            <a:schemeClr val="dk1"/>
          </a:effectRef>
          <a:fontRef idx="minor">
            <a:schemeClr val="tx1"/>
          </a:fontRef>
        </p:style>
      </p:cxnSp>
      <p:cxnSp>
        <p:nvCxnSpPr>
          <p:cNvPr id="35" name="Straight Connector 34">
            <a:extLst>
              <a:ext uri="{FF2B5EF4-FFF2-40B4-BE49-F238E27FC236}">
                <a16:creationId xmlns:a16="http://schemas.microsoft.com/office/drawing/2014/main" id="{0AB06A15-1110-5F5C-0386-385360A1428F}"/>
              </a:ext>
            </a:extLst>
          </p:cNvPr>
          <p:cNvCxnSpPr/>
          <p:nvPr/>
        </p:nvCxnSpPr>
        <p:spPr>
          <a:xfrm>
            <a:off x="8378162" y="6403657"/>
            <a:ext cx="1807028" cy="0"/>
          </a:xfrm>
          <a:prstGeom prst="line">
            <a:avLst/>
          </a:prstGeom>
        </p:spPr>
        <p:style>
          <a:lnRef idx="2">
            <a:schemeClr val="dk1"/>
          </a:lnRef>
          <a:fillRef idx="0">
            <a:schemeClr val="dk1"/>
          </a:fillRef>
          <a:effectRef idx="1">
            <a:schemeClr val="dk1"/>
          </a:effectRef>
          <a:fontRef idx="minor">
            <a:schemeClr val="tx1"/>
          </a:fontRef>
        </p:style>
      </p:cxnSp>
      <p:cxnSp>
        <p:nvCxnSpPr>
          <p:cNvPr id="36" name="Straight Connector 35">
            <a:extLst>
              <a:ext uri="{FF2B5EF4-FFF2-40B4-BE49-F238E27FC236}">
                <a16:creationId xmlns:a16="http://schemas.microsoft.com/office/drawing/2014/main" id="{C9B72CAE-1FF8-2404-C0DB-BBC83C80C03F}"/>
              </a:ext>
            </a:extLst>
          </p:cNvPr>
          <p:cNvCxnSpPr/>
          <p:nvPr/>
        </p:nvCxnSpPr>
        <p:spPr>
          <a:xfrm>
            <a:off x="8279416" y="4571369"/>
            <a:ext cx="1807028" cy="0"/>
          </a:xfrm>
          <a:prstGeom prst="line">
            <a:avLst/>
          </a:prstGeom>
          <a:ln>
            <a:prstDash val="dash"/>
          </a:ln>
        </p:spPr>
        <p:style>
          <a:lnRef idx="2">
            <a:schemeClr val="dk1"/>
          </a:lnRef>
          <a:fillRef idx="0">
            <a:schemeClr val="dk1"/>
          </a:fillRef>
          <a:effectRef idx="1">
            <a:schemeClr val="dk1"/>
          </a:effectRef>
          <a:fontRef idx="minor">
            <a:schemeClr val="tx1"/>
          </a:fontRef>
        </p:style>
      </p:cxnSp>
      <p:sp>
        <p:nvSpPr>
          <p:cNvPr id="37" name="TextBox 36">
            <a:extLst>
              <a:ext uri="{FF2B5EF4-FFF2-40B4-BE49-F238E27FC236}">
                <a16:creationId xmlns:a16="http://schemas.microsoft.com/office/drawing/2014/main" id="{FDE7CC9C-63CC-42D3-CA29-551FDF21EC72}"/>
              </a:ext>
            </a:extLst>
          </p:cNvPr>
          <p:cNvSpPr txBox="1"/>
          <p:nvPr/>
        </p:nvSpPr>
        <p:spPr>
          <a:xfrm>
            <a:off x="10063584" y="6229003"/>
            <a:ext cx="775746" cy="338554"/>
          </a:xfrm>
          <a:prstGeom prst="rect">
            <a:avLst/>
          </a:prstGeom>
          <a:noFill/>
        </p:spPr>
        <p:txBody>
          <a:bodyPr wrap="square" rtlCol="0">
            <a:spAutoFit/>
          </a:bodyPr>
          <a:lstStyle/>
          <a:p>
            <a:pPr algn="ctr"/>
            <a:r>
              <a:rPr lang="en-US" sz="1600" b="1" dirty="0"/>
              <a:t>1S</a:t>
            </a:r>
            <a:endParaRPr lang="en-CH" sz="1100" b="1" dirty="0"/>
          </a:p>
        </p:txBody>
      </p:sp>
      <p:sp>
        <p:nvSpPr>
          <p:cNvPr id="38" name="TextBox 37">
            <a:extLst>
              <a:ext uri="{FF2B5EF4-FFF2-40B4-BE49-F238E27FC236}">
                <a16:creationId xmlns:a16="http://schemas.microsoft.com/office/drawing/2014/main" id="{4FDDBB59-9407-2E78-011C-3F16D38CF6D5}"/>
              </a:ext>
            </a:extLst>
          </p:cNvPr>
          <p:cNvSpPr txBox="1"/>
          <p:nvPr/>
        </p:nvSpPr>
        <p:spPr>
          <a:xfrm>
            <a:off x="10073029" y="4768261"/>
            <a:ext cx="775746" cy="338554"/>
          </a:xfrm>
          <a:prstGeom prst="rect">
            <a:avLst/>
          </a:prstGeom>
          <a:noFill/>
        </p:spPr>
        <p:txBody>
          <a:bodyPr wrap="square" rtlCol="0">
            <a:spAutoFit/>
          </a:bodyPr>
          <a:lstStyle/>
          <a:p>
            <a:pPr algn="ctr"/>
            <a:r>
              <a:rPr lang="en-US" sz="1600" b="1" dirty="0"/>
              <a:t>2S</a:t>
            </a:r>
            <a:endParaRPr lang="en-CH" sz="1100" b="1" dirty="0"/>
          </a:p>
        </p:txBody>
      </p:sp>
      <p:sp>
        <p:nvSpPr>
          <p:cNvPr id="39" name="TextBox 38">
            <a:extLst>
              <a:ext uri="{FF2B5EF4-FFF2-40B4-BE49-F238E27FC236}">
                <a16:creationId xmlns:a16="http://schemas.microsoft.com/office/drawing/2014/main" id="{FCF571D6-79A6-4DD0-712A-3CF632FB6B0A}"/>
              </a:ext>
            </a:extLst>
          </p:cNvPr>
          <p:cNvSpPr txBox="1"/>
          <p:nvPr/>
        </p:nvSpPr>
        <p:spPr>
          <a:xfrm>
            <a:off x="9998492" y="4414321"/>
            <a:ext cx="1068557" cy="276999"/>
          </a:xfrm>
          <a:prstGeom prst="rect">
            <a:avLst/>
          </a:prstGeom>
          <a:noFill/>
        </p:spPr>
        <p:txBody>
          <a:bodyPr wrap="square" rtlCol="0">
            <a:spAutoFit/>
          </a:bodyPr>
          <a:lstStyle/>
          <a:p>
            <a:pPr algn="ctr"/>
            <a:r>
              <a:rPr lang="en-US" sz="1200" b="1" dirty="0"/>
              <a:t>continuum</a:t>
            </a:r>
            <a:endParaRPr lang="en-CH" sz="1000" b="1" dirty="0"/>
          </a:p>
        </p:txBody>
      </p:sp>
      <p:sp>
        <p:nvSpPr>
          <p:cNvPr id="5" name="Rectangle 4">
            <a:extLst>
              <a:ext uri="{FF2B5EF4-FFF2-40B4-BE49-F238E27FC236}">
                <a16:creationId xmlns:a16="http://schemas.microsoft.com/office/drawing/2014/main" id="{E8523180-A06E-8705-8C3D-862CB6B9FD23}"/>
              </a:ext>
            </a:extLst>
          </p:cNvPr>
          <p:cNvSpPr/>
          <p:nvPr/>
        </p:nvSpPr>
        <p:spPr>
          <a:xfrm>
            <a:off x="11296721" y="1383203"/>
            <a:ext cx="132348" cy="2160000"/>
          </a:xfrm>
          <a:prstGeom prst="rect">
            <a:avLst/>
          </a:prstGeom>
          <a:pattFill prst="pct40">
            <a:fgClr>
              <a:schemeClr val="bg1">
                <a:lumMod val="50000"/>
              </a:schemeClr>
            </a:fgClr>
            <a:bgClr>
              <a:schemeClr val="bg1"/>
            </a:bgClr>
          </a:patt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pic>
        <p:nvPicPr>
          <p:cNvPr id="20" name="Picture 19">
            <a:extLst>
              <a:ext uri="{FF2B5EF4-FFF2-40B4-BE49-F238E27FC236}">
                <a16:creationId xmlns:a16="http://schemas.microsoft.com/office/drawing/2014/main" id="{9D6C2C0F-14C4-8CA1-0FE4-053F1846225F}"/>
              </a:ext>
            </a:extLst>
          </p:cNvPr>
          <p:cNvPicPr>
            <a:picLocks noChangeAspect="1"/>
          </p:cNvPicPr>
          <p:nvPr/>
        </p:nvPicPr>
        <p:blipFill>
          <a:blip r:embed="rId3"/>
          <a:srcRect b="5916"/>
          <a:stretch>
            <a:fillRect/>
          </a:stretch>
        </p:blipFill>
        <p:spPr>
          <a:xfrm>
            <a:off x="455391" y="1555067"/>
            <a:ext cx="6297184" cy="5183160"/>
          </a:xfrm>
          <a:prstGeom prst="rect">
            <a:avLst/>
          </a:prstGeom>
        </p:spPr>
      </p:pic>
      <p:sp>
        <p:nvSpPr>
          <p:cNvPr id="27" name="Rectangle 26">
            <a:extLst>
              <a:ext uri="{FF2B5EF4-FFF2-40B4-BE49-F238E27FC236}">
                <a16:creationId xmlns:a16="http://schemas.microsoft.com/office/drawing/2014/main" id="{26DCD327-FD53-806B-A505-28870B5456C4}"/>
              </a:ext>
            </a:extLst>
          </p:cNvPr>
          <p:cNvSpPr/>
          <p:nvPr/>
        </p:nvSpPr>
        <p:spPr>
          <a:xfrm>
            <a:off x="7395210" y="3913027"/>
            <a:ext cx="4556262" cy="2690959"/>
          </a:xfrm>
          <a:prstGeom prst="rect">
            <a:avLst/>
          </a:prstGeom>
          <a:noFill/>
          <a:ln>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7" name="TextBox 46">
            <a:extLst>
              <a:ext uri="{FF2B5EF4-FFF2-40B4-BE49-F238E27FC236}">
                <a16:creationId xmlns:a16="http://schemas.microsoft.com/office/drawing/2014/main" id="{5D653543-D15E-97BB-BFF2-F1786603D9C4}"/>
              </a:ext>
            </a:extLst>
          </p:cNvPr>
          <p:cNvSpPr txBox="1"/>
          <p:nvPr/>
        </p:nvSpPr>
        <p:spPr>
          <a:xfrm>
            <a:off x="10127560" y="3906130"/>
            <a:ext cx="1807027" cy="338554"/>
          </a:xfrm>
          <a:prstGeom prst="rect">
            <a:avLst/>
          </a:prstGeom>
          <a:noFill/>
        </p:spPr>
        <p:txBody>
          <a:bodyPr wrap="square" rtlCol="0">
            <a:spAutoFit/>
          </a:bodyPr>
          <a:lstStyle/>
          <a:p>
            <a:pPr algn="ctr"/>
            <a:r>
              <a:rPr lang="en-US" sz="1600" b="1" dirty="0"/>
              <a:t> Internal State of M</a:t>
            </a:r>
            <a:endParaRPr lang="en-CH" sz="1100" b="1" dirty="0"/>
          </a:p>
        </p:txBody>
      </p:sp>
      <p:sp>
        <p:nvSpPr>
          <p:cNvPr id="48" name="TextBox 47">
            <a:extLst>
              <a:ext uri="{FF2B5EF4-FFF2-40B4-BE49-F238E27FC236}">
                <a16:creationId xmlns:a16="http://schemas.microsoft.com/office/drawing/2014/main" id="{D8A92350-C50E-1FB6-ADC2-F289A0269D16}"/>
              </a:ext>
            </a:extLst>
          </p:cNvPr>
          <p:cNvSpPr txBox="1"/>
          <p:nvPr/>
        </p:nvSpPr>
        <p:spPr>
          <a:xfrm>
            <a:off x="9563084" y="944875"/>
            <a:ext cx="2571381" cy="338554"/>
          </a:xfrm>
          <a:prstGeom prst="rect">
            <a:avLst/>
          </a:prstGeom>
          <a:noFill/>
        </p:spPr>
        <p:txBody>
          <a:bodyPr wrap="square" rtlCol="0">
            <a:spAutoFit/>
          </a:bodyPr>
          <a:lstStyle/>
          <a:p>
            <a:pPr algn="ctr"/>
            <a:r>
              <a:rPr lang="en-US" sz="1600" b="1" dirty="0"/>
              <a:t> Zoom on Laser &amp; target</a:t>
            </a:r>
            <a:endParaRPr lang="en-CH" sz="1100" b="1" dirty="0"/>
          </a:p>
        </p:txBody>
      </p:sp>
      <p:sp>
        <p:nvSpPr>
          <p:cNvPr id="49" name="TextBox 48">
            <a:extLst>
              <a:ext uri="{FF2B5EF4-FFF2-40B4-BE49-F238E27FC236}">
                <a16:creationId xmlns:a16="http://schemas.microsoft.com/office/drawing/2014/main" id="{00994019-3083-51FF-D932-01EF101D3408}"/>
              </a:ext>
            </a:extLst>
          </p:cNvPr>
          <p:cNvSpPr txBox="1"/>
          <p:nvPr/>
        </p:nvSpPr>
        <p:spPr>
          <a:xfrm>
            <a:off x="10742745" y="3570100"/>
            <a:ext cx="1315128" cy="338554"/>
          </a:xfrm>
          <a:prstGeom prst="rect">
            <a:avLst/>
          </a:prstGeom>
          <a:noFill/>
        </p:spPr>
        <p:txBody>
          <a:bodyPr wrap="square" rtlCol="0">
            <a:spAutoFit/>
          </a:bodyPr>
          <a:lstStyle/>
          <a:p>
            <a:pPr algn="ctr"/>
            <a:r>
              <a:rPr lang="en-US" sz="1600" b="1" dirty="0"/>
              <a:t>SiO2 target</a:t>
            </a:r>
            <a:endParaRPr lang="en-CH" sz="1100" b="1" dirty="0"/>
          </a:p>
        </p:txBody>
      </p:sp>
      <p:sp>
        <p:nvSpPr>
          <p:cNvPr id="12" name="TextBox 11">
            <a:extLst>
              <a:ext uri="{FF2B5EF4-FFF2-40B4-BE49-F238E27FC236}">
                <a16:creationId xmlns:a16="http://schemas.microsoft.com/office/drawing/2014/main" id="{E8FE399B-24ED-204D-DEB0-DDBA4CEB109F}"/>
              </a:ext>
            </a:extLst>
          </p:cNvPr>
          <p:cNvSpPr txBox="1"/>
          <p:nvPr/>
        </p:nvSpPr>
        <p:spPr>
          <a:xfrm>
            <a:off x="8955332" y="3287570"/>
            <a:ext cx="1903244" cy="292388"/>
          </a:xfrm>
          <a:prstGeom prst="rect">
            <a:avLst/>
          </a:prstGeom>
          <a:noFill/>
        </p:spPr>
        <p:txBody>
          <a:bodyPr wrap="square" rtlCol="0">
            <a:spAutoFit/>
          </a:bodyPr>
          <a:lstStyle/>
          <a:p>
            <a:pPr algn="ctr"/>
            <a:r>
              <a:rPr lang="en-US" sz="1300" dirty="0">
                <a:solidFill>
                  <a:srgbClr val="ED4DBD"/>
                </a:solidFill>
              </a:rPr>
              <a:t>244nm (100mW)</a:t>
            </a:r>
            <a:endParaRPr lang="en-CH" sz="1300" dirty="0">
              <a:solidFill>
                <a:srgbClr val="ED4DBD"/>
              </a:solidFill>
            </a:endParaRPr>
          </a:p>
        </p:txBody>
      </p:sp>
      <mc:AlternateContent xmlns:mc="http://schemas.openxmlformats.org/markup-compatibility/2006" xmlns:a14="http://schemas.microsoft.com/office/drawing/2010/main">
        <mc:Choice Requires="a14">
          <p:sp>
            <p:nvSpPr>
              <p:cNvPr id="9" name="TextBox 8">
                <a:extLst>
                  <a:ext uri="{FF2B5EF4-FFF2-40B4-BE49-F238E27FC236}">
                    <a16:creationId xmlns:a16="http://schemas.microsoft.com/office/drawing/2014/main" id="{EEA0A3D5-5FD4-E5D1-2072-A40665B89002}"/>
                  </a:ext>
                </a:extLst>
              </p:cNvPr>
              <p:cNvSpPr txBox="1"/>
              <p:nvPr/>
            </p:nvSpPr>
            <p:spPr>
              <a:xfrm>
                <a:off x="10774318" y="1933719"/>
                <a:ext cx="35375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2400" i="1" smtClean="0">
                          <a:solidFill>
                            <a:srgbClr val="068306"/>
                          </a:solidFill>
                          <a:latin typeface="Cambria Math" panose="02040503050406030204" pitchFamily="18" charset="0"/>
                        </a:rPr>
                        <m:t>𝑀</m:t>
                      </m:r>
                    </m:oMath>
                  </m:oMathPara>
                </a14:m>
                <a:endParaRPr lang="en-CH" sz="2400" dirty="0">
                  <a:solidFill>
                    <a:srgbClr val="068306"/>
                  </a:solidFill>
                </a:endParaRPr>
              </a:p>
            </p:txBody>
          </p:sp>
        </mc:Choice>
        <mc:Fallback xmlns="">
          <p:sp>
            <p:nvSpPr>
              <p:cNvPr id="9" name="TextBox 8">
                <a:extLst>
                  <a:ext uri="{FF2B5EF4-FFF2-40B4-BE49-F238E27FC236}">
                    <a16:creationId xmlns:a16="http://schemas.microsoft.com/office/drawing/2014/main" id="{EEA0A3D5-5FD4-E5D1-2072-A40665B89002}"/>
                  </a:ext>
                </a:extLst>
              </p:cNvPr>
              <p:cNvSpPr txBox="1">
                <a:spLocks noRot="1" noChangeAspect="1" noMove="1" noResize="1" noEditPoints="1" noAdjustHandles="1" noChangeArrowheads="1" noChangeShapeType="1" noTextEdit="1"/>
              </p:cNvSpPr>
              <p:nvPr/>
            </p:nvSpPr>
            <p:spPr>
              <a:xfrm>
                <a:off x="10774318" y="1933719"/>
                <a:ext cx="353750" cy="369332"/>
              </a:xfrm>
              <a:prstGeom prst="rect">
                <a:avLst/>
              </a:prstGeom>
              <a:blipFill>
                <a:blip r:embed="rId4"/>
                <a:stretch>
                  <a:fillRect l="-17241" r="-17241" b="-6557"/>
                </a:stretch>
              </a:blipFill>
            </p:spPr>
            <p:txBody>
              <a:bodyPr/>
              <a:lstStyle/>
              <a:p>
                <a:r>
                  <a:rPr lang="en-CH">
                    <a:noFill/>
                  </a:rPr>
                  <a:t> </a:t>
                </a:r>
              </a:p>
            </p:txBody>
          </p:sp>
        </mc:Fallback>
      </mc:AlternateContent>
      <p:cxnSp>
        <p:nvCxnSpPr>
          <p:cNvPr id="13" name="Straight Arrow Connector 12">
            <a:extLst>
              <a:ext uri="{FF2B5EF4-FFF2-40B4-BE49-F238E27FC236}">
                <a16:creationId xmlns:a16="http://schemas.microsoft.com/office/drawing/2014/main" id="{22F5186B-BDA9-9CF5-719B-8AFD076DF55F}"/>
              </a:ext>
            </a:extLst>
          </p:cNvPr>
          <p:cNvCxnSpPr/>
          <p:nvPr/>
        </p:nvCxnSpPr>
        <p:spPr>
          <a:xfrm flipV="1">
            <a:off x="9182930" y="5685183"/>
            <a:ext cx="0" cy="713097"/>
          </a:xfrm>
          <a:prstGeom prst="straightConnector1">
            <a:avLst/>
          </a:prstGeom>
          <a:ln w="38100">
            <a:solidFill>
              <a:srgbClr val="EA27FF"/>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08976147-E290-9302-2BD0-D66C935FFAD8}"/>
              </a:ext>
            </a:extLst>
          </p:cNvPr>
          <p:cNvCxnSpPr/>
          <p:nvPr/>
        </p:nvCxnSpPr>
        <p:spPr>
          <a:xfrm flipV="1">
            <a:off x="9182930" y="4954314"/>
            <a:ext cx="0" cy="713097"/>
          </a:xfrm>
          <a:prstGeom prst="straightConnector1">
            <a:avLst/>
          </a:prstGeom>
          <a:ln w="38100">
            <a:solidFill>
              <a:srgbClr val="EA27FF"/>
            </a:solidFill>
            <a:tailEnd type="triangle"/>
          </a:ln>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6442F4C9-0BE3-B26C-0FBB-EF3D27DDB5AC}"/>
              </a:ext>
            </a:extLst>
          </p:cNvPr>
          <p:cNvSpPr txBox="1"/>
          <p:nvPr/>
        </p:nvSpPr>
        <p:spPr>
          <a:xfrm>
            <a:off x="8607290" y="5229712"/>
            <a:ext cx="1903244" cy="292388"/>
          </a:xfrm>
          <a:prstGeom prst="rect">
            <a:avLst/>
          </a:prstGeom>
          <a:noFill/>
        </p:spPr>
        <p:txBody>
          <a:bodyPr wrap="square" rtlCol="0">
            <a:spAutoFit/>
          </a:bodyPr>
          <a:lstStyle/>
          <a:p>
            <a:pPr algn="ctr"/>
            <a:r>
              <a:rPr lang="en-US" sz="1300" dirty="0">
                <a:solidFill>
                  <a:srgbClr val="ED4DBD"/>
                </a:solidFill>
              </a:rPr>
              <a:t>244nm</a:t>
            </a:r>
            <a:endParaRPr lang="en-CH" sz="1300" dirty="0">
              <a:solidFill>
                <a:srgbClr val="ED4DBD"/>
              </a:solidFill>
            </a:endParaRPr>
          </a:p>
        </p:txBody>
      </p:sp>
      <p:sp>
        <p:nvSpPr>
          <p:cNvPr id="16" name="TextBox 15">
            <a:extLst>
              <a:ext uri="{FF2B5EF4-FFF2-40B4-BE49-F238E27FC236}">
                <a16:creationId xmlns:a16="http://schemas.microsoft.com/office/drawing/2014/main" id="{85A9A854-9AFA-C2F0-572A-4CA0135D7940}"/>
              </a:ext>
            </a:extLst>
          </p:cNvPr>
          <p:cNvSpPr txBox="1"/>
          <p:nvPr/>
        </p:nvSpPr>
        <p:spPr>
          <a:xfrm>
            <a:off x="8647808" y="5933167"/>
            <a:ext cx="1903244" cy="292388"/>
          </a:xfrm>
          <a:prstGeom prst="rect">
            <a:avLst/>
          </a:prstGeom>
          <a:noFill/>
        </p:spPr>
        <p:txBody>
          <a:bodyPr wrap="square" rtlCol="0">
            <a:spAutoFit/>
          </a:bodyPr>
          <a:lstStyle/>
          <a:p>
            <a:pPr algn="ctr"/>
            <a:r>
              <a:rPr lang="en-US" sz="1300" dirty="0">
                <a:solidFill>
                  <a:srgbClr val="ED4DBD"/>
                </a:solidFill>
              </a:rPr>
              <a:t>244nm</a:t>
            </a:r>
            <a:endParaRPr lang="en-CH" sz="1300" dirty="0">
              <a:solidFill>
                <a:srgbClr val="ED4DBD"/>
              </a:solidFill>
            </a:endParaRPr>
          </a:p>
        </p:txBody>
      </p:sp>
      <p:cxnSp>
        <p:nvCxnSpPr>
          <p:cNvPr id="18" name="Straight Arrow Connector 17">
            <a:extLst>
              <a:ext uri="{FF2B5EF4-FFF2-40B4-BE49-F238E27FC236}">
                <a16:creationId xmlns:a16="http://schemas.microsoft.com/office/drawing/2014/main" id="{B2296424-B360-2D7C-AB01-C4DE7238D0C5}"/>
              </a:ext>
            </a:extLst>
          </p:cNvPr>
          <p:cNvCxnSpPr>
            <a:cxnSpLocks/>
          </p:cNvCxnSpPr>
          <p:nvPr/>
        </p:nvCxnSpPr>
        <p:spPr>
          <a:xfrm flipV="1">
            <a:off x="9182930" y="4434091"/>
            <a:ext cx="0" cy="487830"/>
          </a:xfrm>
          <a:prstGeom prst="straightConnector1">
            <a:avLst/>
          </a:prstGeom>
          <a:ln w="38100">
            <a:solidFill>
              <a:schemeClr val="accent2">
                <a:lumMod val="60000"/>
                <a:lumOff val="40000"/>
              </a:schemeClr>
            </a:solidFill>
            <a:tailEnd type="triangle"/>
          </a:ln>
        </p:spPr>
        <p:style>
          <a:lnRef idx="2">
            <a:schemeClr val="accent1"/>
          </a:lnRef>
          <a:fillRef idx="0">
            <a:schemeClr val="accent1"/>
          </a:fillRef>
          <a:effectRef idx="1">
            <a:schemeClr val="accent1"/>
          </a:effectRef>
          <a:fontRef idx="minor">
            <a:schemeClr val="tx1"/>
          </a:fontRef>
        </p:style>
      </p:cxnSp>
      <p:sp>
        <p:nvSpPr>
          <p:cNvPr id="21" name="TextBox 20">
            <a:extLst>
              <a:ext uri="{FF2B5EF4-FFF2-40B4-BE49-F238E27FC236}">
                <a16:creationId xmlns:a16="http://schemas.microsoft.com/office/drawing/2014/main" id="{6B2F3837-F6BF-B00E-52F3-89406020DA87}"/>
              </a:ext>
            </a:extLst>
          </p:cNvPr>
          <p:cNvSpPr txBox="1"/>
          <p:nvPr/>
        </p:nvSpPr>
        <p:spPr>
          <a:xfrm>
            <a:off x="8607290" y="4612051"/>
            <a:ext cx="1903244" cy="292388"/>
          </a:xfrm>
          <a:prstGeom prst="rect">
            <a:avLst/>
          </a:prstGeom>
          <a:noFill/>
        </p:spPr>
        <p:txBody>
          <a:bodyPr wrap="square" rtlCol="0">
            <a:spAutoFit/>
          </a:bodyPr>
          <a:lstStyle/>
          <a:p>
            <a:pPr algn="ctr"/>
            <a:r>
              <a:rPr lang="en-US" sz="1300" dirty="0">
                <a:solidFill>
                  <a:schemeClr val="accent2">
                    <a:lumMod val="60000"/>
                    <a:lumOff val="40000"/>
                  </a:schemeClr>
                </a:solidFill>
              </a:rPr>
              <a:t>355nm</a:t>
            </a:r>
            <a:endParaRPr lang="en-CH" sz="1300" dirty="0">
              <a:solidFill>
                <a:schemeClr val="accent2">
                  <a:lumMod val="60000"/>
                  <a:lumOff val="40000"/>
                </a:schemeClr>
              </a:solidFill>
            </a:endParaRPr>
          </a:p>
        </p:txBody>
      </p:sp>
      <p:cxnSp>
        <p:nvCxnSpPr>
          <p:cNvPr id="7" name="Straight Arrow Connector 6">
            <a:extLst>
              <a:ext uri="{FF2B5EF4-FFF2-40B4-BE49-F238E27FC236}">
                <a16:creationId xmlns:a16="http://schemas.microsoft.com/office/drawing/2014/main" id="{BFB5C5A3-2297-9B7B-D7B0-BEEF3EB02FC7}"/>
              </a:ext>
            </a:extLst>
          </p:cNvPr>
          <p:cNvCxnSpPr>
            <a:cxnSpLocks/>
          </p:cNvCxnSpPr>
          <p:nvPr/>
        </p:nvCxnSpPr>
        <p:spPr>
          <a:xfrm flipH="1" flipV="1">
            <a:off x="8845826" y="2186609"/>
            <a:ext cx="2447104" cy="256749"/>
          </a:xfrm>
          <a:prstGeom prst="straightConnector1">
            <a:avLst/>
          </a:prstGeom>
          <a:ln w="57150">
            <a:solidFill>
              <a:srgbClr val="068306"/>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a14="http://schemas.microsoft.com/office/drawing/2010/main">
        <mc:Choice Requires="a14">
          <p:sp>
            <p:nvSpPr>
              <p:cNvPr id="32" name="TextBox 31">
                <a:extLst>
                  <a:ext uri="{FF2B5EF4-FFF2-40B4-BE49-F238E27FC236}">
                    <a16:creationId xmlns:a16="http://schemas.microsoft.com/office/drawing/2014/main" id="{71F7C6AF-6925-A566-2CDB-668EFA7A6AAD}"/>
                  </a:ext>
                </a:extLst>
              </p:cNvPr>
              <p:cNvSpPr txBox="1"/>
              <p:nvPr/>
            </p:nvSpPr>
            <p:spPr>
              <a:xfrm>
                <a:off x="8394804" y="1587618"/>
                <a:ext cx="437812"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CH" sz="2400" i="1" smtClean="0">
                              <a:solidFill>
                                <a:srgbClr val="FF0000"/>
                              </a:solidFill>
                              <a:latin typeface="Cambria Math" panose="02040503050406030204" pitchFamily="18" charset="0"/>
                            </a:rPr>
                          </m:ctrlPr>
                        </m:sSupPr>
                        <m:e>
                          <m:r>
                            <a:rPr lang="en-CH" sz="2400" i="1" smtClean="0">
                              <a:solidFill>
                                <a:srgbClr val="FF0000"/>
                              </a:solidFill>
                              <a:latin typeface="Cambria Math" panose="02040503050406030204" pitchFamily="18" charset="0"/>
                              <a:ea typeface="Cambria Math" panose="02040503050406030204" pitchFamily="18" charset="0"/>
                            </a:rPr>
                            <m:t>𝜇</m:t>
                          </m:r>
                        </m:e>
                        <m:sup>
                          <m:r>
                            <a:rPr lang="en-US" sz="2400" b="0" i="1" smtClean="0">
                              <a:solidFill>
                                <a:srgbClr val="FF0000"/>
                              </a:solidFill>
                              <a:latin typeface="Cambria Math" panose="02040503050406030204" pitchFamily="18" charset="0"/>
                            </a:rPr>
                            <m:t>+</m:t>
                          </m:r>
                        </m:sup>
                      </m:sSup>
                    </m:oMath>
                  </m:oMathPara>
                </a14:m>
                <a:endParaRPr lang="en-CH" sz="2400" dirty="0">
                  <a:solidFill>
                    <a:srgbClr val="FF0000"/>
                  </a:solidFill>
                </a:endParaRPr>
              </a:p>
            </p:txBody>
          </p:sp>
        </mc:Choice>
        <mc:Fallback xmlns="">
          <p:sp>
            <p:nvSpPr>
              <p:cNvPr id="32" name="TextBox 31">
                <a:extLst>
                  <a:ext uri="{FF2B5EF4-FFF2-40B4-BE49-F238E27FC236}">
                    <a16:creationId xmlns:a16="http://schemas.microsoft.com/office/drawing/2014/main" id="{71F7C6AF-6925-A566-2CDB-668EFA7A6AAD}"/>
                  </a:ext>
                </a:extLst>
              </p:cNvPr>
              <p:cNvSpPr txBox="1">
                <a:spLocks noRot="1" noChangeAspect="1" noMove="1" noResize="1" noEditPoints="1" noAdjustHandles="1" noChangeArrowheads="1" noChangeShapeType="1" noTextEdit="1"/>
              </p:cNvSpPr>
              <p:nvPr/>
            </p:nvSpPr>
            <p:spPr>
              <a:xfrm>
                <a:off x="8394804" y="1587618"/>
                <a:ext cx="437812" cy="369332"/>
              </a:xfrm>
              <a:prstGeom prst="rect">
                <a:avLst/>
              </a:prstGeom>
              <a:blipFill>
                <a:blip r:embed="rId5"/>
                <a:stretch>
                  <a:fillRect l="-13889" r="-4167" b="-22951"/>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33" name="TextBox 32">
                <a:extLst>
                  <a:ext uri="{FF2B5EF4-FFF2-40B4-BE49-F238E27FC236}">
                    <a16:creationId xmlns:a16="http://schemas.microsoft.com/office/drawing/2014/main" id="{5397F01C-E558-B7E7-6916-9374019AE4E2}"/>
                  </a:ext>
                </a:extLst>
              </p:cNvPr>
              <p:cNvSpPr txBox="1"/>
              <p:nvPr/>
            </p:nvSpPr>
            <p:spPr>
              <a:xfrm>
                <a:off x="8433968" y="2440525"/>
                <a:ext cx="429990" cy="369332"/>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CH" sz="2400" i="1" smtClean="0">
                              <a:solidFill>
                                <a:srgbClr val="FFC000"/>
                              </a:solidFill>
                              <a:latin typeface="Cambria Math" panose="02040503050406030204" pitchFamily="18" charset="0"/>
                            </a:rPr>
                          </m:ctrlPr>
                        </m:sSupPr>
                        <m:e>
                          <m:r>
                            <a:rPr lang="en-US" sz="2400" b="0" i="1" smtClean="0">
                              <a:solidFill>
                                <a:srgbClr val="FFC000"/>
                              </a:solidFill>
                              <a:latin typeface="Cambria Math" panose="02040503050406030204" pitchFamily="18" charset="0"/>
                            </a:rPr>
                            <m:t>𝑒</m:t>
                          </m:r>
                        </m:e>
                        <m:sup>
                          <m:r>
                            <a:rPr lang="en-US" sz="2400" b="0" i="1" smtClean="0">
                              <a:solidFill>
                                <a:srgbClr val="FFC000"/>
                              </a:solidFill>
                              <a:latin typeface="Cambria Math" panose="02040503050406030204" pitchFamily="18" charset="0"/>
                            </a:rPr>
                            <m:t>−</m:t>
                          </m:r>
                        </m:sup>
                      </m:sSup>
                    </m:oMath>
                  </m:oMathPara>
                </a14:m>
                <a:endParaRPr lang="en-CH" sz="2400" dirty="0">
                  <a:solidFill>
                    <a:srgbClr val="FFC000"/>
                  </a:solidFill>
                </a:endParaRPr>
              </a:p>
            </p:txBody>
          </p:sp>
        </mc:Choice>
        <mc:Fallback xmlns="">
          <p:sp>
            <p:nvSpPr>
              <p:cNvPr id="33" name="TextBox 32">
                <a:extLst>
                  <a:ext uri="{FF2B5EF4-FFF2-40B4-BE49-F238E27FC236}">
                    <a16:creationId xmlns:a16="http://schemas.microsoft.com/office/drawing/2014/main" id="{5397F01C-E558-B7E7-6916-9374019AE4E2}"/>
                  </a:ext>
                </a:extLst>
              </p:cNvPr>
              <p:cNvSpPr txBox="1">
                <a:spLocks noRot="1" noChangeAspect="1" noMove="1" noResize="1" noEditPoints="1" noAdjustHandles="1" noChangeArrowheads="1" noChangeShapeType="1" noTextEdit="1"/>
              </p:cNvSpPr>
              <p:nvPr/>
            </p:nvSpPr>
            <p:spPr>
              <a:xfrm>
                <a:off x="8433968" y="2440525"/>
                <a:ext cx="429990" cy="369332"/>
              </a:xfrm>
              <a:prstGeom prst="rect">
                <a:avLst/>
              </a:prstGeom>
              <a:blipFill>
                <a:blip r:embed="rId6"/>
                <a:stretch>
                  <a:fillRect l="-8571"/>
                </a:stretch>
              </a:blipFill>
            </p:spPr>
            <p:txBody>
              <a:bodyPr/>
              <a:lstStyle/>
              <a:p>
                <a:r>
                  <a:rPr lang="en-CH">
                    <a:noFill/>
                  </a:rPr>
                  <a:t> </a:t>
                </a:r>
              </a:p>
            </p:txBody>
          </p:sp>
        </mc:Fallback>
      </mc:AlternateContent>
      <p:sp>
        <p:nvSpPr>
          <p:cNvPr id="4" name="Freeform: Shape 3">
            <a:extLst>
              <a:ext uri="{FF2B5EF4-FFF2-40B4-BE49-F238E27FC236}">
                <a16:creationId xmlns:a16="http://schemas.microsoft.com/office/drawing/2014/main" id="{A7AF1742-2903-4F5B-BB1B-83ED5BA794BE}"/>
              </a:ext>
            </a:extLst>
          </p:cNvPr>
          <p:cNvSpPr/>
          <p:nvPr/>
        </p:nvSpPr>
        <p:spPr>
          <a:xfrm rot="20962073">
            <a:off x="8135948" y="2259783"/>
            <a:ext cx="808175" cy="1074420"/>
          </a:xfrm>
          <a:custGeom>
            <a:avLst/>
            <a:gdLst>
              <a:gd name="connsiteX0" fmla="*/ 563880 w 563880"/>
              <a:gd name="connsiteY0" fmla="*/ 0 h 1074420"/>
              <a:gd name="connsiteX1" fmla="*/ 175260 w 563880"/>
              <a:gd name="connsiteY1" fmla="*/ 198120 h 1074420"/>
              <a:gd name="connsiteX2" fmla="*/ 0 w 563880"/>
              <a:gd name="connsiteY2" fmla="*/ 1074420 h 1074420"/>
              <a:gd name="connsiteX3" fmla="*/ 0 w 563880"/>
              <a:gd name="connsiteY3" fmla="*/ 1074420 h 1074420"/>
            </a:gdLst>
            <a:ahLst/>
            <a:cxnLst>
              <a:cxn ang="0">
                <a:pos x="connsiteX0" y="connsiteY0"/>
              </a:cxn>
              <a:cxn ang="0">
                <a:pos x="connsiteX1" y="connsiteY1"/>
              </a:cxn>
              <a:cxn ang="0">
                <a:pos x="connsiteX2" y="connsiteY2"/>
              </a:cxn>
              <a:cxn ang="0">
                <a:pos x="connsiteX3" y="connsiteY3"/>
              </a:cxn>
            </a:cxnLst>
            <a:rect l="l" t="t" r="r" b="b"/>
            <a:pathLst>
              <a:path w="563880" h="1074420">
                <a:moveTo>
                  <a:pt x="563880" y="0"/>
                </a:moveTo>
                <a:cubicBezTo>
                  <a:pt x="416560" y="9525"/>
                  <a:pt x="269240" y="19050"/>
                  <a:pt x="175260" y="198120"/>
                </a:cubicBezTo>
                <a:cubicBezTo>
                  <a:pt x="81280" y="377190"/>
                  <a:pt x="0" y="1074420"/>
                  <a:pt x="0" y="1074420"/>
                </a:cubicBezTo>
                <a:lnTo>
                  <a:pt x="0" y="1074420"/>
                </a:lnTo>
              </a:path>
            </a:pathLst>
          </a:custGeom>
          <a:noFill/>
          <a:ln w="57150">
            <a:solidFill>
              <a:srgbClr val="FFC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9" name="Freeform: Shape 18">
            <a:extLst>
              <a:ext uri="{FF2B5EF4-FFF2-40B4-BE49-F238E27FC236}">
                <a16:creationId xmlns:a16="http://schemas.microsoft.com/office/drawing/2014/main" id="{5D483813-2663-6BE5-04C5-8AC0370AA4CF}"/>
              </a:ext>
            </a:extLst>
          </p:cNvPr>
          <p:cNvSpPr/>
          <p:nvPr/>
        </p:nvSpPr>
        <p:spPr>
          <a:xfrm flipV="1">
            <a:off x="8083928" y="1243773"/>
            <a:ext cx="761898" cy="896511"/>
          </a:xfrm>
          <a:custGeom>
            <a:avLst/>
            <a:gdLst>
              <a:gd name="connsiteX0" fmla="*/ 563880 w 563880"/>
              <a:gd name="connsiteY0" fmla="*/ 0 h 1074420"/>
              <a:gd name="connsiteX1" fmla="*/ 175260 w 563880"/>
              <a:gd name="connsiteY1" fmla="*/ 198120 h 1074420"/>
              <a:gd name="connsiteX2" fmla="*/ 0 w 563880"/>
              <a:gd name="connsiteY2" fmla="*/ 1074420 h 1074420"/>
              <a:gd name="connsiteX3" fmla="*/ 0 w 563880"/>
              <a:gd name="connsiteY3" fmla="*/ 1074420 h 1074420"/>
            </a:gdLst>
            <a:ahLst/>
            <a:cxnLst>
              <a:cxn ang="0">
                <a:pos x="connsiteX0" y="connsiteY0"/>
              </a:cxn>
              <a:cxn ang="0">
                <a:pos x="connsiteX1" y="connsiteY1"/>
              </a:cxn>
              <a:cxn ang="0">
                <a:pos x="connsiteX2" y="connsiteY2"/>
              </a:cxn>
              <a:cxn ang="0">
                <a:pos x="connsiteX3" y="connsiteY3"/>
              </a:cxn>
            </a:cxnLst>
            <a:rect l="l" t="t" r="r" b="b"/>
            <a:pathLst>
              <a:path w="563880" h="1074420">
                <a:moveTo>
                  <a:pt x="563880" y="0"/>
                </a:moveTo>
                <a:cubicBezTo>
                  <a:pt x="416560" y="9525"/>
                  <a:pt x="269240" y="19050"/>
                  <a:pt x="175260" y="198120"/>
                </a:cubicBezTo>
                <a:cubicBezTo>
                  <a:pt x="81280" y="377190"/>
                  <a:pt x="0" y="1074420"/>
                  <a:pt x="0" y="1074420"/>
                </a:cubicBezTo>
                <a:lnTo>
                  <a:pt x="0" y="1074420"/>
                </a:lnTo>
              </a:path>
            </a:pathLst>
          </a:custGeom>
          <a:noFill/>
          <a:ln w="57150">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2" name="Oval 21">
            <a:extLst>
              <a:ext uri="{FF2B5EF4-FFF2-40B4-BE49-F238E27FC236}">
                <a16:creationId xmlns:a16="http://schemas.microsoft.com/office/drawing/2014/main" id="{43CC8C4B-D82B-72DD-1054-0E411280D88F}"/>
              </a:ext>
            </a:extLst>
          </p:cNvPr>
          <p:cNvSpPr/>
          <p:nvPr/>
        </p:nvSpPr>
        <p:spPr>
          <a:xfrm>
            <a:off x="8978181" y="1657094"/>
            <a:ext cx="1620000" cy="1620000"/>
          </a:xfrm>
          <a:prstGeom prst="ellipse">
            <a:avLst/>
          </a:prstGeom>
          <a:gradFill flip="none" rotWithShape="1">
            <a:gsLst>
              <a:gs pos="27000">
                <a:srgbClr val="EA27FF">
                  <a:alpha val="33000"/>
                </a:srgbClr>
              </a:gs>
              <a:gs pos="100000">
                <a:schemeClr val="bg1">
                  <a:alpha val="0"/>
                </a:schemeClr>
              </a:gs>
            </a:gsLst>
            <a:path path="circle">
              <a:fillToRect l="50000" t="50000" r="50000" b="5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4" name="Oval 23">
            <a:extLst>
              <a:ext uri="{FF2B5EF4-FFF2-40B4-BE49-F238E27FC236}">
                <a16:creationId xmlns:a16="http://schemas.microsoft.com/office/drawing/2014/main" id="{CEA25971-865E-AE21-B1AD-93446AB9410D}"/>
              </a:ext>
            </a:extLst>
          </p:cNvPr>
          <p:cNvSpPr/>
          <p:nvPr/>
        </p:nvSpPr>
        <p:spPr>
          <a:xfrm>
            <a:off x="4574010" y="5353046"/>
            <a:ext cx="45719" cy="45719"/>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5" name="Oval 24">
            <a:extLst>
              <a:ext uri="{FF2B5EF4-FFF2-40B4-BE49-F238E27FC236}">
                <a16:creationId xmlns:a16="http://schemas.microsoft.com/office/drawing/2014/main" id="{2729D5F5-99D8-05B1-0C80-4BC9AA9333EB}"/>
              </a:ext>
            </a:extLst>
          </p:cNvPr>
          <p:cNvSpPr/>
          <p:nvPr/>
        </p:nvSpPr>
        <p:spPr>
          <a:xfrm>
            <a:off x="2704011" y="3457304"/>
            <a:ext cx="45719" cy="45719"/>
          </a:xfrm>
          <a:prstGeom prst="ellipse">
            <a:avLst/>
          </a:prstGeom>
          <a:solidFill>
            <a:srgbClr val="FFC0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8" name="Motivations to study leptonic atoms - Positronium and Muonium">
            <a:extLst>
              <a:ext uri="{FF2B5EF4-FFF2-40B4-BE49-F238E27FC236}">
                <a16:creationId xmlns:a16="http://schemas.microsoft.com/office/drawing/2014/main" id="{E4ADBD04-E59F-9837-AC51-1E1182FE942E}"/>
              </a:ext>
            </a:extLst>
          </p:cNvPr>
          <p:cNvSpPr txBox="1">
            <a:spLocks/>
          </p:cNvSpPr>
          <p:nvPr/>
        </p:nvSpPr>
        <p:spPr>
          <a:xfrm>
            <a:off x="609600" y="844488"/>
            <a:ext cx="11252200" cy="60585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Gill Sans Light"/>
                <a:ea typeface="+mj-ea"/>
                <a:cs typeface="+mj-cs"/>
              </a:defRPr>
            </a:lvl1pPr>
          </a:lstStyle>
          <a:p>
            <a:r>
              <a:rPr lang="en-GB" dirty="0"/>
              <a:t>Mu-Mass experimental setup</a:t>
            </a:r>
          </a:p>
        </p:txBody>
      </p:sp>
      <p:sp>
        <p:nvSpPr>
          <p:cNvPr id="2" name="TextBox 1">
            <a:extLst>
              <a:ext uri="{FF2B5EF4-FFF2-40B4-BE49-F238E27FC236}">
                <a16:creationId xmlns:a16="http://schemas.microsoft.com/office/drawing/2014/main" id="{FE9D26BC-85A1-8F18-42D4-504A8C21590E}"/>
              </a:ext>
            </a:extLst>
          </p:cNvPr>
          <p:cNvSpPr txBox="1"/>
          <p:nvPr/>
        </p:nvSpPr>
        <p:spPr>
          <a:xfrm>
            <a:off x="7733418" y="249753"/>
            <a:ext cx="3447221" cy="338554"/>
          </a:xfrm>
          <a:prstGeom prst="rect">
            <a:avLst/>
          </a:prstGeom>
          <a:noFill/>
        </p:spPr>
        <p:txBody>
          <a:bodyPr wrap="square">
            <a:spAutoFit/>
          </a:bodyPr>
          <a:lstStyle/>
          <a:p>
            <a:r>
              <a:rPr lang="en-US" sz="1600" dirty="0">
                <a:solidFill>
                  <a:schemeClr val="bg1"/>
                </a:solidFill>
              </a:rPr>
              <a:t>Edward Thorpe-Woods; Liverpool 2025</a:t>
            </a:r>
            <a:endParaRPr lang="en-US" sz="2400" dirty="0">
              <a:solidFill>
                <a:schemeClr val="bg1"/>
              </a:solidFill>
            </a:endParaRPr>
          </a:p>
        </p:txBody>
      </p:sp>
    </p:spTree>
    <p:extLst>
      <p:ext uri="{BB962C8B-B14F-4D97-AF65-F5344CB8AC3E}">
        <p14:creationId xmlns:p14="http://schemas.microsoft.com/office/powerpoint/2010/main" val="2008443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3.125E-6 0.00139 L 0.353 -0.83727 " pathEditMode="relative" rAng="0" ptsTypes="AA">
                                      <p:cBhvr>
                                        <p:cTn id="6" dur="1500" fill="hold"/>
                                        <p:tgtEl>
                                          <p:spTgt spid="24"/>
                                        </p:tgtEl>
                                        <p:attrNameLst>
                                          <p:attrName>ppt_x</p:attrName>
                                          <p:attrName>ppt_y</p:attrName>
                                        </p:attrNameLst>
                                      </p:cBhvr>
                                      <p:rCtr x="17643" y="-41944"/>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6CB37CB-4C99-95DE-5C75-C254B14ACDE4}"/>
              </a:ext>
            </a:extLst>
          </p:cNvPr>
          <p:cNvPicPr>
            <a:picLocks noChangeAspect="1"/>
          </p:cNvPicPr>
          <p:nvPr/>
        </p:nvPicPr>
        <p:blipFill>
          <a:blip r:embed="rId3"/>
          <a:stretch>
            <a:fillRect/>
          </a:stretch>
        </p:blipFill>
        <p:spPr>
          <a:xfrm>
            <a:off x="102946" y="1578462"/>
            <a:ext cx="5359675" cy="5054860"/>
          </a:xfrm>
          <a:prstGeom prst="rect">
            <a:avLst/>
          </a:prstGeom>
        </p:spPr>
      </p:pic>
      <p:sp>
        <p:nvSpPr>
          <p:cNvPr id="8" name="Motivations to study leptonic atoms - Positronium and Muonium">
            <a:extLst>
              <a:ext uri="{FF2B5EF4-FFF2-40B4-BE49-F238E27FC236}">
                <a16:creationId xmlns:a16="http://schemas.microsoft.com/office/drawing/2014/main" id="{6C07AE43-1650-6A08-DB4F-7F1C736B1228}"/>
              </a:ext>
            </a:extLst>
          </p:cNvPr>
          <p:cNvSpPr txBox="1">
            <a:spLocks/>
          </p:cNvSpPr>
          <p:nvPr/>
        </p:nvSpPr>
        <p:spPr>
          <a:xfrm>
            <a:off x="878774" y="844488"/>
            <a:ext cx="10983026" cy="60585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Gill Sans Light"/>
                <a:ea typeface="+mj-ea"/>
                <a:cs typeface="+mj-cs"/>
              </a:defRPr>
            </a:lvl1pPr>
          </a:lstStyle>
          <a:p>
            <a:r>
              <a:rPr lang="en-GB" dirty="0"/>
              <a:t>2022 campaign</a:t>
            </a:r>
          </a:p>
        </p:txBody>
      </p:sp>
      <p:sp>
        <p:nvSpPr>
          <p:cNvPr id="10" name="To gain knowledge of atom energy structure: probe it with electromagnetic radiation…">
            <a:extLst>
              <a:ext uri="{FF2B5EF4-FFF2-40B4-BE49-F238E27FC236}">
                <a16:creationId xmlns:a16="http://schemas.microsoft.com/office/drawing/2014/main" id="{1CD5F6DE-BFF9-BF93-5BD7-561147500F70}"/>
              </a:ext>
            </a:extLst>
          </p:cNvPr>
          <p:cNvSpPr txBox="1">
            <a:spLocks noChangeArrowheads="1"/>
          </p:cNvSpPr>
          <p:nvPr/>
        </p:nvSpPr>
        <p:spPr>
          <a:xfrm>
            <a:off x="5818909" y="1652772"/>
            <a:ext cx="6211633" cy="36527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CH" dirty="0"/>
              <a:t>2022 campaign (5 days of muon beam) unfortunately did not see any signal</a:t>
            </a:r>
          </a:p>
          <a:p>
            <a:pPr lvl="1"/>
            <a:r>
              <a:rPr lang="en-US" altLang="en-CH" dirty="0"/>
              <a:t>Reduction of factor 7 in flux due to laser interaction with muon trigger</a:t>
            </a:r>
          </a:p>
          <a:p>
            <a:pPr lvl="1"/>
            <a:r>
              <a:rPr lang="en-US" altLang="en-CH" dirty="0"/>
              <a:t>Unexpectedly short muonium formation time lead to </a:t>
            </a:r>
            <a:r>
              <a:rPr lang="en-US" altLang="en-CH" dirty="0" err="1"/>
              <a:t>unoptimised</a:t>
            </a:r>
            <a:r>
              <a:rPr lang="en-US" altLang="en-CH" dirty="0"/>
              <a:t> timing</a:t>
            </a:r>
          </a:p>
          <a:p>
            <a:pPr lvl="1"/>
            <a:r>
              <a:rPr lang="en-US" altLang="en-CH" dirty="0"/>
              <a:t>These problems have been addressed since</a:t>
            </a:r>
          </a:p>
          <a:p>
            <a:r>
              <a:rPr lang="en-US" altLang="en-CH" dirty="0"/>
              <a:t>Pulsing scheme allowed experiment to be operated continuously for 80 hours</a:t>
            </a:r>
          </a:p>
          <a:p>
            <a:r>
              <a:rPr lang="en-US" altLang="en-CH" dirty="0"/>
              <a:t>Detection scheme with pulsing reduced experimental background  to </a:t>
            </a:r>
            <a:br>
              <a:rPr lang="en-US" altLang="en-CH" dirty="0"/>
            </a:br>
            <a:r>
              <a:rPr lang="en-US" altLang="en-CH" dirty="0"/>
              <a:t>&lt; 1 background count per day)</a:t>
            </a:r>
          </a:p>
          <a:p>
            <a:pPr>
              <a:buFontTx/>
              <a:buChar char="‣"/>
            </a:pPr>
            <a:endParaRPr lang="en-CH" altLang="en-CH" dirty="0"/>
          </a:p>
        </p:txBody>
      </p:sp>
      <p:sp>
        <p:nvSpPr>
          <p:cNvPr id="3" name="TextBox 2">
            <a:extLst>
              <a:ext uri="{FF2B5EF4-FFF2-40B4-BE49-F238E27FC236}">
                <a16:creationId xmlns:a16="http://schemas.microsoft.com/office/drawing/2014/main" id="{EF659FF1-7B31-72A1-6FB0-BA6F4D9241B0}"/>
              </a:ext>
            </a:extLst>
          </p:cNvPr>
          <p:cNvSpPr txBox="1"/>
          <p:nvPr/>
        </p:nvSpPr>
        <p:spPr>
          <a:xfrm>
            <a:off x="7733418" y="249753"/>
            <a:ext cx="3447221" cy="338554"/>
          </a:xfrm>
          <a:prstGeom prst="rect">
            <a:avLst/>
          </a:prstGeom>
          <a:noFill/>
        </p:spPr>
        <p:txBody>
          <a:bodyPr wrap="square">
            <a:spAutoFit/>
          </a:bodyPr>
          <a:lstStyle/>
          <a:p>
            <a:r>
              <a:rPr lang="en-US" sz="1600" dirty="0">
                <a:solidFill>
                  <a:schemeClr val="bg1"/>
                </a:solidFill>
              </a:rPr>
              <a:t>Edward Thorpe-Woods; Liverpool 2025</a:t>
            </a:r>
            <a:endParaRPr lang="en-US" sz="2400" dirty="0">
              <a:solidFill>
                <a:schemeClr val="bg1"/>
              </a:solidFill>
            </a:endParaRPr>
          </a:p>
        </p:txBody>
      </p:sp>
    </p:spTree>
    <p:extLst>
      <p:ext uri="{BB962C8B-B14F-4D97-AF65-F5344CB8AC3E}">
        <p14:creationId xmlns:p14="http://schemas.microsoft.com/office/powerpoint/2010/main" val="4157499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otivations to study leptonic atoms - Positronium and Muonium">
            <a:extLst>
              <a:ext uri="{FF2B5EF4-FFF2-40B4-BE49-F238E27FC236}">
                <a16:creationId xmlns:a16="http://schemas.microsoft.com/office/drawing/2014/main" id="{E68A6DC3-9686-F52B-B1AF-2C098B7D9514}"/>
              </a:ext>
            </a:extLst>
          </p:cNvPr>
          <p:cNvSpPr txBox="1">
            <a:spLocks/>
          </p:cNvSpPr>
          <p:nvPr/>
        </p:nvSpPr>
        <p:spPr>
          <a:xfrm>
            <a:off x="95003" y="856363"/>
            <a:ext cx="10983026" cy="60585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Gill Sans Light"/>
                <a:ea typeface="+mj-ea"/>
                <a:cs typeface="+mj-cs"/>
              </a:defRPr>
            </a:lvl1pPr>
          </a:lstStyle>
          <a:p>
            <a:r>
              <a:rPr lang="en-GB" dirty="0"/>
              <a:t>Commissioning with Hydrogen</a:t>
            </a:r>
          </a:p>
        </p:txBody>
      </p:sp>
      <p:pic>
        <p:nvPicPr>
          <p:cNvPr id="4" name="Picture 3">
            <a:extLst>
              <a:ext uri="{FF2B5EF4-FFF2-40B4-BE49-F238E27FC236}">
                <a16:creationId xmlns:a16="http://schemas.microsoft.com/office/drawing/2014/main" id="{45DF771B-7467-0908-F3CA-A68F8953F37B}"/>
              </a:ext>
            </a:extLst>
          </p:cNvPr>
          <p:cNvPicPr>
            <a:picLocks noChangeAspect="1"/>
          </p:cNvPicPr>
          <p:nvPr/>
        </p:nvPicPr>
        <p:blipFill>
          <a:blip r:embed="rId2"/>
          <a:stretch>
            <a:fillRect/>
          </a:stretch>
        </p:blipFill>
        <p:spPr>
          <a:xfrm>
            <a:off x="7457703" y="808863"/>
            <a:ext cx="4498769" cy="5998359"/>
          </a:xfrm>
          <a:prstGeom prst="rect">
            <a:avLst/>
          </a:prstGeom>
        </p:spPr>
      </p:pic>
      <mc:AlternateContent xmlns:mc="http://schemas.openxmlformats.org/markup-compatibility/2006" xmlns:a14="http://schemas.microsoft.com/office/drawing/2010/main">
        <mc:Choice Requires="a14">
          <p:sp>
            <p:nvSpPr>
              <p:cNvPr id="5" name="To gain knowledge of atom energy structure: probe it with electromagnetic radiation…">
                <a:extLst>
                  <a:ext uri="{FF2B5EF4-FFF2-40B4-BE49-F238E27FC236}">
                    <a16:creationId xmlns:a16="http://schemas.microsoft.com/office/drawing/2014/main" id="{A84EF6F1-2636-E68D-A479-0B5CB903F6DB}"/>
                  </a:ext>
                </a:extLst>
              </p:cNvPr>
              <p:cNvSpPr txBox="1">
                <a:spLocks noChangeArrowheads="1"/>
              </p:cNvSpPr>
              <p:nvPr/>
            </p:nvSpPr>
            <p:spPr>
              <a:xfrm>
                <a:off x="387186" y="2078865"/>
                <a:ext cx="6575590" cy="36527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CH" dirty="0"/>
                  <a:t>To optimize the experiment, we have been doing hydrogen 1S-2S spectroscopy</a:t>
                </a:r>
              </a:p>
              <a:p>
                <a:pPr marL="0" indent="0">
                  <a:buNone/>
                </a:pPr>
                <a:r>
                  <a:rPr lang="en-US" altLang="en-CH" sz="1000" dirty="0"/>
                  <a:t> </a:t>
                </a:r>
              </a:p>
              <a:p>
                <a:r>
                  <a:rPr lang="en-US" altLang="en-CH" dirty="0"/>
                  <a:t> </a:t>
                </a:r>
                <a:r>
                  <a:rPr lang="en-US" altLang="en-CH"/>
                  <a:t>Apparatus is identical</a:t>
                </a:r>
                <a:endParaRPr lang="en-US" altLang="en-CH" dirty="0"/>
              </a:p>
              <a:p>
                <a:pPr lvl="1">
                  <a:buFont typeface="Wingdings" panose="05000000000000000000" pitchFamily="2" charset="2"/>
                  <a:buChar char="Ø"/>
                </a:pPr>
                <a:r>
                  <a:rPr lang="en-US" altLang="en-CH" dirty="0"/>
                  <a:t>Lower laser power (No FA gain at 243nm)</a:t>
                </a:r>
              </a:p>
              <a:p>
                <a:pPr lvl="1">
                  <a:buFont typeface="Wingdings" panose="05000000000000000000" pitchFamily="2" charset="2"/>
                  <a:buChar char="Ø"/>
                </a:pPr>
                <a:r>
                  <a:rPr lang="en-US" altLang="en-CH" dirty="0"/>
                  <a:t>No positron detection in scintillator</a:t>
                </a:r>
              </a:p>
              <a:p>
                <a:pPr marL="457200" lvl="1" indent="0">
                  <a:buNone/>
                </a:pPr>
                <a:r>
                  <a:rPr lang="en-US" altLang="en-CH" sz="1000" dirty="0"/>
                  <a:t> </a:t>
                </a:r>
                <a:r>
                  <a:rPr lang="en-US" altLang="en-CH" dirty="0"/>
                  <a:t> </a:t>
                </a:r>
              </a:p>
              <a:p>
                <a:r>
                  <a:rPr lang="en-US" altLang="en-CH" dirty="0"/>
                  <a:t>~</a:t>
                </a:r>
                <a14:m>
                  <m:oMath xmlns:m="http://schemas.openxmlformats.org/officeDocument/2006/math">
                    <m:r>
                      <a:rPr lang="en-US" altLang="en-CH" b="0" i="1" smtClean="0">
                        <a:latin typeface="Cambria Math" panose="02040503050406030204" pitchFamily="18" charset="0"/>
                      </a:rPr>
                      <m:t>1</m:t>
                    </m:r>
                    <m:sSup>
                      <m:sSupPr>
                        <m:ctrlPr>
                          <a:rPr lang="en-US" altLang="en-CH" b="0" i="1" smtClean="0">
                            <a:latin typeface="Cambria Math" panose="02040503050406030204" pitchFamily="18" charset="0"/>
                          </a:rPr>
                        </m:ctrlPr>
                      </m:sSupPr>
                      <m:e>
                        <m:r>
                          <a:rPr lang="en-US" altLang="en-CH" b="0" i="1" smtClean="0">
                            <a:latin typeface="Cambria Math" panose="02040503050406030204" pitchFamily="18" charset="0"/>
                          </a:rPr>
                          <m:t>0</m:t>
                        </m:r>
                      </m:e>
                      <m:sup>
                        <m:r>
                          <a:rPr lang="en-US" altLang="en-CH" b="0" i="1" smtClean="0">
                            <a:latin typeface="Cambria Math" panose="02040503050406030204" pitchFamily="18" charset="0"/>
                          </a:rPr>
                          <m:t>16</m:t>
                        </m:r>
                      </m:sup>
                    </m:sSup>
                    <m:r>
                      <a:rPr lang="en-US" altLang="en-CH" b="0" i="0" smtClean="0">
                        <a:latin typeface="Cambria Math" panose="02040503050406030204" pitchFamily="18" charset="0"/>
                      </a:rPr>
                      <m:t> </m:t>
                    </m:r>
                    <m:r>
                      <m:rPr>
                        <m:sty m:val="p"/>
                      </m:rPr>
                      <a:rPr lang="en-US" altLang="en-CH" b="0" i="0" smtClean="0">
                        <a:latin typeface="Cambria Math" panose="02040503050406030204" pitchFamily="18" charset="0"/>
                      </a:rPr>
                      <m:t>atoms</m:t>
                    </m:r>
                    <m:r>
                      <a:rPr lang="en-US" altLang="en-CH" b="0" i="0" smtClean="0">
                        <a:latin typeface="Cambria Math" panose="02040503050406030204" pitchFamily="18" charset="0"/>
                      </a:rPr>
                      <m:t>/</m:t>
                    </m:r>
                    <m:r>
                      <m:rPr>
                        <m:sty m:val="p"/>
                      </m:rPr>
                      <a:rPr lang="en-US" altLang="en-CH" b="0" i="0" smtClean="0">
                        <a:latin typeface="Cambria Math" panose="02040503050406030204" pitchFamily="18" charset="0"/>
                      </a:rPr>
                      <m:t>s</m:t>
                    </m:r>
                  </m:oMath>
                </a14:m>
                <a:r>
                  <a:rPr lang="en-US" altLang="en-CH" dirty="0"/>
                  <a:t> ; Spectrum in ~ 1 hour</a:t>
                </a:r>
              </a:p>
              <a:p>
                <a:pPr marL="0" indent="0">
                  <a:buNone/>
                </a:pPr>
                <a:endParaRPr lang="en-US" altLang="en-CH" dirty="0"/>
              </a:p>
              <a:p>
                <a:endParaRPr lang="en-US" altLang="en-CH" dirty="0"/>
              </a:p>
            </p:txBody>
          </p:sp>
        </mc:Choice>
        <mc:Fallback xmlns="">
          <p:sp>
            <p:nvSpPr>
              <p:cNvPr id="5" name="To gain knowledge of atom energy structure: probe it with electromagnetic radiation…">
                <a:extLst>
                  <a:ext uri="{FF2B5EF4-FFF2-40B4-BE49-F238E27FC236}">
                    <a16:creationId xmlns:a16="http://schemas.microsoft.com/office/drawing/2014/main" id="{A84EF6F1-2636-E68D-A479-0B5CB903F6DB}"/>
                  </a:ext>
                </a:extLst>
              </p:cNvPr>
              <p:cNvSpPr txBox="1">
                <a:spLocks noRot="1" noChangeAspect="1" noMove="1" noResize="1" noEditPoints="1" noAdjustHandles="1" noChangeArrowheads="1" noChangeShapeType="1" noTextEdit="1"/>
              </p:cNvSpPr>
              <p:nvPr/>
            </p:nvSpPr>
            <p:spPr>
              <a:xfrm>
                <a:off x="387186" y="2078865"/>
                <a:ext cx="6575590" cy="3652769"/>
              </a:xfrm>
              <a:prstGeom prst="rect">
                <a:avLst/>
              </a:prstGeom>
              <a:blipFill>
                <a:blip r:embed="rId3"/>
                <a:stretch>
                  <a:fillRect l="-1670" t="-2838" r="-278"/>
                </a:stretch>
              </a:blipFill>
            </p:spPr>
            <p:txBody>
              <a:bodyPr/>
              <a:lstStyle/>
              <a:p>
                <a:r>
                  <a:rPr lang="en-CH">
                    <a:noFill/>
                  </a:rPr>
                  <a:t> </a:t>
                </a:r>
              </a:p>
            </p:txBody>
          </p:sp>
        </mc:Fallback>
      </mc:AlternateContent>
      <p:sp>
        <p:nvSpPr>
          <p:cNvPr id="6" name="TextBox 5">
            <a:extLst>
              <a:ext uri="{FF2B5EF4-FFF2-40B4-BE49-F238E27FC236}">
                <a16:creationId xmlns:a16="http://schemas.microsoft.com/office/drawing/2014/main" id="{4249CB18-9D20-DB00-6C6E-2287A272DA20}"/>
              </a:ext>
            </a:extLst>
          </p:cNvPr>
          <p:cNvSpPr txBox="1"/>
          <p:nvPr/>
        </p:nvSpPr>
        <p:spPr>
          <a:xfrm>
            <a:off x="7733418" y="249753"/>
            <a:ext cx="3447221" cy="338554"/>
          </a:xfrm>
          <a:prstGeom prst="rect">
            <a:avLst/>
          </a:prstGeom>
          <a:noFill/>
        </p:spPr>
        <p:txBody>
          <a:bodyPr wrap="square">
            <a:spAutoFit/>
          </a:bodyPr>
          <a:lstStyle/>
          <a:p>
            <a:r>
              <a:rPr lang="en-US" sz="1600" dirty="0">
                <a:solidFill>
                  <a:schemeClr val="bg1"/>
                </a:solidFill>
              </a:rPr>
              <a:t>Edward Thorpe-Woods; Liverpool 2025</a:t>
            </a:r>
            <a:endParaRPr lang="en-US" sz="2400" dirty="0">
              <a:solidFill>
                <a:schemeClr val="bg1"/>
              </a:solidFill>
            </a:endParaRPr>
          </a:p>
        </p:txBody>
      </p:sp>
    </p:spTree>
    <p:extLst>
      <p:ext uri="{BB962C8B-B14F-4D97-AF65-F5344CB8AC3E}">
        <p14:creationId xmlns:p14="http://schemas.microsoft.com/office/powerpoint/2010/main" val="20018180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FEB79AC-DAF7-C259-32DE-CDA0758F044C}"/>
              </a:ext>
            </a:extLst>
          </p:cNvPr>
          <p:cNvPicPr>
            <a:picLocks noChangeAspect="1"/>
          </p:cNvPicPr>
          <p:nvPr/>
        </p:nvPicPr>
        <p:blipFill>
          <a:blip r:embed="rId2"/>
          <a:stretch>
            <a:fillRect/>
          </a:stretch>
        </p:blipFill>
        <p:spPr>
          <a:xfrm>
            <a:off x="77775" y="1742705"/>
            <a:ext cx="6157389" cy="4013861"/>
          </a:xfrm>
          <a:prstGeom prst="rect">
            <a:avLst/>
          </a:prstGeom>
        </p:spPr>
      </p:pic>
      <p:sp>
        <p:nvSpPr>
          <p:cNvPr id="6" name="Motivations to study leptonic atoms - Positronium and Muonium">
            <a:extLst>
              <a:ext uri="{FF2B5EF4-FFF2-40B4-BE49-F238E27FC236}">
                <a16:creationId xmlns:a16="http://schemas.microsoft.com/office/drawing/2014/main" id="{E3493D13-43B1-951C-9584-C80DDC8F2A3B}"/>
              </a:ext>
            </a:extLst>
          </p:cNvPr>
          <p:cNvSpPr txBox="1">
            <a:spLocks/>
          </p:cNvSpPr>
          <p:nvPr/>
        </p:nvSpPr>
        <p:spPr>
          <a:xfrm>
            <a:off x="368136" y="968505"/>
            <a:ext cx="10983026" cy="60585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Gill Sans Light"/>
                <a:ea typeface="+mj-ea"/>
                <a:cs typeface="+mj-cs"/>
              </a:defRPr>
            </a:lvl1pPr>
          </a:lstStyle>
          <a:p>
            <a:r>
              <a:rPr lang="en-GB" dirty="0"/>
              <a:t>Detection of Hydrogen 1S-2S</a:t>
            </a:r>
          </a:p>
        </p:txBody>
      </p:sp>
      <p:cxnSp>
        <p:nvCxnSpPr>
          <p:cNvPr id="8" name="Straight Arrow Connector 7">
            <a:extLst>
              <a:ext uri="{FF2B5EF4-FFF2-40B4-BE49-F238E27FC236}">
                <a16:creationId xmlns:a16="http://schemas.microsoft.com/office/drawing/2014/main" id="{41598BBA-82F5-4091-6825-CFBF3E79B3D3}"/>
              </a:ext>
            </a:extLst>
          </p:cNvPr>
          <p:cNvCxnSpPr/>
          <p:nvPr/>
        </p:nvCxnSpPr>
        <p:spPr>
          <a:xfrm flipH="1">
            <a:off x="1258784" y="2458194"/>
            <a:ext cx="403761" cy="225631"/>
          </a:xfrm>
          <a:prstGeom prst="straightConnector1">
            <a:avLst/>
          </a:prstGeom>
          <a:ln w="76200">
            <a:solidFill>
              <a:srgbClr val="FF0000"/>
            </a:solidFill>
            <a:tailEnd type="triangle"/>
          </a:ln>
        </p:spPr>
        <p:style>
          <a:lnRef idx="2">
            <a:schemeClr val="accent1"/>
          </a:lnRef>
          <a:fillRef idx="0">
            <a:schemeClr val="accent1"/>
          </a:fillRef>
          <a:effectRef idx="1">
            <a:schemeClr val="accent1"/>
          </a:effectRef>
          <a:fontRef idx="minor">
            <a:schemeClr val="tx1"/>
          </a:fontRef>
        </p:style>
      </p:cxnSp>
      <p:sp>
        <p:nvSpPr>
          <p:cNvPr id="9" name="To gain knowledge of atom energy structure: probe it with electromagnetic radiation…">
            <a:extLst>
              <a:ext uri="{FF2B5EF4-FFF2-40B4-BE49-F238E27FC236}">
                <a16:creationId xmlns:a16="http://schemas.microsoft.com/office/drawing/2014/main" id="{F40EF376-B6C7-AB12-BD47-FA8C5F075EB0}"/>
              </a:ext>
            </a:extLst>
          </p:cNvPr>
          <p:cNvSpPr txBox="1">
            <a:spLocks noChangeArrowheads="1"/>
          </p:cNvSpPr>
          <p:nvPr/>
        </p:nvSpPr>
        <p:spPr>
          <a:xfrm>
            <a:off x="368136" y="5756566"/>
            <a:ext cx="5594116" cy="9303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CH" dirty="0"/>
              <a:t>We see distinctive second peak which indicates 1S-2S of hydrogen </a:t>
            </a:r>
          </a:p>
        </p:txBody>
      </p:sp>
      <p:sp>
        <p:nvSpPr>
          <p:cNvPr id="10" name="To gain knowledge of atom energy structure: probe it with electromagnetic radiation…">
            <a:extLst>
              <a:ext uri="{FF2B5EF4-FFF2-40B4-BE49-F238E27FC236}">
                <a16:creationId xmlns:a16="http://schemas.microsoft.com/office/drawing/2014/main" id="{49C8679B-76EC-4060-8C9E-7CE248748681}"/>
              </a:ext>
            </a:extLst>
          </p:cNvPr>
          <p:cNvSpPr txBox="1">
            <a:spLocks noChangeArrowheads="1"/>
          </p:cNvSpPr>
          <p:nvPr/>
        </p:nvSpPr>
        <p:spPr>
          <a:xfrm>
            <a:off x="6597884" y="5756565"/>
            <a:ext cx="5594116" cy="93031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CH" dirty="0"/>
              <a:t>Can measure the 1S-2S spectrum of hydrogen</a:t>
            </a:r>
          </a:p>
        </p:txBody>
      </p:sp>
      <p:sp>
        <p:nvSpPr>
          <p:cNvPr id="7" name="TextBox 6">
            <a:extLst>
              <a:ext uri="{FF2B5EF4-FFF2-40B4-BE49-F238E27FC236}">
                <a16:creationId xmlns:a16="http://schemas.microsoft.com/office/drawing/2014/main" id="{C1CEE3FC-02F9-7646-5ED9-99D16D2AA123}"/>
              </a:ext>
            </a:extLst>
          </p:cNvPr>
          <p:cNvSpPr txBox="1"/>
          <p:nvPr/>
        </p:nvSpPr>
        <p:spPr>
          <a:xfrm>
            <a:off x="7733418" y="249753"/>
            <a:ext cx="3447221" cy="338554"/>
          </a:xfrm>
          <a:prstGeom prst="rect">
            <a:avLst/>
          </a:prstGeom>
          <a:noFill/>
        </p:spPr>
        <p:txBody>
          <a:bodyPr wrap="square">
            <a:spAutoFit/>
          </a:bodyPr>
          <a:lstStyle/>
          <a:p>
            <a:r>
              <a:rPr lang="en-US" sz="1600" dirty="0">
                <a:solidFill>
                  <a:schemeClr val="bg1"/>
                </a:solidFill>
              </a:rPr>
              <a:t>Edward Thorpe-Woods; Liverpool 2025</a:t>
            </a:r>
            <a:endParaRPr lang="en-US" sz="2400" dirty="0">
              <a:solidFill>
                <a:schemeClr val="bg1"/>
              </a:solidFill>
            </a:endParaRPr>
          </a:p>
        </p:txBody>
      </p:sp>
      <p:pic>
        <p:nvPicPr>
          <p:cNvPr id="12" name="Picture 11">
            <a:extLst>
              <a:ext uri="{FF2B5EF4-FFF2-40B4-BE49-F238E27FC236}">
                <a16:creationId xmlns:a16="http://schemas.microsoft.com/office/drawing/2014/main" id="{7B5E27A7-DADF-3125-4EDB-31594D02E43B}"/>
              </a:ext>
            </a:extLst>
          </p:cNvPr>
          <p:cNvPicPr>
            <a:picLocks noChangeAspect="1"/>
          </p:cNvPicPr>
          <p:nvPr/>
        </p:nvPicPr>
        <p:blipFill>
          <a:blip r:embed="rId3"/>
          <a:stretch>
            <a:fillRect/>
          </a:stretch>
        </p:blipFill>
        <p:spPr>
          <a:xfrm>
            <a:off x="6597884" y="1657143"/>
            <a:ext cx="5219795" cy="3928299"/>
          </a:xfrm>
          <a:prstGeom prst="rect">
            <a:avLst/>
          </a:prstGeom>
        </p:spPr>
      </p:pic>
    </p:spTree>
    <p:extLst>
      <p:ext uri="{BB962C8B-B14F-4D97-AF65-F5344CB8AC3E}">
        <p14:creationId xmlns:p14="http://schemas.microsoft.com/office/powerpoint/2010/main" val="4203543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3110B-EF31-6F14-BACD-CFDBF4C341F0}"/>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874B86F1-662E-889C-9AEB-35C71BF8A0D6}"/>
              </a:ext>
            </a:extLst>
          </p:cNvPr>
          <p:cNvPicPr>
            <a:picLocks noChangeAspect="1"/>
          </p:cNvPicPr>
          <p:nvPr/>
        </p:nvPicPr>
        <p:blipFill>
          <a:blip r:embed="rId3"/>
          <a:stretch>
            <a:fillRect/>
          </a:stretch>
        </p:blipFill>
        <p:spPr>
          <a:xfrm>
            <a:off x="6550886" y="1212532"/>
            <a:ext cx="5025972" cy="2843264"/>
          </a:xfrm>
          <a:prstGeom prst="rect">
            <a:avLst/>
          </a:prstGeom>
        </p:spPr>
      </p:pic>
      <p:pic>
        <p:nvPicPr>
          <p:cNvPr id="11" name="Picture 10">
            <a:extLst>
              <a:ext uri="{FF2B5EF4-FFF2-40B4-BE49-F238E27FC236}">
                <a16:creationId xmlns:a16="http://schemas.microsoft.com/office/drawing/2014/main" id="{DAFF85E7-7206-2183-7A49-A58F7C51050A}"/>
              </a:ext>
            </a:extLst>
          </p:cNvPr>
          <p:cNvPicPr>
            <a:picLocks noChangeAspect="1"/>
          </p:cNvPicPr>
          <p:nvPr/>
        </p:nvPicPr>
        <p:blipFill>
          <a:blip r:embed="rId4"/>
          <a:stretch>
            <a:fillRect/>
          </a:stretch>
        </p:blipFill>
        <p:spPr>
          <a:xfrm>
            <a:off x="6093301" y="4326686"/>
            <a:ext cx="5941142" cy="2531314"/>
          </a:xfrm>
          <a:prstGeom prst="rect">
            <a:avLst/>
          </a:prstGeom>
        </p:spPr>
      </p:pic>
      <p:sp>
        <p:nvSpPr>
          <p:cNvPr id="6" name="Motivations to study leptonic atoms - Positronium and Muonium">
            <a:extLst>
              <a:ext uri="{FF2B5EF4-FFF2-40B4-BE49-F238E27FC236}">
                <a16:creationId xmlns:a16="http://schemas.microsoft.com/office/drawing/2014/main" id="{1680B699-00D3-0365-5863-40554BD21260}"/>
              </a:ext>
            </a:extLst>
          </p:cNvPr>
          <p:cNvSpPr txBox="1">
            <a:spLocks/>
          </p:cNvSpPr>
          <p:nvPr/>
        </p:nvSpPr>
        <p:spPr>
          <a:xfrm>
            <a:off x="344386" y="704099"/>
            <a:ext cx="10983026" cy="60585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Gill Sans Light"/>
                <a:ea typeface="+mj-ea"/>
                <a:cs typeface="+mj-cs"/>
              </a:defRPr>
            </a:lvl1pPr>
          </a:lstStyle>
          <a:p>
            <a:r>
              <a:rPr lang="en-GB" dirty="0"/>
              <a:t>Use hydrogen to optimise Mu-MASS</a:t>
            </a:r>
          </a:p>
        </p:txBody>
      </p:sp>
      <p:pic>
        <p:nvPicPr>
          <p:cNvPr id="13" name="Picture 12">
            <a:extLst>
              <a:ext uri="{FF2B5EF4-FFF2-40B4-BE49-F238E27FC236}">
                <a16:creationId xmlns:a16="http://schemas.microsoft.com/office/drawing/2014/main" id="{41D7F9DA-449F-E81B-878A-54ACD53FF25A}"/>
              </a:ext>
            </a:extLst>
          </p:cNvPr>
          <p:cNvPicPr>
            <a:picLocks noChangeAspect="1"/>
          </p:cNvPicPr>
          <p:nvPr/>
        </p:nvPicPr>
        <p:blipFill>
          <a:blip r:embed="rId5"/>
          <a:stretch>
            <a:fillRect/>
          </a:stretch>
        </p:blipFill>
        <p:spPr>
          <a:xfrm>
            <a:off x="157557" y="3930034"/>
            <a:ext cx="5614363" cy="2843264"/>
          </a:xfrm>
          <a:prstGeom prst="rect">
            <a:avLst/>
          </a:prstGeom>
        </p:spPr>
      </p:pic>
      <p:sp>
        <p:nvSpPr>
          <p:cNvPr id="14" name="To gain knowledge of atom energy structure: probe it with electromagnetic radiation…">
            <a:extLst>
              <a:ext uri="{FF2B5EF4-FFF2-40B4-BE49-F238E27FC236}">
                <a16:creationId xmlns:a16="http://schemas.microsoft.com/office/drawing/2014/main" id="{BFB35D9E-4A55-E3A9-4CEE-C8FB41E29C03}"/>
              </a:ext>
            </a:extLst>
          </p:cNvPr>
          <p:cNvSpPr txBox="1">
            <a:spLocks noChangeArrowheads="1"/>
          </p:cNvSpPr>
          <p:nvPr/>
        </p:nvSpPr>
        <p:spPr>
          <a:xfrm>
            <a:off x="31338" y="1550607"/>
            <a:ext cx="6725727" cy="3652769"/>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n-US" altLang="en-CH" dirty="0"/>
              <a:t>Scan/</a:t>
            </a:r>
            <a:r>
              <a:rPr lang="en-US" altLang="en-CH" dirty="0" err="1"/>
              <a:t>Optimise</a:t>
            </a:r>
            <a:r>
              <a:rPr lang="en-US" altLang="en-CH" dirty="0"/>
              <a:t> experimental parameters</a:t>
            </a:r>
            <a:br>
              <a:rPr lang="en-US" altLang="en-CH" dirty="0"/>
            </a:br>
            <a:endParaRPr lang="en-US" altLang="en-CH" dirty="0"/>
          </a:p>
          <a:p>
            <a:pPr marL="514350" indent="-514350">
              <a:buFont typeface="+mj-lt"/>
              <a:buAutoNum type="arabicPeriod"/>
            </a:pPr>
            <a:r>
              <a:rPr lang="en-US" altLang="en-CH" dirty="0"/>
              <a:t>Compare to Simion Simulations</a:t>
            </a:r>
            <a:br>
              <a:rPr lang="en-US" altLang="en-CH" dirty="0"/>
            </a:br>
            <a:endParaRPr lang="en-US" altLang="en-CH" dirty="0"/>
          </a:p>
          <a:p>
            <a:pPr marL="514350" indent="-514350">
              <a:buFont typeface="+mj-lt"/>
              <a:buAutoNum type="arabicPeriod"/>
            </a:pPr>
            <a:r>
              <a:rPr lang="en-US" altLang="en-CH" dirty="0"/>
              <a:t>Select optimum parameters for muonium </a:t>
            </a:r>
          </a:p>
          <a:p>
            <a:pPr>
              <a:buFontTx/>
              <a:buChar char="‣"/>
            </a:pPr>
            <a:endParaRPr lang="en-CH" altLang="en-CH" dirty="0"/>
          </a:p>
        </p:txBody>
      </p:sp>
      <p:cxnSp>
        <p:nvCxnSpPr>
          <p:cNvPr id="16" name="Straight Arrow Connector 15">
            <a:extLst>
              <a:ext uri="{FF2B5EF4-FFF2-40B4-BE49-F238E27FC236}">
                <a16:creationId xmlns:a16="http://schemas.microsoft.com/office/drawing/2014/main" id="{A61C2492-0D64-0DF3-8D05-3F123A1E4646}"/>
              </a:ext>
            </a:extLst>
          </p:cNvPr>
          <p:cNvCxnSpPr/>
          <p:nvPr/>
        </p:nvCxnSpPr>
        <p:spPr>
          <a:xfrm>
            <a:off x="2632029" y="2070063"/>
            <a:ext cx="0" cy="36000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cxnSp>
        <p:nvCxnSpPr>
          <p:cNvPr id="17" name="Straight Arrow Connector 16">
            <a:extLst>
              <a:ext uri="{FF2B5EF4-FFF2-40B4-BE49-F238E27FC236}">
                <a16:creationId xmlns:a16="http://schemas.microsoft.com/office/drawing/2014/main" id="{30A220A8-41D7-2001-B803-77F6AE3F84FA}"/>
              </a:ext>
            </a:extLst>
          </p:cNvPr>
          <p:cNvCxnSpPr/>
          <p:nvPr/>
        </p:nvCxnSpPr>
        <p:spPr>
          <a:xfrm>
            <a:off x="2632029" y="2987510"/>
            <a:ext cx="0" cy="360000"/>
          </a:xfrm>
          <a:prstGeom prst="straightConnector1">
            <a:avLst/>
          </a:prstGeom>
          <a:ln w="57150">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3D62A9E7-938D-E5A3-0289-EE96040F1ACC}"/>
              </a:ext>
            </a:extLst>
          </p:cNvPr>
          <p:cNvSpPr txBox="1"/>
          <p:nvPr/>
        </p:nvSpPr>
        <p:spPr>
          <a:xfrm>
            <a:off x="7733418" y="249753"/>
            <a:ext cx="3447221" cy="338554"/>
          </a:xfrm>
          <a:prstGeom prst="rect">
            <a:avLst/>
          </a:prstGeom>
          <a:noFill/>
        </p:spPr>
        <p:txBody>
          <a:bodyPr wrap="square">
            <a:spAutoFit/>
          </a:bodyPr>
          <a:lstStyle/>
          <a:p>
            <a:r>
              <a:rPr lang="en-US" sz="1600" dirty="0">
                <a:solidFill>
                  <a:schemeClr val="bg1"/>
                </a:solidFill>
              </a:rPr>
              <a:t>Edward Thorpe-Woods; Liverpool 2025</a:t>
            </a:r>
            <a:endParaRPr lang="en-US" sz="2400" dirty="0">
              <a:solidFill>
                <a:schemeClr val="bg1"/>
              </a:solidFill>
            </a:endParaRPr>
          </a:p>
        </p:txBody>
      </p:sp>
    </p:spTree>
    <p:extLst>
      <p:ext uri="{BB962C8B-B14F-4D97-AF65-F5344CB8AC3E}">
        <p14:creationId xmlns:p14="http://schemas.microsoft.com/office/powerpoint/2010/main" val="14141983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DAC861-66FB-D474-474F-C15134692FBF}"/>
            </a:ext>
          </a:extLst>
        </p:cNvPr>
        <p:cNvGrpSpPr/>
        <p:nvPr/>
      </p:nvGrpSpPr>
      <p:grpSpPr>
        <a:xfrm>
          <a:off x="0" y="0"/>
          <a:ext cx="0" cy="0"/>
          <a:chOff x="0" y="0"/>
          <a:chExt cx="0" cy="0"/>
        </a:xfrm>
      </p:grpSpPr>
      <p:sp>
        <p:nvSpPr>
          <p:cNvPr id="6" name="Motivations to study leptonic atoms - Positronium and Muonium">
            <a:extLst>
              <a:ext uri="{FF2B5EF4-FFF2-40B4-BE49-F238E27FC236}">
                <a16:creationId xmlns:a16="http://schemas.microsoft.com/office/drawing/2014/main" id="{FA7B9173-97A4-86B7-EF13-9B945AA0A8E4}"/>
              </a:ext>
            </a:extLst>
          </p:cNvPr>
          <p:cNvSpPr txBox="1">
            <a:spLocks/>
          </p:cNvSpPr>
          <p:nvPr/>
        </p:nvSpPr>
        <p:spPr>
          <a:xfrm>
            <a:off x="344386" y="704099"/>
            <a:ext cx="10983026" cy="60585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Gill Sans Light"/>
                <a:ea typeface="+mj-ea"/>
                <a:cs typeface="+mj-cs"/>
              </a:defRPr>
            </a:lvl1pPr>
          </a:lstStyle>
          <a:p>
            <a:r>
              <a:rPr lang="en-GB" dirty="0"/>
              <a:t>Beamtime Nov 2025</a:t>
            </a:r>
          </a:p>
        </p:txBody>
      </p:sp>
      <p:sp>
        <p:nvSpPr>
          <p:cNvPr id="3" name="To gain knowledge of atom energy structure: probe it with electromagnetic radiation…">
            <a:extLst>
              <a:ext uri="{FF2B5EF4-FFF2-40B4-BE49-F238E27FC236}">
                <a16:creationId xmlns:a16="http://schemas.microsoft.com/office/drawing/2014/main" id="{28D5F8FE-46FD-E129-7361-BA6EB7C573B9}"/>
              </a:ext>
            </a:extLst>
          </p:cNvPr>
          <p:cNvSpPr txBox="1">
            <a:spLocks noChangeArrowheads="1"/>
          </p:cNvSpPr>
          <p:nvPr/>
        </p:nvSpPr>
        <p:spPr>
          <a:xfrm>
            <a:off x="344386" y="1496292"/>
            <a:ext cx="6723163" cy="4888181"/>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CH" dirty="0"/>
              <a:t>We return in less than a month!</a:t>
            </a:r>
          </a:p>
          <a:p>
            <a:r>
              <a:rPr lang="en-US" altLang="en-CH" dirty="0"/>
              <a:t>Improvements since 2022:</a:t>
            </a:r>
          </a:p>
          <a:p>
            <a:pPr lvl="1"/>
            <a:r>
              <a:rPr lang="en-US" altLang="en-CH" dirty="0"/>
              <a:t>More laser power</a:t>
            </a:r>
          </a:p>
          <a:p>
            <a:pPr lvl="1"/>
            <a:r>
              <a:rPr lang="en-US" altLang="en-CH" dirty="0"/>
              <a:t>Faster laser pulsing</a:t>
            </a:r>
          </a:p>
          <a:p>
            <a:pPr lvl="1"/>
            <a:r>
              <a:rPr lang="en-US" altLang="en-CH" dirty="0"/>
              <a:t>Active beam </a:t>
            </a:r>
            <a:r>
              <a:rPr lang="en-US" altLang="en-CH" dirty="0" err="1"/>
              <a:t>stablisation</a:t>
            </a:r>
            <a:endParaRPr lang="en-US" altLang="en-CH" dirty="0"/>
          </a:p>
          <a:p>
            <a:pPr lvl="1"/>
            <a:r>
              <a:rPr lang="en-US" altLang="en-CH" dirty="0" err="1"/>
              <a:t>Optimised</a:t>
            </a:r>
            <a:r>
              <a:rPr lang="en-US" altLang="en-CH" dirty="0"/>
              <a:t> setup via hydrogen</a:t>
            </a:r>
          </a:p>
          <a:p>
            <a:pPr lvl="1"/>
            <a:endParaRPr lang="en-US" altLang="en-CH" dirty="0"/>
          </a:p>
          <a:p>
            <a:r>
              <a:rPr lang="en-US" altLang="en-CH" dirty="0"/>
              <a:t>We only have 7 days of beam + 3 of setup</a:t>
            </a:r>
          </a:p>
          <a:p>
            <a:pPr lvl="1"/>
            <a:r>
              <a:rPr lang="en-US" altLang="en-CH" dirty="0"/>
              <a:t>We expect ~ 10 counts per day</a:t>
            </a:r>
          </a:p>
          <a:p>
            <a:pPr lvl="1"/>
            <a:r>
              <a:rPr lang="en-US" altLang="en-CH" dirty="0"/>
              <a:t>Goal – observe on/off resonance </a:t>
            </a:r>
            <a:r>
              <a:rPr lang="en-US" altLang="en-CH" dirty="0" err="1"/>
              <a:t>comparision</a:t>
            </a:r>
            <a:endParaRPr lang="en-US" altLang="en-CH" dirty="0"/>
          </a:p>
          <a:p>
            <a:pPr lvl="1"/>
            <a:r>
              <a:rPr lang="en-US" altLang="en-CH" dirty="0"/>
              <a:t>Ask longer beamtime 2026</a:t>
            </a:r>
          </a:p>
          <a:p>
            <a:pPr lvl="1"/>
            <a:r>
              <a:rPr lang="en-US" altLang="en-CH" dirty="0"/>
              <a:t>Long shutdown mid 2026</a:t>
            </a:r>
          </a:p>
          <a:p>
            <a:pPr marL="0" indent="0">
              <a:buNone/>
            </a:pPr>
            <a:br>
              <a:rPr lang="en-US" altLang="en-CH" dirty="0"/>
            </a:br>
            <a:endParaRPr lang="en-US" altLang="en-CH" dirty="0"/>
          </a:p>
          <a:p>
            <a:pPr>
              <a:buFontTx/>
              <a:buChar char="‣"/>
            </a:pPr>
            <a:endParaRPr lang="en-CH" altLang="en-CH" dirty="0"/>
          </a:p>
        </p:txBody>
      </p:sp>
      <p:pic>
        <p:nvPicPr>
          <p:cNvPr id="8" name="Picture 7">
            <a:extLst>
              <a:ext uri="{FF2B5EF4-FFF2-40B4-BE49-F238E27FC236}">
                <a16:creationId xmlns:a16="http://schemas.microsoft.com/office/drawing/2014/main" id="{89D6A2C2-6A05-5909-8122-7389DEDC3D10}"/>
              </a:ext>
            </a:extLst>
          </p:cNvPr>
          <p:cNvPicPr>
            <a:picLocks noChangeAspect="1"/>
          </p:cNvPicPr>
          <p:nvPr/>
        </p:nvPicPr>
        <p:blipFill>
          <a:blip r:embed="rId3"/>
          <a:stretch>
            <a:fillRect/>
          </a:stretch>
        </p:blipFill>
        <p:spPr>
          <a:xfrm>
            <a:off x="5723906" y="1309951"/>
            <a:ext cx="6123708" cy="3293004"/>
          </a:xfrm>
          <a:prstGeom prst="rect">
            <a:avLst/>
          </a:prstGeom>
        </p:spPr>
      </p:pic>
      <p:sp>
        <p:nvSpPr>
          <p:cNvPr id="9" name="Isosceles Triangle 8">
            <a:extLst>
              <a:ext uri="{FF2B5EF4-FFF2-40B4-BE49-F238E27FC236}">
                <a16:creationId xmlns:a16="http://schemas.microsoft.com/office/drawing/2014/main" id="{26BB3055-0C7B-E56C-24F1-BB2B11BD572D}"/>
              </a:ext>
            </a:extLst>
          </p:cNvPr>
          <p:cNvSpPr/>
          <p:nvPr/>
        </p:nvSpPr>
        <p:spPr>
          <a:xfrm flipV="1">
            <a:off x="8785819" y="1562051"/>
            <a:ext cx="144000" cy="142549"/>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 name="Isosceles Triangle 9">
            <a:extLst>
              <a:ext uri="{FF2B5EF4-FFF2-40B4-BE49-F238E27FC236}">
                <a16:creationId xmlns:a16="http://schemas.microsoft.com/office/drawing/2014/main" id="{4DAF1759-53DE-2BD8-4E75-48727657343B}"/>
              </a:ext>
            </a:extLst>
          </p:cNvPr>
          <p:cNvSpPr/>
          <p:nvPr/>
        </p:nvSpPr>
        <p:spPr>
          <a:xfrm flipV="1">
            <a:off x="11327412" y="4017222"/>
            <a:ext cx="144000" cy="142549"/>
          </a:xfrm>
          <a:prstGeom prst="triangl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1" name="TextBox 10">
            <a:extLst>
              <a:ext uri="{FF2B5EF4-FFF2-40B4-BE49-F238E27FC236}">
                <a16:creationId xmlns:a16="http://schemas.microsoft.com/office/drawing/2014/main" id="{B3A5893E-284A-CF52-DA79-DDFD423900E2}"/>
              </a:ext>
            </a:extLst>
          </p:cNvPr>
          <p:cNvSpPr txBox="1"/>
          <p:nvPr/>
        </p:nvSpPr>
        <p:spPr>
          <a:xfrm>
            <a:off x="8998003" y="1448659"/>
            <a:ext cx="1250920" cy="369332"/>
          </a:xfrm>
          <a:prstGeom prst="rect">
            <a:avLst/>
          </a:prstGeom>
          <a:noFill/>
        </p:spPr>
        <p:txBody>
          <a:bodyPr wrap="none" rtlCol="0">
            <a:spAutoFit/>
          </a:bodyPr>
          <a:lstStyle/>
          <a:p>
            <a:r>
              <a:rPr lang="en-US" dirty="0"/>
              <a:t>~37 counts </a:t>
            </a:r>
            <a:endParaRPr lang="en-CH" dirty="0"/>
          </a:p>
        </p:txBody>
      </p:sp>
      <p:sp>
        <p:nvSpPr>
          <p:cNvPr id="12" name="TextBox 11">
            <a:extLst>
              <a:ext uri="{FF2B5EF4-FFF2-40B4-BE49-F238E27FC236}">
                <a16:creationId xmlns:a16="http://schemas.microsoft.com/office/drawing/2014/main" id="{95A4F3BC-9AC5-FF40-AFED-59B29229A71F}"/>
              </a:ext>
            </a:extLst>
          </p:cNvPr>
          <p:cNvSpPr txBox="1"/>
          <p:nvPr/>
        </p:nvSpPr>
        <p:spPr>
          <a:xfrm>
            <a:off x="10749484" y="3647890"/>
            <a:ext cx="1071384" cy="369332"/>
          </a:xfrm>
          <a:prstGeom prst="rect">
            <a:avLst/>
          </a:prstGeom>
          <a:noFill/>
        </p:spPr>
        <p:txBody>
          <a:bodyPr wrap="none" rtlCol="0">
            <a:spAutoFit/>
          </a:bodyPr>
          <a:lstStyle/>
          <a:p>
            <a:r>
              <a:rPr lang="en-US" dirty="0"/>
              <a:t>~3counts </a:t>
            </a:r>
            <a:endParaRPr lang="en-CH" dirty="0"/>
          </a:p>
        </p:txBody>
      </p:sp>
      <p:sp>
        <p:nvSpPr>
          <p:cNvPr id="2" name="TextBox 1">
            <a:extLst>
              <a:ext uri="{FF2B5EF4-FFF2-40B4-BE49-F238E27FC236}">
                <a16:creationId xmlns:a16="http://schemas.microsoft.com/office/drawing/2014/main" id="{F45C5CA0-01BB-397E-95F4-841B3D70E4BD}"/>
              </a:ext>
            </a:extLst>
          </p:cNvPr>
          <p:cNvSpPr txBox="1"/>
          <p:nvPr/>
        </p:nvSpPr>
        <p:spPr>
          <a:xfrm>
            <a:off x="7733418" y="249753"/>
            <a:ext cx="3447221" cy="338554"/>
          </a:xfrm>
          <a:prstGeom prst="rect">
            <a:avLst/>
          </a:prstGeom>
          <a:noFill/>
        </p:spPr>
        <p:txBody>
          <a:bodyPr wrap="square">
            <a:spAutoFit/>
          </a:bodyPr>
          <a:lstStyle/>
          <a:p>
            <a:r>
              <a:rPr lang="en-US" sz="1600" dirty="0">
                <a:solidFill>
                  <a:schemeClr val="bg1"/>
                </a:solidFill>
              </a:rPr>
              <a:t>Edward Thorpe-Woods; Liverpool 2025</a:t>
            </a:r>
            <a:endParaRPr lang="en-US" sz="2400" dirty="0">
              <a:solidFill>
                <a:schemeClr val="bg1"/>
              </a:solidFill>
            </a:endParaRPr>
          </a:p>
        </p:txBody>
      </p:sp>
    </p:spTree>
    <p:extLst>
      <p:ext uri="{BB962C8B-B14F-4D97-AF65-F5344CB8AC3E}">
        <p14:creationId xmlns:p14="http://schemas.microsoft.com/office/powerpoint/2010/main" val="2617514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0AB3DA-BDD1-3522-9E54-58531A928EA8}"/>
            </a:ext>
          </a:extLst>
        </p:cNvPr>
        <p:cNvGrpSpPr/>
        <p:nvPr/>
      </p:nvGrpSpPr>
      <p:grpSpPr>
        <a:xfrm>
          <a:off x="0" y="0"/>
          <a:ext cx="0" cy="0"/>
          <a:chOff x="0" y="0"/>
          <a:chExt cx="0" cy="0"/>
        </a:xfrm>
      </p:grpSpPr>
      <p:sp>
        <p:nvSpPr>
          <p:cNvPr id="6" name="Motivations to study leptonic atoms - Positronium and Muonium">
            <a:extLst>
              <a:ext uri="{FF2B5EF4-FFF2-40B4-BE49-F238E27FC236}">
                <a16:creationId xmlns:a16="http://schemas.microsoft.com/office/drawing/2014/main" id="{E95CE6A0-D2DC-4748-2EB6-E656D4A38965}"/>
              </a:ext>
            </a:extLst>
          </p:cNvPr>
          <p:cNvSpPr txBox="1">
            <a:spLocks/>
          </p:cNvSpPr>
          <p:nvPr/>
        </p:nvSpPr>
        <p:spPr>
          <a:xfrm>
            <a:off x="344386" y="704099"/>
            <a:ext cx="10983026" cy="60585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Gill Sans Light"/>
                <a:ea typeface="+mj-ea"/>
                <a:cs typeface="+mj-cs"/>
              </a:defRPr>
            </a:lvl1pPr>
          </a:lstStyle>
          <a:p>
            <a:r>
              <a:rPr lang="en-GB" dirty="0"/>
              <a:t>What next?</a:t>
            </a:r>
          </a:p>
        </p:txBody>
      </p:sp>
      <p:grpSp>
        <p:nvGrpSpPr>
          <p:cNvPr id="4" name="Group">
            <a:extLst>
              <a:ext uri="{FF2B5EF4-FFF2-40B4-BE49-F238E27FC236}">
                <a16:creationId xmlns:a16="http://schemas.microsoft.com/office/drawing/2014/main" id="{50BADDA4-71F5-602C-51F8-B404B8567EEB}"/>
              </a:ext>
            </a:extLst>
          </p:cNvPr>
          <p:cNvGrpSpPr>
            <a:grpSpLocks/>
          </p:cNvGrpSpPr>
          <p:nvPr/>
        </p:nvGrpSpPr>
        <p:grpSpPr bwMode="auto">
          <a:xfrm>
            <a:off x="6556001" y="1666208"/>
            <a:ext cx="5291613" cy="3809473"/>
            <a:chOff x="0" y="0"/>
            <a:chExt cx="8572896" cy="6563318"/>
          </a:xfrm>
        </p:grpSpPr>
        <p:pic>
          <p:nvPicPr>
            <p:cNvPr id="5" name="pasted-movie.png" descr="pasted-movie.png">
              <a:extLst>
                <a:ext uri="{FF2B5EF4-FFF2-40B4-BE49-F238E27FC236}">
                  <a16:creationId xmlns:a16="http://schemas.microsoft.com/office/drawing/2014/main" id="{6B877672-F5E0-4979-FFF3-4E5BDE9BE22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2754"/>
            <a:stretch>
              <a:fillRect/>
            </a:stretch>
          </p:blipFill>
          <p:spPr bwMode="auto">
            <a:xfrm>
              <a:off x="0" y="0"/>
              <a:ext cx="8572865" cy="56320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7" name="Caption">
              <a:extLst>
                <a:ext uri="{FF2B5EF4-FFF2-40B4-BE49-F238E27FC236}">
                  <a16:creationId xmlns:a16="http://schemas.microsoft.com/office/drawing/2014/main" id="{DEA16C3D-13D4-1E7C-9514-94734894C618}"/>
                </a:ext>
              </a:extLst>
            </p:cNvPr>
            <p:cNvSpPr>
              <a:spLocks noChangeArrowheads="1"/>
            </p:cNvSpPr>
            <p:nvPr/>
          </p:nvSpPr>
          <p:spPr bwMode="auto">
            <a:xfrm>
              <a:off x="0" y="5733653"/>
              <a:ext cx="8572897" cy="829666"/>
            </a:xfrm>
            <a:prstGeom prst="roundRect">
              <a:avLst>
                <a:gd name="adj" fmla="val 0"/>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lIns="50800" tIns="50800" rIns="50800" bIns="50800" anchor="ctr"/>
            <a:lstStyle/>
            <a:p>
              <a:pPr algn="ctr" eaLnBrk="1"/>
              <a:r>
                <a:rPr lang="en-CH" altLang="en-CH" sz="1600" dirty="0">
                  <a:solidFill>
                    <a:srgbClr val="5E5E5E"/>
                  </a:solidFill>
                  <a:latin typeface="Helvetica Neue"/>
                  <a:ea typeface="Helvetica Neue"/>
                  <a:cs typeface="Helvetica Neue"/>
                  <a:sym typeface="Helvetica Neue"/>
                </a:rPr>
                <a:t>Fig 2 from “Phase space compression of a positive muon beam in two spatial dimensions”, </a:t>
              </a:r>
              <a:r>
                <a:rPr lang="en-CH" altLang="en-CH" sz="1600" dirty="0" err="1">
                  <a:solidFill>
                    <a:srgbClr val="5E5E5E"/>
                  </a:solidFill>
                  <a:latin typeface="Helvetica Neue"/>
                  <a:ea typeface="Helvetica Neue"/>
                  <a:cs typeface="Helvetica Neue"/>
                  <a:sym typeface="Helvetica Neue"/>
                </a:rPr>
                <a:t>Antognini</a:t>
              </a:r>
              <a:r>
                <a:rPr lang="en-CH" altLang="en-CH" sz="1600" dirty="0">
                  <a:solidFill>
                    <a:srgbClr val="5E5E5E"/>
                  </a:solidFill>
                  <a:latin typeface="Helvetica Neue"/>
                  <a:ea typeface="Helvetica Neue"/>
                  <a:cs typeface="Helvetica Neue"/>
                  <a:sym typeface="Helvetica Neue"/>
                </a:rPr>
                <a:t> et al. 2024</a:t>
              </a:r>
            </a:p>
          </p:txBody>
        </p:sp>
      </p:grpSp>
      <p:sp>
        <p:nvSpPr>
          <p:cNvPr id="9" name="Beamtime in November this year…">
            <a:extLst>
              <a:ext uri="{FF2B5EF4-FFF2-40B4-BE49-F238E27FC236}">
                <a16:creationId xmlns:a16="http://schemas.microsoft.com/office/drawing/2014/main" id="{867D6C2D-4D7E-7416-BB1E-7EDEDAA4E2DE}"/>
              </a:ext>
            </a:extLst>
          </p:cNvPr>
          <p:cNvSpPr txBox="1">
            <a:spLocks noChangeArrowheads="1"/>
          </p:cNvSpPr>
          <p:nvPr/>
        </p:nvSpPr>
        <p:spPr>
          <a:xfrm>
            <a:off x="458686" y="1650733"/>
            <a:ext cx="5637314" cy="516916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H" altLang="en-CH" dirty="0"/>
              <a:t>Beamtime in November this year</a:t>
            </a:r>
            <a:r>
              <a:rPr lang="en-US" altLang="en-CH" dirty="0"/>
              <a:t>,</a:t>
            </a:r>
          </a:p>
          <a:p>
            <a:r>
              <a:rPr lang="en-US" altLang="en-CH" dirty="0"/>
              <a:t>Next year </a:t>
            </a:r>
            <a:r>
              <a:rPr lang="en-US" altLang="en-CH" dirty="0" err="1"/>
              <a:t>ect</a:t>
            </a:r>
            <a:endParaRPr lang="en-CH" altLang="en-CH" dirty="0"/>
          </a:p>
          <a:p>
            <a:r>
              <a:rPr lang="en-CH" altLang="en-CH" dirty="0"/>
              <a:t>Improved muon rates: HIMB </a:t>
            </a:r>
            <a:endParaRPr lang="en-US" altLang="en-CH" dirty="0"/>
          </a:p>
          <a:p>
            <a:r>
              <a:rPr lang="en-CH" altLang="en-CH" dirty="0"/>
              <a:t>Better phase-space beams: </a:t>
            </a:r>
          </a:p>
          <a:p>
            <a:pPr lvl="1">
              <a:buFontTx/>
              <a:buChar char="‣"/>
            </a:pPr>
            <a:r>
              <a:rPr lang="en-CH" altLang="en-CH" dirty="0" err="1"/>
              <a:t>MuCOOL</a:t>
            </a:r>
            <a:r>
              <a:rPr lang="en-CH" altLang="en-CH" dirty="0"/>
              <a:t> (muon beam phase-space compression)</a:t>
            </a:r>
          </a:p>
          <a:p>
            <a:pPr lvl="1">
              <a:buFontTx/>
              <a:buChar char="‣"/>
            </a:pPr>
            <a:r>
              <a:rPr lang="en-CH" altLang="en-CH" dirty="0" err="1"/>
              <a:t>SFHe</a:t>
            </a:r>
            <a:r>
              <a:rPr lang="en-CH" altLang="en-CH" dirty="0"/>
              <a:t> sources (smaller initial M phase-space, Landau critical velocity: mono-energetic to the ~5% level)</a:t>
            </a:r>
          </a:p>
          <a:p>
            <a:r>
              <a:rPr lang="en-CH" altLang="en-CH" dirty="0"/>
              <a:t>Alternative spectroscopic technique: Ramsey spectroscopy</a:t>
            </a:r>
          </a:p>
        </p:txBody>
      </p:sp>
      <p:sp>
        <p:nvSpPr>
          <p:cNvPr id="10" name="[I. Cortinovis PhD Thesis 2024, Javary, E., Thorpe-Woods, E., Cortinovis, I. et al. Eur. Phys. J. D 79, 15 (2025).]">
            <a:extLst>
              <a:ext uri="{FF2B5EF4-FFF2-40B4-BE49-F238E27FC236}">
                <a16:creationId xmlns:a16="http://schemas.microsoft.com/office/drawing/2014/main" id="{D96C5535-D870-2D8C-22B0-21609CEC8DF6}"/>
              </a:ext>
            </a:extLst>
          </p:cNvPr>
          <p:cNvSpPr txBox="1">
            <a:spLocks noChangeArrowheads="1"/>
          </p:cNvSpPr>
          <p:nvPr/>
        </p:nvSpPr>
        <p:spPr bwMode="auto">
          <a:xfrm>
            <a:off x="5680364" y="6499297"/>
            <a:ext cx="8441601" cy="379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p>
            <a:pPr>
              <a:spcBef>
                <a:spcPts val="4700"/>
              </a:spcBef>
            </a:pPr>
            <a:r>
              <a:rPr lang="en-US" altLang="en-CH" dirty="0">
                <a:solidFill>
                  <a:schemeClr val="bg1">
                    <a:lumMod val="50000"/>
                  </a:schemeClr>
                </a:solidFill>
              </a:rPr>
              <a:t>A. Soter,  </a:t>
            </a:r>
            <a:r>
              <a:rPr lang="en-GB" altLang="en-CH" dirty="0">
                <a:solidFill>
                  <a:schemeClr val="bg1">
                    <a:lumMod val="50000"/>
                  </a:schemeClr>
                </a:solidFill>
              </a:rPr>
              <a:t>Physics of fundamental Symmetries and Interactions (2025</a:t>
            </a:r>
            <a:r>
              <a:rPr lang="en-US" altLang="en-CH" dirty="0">
                <a:solidFill>
                  <a:schemeClr val="bg1">
                    <a:lumMod val="50000"/>
                  </a:schemeClr>
                </a:solidFill>
              </a:rPr>
              <a:t>)</a:t>
            </a:r>
          </a:p>
        </p:txBody>
      </p:sp>
      <p:sp>
        <p:nvSpPr>
          <p:cNvPr id="12" name="TextBox 11">
            <a:extLst>
              <a:ext uri="{FF2B5EF4-FFF2-40B4-BE49-F238E27FC236}">
                <a16:creationId xmlns:a16="http://schemas.microsoft.com/office/drawing/2014/main" id="{8B8663ED-E5EF-A2A9-FB08-8FAB85B33A1B}"/>
              </a:ext>
            </a:extLst>
          </p:cNvPr>
          <p:cNvSpPr txBox="1"/>
          <p:nvPr/>
        </p:nvSpPr>
        <p:spPr>
          <a:xfrm>
            <a:off x="5642736" y="6238915"/>
            <a:ext cx="6264234" cy="369332"/>
          </a:xfrm>
          <a:prstGeom prst="rect">
            <a:avLst/>
          </a:prstGeom>
          <a:noFill/>
        </p:spPr>
        <p:txBody>
          <a:bodyPr wrap="square">
            <a:spAutoFit/>
          </a:bodyPr>
          <a:lstStyle/>
          <a:p>
            <a:r>
              <a:rPr lang="en-CH" dirty="0">
                <a:solidFill>
                  <a:schemeClr val="bg1">
                    <a:lumMod val="50000"/>
                  </a:schemeClr>
                </a:solidFill>
              </a:rPr>
              <a:t>A. Soter, A. Knecht </a:t>
            </a:r>
            <a:r>
              <a:rPr lang="en-CH" dirty="0" err="1">
                <a:solidFill>
                  <a:schemeClr val="bg1">
                    <a:lumMod val="50000"/>
                  </a:schemeClr>
                </a:solidFill>
              </a:rPr>
              <a:t>SciPost</a:t>
            </a:r>
            <a:r>
              <a:rPr lang="en-CH" dirty="0">
                <a:solidFill>
                  <a:schemeClr val="bg1">
                    <a:lumMod val="50000"/>
                  </a:schemeClr>
                </a:solidFill>
              </a:rPr>
              <a:t> Phys. Proc. 5, 031 (2021)</a:t>
            </a:r>
          </a:p>
        </p:txBody>
      </p:sp>
      <p:sp>
        <p:nvSpPr>
          <p:cNvPr id="2" name="TextBox 1">
            <a:extLst>
              <a:ext uri="{FF2B5EF4-FFF2-40B4-BE49-F238E27FC236}">
                <a16:creationId xmlns:a16="http://schemas.microsoft.com/office/drawing/2014/main" id="{6A29CD2B-5800-3B45-05E5-EF1DF482DB93}"/>
              </a:ext>
            </a:extLst>
          </p:cNvPr>
          <p:cNvSpPr txBox="1"/>
          <p:nvPr/>
        </p:nvSpPr>
        <p:spPr>
          <a:xfrm>
            <a:off x="7733418" y="249753"/>
            <a:ext cx="3447221" cy="338554"/>
          </a:xfrm>
          <a:prstGeom prst="rect">
            <a:avLst/>
          </a:prstGeom>
          <a:noFill/>
        </p:spPr>
        <p:txBody>
          <a:bodyPr wrap="square">
            <a:spAutoFit/>
          </a:bodyPr>
          <a:lstStyle/>
          <a:p>
            <a:r>
              <a:rPr lang="en-US" sz="1600" dirty="0">
                <a:solidFill>
                  <a:schemeClr val="bg1"/>
                </a:solidFill>
              </a:rPr>
              <a:t>Edward Thorpe-Woods; Liverpool 2025</a:t>
            </a:r>
            <a:endParaRPr lang="en-US" sz="2400" dirty="0">
              <a:solidFill>
                <a:schemeClr val="bg1"/>
              </a:solidFill>
            </a:endParaRPr>
          </a:p>
        </p:txBody>
      </p:sp>
    </p:spTree>
    <p:extLst>
      <p:ext uri="{BB962C8B-B14F-4D97-AF65-F5344CB8AC3E}">
        <p14:creationId xmlns:p14="http://schemas.microsoft.com/office/powerpoint/2010/main" val="21477907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1FE11F2-49A7-AB49-723E-1D1E2FB91E71}"/>
            </a:ext>
          </a:extLst>
        </p:cNvPr>
        <p:cNvGrpSpPr/>
        <p:nvPr/>
      </p:nvGrpSpPr>
      <p:grpSpPr>
        <a:xfrm>
          <a:off x="0" y="0"/>
          <a:ext cx="0" cy="0"/>
          <a:chOff x="0" y="0"/>
          <a:chExt cx="0" cy="0"/>
        </a:xfrm>
      </p:grpSpPr>
      <p:sp>
        <p:nvSpPr>
          <p:cNvPr id="6" name="Motivations to study leptonic atoms - Positronium and Muonium">
            <a:extLst>
              <a:ext uri="{FF2B5EF4-FFF2-40B4-BE49-F238E27FC236}">
                <a16:creationId xmlns:a16="http://schemas.microsoft.com/office/drawing/2014/main" id="{E4067BB3-D92A-413C-E7D4-A4E7ED0B5524}"/>
              </a:ext>
            </a:extLst>
          </p:cNvPr>
          <p:cNvSpPr txBox="1">
            <a:spLocks/>
          </p:cNvSpPr>
          <p:nvPr/>
        </p:nvSpPr>
        <p:spPr>
          <a:xfrm>
            <a:off x="344386" y="704099"/>
            <a:ext cx="10983026" cy="60585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Gill Sans Light"/>
                <a:ea typeface="+mj-ea"/>
                <a:cs typeface="+mj-cs"/>
              </a:defRPr>
            </a:lvl1pPr>
          </a:lstStyle>
          <a:p>
            <a:r>
              <a:rPr lang="en-GB" dirty="0" err="1"/>
              <a:t>SFHe</a:t>
            </a:r>
            <a:r>
              <a:rPr lang="en-GB" dirty="0"/>
              <a:t> Targets &amp; Ramsey Spectroscopy of M</a:t>
            </a:r>
          </a:p>
        </p:txBody>
      </p:sp>
      <p:pic>
        <p:nvPicPr>
          <p:cNvPr id="10" name="Screenshot 2025-06-24 at 08.00.36.png" descr="Screenshot 2025-06-24 at 08.00.36.png">
            <a:extLst>
              <a:ext uri="{FF2B5EF4-FFF2-40B4-BE49-F238E27FC236}">
                <a16:creationId xmlns:a16="http://schemas.microsoft.com/office/drawing/2014/main" id="{256E140E-411C-5183-1FBA-2DBF242B11C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02629" y="1347417"/>
            <a:ext cx="7325699" cy="4747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8" name="[I. Cortinovis PhD Thesis 2024, Javary, E., Thorpe-Woods, E., Cortinovis, I. et al. Eur. Phys. J. D 79, 15 (2025).]">
            <a:extLst>
              <a:ext uri="{FF2B5EF4-FFF2-40B4-BE49-F238E27FC236}">
                <a16:creationId xmlns:a16="http://schemas.microsoft.com/office/drawing/2014/main" id="{2CF3B316-82D6-673B-F366-1EB956934ADD}"/>
              </a:ext>
            </a:extLst>
          </p:cNvPr>
          <p:cNvSpPr txBox="1">
            <a:spLocks noChangeArrowheads="1"/>
          </p:cNvSpPr>
          <p:nvPr/>
        </p:nvSpPr>
        <p:spPr bwMode="auto">
          <a:xfrm>
            <a:off x="4091237" y="6052597"/>
            <a:ext cx="8441601" cy="31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p>
            <a:pPr>
              <a:spcBef>
                <a:spcPts val="4700"/>
              </a:spcBef>
            </a:pPr>
            <a:r>
              <a:rPr lang="en-CH" altLang="en-CH" sz="1400" dirty="0">
                <a:solidFill>
                  <a:schemeClr val="bg1">
                    <a:lumMod val="50000"/>
                  </a:schemeClr>
                </a:solidFill>
              </a:rPr>
              <a:t>Javary, E., Thorpe-Woods, E., </a:t>
            </a:r>
            <a:r>
              <a:rPr lang="en-CH" altLang="en-CH" sz="1400" dirty="0" err="1">
                <a:solidFill>
                  <a:schemeClr val="bg1">
                    <a:lumMod val="50000"/>
                  </a:schemeClr>
                </a:solidFill>
              </a:rPr>
              <a:t>Cortinovis</a:t>
            </a:r>
            <a:r>
              <a:rPr lang="en-CH" altLang="en-CH" sz="1400" dirty="0">
                <a:solidFill>
                  <a:schemeClr val="bg1">
                    <a:lumMod val="50000"/>
                  </a:schemeClr>
                </a:solidFill>
              </a:rPr>
              <a:t>,</a:t>
            </a:r>
            <a:r>
              <a:rPr lang="en-GB" altLang="en-CH" sz="1400" dirty="0">
                <a:solidFill>
                  <a:schemeClr val="bg1">
                    <a:lumMod val="50000"/>
                  </a:schemeClr>
                </a:solidFill>
              </a:rPr>
              <a:t> </a:t>
            </a:r>
            <a:r>
              <a:rPr lang="en-GB" altLang="en-CH" sz="1400" dirty="0" err="1">
                <a:solidFill>
                  <a:schemeClr val="bg1">
                    <a:lumMod val="50000"/>
                  </a:schemeClr>
                </a:solidFill>
              </a:rPr>
              <a:t>Mähring</a:t>
            </a:r>
            <a:r>
              <a:rPr lang="en-GB" altLang="en-CH" sz="1400" dirty="0">
                <a:solidFill>
                  <a:schemeClr val="bg1">
                    <a:lumMod val="50000"/>
                  </a:schemeClr>
                </a:solidFill>
              </a:rPr>
              <a:t>, M., de Sousa Borges, L., Crivelli, P. </a:t>
            </a:r>
            <a:r>
              <a:rPr lang="en-CH" altLang="en-CH" sz="1400" dirty="0">
                <a:solidFill>
                  <a:schemeClr val="bg1">
                    <a:lumMod val="50000"/>
                  </a:schemeClr>
                </a:solidFill>
              </a:rPr>
              <a:t> Eur. Phys. J. D 79, 15 (2025</a:t>
            </a:r>
            <a:r>
              <a:rPr lang="en-US" altLang="en-CH" sz="1400" dirty="0">
                <a:solidFill>
                  <a:schemeClr val="bg1">
                    <a:lumMod val="50000"/>
                  </a:schemeClr>
                </a:solidFill>
              </a:rPr>
              <a:t>)</a:t>
            </a:r>
          </a:p>
        </p:txBody>
      </p:sp>
      <p:sp>
        <p:nvSpPr>
          <p:cNvPr id="3" name="Two interaction regions: narrows linewidth (natural linewidth 144 kHz)…">
            <a:extLst>
              <a:ext uri="{FF2B5EF4-FFF2-40B4-BE49-F238E27FC236}">
                <a16:creationId xmlns:a16="http://schemas.microsoft.com/office/drawing/2014/main" id="{1C562A97-62EE-B59C-F6FF-67F503BF8666}"/>
              </a:ext>
            </a:extLst>
          </p:cNvPr>
          <p:cNvSpPr txBox="1">
            <a:spLocks noChangeArrowheads="1"/>
          </p:cNvSpPr>
          <p:nvPr/>
        </p:nvSpPr>
        <p:spPr>
          <a:xfrm>
            <a:off x="243446" y="2113807"/>
            <a:ext cx="4459181" cy="434213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H" altLang="en-CH" dirty="0"/>
              <a:t>Two interaction region</a:t>
            </a:r>
            <a:r>
              <a:rPr lang="en-US" altLang="en-CH" dirty="0"/>
              <a:t>s separated by longer free evolution</a:t>
            </a:r>
          </a:p>
          <a:p>
            <a:r>
              <a:rPr lang="en-US" altLang="en-CH" dirty="0"/>
              <a:t>Has been done with hydrogen</a:t>
            </a:r>
          </a:p>
          <a:p>
            <a:r>
              <a:rPr lang="en-CH" altLang="en-CH" dirty="0"/>
              <a:t>For classical Ramsey, mono-energetic </a:t>
            </a:r>
            <a:r>
              <a:rPr lang="en-US" altLang="en-CH" dirty="0"/>
              <a:t>atoms, requires </a:t>
            </a:r>
            <a:r>
              <a:rPr lang="en-US" altLang="en-CH" dirty="0" err="1"/>
              <a:t>SFHe</a:t>
            </a:r>
            <a:r>
              <a:rPr lang="en-US" altLang="en-CH" dirty="0"/>
              <a:t> </a:t>
            </a:r>
          </a:p>
          <a:p>
            <a:endParaRPr lang="en-US" altLang="en-CH" dirty="0"/>
          </a:p>
        </p:txBody>
      </p:sp>
      <p:sp>
        <p:nvSpPr>
          <p:cNvPr id="5" name="[I. Cortinovis PhD Thesis 2024, Javary, E., Thorpe-Woods, E., Cortinovis, I. et al. Eur. Phys. J. D 79, 15 (2025).]">
            <a:extLst>
              <a:ext uri="{FF2B5EF4-FFF2-40B4-BE49-F238E27FC236}">
                <a16:creationId xmlns:a16="http://schemas.microsoft.com/office/drawing/2014/main" id="{EEF08FDC-05B4-860A-CE6B-A397C871308C}"/>
              </a:ext>
            </a:extLst>
          </p:cNvPr>
          <p:cNvSpPr txBox="1">
            <a:spLocks noChangeArrowheads="1"/>
          </p:cNvSpPr>
          <p:nvPr/>
        </p:nvSpPr>
        <p:spPr bwMode="auto">
          <a:xfrm>
            <a:off x="4091238" y="6533999"/>
            <a:ext cx="8441601" cy="31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p>
            <a:pPr>
              <a:spcBef>
                <a:spcPts val="4700"/>
              </a:spcBef>
            </a:pPr>
            <a:r>
              <a:rPr lang="en-US" altLang="en-CH" sz="1400" dirty="0">
                <a:solidFill>
                  <a:schemeClr val="bg1">
                    <a:lumMod val="50000"/>
                  </a:schemeClr>
                </a:solidFill>
              </a:rPr>
              <a:t>Soter, A.  </a:t>
            </a:r>
            <a:r>
              <a:rPr lang="en-GB" altLang="en-CH" sz="1400" dirty="0">
                <a:solidFill>
                  <a:schemeClr val="bg1">
                    <a:lumMod val="50000"/>
                  </a:schemeClr>
                </a:solidFill>
              </a:rPr>
              <a:t>Physics of fundamental Symmetries and Interactions (2025</a:t>
            </a:r>
            <a:r>
              <a:rPr lang="en-US" altLang="en-CH" sz="1400" dirty="0">
                <a:solidFill>
                  <a:schemeClr val="bg1">
                    <a:lumMod val="50000"/>
                  </a:schemeClr>
                </a:solidFill>
              </a:rPr>
              <a:t>)</a:t>
            </a:r>
          </a:p>
        </p:txBody>
      </p:sp>
      <p:sp>
        <p:nvSpPr>
          <p:cNvPr id="7" name="[I. Cortinovis PhD Thesis 2024, Javary, E., Thorpe-Woods, E., Cortinovis, I. et al. Eur. Phys. J. D 79, 15 (2025).]">
            <a:extLst>
              <a:ext uri="{FF2B5EF4-FFF2-40B4-BE49-F238E27FC236}">
                <a16:creationId xmlns:a16="http://schemas.microsoft.com/office/drawing/2014/main" id="{51D6D7E5-ABFD-88BB-09D5-79FE5607DE13}"/>
              </a:ext>
            </a:extLst>
          </p:cNvPr>
          <p:cNvSpPr txBox="1">
            <a:spLocks noChangeArrowheads="1"/>
          </p:cNvSpPr>
          <p:nvPr/>
        </p:nvSpPr>
        <p:spPr bwMode="auto">
          <a:xfrm>
            <a:off x="4091237" y="6296927"/>
            <a:ext cx="8441601" cy="31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p>
            <a:pPr>
              <a:spcBef>
                <a:spcPts val="4700"/>
              </a:spcBef>
            </a:pPr>
            <a:r>
              <a:rPr lang="en-US" altLang="en-CH" sz="1400" dirty="0">
                <a:solidFill>
                  <a:schemeClr val="bg1">
                    <a:lumMod val="50000"/>
                  </a:schemeClr>
                </a:solidFill>
              </a:rPr>
              <a:t>A. Huber, B. Gross, M. Weitz, and T. W. </a:t>
            </a:r>
            <a:r>
              <a:rPr lang="en-US" altLang="en-CH" sz="1400" dirty="0" err="1">
                <a:solidFill>
                  <a:schemeClr val="bg1">
                    <a:lumMod val="50000"/>
                  </a:schemeClr>
                </a:solidFill>
              </a:rPr>
              <a:t>Hänsch</a:t>
            </a:r>
            <a:r>
              <a:rPr lang="en-US" altLang="en-CH" sz="1400" dirty="0">
                <a:solidFill>
                  <a:schemeClr val="bg1">
                    <a:lumMod val="50000"/>
                  </a:schemeClr>
                </a:solidFill>
              </a:rPr>
              <a:t>, Phys. Rev. A 58 (1998)</a:t>
            </a:r>
          </a:p>
        </p:txBody>
      </p:sp>
      <p:sp>
        <p:nvSpPr>
          <p:cNvPr id="2" name="TextBox 1">
            <a:extLst>
              <a:ext uri="{FF2B5EF4-FFF2-40B4-BE49-F238E27FC236}">
                <a16:creationId xmlns:a16="http://schemas.microsoft.com/office/drawing/2014/main" id="{82124861-1F11-FB09-1A29-C31C295F9B9D}"/>
              </a:ext>
            </a:extLst>
          </p:cNvPr>
          <p:cNvSpPr txBox="1"/>
          <p:nvPr/>
        </p:nvSpPr>
        <p:spPr>
          <a:xfrm>
            <a:off x="7733418" y="249753"/>
            <a:ext cx="3447221" cy="338554"/>
          </a:xfrm>
          <a:prstGeom prst="rect">
            <a:avLst/>
          </a:prstGeom>
          <a:noFill/>
        </p:spPr>
        <p:txBody>
          <a:bodyPr wrap="square">
            <a:spAutoFit/>
          </a:bodyPr>
          <a:lstStyle/>
          <a:p>
            <a:r>
              <a:rPr lang="en-US" sz="1600" dirty="0">
                <a:solidFill>
                  <a:schemeClr val="bg1"/>
                </a:solidFill>
              </a:rPr>
              <a:t>Edward Thorpe-Woods; Liverpool 2025</a:t>
            </a:r>
            <a:endParaRPr lang="en-US" sz="2400" dirty="0">
              <a:solidFill>
                <a:schemeClr val="bg1"/>
              </a:solidFill>
            </a:endParaRPr>
          </a:p>
        </p:txBody>
      </p:sp>
    </p:spTree>
    <p:extLst>
      <p:ext uri="{BB962C8B-B14F-4D97-AF65-F5344CB8AC3E}">
        <p14:creationId xmlns:p14="http://schemas.microsoft.com/office/powerpoint/2010/main" val="10472850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345E4E-9471-81BD-37B1-C32CDDA4450C}"/>
            </a:ext>
          </a:extLst>
        </p:cNvPr>
        <p:cNvGrpSpPr/>
        <p:nvPr/>
      </p:nvGrpSpPr>
      <p:grpSpPr>
        <a:xfrm>
          <a:off x="0" y="0"/>
          <a:ext cx="0" cy="0"/>
          <a:chOff x="0" y="0"/>
          <a:chExt cx="0" cy="0"/>
        </a:xfrm>
      </p:grpSpPr>
      <p:sp>
        <p:nvSpPr>
          <p:cNvPr id="6" name="Motivations to study leptonic atoms - Positronium and Muonium">
            <a:extLst>
              <a:ext uri="{FF2B5EF4-FFF2-40B4-BE49-F238E27FC236}">
                <a16:creationId xmlns:a16="http://schemas.microsoft.com/office/drawing/2014/main" id="{F5779F96-3083-5FCE-B80A-10C999EA5D17}"/>
              </a:ext>
            </a:extLst>
          </p:cNvPr>
          <p:cNvSpPr txBox="1">
            <a:spLocks/>
          </p:cNvSpPr>
          <p:nvPr/>
        </p:nvSpPr>
        <p:spPr>
          <a:xfrm>
            <a:off x="344386" y="704099"/>
            <a:ext cx="10983026" cy="60585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Gill Sans Light"/>
                <a:ea typeface="+mj-ea"/>
                <a:cs typeface="+mj-cs"/>
              </a:defRPr>
            </a:lvl1pPr>
          </a:lstStyle>
          <a:p>
            <a:r>
              <a:rPr lang="en-GB" dirty="0"/>
              <a:t>Simulated Ramsey Spectroscopy of M</a:t>
            </a:r>
          </a:p>
        </p:txBody>
      </p:sp>
      <p:sp>
        <p:nvSpPr>
          <p:cNvPr id="2" name="Two interaction regions: narrows linewidth (natural linewidth 144 kHz)…">
            <a:extLst>
              <a:ext uri="{FF2B5EF4-FFF2-40B4-BE49-F238E27FC236}">
                <a16:creationId xmlns:a16="http://schemas.microsoft.com/office/drawing/2014/main" id="{DBC4E52F-A4EB-5AE2-234C-A4CB48BCEBA9}"/>
              </a:ext>
            </a:extLst>
          </p:cNvPr>
          <p:cNvSpPr txBox="1">
            <a:spLocks noChangeArrowheads="1"/>
          </p:cNvSpPr>
          <p:nvPr/>
        </p:nvSpPr>
        <p:spPr>
          <a:xfrm>
            <a:off x="207819" y="1468969"/>
            <a:ext cx="4897581" cy="477322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CH" dirty="0"/>
              <a:t>Monte Carlo simulation using expected parameters</a:t>
            </a:r>
          </a:p>
          <a:p>
            <a:r>
              <a:rPr lang="en-US" altLang="en-CH" dirty="0"/>
              <a:t>Result: Ramsey fringes with ~120kHz linewidths</a:t>
            </a:r>
          </a:p>
          <a:p>
            <a:pPr marL="0" indent="0">
              <a:buNone/>
            </a:pPr>
            <a:r>
              <a:rPr lang="en-US" altLang="en-CH" sz="1200" dirty="0"/>
              <a:t> </a:t>
            </a:r>
            <a:endParaRPr lang="en-US" altLang="en-CH" dirty="0"/>
          </a:p>
          <a:p>
            <a:r>
              <a:rPr lang="en-GB" dirty="0"/>
              <a:t>~1kHz statistical uncertainty in 10 days of measurements</a:t>
            </a:r>
          </a:p>
          <a:p>
            <a:pPr marL="0" indent="0">
              <a:buNone/>
            </a:pPr>
            <a:r>
              <a:rPr lang="en-GB" sz="1200" dirty="0"/>
              <a:t> </a:t>
            </a:r>
            <a:endParaRPr lang="en-GB" dirty="0"/>
          </a:p>
          <a:p>
            <a:r>
              <a:rPr lang="en-GB" dirty="0"/>
              <a:t>Reduced AC Stark (Ramsey)</a:t>
            </a:r>
          </a:p>
          <a:p>
            <a:pPr marL="0" indent="0">
              <a:buNone/>
            </a:pPr>
            <a:r>
              <a:rPr lang="en-GB" sz="1200" dirty="0"/>
              <a:t> </a:t>
            </a:r>
            <a:endParaRPr lang="en-GB" dirty="0"/>
          </a:p>
          <a:p>
            <a:r>
              <a:rPr lang="en-GB" dirty="0"/>
              <a:t>Reduced 2</a:t>
            </a:r>
            <a:r>
              <a:rPr lang="en-GB" baseline="30000" dirty="0"/>
              <a:t>nd</a:t>
            </a:r>
            <a:r>
              <a:rPr lang="en-GB" dirty="0"/>
              <a:t> Doppler (</a:t>
            </a:r>
            <a:r>
              <a:rPr lang="en-GB" dirty="0" err="1"/>
              <a:t>SFHe</a:t>
            </a:r>
            <a:r>
              <a:rPr lang="en-GB" dirty="0"/>
              <a:t>)</a:t>
            </a:r>
          </a:p>
        </p:txBody>
      </p:sp>
      <p:pic>
        <p:nvPicPr>
          <p:cNvPr id="3" name="pasted-movie.png" descr="pasted-movie.png">
            <a:extLst>
              <a:ext uri="{FF2B5EF4-FFF2-40B4-BE49-F238E27FC236}">
                <a16:creationId xmlns:a16="http://schemas.microsoft.com/office/drawing/2014/main" id="{DF5C9EC7-9ADA-D22D-FF39-C99C4EE35B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1526" y="1416099"/>
            <a:ext cx="6763738" cy="46255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5" name="[I. Cortinovis PhD Thesis 2024, Javary, E., Thorpe-Woods, E., Cortinovis, I. et al. Eur. Phys. J. D 79, 15 (2025).]">
            <a:extLst>
              <a:ext uri="{FF2B5EF4-FFF2-40B4-BE49-F238E27FC236}">
                <a16:creationId xmlns:a16="http://schemas.microsoft.com/office/drawing/2014/main" id="{6895A82F-E4A4-E466-056C-FED1DE6A876D}"/>
              </a:ext>
            </a:extLst>
          </p:cNvPr>
          <p:cNvSpPr txBox="1">
            <a:spLocks noChangeArrowheads="1"/>
          </p:cNvSpPr>
          <p:nvPr/>
        </p:nvSpPr>
        <p:spPr bwMode="auto">
          <a:xfrm>
            <a:off x="4103113" y="6147786"/>
            <a:ext cx="8441601" cy="3180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txBody>
          <a:bodyPr wrap="square" lIns="50800" tIns="50800" rIns="50800" bIns="50800" anchor="ctr">
            <a:spAutoFit/>
          </a:bodyPr>
          <a:lstStyle/>
          <a:p>
            <a:pPr>
              <a:spcBef>
                <a:spcPts val="4700"/>
              </a:spcBef>
            </a:pPr>
            <a:r>
              <a:rPr lang="en-CH" altLang="en-CH" sz="1400" dirty="0">
                <a:solidFill>
                  <a:schemeClr val="bg1">
                    <a:lumMod val="50000"/>
                  </a:schemeClr>
                </a:solidFill>
              </a:rPr>
              <a:t>Javary, E., Thorpe-Woods, E., </a:t>
            </a:r>
            <a:r>
              <a:rPr lang="en-CH" altLang="en-CH" sz="1400" dirty="0" err="1">
                <a:solidFill>
                  <a:schemeClr val="bg1">
                    <a:lumMod val="50000"/>
                  </a:schemeClr>
                </a:solidFill>
              </a:rPr>
              <a:t>Cortinovis</a:t>
            </a:r>
            <a:r>
              <a:rPr lang="en-CH" altLang="en-CH" sz="1400" dirty="0">
                <a:solidFill>
                  <a:schemeClr val="bg1">
                    <a:lumMod val="50000"/>
                  </a:schemeClr>
                </a:solidFill>
              </a:rPr>
              <a:t>,</a:t>
            </a:r>
            <a:r>
              <a:rPr lang="en-GB" altLang="en-CH" sz="1400" dirty="0">
                <a:solidFill>
                  <a:schemeClr val="bg1">
                    <a:lumMod val="50000"/>
                  </a:schemeClr>
                </a:solidFill>
              </a:rPr>
              <a:t> </a:t>
            </a:r>
            <a:r>
              <a:rPr lang="en-GB" altLang="en-CH" sz="1400" dirty="0" err="1">
                <a:solidFill>
                  <a:schemeClr val="bg1">
                    <a:lumMod val="50000"/>
                  </a:schemeClr>
                </a:solidFill>
              </a:rPr>
              <a:t>Mähring</a:t>
            </a:r>
            <a:r>
              <a:rPr lang="en-GB" altLang="en-CH" sz="1400" dirty="0">
                <a:solidFill>
                  <a:schemeClr val="bg1">
                    <a:lumMod val="50000"/>
                  </a:schemeClr>
                </a:solidFill>
              </a:rPr>
              <a:t>, M., de Sousa Borges, L., Crivelli, P. </a:t>
            </a:r>
            <a:r>
              <a:rPr lang="en-CH" altLang="en-CH" sz="1400" dirty="0">
                <a:solidFill>
                  <a:schemeClr val="bg1">
                    <a:lumMod val="50000"/>
                  </a:schemeClr>
                </a:solidFill>
              </a:rPr>
              <a:t> Eur. Phys. J. D 79, 15 (2025</a:t>
            </a:r>
            <a:r>
              <a:rPr lang="en-US" altLang="en-CH" sz="1400" dirty="0">
                <a:solidFill>
                  <a:schemeClr val="bg1">
                    <a:lumMod val="50000"/>
                  </a:schemeClr>
                </a:solidFill>
              </a:rPr>
              <a:t>)</a:t>
            </a:r>
          </a:p>
        </p:txBody>
      </p:sp>
      <p:sp>
        <p:nvSpPr>
          <p:cNvPr id="7" name="TextBox 6">
            <a:extLst>
              <a:ext uri="{FF2B5EF4-FFF2-40B4-BE49-F238E27FC236}">
                <a16:creationId xmlns:a16="http://schemas.microsoft.com/office/drawing/2014/main" id="{42AB79AD-7419-DD3E-1FC9-B54F2D12044B}"/>
              </a:ext>
            </a:extLst>
          </p:cNvPr>
          <p:cNvSpPr txBox="1"/>
          <p:nvPr/>
        </p:nvSpPr>
        <p:spPr>
          <a:xfrm>
            <a:off x="7733418" y="249753"/>
            <a:ext cx="3447221" cy="338554"/>
          </a:xfrm>
          <a:prstGeom prst="rect">
            <a:avLst/>
          </a:prstGeom>
          <a:noFill/>
        </p:spPr>
        <p:txBody>
          <a:bodyPr wrap="square">
            <a:spAutoFit/>
          </a:bodyPr>
          <a:lstStyle/>
          <a:p>
            <a:r>
              <a:rPr lang="en-US" sz="1600" dirty="0">
                <a:solidFill>
                  <a:schemeClr val="bg1"/>
                </a:solidFill>
              </a:rPr>
              <a:t>Edward Thorpe-Woods; Liverpool 2025</a:t>
            </a:r>
            <a:endParaRPr lang="en-US" sz="2400" dirty="0">
              <a:solidFill>
                <a:schemeClr val="bg1"/>
              </a:solidFill>
            </a:endParaRPr>
          </a:p>
        </p:txBody>
      </p:sp>
    </p:spTree>
    <p:extLst>
      <p:ext uri="{BB962C8B-B14F-4D97-AF65-F5344CB8AC3E}">
        <p14:creationId xmlns:p14="http://schemas.microsoft.com/office/powerpoint/2010/main" val="15480531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F435D1-2A62-C808-D7E3-668D1F98F7CB}"/>
            </a:ext>
          </a:extLst>
        </p:cNvPr>
        <p:cNvGrpSpPr/>
        <p:nvPr/>
      </p:nvGrpSpPr>
      <p:grpSpPr>
        <a:xfrm>
          <a:off x="0" y="0"/>
          <a:ext cx="0" cy="0"/>
          <a:chOff x="0" y="0"/>
          <a:chExt cx="0" cy="0"/>
        </a:xfrm>
      </p:grpSpPr>
      <p:sp>
        <p:nvSpPr>
          <p:cNvPr id="2" name="Muonium spectroscopy current status of Theory and Experiments">
            <a:extLst>
              <a:ext uri="{FF2B5EF4-FFF2-40B4-BE49-F238E27FC236}">
                <a16:creationId xmlns:a16="http://schemas.microsoft.com/office/drawing/2014/main" id="{338F11D4-E9D0-BFAD-BD59-E362E8AD2411}"/>
              </a:ext>
            </a:extLst>
          </p:cNvPr>
          <p:cNvSpPr txBox="1">
            <a:spLocks/>
          </p:cNvSpPr>
          <p:nvPr/>
        </p:nvSpPr>
        <p:spPr>
          <a:xfrm>
            <a:off x="323850" y="788989"/>
            <a:ext cx="11537950" cy="972000"/>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Gill Sans Light"/>
                <a:ea typeface="+mj-ea"/>
                <a:cs typeface="+mj-cs"/>
              </a:defRPr>
            </a:lvl1pPr>
          </a:lstStyle>
          <a:p>
            <a:r>
              <a:rPr lang="en-GB" sz="4000" dirty="0"/>
              <a:t>Current status of Theory and Experiments</a:t>
            </a:r>
          </a:p>
        </p:txBody>
      </p:sp>
      <p:sp>
        <p:nvSpPr>
          <p:cNvPr id="3" name="Slide Number">
            <a:extLst>
              <a:ext uri="{FF2B5EF4-FFF2-40B4-BE49-F238E27FC236}">
                <a16:creationId xmlns:a16="http://schemas.microsoft.com/office/drawing/2014/main" id="{34F4409E-7BFD-0E30-D4AA-2149765E722F}"/>
              </a:ext>
            </a:extLst>
          </p:cNvPr>
          <p:cNvSpPr txBox="1">
            <a:spLocks/>
          </p:cNvSpPr>
          <p:nvPr/>
        </p:nvSpPr>
        <p:spPr>
          <a:xfrm>
            <a:off x="11739135" y="6619082"/>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CH" smtClean="0"/>
              <a:pPr/>
              <a:t>3</a:t>
            </a:fld>
            <a:endParaRPr lang="en-CH"/>
          </a:p>
        </p:txBody>
      </p:sp>
      <p:sp>
        <p:nvSpPr>
          <p:cNvPr id="4" name="Rectangle">
            <a:extLst>
              <a:ext uri="{FF2B5EF4-FFF2-40B4-BE49-F238E27FC236}">
                <a16:creationId xmlns:a16="http://schemas.microsoft.com/office/drawing/2014/main" id="{89859BB0-64D2-57D1-2E7A-6E1342390A55}"/>
              </a:ext>
            </a:extLst>
          </p:cNvPr>
          <p:cNvSpPr/>
          <p:nvPr/>
        </p:nvSpPr>
        <p:spPr>
          <a:xfrm>
            <a:off x="4844699" y="2926576"/>
            <a:ext cx="727828" cy="334358"/>
          </a:xfrm>
          <a:prstGeom prst="rect">
            <a:avLst/>
          </a:prstGeom>
          <a:solidFill>
            <a:srgbClr val="000000"/>
          </a:solidFill>
          <a:ln w="25400" cap="rnd">
            <a:solidFill>
              <a:srgbClr val="000000"/>
            </a:solidFill>
          </a:ln>
        </p:spPr>
        <p:txBody>
          <a:bodyPr lIns="45719" rIns="45719" anchor="ctr"/>
          <a:lstStyle/>
          <a:p>
            <a:endParaRPr/>
          </a:p>
        </p:txBody>
      </p:sp>
      <p:pic>
        <p:nvPicPr>
          <p:cNvPr id="5" name="Image" descr="Image">
            <a:extLst>
              <a:ext uri="{FF2B5EF4-FFF2-40B4-BE49-F238E27FC236}">
                <a16:creationId xmlns:a16="http://schemas.microsoft.com/office/drawing/2014/main" id="{B1DE0BA6-FC5A-A1E3-D8EF-01B1213E4FE3}"/>
              </a:ext>
            </a:extLst>
          </p:cNvPr>
          <p:cNvPicPr>
            <a:picLocks noChangeAspect="1"/>
          </p:cNvPicPr>
          <p:nvPr/>
        </p:nvPicPr>
        <p:blipFill>
          <a:blip r:embed="rId2"/>
          <a:stretch>
            <a:fillRect/>
          </a:stretch>
        </p:blipFill>
        <p:spPr>
          <a:xfrm>
            <a:off x="2467580" y="4173570"/>
            <a:ext cx="5385435" cy="687565"/>
          </a:xfrm>
          <a:prstGeom prst="rect">
            <a:avLst/>
          </a:prstGeom>
          <a:ln w="12700">
            <a:miter lim="400000"/>
          </a:ln>
        </p:spPr>
      </p:pic>
      <p:sp>
        <p:nvSpPr>
          <p:cNvPr id="6" name="HFS (LAMPF 1999)">
            <a:extLst>
              <a:ext uri="{FF2B5EF4-FFF2-40B4-BE49-F238E27FC236}">
                <a16:creationId xmlns:a16="http://schemas.microsoft.com/office/drawing/2014/main" id="{53ED27D5-2833-FAD4-20E5-F581D6F8FE64}"/>
              </a:ext>
            </a:extLst>
          </p:cNvPr>
          <p:cNvSpPr txBox="1"/>
          <p:nvPr/>
        </p:nvSpPr>
        <p:spPr>
          <a:xfrm>
            <a:off x="5985862" y="1914625"/>
            <a:ext cx="2813855"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584200">
              <a:defRPr sz="2400" b="1">
                <a:latin typeface="+mn-lt"/>
                <a:ea typeface="+mn-ea"/>
                <a:cs typeface="+mn-cs"/>
                <a:sym typeface="Helvetica"/>
              </a:defRPr>
            </a:lvl1pPr>
          </a:lstStyle>
          <a:p>
            <a:r>
              <a:rPr dirty="0"/>
              <a:t>HFS (LAMPF 1999)</a:t>
            </a:r>
          </a:p>
        </p:txBody>
      </p:sp>
      <p:sp>
        <p:nvSpPr>
          <p:cNvPr id="7" name="LS (PSI 2022)">
            <a:extLst>
              <a:ext uri="{FF2B5EF4-FFF2-40B4-BE49-F238E27FC236}">
                <a16:creationId xmlns:a16="http://schemas.microsoft.com/office/drawing/2014/main" id="{4B27BFCA-6B77-978C-2B0B-CE93D527E531}"/>
              </a:ext>
            </a:extLst>
          </p:cNvPr>
          <p:cNvSpPr txBox="1"/>
          <p:nvPr/>
        </p:nvSpPr>
        <p:spPr>
          <a:xfrm>
            <a:off x="5863890" y="2863885"/>
            <a:ext cx="2035335"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584200">
              <a:defRPr sz="2400" b="1">
                <a:latin typeface="+mn-lt"/>
                <a:ea typeface="+mn-ea"/>
                <a:cs typeface="+mn-cs"/>
                <a:sym typeface="Helvetica"/>
              </a:defRPr>
            </a:lvl1pPr>
          </a:lstStyle>
          <a:p>
            <a:r>
              <a:rPr dirty="0"/>
              <a:t>LS (PSI 2022)</a:t>
            </a:r>
          </a:p>
        </p:txBody>
      </p:sp>
      <p:sp>
        <p:nvSpPr>
          <p:cNvPr id="8" name="Rectangle">
            <a:extLst>
              <a:ext uri="{FF2B5EF4-FFF2-40B4-BE49-F238E27FC236}">
                <a16:creationId xmlns:a16="http://schemas.microsoft.com/office/drawing/2014/main" id="{CD5EBA1C-AACD-F5AB-D410-7C8446DAFD56}"/>
              </a:ext>
            </a:extLst>
          </p:cNvPr>
          <p:cNvSpPr/>
          <p:nvPr/>
        </p:nvSpPr>
        <p:spPr>
          <a:xfrm>
            <a:off x="4207500" y="2926576"/>
            <a:ext cx="51199" cy="334358"/>
          </a:xfrm>
          <a:prstGeom prst="rect">
            <a:avLst/>
          </a:prstGeom>
          <a:solidFill>
            <a:srgbClr val="0433FF"/>
          </a:solidFill>
          <a:ln w="25400" cap="rnd">
            <a:solidFill>
              <a:srgbClr val="000000"/>
            </a:solidFill>
          </a:ln>
        </p:spPr>
        <p:txBody>
          <a:bodyPr lIns="45719" rIns="45719" anchor="ctr"/>
          <a:lstStyle/>
          <a:p>
            <a:endParaRPr/>
          </a:p>
        </p:txBody>
      </p:sp>
      <p:sp>
        <p:nvSpPr>
          <p:cNvPr id="9" name="Rectangle">
            <a:extLst>
              <a:ext uri="{FF2B5EF4-FFF2-40B4-BE49-F238E27FC236}">
                <a16:creationId xmlns:a16="http://schemas.microsoft.com/office/drawing/2014/main" id="{486AD1D5-ADAB-FD87-F784-8CCB3AED794B}"/>
              </a:ext>
            </a:extLst>
          </p:cNvPr>
          <p:cNvSpPr/>
          <p:nvPr/>
        </p:nvSpPr>
        <p:spPr>
          <a:xfrm>
            <a:off x="4914891" y="3413601"/>
            <a:ext cx="820075" cy="334358"/>
          </a:xfrm>
          <a:prstGeom prst="rect">
            <a:avLst/>
          </a:prstGeom>
          <a:solidFill>
            <a:srgbClr val="000000"/>
          </a:solidFill>
          <a:ln w="25400" cap="rnd">
            <a:solidFill>
              <a:srgbClr val="000000"/>
            </a:solidFill>
          </a:ln>
        </p:spPr>
        <p:txBody>
          <a:bodyPr lIns="45719" rIns="45719" anchor="ctr"/>
          <a:lstStyle/>
          <a:p>
            <a:endParaRPr/>
          </a:p>
        </p:txBody>
      </p:sp>
      <p:sp>
        <p:nvSpPr>
          <p:cNvPr id="10" name="FS (PSI 2024)">
            <a:extLst>
              <a:ext uri="{FF2B5EF4-FFF2-40B4-BE49-F238E27FC236}">
                <a16:creationId xmlns:a16="http://schemas.microsoft.com/office/drawing/2014/main" id="{6B2CEF98-7B7E-56A8-AB0F-2F3487D97BCE}"/>
              </a:ext>
            </a:extLst>
          </p:cNvPr>
          <p:cNvSpPr txBox="1"/>
          <p:nvPr/>
        </p:nvSpPr>
        <p:spPr>
          <a:xfrm>
            <a:off x="5863890" y="3407623"/>
            <a:ext cx="2035335"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584200">
              <a:defRPr sz="2400" b="1">
                <a:latin typeface="+mn-lt"/>
                <a:ea typeface="+mn-ea"/>
                <a:cs typeface="+mn-cs"/>
                <a:sym typeface="Helvetica"/>
              </a:defRPr>
            </a:lvl1pPr>
          </a:lstStyle>
          <a:p>
            <a:r>
              <a:t>FS (PSI 2024)</a:t>
            </a:r>
          </a:p>
        </p:txBody>
      </p:sp>
      <p:sp>
        <p:nvSpPr>
          <p:cNvPr id="11" name="Rectangle">
            <a:extLst>
              <a:ext uri="{FF2B5EF4-FFF2-40B4-BE49-F238E27FC236}">
                <a16:creationId xmlns:a16="http://schemas.microsoft.com/office/drawing/2014/main" id="{243D153F-5D0A-45A9-C07D-19303BBAF77C}"/>
              </a:ext>
            </a:extLst>
          </p:cNvPr>
          <p:cNvSpPr/>
          <p:nvPr/>
        </p:nvSpPr>
        <p:spPr>
          <a:xfrm>
            <a:off x="4207500" y="3413601"/>
            <a:ext cx="51199" cy="334358"/>
          </a:xfrm>
          <a:prstGeom prst="rect">
            <a:avLst/>
          </a:prstGeom>
          <a:solidFill>
            <a:srgbClr val="0433FF"/>
          </a:solidFill>
          <a:ln w="25400" cap="rnd">
            <a:solidFill>
              <a:srgbClr val="000000"/>
            </a:solidFill>
          </a:ln>
        </p:spPr>
        <p:txBody>
          <a:bodyPr lIns="45719" rIns="45719" anchor="ctr"/>
          <a:lstStyle/>
          <a:p>
            <a:endParaRPr/>
          </a:p>
        </p:txBody>
      </p:sp>
      <p:sp>
        <p:nvSpPr>
          <p:cNvPr id="12" name="Karshenboim et al. PRA 103, 022805 (2021) Eides, Phys. Lett. B 795, 113 (2019)">
            <a:extLst>
              <a:ext uri="{FF2B5EF4-FFF2-40B4-BE49-F238E27FC236}">
                <a16:creationId xmlns:a16="http://schemas.microsoft.com/office/drawing/2014/main" id="{80EE7F3C-4199-BA04-C1AC-5CE3D8CC3ECF}"/>
              </a:ext>
            </a:extLst>
          </p:cNvPr>
          <p:cNvSpPr txBox="1"/>
          <p:nvPr/>
        </p:nvSpPr>
        <p:spPr>
          <a:xfrm>
            <a:off x="281161" y="1882975"/>
            <a:ext cx="3094381"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defTabSz="457200">
              <a:defRPr sz="1200">
                <a:latin typeface="Helvetica Light"/>
                <a:ea typeface="Helvetica Light"/>
                <a:cs typeface="Helvetica Light"/>
                <a:sym typeface="Helvetica Light"/>
              </a:defRPr>
            </a:pPr>
            <a:r>
              <a:rPr dirty="0" err="1"/>
              <a:t>Karshenboim</a:t>
            </a:r>
            <a:r>
              <a:rPr dirty="0"/>
              <a:t> et al. PRA 103, 022805 (2021)</a:t>
            </a:r>
            <a:br>
              <a:rPr dirty="0"/>
            </a:br>
            <a:r>
              <a:rPr dirty="0"/>
              <a:t>Eides, Phys. Lett. B 795, 113 (2019)</a:t>
            </a:r>
          </a:p>
        </p:txBody>
      </p:sp>
      <p:sp>
        <p:nvSpPr>
          <p:cNvPr id="13" name="Liu et al. PRL82, 711 (1999)">
            <a:extLst>
              <a:ext uri="{FF2B5EF4-FFF2-40B4-BE49-F238E27FC236}">
                <a16:creationId xmlns:a16="http://schemas.microsoft.com/office/drawing/2014/main" id="{9D0F4A0B-8330-F778-C058-4216BE5B9269}"/>
              </a:ext>
            </a:extLst>
          </p:cNvPr>
          <p:cNvSpPr txBox="1"/>
          <p:nvPr/>
        </p:nvSpPr>
        <p:spPr>
          <a:xfrm>
            <a:off x="9326365" y="2009875"/>
            <a:ext cx="1993292"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200">
                <a:latin typeface="Helvetica Light"/>
                <a:ea typeface="Helvetica Light"/>
                <a:cs typeface="Helvetica Light"/>
                <a:sym typeface="Helvetica Light"/>
              </a:defRPr>
            </a:pPr>
            <a:r>
              <a:rPr dirty="0"/>
              <a:t>Liu et al. PRL82, 711 (1999)</a:t>
            </a:r>
          </a:p>
        </p:txBody>
      </p:sp>
      <p:sp>
        <p:nvSpPr>
          <p:cNvPr id="14" name="P. Blumer et al, paper in preparation">
            <a:extLst>
              <a:ext uri="{FF2B5EF4-FFF2-40B4-BE49-F238E27FC236}">
                <a16:creationId xmlns:a16="http://schemas.microsoft.com/office/drawing/2014/main" id="{3DEFA7DB-E717-0671-363A-CE9666AC48D3}"/>
              </a:ext>
            </a:extLst>
          </p:cNvPr>
          <p:cNvSpPr txBox="1"/>
          <p:nvPr/>
        </p:nvSpPr>
        <p:spPr>
          <a:xfrm>
            <a:off x="8504929" y="3540941"/>
            <a:ext cx="3011933"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indent="139700" defTabSz="457200">
              <a:lnSpc>
                <a:spcPts val="2700"/>
              </a:lnSpc>
              <a:spcBef>
                <a:spcPts val="1000"/>
              </a:spcBef>
              <a:buClr>
                <a:srgbClr val="000000"/>
              </a:buClr>
              <a:buFont typeface="Times Roman"/>
              <a:defRPr sz="1200">
                <a:latin typeface="Helvetica Light"/>
                <a:ea typeface="Helvetica Light"/>
                <a:cs typeface="Helvetica Light"/>
                <a:sym typeface="Helvetica Light"/>
              </a:defRPr>
            </a:lvl1pPr>
          </a:lstStyle>
          <a:p>
            <a:r>
              <a:rPr dirty="0"/>
              <a:t>P. Blumer et al, paper in preparation</a:t>
            </a:r>
          </a:p>
        </p:txBody>
      </p:sp>
      <p:sp>
        <p:nvSpPr>
          <p:cNvPr id="15" name="Rectangle">
            <a:extLst>
              <a:ext uri="{FF2B5EF4-FFF2-40B4-BE49-F238E27FC236}">
                <a16:creationId xmlns:a16="http://schemas.microsoft.com/office/drawing/2014/main" id="{7404CB92-986F-CAB8-C226-3316493586D0}"/>
              </a:ext>
            </a:extLst>
          </p:cNvPr>
          <p:cNvSpPr/>
          <p:nvPr/>
        </p:nvSpPr>
        <p:spPr>
          <a:xfrm>
            <a:off x="2722614" y="5994965"/>
            <a:ext cx="101601" cy="334358"/>
          </a:xfrm>
          <a:prstGeom prst="rect">
            <a:avLst/>
          </a:prstGeom>
          <a:solidFill>
            <a:srgbClr val="0433FF"/>
          </a:solidFill>
          <a:ln w="25400" cap="rnd">
            <a:solidFill>
              <a:srgbClr val="000000"/>
            </a:solidFill>
          </a:ln>
        </p:spPr>
        <p:txBody>
          <a:bodyPr lIns="45719" rIns="45719" anchor="ctr"/>
          <a:lstStyle/>
          <a:p>
            <a:endParaRPr/>
          </a:p>
        </p:txBody>
      </p:sp>
      <p:sp>
        <p:nvSpPr>
          <p:cNvPr id="16" name="UNCERTAINTY DUE TO UNCALCULATED b-QED TERMS (LEFT EDGE)…">
            <a:extLst>
              <a:ext uri="{FF2B5EF4-FFF2-40B4-BE49-F238E27FC236}">
                <a16:creationId xmlns:a16="http://schemas.microsoft.com/office/drawing/2014/main" id="{8C8FA68F-1DAE-C6E2-6F29-788EF6F0E972}"/>
              </a:ext>
            </a:extLst>
          </p:cNvPr>
          <p:cNvSpPr txBox="1"/>
          <p:nvPr/>
        </p:nvSpPr>
        <p:spPr>
          <a:xfrm>
            <a:off x="3025167" y="5828479"/>
            <a:ext cx="9663535" cy="667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indent="0">
              <a:defRPr sz="2000" b="1">
                <a:solidFill>
                  <a:srgbClr val="0433FF"/>
                </a:solidFill>
              </a:defRPr>
            </a:pPr>
            <a:r>
              <a:t>UNCERTAINTY DUE TO UNCALCULATED b-QED TERMS (LEFT EDGE)</a:t>
            </a:r>
          </a:p>
          <a:p>
            <a:pPr lvl="1" indent="0">
              <a:defRPr sz="2000" b="1">
                <a:solidFill>
                  <a:srgbClr val="0433FF"/>
                </a:solidFill>
              </a:defRPr>
            </a:pPr>
            <a:r>
              <a:t>UNCERTAINTY FROM KNOWLEDGE m</a:t>
            </a:r>
            <a:r>
              <a:rPr baseline="-5999"/>
              <a:t>μ</a:t>
            </a:r>
            <a:r>
              <a:t>/m</a:t>
            </a:r>
            <a:r>
              <a:rPr baseline="-5999"/>
              <a:t>e </a:t>
            </a:r>
            <a:r>
              <a:t>(RIGHT EDGE) </a:t>
            </a:r>
          </a:p>
        </p:txBody>
      </p:sp>
      <p:sp>
        <p:nvSpPr>
          <p:cNvPr id="17" name="THEORY">
            <a:extLst>
              <a:ext uri="{FF2B5EF4-FFF2-40B4-BE49-F238E27FC236}">
                <a16:creationId xmlns:a16="http://schemas.microsoft.com/office/drawing/2014/main" id="{7042561F-9CE7-F8D0-BD2B-004BD9DB3356}"/>
              </a:ext>
            </a:extLst>
          </p:cNvPr>
          <p:cNvSpPr txBox="1"/>
          <p:nvPr/>
        </p:nvSpPr>
        <p:spPr>
          <a:xfrm>
            <a:off x="1016063" y="5943610"/>
            <a:ext cx="1362929" cy="437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lvl="1" indent="0">
              <a:defRPr sz="2400" b="1">
                <a:solidFill>
                  <a:srgbClr val="0433FF"/>
                </a:solidFill>
              </a:defRPr>
            </a:pPr>
            <a:r>
              <a:t>THEORY</a:t>
            </a:r>
          </a:p>
        </p:txBody>
      </p:sp>
      <p:sp>
        <p:nvSpPr>
          <p:cNvPr id="18" name="Rectangle">
            <a:extLst>
              <a:ext uri="{FF2B5EF4-FFF2-40B4-BE49-F238E27FC236}">
                <a16:creationId xmlns:a16="http://schemas.microsoft.com/office/drawing/2014/main" id="{FE1BBF4B-09CC-8BD7-8D35-92631566D67F}"/>
              </a:ext>
            </a:extLst>
          </p:cNvPr>
          <p:cNvSpPr/>
          <p:nvPr/>
        </p:nvSpPr>
        <p:spPr>
          <a:xfrm>
            <a:off x="2722614" y="5235194"/>
            <a:ext cx="101601" cy="334357"/>
          </a:xfrm>
          <a:prstGeom prst="rect">
            <a:avLst/>
          </a:prstGeom>
          <a:solidFill>
            <a:srgbClr val="000000"/>
          </a:solidFill>
          <a:ln w="25400" cap="rnd">
            <a:solidFill>
              <a:srgbClr val="000000"/>
            </a:solidFill>
          </a:ln>
        </p:spPr>
        <p:txBody>
          <a:bodyPr lIns="45719" rIns="45719" anchor="ctr"/>
          <a:lstStyle/>
          <a:p>
            <a:endParaRPr/>
          </a:p>
        </p:txBody>
      </p:sp>
      <p:sp>
        <p:nvSpPr>
          <p:cNvPr id="19" name="EXP.">
            <a:extLst>
              <a:ext uri="{FF2B5EF4-FFF2-40B4-BE49-F238E27FC236}">
                <a16:creationId xmlns:a16="http://schemas.microsoft.com/office/drawing/2014/main" id="{F263015E-6745-73DF-787E-673DB02433DF}"/>
              </a:ext>
            </a:extLst>
          </p:cNvPr>
          <p:cNvSpPr txBox="1"/>
          <p:nvPr/>
        </p:nvSpPr>
        <p:spPr>
          <a:xfrm>
            <a:off x="1448636" y="5183838"/>
            <a:ext cx="759431" cy="437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lvl="1" indent="0">
              <a:defRPr sz="2400" b="1"/>
            </a:pPr>
            <a:r>
              <a:t>EXP.</a:t>
            </a:r>
          </a:p>
        </p:txBody>
      </p:sp>
      <p:sp>
        <p:nvSpPr>
          <p:cNvPr id="20" name="UNCERTAINTY (LEFT EDGE)…">
            <a:extLst>
              <a:ext uri="{FF2B5EF4-FFF2-40B4-BE49-F238E27FC236}">
                <a16:creationId xmlns:a16="http://schemas.microsoft.com/office/drawing/2014/main" id="{01013C18-4C72-95BB-32E4-0AC964853148}"/>
              </a:ext>
            </a:extLst>
          </p:cNvPr>
          <p:cNvSpPr txBox="1"/>
          <p:nvPr/>
        </p:nvSpPr>
        <p:spPr>
          <a:xfrm>
            <a:off x="3025167" y="5045499"/>
            <a:ext cx="9663535" cy="667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indent="0">
              <a:defRPr sz="2000" b="1"/>
            </a:pPr>
            <a:r>
              <a:t>UNCERTAINTY (LEFT EDGE)</a:t>
            </a:r>
          </a:p>
          <a:p>
            <a:pPr lvl="1" indent="0">
              <a:defRPr sz="2000" b="1"/>
            </a:pPr>
            <a:r>
              <a:t>MEASURED QUANTITY (RIGHT EDGE) </a:t>
            </a:r>
          </a:p>
        </p:txBody>
      </p:sp>
      <p:sp>
        <p:nvSpPr>
          <p:cNvPr id="21" name="B. Ohayon et al, PRL 128, 011802 (2022)">
            <a:extLst>
              <a:ext uri="{FF2B5EF4-FFF2-40B4-BE49-F238E27FC236}">
                <a16:creationId xmlns:a16="http://schemas.microsoft.com/office/drawing/2014/main" id="{836D8564-D562-1102-CEB8-57F95C0C86D0}"/>
              </a:ext>
            </a:extLst>
          </p:cNvPr>
          <p:cNvSpPr txBox="1"/>
          <p:nvPr/>
        </p:nvSpPr>
        <p:spPr>
          <a:xfrm>
            <a:off x="8573852" y="2987636"/>
            <a:ext cx="3390952"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indent="139700" defTabSz="457200">
              <a:lnSpc>
                <a:spcPts val="2700"/>
              </a:lnSpc>
              <a:spcBef>
                <a:spcPts val="1000"/>
              </a:spcBef>
              <a:buClr>
                <a:srgbClr val="000000"/>
              </a:buClr>
              <a:buFont typeface="Times Roman"/>
              <a:defRPr sz="1200">
                <a:latin typeface="Helvetica Light"/>
                <a:ea typeface="Helvetica Light"/>
                <a:cs typeface="Helvetica Light"/>
                <a:sym typeface="Helvetica Light"/>
              </a:defRPr>
            </a:pPr>
            <a:r>
              <a:t>B. Ohayon et al, PRL 128, 011802 (2022) </a:t>
            </a:r>
            <a:br/>
            <a:endParaRPr/>
          </a:p>
        </p:txBody>
      </p:sp>
      <p:sp>
        <p:nvSpPr>
          <p:cNvPr id="23" name="V.A. Yerokhin, et al. Ann. der Phys. 531, 1800324 (2019) M. Heides et al. PRA 105 (2022) 1, 012803 G. Janka et al. EPJ Web Conf. 262, 01001 (2022)">
            <a:extLst>
              <a:ext uri="{FF2B5EF4-FFF2-40B4-BE49-F238E27FC236}">
                <a16:creationId xmlns:a16="http://schemas.microsoft.com/office/drawing/2014/main" id="{94FD451E-2E4C-B8F8-3B03-3F63FB887E1F}"/>
              </a:ext>
            </a:extLst>
          </p:cNvPr>
          <p:cNvSpPr txBox="1"/>
          <p:nvPr/>
        </p:nvSpPr>
        <p:spPr>
          <a:xfrm>
            <a:off x="217662" y="3034029"/>
            <a:ext cx="3896615" cy="701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defTabSz="457200">
              <a:lnSpc>
                <a:spcPts val="3100"/>
              </a:lnSpc>
              <a:spcBef>
                <a:spcPts val="1200"/>
              </a:spcBef>
              <a:defRPr sz="1200">
                <a:latin typeface="Helvetica Light"/>
                <a:ea typeface="Helvetica Light"/>
                <a:cs typeface="Helvetica Light"/>
                <a:sym typeface="Helvetica Light"/>
              </a:defRPr>
            </a:pPr>
            <a:r>
              <a:rPr dirty="0"/>
              <a:t>V.A. </a:t>
            </a:r>
            <a:r>
              <a:rPr dirty="0" err="1"/>
              <a:t>Yerokhin</a:t>
            </a:r>
            <a:r>
              <a:rPr dirty="0"/>
              <a:t>, et al. Ann. der Phys. 531, 1800324 (2019)</a:t>
            </a:r>
            <a:br>
              <a:rPr dirty="0"/>
            </a:br>
            <a:r>
              <a:rPr dirty="0"/>
              <a:t>M. </a:t>
            </a:r>
            <a:r>
              <a:rPr dirty="0" err="1"/>
              <a:t>Heides</a:t>
            </a:r>
            <a:r>
              <a:rPr dirty="0"/>
              <a:t> et al. PRA 105 (2022) 1, 012803</a:t>
            </a:r>
            <a:br>
              <a:rPr dirty="0"/>
            </a:br>
            <a:r>
              <a:rPr dirty="0"/>
              <a:t>G. Janka et al. EPJ Web Conf. 262, 01001 (2022)</a:t>
            </a:r>
          </a:p>
        </p:txBody>
      </p:sp>
      <p:sp>
        <p:nvSpPr>
          <p:cNvPr id="24" name="Adkins et al. PRL130, 023004 (2023) I. Cortinovis et al., EPJD 77, 66 (2023)">
            <a:extLst>
              <a:ext uri="{FF2B5EF4-FFF2-40B4-BE49-F238E27FC236}">
                <a16:creationId xmlns:a16="http://schemas.microsoft.com/office/drawing/2014/main" id="{4145A11D-D7CF-DB16-7154-5F66A93C6B86}"/>
              </a:ext>
            </a:extLst>
          </p:cNvPr>
          <p:cNvSpPr txBox="1"/>
          <p:nvPr/>
        </p:nvSpPr>
        <p:spPr>
          <a:xfrm>
            <a:off x="295448" y="2435886"/>
            <a:ext cx="2690217" cy="4470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defTabSz="457200">
              <a:defRPr sz="1200">
                <a:latin typeface="Helvetica Light"/>
                <a:ea typeface="Helvetica Light"/>
                <a:cs typeface="Helvetica Light"/>
                <a:sym typeface="Helvetica Light"/>
              </a:defRPr>
            </a:pPr>
            <a:r>
              <a:t>Adkins et al. PRL130, 023004 (2023)</a:t>
            </a:r>
            <a:br/>
            <a:r>
              <a:t>I. Cortinovis et al., EPJD 77, 66 (2023)</a:t>
            </a:r>
          </a:p>
        </p:txBody>
      </p:sp>
      <p:sp>
        <p:nvSpPr>
          <p:cNvPr id="25" name="Rectangle">
            <a:extLst>
              <a:ext uri="{FF2B5EF4-FFF2-40B4-BE49-F238E27FC236}">
                <a16:creationId xmlns:a16="http://schemas.microsoft.com/office/drawing/2014/main" id="{79AE3535-B6AA-8EB6-6172-EE26B5F34241}"/>
              </a:ext>
            </a:extLst>
          </p:cNvPr>
          <p:cNvSpPr/>
          <p:nvPr/>
        </p:nvSpPr>
        <p:spPr>
          <a:xfrm>
            <a:off x="4349618" y="2451008"/>
            <a:ext cx="410769" cy="334358"/>
          </a:xfrm>
          <a:prstGeom prst="rect">
            <a:avLst/>
          </a:prstGeom>
          <a:solidFill>
            <a:srgbClr val="0433FF"/>
          </a:solidFill>
          <a:ln w="25400" cap="rnd">
            <a:solidFill>
              <a:srgbClr val="000000"/>
            </a:solidFill>
          </a:ln>
        </p:spPr>
        <p:txBody>
          <a:bodyPr lIns="45719" rIns="45719" anchor="ctr"/>
          <a:lstStyle/>
          <a:p>
            <a:endParaRPr/>
          </a:p>
        </p:txBody>
      </p:sp>
      <p:sp>
        <p:nvSpPr>
          <p:cNvPr id="26" name="Rectangle">
            <a:extLst>
              <a:ext uri="{FF2B5EF4-FFF2-40B4-BE49-F238E27FC236}">
                <a16:creationId xmlns:a16="http://schemas.microsoft.com/office/drawing/2014/main" id="{DFD1297A-0691-E84A-C309-5A45D7F74D4A}"/>
              </a:ext>
            </a:extLst>
          </p:cNvPr>
          <p:cNvSpPr/>
          <p:nvPr/>
        </p:nvSpPr>
        <p:spPr>
          <a:xfrm>
            <a:off x="3873980" y="1977317"/>
            <a:ext cx="1855739" cy="334357"/>
          </a:xfrm>
          <a:prstGeom prst="rect">
            <a:avLst/>
          </a:prstGeom>
          <a:solidFill>
            <a:srgbClr val="000000"/>
          </a:solidFill>
          <a:ln w="25400" cap="rnd">
            <a:solidFill>
              <a:srgbClr val="000000"/>
            </a:solidFill>
          </a:ln>
        </p:spPr>
        <p:txBody>
          <a:bodyPr lIns="45719" rIns="45719" anchor="ctr"/>
          <a:lstStyle/>
          <a:p>
            <a:endParaRPr/>
          </a:p>
        </p:txBody>
      </p:sp>
      <p:sp>
        <p:nvSpPr>
          <p:cNvPr id="27" name="Rectangle">
            <a:extLst>
              <a:ext uri="{FF2B5EF4-FFF2-40B4-BE49-F238E27FC236}">
                <a16:creationId xmlns:a16="http://schemas.microsoft.com/office/drawing/2014/main" id="{E6A43F5E-9D21-A0A6-E72F-180BB1FBC2DB}"/>
              </a:ext>
            </a:extLst>
          </p:cNvPr>
          <p:cNvSpPr/>
          <p:nvPr/>
        </p:nvSpPr>
        <p:spPr>
          <a:xfrm>
            <a:off x="3869728" y="1976534"/>
            <a:ext cx="266329" cy="334358"/>
          </a:xfrm>
          <a:prstGeom prst="rect">
            <a:avLst/>
          </a:prstGeom>
          <a:solidFill>
            <a:srgbClr val="0433FF"/>
          </a:solidFill>
          <a:ln w="25400" cap="rnd">
            <a:solidFill>
              <a:srgbClr val="000000"/>
            </a:solidFill>
          </a:ln>
        </p:spPr>
        <p:txBody>
          <a:bodyPr lIns="45719" rIns="45719" anchor="ctr"/>
          <a:lstStyle/>
          <a:p>
            <a:endParaRPr/>
          </a:p>
        </p:txBody>
      </p:sp>
      <p:sp>
        <p:nvSpPr>
          <p:cNvPr id="28" name="1S-2S (RAL 1999)">
            <a:extLst>
              <a:ext uri="{FF2B5EF4-FFF2-40B4-BE49-F238E27FC236}">
                <a16:creationId xmlns:a16="http://schemas.microsoft.com/office/drawing/2014/main" id="{32322278-27EA-B892-4CE2-87A7A78D771C}"/>
              </a:ext>
            </a:extLst>
          </p:cNvPr>
          <p:cNvSpPr txBox="1"/>
          <p:nvPr/>
        </p:nvSpPr>
        <p:spPr>
          <a:xfrm>
            <a:off x="6882472" y="2368024"/>
            <a:ext cx="2622759"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584200">
              <a:defRPr sz="2400" b="1">
                <a:latin typeface="+mn-lt"/>
                <a:ea typeface="+mn-ea"/>
                <a:cs typeface="+mn-cs"/>
                <a:sym typeface="Helvetica"/>
              </a:defRPr>
            </a:lvl1pPr>
          </a:lstStyle>
          <a:p>
            <a:r>
              <a:t>1S-2S (RAL 1999)</a:t>
            </a:r>
          </a:p>
        </p:txBody>
      </p:sp>
      <p:sp>
        <p:nvSpPr>
          <p:cNvPr id="29" name="Meyer et al. PRL84, 1136 (2000)">
            <a:extLst>
              <a:ext uri="{FF2B5EF4-FFF2-40B4-BE49-F238E27FC236}">
                <a16:creationId xmlns:a16="http://schemas.microsoft.com/office/drawing/2014/main" id="{ADCC2B43-D736-3512-9807-78A9C97DBEC3}"/>
              </a:ext>
            </a:extLst>
          </p:cNvPr>
          <p:cNvSpPr txBox="1"/>
          <p:nvPr/>
        </p:nvSpPr>
        <p:spPr>
          <a:xfrm>
            <a:off x="9504165" y="2443044"/>
            <a:ext cx="2340459"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200">
                <a:latin typeface="Helvetica Light"/>
                <a:ea typeface="Helvetica Light"/>
                <a:cs typeface="Helvetica Light"/>
                <a:sym typeface="Helvetica Light"/>
              </a:defRPr>
            </a:pPr>
            <a:r>
              <a:t> Meyer et al. PRL84, 1136 (2000)</a:t>
            </a:r>
          </a:p>
        </p:txBody>
      </p:sp>
      <p:sp>
        <p:nvSpPr>
          <p:cNvPr id="30" name="Rectangle">
            <a:extLst>
              <a:ext uri="{FF2B5EF4-FFF2-40B4-BE49-F238E27FC236}">
                <a16:creationId xmlns:a16="http://schemas.microsoft.com/office/drawing/2014/main" id="{6EB290EF-3AA8-4C82-CE1A-B95A662551A1}"/>
              </a:ext>
            </a:extLst>
          </p:cNvPr>
          <p:cNvSpPr/>
          <p:nvPr/>
        </p:nvSpPr>
        <p:spPr>
          <a:xfrm>
            <a:off x="4984197" y="2448586"/>
            <a:ext cx="1890365" cy="334358"/>
          </a:xfrm>
          <a:prstGeom prst="rect">
            <a:avLst/>
          </a:prstGeom>
          <a:solidFill>
            <a:srgbClr val="000000"/>
          </a:solidFill>
          <a:ln w="25400" cap="rnd">
            <a:solidFill>
              <a:srgbClr val="000000"/>
            </a:solidFill>
          </a:ln>
        </p:spPr>
        <p:txBody>
          <a:bodyPr lIns="45719" rIns="45719" anchor="ctr"/>
          <a:lstStyle/>
          <a:p>
            <a:endParaRPr/>
          </a:p>
        </p:txBody>
      </p:sp>
      <p:sp>
        <p:nvSpPr>
          <p:cNvPr id="22" name="TextBox 21">
            <a:extLst>
              <a:ext uri="{FF2B5EF4-FFF2-40B4-BE49-F238E27FC236}">
                <a16:creationId xmlns:a16="http://schemas.microsoft.com/office/drawing/2014/main" id="{526C92D9-49A7-8832-3C25-4821AF0825B4}"/>
              </a:ext>
            </a:extLst>
          </p:cNvPr>
          <p:cNvSpPr txBox="1"/>
          <p:nvPr/>
        </p:nvSpPr>
        <p:spPr>
          <a:xfrm>
            <a:off x="7733418" y="249753"/>
            <a:ext cx="3447221" cy="338554"/>
          </a:xfrm>
          <a:prstGeom prst="rect">
            <a:avLst/>
          </a:prstGeom>
          <a:noFill/>
        </p:spPr>
        <p:txBody>
          <a:bodyPr wrap="square">
            <a:spAutoFit/>
          </a:bodyPr>
          <a:lstStyle/>
          <a:p>
            <a:r>
              <a:rPr lang="en-US" sz="1600" dirty="0">
                <a:solidFill>
                  <a:schemeClr val="bg1"/>
                </a:solidFill>
              </a:rPr>
              <a:t>Edward Thorpe-Woods; Liverpool 2025</a:t>
            </a:r>
            <a:endParaRPr lang="en-US" sz="2400" dirty="0">
              <a:solidFill>
                <a:schemeClr val="bg1"/>
              </a:solidFill>
            </a:endParaRPr>
          </a:p>
        </p:txBody>
      </p:sp>
    </p:spTree>
    <p:extLst>
      <p:ext uri="{BB962C8B-B14F-4D97-AF65-F5344CB8AC3E}">
        <p14:creationId xmlns:p14="http://schemas.microsoft.com/office/powerpoint/2010/main" val="16405084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otivations to study leptonic atoms - Positronium and Muonium">
            <a:extLst>
              <a:ext uri="{FF2B5EF4-FFF2-40B4-BE49-F238E27FC236}">
                <a16:creationId xmlns:a16="http://schemas.microsoft.com/office/drawing/2014/main" id="{AAFDDD79-2157-FE71-503E-C9D69872BA53}"/>
              </a:ext>
            </a:extLst>
          </p:cNvPr>
          <p:cNvSpPr txBox="1">
            <a:spLocks/>
          </p:cNvSpPr>
          <p:nvPr/>
        </p:nvSpPr>
        <p:spPr>
          <a:xfrm>
            <a:off x="621475" y="1021038"/>
            <a:ext cx="11252200" cy="60585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Gill Sans Light"/>
                <a:ea typeface="+mj-ea"/>
                <a:cs typeface="+mj-cs"/>
              </a:defRPr>
            </a:lvl1pPr>
          </a:lstStyle>
          <a:p>
            <a:r>
              <a:rPr lang="en-GB" dirty="0"/>
              <a:t>Summary &amp; conclusion</a:t>
            </a:r>
          </a:p>
        </p:txBody>
      </p:sp>
      <mc:AlternateContent xmlns:mc="http://schemas.openxmlformats.org/markup-compatibility/2006">
        <mc:Choice xmlns:a14="http://schemas.microsoft.com/office/drawing/2010/main" Requires="a14">
          <p:sp>
            <p:nvSpPr>
              <p:cNvPr id="3" name="Being purely leptonic, they can be described very precisely by bound state QED calculations devoid of uncertainties from nuclear size effects present in normal atoms. Therefore, any deviation between theory and measurements could be a signal of New Physi">
                <a:extLst>
                  <a:ext uri="{FF2B5EF4-FFF2-40B4-BE49-F238E27FC236}">
                    <a16:creationId xmlns:a16="http://schemas.microsoft.com/office/drawing/2014/main" id="{3C1FB9F6-0BF9-FF09-6FD2-6EEB7253EADB}"/>
                  </a:ext>
                </a:extLst>
              </p:cNvPr>
              <p:cNvSpPr txBox="1"/>
              <p:nvPr/>
            </p:nvSpPr>
            <p:spPr>
              <a:xfrm>
                <a:off x="301047" y="1916746"/>
                <a:ext cx="11893056" cy="4519699"/>
              </a:xfrm>
              <a:prstGeom prst="rect">
                <a:avLst/>
              </a:prstGeom>
              <a:ln w="12700">
                <a:miter lim="400000"/>
              </a:ln>
              <a:extLst>
                <a:ext uri="{C572A759-6A51-4108-AA02-DFA0A04FC94B}">
                  <ma14:wrappingTextBoxFlag xmlns:ma14="http://schemas.microsoft.com/office/mac/drawingml/2011/main" xmlns:m="http://schemas.openxmlformats.org/officeDocument/2006/math" xmlns="" val="1"/>
                </a:ext>
              </a:extLst>
            </p:spPr>
            <p:txBody>
              <a:bodyPr wrap="square" lIns="45719" rIns="45719">
                <a:spAutoFit/>
              </a:bodyPr>
              <a:lstStyle/>
              <a:p>
                <a:pPr marL="457200" indent="-457200">
                  <a:spcBef>
                    <a:spcPts val="500"/>
                  </a:spcBef>
                  <a:buClr>
                    <a:srgbClr val="0000AA"/>
                  </a:buClr>
                  <a:buSzPct val="100000"/>
                  <a:buFont typeface="Arial" panose="020B0604020202020204" pitchFamily="34" charset="0"/>
                  <a:buChar char="•"/>
                  <a:defRPr sz="2400">
                    <a:latin typeface="Helvetica Light"/>
                    <a:ea typeface="Helvetica Light"/>
                    <a:cs typeface="Helvetica Light"/>
                    <a:sym typeface="Helvetica Light"/>
                  </a:defRPr>
                </a:pPr>
                <a:r>
                  <a:rPr lang="en-GB" sz="3200" dirty="0">
                    <a:latin typeface="+mj-lt"/>
                  </a:rPr>
                  <a:t>We have recently published improved </a:t>
                </a:r>
                <a14:m>
                  <m:oMath xmlns:m="http://schemas.openxmlformats.org/officeDocument/2006/math">
                    <m:sSub>
                      <m:sSubPr>
                        <m:ctrlPr>
                          <a:rPr lang="en-US" sz="3200" i="1">
                            <a:latin typeface="Cambria Math" panose="02040503050406030204" pitchFamily="18" charset="0"/>
                            <a:ea typeface="Cambria Math" panose="02040503050406030204" pitchFamily="18" charset="0"/>
                          </a:rPr>
                        </m:ctrlPr>
                      </m:sSubPr>
                      <m:e>
                        <m:r>
                          <a:rPr lang="en-US" sz="3200">
                            <a:latin typeface="Cambria Math" panose="02040503050406030204" pitchFamily="18" charset="0"/>
                            <a:ea typeface="Cambria Math" panose="02040503050406030204" pitchFamily="18" charset="0"/>
                          </a:rPr>
                          <m:t>2</m:t>
                        </m:r>
                        <m:r>
                          <m:rPr>
                            <m:sty m:val="p"/>
                          </m:rPr>
                          <a:rPr lang="en-US" sz="3200">
                            <a:latin typeface="Cambria Math" panose="02040503050406030204" pitchFamily="18" charset="0"/>
                            <a:ea typeface="Cambria Math" panose="02040503050406030204" pitchFamily="18" charset="0"/>
                          </a:rPr>
                          <m:t>S</m:t>
                        </m:r>
                      </m:e>
                      <m:sub>
                        <m:r>
                          <a:rPr lang="en-US" sz="3200">
                            <a:latin typeface="Cambria Math" panose="02040503050406030204" pitchFamily="18" charset="0"/>
                            <a:ea typeface="Cambria Math" panose="02040503050406030204" pitchFamily="18" charset="0"/>
                          </a:rPr>
                          <m:t>1/2</m:t>
                        </m:r>
                      </m:sub>
                    </m:sSub>
                    <m:r>
                      <a:rPr lang="en-US" sz="3200">
                        <a:latin typeface="Cambria Math" panose="02040503050406030204" pitchFamily="18" charset="0"/>
                        <a:ea typeface="Cambria Math" panose="02040503050406030204" pitchFamily="18" charset="0"/>
                      </a:rPr>
                      <m:t>−</m:t>
                    </m:r>
                    <m:sSub>
                      <m:sSubPr>
                        <m:ctrlPr>
                          <a:rPr lang="en-US" sz="3200" i="1">
                            <a:latin typeface="Cambria Math" panose="02040503050406030204" pitchFamily="18" charset="0"/>
                            <a:ea typeface="Cambria Math" panose="02040503050406030204" pitchFamily="18" charset="0"/>
                          </a:rPr>
                        </m:ctrlPr>
                      </m:sSubPr>
                      <m:e>
                        <m:r>
                          <a:rPr lang="en-US" sz="3200">
                            <a:latin typeface="Cambria Math" panose="02040503050406030204" pitchFamily="18" charset="0"/>
                            <a:ea typeface="Cambria Math" panose="02040503050406030204" pitchFamily="18" charset="0"/>
                          </a:rPr>
                          <m:t>2</m:t>
                        </m:r>
                        <m:r>
                          <m:rPr>
                            <m:sty m:val="p"/>
                          </m:rPr>
                          <a:rPr lang="en-US" sz="3200">
                            <a:latin typeface="Cambria Math" panose="02040503050406030204" pitchFamily="18" charset="0"/>
                            <a:ea typeface="Cambria Math" panose="02040503050406030204" pitchFamily="18" charset="0"/>
                          </a:rPr>
                          <m:t>P</m:t>
                        </m:r>
                      </m:e>
                      <m:sub>
                        <m:r>
                          <a:rPr lang="en-US" sz="3200" i="1">
                            <a:latin typeface="Cambria Math" panose="02040503050406030204" pitchFamily="18" charset="0"/>
                            <a:ea typeface="Cambria Math" panose="02040503050406030204" pitchFamily="18" charset="0"/>
                          </a:rPr>
                          <m:t>3/2</m:t>
                        </m:r>
                      </m:sub>
                    </m:sSub>
                  </m:oMath>
                </a14:m>
                <a:r>
                  <a:rPr lang="en-GB" sz="3200" dirty="0">
                    <a:latin typeface="+mj-lt"/>
                  </a:rPr>
                  <a:t> measurement</a:t>
                </a:r>
              </a:p>
              <a:p>
                <a:pPr marL="457200" indent="-457200">
                  <a:spcBef>
                    <a:spcPts val="500"/>
                  </a:spcBef>
                  <a:buClr>
                    <a:srgbClr val="0000AA"/>
                  </a:buClr>
                  <a:buSzPct val="100000"/>
                  <a:buFont typeface="Arial" panose="020B0604020202020204" pitchFamily="34" charset="0"/>
                  <a:buChar char="•"/>
                  <a:defRPr sz="2400">
                    <a:latin typeface="Helvetica Light"/>
                    <a:ea typeface="Helvetica Light"/>
                    <a:cs typeface="Helvetica Light"/>
                    <a:sym typeface="Helvetica Light"/>
                  </a:defRPr>
                </a:pPr>
                <a:r>
                  <a:rPr lang="en-GB" sz="3200" dirty="0">
                    <a:latin typeface="+mj-lt"/>
                  </a:rPr>
                  <a:t>1S-2S Spectroscopy of M provides an independent route to improving the precision of muon-electron mass ratio to &lt;1pbb</a:t>
                </a:r>
              </a:p>
              <a:p>
                <a:pPr marL="457200" indent="-457200">
                  <a:spcBef>
                    <a:spcPts val="500"/>
                  </a:spcBef>
                  <a:buClr>
                    <a:srgbClr val="0000AA"/>
                  </a:buClr>
                  <a:buSzPct val="100000"/>
                  <a:buFont typeface="Arial" panose="020B0604020202020204" pitchFamily="34" charset="0"/>
                  <a:buChar char="•"/>
                  <a:defRPr sz="2400">
                    <a:latin typeface="Helvetica Light"/>
                    <a:ea typeface="Helvetica Light"/>
                    <a:cs typeface="Helvetica Light"/>
                    <a:sym typeface="Helvetica Light"/>
                  </a:defRPr>
                </a:pPr>
                <a:r>
                  <a:rPr lang="en-GB" sz="3200" dirty="0">
                    <a:latin typeface="+mj-lt"/>
                  </a:rPr>
                  <a:t>We are currently commissioning Mu-MASS with hydrogen</a:t>
                </a:r>
              </a:p>
              <a:p>
                <a:pPr marL="457200" indent="-457200">
                  <a:spcBef>
                    <a:spcPts val="500"/>
                  </a:spcBef>
                  <a:buClr>
                    <a:srgbClr val="0000AA"/>
                  </a:buClr>
                  <a:buSzPct val="100000"/>
                  <a:buFont typeface="Arial" panose="020B0604020202020204" pitchFamily="34" charset="0"/>
                  <a:buChar char="•"/>
                  <a:defRPr sz="2400">
                    <a:latin typeface="Helvetica Light"/>
                    <a:ea typeface="Helvetica Light"/>
                    <a:cs typeface="Helvetica Light"/>
                    <a:sym typeface="Helvetica Light"/>
                  </a:defRPr>
                </a:pPr>
                <a:r>
                  <a:rPr lang="en-GB" sz="3200" dirty="0">
                    <a:latin typeface="+mj-lt"/>
                  </a:rPr>
                  <a:t>Planned Mu-MASS beamtime for this November – on/off resonance</a:t>
                </a:r>
              </a:p>
              <a:p>
                <a:pPr marL="914400" lvl="1" indent="-457200">
                  <a:spcBef>
                    <a:spcPts val="500"/>
                  </a:spcBef>
                  <a:buClr>
                    <a:srgbClr val="0000AA"/>
                  </a:buClr>
                  <a:buSzPct val="100000"/>
                  <a:buFont typeface="Wingdings" panose="05000000000000000000" pitchFamily="2" charset="2"/>
                  <a:buChar char="Ø"/>
                  <a:defRPr sz="2400">
                    <a:latin typeface="Helvetica Light"/>
                    <a:ea typeface="Helvetica Light"/>
                    <a:cs typeface="Helvetica Light"/>
                    <a:sym typeface="Helvetica Light"/>
                  </a:defRPr>
                </a:pPr>
                <a:r>
                  <a:rPr lang="en-GB" sz="3200" dirty="0">
                    <a:latin typeface="+mj-lt"/>
                  </a:rPr>
                  <a:t>Spectrum  planned for future beamtime</a:t>
                </a:r>
              </a:p>
              <a:p>
                <a:pPr marL="457200" indent="-457200">
                  <a:spcBef>
                    <a:spcPts val="500"/>
                  </a:spcBef>
                  <a:buClr>
                    <a:srgbClr val="0000AA"/>
                  </a:buClr>
                  <a:buSzPct val="100000"/>
                  <a:buFont typeface="Arial" panose="020B0604020202020204" pitchFamily="34" charset="0"/>
                  <a:buChar char="•"/>
                  <a:defRPr sz="2400">
                    <a:latin typeface="Helvetica Light"/>
                    <a:ea typeface="Helvetica Light"/>
                    <a:cs typeface="Helvetica Light"/>
                    <a:sym typeface="Helvetica Light"/>
                  </a:defRPr>
                </a:pPr>
                <a:r>
                  <a:rPr lang="en-GB" sz="3600" dirty="0">
                    <a:latin typeface="+mj-lt"/>
                  </a:rPr>
                  <a:t>Following HIMB upgrades, Ramsey methods can 1S-2S spectroscopy precision even further</a:t>
                </a:r>
              </a:p>
            </p:txBody>
          </p:sp>
        </mc:Choice>
        <mc:Fallback>
          <p:sp>
            <p:nvSpPr>
              <p:cNvPr id="3" name="Being purely leptonic, they can be described very precisely by bound state QED calculations devoid of uncertainties from nuclear size effects present in normal atoms. Therefore, any deviation between theory and measurements could be a signal of New Physi">
                <a:extLst>
                  <a:ext uri="{FF2B5EF4-FFF2-40B4-BE49-F238E27FC236}">
                    <a16:creationId xmlns:a16="http://schemas.microsoft.com/office/drawing/2014/main" id="{3C1FB9F6-0BF9-FF09-6FD2-6EEB7253EADB}"/>
                  </a:ext>
                </a:extLst>
              </p:cNvPr>
              <p:cNvSpPr txBox="1">
                <a:spLocks noRot="1" noChangeAspect="1" noMove="1" noResize="1" noEditPoints="1" noAdjustHandles="1" noChangeArrowheads="1" noChangeShapeType="1" noTextEdit="1"/>
              </p:cNvSpPr>
              <p:nvPr/>
            </p:nvSpPr>
            <p:spPr>
              <a:xfrm>
                <a:off x="301047" y="1916746"/>
                <a:ext cx="11893056" cy="4519699"/>
              </a:xfrm>
              <a:prstGeom prst="rect">
                <a:avLst/>
              </a:prstGeom>
              <a:blipFill>
                <a:blip r:embed="rId2"/>
                <a:stretch>
                  <a:fillRect l="-1794" t="-1617" r="-308" b="-4043"/>
                </a:stretch>
              </a:blip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p>
                <a:r>
                  <a:rPr lang="en-CH">
                    <a:noFill/>
                  </a:rPr>
                  <a:t> </a:t>
                </a:r>
              </a:p>
            </p:txBody>
          </p:sp>
        </mc:Fallback>
      </mc:AlternateContent>
      <p:sp>
        <p:nvSpPr>
          <p:cNvPr id="4" name="TextBox 3">
            <a:extLst>
              <a:ext uri="{FF2B5EF4-FFF2-40B4-BE49-F238E27FC236}">
                <a16:creationId xmlns:a16="http://schemas.microsoft.com/office/drawing/2014/main" id="{2B3FCBF4-BEE3-4FAE-4924-0FFAE4E9C5D5}"/>
              </a:ext>
            </a:extLst>
          </p:cNvPr>
          <p:cNvSpPr txBox="1"/>
          <p:nvPr/>
        </p:nvSpPr>
        <p:spPr>
          <a:xfrm>
            <a:off x="7733418" y="249753"/>
            <a:ext cx="3447221" cy="338554"/>
          </a:xfrm>
          <a:prstGeom prst="rect">
            <a:avLst/>
          </a:prstGeom>
          <a:noFill/>
        </p:spPr>
        <p:txBody>
          <a:bodyPr wrap="square">
            <a:spAutoFit/>
          </a:bodyPr>
          <a:lstStyle/>
          <a:p>
            <a:r>
              <a:rPr lang="en-US" sz="1600" dirty="0">
                <a:solidFill>
                  <a:schemeClr val="bg1"/>
                </a:solidFill>
              </a:rPr>
              <a:t>Edward Thorpe-Woods; Liverpool 2025</a:t>
            </a:r>
            <a:endParaRPr lang="en-US" sz="2400" dirty="0">
              <a:solidFill>
                <a:schemeClr val="bg1"/>
              </a:solidFill>
            </a:endParaRPr>
          </a:p>
        </p:txBody>
      </p:sp>
    </p:spTree>
    <p:extLst>
      <p:ext uri="{BB962C8B-B14F-4D97-AF65-F5344CB8AC3E}">
        <p14:creationId xmlns:p14="http://schemas.microsoft.com/office/powerpoint/2010/main" val="426488212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80C883-38F0-D7B9-7502-BE26B09DC79C}"/>
            </a:ext>
          </a:extLst>
        </p:cNvPr>
        <p:cNvGrpSpPr/>
        <p:nvPr/>
      </p:nvGrpSpPr>
      <p:grpSpPr>
        <a:xfrm>
          <a:off x="0" y="0"/>
          <a:ext cx="0" cy="0"/>
          <a:chOff x="0" y="0"/>
          <a:chExt cx="0" cy="0"/>
        </a:xfrm>
      </p:grpSpPr>
      <p:sp>
        <p:nvSpPr>
          <p:cNvPr id="2" name="Motivations to study leptonic atoms - Positronium and Muonium">
            <a:extLst>
              <a:ext uri="{FF2B5EF4-FFF2-40B4-BE49-F238E27FC236}">
                <a16:creationId xmlns:a16="http://schemas.microsoft.com/office/drawing/2014/main" id="{E3D2EC62-1857-73EA-C3A0-BBA5F471E6AA}"/>
              </a:ext>
            </a:extLst>
          </p:cNvPr>
          <p:cNvSpPr txBox="1">
            <a:spLocks/>
          </p:cNvSpPr>
          <p:nvPr/>
        </p:nvSpPr>
        <p:spPr>
          <a:xfrm>
            <a:off x="6981785" y="4182809"/>
            <a:ext cx="4361604" cy="60585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Gill Sans Light"/>
                <a:ea typeface="+mj-ea"/>
                <a:cs typeface="+mj-cs"/>
              </a:defRPr>
            </a:lvl1pPr>
          </a:lstStyle>
          <a:p>
            <a:r>
              <a:rPr lang="en-GB" dirty="0"/>
              <a:t>Thank you for listening!</a:t>
            </a:r>
          </a:p>
        </p:txBody>
      </p:sp>
      <p:pic>
        <p:nvPicPr>
          <p:cNvPr id="3" name="mu-mass_picture3.png" descr="mu-mass_picture3.png">
            <a:extLst>
              <a:ext uri="{FF2B5EF4-FFF2-40B4-BE49-F238E27FC236}">
                <a16:creationId xmlns:a16="http://schemas.microsoft.com/office/drawing/2014/main" id="{5FC65361-4C89-CC0B-C49E-6D0806FAB4E3}"/>
              </a:ext>
            </a:extLst>
          </p:cNvPr>
          <p:cNvPicPr>
            <a:picLocks noChangeAspect="1"/>
          </p:cNvPicPr>
          <p:nvPr/>
        </p:nvPicPr>
        <p:blipFill>
          <a:blip r:embed="rId2"/>
          <a:stretch>
            <a:fillRect/>
          </a:stretch>
        </p:blipFill>
        <p:spPr>
          <a:xfrm>
            <a:off x="-722408" y="5518027"/>
            <a:ext cx="2691027" cy="894250"/>
          </a:xfrm>
          <a:prstGeom prst="rect">
            <a:avLst/>
          </a:prstGeom>
          <a:ln w="12700">
            <a:miter lim="400000"/>
          </a:ln>
        </p:spPr>
      </p:pic>
      <p:sp>
        <p:nvSpPr>
          <p:cNvPr id="4" name="PART OF THIS WORK IS SUPPORTED BY an ERC consolidator grant  (818053 -Mu-MASS) and by the Swiss National Foundation under the grants 197346 219485.">
            <a:extLst>
              <a:ext uri="{FF2B5EF4-FFF2-40B4-BE49-F238E27FC236}">
                <a16:creationId xmlns:a16="http://schemas.microsoft.com/office/drawing/2014/main" id="{A1875278-7D17-76E8-9208-385D30AD5BE2}"/>
              </a:ext>
            </a:extLst>
          </p:cNvPr>
          <p:cNvSpPr txBox="1"/>
          <p:nvPr/>
        </p:nvSpPr>
        <p:spPr>
          <a:xfrm>
            <a:off x="1282288" y="5443902"/>
            <a:ext cx="11227399" cy="16154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defTabSz="584200">
              <a:defRPr sz="2000" spc="79">
                <a:latin typeface="Helvetica Light"/>
                <a:ea typeface="Helvetica Light"/>
                <a:cs typeface="Helvetica Light"/>
                <a:sym typeface="Helvetica Light"/>
              </a:defRPr>
            </a:pPr>
            <a:r>
              <a:t>PART OF THIS WORK IS SUPPORTED BY an ERC consolidator grant </a:t>
            </a:r>
            <a:br/>
            <a:r>
              <a:t>(818053 -Mu-MASS) and by the Swiss National Foundation under the grants 197346</a:t>
            </a:r>
            <a:br/>
            <a:r>
              <a:t>219485. </a:t>
            </a:r>
          </a:p>
          <a:p>
            <a:pPr defTabSz="584200">
              <a:defRPr sz="2000" b="1" spc="79">
                <a:solidFill>
                  <a:srgbClr val="0365C0"/>
                </a:solidFill>
                <a:latin typeface="+mn-lt"/>
                <a:ea typeface="+mn-ea"/>
                <a:cs typeface="+mn-cs"/>
                <a:sym typeface="Helvetica"/>
              </a:defRPr>
            </a:pPr>
            <a:r>
              <a:t> </a:t>
            </a:r>
            <a:endParaRPr b="0">
              <a:latin typeface="Helvetica Light"/>
              <a:ea typeface="Helvetica Light"/>
              <a:cs typeface="Helvetica Light"/>
              <a:sym typeface="Helvetica Light"/>
            </a:endParaRPr>
          </a:p>
        </p:txBody>
      </p:sp>
      <p:pic>
        <p:nvPicPr>
          <p:cNvPr id="5" name="Image" descr="Image">
            <a:extLst>
              <a:ext uri="{FF2B5EF4-FFF2-40B4-BE49-F238E27FC236}">
                <a16:creationId xmlns:a16="http://schemas.microsoft.com/office/drawing/2014/main" id="{DA4492D7-B7BE-5E8D-F41E-F344750DF8A9}"/>
              </a:ext>
            </a:extLst>
          </p:cNvPr>
          <p:cNvPicPr>
            <a:picLocks noChangeAspect="1"/>
          </p:cNvPicPr>
          <p:nvPr/>
        </p:nvPicPr>
        <p:blipFill>
          <a:blip r:embed="rId3"/>
          <a:stretch>
            <a:fillRect/>
          </a:stretch>
        </p:blipFill>
        <p:spPr>
          <a:xfrm>
            <a:off x="7393516" y="6151927"/>
            <a:ext cx="2286001" cy="520701"/>
          </a:xfrm>
          <a:prstGeom prst="rect">
            <a:avLst/>
          </a:prstGeom>
          <a:ln w="12700">
            <a:miter lim="400000"/>
          </a:ln>
        </p:spPr>
      </p:pic>
      <p:sp>
        <p:nvSpPr>
          <p:cNvPr id="6" name="TextBox 5">
            <a:extLst>
              <a:ext uri="{FF2B5EF4-FFF2-40B4-BE49-F238E27FC236}">
                <a16:creationId xmlns:a16="http://schemas.microsoft.com/office/drawing/2014/main" id="{FA328E5D-4798-CBDA-C07F-5FA9EBFAB333}"/>
              </a:ext>
            </a:extLst>
          </p:cNvPr>
          <p:cNvSpPr txBox="1"/>
          <p:nvPr/>
        </p:nvSpPr>
        <p:spPr>
          <a:xfrm>
            <a:off x="7733418" y="249753"/>
            <a:ext cx="3447221" cy="338554"/>
          </a:xfrm>
          <a:prstGeom prst="rect">
            <a:avLst/>
          </a:prstGeom>
          <a:noFill/>
        </p:spPr>
        <p:txBody>
          <a:bodyPr wrap="square">
            <a:spAutoFit/>
          </a:bodyPr>
          <a:lstStyle/>
          <a:p>
            <a:r>
              <a:rPr lang="en-US" sz="1600" dirty="0">
                <a:solidFill>
                  <a:schemeClr val="bg1"/>
                </a:solidFill>
              </a:rPr>
              <a:t>Edward Thorpe-Woods; FFK 2025</a:t>
            </a:r>
            <a:endParaRPr lang="en-US" sz="2400" dirty="0">
              <a:solidFill>
                <a:schemeClr val="bg1"/>
              </a:solidFill>
            </a:endParaRPr>
          </a:p>
        </p:txBody>
      </p:sp>
      <p:pic>
        <p:nvPicPr>
          <p:cNvPr id="8" name="Picture 7">
            <a:extLst>
              <a:ext uri="{FF2B5EF4-FFF2-40B4-BE49-F238E27FC236}">
                <a16:creationId xmlns:a16="http://schemas.microsoft.com/office/drawing/2014/main" id="{E6329EB7-6653-8EB9-CEDC-AE9CF6C2AB07}"/>
              </a:ext>
            </a:extLst>
          </p:cNvPr>
          <p:cNvPicPr>
            <a:picLocks noChangeAspect="1"/>
          </p:cNvPicPr>
          <p:nvPr/>
        </p:nvPicPr>
        <p:blipFill>
          <a:blip r:embed="rId4"/>
          <a:srcRect t="20013" r="13300"/>
          <a:stretch/>
        </p:blipFill>
        <p:spPr>
          <a:xfrm>
            <a:off x="6651837" y="849695"/>
            <a:ext cx="4691552" cy="3283725"/>
          </a:xfrm>
          <a:prstGeom prst="rect">
            <a:avLst/>
          </a:prstGeom>
        </p:spPr>
      </p:pic>
      <p:pic>
        <p:nvPicPr>
          <p:cNvPr id="10" name="Picture 9">
            <a:extLst>
              <a:ext uri="{FF2B5EF4-FFF2-40B4-BE49-F238E27FC236}">
                <a16:creationId xmlns:a16="http://schemas.microsoft.com/office/drawing/2014/main" id="{4451A12E-65C6-7319-EA60-7F71540607A9}"/>
              </a:ext>
            </a:extLst>
          </p:cNvPr>
          <p:cNvPicPr>
            <a:picLocks noChangeAspect="1"/>
          </p:cNvPicPr>
          <p:nvPr/>
        </p:nvPicPr>
        <p:blipFill>
          <a:blip r:embed="rId5"/>
          <a:stretch>
            <a:fillRect/>
          </a:stretch>
        </p:blipFill>
        <p:spPr>
          <a:xfrm>
            <a:off x="106932" y="784826"/>
            <a:ext cx="3423920" cy="2556791"/>
          </a:xfrm>
          <a:prstGeom prst="rect">
            <a:avLst/>
          </a:prstGeom>
        </p:spPr>
      </p:pic>
      <p:pic>
        <p:nvPicPr>
          <p:cNvPr id="1026" name="Picture 2" descr="Evans Javary, 24 ans : « Tout est fait pour qu'on se sente bien » | Les  Nouvelles Calédoniennes">
            <a:extLst>
              <a:ext uri="{FF2B5EF4-FFF2-40B4-BE49-F238E27FC236}">
                <a16:creationId xmlns:a16="http://schemas.microsoft.com/office/drawing/2014/main" id="{1774E3D8-C9B5-A916-18B6-90B714053EB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307332" y="3565113"/>
            <a:ext cx="2691027" cy="179509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arcus Mähring – Schweiz | Berufliches Profil | LinkedIn">
            <a:extLst>
              <a:ext uri="{FF2B5EF4-FFF2-40B4-BE49-F238E27FC236}">
                <a16:creationId xmlns:a16="http://schemas.microsoft.com/office/drawing/2014/main" id="{BC95333A-A8C3-D87A-9D49-C1CECFAD617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9788" y="3455205"/>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9 &quot;Lucas De Sousa Borges&quot; profiles | LinkedIn">
            <a:extLst>
              <a:ext uri="{FF2B5EF4-FFF2-40B4-BE49-F238E27FC236}">
                <a16:creationId xmlns:a16="http://schemas.microsoft.com/office/drawing/2014/main" id="{204A7C6D-D3FF-F3EC-3A38-A16563792C3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89682" y="876118"/>
            <a:ext cx="19050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844016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6FE5C-8A39-19C7-D19F-A2FE91C4CA8A}"/>
              </a:ext>
            </a:extLst>
          </p:cNvPr>
          <p:cNvSpPr>
            <a:spLocks noGrp="1"/>
          </p:cNvSpPr>
          <p:nvPr>
            <p:ph type="title"/>
          </p:nvPr>
        </p:nvSpPr>
        <p:spPr>
          <a:xfrm>
            <a:off x="2974697" y="3429000"/>
            <a:ext cx="8849253" cy="733647"/>
          </a:xfrm>
        </p:spPr>
        <p:txBody>
          <a:bodyPr/>
          <a:lstStyle/>
          <a:p>
            <a:r>
              <a:rPr lang="en-US" dirty="0"/>
              <a:t>Extra Slides</a:t>
            </a:r>
            <a:endParaRPr lang="en-CH" dirty="0"/>
          </a:p>
        </p:txBody>
      </p:sp>
    </p:spTree>
    <p:extLst>
      <p:ext uri="{BB962C8B-B14F-4D97-AF65-F5344CB8AC3E}">
        <p14:creationId xmlns:p14="http://schemas.microsoft.com/office/powerpoint/2010/main" val="3697920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237D79-3827-A3B8-DEAF-E0F3C38727B4}"/>
            </a:ext>
          </a:extLst>
        </p:cNvPr>
        <p:cNvGrpSpPr/>
        <p:nvPr/>
      </p:nvGrpSpPr>
      <p:grpSpPr>
        <a:xfrm>
          <a:off x="0" y="0"/>
          <a:ext cx="0" cy="0"/>
          <a:chOff x="0" y="0"/>
          <a:chExt cx="0" cy="0"/>
        </a:xfrm>
      </p:grpSpPr>
      <p:sp>
        <p:nvSpPr>
          <p:cNvPr id="22" name="Motivations to study leptonic atoms - Positronium and Muonium">
            <a:extLst>
              <a:ext uri="{FF2B5EF4-FFF2-40B4-BE49-F238E27FC236}">
                <a16:creationId xmlns:a16="http://schemas.microsoft.com/office/drawing/2014/main" id="{5CC2CFCD-F47F-F767-FC0E-3E0D66C681F8}"/>
              </a:ext>
            </a:extLst>
          </p:cNvPr>
          <p:cNvSpPr txBox="1">
            <a:spLocks/>
          </p:cNvSpPr>
          <p:nvPr/>
        </p:nvSpPr>
        <p:spPr>
          <a:xfrm>
            <a:off x="439048" y="851209"/>
            <a:ext cx="11133827" cy="605852"/>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Gill Sans Light"/>
                <a:ea typeface="+mj-ea"/>
                <a:cs typeface="+mj-cs"/>
              </a:defRPr>
            </a:lvl1pPr>
          </a:lstStyle>
          <a:p>
            <a:r>
              <a:rPr lang="en-GB" dirty="0"/>
              <a:t>Muon-electron mass ratio from Muonium 1S-2S	</a:t>
            </a:r>
          </a:p>
        </p:txBody>
      </p:sp>
      <p:sp>
        <p:nvSpPr>
          <p:cNvPr id="10" name="To gain knowledge of atom energy structure: probe it with electromagnetic radiation…">
            <a:extLst>
              <a:ext uri="{FF2B5EF4-FFF2-40B4-BE49-F238E27FC236}">
                <a16:creationId xmlns:a16="http://schemas.microsoft.com/office/drawing/2014/main" id="{077CB8F0-4ABD-F16E-3EE1-04FFF1279626}"/>
              </a:ext>
            </a:extLst>
          </p:cNvPr>
          <p:cNvSpPr txBox="1">
            <a:spLocks noChangeArrowheads="1"/>
          </p:cNvSpPr>
          <p:nvPr/>
        </p:nvSpPr>
        <p:spPr>
          <a:xfrm>
            <a:off x="144392" y="1589367"/>
            <a:ext cx="7643491" cy="387397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en-CH" dirty="0"/>
          </a:p>
          <a:p>
            <a:pPr>
              <a:buFontTx/>
              <a:buChar char="‣"/>
            </a:pPr>
            <a:endParaRPr lang="en-CH" altLang="en-CH" dirty="0"/>
          </a:p>
        </p:txBody>
      </p:sp>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F4FFDC35-8AE0-90A7-E33E-FEDE3A50C393}"/>
                  </a:ext>
                </a:extLst>
              </p:cNvPr>
              <p:cNvSpPr txBox="1"/>
              <p:nvPr/>
            </p:nvSpPr>
            <p:spPr>
              <a:xfrm>
                <a:off x="297656" y="1593450"/>
                <a:ext cx="11577638" cy="5528693"/>
              </a:xfrm>
              <a:prstGeom prst="rect">
                <a:avLst/>
              </a:prstGeom>
              <a:noFill/>
            </p:spPr>
            <p:txBody>
              <a:bodyPr wrap="square">
                <a:spAutoFit/>
              </a:bodyPr>
              <a:lstStyle/>
              <a:p>
                <a:pPr marL="285750" indent="-285750">
                  <a:buFont typeface="Arial" panose="020B0604020202020204" pitchFamily="34" charset="0"/>
                  <a:buChar char="•"/>
                </a:pPr>
                <a:r>
                  <a:rPr lang="en-US" sz="2400" dirty="0">
                    <a:latin typeface="+mj-lt"/>
                    <a:ea typeface="Cambria Math" panose="02040503050406030204" pitchFamily="18" charset="0"/>
                  </a:rPr>
                  <a:t>How does the uncertainty of </a:t>
                </a:r>
                <a14:m>
                  <m:oMath xmlns:m="http://schemas.openxmlformats.org/officeDocument/2006/math">
                    <m:r>
                      <a:rPr lang="en-US" sz="2400" i="1">
                        <a:latin typeface="Cambria Math" panose="02040503050406030204" pitchFamily="18" charset="0"/>
                        <a:sym typeface="Helvetica Light"/>
                      </a:rPr>
                      <m:t>𝑟</m:t>
                    </m:r>
                  </m:oMath>
                </a14:m>
                <a:r>
                  <a:rPr lang="en-US" sz="2400" dirty="0">
                    <a:latin typeface="+mj-lt"/>
                    <a:ea typeface="Cambria Math" panose="02040503050406030204" pitchFamily="18" charset="0"/>
                  </a:rPr>
                  <a:t> extracted from the 1S-2S transition frequency scale with the precision of the spectroscopy?</a:t>
                </a:r>
                <a:br>
                  <a:rPr lang="en-US" sz="2400" dirty="0">
                    <a:latin typeface="+mj-lt"/>
                    <a:ea typeface="Cambria Math" panose="02040503050406030204" pitchFamily="18" charset="0"/>
                  </a:rPr>
                </a:br>
                <a:r>
                  <a:rPr lang="en-US" sz="1200" dirty="0">
                    <a:latin typeface="+mj-lt"/>
                    <a:ea typeface="Cambria Math" panose="02040503050406030204" pitchFamily="18" charset="0"/>
                  </a:rPr>
                  <a:t> </a:t>
                </a:r>
                <a:r>
                  <a:rPr lang="en-US" sz="1400" dirty="0"/>
                  <a:t> </a:t>
                </a:r>
                <a:endParaRPr lang="en-US" sz="2400" dirty="0"/>
              </a:p>
              <a:p>
                <a:pPr marL="342900" indent="-342900">
                  <a:buFont typeface="Arial" panose="020B0604020202020204" pitchFamily="34" charset="0"/>
                  <a:buChar char="•"/>
                </a:pPr>
                <a:r>
                  <a:rPr lang="en-GB" sz="2400" dirty="0"/>
                  <a:t>Again, we can use logarithmic sensitivities:</a:t>
                </a:r>
              </a:p>
              <a:p>
                <a:pPr/>
                <a14:m>
                  <m:oMathPara xmlns:m="http://schemas.openxmlformats.org/officeDocument/2006/math">
                    <m:oMathParaPr>
                      <m:jc m:val="centerGroup"/>
                    </m:oMathParaPr>
                    <m:oMath xmlns:m="http://schemas.openxmlformats.org/officeDocument/2006/math">
                      <m:sSubSup>
                        <m:sSubSupPr>
                          <m:ctrlPr>
                            <a:rPr lang="en-GB" sz="2400" i="1" dirty="0" smtClean="0">
                              <a:latin typeface="Cambria Math" panose="02040503050406030204" pitchFamily="18" charset="0"/>
                            </a:rPr>
                          </m:ctrlPr>
                        </m:sSubSupPr>
                        <m:e>
                          <m:r>
                            <a:rPr lang="en-GB" sz="2400" i="1" dirty="0" smtClean="0">
                              <a:latin typeface="Cambria Math" panose="02040503050406030204" pitchFamily="18" charset="0"/>
                            </a:rPr>
                            <m:t>𝜈</m:t>
                          </m:r>
                        </m:e>
                        <m:sub>
                          <m:r>
                            <a:rPr lang="en-GB" sz="2400" b="0" i="0" dirty="0" smtClean="0">
                              <a:latin typeface="Cambria Math" panose="02040503050406030204" pitchFamily="18" charset="0"/>
                            </a:rPr>
                            <m:t>1</m:t>
                          </m:r>
                          <m:r>
                            <m:rPr>
                              <m:sty m:val="p"/>
                            </m:rPr>
                            <a:rPr lang="en-GB" sz="2400" b="0" i="0" dirty="0" smtClean="0">
                              <a:latin typeface="Cambria Math" panose="02040503050406030204" pitchFamily="18" charset="0"/>
                            </a:rPr>
                            <m:t>S</m:t>
                          </m:r>
                          <m:r>
                            <a:rPr lang="en-GB" sz="2400" b="0" i="0" dirty="0" smtClean="0">
                              <a:latin typeface="Cambria Math" panose="02040503050406030204" pitchFamily="18" charset="0"/>
                            </a:rPr>
                            <m:t>−2</m:t>
                          </m:r>
                          <m:r>
                            <m:rPr>
                              <m:sty m:val="p"/>
                            </m:rPr>
                            <a:rPr lang="en-GB" sz="2400" b="0" i="0" dirty="0" smtClean="0">
                              <a:latin typeface="Cambria Math" panose="02040503050406030204" pitchFamily="18" charset="0"/>
                            </a:rPr>
                            <m:t>S</m:t>
                          </m:r>
                        </m:sub>
                        <m:sup>
                          <m:r>
                            <m:rPr>
                              <m:sty m:val="p"/>
                            </m:rPr>
                            <a:rPr lang="en-GB" sz="2400" b="0" i="0" dirty="0" smtClean="0">
                              <a:latin typeface="Cambria Math" panose="02040503050406030204" pitchFamily="18" charset="0"/>
                            </a:rPr>
                            <m:t>Mu</m:t>
                          </m:r>
                        </m:sup>
                      </m:sSubSup>
                      <m:r>
                        <a:rPr lang="en-GB" sz="2400" b="0" i="0" dirty="0" smtClean="0">
                          <a:latin typeface="Cambria Math" panose="02040503050406030204" pitchFamily="18" charset="0"/>
                        </a:rPr>
                        <m:t>∝</m:t>
                      </m:r>
                      <m:f>
                        <m:fPr>
                          <m:ctrlPr>
                            <a:rPr lang="en-GB" sz="2400" b="0" i="1" dirty="0" smtClean="0">
                              <a:latin typeface="Cambria Math" panose="02040503050406030204" pitchFamily="18" charset="0"/>
                            </a:rPr>
                          </m:ctrlPr>
                        </m:fPr>
                        <m:num>
                          <m:r>
                            <a:rPr lang="en-GB" sz="2400" b="0" i="1" dirty="0" smtClean="0">
                              <a:latin typeface="Cambria Math" panose="02040503050406030204" pitchFamily="18" charset="0"/>
                            </a:rPr>
                            <m:t>𝑟</m:t>
                          </m:r>
                        </m:num>
                        <m:den>
                          <m:r>
                            <a:rPr lang="en-GB" sz="2400" b="0" i="0" dirty="0" smtClean="0">
                              <a:latin typeface="Cambria Math" panose="02040503050406030204" pitchFamily="18" charset="0"/>
                            </a:rPr>
                            <m:t>1+</m:t>
                          </m:r>
                          <m:r>
                            <a:rPr lang="en-GB" sz="2400" b="0" i="1" dirty="0" smtClean="0">
                              <a:latin typeface="Cambria Math" panose="02040503050406030204" pitchFamily="18" charset="0"/>
                            </a:rPr>
                            <m:t>𝑟</m:t>
                          </m:r>
                        </m:den>
                      </m:f>
                      <m:sSub>
                        <m:sSubPr>
                          <m:ctrlPr>
                            <a:rPr lang="en-GB" sz="2400" b="0" i="1" dirty="0" smtClean="0">
                              <a:latin typeface="Cambria Math" panose="02040503050406030204" pitchFamily="18" charset="0"/>
                            </a:rPr>
                          </m:ctrlPr>
                        </m:sSubPr>
                        <m:e>
                          <m:r>
                            <a:rPr lang="en-GB" sz="2400" b="0" i="1" dirty="0" smtClean="0">
                              <a:latin typeface="Cambria Math" panose="02040503050406030204" pitchFamily="18" charset="0"/>
                            </a:rPr>
                            <m:t>𝑅</m:t>
                          </m:r>
                        </m:e>
                        <m:sub>
                          <m:r>
                            <a:rPr lang="en-GB" sz="2400" b="0" i="0" dirty="0" smtClean="0">
                              <a:latin typeface="Cambria Math" panose="02040503050406030204" pitchFamily="18" charset="0"/>
                            </a:rPr>
                            <m:t>∞</m:t>
                          </m:r>
                        </m:sub>
                      </m:sSub>
                      <m:r>
                        <a:rPr lang="en-GB" sz="2400" b="0" i="1" dirty="0" smtClean="0">
                          <a:latin typeface="Cambria Math" panose="02040503050406030204" pitchFamily="18" charset="0"/>
                        </a:rPr>
                        <m:t>𝑐</m:t>
                      </m:r>
                      <m:r>
                        <a:rPr lang="en-GB" sz="2400" b="0" i="0" dirty="0" smtClean="0">
                          <a:latin typeface="Cambria Math" panose="02040503050406030204" pitchFamily="18" charset="0"/>
                        </a:rPr>
                        <m:t>×</m:t>
                      </m:r>
                      <m:d>
                        <m:dPr>
                          <m:begChr m:val="["/>
                          <m:endChr m:val="]"/>
                          <m:ctrlPr>
                            <a:rPr lang="en-GB" sz="2400" b="0" i="1" dirty="0" smtClean="0">
                              <a:latin typeface="Cambria Math" panose="02040503050406030204" pitchFamily="18" charset="0"/>
                            </a:rPr>
                          </m:ctrlPr>
                        </m:dPr>
                        <m:e>
                          <m:r>
                            <a:rPr lang="en-GB" sz="2400" b="0" i="0" dirty="0" smtClean="0">
                              <a:latin typeface="Cambria Math" panose="02040503050406030204" pitchFamily="18" charset="0"/>
                            </a:rPr>
                            <m:t>1+</m:t>
                          </m:r>
                          <m:sSub>
                            <m:sSubPr>
                              <m:ctrlPr>
                                <a:rPr lang="en-GB" sz="2400" b="0" i="1" dirty="0" smtClean="0">
                                  <a:latin typeface="Cambria Math" panose="02040503050406030204" pitchFamily="18" charset="0"/>
                                </a:rPr>
                              </m:ctrlPr>
                            </m:sSubPr>
                            <m:e>
                              <m:r>
                                <m:rPr>
                                  <m:sty m:val="p"/>
                                </m:rPr>
                                <a:rPr lang="en-GB" sz="2400" b="0" i="0" dirty="0" smtClean="0">
                                  <a:latin typeface="Cambria Math" panose="02040503050406030204" pitchFamily="18" charset="0"/>
                                </a:rPr>
                                <m:t>Δ</m:t>
                              </m:r>
                            </m:e>
                            <m:sub>
                              <m:r>
                                <m:rPr>
                                  <m:sty m:val="p"/>
                                </m:rPr>
                                <a:rPr lang="en-GB" sz="2400" b="0" i="0" dirty="0" smtClean="0">
                                  <a:latin typeface="Cambria Math" panose="02040503050406030204" pitchFamily="18" charset="0"/>
                                </a:rPr>
                                <m:t>QED</m:t>
                              </m:r>
                            </m:sub>
                          </m:sSub>
                          <m:r>
                            <a:rPr lang="en-GB" sz="2400" b="0" i="0" dirty="0" smtClean="0">
                              <a:latin typeface="Cambria Math" panose="02040503050406030204" pitchFamily="18" charset="0"/>
                            </a:rPr>
                            <m:t>+⋯</m:t>
                          </m:r>
                        </m:e>
                      </m:d>
                    </m:oMath>
                  </m:oMathPara>
                </a14:m>
                <a:endParaRPr lang="en-GB" sz="2400" dirty="0"/>
              </a:p>
              <a:p>
                <a:r>
                  <a:rPr lang="en-GB" sz="1400" dirty="0"/>
                  <a:t> </a:t>
                </a:r>
              </a:p>
              <a:p>
                <a:pPr/>
                <a14:m>
                  <m:oMathPara xmlns:m="http://schemas.openxmlformats.org/officeDocument/2006/math">
                    <m:oMathParaPr>
                      <m:jc m:val="centerGroup"/>
                    </m:oMathParaPr>
                    <m:oMath xmlns:m="http://schemas.openxmlformats.org/officeDocument/2006/math">
                      <m:sSubSup>
                        <m:sSubSupPr>
                          <m:ctrlPr>
                            <a:rPr lang="en-GB" sz="2400" i="1" dirty="0" smtClean="0">
                              <a:latin typeface="Cambria Math" panose="02040503050406030204" pitchFamily="18" charset="0"/>
                            </a:rPr>
                          </m:ctrlPr>
                        </m:sSubSupPr>
                        <m:e>
                          <m:r>
                            <a:rPr lang="en-GB" sz="2400" i="1" dirty="0" smtClean="0">
                              <a:latin typeface="Cambria Math" panose="02040503050406030204" pitchFamily="18" charset="0"/>
                            </a:rPr>
                            <m:t>𝑆</m:t>
                          </m:r>
                        </m:e>
                        <m:sub>
                          <m:r>
                            <a:rPr lang="en-GB" sz="2400" i="1" dirty="0" smtClean="0">
                              <a:latin typeface="Cambria Math" panose="02040503050406030204" pitchFamily="18" charset="0"/>
                            </a:rPr>
                            <m:t>𝑟</m:t>
                          </m:r>
                        </m:sub>
                        <m:sup>
                          <m:d>
                            <m:dPr>
                              <m:ctrlPr>
                                <a:rPr lang="en-GB" sz="2400" i="1" dirty="0" smtClean="0">
                                  <a:latin typeface="Cambria Math" panose="02040503050406030204" pitchFamily="18" charset="0"/>
                                </a:rPr>
                              </m:ctrlPr>
                            </m:dPr>
                            <m:e>
                              <m:r>
                                <a:rPr lang="en-GB" sz="2400" b="0" i="0" dirty="0" smtClean="0">
                                  <a:latin typeface="Cambria Math" panose="02040503050406030204" pitchFamily="18" charset="0"/>
                                </a:rPr>
                                <m:t>1</m:t>
                              </m:r>
                              <m:r>
                                <m:rPr>
                                  <m:sty m:val="p"/>
                                </m:rPr>
                                <a:rPr lang="en-GB" sz="2400" b="0" i="0" dirty="0" smtClean="0">
                                  <a:latin typeface="Cambria Math" panose="02040503050406030204" pitchFamily="18" charset="0"/>
                                </a:rPr>
                                <m:t>S</m:t>
                              </m:r>
                              <m:r>
                                <a:rPr lang="en-GB" sz="2400" b="0" i="0" dirty="0" smtClean="0">
                                  <a:latin typeface="Cambria Math" panose="02040503050406030204" pitchFamily="18" charset="0"/>
                                </a:rPr>
                                <m:t>−2</m:t>
                              </m:r>
                              <m:r>
                                <m:rPr>
                                  <m:sty m:val="p"/>
                                </m:rPr>
                                <a:rPr lang="en-GB" sz="2400" b="0" i="0" dirty="0" smtClean="0">
                                  <a:latin typeface="Cambria Math" panose="02040503050406030204" pitchFamily="18" charset="0"/>
                                </a:rPr>
                                <m:t>S</m:t>
                              </m:r>
                            </m:e>
                          </m:d>
                        </m:sup>
                      </m:sSubSup>
                      <m:r>
                        <a:rPr lang="en-GB" sz="2400" b="0" i="0" dirty="0" smtClean="0">
                          <a:latin typeface="Cambria Math" panose="02040503050406030204" pitchFamily="18" charset="0"/>
                        </a:rPr>
                        <m:t>≡</m:t>
                      </m:r>
                      <m:f>
                        <m:fPr>
                          <m:ctrlPr>
                            <a:rPr lang="en-GB" sz="2400" b="0" i="1" dirty="0" smtClean="0">
                              <a:latin typeface="Cambria Math" panose="02040503050406030204" pitchFamily="18" charset="0"/>
                            </a:rPr>
                          </m:ctrlPr>
                        </m:fPr>
                        <m:num>
                          <m:r>
                            <a:rPr lang="en-GB" sz="2400" b="0" i="1" dirty="0" smtClean="0">
                              <a:latin typeface="Cambria Math" panose="02040503050406030204" pitchFamily="18" charset="0"/>
                            </a:rPr>
                            <m:t>𝜕</m:t>
                          </m:r>
                          <m:func>
                            <m:funcPr>
                              <m:ctrlPr>
                                <a:rPr lang="en-GB" sz="2400" b="0" i="1" dirty="0" smtClean="0">
                                  <a:latin typeface="Cambria Math" panose="02040503050406030204" pitchFamily="18" charset="0"/>
                                </a:rPr>
                              </m:ctrlPr>
                            </m:funcPr>
                            <m:fName>
                              <m:r>
                                <m:rPr>
                                  <m:sty m:val="p"/>
                                </m:rPr>
                                <a:rPr lang="en-GB" sz="2400" b="0" i="0" dirty="0" smtClean="0">
                                  <a:latin typeface="Cambria Math" panose="02040503050406030204" pitchFamily="18" charset="0"/>
                                </a:rPr>
                                <m:t>ln</m:t>
                              </m:r>
                            </m:fName>
                            <m:e>
                              <m:sSub>
                                <m:sSubPr>
                                  <m:ctrlPr>
                                    <a:rPr lang="en-GB" sz="2400" b="0" i="1" dirty="0" smtClean="0">
                                      <a:latin typeface="Cambria Math" panose="02040503050406030204" pitchFamily="18" charset="0"/>
                                    </a:rPr>
                                  </m:ctrlPr>
                                </m:sSubPr>
                                <m:e>
                                  <m:r>
                                    <a:rPr lang="en-US" sz="2400" b="0" i="1" dirty="0" smtClean="0">
                                      <a:latin typeface="Cambria Math" panose="02040503050406030204" pitchFamily="18" charset="0"/>
                                    </a:rPr>
                                    <m:t>(</m:t>
                                  </m:r>
                                  <m:r>
                                    <a:rPr lang="en-GB" sz="2400" b="0" i="1" dirty="0" smtClean="0">
                                      <a:latin typeface="Cambria Math" panose="02040503050406030204" pitchFamily="18" charset="0"/>
                                      <a:ea typeface="Cambria Math" panose="02040503050406030204" pitchFamily="18" charset="0"/>
                                    </a:rPr>
                                    <m:t>𝜈</m:t>
                                  </m:r>
                                </m:e>
                                <m:sub>
                                  <m:r>
                                    <a:rPr lang="en-GB" sz="2400" dirty="0">
                                      <a:latin typeface="Cambria Math" panose="02040503050406030204" pitchFamily="18" charset="0"/>
                                    </a:rPr>
                                    <m:t>1</m:t>
                                  </m:r>
                                  <m:r>
                                    <m:rPr>
                                      <m:sty m:val="p"/>
                                    </m:rPr>
                                    <a:rPr lang="en-GB" sz="2400" dirty="0">
                                      <a:latin typeface="Cambria Math" panose="02040503050406030204" pitchFamily="18" charset="0"/>
                                    </a:rPr>
                                    <m:t>S</m:t>
                                  </m:r>
                                  <m:r>
                                    <a:rPr lang="en-GB" sz="2400" dirty="0">
                                      <a:latin typeface="Cambria Math" panose="02040503050406030204" pitchFamily="18" charset="0"/>
                                    </a:rPr>
                                    <m:t>−2</m:t>
                                  </m:r>
                                  <m:r>
                                    <m:rPr>
                                      <m:sty m:val="p"/>
                                    </m:rPr>
                                    <a:rPr lang="en-GB" sz="2400" dirty="0">
                                      <a:latin typeface="Cambria Math" panose="02040503050406030204" pitchFamily="18" charset="0"/>
                                    </a:rPr>
                                    <m:t>S</m:t>
                                  </m:r>
                                </m:sub>
                              </m:sSub>
                              <m:r>
                                <a:rPr lang="en-US" sz="2400" b="0" i="1" dirty="0" smtClean="0">
                                  <a:latin typeface="Cambria Math" panose="02040503050406030204" pitchFamily="18" charset="0"/>
                                </a:rPr>
                                <m:t>)</m:t>
                              </m:r>
                            </m:e>
                          </m:func>
                        </m:num>
                        <m:den>
                          <m:r>
                            <a:rPr lang="en-GB" sz="2400" b="0" i="1" dirty="0" smtClean="0">
                              <a:latin typeface="Cambria Math" panose="02040503050406030204" pitchFamily="18" charset="0"/>
                            </a:rPr>
                            <m:t>𝜕</m:t>
                          </m:r>
                          <m:func>
                            <m:funcPr>
                              <m:ctrlPr>
                                <a:rPr lang="en-GB" sz="2400" b="0" i="1" dirty="0" smtClean="0">
                                  <a:latin typeface="Cambria Math" panose="02040503050406030204" pitchFamily="18" charset="0"/>
                                </a:rPr>
                              </m:ctrlPr>
                            </m:funcPr>
                            <m:fName>
                              <m:r>
                                <m:rPr>
                                  <m:sty m:val="p"/>
                                </m:rPr>
                                <a:rPr lang="en-GB" sz="2400" b="0" i="0" dirty="0" smtClean="0">
                                  <a:latin typeface="Cambria Math" panose="02040503050406030204" pitchFamily="18" charset="0"/>
                                </a:rPr>
                                <m:t>ln</m:t>
                              </m:r>
                            </m:fName>
                            <m:e>
                              <m:r>
                                <a:rPr lang="en-GB" sz="2400" b="0" i="1" dirty="0" smtClean="0">
                                  <a:latin typeface="Cambria Math" panose="02040503050406030204" pitchFamily="18" charset="0"/>
                                </a:rPr>
                                <m:t>𝑟</m:t>
                              </m:r>
                            </m:e>
                          </m:func>
                        </m:den>
                      </m:f>
                      <m:r>
                        <a:rPr lang="en-GB" sz="2400" b="0" i="0" dirty="0" smtClean="0">
                          <a:latin typeface="Cambria Math" panose="02040503050406030204" pitchFamily="18" charset="0"/>
                        </a:rPr>
                        <m:t>=</m:t>
                      </m:r>
                      <m:f>
                        <m:fPr>
                          <m:ctrlPr>
                            <a:rPr lang="en-GB" sz="2400" b="0" i="1" dirty="0" smtClean="0">
                              <a:latin typeface="Cambria Math" panose="02040503050406030204" pitchFamily="18" charset="0"/>
                            </a:rPr>
                          </m:ctrlPr>
                        </m:fPr>
                        <m:num>
                          <m:r>
                            <a:rPr lang="en-GB" sz="2400" b="0" i="0" dirty="0" smtClean="0">
                              <a:latin typeface="Cambria Math" panose="02040503050406030204" pitchFamily="18" charset="0"/>
                            </a:rPr>
                            <m:t>1</m:t>
                          </m:r>
                        </m:num>
                        <m:den>
                          <m:r>
                            <a:rPr lang="en-GB" sz="2400" b="0" i="0" dirty="0" smtClean="0">
                              <a:latin typeface="Cambria Math" panose="02040503050406030204" pitchFamily="18" charset="0"/>
                            </a:rPr>
                            <m:t>1+</m:t>
                          </m:r>
                          <m:r>
                            <a:rPr lang="en-GB" sz="2400" b="0" i="1" dirty="0" smtClean="0">
                              <a:latin typeface="Cambria Math" panose="02040503050406030204" pitchFamily="18" charset="0"/>
                            </a:rPr>
                            <m:t>𝑟</m:t>
                          </m:r>
                        </m:den>
                      </m:f>
                    </m:oMath>
                  </m:oMathPara>
                </a14:m>
                <a:endParaRPr lang="en-GB" sz="2400" dirty="0"/>
              </a:p>
              <a:p>
                <a:r>
                  <a:rPr lang="en-GB" sz="1400" dirty="0"/>
                  <a:t> </a:t>
                </a:r>
              </a:p>
              <a:p>
                <a:pPr marL="342900" indent="-342900">
                  <a:buFont typeface="Arial" panose="020B0604020202020204" pitchFamily="34" charset="0"/>
                  <a:buChar char="•"/>
                </a:pPr>
                <a:r>
                  <a:rPr lang="en-GB" sz="2400" dirty="0"/>
                  <a:t>Using this to map uncertainty in 1S-2S transition frequency </a:t>
                </a:r>
                <a:br>
                  <a:rPr lang="en-GB" sz="2400" dirty="0"/>
                </a:br>
                <a:r>
                  <a:rPr lang="en-GB" sz="1000" dirty="0"/>
                  <a:t> </a:t>
                </a:r>
                <a:endParaRPr lang="en-GB" sz="2400" dirty="0"/>
              </a:p>
              <a:p>
                <a:pPr/>
                <a14:m>
                  <m:oMathPara xmlns:m="http://schemas.openxmlformats.org/officeDocument/2006/math">
                    <m:oMathParaPr>
                      <m:jc m:val="centerGroup"/>
                    </m:oMathParaPr>
                    <m:oMath xmlns:m="http://schemas.openxmlformats.org/officeDocument/2006/math">
                      <m:f>
                        <m:fPr>
                          <m:ctrlPr>
                            <a:rPr lang="en-CH" sz="2400" i="1">
                              <a:latin typeface="Cambria Math" panose="02040503050406030204" pitchFamily="18" charset="0"/>
                            </a:rPr>
                          </m:ctrlPr>
                        </m:fPr>
                        <m:num>
                          <m:sSub>
                            <m:sSubPr>
                              <m:ctrlPr>
                                <a:rPr lang="el-GR" sz="2400" i="1" smtClean="0">
                                  <a:latin typeface="Cambria Math" panose="02040503050406030204" pitchFamily="18" charset="0"/>
                                  <a:ea typeface="Cambria Math" panose="02040503050406030204" pitchFamily="18" charset="0"/>
                                </a:rPr>
                              </m:ctrlPr>
                            </m:sSubPr>
                            <m:e>
                              <m:r>
                                <a:rPr lang="el-GR" sz="2400" i="1" smtClean="0">
                                  <a:latin typeface="Cambria Math" panose="02040503050406030204" pitchFamily="18" charset="0"/>
                                  <a:ea typeface="Cambria Math" panose="02040503050406030204" pitchFamily="18" charset="0"/>
                                </a:rPr>
                                <m:t>𝜎</m:t>
                              </m:r>
                            </m:e>
                            <m:sub>
                              <m:r>
                                <a:rPr lang="en-US" sz="2400" b="0" i="1" smtClean="0">
                                  <a:latin typeface="Cambria Math" panose="02040503050406030204" pitchFamily="18" charset="0"/>
                                  <a:ea typeface="Cambria Math" panose="02040503050406030204" pitchFamily="18" charset="0"/>
                                </a:rPr>
                                <m:t>𝑟</m:t>
                              </m:r>
                            </m:sub>
                          </m:sSub>
                          <m:r>
                            <a:rPr lang="en-US" sz="2400">
                              <a:latin typeface="Cambria Math" panose="02040503050406030204" pitchFamily="18" charset="0"/>
                            </a:rPr>
                            <m:t>(</m:t>
                          </m:r>
                          <m:r>
                            <a:rPr lang="en-US" sz="2400" i="1">
                              <a:latin typeface="Cambria Math" panose="02040503050406030204" pitchFamily="18" charset="0"/>
                            </a:rPr>
                            <m:t>𝑟</m:t>
                          </m:r>
                          <m:r>
                            <a:rPr lang="en-US" sz="2400">
                              <a:latin typeface="Cambria Math" panose="02040503050406030204" pitchFamily="18" charset="0"/>
                            </a:rPr>
                            <m:t>)</m:t>
                          </m:r>
                        </m:num>
                        <m:den>
                          <m:r>
                            <a:rPr lang="en-US" sz="2400" i="1">
                              <a:latin typeface="Cambria Math" panose="02040503050406030204" pitchFamily="18" charset="0"/>
                            </a:rPr>
                            <m:t>𝑟</m:t>
                          </m:r>
                        </m:den>
                      </m:f>
                      <m:r>
                        <a:rPr lang="en-US" sz="2400">
                          <a:latin typeface="Cambria Math" panose="02040503050406030204" pitchFamily="18" charset="0"/>
                        </a:rPr>
                        <m:t>=</m:t>
                      </m:r>
                      <m:d>
                        <m:dPr>
                          <m:ctrlPr>
                            <a:rPr lang="en-US" sz="2400" i="1">
                              <a:latin typeface="Cambria Math" panose="02040503050406030204" pitchFamily="18" charset="0"/>
                            </a:rPr>
                          </m:ctrlPr>
                        </m:dPr>
                        <m:e>
                          <m:r>
                            <a:rPr lang="en-US" sz="2400">
                              <a:latin typeface="Cambria Math" panose="02040503050406030204" pitchFamily="18" charset="0"/>
                            </a:rPr>
                            <m:t>1+</m:t>
                          </m:r>
                          <m:r>
                            <a:rPr lang="en-US" sz="2400" i="1">
                              <a:latin typeface="Cambria Math" panose="02040503050406030204" pitchFamily="18" charset="0"/>
                            </a:rPr>
                            <m:t>𝑟</m:t>
                          </m:r>
                        </m:e>
                      </m:d>
                      <m:f>
                        <m:fPr>
                          <m:ctrlPr>
                            <a:rPr lang="en-CH" sz="2400" i="1">
                              <a:latin typeface="Cambria Math" panose="02040503050406030204" pitchFamily="18" charset="0"/>
                            </a:rPr>
                          </m:ctrlPr>
                        </m:fPr>
                        <m:num>
                          <m:sSub>
                            <m:sSubPr>
                              <m:ctrlPr>
                                <a:rPr lang="en-CH" sz="2400" i="1" smtClean="0">
                                  <a:latin typeface="Cambria Math" panose="02040503050406030204" pitchFamily="18" charset="0"/>
                                </a:rPr>
                              </m:ctrlPr>
                            </m:sSubPr>
                            <m:e>
                              <m:r>
                                <a:rPr lang="en-CH" sz="2400" i="1" smtClean="0">
                                  <a:latin typeface="Cambria Math" panose="02040503050406030204" pitchFamily="18" charset="0"/>
                                  <a:ea typeface="Cambria Math" panose="02040503050406030204" pitchFamily="18" charset="0"/>
                                </a:rPr>
                                <m:t>𝜎</m:t>
                              </m:r>
                            </m:e>
                            <m:sub>
                              <m:r>
                                <a:rPr lang="en-CH" sz="2400" i="1" smtClean="0">
                                  <a:latin typeface="Cambria Math" panose="02040503050406030204" pitchFamily="18" charset="0"/>
                                  <a:ea typeface="Cambria Math" panose="02040503050406030204" pitchFamily="18" charset="0"/>
                                </a:rPr>
                                <m:t>𝜐</m:t>
                              </m:r>
                            </m:sub>
                          </m:sSub>
                        </m:num>
                        <m:den>
                          <m:r>
                            <a:rPr lang="en-US" sz="2400" i="1">
                              <a:latin typeface="Cambria Math" panose="02040503050406030204" pitchFamily="18" charset="0"/>
                            </a:rPr>
                            <m:t>𝜈</m:t>
                          </m:r>
                        </m:den>
                      </m:f>
                      <m:r>
                        <a:rPr lang="en-US" sz="2400" i="1" smtClean="0">
                          <a:latin typeface="Cambria Math" panose="02040503050406030204" pitchFamily="18" charset="0"/>
                          <a:ea typeface="Cambria Math" panose="02040503050406030204" pitchFamily="18" charset="0"/>
                        </a:rPr>
                        <m:t>≈</m:t>
                      </m:r>
                      <m:r>
                        <a:rPr lang="en-US" sz="2400" b="0" i="1" smtClean="0">
                          <a:latin typeface="Cambria Math" panose="02040503050406030204" pitchFamily="18" charset="0"/>
                          <a:ea typeface="Cambria Math" panose="02040503050406030204" pitchFamily="18" charset="0"/>
                        </a:rPr>
                        <m:t>208</m:t>
                      </m:r>
                      <m:f>
                        <m:fPr>
                          <m:ctrlPr>
                            <a:rPr lang="en-CH" sz="2400" i="1">
                              <a:latin typeface="Cambria Math" panose="02040503050406030204" pitchFamily="18" charset="0"/>
                            </a:rPr>
                          </m:ctrlPr>
                        </m:fPr>
                        <m:num>
                          <m:sSub>
                            <m:sSubPr>
                              <m:ctrlPr>
                                <a:rPr lang="en-CH" sz="2400" i="1">
                                  <a:latin typeface="Cambria Math" panose="02040503050406030204" pitchFamily="18" charset="0"/>
                                </a:rPr>
                              </m:ctrlPr>
                            </m:sSubPr>
                            <m:e>
                              <m:r>
                                <a:rPr lang="en-CH" sz="2400" i="1">
                                  <a:latin typeface="Cambria Math" panose="02040503050406030204" pitchFamily="18" charset="0"/>
                                  <a:ea typeface="Cambria Math" panose="02040503050406030204" pitchFamily="18" charset="0"/>
                                </a:rPr>
                                <m:t>𝜎</m:t>
                              </m:r>
                            </m:e>
                            <m:sub>
                              <m:r>
                                <a:rPr lang="en-CH" sz="2400" i="1">
                                  <a:latin typeface="Cambria Math" panose="02040503050406030204" pitchFamily="18" charset="0"/>
                                  <a:ea typeface="Cambria Math" panose="02040503050406030204" pitchFamily="18" charset="0"/>
                                </a:rPr>
                                <m:t>𝜐</m:t>
                              </m:r>
                            </m:sub>
                          </m:sSub>
                        </m:num>
                        <m:den>
                          <m:r>
                            <a:rPr lang="en-US" sz="2400" i="1">
                              <a:latin typeface="Cambria Math" panose="02040503050406030204" pitchFamily="18" charset="0"/>
                            </a:rPr>
                            <m:t>𝜈</m:t>
                          </m:r>
                        </m:den>
                      </m:f>
                    </m:oMath>
                  </m:oMathPara>
                </a14:m>
                <a:endParaRPr lang="en-GB" sz="2400" dirty="0"/>
              </a:p>
              <a:p>
                <a:r>
                  <a:rPr lang="en-GB" sz="1400" dirty="0"/>
                  <a:t> </a:t>
                </a:r>
              </a:p>
              <a:p>
                <a:pPr marL="342900" indent="-342900">
                  <a:buFont typeface="Arial" panose="020B0604020202020204" pitchFamily="34" charset="0"/>
                  <a:buChar char="•"/>
                </a:pPr>
                <a:r>
                  <a:rPr lang="en-GB" sz="2400" b="1" dirty="0"/>
                  <a:t>A 10kHz uncertainty in the 1S-2S frequency translated into</a:t>
                </a:r>
                <a:r>
                  <a:rPr lang="en-GB" sz="2400" dirty="0"/>
                  <a:t> </a:t>
                </a:r>
                <a14:m>
                  <m:oMath xmlns:m="http://schemas.openxmlformats.org/officeDocument/2006/math">
                    <m:f>
                      <m:fPr>
                        <m:ctrlPr>
                          <a:rPr lang="en-CH" sz="2400" i="1">
                            <a:latin typeface="Cambria Math" panose="02040503050406030204" pitchFamily="18" charset="0"/>
                          </a:rPr>
                        </m:ctrlPr>
                      </m:fPr>
                      <m:num>
                        <m:sSub>
                          <m:sSubPr>
                            <m:ctrlPr>
                              <a:rPr lang="el-GR" sz="2400" i="1">
                                <a:latin typeface="Cambria Math" panose="02040503050406030204" pitchFamily="18" charset="0"/>
                                <a:ea typeface="Cambria Math" panose="02040503050406030204" pitchFamily="18" charset="0"/>
                              </a:rPr>
                            </m:ctrlPr>
                          </m:sSubPr>
                          <m:e>
                            <m:r>
                              <a:rPr lang="el-GR" sz="2400" i="1">
                                <a:latin typeface="Cambria Math" panose="02040503050406030204" pitchFamily="18" charset="0"/>
                                <a:ea typeface="Cambria Math" panose="02040503050406030204" pitchFamily="18" charset="0"/>
                              </a:rPr>
                              <m:t>𝜎</m:t>
                            </m:r>
                          </m:e>
                          <m:sub>
                            <m:r>
                              <a:rPr lang="en-US" sz="2400" i="1">
                                <a:latin typeface="Cambria Math" panose="02040503050406030204" pitchFamily="18" charset="0"/>
                                <a:ea typeface="Cambria Math" panose="02040503050406030204" pitchFamily="18" charset="0"/>
                              </a:rPr>
                              <m:t>𝑟</m:t>
                            </m:r>
                          </m:sub>
                        </m:sSub>
                        <m:r>
                          <a:rPr lang="en-US" sz="2400">
                            <a:latin typeface="Cambria Math" panose="02040503050406030204" pitchFamily="18" charset="0"/>
                          </a:rPr>
                          <m:t>(</m:t>
                        </m:r>
                        <m:r>
                          <a:rPr lang="en-US" sz="2400" i="1">
                            <a:latin typeface="Cambria Math" panose="02040503050406030204" pitchFamily="18" charset="0"/>
                          </a:rPr>
                          <m:t>𝑟</m:t>
                        </m:r>
                        <m:r>
                          <a:rPr lang="en-US" sz="2400">
                            <a:latin typeface="Cambria Math" panose="02040503050406030204" pitchFamily="18" charset="0"/>
                          </a:rPr>
                          <m:t>)</m:t>
                        </m:r>
                      </m:num>
                      <m:den>
                        <m:r>
                          <a:rPr lang="en-US" sz="2400" i="1">
                            <a:latin typeface="Cambria Math" panose="02040503050406030204" pitchFamily="18" charset="0"/>
                          </a:rPr>
                          <m:t>𝑟</m:t>
                        </m:r>
                      </m:den>
                    </m:f>
                    <m:r>
                      <a:rPr lang="en-US" sz="2400" b="0" i="1" smtClean="0">
                        <a:latin typeface="Cambria Math" panose="02040503050406030204" pitchFamily="18" charset="0"/>
                      </a:rPr>
                      <m:t> </m:t>
                    </m:r>
                    <m:r>
                      <a:rPr lang="en-US" sz="2400" b="0" i="1" smtClean="0">
                        <a:latin typeface="Cambria Math" panose="02040503050406030204" pitchFamily="18" charset="0"/>
                        <a:ea typeface="Cambria Math" panose="02040503050406030204" pitchFamily="18" charset="0"/>
                      </a:rPr>
                      <m:t>≈</m:t>
                    </m:r>
                  </m:oMath>
                </a14:m>
                <a:r>
                  <a:rPr lang="en-GB" sz="2400" b="1" dirty="0"/>
                  <a:t> 0.85ppb</a:t>
                </a:r>
              </a:p>
              <a:p>
                <a:endParaRPr lang="en-GB" sz="2400" dirty="0"/>
              </a:p>
            </p:txBody>
          </p:sp>
        </mc:Choice>
        <mc:Fallback xmlns="">
          <p:sp>
            <p:nvSpPr>
              <p:cNvPr id="2" name="TextBox 1">
                <a:extLst>
                  <a:ext uri="{FF2B5EF4-FFF2-40B4-BE49-F238E27FC236}">
                    <a16:creationId xmlns:a16="http://schemas.microsoft.com/office/drawing/2014/main" id="{F4FFDC35-8AE0-90A7-E33E-FEDE3A50C393}"/>
                  </a:ext>
                </a:extLst>
              </p:cNvPr>
              <p:cNvSpPr txBox="1">
                <a:spLocks noRot="1" noChangeAspect="1" noMove="1" noResize="1" noEditPoints="1" noAdjustHandles="1" noChangeArrowheads="1" noChangeShapeType="1" noTextEdit="1"/>
              </p:cNvSpPr>
              <p:nvPr/>
            </p:nvSpPr>
            <p:spPr>
              <a:xfrm>
                <a:off x="297656" y="1593450"/>
                <a:ext cx="11577638" cy="5528693"/>
              </a:xfrm>
              <a:prstGeom prst="rect">
                <a:avLst/>
              </a:prstGeom>
              <a:blipFill>
                <a:blip r:embed="rId3"/>
                <a:stretch>
                  <a:fillRect l="-737" t="-772"/>
                </a:stretch>
              </a:blipFill>
            </p:spPr>
            <p:txBody>
              <a:bodyPr/>
              <a:lstStyle/>
              <a:p>
                <a:r>
                  <a:rPr lang="en-CH">
                    <a:noFill/>
                  </a:rPr>
                  <a:t> </a:t>
                </a:r>
              </a:p>
            </p:txBody>
          </p:sp>
        </mc:Fallback>
      </mc:AlternateContent>
      <p:sp>
        <p:nvSpPr>
          <p:cNvPr id="3" name="TextBox 2">
            <a:extLst>
              <a:ext uri="{FF2B5EF4-FFF2-40B4-BE49-F238E27FC236}">
                <a16:creationId xmlns:a16="http://schemas.microsoft.com/office/drawing/2014/main" id="{61735BE7-0C91-FAB7-C126-5217E0AAB5E7}"/>
              </a:ext>
            </a:extLst>
          </p:cNvPr>
          <p:cNvSpPr txBox="1"/>
          <p:nvPr/>
        </p:nvSpPr>
        <p:spPr>
          <a:xfrm>
            <a:off x="7733418" y="249753"/>
            <a:ext cx="3447221" cy="338554"/>
          </a:xfrm>
          <a:prstGeom prst="rect">
            <a:avLst/>
          </a:prstGeom>
          <a:noFill/>
        </p:spPr>
        <p:txBody>
          <a:bodyPr wrap="square">
            <a:spAutoFit/>
          </a:bodyPr>
          <a:lstStyle/>
          <a:p>
            <a:r>
              <a:rPr lang="en-US" sz="1600" dirty="0">
                <a:solidFill>
                  <a:schemeClr val="bg1"/>
                </a:solidFill>
              </a:rPr>
              <a:t>Edward Thorpe-Woods; Liverpool 2025</a:t>
            </a:r>
            <a:endParaRPr lang="en-US" sz="2400" dirty="0">
              <a:solidFill>
                <a:schemeClr val="bg1"/>
              </a:solidFill>
            </a:endParaRPr>
          </a:p>
        </p:txBody>
      </p:sp>
    </p:spTree>
    <p:extLst>
      <p:ext uri="{BB962C8B-B14F-4D97-AF65-F5344CB8AC3E}">
        <p14:creationId xmlns:p14="http://schemas.microsoft.com/office/powerpoint/2010/main" val="407453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F64E15-EB6E-1DEA-4F27-0512D4A42CF5}"/>
            </a:ext>
          </a:extLst>
        </p:cNvPr>
        <p:cNvGrpSpPr/>
        <p:nvPr/>
      </p:nvGrpSpPr>
      <p:grpSpPr>
        <a:xfrm>
          <a:off x="0" y="0"/>
          <a:ext cx="0" cy="0"/>
          <a:chOff x="0" y="0"/>
          <a:chExt cx="0" cy="0"/>
        </a:xfrm>
      </p:grpSpPr>
      <p:sp>
        <p:nvSpPr>
          <p:cNvPr id="4" name="Rectangle">
            <a:extLst>
              <a:ext uri="{FF2B5EF4-FFF2-40B4-BE49-F238E27FC236}">
                <a16:creationId xmlns:a16="http://schemas.microsoft.com/office/drawing/2014/main" id="{71C07A42-F491-D864-1CF7-5FB660884DC5}"/>
              </a:ext>
            </a:extLst>
          </p:cNvPr>
          <p:cNvSpPr/>
          <p:nvPr/>
        </p:nvSpPr>
        <p:spPr>
          <a:xfrm>
            <a:off x="3605309" y="1979709"/>
            <a:ext cx="503841" cy="334749"/>
          </a:xfrm>
          <a:prstGeom prst="rect">
            <a:avLst/>
          </a:prstGeom>
          <a:solidFill>
            <a:srgbClr val="FF2600"/>
          </a:solidFill>
          <a:ln w="25400" cap="rnd">
            <a:solidFill>
              <a:srgbClr val="000000"/>
            </a:solidFill>
          </a:ln>
        </p:spPr>
        <p:txBody>
          <a:bodyPr lIns="45719" rIns="45719" anchor="ctr"/>
          <a:lstStyle/>
          <a:p>
            <a:endParaRPr/>
          </a:p>
        </p:txBody>
      </p:sp>
      <p:sp>
        <p:nvSpPr>
          <p:cNvPr id="31" name="Slide Number">
            <a:extLst>
              <a:ext uri="{FF2B5EF4-FFF2-40B4-BE49-F238E27FC236}">
                <a16:creationId xmlns:a16="http://schemas.microsoft.com/office/drawing/2014/main" id="{C6341DB2-2CB1-1611-E648-43654E52F738}"/>
              </a:ext>
            </a:extLst>
          </p:cNvPr>
          <p:cNvSpPr txBox="1">
            <a:spLocks/>
          </p:cNvSpPr>
          <p:nvPr/>
        </p:nvSpPr>
        <p:spPr>
          <a:xfrm>
            <a:off x="11739135" y="6622257"/>
            <a:ext cx="127001" cy="127001"/>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6CB4B4D-7CA3-9044-876B-883B54F8677D}" type="slidenum">
              <a:rPr lang="en-CH" smtClean="0"/>
              <a:pPr/>
              <a:t>4</a:t>
            </a:fld>
            <a:endParaRPr lang="en-CH"/>
          </a:p>
        </p:txBody>
      </p:sp>
      <p:sp>
        <p:nvSpPr>
          <p:cNvPr id="32" name="Muonium Spectroscopy - ongoing experiments">
            <a:extLst>
              <a:ext uri="{FF2B5EF4-FFF2-40B4-BE49-F238E27FC236}">
                <a16:creationId xmlns:a16="http://schemas.microsoft.com/office/drawing/2014/main" id="{AC9DDFD9-880C-2CBE-A7B2-5DB0B55F4EDC}"/>
              </a:ext>
            </a:extLst>
          </p:cNvPr>
          <p:cNvSpPr txBox="1">
            <a:spLocks/>
          </p:cNvSpPr>
          <p:nvPr/>
        </p:nvSpPr>
        <p:spPr>
          <a:xfrm>
            <a:off x="352593" y="829592"/>
            <a:ext cx="11742121" cy="972001"/>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Gill Sans Light"/>
                <a:ea typeface="+mj-ea"/>
                <a:cs typeface="+mj-cs"/>
              </a:defRPr>
            </a:lvl1pPr>
          </a:lstStyle>
          <a:p>
            <a:r>
              <a:rPr lang="en-US" dirty="0"/>
              <a:t>Muonium Spectroscopy – expected</a:t>
            </a:r>
          </a:p>
        </p:txBody>
      </p:sp>
      <p:sp>
        <p:nvSpPr>
          <p:cNvPr id="33" name="Rectangle">
            <a:extLst>
              <a:ext uri="{FF2B5EF4-FFF2-40B4-BE49-F238E27FC236}">
                <a16:creationId xmlns:a16="http://schemas.microsoft.com/office/drawing/2014/main" id="{A34CB99E-E57A-500B-FAD0-708C47CF6B6E}"/>
              </a:ext>
            </a:extLst>
          </p:cNvPr>
          <p:cNvSpPr/>
          <p:nvPr/>
        </p:nvSpPr>
        <p:spPr>
          <a:xfrm>
            <a:off x="4303559" y="2454183"/>
            <a:ext cx="266329" cy="334358"/>
          </a:xfrm>
          <a:prstGeom prst="rect">
            <a:avLst/>
          </a:prstGeom>
          <a:solidFill>
            <a:srgbClr val="0433FF"/>
          </a:solidFill>
          <a:ln w="25400" cap="rnd">
            <a:solidFill>
              <a:srgbClr val="000000"/>
            </a:solidFill>
          </a:ln>
        </p:spPr>
        <p:txBody>
          <a:bodyPr lIns="45719" rIns="45719" anchor="ctr"/>
          <a:lstStyle/>
          <a:p>
            <a:endParaRPr/>
          </a:p>
        </p:txBody>
      </p:sp>
      <p:sp>
        <p:nvSpPr>
          <p:cNvPr id="35" name="Rectangle">
            <a:extLst>
              <a:ext uri="{FF2B5EF4-FFF2-40B4-BE49-F238E27FC236}">
                <a16:creationId xmlns:a16="http://schemas.microsoft.com/office/drawing/2014/main" id="{D3505869-59F6-7F85-E74A-9C49D286B63E}"/>
              </a:ext>
            </a:extLst>
          </p:cNvPr>
          <p:cNvSpPr/>
          <p:nvPr/>
        </p:nvSpPr>
        <p:spPr>
          <a:xfrm>
            <a:off x="4884187" y="2929751"/>
            <a:ext cx="688341" cy="334358"/>
          </a:xfrm>
          <a:prstGeom prst="rect">
            <a:avLst/>
          </a:prstGeom>
          <a:solidFill>
            <a:srgbClr val="000000"/>
          </a:solidFill>
          <a:ln w="25400" cap="rnd">
            <a:solidFill>
              <a:srgbClr val="000000"/>
            </a:solidFill>
          </a:ln>
        </p:spPr>
        <p:txBody>
          <a:bodyPr lIns="45719" rIns="45719" anchor="ctr"/>
          <a:lstStyle/>
          <a:p>
            <a:endParaRPr/>
          </a:p>
        </p:txBody>
      </p:sp>
      <p:pic>
        <p:nvPicPr>
          <p:cNvPr id="36" name="Image" descr="Image">
            <a:extLst>
              <a:ext uri="{FF2B5EF4-FFF2-40B4-BE49-F238E27FC236}">
                <a16:creationId xmlns:a16="http://schemas.microsoft.com/office/drawing/2014/main" id="{C962FC53-400F-9456-05EA-1827F7587D9F}"/>
              </a:ext>
            </a:extLst>
          </p:cNvPr>
          <p:cNvPicPr>
            <a:picLocks noChangeAspect="1"/>
          </p:cNvPicPr>
          <p:nvPr/>
        </p:nvPicPr>
        <p:blipFill>
          <a:blip r:embed="rId2"/>
          <a:stretch>
            <a:fillRect/>
          </a:stretch>
        </p:blipFill>
        <p:spPr>
          <a:xfrm>
            <a:off x="2467580" y="4176745"/>
            <a:ext cx="5385435" cy="687565"/>
          </a:xfrm>
          <a:prstGeom prst="rect">
            <a:avLst/>
          </a:prstGeom>
          <a:ln w="12700">
            <a:miter lim="400000"/>
          </a:ln>
        </p:spPr>
      </p:pic>
      <p:sp>
        <p:nvSpPr>
          <p:cNvPr id="37" name="HFS">
            <a:extLst>
              <a:ext uri="{FF2B5EF4-FFF2-40B4-BE49-F238E27FC236}">
                <a16:creationId xmlns:a16="http://schemas.microsoft.com/office/drawing/2014/main" id="{0F5D66A7-D75F-5CAE-A35C-CBCB2A203757}"/>
              </a:ext>
            </a:extLst>
          </p:cNvPr>
          <p:cNvSpPr txBox="1"/>
          <p:nvPr/>
        </p:nvSpPr>
        <p:spPr>
          <a:xfrm>
            <a:off x="5985862" y="1917800"/>
            <a:ext cx="713741"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584200">
              <a:defRPr sz="2400" b="1">
                <a:latin typeface="+mn-lt"/>
                <a:ea typeface="+mn-ea"/>
                <a:cs typeface="+mn-cs"/>
                <a:sym typeface="Helvetica"/>
              </a:defRPr>
            </a:lvl1pPr>
          </a:lstStyle>
          <a:p>
            <a:r>
              <a:t>HFS</a:t>
            </a:r>
          </a:p>
        </p:txBody>
      </p:sp>
      <p:sp>
        <p:nvSpPr>
          <p:cNvPr id="38" name="LS">
            <a:extLst>
              <a:ext uri="{FF2B5EF4-FFF2-40B4-BE49-F238E27FC236}">
                <a16:creationId xmlns:a16="http://schemas.microsoft.com/office/drawing/2014/main" id="{A2E2EAA5-0562-2782-A163-E82F36191940}"/>
              </a:ext>
            </a:extLst>
          </p:cNvPr>
          <p:cNvSpPr txBox="1"/>
          <p:nvPr/>
        </p:nvSpPr>
        <p:spPr>
          <a:xfrm>
            <a:off x="5863890" y="2867060"/>
            <a:ext cx="578307"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584200">
              <a:defRPr sz="2400" b="1">
                <a:latin typeface="+mn-lt"/>
                <a:ea typeface="+mn-ea"/>
                <a:cs typeface="+mn-cs"/>
                <a:sym typeface="Helvetica"/>
              </a:defRPr>
            </a:lvl1pPr>
          </a:lstStyle>
          <a:p>
            <a:r>
              <a:rPr dirty="0"/>
              <a:t>LS </a:t>
            </a:r>
          </a:p>
        </p:txBody>
      </p:sp>
      <p:sp>
        <p:nvSpPr>
          <p:cNvPr id="39" name="Rectangle">
            <a:extLst>
              <a:ext uri="{FF2B5EF4-FFF2-40B4-BE49-F238E27FC236}">
                <a16:creationId xmlns:a16="http://schemas.microsoft.com/office/drawing/2014/main" id="{A592C879-7556-7F49-905F-089083577A2F}"/>
              </a:ext>
            </a:extLst>
          </p:cNvPr>
          <p:cNvSpPr/>
          <p:nvPr/>
        </p:nvSpPr>
        <p:spPr>
          <a:xfrm>
            <a:off x="4207500" y="2929751"/>
            <a:ext cx="51199" cy="334358"/>
          </a:xfrm>
          <a:prstGeom prst="rect">
            <a:avLst/>
          </a:prstGeom>
          <a:solidFill>
            <a:srgbClr val="0433FF"/>
          </a:solidFill>
          <a:ln w="25400" cap="rnd">
            <a:solidFill>
              <a:srgbClr val="000000"/>
            </a:solidFill>
          </a:ln>
        </p:spPr>
        <p:txBody>
          <a:bodyPr lIns="45719" rIns="45719" anchor="ctr"/>
          <a:lstStyle/>
          <a:p>
            <a:endParaRPr/>
          </a:p>
        </p:txBody>
      </p:sp>
      <p:sp>
        <p:nvSpPr>
          <p:cNvPr id="40" name="Rectangle">
            <a:extLst>
              <a:ext uri="{FF2B5EF4-FFF2-40B4-BE49-F238E27FC236}">
                <a16:creationId xmlns:a16="http://schemas.microsoft.com/office/drawing/2014/main" id="{D4820A6C-3DE0-CC55-149C-0EE3173FC9AA}"/>
              </a:ext>
            </a:extLst>
          </p:cNvPr>
          <p:cNvSpPr/>
          <p:nvPr/>
        </p:nvSpPr>
        <p:spPr>
          <a:xfrm>
            <a:off x="2722614" y="5998140"/>
            <a:ext cx="101601" cy="334358"/>
          </a:xfrm>
          <a:prstGeom prst="rect">
            <a:avLst/>
          </a:prstGeom>
          <a:solidFill>
            <a:srgbClr val="0433FF"/>
          </a:solidFill>
          <a:ln w="25400" cap="rnd">
            <a:solidFill>
              <a:srgbClr val="000000"/>
            </a:solidFill>
          </a:ln>
        </p:spPr>
        <p:txBody>
          <a:bodyPr lIns="45719" rIns="45719" anchor="ctr"/>
          <a:lstStyle/>
          <a:p>
            <a:endParaRPr/>
          </a:p>
        </p:txBody>
      </p:sp>
      <p:sp>
        <p:nvSpPr>
          <p:cNvPr id="41" name="UNCERTAINTY DUE TO UNCALCULATED b-QED TERMS (LEFT EDGE)…">
            <a:extLst>
              <a:ext uri="{FF2B5EF4-FFF2-40B4-BE49-F238E27FC236}">
                <a16:creationId xmlns:a16="http://schemas.microsoft.com/office/drawing/2014/main" id="{9F641DB7-1AE9-9CDA-A2D2-A6D934AA75E7}"/>
              </a:ext>
            </a:extLst>
          </p:cNvPr>
          <p:cNvSpPr txBox="1"/>
          <p:nvPr/>
        </p:nvSpPr>
        <p:spPr>
          <a:xfrm>
            <a:off x="3025167" y="5831654"/>
            <a:ext cx="9663535" cy="667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indent="0">
              <a:defRPr sz="2000" b="1">
                <a:solidFill>
                  <a:srgbClr val="0433FF"/>
                </a:solidFill>
              </a:defRPr>
            </a:pPr>
            <a:r>
              <a:t>UNCERTAINTY DUE TO UNCALCULATED b-QED TERMS (LEFT EDGE)</a:t>
            </a:r>
          </a:p>
          <a:p>
            <a:pPr lvl="1" indent="0">
              <a:defRPr sz="2000" b="1">
                <a:solidFill>
                  <a:srgbClr val="0433FF"/>
                </a:solidFill>
              </a:defRPr>
            </a:pPr>
            <a:r>
              <a:t>UNCERTAINTY FROM KNOWLEDGE m</a:t>
            </a:r>
            <a:r>
              <a:rPr baseline="-5999"/>
              <a:t>μ</a:t>
            </a:r>
            <a:r>
              <a:t>/m</a:t>
            </a:r>
            <a:r>
              <a:rPr baseline="-5999"/>
              <a:t>e </a:t>
            </a:r>
            <a:r>
              <a:t>(RIGHT EDGE) </a:t>
            </a:r>
          </a:p>
        </p:txBody>
      </p:sp>
      <p:sp>
        <p:nvSpPr>
          <p:cNvPr id="42" name="Rectangle">
            <a:extLst>
              <a:ext uri="{FF2B5EF4-FFF2-40B4-BE49-F238E27FC236}">
                <a16:creationId xmlns:a16="http://schemas.microsoft.com/office/drawing/2014/main" id="{9EA543C0-139C-D89F-F182-D1A2F0A74D6F}"/>
              </a:ext>
            </a:extLst>
          </p:cNvPr>
          <p:cNvSpPr/>
          <p:nvPr/>
        </p:nvSpPr>
        <p:spPr>
          <a:xfrm>
            <a:off x="5468637" y="3416776"/>
            <a:ext cx="266329" cy="334358"/>
          </a:xfrm>
          <a:prstGeom prst="rect">
            <a:avLst/>
          </a:prstGeom>
          <a:solidFill>
            <a:srgbClr val="000000"/>
          </a:solidFill>
          <a:ln w="25400" cap="rnd">
            <a:solidFill>
              <a:srgbClr val="000000"/>
            </a:solidFill>
          </a:ln>
        </p:spPr>
        <p:txBody>
          <a:bodyPr lIns="45719" rIns="45719" anchor="ctr"/>
          <a:lstStyle/>
          <a:p>
            <a:endParaRPr/>
          </a:p>
        </p:txBody>
      </p:sp>
      <p:sp>
        <p:nvSpPr>
          <p:cNvPr id="43" name="FS">
            <a:extLst>
              <a:ext uri="{FF2B5EF4-FFF2-40B4-BE49-F238E27FC236}">
                <a16:creationId xmlns:a16="http://schemas.microsoft.com/office/drawing/2014/main" id="{075F268B-CC18-B18E-3C03-A8B21FA4593B}"/>
              </a:ext>
            </a:extLst>
          </p:cNvPr>
          <p:cNvSpPr txBox="1"/>
          <p:nvPr/>
        </p:nvSpPr>
        <p:spPr>
          <a:xfrm>
            <a:off x="5863890" y="3410798"/>
            <a:ext cx="578307"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584200">
              <a:defRPr sz="2400" b="1">
                <a:latin typeface="+mn-lt"/>
                <a:ea typeface="+mn-ea"/>
                <a:cs typeface="+mn-cs"/>
                <a:sym typeface="Helvetica"/>
              </a:defRPr>
            </a:lvl1pPr>
          </a:lstStyle>
          <a:p>
            <a:r>
              <a:t>FS </a:t>
            </a:r>
          </a:p>
        </p:txBody>
      </p:sp>
      <p:sp>
        <p:nvSpPr>
          <p:cNvPr id="44" name="Rectangle">
            <a:extLst>
              <a:ext uri="{FF2B5EF4-FFF2-40B4-BE49-F238E27FC236}">
                <a16:creationId xmlns:a16="http://schemas.microsoft.com/office/drawing/2014/main" id="{802DB3F0-62D1-01A7-E719-B7E02B427C67}"/>
              </a:ext>
            </a:extLst>
          </p:cNvPr>
          <p:cNvSpPr/>
          <p:nvPr/>
        </p:nvSpPr>
        <p:spPr>
          <a:xfrm>
            <a:off x="4207500" y="3425243"/>
            <a:ext cx="51199" cy="334358"/>
          </a:xfrm>
          <a:prstGeom prst="rect">
            <a:avLst/>
          </a:prstGeom>
          <a:solidFill>
            <a:srgbClr val="0433FF"/>
          </a:solidFill>
          <a:ln w="25400" cap="rnd">
            <a:solidFill>
              <a:srgbClr val="000000"/>
            </a:solidFill>
          </a:ln>
        </p:spPr>
        <p:txBody>
          <a:bodyPr lIns="45719" rIns="45719" anchor="ctr"/>
          <a:lstStyle/>
          <a:p>
            <a:endParaRPr/>
          </a:p>
        </p:txBody>
      </p:sp>
      <p:sp>
        <p:nvSpPr>
          <p:cNvPr id="45" name="THEORY">
            <a:extLst>
              <a:ext uri="{FF2B5EF4-FFF2-40B4-BE49-F238E27FC236}">
                <a16:creationId xmlns:a16="http://schemas.microsoft.com/office/drawing/2014/main" id="{06E3EC16-8016-AF56-834F-E4690635F633}"/>
              </a:ext>
            </a:extLst>
          </p:cNvPr>
          <p:cNvSpPr txBox="1"/>
          <p:nvPr/>
        </p:nvSpPr>
        <p:spPr>
          <a:xfrm>
            <a:off x="1016063" y="5946785"/>
            <a:ext cx="1362929" cy="437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lvl="1" indent="0">
              <a:defRPr sz="2400" b="1">
                <a:solidFill>
                  <a:srgbClr val="0433FF"/>
                </a:solidFill>
              </a:defRPr>
            </a:pPr>
            <a:r>
              <a:t>THEORY</a:t>
            </a:r>
          </a:p>
        </p:txBody>
      </p:sp>
      <p:sp>
        <p:nvSpPr>
          <p:cNvPr id="46" name="S. Kanda et a. PLB 815 (2021) 136154">
            <a:extLst>
              <a:ext uri="{FF2B5EF4-FFF2-40B4-BE49-F238E27FC236}">
                <a16:creationId xmlns:a16="http://schemas.microsoft.com/office/drawing/2014/main" id="{B5B40815-242C-7862-45B9-9149D059B2B8}"/>
              </a:ext>
            </a:extLst>
          </p:cNvPr>
          <p:cNvSpPr txBox="1"/>
          <p:nvPr/>
        </p:nvSpPr>
        <p:spPr>
          <a:xfrm>
            <a:off x="293285" y="1893272"/>
            <a:ext cx="2764283" cy="777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defTabSz="457200">
              <a:defRPr sz="1200">
                <a:latin typeface="Helvetica Light"/>
                <a:ea typeface="Helvetica Light"/>
                <a:cs typeface="Helvetica Light"/>
                <a:sym typeface="Helvetica Light"/>
              </a:defRPr>
            </a:pPr>
            <a:r>
              <a:rPr dirty="0"/>
              <a:t>S. Kanda et a. PLB 815 (2021) 136154 </a:t>
            </a:r>
          </a:p>
          <a:p>
            <a:pPr defTabSz="457200">
              <a:spcBef>
                <a:spcPts val="1200"/>
              </a:spcBef>
              <a:defRPr sz="1200">
                <a:latin typeface="Times Roman"/>
                <a:ea typeface="Times Roman"/>
                <a:cs typeface="Times Roman"/>
                <a:sym typeface="Times Roman"/>
              </a:defRPr>
            </a:pPr>
            <a:endParaRPr dirty="0"/>
          </a:p>
        </p:txBody>
      </p:sp>
      <p:sp>
        <p:nvSpPr>
          <p:cNvPr id="47" name="Rectangle">
            <a:extLst>
              <a:ext uri="{FF2B5EF4-FFF2-40B4-BE49-F238E27FC236}">
                <a16:creationId xmlns:a16="http://schemas.microsoft.com/office/drawing/2014/main" id="{AA221846-3802-45E8-0479-CA0A4A7E08F1}"/>
              </a:ext>
            </a:extLst>
          </p:cNvPr>
          <p:cNvSpPr/>
          <p:nvPr/>
        </p:nvSpPr>
        <p:spPr>
          <a:xfrm>
            <a:off x="2722614" y="5238369"/>
            <a:ext cx="101601" cy="334357"/>
          </a:xfrm>
          <a:prstGeom prst="rect">
            <a:avLst/>
          </a:prstGeom>
          <a:solidFill>
            <a:srgbClr val="000000"/>
          </a:solidFill>
          <a:ln w="25400" cap="rnd">
            <a:solidFill>
              <a:srgbClr val="000000"/>
            </a:solidFill>
          </a:ln>
        </p:spPr>
        <p:txBody>
          <a:bodyPr lIns="45719" rIns="45719" anchor="ctr"/>
          <a:lstStyle/>
          <a:p>
            <a:endParaRPr/>
          </a:p>
        </p:txBody>
      </p:sp>
      <p:sp>
        <p:nvSpPr>
          <p:cNvPr id="48" name="EXP.">
            <a:extLst>
              <a:ext uri="{FF2B5EF4-FFF2-40B4-BE49-F238E27FC236}">
                <a16:creationId xmlns:a16="http://schemas.microsoft.com/office/drawing/2014/main" id="{37DC7D30-639B-9DEE-4C0D-96B7B7001419}"/>
              </a:ext>
            </a:extLst>
          </p:cNvPr>
          <p:cNvSpPr txBox="1"/>
          <p:nvPr/>
        </p:nvSpPr>
        <p:spPr>
          <a:xfrm>
            <a:off x="1448636" y="5187013"/>
            <a:ext cx="759431" cy="4370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lvl="1" indent="0">
              <a:defRPr sz="2400" b="1"/>
            </a:pPr>
            <a:r>
              <a:t>EXP.</a:t>
            </a:r>
          </a:p>
        </p:txBody>
      </p:sp>
      <p:sp>
        <p:nvSpPr>
          <p:cNvPr id="49" name="PROJECTED UNCERTAINTY (LEFT EDGE)…">
            <a:extLst>
              <a:ext uri="{FF2B5EF4-FFF2-40B4-BE49-F238E27FC236}">
                <a16:creationId xmlns:a16="http://schemas.microsoft.com/office/drawing/2014/main" id="{3600C2C6-1537-01D4-88C6-A450A0A0A0E4}"/>
              </a:ext>
            </a:extLst>
          </p:cNvPr>
          <p:cNvSpPr txBox="1"/>
          <p:nvPr/>
        </p:nvSpPr>
        <p:spPr>
          <a:xfrm>
            <a:off x="3025167" y="5048674"/>
            <a:ext cx="9663535" cy="66733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spAutoFit/>
          </a:bodyPr>
          <a:lstStyle/>
          <a:p>
            <a:pPr lvl="1" indent="0">
              <a:defRPr sz="2000" b="1"/>
            </a:pPr>
            <a:r>
              <a:rPr>
                <a:solidFill>
                  <a:srgbClr val="FF2600"/>
                </a:solidFill>
              </a:rPr>
              <a:t>PROJECTED</a:t>
            </a:r>
            <a:r>
              <a:t> UNCERTAINTY (LEFT EDGE)</a:t>
            </a:r>
          </a:p>
          <a:p>
            <a:pPr lvl="1" indent="0">
              <a:defRPr sz="2000" b="1"/>
            </a:pPr>
            <a:r>
              <a:t>MEASURED QUANTITY (RIGHT EDGE) </a:t>
            </a:r>
          </a:p>
        </p:txBody>
      </p:sp>
      <p:pic>
        <p:nvPicPr>
          <p:cNvPr id="50" name="unknown.png" descr="unknown.png">
            <a:extLst>
              <a:ext uri="{FF2B5EF4-FFF2-40B4-BE49-F238E27FC236}">
                <a16:creationId xmlns:a16="http://schemas.microsoft.com/office/drawing/2014/main" id="{AEF78398-C242-2489-7C96-5D440F83E00C}"/>
              </a:ext>
            </a:extLst>
          </p:cNvPr>
          <p:cNvPicPr>
            <a:picLocks noChangeAspect="1"/>
          </p:cNvPicPr>
          <p:nvPr/>
        </p:nvPicPr>
        <p:blipFill>
          <a:blip r:embed="rId3"/>
          <a:stretch>
            <a:fillRect/>
          </a:stretch>
        </p:blipFill>
        <p:spPr>
          <a:xfrm>
            <a:off x="8432695" y="2951010"/>
            <a:ext cx="1210604" cy="512314"/>
          </a:xfrm>
          <a:prstGeom prst="rect">
            <a:avLst/>
          </a:prstGeom>
          <a:ln w="12700">
            <a:miter lim="400000"/>
          </a:ln>
        </p:spPr>
      </p:pic>
      <p:pic>
        <p:nvPicPr>
          <p:cNvPr id="51" name="LOGO2.png" descr="LOGO2.png">
            <a:extLst>
              <a:ext uri="{FF2B5EF4-FFF2-40B4-BE49-F238E27FC236}">
                <a16:creationId xmlns:a16="http://schemas.microsoft.com/office/drawing/2014/main" id="{093D35B5-3A5F-4E36-C575-2F347D27B7BE}"/>
              </a:ext>
            </a:extLst>
          </p:cNvPr>
          <p:cNvPicPr>
            <a:picLocks noChangeAspect="1"/>
          </p:cNvPicPr>
          <p:nvPr/>
        </p:nvPicPr>
        <p:blipFill>
          <a:blip r:embed="rId4"/>
          <a:stretch>
            <a:fillRect/>
          </a:stretch>
        </p:blipFill>
        <p:spPr>
          <a:xfrm>
            <a:off x="9830465" y="2810975"/>
            <a:ext cx="1337388" cy="972001"/>
          </a:xfrm>
          <a:prstGeom prst="rect">
            <a:avLst/>
          </a:prstGeom>
          <a:ln w="12700">
            <a:miter lim="400000"/>
          </a:ln>
        </p:spPr>
      </p:pic>
      <p:pic>
        <p:nvPicPr>
          <p:cNvPr id="52" name="rogo.gif" descr="rogo.gif">
            <a:extLst>
              <a:ext uri="{FF2B5EF4-FFF2-40B4-BE49-F238E27FC236}">
                <a16:creationId xmlns:a16="http://schemas.microsoft.com/office/drawing/2014/main" id="{79EED17B-C2EB-266C-89E1-B6530AB65347}"/>
              </a:ext>
            </a:extLst>
          </p:cNvPr>
          <p:cNvPicPr>
            <a:picLocks noChangeAspect="1"/>
          </p:cNvPicPr>
          <p:nvPr/>
        </p:nvPicPr>
        <p:blipFill>
          <a:blip r:embed="rId5"/>
          <a:stretch>
            <a:fillRect/>
          </a:stretch>
        </p:blipFill>
        <p:spPr>
          <a:xfrm>
            <a:off x="8536709" y="2043440"/>
            <a:ext cx="1210604" cy="476905"/>
          </a:xfrm>
          <a:prstGeom prst="rect">
            <a:avLst/>
          </a:prstGeom>
          <a:ln w="12700">
            <a:miter lim="400000"/>
          </a:ln>
        </p:spPr>
      </p:pic>
      <p:sp>
        <p:nvSpPr>
          <p:cNvPr id="53" name="Rectangle">
            <a:extLst>
              <a:ext uri="{FF2B5EF4-FFF2-40B4-BE49-F238E27FC236}">
                <a16:creationId xmlns:a16="http://schemas.microsoft.com/office/drawing/2014/main" id="{7A8D488C-6AC7-AC26-9B4B-CE48A033B357}"/>
              </a:ext>
            </a:extLst>
          </p:cNvPr>
          <p:cNvSpPr/>
          <p:nvPr/>
        </p:nvSpPr>
        <p:spPr>
          <a:xfrm>
            <a:off x="4296904" y="2451599"/>
            <a:ext cx="727829" cy="336852"/>
          </a:xfrm>
          <a:prstGeom prst="rect">
            <a:avLst/>
          </a:prstGeom>
          <a:solidFill>
            <a:srgbClr val="FF2600"/>
          </a:solidFill>
          <a:ln w="25400" cap="rnd">
            <a:solidFill>
              <a:srgbClr val="000000"/>
            </a:solidFill>
          </a:ln>
        </p:spPr>
        <p:txBody>
          <a:bodyPr lIns="45719" rIns="45719" anchor="ctr"/>
          <a:lstStyle/>
          <a:p>
            <a:endParaRPr/>
          </a:p>
        </p:txBody>
      </p:sp>
      <p:pic>
        <p:nvPicPr>
          <p:cNvPr id="55" name="Image" descr="Image">
            <a:extLst>
              <a:ext uri="{FF2B5EF4-FFF2-40B4-BE49-F238E27FC236}">
                <a16:creationId xmlns:a16="http://schemas.microsoft.com/office/drawing/2014/main" id="{62E25B38-F871-A256-F393-F18199743176}"/>
              </a:ext>
            </a:extLst>
          </p:cNvPr>
          <p:cNvPicPr>
            <a:picLocks noChangeAspect="1"/>
          </p:cNvPicPr>
          <p:nvPr/>
        </p:nvPicPr>
        <p:blipFill>
          <a:blip r:embed="rId6"/>
          <a:stretch>
            <a:fillRect/>
          </a:stretch>
        </p:blipFill>
        <p:spPr>
          <a:xfrm>
            <a:off x="10004803" y="1892115"/>
            <a:ext cx="988713" cy="763764"/>
          </a:xfrm>
          <a:prstGeom prst="rect">
            <a:avLst/>
          </a:prstGeom>
          <a:ln w="12700">
            <a:miter lim="400000"/>
          </a:ln>
        </p:spPr>
      </p:pic>
      <p:pic>
        <p:nvPicPr>
          <p:cNvPr id="56" name="Image" descr="Image">
            <a:extLst>
              <a:ext uri="{FF2B5EF4-FFF2-40B4-BE49-F238E27FC236}">
                <a16:creationId xmlns:a16="http://schemas.microsoft.com/office/drawing/2014/main" id="{837F29F2-1122-DC19-0EBF-24BB62ACE769}"/>
              </a:ext>
            </a:extLst>
          </p:cNvPr>
          <p:cNvPicPr>
            <a:picLocks noChangeAspect="1"/>
          </p:cNvPicPr>
          <p:nvPr/>
        </p:nvPicPr>
        <p:blipFill>
          <a:blip r:embed="rId7"/>
          <a:stretch>
            <a:fillRect/>
          </a:stretch>
        </p:blipFill>
        <p:spPr>
          <a:xfrm flipH="1">
            <a:off x="7843697" y="2483264"/>
            <a:ext cx="228918" cy="1336078"/>
          </a:xfrm>
          <a:prstGeom prst="rect">
            <a:avLst/>
          </a:prstGeom>
          <a:ln w="12700">
            <a:miter lim="400000"/>
          </a:ln>
        </p:spPr>
      </p:pic>
      <p:sp>
        <p:nvSpPr>
          <p:cNvPr id="58" name="Rectangle">
            <a:extLst>
              <a:ext uri="{FF2B5EF4-FFF2-40B4-BE49-F238E27FC236}">
                <a16:creationId xmlns:a16="http://schemas.microsoft.com/office/drawing/2014/main" id="{05430CB3-5909-9D73-86F7-1C872C1851F2}"/>
              </a:ext>
            </a:extLst>
          </p:cNvPr>
          <p:cNvSpPr/>
          <p:nvPr/>
        </p:nvSpPr>
        <p:spPr>
          <a:xfrm>
            <a:off x="3873980" y="1980492"/>
            <a:ext cx="1855739" cy="334357"/>
          </a:xfrm>
          <a:prstGeom prst="rect">
            <a:avLst/>
          </a:prstGeom>
          <a:solidFill>
            <a:srgbClr val="000000"/>
          </a:solidFill>
          <a:ln w="25400" cap="rnd">
            <a:solidFill>
              <a:srgbClr val="000000"/>
            </a:solidFill>
          </a:ln>
        </p:spPr>
        <p:txBody>
          <a:bodyPr lIns="45719" rIns="45719" anchor="ctr"/>
          <a:lstStyle/>
          <a:p>
            <a:endParaRPr/>
          </a:p>
        </p:txBody>
      </p:sp>
      <p:sp>
        <p:nvSpPr>
          <p:cNvPr id="59" name="Rectangle">
            <a:extLst>
              <a:ext uri="{FF2B5EF4-FFF2-40B4-BE49-F238E27FC236}">
                <a16:creationId xmlns:a16="http://schemas.microsoft.com/office/drawing/2014/main" id="{9E48FDD0-5602-9388-3A51-0D73B9742832}"/>
              </a:ext>
            </a:extLst>
          </p:cNvPr>
          <p:cNvSpPr/>
          <p:nvPr/>
        </p:nvSpPr>
        <p:spPr>
          <a:xfrm>
            <a:off x="3869728" y="1979709"/>
            <a:ext cx="266329" cy="334358"/>
          </a:xfrm>
          <a:prstGeom prst="rect">
            <a:avLst/>
          </a:prstGeom>
          <a:solidFill>
            <a:srgbClr val="0433FF"/>
          </a:solidFill>
          <a:ln w="25400" cap="rnd">
            <a:solidFill>
              <a:srgbClr val="000000"/>
            </a:solidFill>
          </a:ln>
        </p:spPr>
        <p:txBody>
          <a:bodyPr lIns="45719" rIns="45719" anchor="ctr"/>
          <a:lstStyle/>
          <a:p>
            <a:endParaRPr/>
          </a:p>
        </p:txBody>
      </p:sp>
      <p:sp>
        <p:nvSpPr>
          <p:cNvPr id="60" name="G. Janka, PC, et al. EPJ Web Conf. 262, 01001 (2022)">
            <a:extLst>
              <a:ext uri="{FF2B5EF4-FFF2-40B4-BE49-F238E27FC236}">
                <a16:creationId xmlns:a16="http://schemas.microsoft.com/office/drawing/2014/main" id="{095D2A49-5FEB-FFEA-A9A3-D01A31E2032D}"/>
              </a:ext>
            </a:extLst>
          </p:cNvPr>
          <p:cNvSpPr txBox="1"/>
          <p:nvPr/>
        </p:nvSpPr>
        <p:spPr>
          <a:xfrm>
            <a:off x="326528" y="3127282"/>
            <a:ext cx="3769209" cy="4851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defTabSz="457200">
              <a:lnSpc>
                <a:spcPts val="3100"/>
              </a:lnSpc>
              <a:spcBef>
                <a:spcPts val="1200"/>
              </a:spcBef>
              <a:defRPr sz="1200">
                <a:latin typeface="Helvetica Light"/>
                <a:ea typeface="Helvetica Light"/>
                <a:cs typeface="Helvetica Light"/>
                <a:sym typeface="Helvetica Light"/>
              </a:defRPr>
            </a:pPr>
            <a:r>
              <a:t>G. Janka, PC, et al. EPJ Web Conf. 262, 01001 (2022)</a:t>
            </a:r>
            <a:br/>
            <a:endParaRPr/>
          </a:p>
        </p:txBody>
      </p:sp>
      <p:sp>
        <p:nvSpPr>
          <p:cNvPr id="61" name="Rectangle">
            <a:extLst>
              <a:ext uri="{FF2B5EF4-FFF2-40B4-BE49-F238E27FC236}">
                <a16:creationId xmlns:a16="http://schemas.microsoft.com/office/drawing/2014/main" id="{ED798D67-B0D0-3EED-F9C5-798A0F4F09E3}"/>
              </a:ext>
            </a:extLst>
          </p:cNvPr>
          <p:cNvSpPr/>
          <p:nvPr/>
        </p:nvSpPr>
        <p:spPr>
          <a:xfrm>
            <a:off x="4349618" y="2454183"/>
            <a:ext cx="410769" cy="334358"/>
          </a:xfrm>
          <a:prstGeom prst="rect">
            <a:avLst/>
          </a:prstGeom>
          <a:solidFill>
            <a:srgbClr val="0433FF"/>
          </a:solidFill>
          <a:ln w="25400" cap="rnd">
            <a:solidFill>
              <a:srgbClr val="000000"/>
            </a:solidFill>
          </a:ln>
        </p:spPr>
        <p:txBody>
          <a:bodyPr lIns="45719" rIns="45719" anchor="ctr"/>
          <a:lstStyle/>
          <a:p>
            <a:endParaRPr/>
          </a:p>
        </p:txBody>
      </p:sp>
      <p:sp>
        <p:nvSpPr>
          <p:cNvPr id="62" name="1S-2S">
            <a:extLst>
              <a:ext uri="{FF2B5EF4-FFF2-40B4-BE49-F238E27FC236}">
                <a16:creationId xmlns:a16="http://schemas.microsoft.com/office/drawing/2014/main" id="{BCCF175B-3FCE-A903-B78D-7DAA863969FB}"/>
              </a:ext>
            </a:extLst>
          </p:cNvPr>
          <p:cNvSpPr txBox="1"/>
          <p:nvPr/>
        </p:nvSpPr>
        <p:spPr>
          <a:xfrm>
            <a:off x="6882472" y="2371199"/>
            <a:ext cx="951270" cy="4597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584200">
              <a:defRPr sz="2400" b="1">
                <a:latin typeface="+mn-lt"/>
                <a:ea typeface="+mn-ea"/>
                <a:cs typeface="+mn-cs"/>
                <a:sym typeface="Helvetica"/>
              </a:defRPr>
            </a:lvl1pPr>
          </a:lstStyle>
          <a:p>
            <a:r>
              <a:t>1S-2S</a:t>
            </a:r>
          </a:p>
        </p:txBody>
      </p:sp>
      <p:sp>
        <p:nvSpPr>
          <p:cNvPr id="63" name="Rectangle">
            <a:extLst>
              <a:ext uri="{FF2B5EF4-FFF2-40B4-BE49-F238E27FC236}">
                <a16:creationId xmlns:a16="http://schemas.microsoft.com/office/drawing/2014/main" id="{C1C80EB1-82F3-2873-36FC-7F25F1C97D6F}"/>
              </a:ext>
            </a:extLst>
          </p:cNvPr>
          <p:cNvSpPr/>
          <p:nvPr/>
        </p:nvSpPr>
        <p:spPr>
          <a:xfrm>
            <a:off x="4984197" y="2451761"/>
            <a:ext cx="1890365" cy="334358"/>
          </a:xfrm>
          <a:prstGeom prst="rect">
            <a:avLst/>
          </a:prstGeom>
          <a:solidFill>
            <a:srgbClr val="000000"/>
          </a:solidFill>
          <a:ln w="25400" cap="rnd">
            <a:solidFill>
              <a:srgbClr val="000000"/>
            </a:solidFill>
          </a:ln>
        </p:spPr>
        <p:txBody>
          <a:bodyPr lIns="45719" rIns="45719" anchor="ctr"/>
          <a:lstStyle/>
          <a:p>
            <a:endParaRPr/>
          </a:p>
        </p:txBody>
      </p:sp>
      <p:sp>
        <p:nvSpPr>
          <p:cNvPr id="64" name="I. Cortinovis, PC,  et al., EPJD 77, 66 (2023)">
            <a:extLst>
              <a:ext uri="{FF2B5EF4-FFF2-40B4-BE49-F238E27FC236}">
                <a16:creationId xmlns:a16="http://schemas.microsoft.com/office/drawing/2014/main" id="{53CF322B-95A2-3108-841C-05C523F7F923}"/>
              </a:ext>
            </a:extLst>
          </p:cNvPr>
          <p:cNvSpPr txBox="1"/>
          <p:nvPr/>
        </p:nvSpPr>
        <p:spPr>
          <a:xfrm>
            <a:off x="330318" y="2391742"/>
            <a:ext cx="3062835" cy="2692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defTabSz="457200">
              <a:lnSpc>
                <a:spcPts val="3100"/>
              </a:lnSpc>
              <a:spcBef>
                <a:spcPts val="1200"/>
              </a:spcBef>
              <a:defRPr sz="1200">
                <a:latin typeface="Helvetica Light"/>
                <a:ea typeface="Helvetica Light"/>
                <a:cs typeface="Helvetica Light"/>
                <a:sym typeface="Helvetica Light"/>
              </a:defRPr>
            </a:lvl1pPr>
          </a:lstStyle>
          <a:p>
            <a:r>
              <a:rPr dirty="0"/>
              <a:t>I. </a:t>
            </a:r>
            <a:r>
              <a:rPr dirty="0" err="1"/>
              <a:t>Cortinovis</a:t>
            </a:r>
            <a:r>
              <a:rPr dirty="0"/>
              <a:t>, PC,  et al., EPJD 77, 66 (2023)</a:t>
            </a:r>
          </a:p>
        </p:txBody>
      </p:sp>
      <p:pic>
        <p:nvPicPr>
          <p:cNvPr id="65" name="Image" descr="Image">
            <a:extLst>
              <a:ext uri="{FF2B5EF4-FFF2-40B4-BE49-F238E27FC236}">
                <a16:creationId xmlns:a16="http://schemas.microsoft.com/office/drawing/2014/main" id="{F9239CB4-7E27-58D0-BBDF-A4787AD1E2E3}"/>
              </a:ext>
            </a:extLst>
          </p:cNvPr>
          <p:cNvPicPr>
            <a:picLocks noChangeAspect="1"/>
          </p:cNvPicPr>
          <p:nvPr/>
        </p:nvPicPr>
        <p:blipFill>
          <a:blip r:embed="rId7"/>
          <a:stretch>
            <a:fillRect/>
          </a:stretch>
        </p:blipFill>
        <p:spPr>
          <a:xfrm flipH="1">
            <a:off x="8042303" y="1955178"/>
            <a:ext cx="229987" cy="770996"/>
          </a:xfrm>
          <a:prstGeom prst="rect">
            <a:avLst/>
          </a:prstGeom>
          <a:ln w="12700">
            <a:miter lim="400000"/>
          </a:ln>
        </p:spPr>
      </p:pic>
      <p:sp>
        <p:nvSpPr>
          <p:cNvPr id="66" name="Rectangle">
            <a:extLst>
              <a:ext uri="{FF2B5EF4-FFF2-40B4-BE49-F238E27FC236}">
                <a16:creationId xmlns:a16="http://schemas.microsoft.com/office/drawing/2014/main" id="{AC971857-8821-A398-822F-57DAF3618136}"/>
              </a:ext>
            </a:extLst>
          </p:cNvPr>
          <p:cNvSpPr/>
          <p:nvPr/>
        </p:nvSpPr>
        <p:spPr>
          <a:xfrm>
            <a:off x="4914891" y="3416776"/>
            <a:ext cx="820075" cy="334358"/>
          </a:xfrm>
          <a:prstGeom prst="rect">
            <a:avLst/>
          </a:prstGeom>
          <a:solidFill>
            <a:srgbClr val="000000"/>
          </a:solidFill>
          <a:ln w="25400" cap="rnd">
            <a:solidFill>
              <a:srgbClr val="000000"/>
            </a:solidFill>
          </a:ln>
        </p:spPr>
        <p:txBody>
          <a:bodyPr lIns="45719" rIns="45719" anchor="ctr"/>
          <a:lstStyle/>
          <a:p>
            <a:endParaRPr/>
          </a:p>
        </p:txBody>
      </p:sp>
      <p:sp>
        <p:nvSpPr>
          <p:cNvPr id="5" name="Rectangle">
            <a:extLst>
              <a:ext uri="{FF2B5EF4-FFF2-40B4-BE49-F238E27FC236}">
                <a16:creationId xmlns:a16="http://schemas.microsoft.com/office/drawing/2014/main" id="{7B97436B-0ABD-58C1-0159-0FCA4CB57C74}"/>
              </a:ext>
            </a:extLst>
          </p:cNvPr>
          <p:cNvSpPr/>
          <p:nvPr/>
        </p:nvSpPr>
        <p:spPr>
          <a:xfrm>
            <a:off x="4375368" y="2933768"/>
            <a:ext cx="503841" cy="334749"/>
          </a:xfrm>
          <a:prstGeom prst="rect">
            <a:avLst/>
          </a:prstGeom>
          <a:solidFill>
            <a:srgbClr val="FF2600"/>
          </a:solidFill>
          <a:ln w="25400" cap="rnd">
            <a:solidFill>
              <a:srgbClr val="000000"/>
            </a:solidFill>
          </a:ln>
        </p:spPr>
        <p:txBody>
          <a:bodyPr lIns="45719" rIns="45719" anchor="ctr"/>
          <a:lstStyle/>
          <a:p>
            <a:endParaRPr/>
          </a:p>
        </p:txBody>
      </p:sp>
      <p:sp>
        <p:nvSpPr>
          <p:cNvPr id="6" name="Rectangle">
            <a:extLst>
              <a:ext uri="{FF2B5EF4-FFF2-40B4-BE49-F238E27FC236}">
                <a16:creationId xmlns:a16="http://schemas.microsoft.com/office/drawing/2014/main" id="{C0E260E2-BD20-9422-B100-D65F0072B43D}"/>
              </a:ext>
            </a:extLst>
          </p:cNvPr>
          <p:cNvSpPr/>
          <p:nvPr/>
        </p:nvSpPr>
        <p:spPr>
          <a:xfrm>
            <a:off x="4414121" y="3418671"/>
            <a:ext cx="503841" cy="334749"/>
          </a:xfrm>
          <a:prstGeom prst="rect">
            <a:avLst/>
          </a:prstGeom>
          <a:solidFill>
            <a:srgbClr val="FF2600"/>
          </a:solidFill>
          <a:ln w="25400" cap="rnd">
            <a:solidFill>
              <a:srgbClr val="000000"/>
            </a:solidFill>
          </a:ln>
        </p:spPr>
        <p:txBody>
          <a:bodyPr lIns="45719" rIns="45719" anchor="ctr"/>
          <a:lstStyle/>
          <a:p>
            <a:endParaRPr/>
          </a:p>
        </p:txBody>
      </p:sp>
      <p:sp>
        <p:nvSpPr>
          <p:cNvPr id="2" name="TextBox 1">
            <a:extLst>
              <a:ext uri="{FF2B5EF4-FFF2-40B4-BE49-F238E27FC236}">
                <a16:creationId xmlns:a16="http://schemas.microsoft.com/office/drawing/2014/main" id="{5446BA27-A457-A988-2115-8BF3563BB8FF}"/>
              </a:ext>
            </a:extLst>
          </p:cNvPr>
          <p:cNvSpPr txBox="1"/>
          <p:nvPr/>
        </p:nvSpPr>
        <p:spPr>
          <a:xfrm>
            <a:off x="7733418" y="249753"/>
            <a:ext cx="3447221" cy="338554"/>
          </a:xfrm>
          <a:prstGeom prst="rect">
            <a:avLst/>
          </a:prstGeom>
          <a:noFill/>
        </p:spPr>
        <p:txBody>
          <a:bodyPr wrap="square">
            <a:spAutoFit/>
          </a:bodyPr>
          <a:lstStyle/>
          <a:p>
            <a:r>
              <a:rPr lang="en-US" sz="1600" dirty="0">
                <a:solidFill>
                  <a:schemeClr val="bg1"/>
                </a:solidFill>
              </a:rPr>
              <a:t>Edward Thorpe-Woods; Liverpool 2025</a:t>
            </a:r>
            <a:endParaRPr lang="en-US" sz="2400" dirty="0">
              <a:solidFill>
                <a:schemeClr val="bg1"/>
              </a:solidFill>
            </a:endParaRPr>
          </a:p>
        </p:txBody>
      </p:sp>
    </p:spTree>
    <p:extLst>
      <p:ext uri="{BB962C8B-B14F-4D97-AF65-F5344CB8AC3E}">
        <p14:creationId xmlns:p14="http://schemas.microsoft.com/office/powerpoint/2010/main" val="1141950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032B3-39CE-7FE5-69A6-CDC2ED8D43E8}"/>
            </a:ext>
          </a:extLst>
        </p:cNvPr>
        <p:cNvGrpSpPr/>
        <p:nvPr/>
      </p:nvGrpSpPr>
      <p:grpSpPr>
        <a:xfrm>
          <a:off x="0" y="0"/>
          <a:ext cx="0" cy="0"/>
          <a:chOff x="0" y="0"/>
          <a:chExt cx="0" cy="0"/>
        </a:xfrm>
      </p:grpSpPr>
      <p:sp>
        <p:nvSpPr>
          <p:cNvPr id="3" name="Being purely leptonic, they can be described very precisely by bound state QED calculations devoid of uncertainties from nuclear size effects present in normal atoms. Therefore, any deviation between theory and measurements could be a signal of New Physi">
            <a:extLst>
              <a:ext uri="{FF2B5EF4-FFF2-40B4-BE49-F238E27FC236}">
                <a16:creationId xmlns:a16="http://schemas.microsoft.com/office/drawing/2014/main" id="{E6BA4039-1E8F-A939-4FBB-A4DC69EC55CD}"/>
              </a:ext>
            </a:extLst>
          </p:cNvPr>
          <p:cNvSpPr txBox="1"/>
          <p:nvPr/>
        </p:nvSpPr>
        <p:spPr>
          <a:xfrm>
            <a:off x="688975" y="1841386"/>
            <a:ext cx="5031105" cy="46166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45719" rIns="45719">
            <a:spAutoFit/>
          </a:bodyPr>
          <a:lstStyle/>
          <a:p>
            <a:pPr marL="361950" indent="-361950">
              <a:spcBef>
                <a:spcPts val="500"/>
              </a:spcBef>
              <a:buClr>
                <a:srgbClr val="A8322D"/>
              </a:buClr>
              <a:buSzPct val="100000"/>
              <a:buChar char="▪"/>
              <a:defRPr sz="2400">
                <a:latin typeface="Helvetica Light"/>
                <a:ea typeface="Helvetica Light"/>
                <a:cs typeface="Helvetica Light"/>
                <a:sym typeface="Helvetica Light"/>
              </a:defRPr>
            </a:pPr>
            <a:endParaRPr b="1" dirty="0">
              <a:latin typeface="+mj-lt"/>
              <a:ea typeface="+mn-ea"/>
              <a:cs typeface="+mn-cs"/>
              <a:sym typeface="Helvetica"/>
            </a:endParaRPr>
          </a:p>
        </p:txBody>
      </p:sp>
      <p:sp>
        <p:nvSpPr>
          <p:cNvPr id="25" name="The PSI low energy muon beam (LEM)">
            <a:extLst>
              <a:ext uri="{FF2B5EF4-FFF2-40B4-BE49-F238E27FC236}">
                <a16:creationId xmlns:a16="http://schemas.microsoft.com/office/drawing/2014/main" id="{C99EF85E-82A5-FFA2-FC39-875205941189}"/>
              </a:ext>
            </a:extLst>
          </p:cNvPr>
          <p:cNvSpPr txBox="1">
            <a:spLocks/>
          </p:cNvSpPr>
          <p:nvPr/>
        </p:nvSpPr>
        <p:spPr>
          <a:xfrm>
            <a:off x="424441" y="786927"/>
            <a:ext cx="11537950" cy="762649"/>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Gill Sans Light"/>
                <a:ea typeface="+mj-ea"/>
                <a:cs typeface="+mj-cs"/>
              </a:defRPr>
            </a:lvl1pPr>
          </a:lstStyle>
          <a:p>
            <a:r>
              <a:rPr lang="en-GB" dirty="0"/>
              <a:t>The PSI low energy muon beam (LEM)</a:t>
            </a:r>
          </a:p>
        </p:txBody>
      </p:sp>
      <p:pic>
        <p:nvPicPr>
          <p:cNvPr id="26" name="Image" descr="Image">
            <a:extLst>
              <a:ext uri="{FF2B5EF4-FFF2-40B4-BE49-F238E27FC236}">
                <a16:creationId xmlns:a16="http://schemas.microsoft.com/office/drawing/2014/main" id="{1758CD71-695A-C997-BB4D-248752889249}"/>
              </a:ext>
            </a:extLst>
          </p:cNvPr>
          <p:cNvPicPr>
            <a:picLocks noChangeAspect="1"/>
          </p:cNvPicPr>
          <p:nvPr/>
        </p:nvPicPr>
        <p:blipFill>
          <a:blip r:embed="rId3"/>
          <a:stretch>
            <a:fillRect/>
          </a:stretch>
        </p:blipFill>
        <p:spPr>
          <a:xfrm>
            <a:off x="9776447" y="1929883"/>
            <a:ext cx="1632047" cy="679788"/>
          </a:xfrm>
          <a:prstGeom prst="rect">
            <a:avLst/>
          </a:prstGeom>
          <a:ln w="12700">
            <a:miter lim="400000"/>
          </a:ln>
        </p:spPr>
      </p:pic>
      <p:grpSp>
        <p:nvGrpSpPr>
          <p:cNvPr id="27" name="Group">
            <a:extLst>
              <a:ext uri="{FF2B5EF4-FFF2-40B4-BE49-F238E27FC236}">
                <a16:creationId xmlns:a16="http://schemas.microsoft.com/office/drawing/2014/main" id="{B65A5204-0308-FAB2-71D6-55CF3B2ED5AC}"/>
              </a:ext>
            </a:extLst>
          </p:cNvPr>
          <p:cNvGrpSpPr/>
          <p:nvPr/>
        </p:nvGrpSpPr>
        <p:grpSpPr>
          <a:xfrm>
            <a:off x="6225907" y="1979661"/>
            <a:ext cx="2387601" cy="1981201"/>
            <a:chOff x="0" y="0"/>
            <a:chExt cx="2387600" cy="1981200"/>
          </a:xfrm>
        </p:grpSpPr>
        <p:pic>
          <p:nvPicPr>
            <p:cNvPr id="28" name="Image" descr="Image">
              <a:extLst>
                <a:ext uri="{FF2B5EF4-FFF2-40B4-BE49-F238E27FC236}">
                  <a16:creationId xmlns:a16="http://schemas.microsoft.com/office/drawing/2014/main" id="{A260A65D-8CB1-4F74-F383-11ED66EB3731}"/>
                </a:ext>
              </a:extLst>
            </p:cNvPr>
            <p:cNvPicPr>
              <a:picLocks noChangeAspect="1"/>
            </p:cNvPicPr>
            <p:nvPr/>
          </p:nvPicPr>
          <p:blipFill>
            <a:blip r:embed="rId4"/>
            <a:stretch>
              <a:fillRect/>
            </a:stretch>
          </p:blipFill>
          <p:spPr>
            <a:xfrm flipH="1">
              <a:off x="0" y="0"/>
              <a:ext cx="2387600" cy="1981200"/>
            </a:xfrm>
            <a:prstGeom prst="rect">
              <a:avLst/>
            </a:prstGeom>
            <a:ln w="12700" cap="flat">
              <a:noFill/>
              <a:miter lim="400000"/>
            </a:ln>
            <a:effectLst/>
          </p:spPr>
        </p:pic>
        <p:pic>
          <p:nvPicPr>
            <p:cNvPr id="29" name="Image" descr="Image">
              <a:extLst>
                <a:ext uri="{FF2B5EF4-FFF2-40B4-BE49-F238E27FC236}">
                  <a16:creationId xmlns:a16="http://schemas.microsoft.com/office/drawing/2014/main" id="{A0118FAD-2BF1-119F-EED6-AB53D0EB559F}"/>
                </a:ext>
              </a:extLst>
            </p:cNvPr>
            <p:cNvPicPr>
              <a:picLocks noChangeAspect="1"/>
            </p:cNvPicPr>
            <p:nvPr/>
          </p:nvPicPr>
          <p:blipFill>
            <a:blip r:embed="rId4"/>
            <a:srcRect r="50116" b="58147"/>
            <a:stretch>
              <a:fillRect/>
            </a:stretch>
          </p:blipFill>
          <p:spPr>
            <a:xfrm>
              <a:off x="1162939" y="0"/>
              <a:ext cx="1191030" cy="829178"/>
            </a:xfrm>
            <a:prstGeom prst="rect">
              <a:avLst/>
            </a:prstGeom>
            <a:ln w="12700" cap="flat">
              <a:noFill/>
              <a:miter lim="400000"/>
            </a:ln>
            <a:effectLst/>
          </p:spPr>
        </p:pic>
      </p:grpSp>
      <p:pic>
        <p:nvPicPr>
          <p:cNvPr id="30" name="Image" descr="Image">
            <a:extLst>
              <a:ext uri="{FF2B5EF4-FFF2-40B4-BE49-F238E27FC236}">
                <a16:creationId xmlns:a16="http://schemas.microsoft.com/office/drawing/2014/main" id="{59C3BAF6-E572-D7D6-B4C2-1B84EC4D09AC}"/>
              </a:ext>
            </a:extLst>
          </p:cNvPr>
          <p:cNvPicPr>
            <a:picLocks noChangeAspect="1"/>
          </p:cNvPicPr>
          <p:nvPr/>
        </p:nvPicPr>
        <p:blipFill>
          <a:blip r:embed="rId5"/>
          <a:stretch>
            <a:fillRect/>
          </a:stretch>
        </p:blipFill>
        <p:spPr>
          <a:xfrm>
            <a:off x="5914757" y="4182382"/>
            <a:ext cx="3009901" cy="2781301"/>
          </a:xfrm>
          <a:prstGeom prst="rect">
            <a:avLst/>
          </a:prstGeom>
          <a:ln w="12700">
            <a:miter lim="400000"/>
          </a:ln>
        </p:spPr>
      </p:pic>
      <p:pic>
        <p:nvPicPr>
          <p:cNvPr id="31" name="Image" descr="Image">
            <a:extLst>
              <a:ext uri="{FF2B5EF4-FFF2-40B4-BE49-F238E27FC236}">
                <a16:creationId xmlns:a16="http://schemas.microsoft.com/office/drawing/2014/main" id="{DE1D4AFD-EBBD-C33B-22EE-1FDEA1C5F656}"/>
              </a:ext>
            </a:extLst>
          </p:cNvPr>
          <p:cNvPicPr>
            <a:picLocks noChangeAspect="1"/>
          </p:cNvPicPr>
          <p:nvPr/>
        </p:nvPicPr>
        <p:blipFill>
          <a:blip r:embed="rId6"/>
          <a:stretch>
            <a:fillRect/>
          </a:stretch>
        </p:blipFill>
        <p:spPr>
          <a:xfrm>
            <a:off x="9151576" y="2707192"/>
            <a:ext cx="2862881" cy="2487324"/>
          </a:xfrm>
          <a:prstGeom prst="rect">
            <a:avLst/>
          </a:prstGeom>
          <a:ln w="12700">
            <a:miter lim="400000"/>
          </a:ln>
        </p:spPr>
      </p:pic>
      <p:sp>
        <p:nvSpPr>
          <p:cNvPr id="32" name="Line">
            <a:extLst>
              <a:ext uri="{FF2B5EF4-FFF2-40B4-BE49-F238E27FC236}">
                <a16:creationId xmlns:a16="http://schemas.microsoft.com/office/drawing/2014/main" id="{80D585A6-DEC3-AC5E-CF05-126C65F4D989}"/>
              </a:ext>
            </a:extLst>
          </p:cNvPr>
          <p:cNvSpPr/>
          <p:nvPr/>
        </p:nvSpPr>
        <p:spPr>
          <a:xfrm flipH="1">
            <a:off x="7148554" y="1903445"/>
            <a:ext cx="347058" cy="347057"/>
          </a:xfrm>
          <a:prstGeom prst="line">
            <a:avLst/>
          </a:prstGeom>
          <a:ln w="25400" cap="rnd">
            <a:solidFill>
              <a:srgbClr val="0096FF"/>
            </a:solidFill>
            <a:tailEnd type="triangle"/>
          </a:ln>
          <a:effectLst>
            <a:outerShdw blurRad="38100" dist="20000" dir="5400000" rotWithShape="0">
              <a:srgbClr val="000000">
                <a:alpha val="38000"/>
              </a:srgbClr>
            </a:outerShdw>
          </a:effectLst>
        </p:spPr>
        <p:txBody>
          <a:bodyPr lIns="45719" rIns="45719"/>
          <a:lstStyle/>
          <a:p>
            <a:endParaRPr/>
          </a:p>
        </p:txBody>
      </p:sp>
      <p:sp>
        <p:nvSpPr>
          <p:cNvPr id="33" name="Solid Ne/Ar  500 nm film">
            <a:extLst>
              <a:ext uri="{FF2B5EF4-FFF2-40B4-BE49-F238E27FC236}">
                <a16:creationId xmlns:a16="http://schemas.microsoft.com/office/drawing/2014/main" id="{47E047D9-88B4-6AFF-C6EA-C0AF705E5400}"/>
              </a:ext>
            </a:extLst>
          </p:cNvPr>
          <p:cNvSpPr txBox="1"/>
          <p:nvPr/>
        </p:nvSpPr>
        <p:spPr>
          <a:xfrm>
            <a:off x="7387424" y="1473268"/>
            <a:ext cx="917263" cy="4420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1200">
                <a:solidFill>
                  <a:srgbClr val="0096FF"/>
                </a:solidFill>
              </a:defRPr>
            </a:pPr>
            <a:r>
              <a:rPr dirty="0"/>
              <a:t>Solid Ne/</a:t>
            </a:r>
            <a:r>
              <a:rPr dirty="0" err="1"/>
              <a:t>Ar</a:t>
            </a:r>
            <a:r>
              <a:rPr dirty="0"/>
              <a:t> </a:t>
            </a:r>
            <a:br>
              <a:rPr dirty="0"/>
            </a:br>
            <a:r>
              <a:rPr dirty="0"/>
              <a:t>500 nm film</a:t>
            </a:r>
          </a:p>
        </p:txBody>
      </p:sp>
      <p:pic>
        <p:nvPicPr>
          <p:cNvPr id="34" name="Image" descr="Image">
            <a:extLst>
              <a:ext uri="{FF2B5EF4-FFF2-40B4-BE49-F238E27FC236}">
                <a16:creationId xmlns:a16="http://schemas.microsoft.com/office/drawing/2014/main" id="{7452E534-7E57-206C-55FD-CC1B540235D2}"/>
              </a:ext>
            </a:extLst>
          </p:cNvPr>
          <p:cNvPicPr>
            <a:picLocks noChangeAspect="1"/>
          </p:cNvPicPr>
          <p:nvPr/>
        </p:nvPicPr>
        <p:blipFill>
          <a:blip r:embed="rId7"/>
          <a:srcRect l="9220" t="448" b="448"/>
          <a:stretch>
            <a:fillRect/>
          </a:stretch>
        </p:blipFill>
        <p:spPr>
          <a:xfrm>
            <a:off x="2004980" y="1547185"/>
            <a:ext cx="3909777" cy="5297051"/>
          </a:xfrm>
          <a:prstGeom prst="rect">
            <a:avLst/>
          </a:prstGeom>
          <a:ln w="12700">
            <a:miter lim="400000"/>
          </a:ln>
        </p:spPr>
      </p:pic>
      <p:sp>
        <p:nvSpPr>
          <p:cNvPr id="35" name="Rectangle">
            <a:extLst>
              <a:ext uri="{FF2B5EF4-FFF2-40B4-BE49-F238E27FC236}">
                <a16:creationId xmlns:a16="http://schemas.microsoft.com/office/drawing/2014/main" id="{088F63A8-16C2-2F2E-4C4A-1754F9D0F639}"/>
              </a:ext>
            </a:extLst>
          </p:cNvPr>
          <p:cNvSpPr/>
          <p:nvPr/>
        </p:nvSpPr>
        <p:spPr>
          <a:xfrm>
            <a:off x="1101830" y="5304363"/>
            <a:ext cx="1270001" cy="334358"/>
          </a:xfrm>
          <a:prstGeom prst="rect">
            <a:avLst/>
          </a:prstGeom>
          <a:solidFill>
            <a:srgbClr val="FFFFFF"/>
          </a:solidFill>
          <a:ln w="12700">
            <a:miter lim="400000"/>
          </a:ln>
        </p:spPr>
        <p:txBody>
          <a:bodyPr lIns="45719" rIns="45719" anchor="ctr"/>
          <a:lstStyle/>
          <a:p>
            <a:endParaRPr/>
          </a:p>
        </p:txBody>
      </p:sp>
      <p:sp>
        <p:nvSpPr>
          <p:cNvPr id="36" name="Helmholtz coil">
            <a:extLst>
              <a:ext uri="{FF2B5EF4-FFF2-40B4-BE49-F238E27FC236}">
                <a16:creationId xmlns:a16="http://schemas.microsoft.com/office/drawing/2014/main" id="{89EFBA43-32B2-097D-1532-50747256E971}"/>
              </a:ext>
            </a:extLst>
          </p:cNvPr>
          <p:cNvSpPr txBox="1"/>
          <p:nvPr/>
        </p:nvSpPr>
        <p:spPr>
          <a:xfrm>
            <a:off x="3733002" y="5466405"/>
            <a:ext cx="1095039" cy="26425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a:lvl1pPr>
          </a:lstStyle>
          <a:p>
            <a:r>
              <a:t>Helmholtz coil </a:t>
            </a:r>
          </a:p>
        </p:txBody>
      </p:sp>
      <p:sp>
        <p:nvSpPr>
          <p:cNvPr id="37" name="Rectangle">
            <a:extLst>
              <a:ext uri="{FF2B5EF4-FFF2-40B4-BE49-F238E27FC236}">
                <a16:creationId xmlns:a16="http://schemas.microsoft.com/office/drawing/2014/main" id="{F7EB1424-599C-3D48-32A7-922986D810AD}"/>
              </a:ext>
            </a:extLst>
          </p:cNvPr>
          <p:cNvSpPr/>
          <p:nvPr/>
        </p:nvSpPr>
        <p:spPr>
          <a:xfrm>
            <a:off x="1802334" y="5983683"/>
            <a:ext cx="753229" cy="264255"/>
          </a:xfrm>
          <a:prstGeom prst="rect">
            <a:avLst/>
          </a:prstGeom>
          <a:solidFill>
            <a:srgbClr val="FFFFFF"/>
          </a:solidFill>
          <a:ln w="12700">
            <a:miter lim="400000"/>
          </a:ln>
        </p:spPr>
        <p:txBody>
          <a:bodyPr lIns="45719" rIns="45719" anchor="ctr"/>
          <a:lstStyle/>
          <a:p>
            <a:endParaRPr/>
          </a:p>
        </p:txBody>
      </p:sp>
      <p:sp>
        <p:nvSpPr>
          <p:cNvPr id="38" name="TARGET">
            <a:extLst>
              <a:ext uri="{FF2B5EF4-FFF2-40B4-BE49-F238E27FC236}">
                <a16:creationId xmlns:a16="http://schemas.microsoft.com/office/drawing/2014/main" id="{EEB65024-99B0-61B3-D715-28163CEFB2AD}"/>
              </a:ext>
            </a:extLst>
          </p:cNvPr>
          <p:cNvSpPr txBox="1"/>
          <p:nvPr/>
        </p:nvSpPr>
        <p:spPr>
          <a:xfrm>
            <a:off x="2059680" y="6238847"/>
            <a:ext cx="719322" cy="2642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sz="1200" b="1"/>
            </a:lvl1pPr>
          </a:lstStyle>
          <a:p>
            <a:r>
              <a:t>TARGET</a:t>
            </a:r>
          </a:p>
        </p:txBody>
      </p:sp>
      <p:sp>
        <p:nvSpPr>
          <p:cNvPr id="39" name="Up to 5x103  μ+/s">
            <a:extLst>
              <a:ext uri="{FF2B5EF4-FFF2-40B4-BE49-F238E27FC236}">
                <a16:creationId xmlns:a16="http://schemas.microsoft.com/office/drawing/2014/main" id="{B48FEB44-28DE-660E-E899-81E1285F87B3}"/>
              </a:ext>
            </a:extLst>
          </p:cNvPr>
          <p:cNvSpPr txBox="1"/>
          <p:nvPr/>
        </p:nvSpPr>
        <p:spPr>
          <a:xfrm>
            <a:off x="274986" y="5171943"/>
            <a:ext cx="1985349" cy="39624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p>
            <a:pPr>
              <a:defRPr sz="2000">
                <a:latin typeface="Helvetica Light"/>
                <a:ea typeface="Helvetica Light"/>
                <a:cs typeface="Helvetica Light"/>
                <a:sym typeface="Helvetica Light"/>
              </a:defRPr>
            </a:pPr>
            <a:r>
              <a:rPr dirty="0"/>
              <a:t>Up to 5x10</a:t>
            </a:r>
            <a:r>
              <a:rPr baseline="31999" dirty="0"/>
              <a:t>3  </a:t>
            </a:r>
            <a:r>
              <a:rPr dirty="0"/>
              <a:t>μ</a:t>
            </a:r>
            <a:r>
              <a:rPr baseline="31999" dirty="0"/>
              <a:t>+</a:t>
            </a:r>
            <a:r>
              <a:rPr dirty="0"/>
              <a:t>/s</a:t>
            </a:r>
          </a:p>
        </p:txBody>
      </p:sp>
      <p:sp>
        <p:nvSpPr>
          <p:cNvPr id="40" name="https://www.psi.ch/en/low-energy-muons">
            <a:extLst>
              <a:ext uri="{FF2B5EF4-FFF2-40B4-BE49-F238E27FC236}">
                <a16:creationId xmlns:a16="http://schemas.microsoft.com/office/drawing/2014/main" id="{34373677-1421-6852-5254-C14955811B19}"/>
              </a:ext>
            </a:extLst>
          </p:cNvPr>
          <p:cNvSpPr txBox="1"/>
          <p:nvPr/>
        </p:nvSpPr>
        <p:spPr>
          <a:xfrm>
            <a:off x="8485377" y="1518238"/>
            <a:ext cx="4195278" cy="3506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45719" rIns="45719">
            <a:spAutoFit/>
          </a:bodyPr>
          <a:lstStyle>
            <a:lvl1pPr>
              <a:defRPr u="sng">
                <a:uFill>
                  <a:solidFill>
                    <a:srgbClr val="000000"/>
                  </a:solidFill>
                </a:uFill>
                <a:hlinkClick r:id="rId8"/>
              </a:defRPr>
            </a:lvl1pPr>
          </a:lstStyle>
          <a:p>
            <a:pPr>
              <a:defRPr u="none">
                <a:uFillTx/>
              </a:defRPr>
            </a:pPr>
            <a:r>
              <a:rPr u="sng" dirty="0">
                <a:uFill>
                  <a:solidFill>
                    <a:srgbClr val="000000"/>
                  </a:solidFill>
                </a:uFill>
                <a:hlinkClick r:id="rId8"/>
              </a:rPr>
              <a:t>https://www.psi.ch/en/low-energy-muons</a:t>
            </a:r>
          </a:p>
        </p:txBody>
      </p:sp>
      <p:sp>
        <p:nvSpPr>
          <p:cNvPr id="2" name="TextBox 1">
            <a:extLst>
              <a:ext uri="{FF2B5EF4-FFF2-40B4-BE49-F238E27FC236}">
                <a16:creationId xmlns:a16="http://schemas.microsoft.com/office/drawing/2014/main" id="{342E7A30-C2BC-2A2B-7DC0-B151B224992F}"/>
              </a:ext>
            </a:extLst>
          </p:cNvPr>
          <p:cNvSpPr txBox="1"/>
          <p:nvPr/>
        </p:nvSpPr>
        <p:spPr>
          <a:xfrm>
            <a:off x="7733418" y="249753"/>
            <a:ext cx="3447221" cy="338554"/>
          </a:xfrm>
          <a:prstGeom prst="rect">
            <a:avLst/>
          </a:prstGeom>
          <a:noFill/>
        </p:spPr>
        <p:txBody>
          <a:bodyPr wrap="square">
            <a:spAutoFit/>
          </a:bodyPr>
          <a:lstStyle/>
          <a:p>
            <a:r>
              <a:rPr lang="en-US" sz="1600" dirty="0">
                <a:solidFill>
                  <a:schemeClr val="bg1"/>
                </a:solidFill>
              </a:rPr>
              <a:t>Edward Thorpe-Woods; Liverpool 2025</a:t>
            </a:r>
            <a:endParaRPr lang="en-US" sz="2400" dirty="0">
              <a:solidFill>
                <a:schemeClr val="bg1"/>
              </a:solidFill>
            </a:endParaRPr>
          </a:p>
        </p:txBody>
      </p:sp>
    </p:spTree>
    <p:extLst>
      <p:ext uri="{BB962C8B-B14F-4D97-AF65-F5344CB8AC3E}">
        <p14:creationId xmlns:p14="http://schemas.microsoft.com/office/powerpoint/2010/main" val="434878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7587E4F-0329-0C50-C065-A1C072464080}"/>
              </a:ext>
            </a:extLst>
          </p:cNvPr>
          <p:cNvSpPr txBox="1"/>
          <p:nvPr/>
        </p:nvSpPr>
        <p:spPr>
          <a:xfrm>
            <a:off x="1534160" y="742389"/>
            <a:ext cx="8148320" cy="646331"/>
          </a:xfrm>
          <a:prstGeom prst="rect">
            <a:avLst/>
          </a:prstGeom>
          <a:noFill/>
        </p:spPr>
        <p:txBody>
          <a:bodyPr wrap="square" rtlCol="0">
            <a:spAutoFit/>
          </a:bodyPr>
          <a:lstStyle/>
          <a:p>
            <a:pPr algn="ctr"/>
            <a:r>
              <a:rPr lang="en-US" sz="3600" b="1" dirty="0"/>
              <a:t>Mu-MASS timeline</a:t>
            </a:r>
          </a:p>
        </p:txBody>
      </p:sp>
      <p:cxnSp>
        <p:nvCxnSpPr>
          <p:cNvPr id="7" name="Straight Arrow Connector 6">
            <a:extLst>
              <a:ext uri="{FF2B5EF4-FFF2-40B4-BE49-F238E27FC236}">
                <a16:creationId xmlns:a16="http://schemas.microsoft.com/office/drawing/2014/main" id="{156A0121-1CC1-FC06-2950-429EC06467D5}"/>
              </a:ext>
            </a:extLst>
          </p:cNvPr>
          <p:cNvCxnSpPr>
            <a:cxnSpLocks/>
          </p:cNvCxnSpPr>
          <p:nvPr/>
        </p:nvCxnSpPr>
        <p:spPr>
          <a:xfrm>
            <a:off x="400050" y="2110555"/>
            <a:ext cx="11699801" cy="0"/>
          </a:xfrm>
          <a:prstGeom prst="straightConnector1">
            <a:avLst/>
          </a:prstGeom>
          <a:ln w="57150">
            <a:solidFill>
              <a:srgbClr val="215CAF"/>
            </a:solidFill>
            <a:tailEnd type="triangle"/>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3CC37365-0FB4-46A6-1BBE-AE645B06149A}"/>
              </a:ext>
            </a:extLst>
          </p:cNvPr>
          <p:cNvSpPr txBox="1"/>
          <p:nvPr/>
        </p:nvSpPr>
        <p:spPr>
          <a:xfrm>
            <a:off x="984130" y="2306190"/>
            <a:ext cx="1489262" cy="923330"/>
          </a:xfrm>
          <a:prstGeom prst="rect">
            <a:avLst/>
          </a:prstGeom>
          <a:noFill/>
        </p:spPr>
        <p:txBody>
          <a:bodyPr wrap="square" rtlCol="0">
            <a:spAutoFit/>
          </a:bodyPr>
          <a:lstStyle/>
          <a:p>
            <a:pPr algn="ctr"/>
            <a:r>
              <a:rPr lang="en-US" dirty="0"/>
              <a:t>1.5W UV CW laser developed</a:t>
            </a:r>
            <a:endParaRPr lang="en-CH" dirty="0"/>
          </a:p>
        </p:txBody>
      </p:sp>
      <p:cxnSp>
        <p:nvCxnSpPr>
          <p:cNvPr id="12" name="Straight Connector 11">
            <a:extLst>
              <a:ext uri="{FF2B5EF4-FFF2-40B4-BE49-F238E27FC236}">
                <a16:creationId xmlns:a16="http://schemas.microsoft.com/office/drawing/2014/main" id="{EA382DC8-D5F2-76D6-A5F9-EF2888932842}"/>
              </a:ext>
            </a:extLst>
          </p:cNvPr>
          <p:cNvCxnSpPr>
            <a:cxnSpLocks/>
          </p:cNvCxnSpPr>
          <p:nvPr/>
        </p:nvCxnSpPr>
        <p:spPr>
          <a:xfrm>
            <a:off x="400050" y="1956502"/>
            <a:ext cx="0" cy="295275"/>
          </a:xfrm>
          <a:prstGeom prst="line">
            <a:avLst/>
          </a:prstGeom>
        </p:spPr>
        <p:style>
          <a:lnRef idx="2">
            <a:schemeClr val="accent1"/>
          </a:lnRef>
          <a:fillRef idx="0">
            <a:schemeClr val="accent1"/>
          </a:fillRef>
          <a:effectRef idx="1">
            <a:schemeClr val="accent1"/>
          </a:effectRef>
          <a:fontRef idx="minor">
            <a:schemeClr val="tx1"/>
          </a:fontRef>
        </p:style>
      </p:cxnSp>
      <p:sp>
        <p:nvSpPr>
          <p:cNvPr id="13" name="TextBox 12">
            <a:extLst>
              <a:ext uri="{FF2B5EF4-FFF2-40B4-BE49-F238E27FC236}">
                <a16:creationId xmlns:a16="http://schemas.microsoft.com/office/drawing/2014/main" id="{201E861A-3E7D-7525-7C60-5CABC3021FC8}"/>
              </a:ext>
            </a:extLst>
          </p:cNvPr>
          <p:cNvSpPr txBox="1"/>
          <p:nvPr/>
        </p:nvSpPr>
        <p:spPr>
          <a:xfrm>
            <a:off x="-176213" y="1516205"/>
            <a:ext cx="1152525" cy="369332"/>
          </a:xfrm>
          <a:prstGeom prst="rect">
            <a:avLst/>
          </a:prstGeom>
          <a:noFill/>
        </p:spPr>
        <p:txBody>
          <a:bodyPr wrap="square" rtlCol="0">
            <a:spAutoFit/>
          </a:bodyPr>
          <a:lstStyle/>
          <a:p>
            <a:pPr algn="ctr"/>
            <a:r>
              <a:rPr lang="en-US" dirty="0"/>
              <a:t>2018</a:t>
            </a:r>
            <a:endParaRPr lang="en-CH" dirty="0"/>
          </a:p>
        </p:txBody>
      </p:sp>
      <p:cxnSp>
        <p:nvCxnSpPr>
          <p:cNvPr id="14" name="Straight Connector 13">
            <a:extLst>
              <a:ext uri="{FF2B5EF4-FFF2-40B4-BE49-F238E27FC236}">
                <a16:creationId xmlns:a16="http://schemas.microsoft.com/office/drawing/2014/main" id="{E25337C8-B269-CFC5-D122-5056BD124EC6}"/>
              </a:ext>
            </a:extLst>
          </p:cNvPr>
          <p:cNvCxnSpPr>
            <a:cxnSpLocks/>
          </p:cNvCxnSpPr>
          <p:nvPr/>
        </p:nvCxnSpPr>
        <p:spPr>
          <a:xfrm>
            <a:off x="1762125" y="1956502"/>
            <a:ext cx="0" cy="295275"/>
          </a:xfrm>
          <a:prstGeom prst="line">
            <a:avLst/>
          </a:prstGeom>
        </p:spPr>
        <p:style>
          <a:lnRef idx="2">
            <a:schemeClr val="accent1"/>
          </a:lnRef>
          <a:fillRef idx="0">
            <a:schemeClr val="accent1"/>
          </a:fillRef>
          <a:effectRef idx="1">
            <a:schemeClr val="accent1"/>
          </a:effectRef>
          <a:fontRef idx="minor">
            <a:schemeClr val="tx1"/>
          </a:fontRef>
        </p:style>
      </p:cxnSp>
      <p:sp>
        <p:nvSpPr>
          <p:cNvPr id="15" name="TextBox 14">
            <a:extLst>
              <a:ext uri="{FF2B5EF4-FFF2-40B4-BE49-F238E27FC236}">
                <a16:creationId xmlns:a16="http://schemas.microsoft.com/office/drawing/2014/main" id="{D8920666-78B0-80BF-BCD9-15CE537D5523}"/>
              </a:ext>
            </a:extLst>
          </p:cNvPr>
          <p:cNvSpPr txBox="1"/>
          <p:nvPr/>
        </p:nvSpPr>
        <p:spPr>
          <a:xfrm>
            <a:off x="1185862" y="1516205"/>
            <a:ext cx="1152525" cy="369332"/>
          </a:xfrm>
          <a:prstGeom prst="rect">
            <a:avLst/>
          </a:prstGeom>
          <a:noFill/>
        </p:spPr>
        <p:txBody>
          <a:bodyPr wrap="square" rtlCol="0">
            <a:spAutoFit/>
          </a:bodyPr>
          <a:lstStyle/>
          <a:p>
            <a:pPr algn="ctr"/>
            <a:r>
              <a:rPr lang="en-US" dirty="0"/>
              <a:t>2019</a:t>
            </a:r>
            <a:endParaRPr lang="en-CH" dirty="0"/>
          </a:p>
        </p:txBody>
      </p:sp>
      <p:cxnSp>
        <p:nvCxnSpPr>
          <p:cNvPr id="16" name="Straight Connector 15">
            <a:extLst>
              <a:ext uri="{FF2B5EF4-FFF2-40B4-BE49-F238E27FC236}">
                <a16:creationId xmlns:a16="http://schemas.microsoft.com/office/drawing/2014/main" id="{B82EC5A5-CDDE-D95A-8C0A-F3AB44B29756}"/>
              </a:ext>
            </a:extLst>
          </p:cNvPr>
          <p:cNvCxnSpPr>
            <a:cxnSpLocks/>
          </p:cNvCxnSpPr>
          <p:nvPr/>
        </p:nvCxnSpPr>
        <p:spPr>
          <a:xfrm>
            <a:off x="3219450" y="1956502"/>
            <a:ext cx="0" cy="295275"/>
          </a:xfrm>
          <a:prstGeom prst="line">
            <a:avLst/>
          </a:prstGeom>
        </p:spPr>
        <p:style>
          <a:lnRef idx="2">
            <a:schemeClr val="accent1"/>
          </a:lnRef>
          <a:fillRef idx="0">
            <a:schemeClr val="accent1"/>
          </a:fillRef>
          <a:effectRef idx="1">
            <a:schemeClr val="accent1"/>
          </a:effectRef>
          <a:fontRef idx="minor">
            <a:schemeClr val="tx1"/>
          </a:fontRef>
        </p:style>
      </p:cxnSp>
      <p:sp>
        <p:nvSpPr>
          <p:cNvPr id="17" name="TextBox 16">
            <a:extLst>
              <a:ext uri="{FF2B5EF4-FFF2-40B4-BE49-F238E27FC236}">
                <a16:creationId xmlns:a16="http://schemas.microsoft.com/office/drawing/2014/main" id="{EFC2BAC8-6A2F-63D0-0793-88284E7153F0}"/>
              </a:ext>
            </a:extLst>
          </p:cNvPr>
          <p:cNvSpPr txBox="1"/>
          <p:nvPr/>
        </p:nvSpPr>
        <p:spPr>
          <a:xfrm>
            <a:off x="2643187" y="1516205"/>
            <a:ext cx="1152525" cy="369332"/>
          </a:xfrm>
          <a:prstGeom prst="rect">
            <a:avLst/>
          </a:prstGeom>
          <a:noFill/>
        </p:spPr>
        <p:txBody>
          <a:bodyPr wrap="square" rtlCol="0">
            <a:spAutoFit/>
          </a:bodyPr>
          <a:lstStyle/>
          <a:p>
            <a:pPr algn="ctr"/>
            <a:r>
              <a:rPr lang="en-US" dirty="0"/>
              <a:t>2020</a:t>
            </a:r>
            <a:endParaRPr lang="en-CH" dirty="0"/>
          </a:p>
        </p:txBody>
      </p:sp>
      <p:cxnSp>
        <p:nvCxnSpPr>
          <p:cNvPr id="18" name="Straight Connector 17">
            <a:extLst>
              <a:ext uri="{FF2B5EF4-FFF2-40B4-BE49-F238E27FC236}">
                <a16:creationId xmlns:a16="http://schemas.microsoft.com/office/drawing/2014/main" id="{DF09B635-F748-8B65-AD44-BB3D18682706}"/>
              </a:ext>
            </a:extLst>
          </p:cNvPr>
          <p:cNvCxnSpPr>
            <a:cxnSpLocks/>
          </p:cNvCxnSpPr>
          <p:nvPr/>
        </p:nvCxnSpPr>
        <p:spPr>
          <a:xfrm>
            <a:off x="4676775" y="1956502"/>
            <a:ext cx="0" cy="295275"/>
          </a:xfrm>
          <a:prstGeom prst="line">
            <a:avLst/>
          </a:prstGeom>
        </p:spPr>
        <p:style>
          <a:lnRef idx="2">
            <a:schemeClr val="accent1"/>
          </a:lnRef>
          <a:fillRef idx="0">
            <a:schemeClr val="accent1"/>
          </a:fillRef>
          <a:effectRef idx="1">
            <a:schemeClr val="accent1"/>
          </a:effectRef>
          <a:fontRef idx="minor">
            <a:schemeClr val="tx1"/>
          </a:fontRef>
        </p:style>
      </p:cxnSp>
      <p:sp>
        <p:nvSpPr>
          <p:cNvPr id="19" name="TextBox 18">
            <a:extLst>
              <a:ext uri="{FF2B5EF4-FFF2-40B4-BE49-F238E27FC236}">
                <a16:creationId xmlns:a16="http://schemas.microsoft.com/office/drawing/2014/main" id="{F6925025-D0C4-B4E4-9B41-A40B95C70249}"/>
              </a:ext>
            </a:extLst>
          </p:cNvPr>
          <p:cNvSpPr txBox="1"/>
          <p:nvPr/>
        </p:nvSpPr>
        <p:spPr>
          <a:xfrm>
            <a:off x="4100512" y="1516205"/>
            <a:ext cx="1152525" cy="369332"/>
          </a:xfrm>
          <a:prstGeom prst="rect">
            <a:avLst/>
          </a:prstGeom>
          <a:noFill/>
        </p:spPr>
        <p:txBody>
          <a:bodyPr wrap="square" rtlCol="0">
            <a:spAutoFit/>
          </a:bodyPr>
          <a:lstStyle/>
          <a:p>
            <a:pPr algn="ctr"/>
            <a:r>
              <a:rPr lang="en-US" dirty="0"/>
              <a:t>07/21</a:t>
            </a:r>
            <a:endParaRPr lang="en-CH" dirty="0"/>
          </a:p>
        </p:txBody>
      </p:sp>
      <p:cxnSp>
        <p:nvCxnSpPr>
          <p:cNvPr id="20" name="Straight Connector 19">
            <a:extLst>
              <a:ext uri="{FF2B5EF4-FFF2-40B4-BE49-F238E27FC236}">
                <a16:creationId xmlns:a16="http://schemas.microsoft.com/office/drawing/2014/main" id="{4E8FB55A-6E84-BBE6-D468-F930714409CB}"/>
              </a:ext>
            </a:extLst>
          </p:cNvPr>
          <p:cNvCxnSpPr>
            <a:cxnSpLocks/>
          </p:cNvCxnSpPr>
          <p:nvPr/>
        </p:nvCxnSpPr>
        <p:spPr>
          <a:xfrm>
            <a:off x="6096000" y="1956502"/>
            <a:ext cx="0" cy="2952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28BA6831-F1F6-0AA1-7768-BC3D9B05FEF0}"/>
              </a:ext>
            </a:extLst>
          </p:cNvPr>
          <p:cNvCxnSpPr>
            <a:cxnSpLocks/>
          </p:cNvCxnSpPr>
          <p:nvPr/>
        </p:nvCxnSpPr>
        <p:spPr>
          <a:xfrm>
            <a:off x="7534275" y="1956502"/>
            <a:ext cx="0" cy="295275"/>
          </a:xfrm>
          <a:prstGeom prst="line">
            <a:avLst/>
          </a:prstGeom>
        </p:spPr>
        <p:style>
          <a:lnRef idx="2">
            <a:schemeClr val="accent1"/>
          </a:lnRef>
          <a:fillRef idx="0">
            <a:schemeClr val="accent1"/>
          </a:fillRef>
          <a:effectRef idx="1">
            <a:schemeClr val="accent1"/>
          </a:effectRef>
          <a:fontRef idx="minor">
            <a:schemeClr val="tx1"/>
          </a:fontRef>
        </p:style>
      </p:cxnSp>
      <p:cxnSp>
        <p:nvCxnSpPr>
          <p:cNvPr id="24" name="Straight Connector 23">
            <a:extLst>
              <a:ext uri="{FF2B5EF4-FFF2-40B4-BE49-F238E27FC236}">
                <a16:creationId xmlns:a16="http://schemas.microsoft.com/office/drawing/2014/main" id="{3AE13D9B-9A7C-7714-D614-84C7171D0D38}"/>
              </a:ext>
            </a:extLst>
          </p:cNvPr>
          <p:cNvCxnSpPr>
            <a:cxnSpLocks/>
          </p:cNvCxnSpPr>
          <p:nvPr/>
        </p:nvCxnSpPr>
        <p:spPr>
          <a:xfrm>
            <a:off x="10420350" y="1956502"/>
            <a:ext cx="0" cy="295275"/>
          </a:xfrm>
          <a:prstGeom prst="line">
            <a:avLst/>
          </a:prstGeom>
        </p:spPr>
        <p:style>
          <a:lnRef idx="2">
            <a:schemeClr val="accent1"/>
          </a:lnRef>
          <a:fillRef idx="0">
            <a:schemeClr val="accent1"/>
          </a:fillRef>
          <a:effectRef idx="1">
            <a:schemeClr val="accent1"/>
          </a:effectRef>
          <a:fontRef idx="minor">
            <a:schemeClr val="tx1"/>
          </a:fontRef>
        </p:style>
      </p:cxnSp>
      <p:sp>
        <p:nvSpPr>
          <p:cNvPr id="25" name="TextBox 24">
            <a:extLst>
              <a:ext uri="{FF2B5EF4-FFF2-40B4-BE49-F238E27FC236}">
                <a16:creationId xmlns:a16="http://schemas.microsoft.com/office/drawing/2014/main" id="{A032BB65-93F4-FB2C-5587-A6F21C4CA8E2}"/>
              </a:ext>
            </a:extLst>
          </p:cNvPr>
          <p:cNvSpPr txBox="1"/>
          <p:nvPr/>
        </p:nvSpPr>
        <p:spPr>
          <a:xfrm>
            <a:off x="5519737" y="1516205"/>
            <a:ext cx="1152525" cy="369332"/>
          </a:xfrm>
          <a:prstGeom prst="rect">
            <a:avLst/>
          </a:prstGeom>
          <a:noFill/>
        </p:spPr>
        <p:txBody>
          <a:bodyPr wrap="square" rtlCol="0">
            <a:spAutoFit/>
          </a:bodyPr>
          <a:lstStyle/>
          <a:p>
            <a:pPr algn="ctr"/>
            <a:r>
              <a:rPr lang="en-US" dirty="0"/>
              <a:t>12/22</a:t>
            </a:r>
            <a:endParaRPr lang="en-CH" dirty="0"/>
          </a:p>
        </p:txBody>
      </p:sp>
      <p:sp>
        <p:nvSpPr>
          <p:cNvPr id="26" name="TextBox 25">
            <a:extLst>
              <a:ext uri="{FF2B5EF4-FFF2-40B4-BE49-F238E27FC236}">
                <a16:creationId xmlns:a16="http://schemas.microsoft.com/office/drawing/2014/main" id="{6B73087B-C934-8E96-D37C-AE214C72DE91}"/>
              </a:ext>
            </a:extLst>
          </p:cNvPr>
          <p:cNvSpPr txBox="1"/>
          <p:nvPr/>
        </p:nvSpPr>
        <p:spPr>
          <a:xfrm>
            <a:off x="6938962" y="1516205"/>
            <a:ext cx="1152525" cy="369332"/>
          </a:xfrm>
          <a:prstGeom prst="rect">
            <a:avLst/>
          </a:prstGeom>
          <a:noFill/>
        </p:spPr>
        <p:txBody>
          <a:bodyPr wrap="square" rtlCol="0">
            <a:spAutoFit/>
          </a:bodyPr>
          <a:lstStyle/>
          <a:p>
            <a:pPr algn="ctr"/>
            <a:r>
              <a:rPr lang="en-US" dirty="0"/>
              <a:t>12/23</a:t>
            </a:r>
            <a:endParaRPr lang="en-CH" dirty="0"/>
          </a:p>
        </p:txBody>
      </p:sp>
      <p:sp>
        <p:nvSpPr>
          <p:cNvPr id="28" name="TextBox 27">
            <a:extLst>
              <a:ext uri="{FF2B5EF4-FFF2-40B4-BE49-F238E27FC236}">
                <a16:creationId xmlns:a16="http://schemas.microsoft.com/office/drawing/2014/main" id="{63F4014F-370D-33EB-1FFE-DC1481D7051D}"/>
              </a:ext>
            </a:extLst>
          </p:cNvPr>
          <p:cNvSpPr txBox="1"/>
          <p:nvPr/>
        </p:nvSpPr>
        <p:spPr>
          <a:xfrm>
            <a:off x="9777412" y="1516205"/>
            <a:ext cx="1152525" cy="369332"/>
          </a:xfrm>
          <a:prstGeom prst="rect">
            <a:avLst/>
          </a:prstGeom>
          <a:noFill/>
        </p:spPr>
        <p:txBody>
          <a:bodyPr wrap="square" rtlCol="0">
            <a:spAutoFit/>
          </a:bodyPr>
          <a:lstStyle/>
          <a:p>
            <a:pPr algn="ctr"/>
            <a:r>
              <a:rPr lang="en-US" dirty="0"/>
              <a:t>11/25</a:t>
            </a:r>
            <a:endParaRPr lang="en-CH" dirty="0"/>
          </a:p>
        </p:txBody>
      </p:sp>
      <p:sp>
        <p:nvSpPr>
          <p:cNvPr id="29" name="TextBox 28">
            <a:extLst>
              <a:ext uri="{FF2B5EF4-FFF2-40B4-BE49-F238E27FC236}">
                <a16:creationId xmlns:a16="http://schemas.microsoft.com/office/drawing/2014/main" id="{D4C7F39C-F08E-D0A2-D663-723AC3AC8655}"/>
              </a:ext>
            </a:extLst>
          </p:cNvPr>
          <p:cNvSpPr txBox="1"/>
          <p:nvPr/>
        </p:nvSpPr>
        <p:spPr>
          <a:xfrm>
            <a:off x="6972366" y="2283196"/>
            <a:ext cx="1152525" cy="646331"/>
          </a:xfrm>
          <a:prstGeom prst="rect">
            <a:avLst/>
          </a:prstGeom>
          <a:noFill/>
        </p:spPr>
        <p:txBody>
          <a:bodyPr wrap="square" rtlCol="0">
            <a:spAutoFit/>
          </a:bodyPr>
          <a:lstStyle/>
          <a:p>
            <a:pPr algn="ctr"/>
            <a:r>
              <a:rPr lang="en-US" dirty="0"/>
              <a:t>Diffusion studies 2</a:t>
            </a:r>
            <a:endParaRPr lang="en-CH" dirty="0"/>
          </a:p>
        </p:txBody>
      </p:sp>
      <p:sp>
        <p:nvSpPr>
          <p:cNvPr id="30" name="TextBox 29">
            <a:extLst>
              <a:ext uri="{FF2B5EF4-FFF2-40B4-BE49-F238E27FC236}">
                <a16:creationId xmlns:a16="http://schemas.microsoft.com/office/drawing/2014/main" id="{7C224D63-0D31-F207-B33D-2098F1459D4F}"/>
              </a:ext>
            </a:extLst>
          </p:cNvPr>
          <p:cNvSpPr txBox="1"/>
          <p:nvPr/>
        </p:nvSpPr>
        <p:spPr>
          <a:xfrm>
            <a:off x="2543176" y="2283196"/>
            <a:ext cx="1352545" cy="646331"/>
          </a:xfrm>
          <a:prstGeom prst="rect">
            <a:avLst/>
          </a:prstGeom>
          <a:noFill/>
        </p:spPr>
        <p:txBody>
          <a:bodyPr wrap="square" rtlCol="0">
            <a:spAutoFit/>
          </a:bodyPr>
          <a:lstStyle/>
          <a:p>
            <a:pPr algn="ctr"/>
            <a:r>
              <a:rPr lang="en-US" dirty="0"/>
              <a:t>Engineering runs PSI</a:t>
            </a:r>
            <a:endParaRPr lang="en-CH" dirty="0"/>
          </a:p>
        </p:txBody>
      </p:sp>
      <p:sp>
        <p:nvSpPr>
          <p:cNvPr id="31" name="TextBox 30">
            <a:extLst>
              <a:ext uri="{FF2B5EF4-FFF2-40B4-BE49-F238E27FC236}">
                <a16:creationId xmlns:a16="http://schemas.microsoft.com/office/drawing/2014/main" id="{DA4D85DA-9E5E-8B6E-85F4-598B25FF4680}"/>
              </a:ext>
            </a:extLst>
          </p:cNvPr>
          <p:cNvSpPr txBox="1"/>
          <p:nvPr/>
        </p:nvSpPr>
        <p:spPr>
          <a:xfrm>
            <a:off x="5419726" y="2283196"/>
            <a:ext cx="1352545" cy="646331"/>
          </a:xfrm>
          <a:prstGeom prst="rect">
            <a:avLst/>
          </a:prstGeom>
          <a:noFill/>
        </p:spPr>
        <p:txBody>
          <a:bodyPr wrap="square" rtlCol="0">
            <a:spAutoFit/>
          </a:bodyPr>
          <a:lstStyle/>
          <a:p>
            <a:pPr algn="ctr"/>
            <a:r>
              <a:rPr lang="en-US" dirty="0"/>
              <a:t>1S-2S attempt</a:t>
            </a:r>
            <a:endParaRPr lang="en-CH" dirty="0"/>
          </a:p>
        </p:txBody>
      </p:sp>
      <p:sp>
        <p:nvSpPr>
          <p:cNvPr id="32" name="TextBox 31">
            <a:extLst>
              <a:ext uri="{FF2B5EF4-FFF2-40B4-BE49-F238E27FC236}">
                <a16:creationId xmlns:a16="http://schemas.microsoft.com/office/drawing/2014/main" id="{0D1E8293-1186-2107-3BB1-625DDCCC77C9}"/>
              </a:ext>
            </a:extLst>
          </p:cNvPr>
          <p:cNvSpPr txBox="1"/>
          <p:nvPr/>
        </p:nvSpPr>
        <p:spPr>
          <a:xfrm>
            <a:off x="8469968" y="2283196"/>
            <a:ext cx="1352545" cy="646331"/>
          </a:xfrm>
          <a:prstGeom prst="rect">
            <a:avLst/>
          </a:prstGeom>
          <a:noFill/>
        </p:spPr>
        <p:txBody>
          <a:bodyPr wrap="square" rtlCol="0">
            <a:spAutoFit/>
          </a:bodyPr>
          <a:lstStyle/>
          <a:p>
            <a:pPr algn="ctr"/>
            <a:r>
              <a:rPr lang="en-US" dirty="0"/>
              <a:t>FA </a:t>
            </a:r>
          </a:p>
          <a:p>
            <a:pPr algn="ctr"/>
            <a:r>
              <a:rPr lang="en-US" dirty="0"/>
              <a:t>upgrades</a:t>
            </a:r>
            <a:endParaRPr lang="en-CH" dirty="0"/>
          </a:p>
        </p:txBody>
      </p:sp>
      <p:sp>
        <p:nvSpPr>
          <p:cNvPr id="33" name="TextBox 32">
            <a:extLst>
              <a:ext uri="{FF2B5EF4-FFF2-40B4-BE49-F238E27FC236}">
                <a16:creationId xmlns:a16="http://schemas.microsoft.com/office/drawing/2014/main" id="{89B741C1-B6A4-FBBC-A045-0B8DF3EFA880}"/>
              </a:ext>
            </a:extLst>
          </p:cNvPr>
          <p:cNvSpPr txBox="1"/>
          <p:nvPr/>
        </p:nvSpPr>
        <p:spPr>
          <a:xfrm>
            <a:off x="9109153" y="2957209"/>
            <a:ext cx="1473117" cy="646331"/>
          </a:xfrm>
          <a:prstGeom prst="rect">
            <a:avLst/>
          </a:prstGeom>
          <a:noFill/>
        </p:spPr>
        <p:txBody>
          <a:bodyPr wrap="square" rtlCol="0">
            <a:spAutoFit/>
          </a:bodyPr>
          <a:lstStyle/>
          <a:p>
            <a:pPr algn="ctr"/>
            <a:r>
              <a:rPr lang="en-US" dirty="0"/>
              <a:t>Hydrogen commissioning</a:t>
            </a:r>
            <a:endParaRPr lang="en-CH" dirty="0"/>
          </a:p>
        </p:txBody>
      </p:sp>
      <p:sp>
        <p:nvSpPr>
          <p:cNvPr id="34" name="TextBox 33">
            <a:extLst>
              <a:ext uri="{FF2B5EF4-FFF2-40B4-BE49-F238E27FC236}">
                <a16:creationId xmlns:a16="http://schemas.microsoft.com/office/drawing/2014/main" id="{D024A0A2-B974-0E0D-0ACD-1CA3F63B044A}"/>
              </a:ext>
            </a:extLst>
          </p:cNvPr>
          <p:cNvSpPr txBox="1"/>
          <p:nvPr/>
        </p:nvSpPr>
        <p:spPr>
          <a:xfrm>
            <a:off x="9691812" y="2271024"/>
            <a:ext cx="1473117" cy="369332"/>
          </a:xfrm>
          <a:prstGeom prst="rect">
            <a:avLst/>
          </a:prstGeom>
          <a:noFill/>
        </p:spPr>
        <p:txBody>
          <a:bodyPr wrap="square" rtlCol="0">
            <a:spAutoFit/>
          </a:bodyPr>
          <a:lstStyle/>
          <a:p>
            <a:pPr algn="ctr"/>
            <a:r>
              <a:rPr lang="en-US" dirty="0"/>
              <a:t>Beamtime</a:t>
            </a:r>
            <a:endParaRPr lang="en-CH" dirty="0"/>
          </a:p>
        </p:txBody>
      </p:sp>
      <p:sp>
        <p:nvSpPr>
          <p:cNvPr id="35" name="TextBox 34">
            <a:extLst>
              <a:ext uri="{FF2B5EF4-FFF2-40B4-BE49-F238E27FC236}">
                <a16:creationId xmlns:a16="http://schemas.microsoft.com/office/drawing/2014/main" id="{7736BAAF-F57E-24C2-FBC6-7CFC612D261E}"/>
              </a:ext>
            </a:extLst>
          </p:cNvPr>
          <p:cNvSpPr txBox="1"/>
          <p:nvPr/>
        </p:nvSpPr>
        <p:spPr>
          <a:xfrm>
            <a:off x="10461700" y="2583189"/>
            <a:ext cx="1473117" cy="369332"/>
          </a:xfrm>
          <a:prstGeom prst="rect">
            <a:avLst/>
          </a:prstGeom>
          <a:noFill/>
        </p:spPr>
        <p:txBody>
          <a:bodyPr wrap="square" rtlCol="0">
            <a:spAutoFit/>
          </a:bodyPr>
          <a:lstStyle/>
          <a:p>
            <a:pPr algn="ctr"/>
            <a:r>
              <a:rPr lang="en-US" dirty="0"/>
              <a:t>Beamtime</a:t>
            </a:r>
            <a:endParaRPr lang="en-CH" dirty="0"/>
          </a:p>
        </p:txBody>
      </p:sp>
      <p:cxnSp>
        <p:nvCxnSpPr>
          <p:cNvPr id="36" name="Straight Connector 35">
            <a:extLst>
              <a:ext uri="{FF2B5EF4-FFF2-40B4-BE49-F238E27FC236}">
                <a16:creationId xmlns:a16="http://schemas.microsoft.com/office/drawing/2014/main" id="{E7BE32FD-175A-F433-49BA-12B1D1850908}"/>
              </a:ext>
            </a:extLst>
          </p:cNvPr>
          <p:cNvCxnSpPr>
            <a:cxnSpLocks/>
          </p:cNvCxnSpPr>
          <p:nvPr/>
        </p:nvCxnSpPr>
        <p:spPr>
          <a:xfrm>
            <a:off x="9146240" y="1956502"/>
            <a:ext cx="0" cy="295275"/>
          </a:xfrm>
          <a:prstGeom prst="line">
            <a:avLst/>
          </a:prstGeom>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2049E55F-475E-A93B-BF81-C50C767E0F26}"/>
              </a:ext>
            </a:extLst>
          </p:cNvPr>
          <p:cNvCxnSpPr>
            <a:cxnSpLocks/>
          </p:cNvCxnSpPr>
          <p:nvPr/>
        </p:nvCxnSpPr>
        <p:spPr>
          <a:xfrm flipH="1">
            <a:off x="9808773" y="1962917"/>
            <a:ext cx="0" cy="998029"/>
          </a:xfrm>
          <a:prstGeom prst="line">
            <a:avLst/>
          </a:prstGeom>
        </p:spPr>
        <p:style>
          <a:lnRef idx="2">
            <a:schemeClr val="accent1"/>
          </a:lnRef>
          <a:fillRef idx="0">
            <a:schemeClr val="accent1"/>
          </a:fillRef>
          <a:effectRef idx="1">
            <a:schemeClr val="accent1"/>
          </a:effectRef>
          <a:fontRef idx="minor">
            <a:schemeClr val="tx1"/>
          </a:fontRef>
        </p:style>
      </p:cxnSp>
      <p:cxnSp>
        <p:nvCxnSpPr>
          <p:cNvPr id="39" name="Straight Connector 38">
            <a:extLst>
              <a:ext uri="{FF2B5EF4-FFF2-40B4-BE49-F238E27FC236}">
                <a16:creationId xmlns:a16="http://schemas.microsoft.com/office/drawing/2014/main" id="{44E0E74E-5D20-F1EA-8D36-382790EB1655}"/>
              </a:ext>
            </a:extLst>
          </p:cNvPr>
          <p:cNvCxnSpPr>
            <a:cxnSpLocks/>
          </p:cNvCxnSpPr>
          <p:nvPr/>
        </p:nvCxnSpPr>
        <p:spPr>
          <a:xfrm>
            <a:off x="11139280" y="1962917"/>
            <a:ext cx="0" cy="644102"/>
          </a:xfrm>
          <a:prstGeom prst="line">
            <a:avLst/>
          </a:prstGeom>
        </p:spPr>
        <p:style>
          <a:lnRef idx="2">
            <a:schemeClr val="accent1"/>
          </a:lnRef>
          <a:fillRef idx="0">
            <a:schemeClr val="accent1"/>
          </a:fillRef>
          <a:effectRef idx="1">
            <a:schemeClr val="accent1"/>
          </a:effectRef>
          <a:fontRef idx="minor">
            <a:schemeClr val="tx1"/>
          </a:fontRef>
        </p:style>
      </p:cxnSp>
      <p:sp>
        <p:nvSpPr>
          <p:cNvPr id="41" name="TextBox 40">
            <a:extLst>
              <a:ext uri="{FF2B5EF4-FFF2-40B4-BE49-F238E27FC236}">
                <a16:creationId xmlns:a16="http://schemas.microsoft.com/office/drawing/2014/main" id="{249EFAC0-D47B-CF47-2A21-948070096AFC}"/>
              </a:ext>
            </a:extLst>
          </p:cNvPr>
          <p:cNvSpPr txBox="1"/>
          <p:nvPr/>
        </p:nvSpPr>
        <p:spPr>
          <a:xfrm>
            <a:off x="10563017" y="1516205"/>
            <a:ext cx="1152525" cy="369332"/>
          </a:xfrm>
          <a:prstGeom prst="rect">
            <a:avLst/>
          </a:prstGeom>
          <a:noFill/>
        </p:spPr>
        <p:txBody>
          <a:bodyPr wrap="square" rtlCol="0">
            <a:spAutoFit/>
          </a:bodyPr>
          <a:lstStyle/>
          <a:p>
            <a:pPr algn="ctr"/>
            <a:r>
              <a:rPr lang="en-US" dirty="0"/>
              <a:t>6/26</a:t>
            </a:r>
            <a:endParaRPr lang="en-CH" dirty="0"/>
          </a:p>
        </p:txBody>
      </p:sp>
      <p:sp>
        <p:nvSpPr>
          <p:cNvPr id="42" name="TextBox 41">
            <a:extLst>
              <a:ext uri="{FF2B5EF4-FFF2-40B4-BE49-F238E27FC236}">
                <a16:creationId xmlns:a16="http://schemas.microsoft.com/office/drawing/2014/main" id="{F9BC19C8-0AC4-5E31-99C1-D0933997A5F5}"/>
              </a:ext>
            </a:extLst>
          </p:cNvPr>
          <p:cNvSpPr txBox="1"/>
          <p:nvPr/>
        </p:nvSpPr>
        <p:spPr>
          <a:xfrm>
            <a:off x="8569977" y="1516205"/>
            <a:ext cx="1152525" cy="369332"/>
          </a:xfrm>
          <a:prstGeom prst="rect">
            <a:avLst/>
          </a:prstGeom>
          <a:noFill/>
        </p:spPr>
        <p:txBody>
          <a:bodyPr wrap="square" rtlCol="0">
            <a:spAutoFit/>
          </a:bodyPr>
          <a:lstStyle/>
          <a:p>
            <a:pPr algn="ctr"/>
            <a:r>
              <a:rPr lang="en-US" dirty="0"/>
              <a:t>3/25</a:t>
            </a:r>
            <a:endParaRPr lang="en-CH" dirty="0"/>
          </a:p>
        </p:txBody>
      </p:sp>
      <p:cxnSp>
        <p:nvCxnSpPr>
          <p:cNvPr id="43" name="Straight Connector 42">
            <a:extLst>
              <a:ext uri="{FF2B5EF4-FFF2-40B4-BE49-F238E27FC236}">
                <a16:creationId xmlns:a16="http://schemas.microsoft.com/office/drawing/2014/main" id="{49976FC7-7C59-5501-1156-AC7D9A3A14D8}"/>
              </a:ext>
            </a:extLst>
          </p:cNvPr>
          <p:cNvCxnSpPr>
            <a:cxnSpLocks/>
          </p:cNvCxnSpPr>
          <p:nvPr/>
        </p:nvCxnSpPr>
        <p:spPr>
          <a:xfrm>
            <a:off x="6813564" y="1962915"/>
            <a:ext cx="0" cy="954440"/>
          </a:xfrm>
          <a:prstGeom prst="line">
            <a:avLst/>
          </a:prstGeom>
        </p:spPr>
        <p:style>
          <a:lnRef idx="2">
            <a:schemeClr val="accent1"/>
          </a:lnRef>
          <a:fillRef idx="0">
            <a:schemeClr val="accent1"/>
          </a:fillRef>
          <a:effectRef idx="1">
            <a:schemeClr val="accent1"/>
          </a:effectRef>
          <a:fontRef idx="minor">
            <a:schemeClr val="tx1"/>
          </a:fontRef>
        </p:style>
      </p:cxnSp>
      <p:sp>
        <p:nvSpPr>
          <p:cNvPr id="45" name="TextBox 44">
            <a:extLst>
              <a:ext uri="{FF2B5EF4-FFF2-40B4-BE49-F238E27FC236}">
                <a16:creationId xmlns:a16="http://schemas.microsoft.com/office/drawing/2014/main" id="{474AEF25-8363-E391-C8FF-5A4303745569}"/>
              </a:ext>
            </a:extLst>
          </p:cNvPr>
          <p:cNvSpPr txBox="1"/>
          <p:nvPr/>
        </p:nvSpPr>
        <p:spPr>
          <a:xfrm>
            <a:off x="6283150" y="2957209"/>
            <a:ext cx="1152525" cy="646331"/>
          </a:xfrm>
          <a:prstGeom prst="rect">
            <a:avLst/>
          </a:prstGeom>
          <a:noFill/>
        </p:spPr>
        <p:txBody>
          <a:bodyPr wrap="square" rtlCol="0">
            <a:spAutoFit/>
          </a:bodyPr>
          <a:lstStyle/>
          <a:p>
            <a:pPr algn="ctr"/>
            <a:r>
              <a:rPr lang="en-US" dirty="0"/>
              <a:t>Diffusion studies 1</a:t>
            </a:r>
            <a:endParaRPr lang="en-CH" dirty="0"/>
          </a:p>
        </p:txBody>
      </p:sp>
      <p:sp>
        <p:nvSpPr>
          <p:cNvPr id="46" name="TextBox 45">
            <a:extLst>
              <a:ext uri="{FF2B5EF4-FFF2-40B4-BE49-F238E27FC236}">
                <a16:creationId xmlns:a16="http://schemas.microsoft.com/office/drawing/2014/main" id="{8E714B8E-233E-236C-16F4-F7B4BDDA393E}"/>
              </a:ext>
            </a:extLst>
          </p:cNvPr>
          <p:cNvSpPr txBox="1"/>
          <p:nvPr/>
        </p:nvSpPr>
        <p:spPr>
          <a:xfrm>
            <a:off x="6229350" y="1516205"/>
            <a:ext cx="1152525" cy="369332"/>
          </a:xfrm>
          <a:prstGeom prst="rect">
            <a:avLst/>
          </a:prstGeom>
          <a:noFill/>
        </p:spPr>
        <p:txBody>
          <a:bodyPr wrap="square" rtlCol="0">
            <a:spAutoFit/>
          </a:bodyPr>
          <a:lstStyle/>
          <a:p>
            <a:pPr algn="ctr"/>
            <a:r>
              <a:rPr lang="en-US" dirty="0"/>
              <a:t>6/23</a:t>
            </a:r>
            <a:endParaRPr lang="en-CH" dirty="0"/>
          </a:p>
        </p:txBody>
      </p:sp>
      <p:cxnSp>
        <p:nvCxnSpPr>
          <p:cNvPr id="47" name="Straight Connector 46">
            <a:extLst>
              <a:ext uri="{FF2B5EF4-FFF2-40B4-BE49-F238E27FC236}">
                <a16:creationId xmlns:a16="http://schemas.microsoft.com/office/drawing/2014/main" id="{AA826D18-1206-50F6-6309-551FB2D8A905}"/>
              </a:ext>
            </a:extLst>
          </p:cNvPr>
          <p:cNvCxnSpPr>
            <a:cxnSpLocks/>
          </p:cNvCxnSpPr>
          <p:nvPr/>
        </p:nvCxnSpPr>
        <p:spPr>
          <a:xfrm>
            <a:off x="8264812" y="1938779"/>
            <a:ext cx="0" cy="295275"/>
          </a:xfrm>
          <a:prstGeom prst="line">
            <a:avLst/>
          </a:prstGeom>
        </p:spPr>
        <p:style>
          <a:lnRef idx="2">
            <a:schemeClr val="accent1"/>
          </a:lnRef>
          <a:fillRef idx="0">
            <a:schemeClr val="accent1"/>
          </a:fillRef>
          <a:effectRef idx="1">
            <a:schemeClr val="accent1"/>
          </a:effectRef>
          <a:fontRef idx="minor">
            <a:schemeClr val="tx1"/>
          </a:fontRef>
        </p:style>
      </p:cxnSp>
      <p:cxnSp>
        <p:nvCxnSpPr>
          <p:cNvPr id="48" name="Straight Connector 47">
            <a:extLst>
              <a:ext uri="{FF2B5EF4-FFF2-40B4-BE49-F238E27FC236}">
                <a16:creationId xmlns:a16="http://schemas.microsoft.com/office/drawing/2014/main" id="{EFC6ECCD-4EBC-41C1-9FED-C9D4C4F0FF63}"/>
              </a:ext>
            </a:extLst>
          </p:cNvPr>
          <p:cNvCxnSpPr>
            <a:cxnSpLocks/>
          </p:cNvCxnSpPr>
          <p:nvPr/>
        </p:nvCxnSpPr>
        <p:spPr>
          <a:xfrm>
            <a:off x="8264812" y="1938147"/>
            <a:ext cx="0" cy="954440"/>
          </a:xfrm>
          <a:prstGeom prst="line">
            <a:avLst/>
          </a:prstGeom>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82F375AE-7892-87BD-72E0-81CC05A910AB}"/>
              </a:ext>
            </a:extLst>
          </p:cNvPr>
          <p:cNvSpPr txBox="1"/>
          <p:nvPr/>
        </p:nvSpPr>
        <p:spPr>
          <a:xfrm>
            <a:off x="7733418" y="2957209"/>
            <a:ext cx="1152525" cy="646331"/>
          </a:xfrm>
          <a:prstGeom prst="rect">
            <a:avLst/>
          </a:prstGeom>
          <a:noFill/>
        </p:spPr>
        <p:txBody>
          <a:bodyPr wrap="square" rtlCol="0">
            <a:spAutoFit/>
          </a:bodyPr>
          <a:lstStyle/>
          <a:p>
            <a:pPr algn="ctr"/>
            <a:r>
              <a:rPr lang="en-US" dirty="0"/>
              <a:t>M Fine structure</a:t>
            </a:r>
            <a:endParaRPr lang="en-CH" dirty="0"/>
          </a:p>
        </p:txBody>
      </p:sp>
      <p:sp>
        <p:nvSpPr>
          <p:cNvPr id="50" name="TextBox 49">
            <a:extLst>
              <a:ext uri="{FF2B5EF4-FFF2-40B4-BE49-F238E27FC236}">
                <a16:creationId xmlns:a16="http://schemas.microsoft.com/office/drawing/2014/main" id="{FCDB228F-7101-AA60-A823-949FF06BFE7C}"/>
              </a:ext>
            </a:extLst>
          </p:cNvPr>
          <p:cNvSpPr txBox="1"/>
          <p:nvPr/>
        </p:nvSpPr>
        <p:spPr>
          <a:xfrm>
            <a:off x="7688549" y="1516205"/>
            <a:ext cx="1152525" cy="369332"/>
          </a:xfrm>
          <a:prstGeom prst="rect">
            <a:avLst/>
          </a:prstGeom>
          <a:noFill/>
        </p:spPr>
        <p:txBody>
          <a:bodyPr wrap="square" rtlCol="0">
            <a:spAutoFit/>
          </a:bodyPr>
          <a:lstStyle/>
          <a:p>
            <a:pPr algn="ctr"/>
            <a:r>
              <a:rPr lang="en-US" dirty="0"/>
              <a:t>6/23</a:t>
            </a:r>
            <a:endParaRPr lang="en-CH" dirty="0"/>
          </a:p>
        </p:txBody>
      </p:sp>
      <p:sp>
        <p:nvSpPr>
          <p:cNvPr id="52" name="TextBox 51">
            <a:extLst>
              <a:ext uri="{FF2B5EF4-FFF2-40B4-BE49-F238E27FC236}">
                <a16:creationId xmlns:a16="http://schemas.microsoft.com/office/drawing/2014/main" id="{0ADAA90D-EF13-74E9-62B2-DFD6DA2658D4}"/>
              </a:ext>
            </a:extLst>
          </p:cNvPr>
          <p:cNvSpPr txBox="1"/>
          <p:nvPr/>
        </p:nvSpPr>
        <p:spPr>
          <a:xfrm>
            <a:off x="3971250" y="2283196"/>
            <a:ext cx="1352545" cy="646331"/>
          </a:xfrm>
          <a:prstGeom prst="rect">
            <a:avLst/>
          </a:prstGeom>
          <a:noFill/>
        </p:spPr>
        <p:txBody>
          <a:bodyPr wrap="square" rtlCol="0">
            <a:spAutoFit/>
          </a:bodyPr>
          <a:lstStyle/>
          <a:p>
            <a:pPr algn="ctr"/>
            <a:r>
              <a:rPr lang="en-US" dirty="0"/>
              <a:t>M Lamb Shift</a:t>
            </a:r>
            <a:endParaRPr lang="en-CH" dirty="0"/>
          </a:p>
        </p:txBody>
      </p:sp>
      <p:pic>
        <p:nvPicPr>
          <p:cNvPr id="54" name="Picture 53">
            <a:extLst>
              <a:ext uri="{FF2B5EF4-FFF2-40B4-BE49-F238E27FC236}">
                <a16:creationId xmlns:a16="http://schemas.microsoft.com/office/drawing/2014/main" id="{F2F39F6F-55AF-5D85-B17D-B32DDE256623}"/>
              </a:ext>
            </a:extLst>
          </p:cNvPr>
          <p:cNvPicPr>
            <a:picLocks noChangeAspect="1"/>
          </p:cNvPicPr>
          <p:nvPr/>
        </p:nvPicPr>
        <p:blipFill>
          <a:blip r:embed="rId3"/>
          <a:srcRect t="3427" r="48205" b="6523"/>
          <a:stretch>
            <a:fillRect/>
          </a:stretch>
        </p:blipFill>
        <p:spPr>
          <a:xfrm>
            <a:off x="121562" y="3732572"/>
            <a:ext cx="4338638" cy="3024959"/>
          </a:xfrm>
          <a:prstGeom prst="rect">
            <a:avLst/>
          </a:prstGeom>
        </p:spPr>
      </p:pic>
      <p:pic>
        <p:nvPicPr>
          <p:cNvPr id="55" name="Picture 54">
            <a:extLst>
              <a:ext uri="{FF2B5EF4-FFF2-40B4-BE49-F238E27FC236}">
                <a16:creationId xmlns:a16="http://schemas.microsoft.com/office/drawing/2014/main" id="{1FA3A0E1-5E5E-4398-D69A-430930FE2CD4}"/>
              </a:ext>
            </a:extLst>
          </p:cNvPr>
          <p:cNvPicPr>
            <a:picLocks noChangeAspect="1"/>
          </p:cNvPicPr>
          <p:nvPr/>
        </p:nvPicPr>
        <p:blipFill>
          <a:blip r:embed="rId4"/>
          <a:stretch>
            <a:fillRect/>
          </a:stretch>
        </p:blipFill>
        <p:spPr>
          <a:xfrm>
            <a:off x="7574588" y="3732572"/>
            <a:ext cx="4495850" cy="3107140"/>
          </a:xfrm>
          <a:prstGeom prst="rect">
            <a:avLst/>
          </a:prstGeom>
        </p:spPr>
      </p:pic>
      <p:sp>
        <p:nvSpPr>
          <p:cNvPr id="58" name="TextBox 57">
            <a:extLst>
              <a:ext uri="{FF2B5EF4-FFF2-40B4-BE49-F238E27FC236}">
                <a16:creationId xmlns:a16="http://schemas.microsoft.com/office/drawing/2014/main" id="{099E595E-3012-9451-04E4-DD62FFF9328B}"/>
              </a:ext>
            </a:extLst>
          </p:cNvPr>
          <p:cNvSpPr txBox="1"/>
          <p:nvPr/>
        </p:nvSpPr>
        <p:spPr>
          <a:xfrm>
            <a:off x="4651820" y="2871867"/>
            <a:ext cx="1489262" cy="923330"/>
          </a:xfrm>
          <a:prstGeom prst="rect">
            <a:avLst/>
          </a:prstGeom>
          <a:noFill/>
        </p:spPr>
        <p:txBody>
          <a:bodyPr wrap="square" rtlCol="0">
            <a:spAutoFit/>
          </a:bodyPr>
          <a:lstStyle/>
          <a:p>
            <a:pPr algn="ctr"/>
            <a:r>
              <a:rPr lang="en-US" dirty="0"/>
              <a:t>Pulsed CW technique developed</a:t>
            </a:r>
            <a:endParaRPr lang="en-CH" dirty="0"/>
          </a:p>
        </p:txBody>
      </p:sp>
      <p:cxnSp>
        <p:nvCxnSpPr>
          <p:cNvPr id="59" name="Straight Connector 58">
            <a:extLst>
              <a:ext uri="{FF2B5EF4-FFF2-40B4-BE49-F238E27FC236}">
                <a16:creationId xmlns:a16="http://schemas.microsoft.com/office/drawing/2014/main" id="{11BC35C3-0746-B3B7-2429-FD013FC702EA}"/>
              </a:ext>
            </a:extLst>
          </p:cNvPr>
          <p:cNvCxnSpPr>
            <a:cxnSpLocks/>
          </p:cNvCxnSpPr>
          <p:nvPr/>
        </p:nvCxnSpPr>
        <p:spPr>
          <a:xfrm>
            <a:off x="5396451" y="1967837"/>
            <a:ext cx="0" cy="954440"/>
          </a:xfrm>
          <a:prstGeom prst="line">
            <a:avLst/>
          </a:prstGeom>
        </p:spPr>
        <p:style>
          <a:lnRef idx="2">
            <a:schemeClr val="accent1"/>
          </a:lnRef>
          <a:fillRef idx="0">
            <a:schemeClr val="accent1"/>
          </a:fillRef>
          <a:effectRef idx="1">
            <a:schemeClr val="accent1"/>
          </a:effectRef>
          <a:fontRef idx="minor">
            <a:schemeClr val="tx1"/>
          </a:fontRef>
        </p:style>
      </p:cxnSp>
      <p:sp>
        <p:nvSpPr>
          <p:cNvPr id="2" name="TextBox 1">
            <a:extLst>
              <a:ext uri="{FF2B5EF4-FFF2-40B4-BE49-F238E27FC236}">
                <a16:creationId xmlns:a16="http://schemas.microsoft.com/office/drawing/2014/main" id="{534C9B73-7637-554D-3401-92126F375F55}"/>
              </a:ext>
            </a:extLst>
          </p:cNvPr>
          <p:cNvSpPr txBox="1"/>
          <p:nvPr/>
        </p:nvSpPr>
        <p:spPr>
          <a:xfrm>
            <a:off x="7733418" y="249753"/>
            <a:ext cx="3447221" cy="338554"/>
          </a:xfrm>
          <a:prstGeom prst="rect">
            <a:avLst/>
          </a:prstGeom>
          <a:noFill/>
        </p:spPr>
        <p:txBody>
          <a:bodyPr wrap="square">
            <a:spAutoFit/>
          </a:bodyPr>
          <a:lstStyle/>
          <a:p>
            <a:r>
              <a:rPr lang="en-US" sz="1600" dirty="0">
                <a:solidFill>
                  <a:schemeClr val="bg1"/>
                </a:solidFill>
              </a:rPr>
              <a:t>Edward Thorpe-Woods; Liverpool 2025</a:t>
            </a:r>
            <a:endParaRPr lang="en-US" sz="2400" dirty="0">
              <a:solidFill>
                <a:schemeClr val="bg1"/>
              </a:solidFill>
            </a:endParaRPr>
          </a:p>
        </p:txBody>
      </p:sp>
    </p:spTree>
    <p:extLst>
      <p:ext uri="{BB962C8B-B14F-4D97-AF65-F5344CB8AC3E}">
        <p14:creationId xmlns:p14="http://schemas.microsoft.com/office/powerpoint/2010/main" val="5145519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7B6483-D7A5-46DB-5175-8FFDED492069}"/>
            </a:ext>
          </a:extLst>
        </p:cNvPr>
        <p:cNvGrpSpPr/>
        <p:nvPr/>
      </p:nvGrpSpPr>
      <p:grpSpPr>
        <a:xfrm>
          <a:off x="0" y="0"/>
          <a:ext cx="0" cy="0"/>
          <a:chOff x="0" y="0"/>
          <a:chExt cx="0" cy="0"/>
        </a:xfrm>
      </p:grpSpPr>
      <p:sp>
        <p:nvSpPr>
          <p:cNvPr id="25" name="The PSI low energy muon beam (LEM)">
            <a:extLst>
              <a:ext uri="{FF2B5EF4-FFF2-40B4-BE49-F238E27FC236}">
                <a16:creationId xmlns:a16="http://schemas.microsoft.com/office/drawing/2014/main" id="{243FA103-96A1-05F4-4F7C-F2D5BB995E82}"/>
              </a:ext>
            </a:extLst>
          </p:cNvPr>
          <p:cNvSpPr txBox="1">
            <a:spLocks/>
          </p:cNvSpPr>
          <p:nvPr/>
        </p:nvSpPr>
        <p:spPr>
          <a:xfrm>
            <a:off x="424441" y="786927"/>
            <a:ext cx="11537950" cy="762649"/>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Gill Sans Light"/>
                <a:ea typeface="+mj-ea"/>
                <a:cs typeface="+mj-cs"/>
              </a:defRPr>
            </a:lvl1pPr>
          </a:lstStyle>
          <a:p>
            <a:r>
              <a:rPr lang="en-GB" dirty="0"/>
              <a:t>Muonium Microwave spectroscopy setup</a:t>
            </a:r>
          </a:p>
        </p:txBody>
      </p:sp>
      <p:grpSp>
        <p:nvGrpSpPr>
          <p:cNvPr id="69" name="Group 68">
            <a:extLst>
              <a:ext uri="{FF2B5EF4-FFF2-40B4-BE49-F238E27FC236}">
                <a16:creationId xmlns:a16="http://schemas.microsoft.com/office/drawing/2014/main" id="{3404EE41-2FC1-C19B-FD74-23E5389DC05E}"/>
              </a:ext>
            </a:extLst>
          </p:cNvPr>
          <p:cNvGrpSpPr/>
          <p:nvPr/>
        </p:nvGrpSpPr>
        <p:grpSpPr>
          <a:xfrm>
            <a:off x="1282558" y="1549576"/>
            <a:ext cx="7742099" cy="2218196"/>
            <a:chOff x="2134651" y="1117140"/>
            <a:chExt cx="7742099" cy="2218196"/>
          </a:xfrm>
        </p:grpSpPr>
        <p:grpSp>
          <p:nvGrpSpPr>
            <p:cNvPr id="70" name="Gruppieren 72">
              <a:extLst>
                <a:ext uri="{FF2B5EF4-FFF2-40B4-BE49-F238E27FC236}">
                  <a16:creationId xmlns:a16="http://schemas.microsoft.com/office/drawing/2014/main" id="{3A1EF339-1313-E7F2-6E2E-22E9F1E96448}"/>
                </a:ext>
              </a:extLst>
            </p:cNvPr>
            <p:cNvGrpSpPr/>
            <p:nvPr/>
          </p:nvGrpSpPr>
          <p:grpSpPr>
            <a:xfrm>
              <a:off x="5365887" y="1810746"/>
              <a:ext cx="1108310" cy="1107421"/>
              <a:chOff x="4931184" y="4985906"/>
              <a:chExt cx="994137" cy="1107421"/>
            </a:xfrm>
          </p:grpSpPr>
          <p:grpSp>
            <p:nvGrpSpPr>
              <p:cNvPr id="97" name="Gruppieren 73">
                <a:extLst>
                  <a:ext uri="{FF2B5EF4-FFF2-40B4-BE49-F238E27FC236}">
                    <a16:creationId xmlns:a16="http://schemas.microsoft.com/office/drawing/2014/main" id="{13090143-209D-F6F3-E052-59A896A82AE2}"/>
                  </a:ext>
                </a:extLst>
              </p:cNvPr>
              <p:cNvGrpSpPr/>
              <p:nvPr/>
            </p:nvGrpSpPr>
            <p:grpSpPr>
              <a:xfrm>
                <a:off x="4931184" y="4985906"/>
                <a:ext cx="994137" cy="1107421"/>
                <a:chOff x="4931184" y="4985906"/>
                <a:chExt cx="994137" cy="1107421"/>
              </a:xfrm>
            </p:grpSpPr>
            <p:sp>
              <p:nvSpPr>
                <p:cNvPr id="99" name="Rechteck: abgerundete Ecken 75">
                  <a:extLst>
                    <a:ext uri="{FF2B5EF4-FFF2-40B4-BE49-F238E27FC236}">
                      <a16:creationId xmlns:a16="http://schemas.microsoft.com/office/drawing/2014/main" id="{A7248842-D87A-EF04-97A9-013549258EA3}"/>
                    </a:ext>
                  </a:extLst>
                </p:cNvPr>
                <p:cNvSpPr/>
                <p:nvPr/>
              </p:nvSpPr>
              <p:spPr>
                <a:xfrm>
                  <a:off x="4931184" y="4985906"/>
                  <a:ext cx="994137" cy="1107421"/>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sp>
              <p:nvSpPr>
                <p:cNvPr id="100" name="Rechteck 76">
                  <a:extLst>
                    <a:ext uri="{FF2B5EF4-FFF2-40B4-BE49-F238E27FC236}">
                      <a16:creationId xmlns:a16="http://schemas.microsoft.com/office/drawing/2014/main" id="{05D1DB80-A005-67DF-6EAC-2FDDF76A446B}"/>
                    </a:ext>
                  </a:extLst>
                </p:cNvPr>
                <p:cNvSpPr/>
                <p:nvPr/>
              </p:nvSpPr>
              <p:spPr>
                <a:xfrm>
                  <a:off x="5005982" y="5300432"/>
                  <a:ext cx="844537" cy="82656"/>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1" name="Rechteck 77">
                  <a:extLst>
                    <a:ext uri="{FF2B5EF4-FFF2-40B4-BE49-F238E27FC236}">
                      <a16:creationId xmlns:a16="http://schemas.microsoft.com/office/drawing/2014/main" id="{88F51A16-46C2-B845-FC50-A500D4AEE900}"/>
                    </a:ext>
                  </a:extLst>
                </p:cNvPr>
                <p:cNvSpPr/>
                <p:nvPr/>
              </p:nvSpPr>
              <p:spPr>
                <a:xfrm>
                  <a:off x="5005982" y="5696879"/>
                  <a:ext cx="844537" cy="82656"/>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
            <p:nvSpPr>
              <p:cNvPr id="98" name="Textfeld 74">
                <a:extLst>
                  <a:ext uri="{FF2B5EF4-FFF2-40B4-BE49-F238E27FC236}">
                    <a16:creationId xmlns:a16="http://schemas.microsoft.com/office/drawing/2014/main" id="{CE805DE0-D29D-2445-55DB-49FC464D5289}"/>
                  </a:ext>
                </a:extLst>
              </p:cNvPr>
              <p:cNvSpPr txBox="1"/>
              <p:nvPr/>
            </p:nvSpPr>
            <p:spPr>
              <a:xfrm>
                <a:off x="4942496" y="5029454"/>
                <a:ext cx="982825"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Microwave</a:t>
                </a:r>
              </a:p>
            </p:txBody>
          </p:sp>
        </p:grpSp>
        <p:sp>
          <p:nvSpPr>
            <p:cNvPr id="71" name="Achteck 3">
              <a:extLst>
                <a:ext uri="{FF2B5EF4-FFF2-40B4-BE49-F238E27FC236}">
                  <a16:creationId xmlns:a16="http://schemas.microsoft.com/office/drawing/2014/main" id="{1FD8D52F-4246-0E22-0E9B-FFC764E45EB9}"/>
                </a:ext>
              </a:extLst>
            </p:cNvPr>
            <p:cNvSpPr/>
            <p:nvPr/>
          </p:nvSpPr>
          <p:spPr>
            <a:xfrm>
              <a:off x="3113020" y="1377996"/>
              <a:ext cx="2157586" cy="1957340"/>
            </a:xfrm>
            <a:prstGeom prst="octagon">
              <a:avLst/>
            </a:prstGeom>
            <a:solidFill>
              <a:srgbClr val="A832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n w="0"/>
                <a:solidFill>
                  <a:schemeClr val="bg1"/>
                </a:solidFill>
                <a:effectLst>
                  <a:outerShdw blurRad="38100" dist="19050" dir="2700000" algn="tl" rotWithShape="0">
                    <a:schemeClr val="dk1">
                      <a:alpha val="40000"/>
                    </a:schemeClr>
                  </a:outerShdw>
                </a:effectLst>
              </a:endParaRPr>
            </a:p>
          </p:txBody>
        </p:sp>
        <p:sp>
          <p:nvSpPr>
            <p:cNvPr id="72" name="Rechteck: abgerundete Ecken 6">
              <a:extLst>
                <a:ext uri="{FF2B5EF4-FFF2-40B4-BE49-F238E27FC236}">
                  <a16:creationId xmlns:a16="http://schemas.microsoft.com/office/drawing/2014/main" id="{B0C420FE-FCB7-3814-53AF-F72E304A76CD}"/>
                </a:ext>
              </a:extLst>
            </p:cNvPr>
            <p:cNvSpPr/>
            <p:nvPr/>
          </p:nvSpPr>
          <p:spPr>
            <a:xfrm>
              <a:off x="6553315" y="1500456"/>
              <a:ext cx="1904254" cy="168053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Gerade Verbindung mit Pfeil 8">
              <a:extLst>
                <a:ext uri="{FF2B5EF4-FFF2-40B4-BE49-F238E27FC236}">
                  <a16:creationId xmlns:a16="http://schemas.microsoft.com/office/drawing/2014/main" id="{B5D2BA14-FA6B-25EE-FA0A-8AABCFA3C79B}"/>
                </a:ext>
              </a:extLst>
            </p:cNvPr>
            <p:cNvCxnSpPr>
              <a:cxnSpLocks/>
            </p:cNvCxnSpPr>
            <p:nvPr/>
          </p:nvCxnSpPr>
          <p:spPr>
            <a:xfrm>
              <a:off x="2591948" y="2363899"/>
              <a:ext cx="666073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Rechteck: abgerundete Ecken 9">
              <a:extLst>
                <a:ext uri="{FF2B5EF4-FFF2-40B4-BE49-F238E27FC236}">
                  <a16:creationId xmlns:a16="http://schemas.microsoft.com/office/drawing/2014/main" id="{E01BB24F-90AE-4735-78B5-AF5F37914038}"/>
                </a:ext>
              </a:extLst>
            </p:cNvPr>
            <p:cNvSpPr/>
            <p:nvPr/>
          </p:nvSpPr>
          <p:spPr>
            <a:xfrm>
              <a:off x="9307534" y="2109961"/>
              <a:ext cx="569216" cy="42986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anose="020B0604020202020204" pitchFamily="34" charset="0"/>
                  <a:cs typeface="Arial" panose="020B0604020202020204" pitchFamily="34" charset="0"/>
                </a:rPr>
                <a:t>StopMCP</a:t>
              </a:r>
              <a:endParaRPr lang="en-US" sz="12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5" name="Textfeld 56">
                  <a:extLst>
                    <a:ext uri="{FF2B5EF4-FFF2-40B4-BE49-F238E27FC236}">
                      <a16:creationId xmlns:a16="http://schemas.microsoft.com/office/drawing/2014/main" id="{1474DFE5-5C44-DA99-E127-B8F09D1FE6C4}"/>
                    </a:ext>
                  </a:extLst>
                </p:cNvPr>
                <p:cNvSpPr txBox="1"/>
                <p:nvPr/>
              </p:nvSpPr>
              <p:spPr>
                <a:xfrm>
                  <a:off x="8548057" y="2010621"/>
                  <a:ext cx="25167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𝐌</m:t>
                        </m:r>
                      </m:oMath>
                    </m:oMathPara>
                  </a14:m>
                  <a:endParaRPr lang="en-US" b="1" dirty="0"/>
                </a:p>
              </p:txBody>
            </p:sp>
          </mc:Choice>
          <mc:Fallback xmlns="">
            <p:sp>
              <p:nvSpPr>
                <p:cNvPr id="75" name="Textfeld 56">
                  <a:extLst>
                    <a:ext uri="{FF2B5EF4-FFF2-40B4-BE49-F238E27FC236}">
                      <a16:creationId xmlns:a16="http://schemas.microsoft.com/office/drawing/2014/main" id="{1474DFE5-5C44-DA99-E127-B8F09D1FE6C4}"/>
                    </a:ext>
                  </a:extLst>
                </p:cNvPr>
                <p:cNvSpPr txBox="1">
                  <a:spLocks noRot="1" noChangeAspect="1" noMove="1" noResize="1" noEditPoints="1" noAdjustHandles="1" noChangeArrowheads="1" noChangeShapeType="1" noTextEdit="1"/>
                </p:cNvSpPr>
                <p:nvPr/>
              </p:nvSpPr>
              <p:spPr>
                <a:xfrm>
                  <a:off x="8548057" y="2010621"/>
                  <a:ext cx="251672" cy="276999"/>
                </a:xfrm>
                <a:prstGeom prst="rect">
                  <a:avLst/>
                </a:prstGeom>
                <a:blipFill>
                  <a:blip r:embed="rId3"/>
                  <a:stretch>
                    <a:fillRect l="-21429" r="-21429" b="-6667"/>
                  </a:stretch>
                </a:blipFill>
              </p:spPr>
              <p:txBody>
                <a:bodyPr/>
                <a:lstStyle/>
                <a:p>
                  <a:r>
                    <a:rPr lang="en-CH">
                      <a:noFill/>
                    </a:rPr>
                    <a:t> </a:t>
                  </a:r>
                </a:p>
              </p:txBody>
            </p:sp>
          </mc:Fallback>
        </mc:AlternateContent>
        <p:sp>
          <p:nvSpPr>
            <p:cNvPr id="76" name="Ellipse 90">
              <a:extLst>
                <a:ext uri="{FF2B5EF4-FFF2-40B4-BE49-F238E27FC236}">
                  <a16:creationId xmlns:a16="http://schemas.microsoft.com/office/drawing/2014/main" id="{3FDC6820-F8D2-1D83-5E26-84EB1173B1D5}"/>
                </a:ext>
              </a:extLst>
            </p:cNvPr>
            <p:cNvSpPr/>
            <p:nvPr/>
          </p:nvSpPr>
          <p:spPr>
            <a:xfrm rot="5400000">
              <a:off x="7471602" y="1497448"/>
              <a:ext cx="67681" cy="115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Ellipse 91">
              <a:extLst>
                <a:ext uri="{FF2B5EF4-FFF2-40B4-BE49-F238E27FC236}">
                  <a16:creationId xmlns:a16="http://schemas.microsoft.com/office/drawing/2014/main" id="{7131708B-A22E-1AE8-FC91-E51ACECEBD14}"/>
                </a:ext>
              </a:extLst>
            </p:cNvPr>
            <p:cNvSpPr/>
            <p:nvPr/>
          </p:nvSpPr>
          <p:spPr>
            <a:xfrm rot="5400000">
              <a:off x="7471602" y="2078352"/>
              <a:ext cx="67681" cy="115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8" name="Textfeld 92">
                  <a:extLst>
                    <a:ext uri="{FF2B5EF4-FFF2-40B4-BE49-F238E27FC236}">
                      <a16:creationId xmlns:a16="http://schemas.microsoft.com/office/drawing/2014/main" id="{B5483E6F-40D9-D557-BF90-D799ABEF759E}"/>
                    </a:ext>
                  </a:extLst>
                </p:cNvPr>
                <p:cNvSpPr txBox="1"/>
                <p:nvPr/>
              </p:nvSpPr>
              <p:spPr>
                <a:xfrm>
                  <a:off x="6929835" y="2116917"/>
                  <a:ext cx="123290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1" i="0" smtClean="0">
                            <a:latin typeface="Cambria Math" panose="02040503050406030204" pitchFamily="18" charset="0"/>
                          </a:rPr>
                          <m:t>𝐌</m:t>
                        </m:r>
                        <m:r>
                          <a:rPr lang="de-CH" sz="1600" b="1" i="0" smtClean="0">
                            <a:latin typeface="Cambria Math" panose="02040503050406030204" pitchFamily="18" charset="0"/>
                          </a:rPr>
                          <m:t> (</m:t>
                        </m:r>
                        <m:r>
                          <a:rPr lang="de-CH" sz="1600" b="1" i="0" smtClean="0">
                            <a:latin typeface="Cambria Math" panose="02040503050406030204" pitchFamily="18" charset="0"/>
                          </a:rPr>
                          <m:t>𝟐𝐒</m:t>
                        </m:r>
                        <m:r>
                          <a:rPr lang="de-CH" sz="1600" b="1" i="0" smtClean="0">
                            <a:latin typeface="Cambria Math" panose="02040503050406030204" pitchFamily="18" charset="0"/>
                          </a:rPr>
                          <m:t> →</m:t>
                        </m:r>
                        <m:r>
                          <a:rPr lang="de-CH" sz="1600" b="1" i="0" smtClean="0">
                            <a:latin typeface="Cambria Math" panose="02040503050406030204" pitchFamily="18" charset="0"/>
                          </a:rPr>
                          <m:t>𝟏𝐒</m:t>
                        </m:r>
                        <m:r>
                          <a:rPr lang="de-CH" sz="1600" b="1" i="0" smtClean="0">
                            <a:latin typeface="Cambria Math" panose="02040503050406030204" pitchFamily="18" charset="0"/>
                          </a:rPr>
                          <m:t>)</m:t>
                        </m:r>
                      </m:oMath>
                    </m:oMathPara>
                  </a14:m>
                  <a:endParaRPr lang="en-US" sz="1600" b="1" dirty="0"/>
                </a:p>
              </p:txBody>
            </p:sp>
          </mc:Choice>
          <mc:Fallback xmlns="">
            <p:sp>
              <p:nvSpPr>
                <p:cNvPr id="78" name="Textfeld 92">
                  <a:extLst>
                    <a:ext uri="{FF2B5EF4-FFF2-40B4-BE49-F238E27FC236}">
                      <a16:creationId xmlns:a16="http://schemas.microsoft.com/office/drawing/2014/main" id="{B5483E6F-40D9-D557-BF90-D799ABEF759E}"/>
                    </a:ext>
                  </a:extLst>
                </p:cNvPr>
                <p:cNvSpPr txBox="1">
                  <a:spLocks noRot="1" noChangeAspect="1" noMove="1" noResize="1" noEditPoints="1" noAdjustHandles="1" noChangeArrowheads="1" noChangeShapeType="1" noTextEdit="1"/>
                </p:cNvSpPr>
                <p:nvPr/>
              </p:nvSpPr>
              <p:spPr>
                <a:xfrm>
                  <a:off x="6929835" y="2116917"/>
                  <a:ext cx="1232902" cy="246221"/>
                </a:xfrm>
                <a:prstGeom prst="rect">
                  <a:avLst/>
                </a:prstGeom>
                <a:blipFill>
                  <a:blip r:embed="rId4"/>
                  <a:stretch>
                    <a:fillRect l="-2970" r="-5941" b="-31707"/>
                  </a:stretch>
                </a:blipFill>
              </p:spPr>
              <p:txBody>
                <a:bodyPr/>
                <a:lstStyle/>
                <a:p>
                  <a:r>
                    <a:rPr lang="en-CH">
                      <a:noFill/>
                    </a:rPr>
                    <a:t> </a:t>
                  </a:r>
                </a:p>
              </p:txBody>
            </p:sp>
          </mc:Fallback>
        </mc:AlternateContent>
        <p:sp>
          <p:nvSpPr>
            <p:cNvPr id="79" name="Textfeld 93">
              <a:extLst>
                <a:ext uri="{FF2B5EF4-FFF2-40B4-BE49-F238E27FC236}">
                  <a16:creationId xmlns:a16="http://schemas.microsoft.com/office/drawing/2014/main" id="{51774933-EEF3-4CFE-4105-651576809C46}"/>
                </a:ext>
              </a:extLst>
            </p:cNvPr>
            <p:cNvSpPr txBox="1"/>
            <p:nvPr/>
          </p:nvSpPr>
          <p:spPr>
            <a:xfrm>
              <a:off x="6680445" y="2641168"/>
              <a:ext cx="1864955"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Quenching electrodes</a:t>
              </a:r>
            </a:p>
          </p:txBody>
        </p:sp>
        <p:sp>
          <p:nvSpPr>
            <p:cNvPr id="80" name="Rechteck 94">
              <a:extLst>
                <a:ext uri="{FF2B5EF4-FFF2-40B4-BE49-F238E27FC236}">
                  <a16:creationId xmlns:a16="http://schemas.microsoft.com/office/drawing/2014/main" id="{A95BCD86-FDAC-3E94-FF9D-9DE9E765CCE6}"/>
                </a:ext>
              </a:extLst>
            </p:cNvPr>
            <p:cNvSpPr/>
            <p:nvPr/>
          </p:nvSpPr>
          <p:spPr>
            <a:xfrm>
              <a:off x="6925504" y="2918929"/>
              <a:ext cx="1159876" cy="188108"/>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b="1" dirty="0" err="1">
                  <a:latin typeface="Arial" panose="020B0604020202020204" pitchFamily="34" charset="0"/>
                  <a:cs typeface="Arial" panose="020B0604020202020204" pitchFamily="34" charset="0"/>
                </a:rPr>
                <a:t>LyA</a:t>
              </a:r>
              <a:r>
                <a:rPr lang="en-US" sz="1200" b="1" dirty="0">
                  <a:latin typeface="Arial" panose="020B0604020202020204" pitchFamily="34" charset="0"/>
                  <a:cs typeface="Arial" panose="020B0604020202020204" pitchFamily="34" charset="0"/>
                </a:rPr>
                <a:t> MCP</a:t>
              </a:r>
            </a:p>
          </p:txBody>
        </p:sp>
        <p:sp>
          <p:nvSpPr>
            <p:cNvPr id="81" name="Rechteck 98">
              <a:extLst>
                <a:ext uri="{FF2B5EF4-FFF2-40B4-BE49-F238E27FC236}">
                  <a16:creationId xmlns:a16="http://schemas.microsoft.com/office/drawing/2014/main" id="{E3BF4CC0-C036-0B23-B3DD-C4F6FC4A2C9F}"/>
                </a:ext>
              </a:extLst>
            </p:cNvPr>
            <p:cNvSpPr/>
            <p:nvPr/>
          </p:nvSpPr>
          <p:spPr>
            <a:xfrm>
              <a:off x="6925504" y="1620000"/>
              <a:ext cx="1159876" cy="188108"/>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b="1" dirty="0" err="1">
                  <a:latin typeface="Arial" panose="020B0604020202020204" pitchFamily="34" charset="0"/>
                  <a:cs typeface="Arial" panose="020B0604020202020204" pitchFamily="34" charset="0"/>
                </a:rPr>
                <a:t>LyA</a:t>
              </a:r>
              <a:r>
                <a:rPr lang="en-US" sz="1200" b="1" dirty="0">
                  <a:latin typeface="Arial" panose="020B0604020202020204" pitchFamily="34" charset="0"/>
                  <a:cs typeface="Arial" panose="020B0604020202020204" pitchFamily="34" charset="0"/>
                </a:rPr>
                <a:t> MCP</a:t>
              </a:r>
            </a:p>
          </p:txBody>
        </p:sp>
        <p:cxnSp>
          <p:nvCxnSpPr>
            <p:cNvPr id="82" name="Gerade Verbindung mit Pfeil 100">
              <a:extLst>
                <a:ext uri="{FF2B5EF4-FFF2-40B4-BE49-F238E27FC236}">
                  <a16:creationId xmlns:a16="http://schemas.microsoft.com/office/drawing/2014/main" id="{3082AF07-6F25-657F-E380-112739D5AF2E}"/>
                </a:ext>
              </a:extLst>
            </p:cNvPr>
            <p:cNvCxnSpPr>
              <a:cxnSpLocks/>
            </p:cNvCxnSpPr>
            <p:nvPr/>
          </p:nvCxnSpPr>
          <p:spPr>
            <a:xfrm flipH="1" flipV="1">
              <a:off x="7634794" y="1841660"/>
              <a:ext cx="88543" cy="366268"/>
            </a:xfrm>
            <a:prstGeom prst="straightConnector1">
              <a:avLst/>
            </a:prstGeom>
            <a:ln w="1905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3" name="Textfeld 101">
              <a:extLst>
                <a:ext uri="{FF2B5EF4-FFF2-40B4-BE49-F238E27FC236}">
                  <a16:creationId xmlns:a16="http://schemas.microsoft.com/office/drawing/2014/main" id="{A558621C-7939-1C6D-B96F-FF9412885B13}"/>
                </a:ext>
              </a:extLst>
            </p:cNvPr>
            <p:cNvSpPr txBox="1"/>
            <p:nvPr/>
          </p:nvSpPr>
          <p:spPr>
            <a:xfrm>
              <a:off x="7856502" y="1764716"/>
              <a:ext cx="506403" cy="276999"/>
            </a:xfrm>
            <a:prstGeom prst="rect">
              <a:avLst/>
            </a:prstGeom>
            <a:noFill/>
          </p:spPr>
          <p:txBody>
            <a:bodyPr wrap="square" rtlCol="0">
              <a:spAutoFit/>
            </a:bodyPr>
            <a:lstStyle/>
            <a:p>
              <a:r>
                <a:rPr lang="en-US" sz="1200" b="1" dirty="0" err="1">
                  <a:solidFill>
                    <a:schemeClr val="bg1"/>
                  </a:solidFill>
                  <a:latin typeface="Arial" panose="020B0604020202020204" pitchFamily="34" charset="0"/>
                  <a:cs typeface="Arial" panose="020B0604020202020204" pitchFamily="34" charset="0"/>
                </a:rPr>
                <a:t>Lya</a:t>
              </a:r>
              <a:endParaRPr lang="en-US" sz="1200" b="1" dirty="0">
                <a:solidFill>
                  <a:schemeClr val="bg1"/>
                </a:solidFill>
                <a:latin typeface="Arial" panose="020B0604020202020204" pitchFamily="34" charset="0"/>
                <a:cs typeface="Arial" panose="020B0604020202020204" pitchFamily="34" charset="0"/>
              </a:endParaRPr>
            </a:p>
          </p:txBody>
        </p:sp>
        <p:cxnSp>
          <p:nvCxnSpPr>
            <p:cNvPr id="84" name="Gerade Verbindung mit Pfeil 7">
              <a:extLst>
                <a:ext uri="{FF2B5EF4-FFF2-40B4-BE49-F238E27FC236}">
                  <a16:creationId xmlns:a16="http://schemas.microsoft.com/office/drawing/2014/main" id="{3E54F4B6-5FFA-707C-D7A5-04B8EC1BD545}"/>
                </a:ext>
              </a:extLst>
            </p:cNvPr>
            <p:cNvCxnSpPr>
              <a:cxnSpLocks/>
            </p:cNvCxnSpPr>
            <p:nvPr/>
          </p:nvCxnSpPr>
          <p:spPr>
            <a:xfrm flipV="1">
              <a:off x="2736206" y="1117140"/>
              <a:ext cx="0" cy="2950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5" name="Gerade Verbindung mit Pfeil 12">
              <a:extLst>
                <a:ext uri="{FF2B5EF4-FFF2-40B4-BE49-F238E27FC236}">
                  <a16:creationId xmlns:a16="http://schemas.microsoft.com/office/drawing/2014/main" id="{85996C31-0093-1796-A05D-792439C178F5}"/>
                </a:ext>
              </a:extLst>
            </p:cNvPr>
            <p:cNvCxnSpPr/>
            <p:nvPr/>
          </p:nvCxnSpPr>
          <p:spPr>
            <a:xfrm>
              <a:off x="2736206" y="1412145"/>
              <a:ext cx="29478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6" name="Textfeld 14">
              <a:extLst>
                <a:ext uri="{FF2B5EF4-FFF2-40B4-BE49-F238E27FC236}">
                  <a16:creationId xmlns:a16="http://schemas.microsoft.com/office/drawing/2014/main" id="{86D72773-F230-8BE0-A4EB-D8A5046BE50D}"/>
                </a:ext>
              </a:extLst>
            </p:cNvPr>
            <p:cNvSpPr txBox="1"/>
            <p:nvPr/>
          </p:nvSpPr>
          <p:spPr>
            <a:xfrm>
              <a:off x="2741655" y="1366236"/>
              <a:ext cx="186613" cy="215444"/>
            </a:xfrm>
            <a:prstGeom prst="rect">
              <a:avLst/>
            </a:prstGeom>
            <a:noFill/>
          </p:spPr>
          <p:txBody>
            <a:bodyPr wrap="square" rtlCol="0">
              <a:spAutoFit/>
            </a:bodyPr>
            <a:lstStyle/>
            <a:p>
              <a:r>
                <a:rPr lang="en-US" sz="800" b="1" dirty="0">
                  <a:latin typeface="Arial" panose="020B0604020202020204" pitchFamily="34" charset="0"/>
                  <a:cs typeface="Arial" panose="020B0604020202020204" pitchFamily="34" charset="0"/>
                </a:rPr>
                <a:t>z</a:t>
              </a:r>
              <a:endParaRPr lang="en-US" sz="500" b="1" dirty="0">
                <a:latin typeface="Arial" panose="020B0604020202020204" pitchFamily="34" charset="0"/>
                <a:cs typeface="Arial" panose="020B0604020202020204" pitchFamily="34" charset="0"/>
              </a:endParaRPr>
            </a:p>
          </p:txBody>
        </p:sp>
        <p:sp>
          <p:nvSpPr>
            <p:cNvPr id="87" name="Textfeld 15">
              <a:extLst>
                <a:ext uri="{FF2B5EF4-FFF2-40B4-BE49-F238E27FC236}">
                  <a16:creationId xmlns:a16="http://schemas.microsoft.com/office/drawing/2014/main" id="{E5C70F47-AF15-90B7-68BA-5EE1EEAE1A76}"/>
                </a:ext>
              </a:extLst>
            </p:cNvPr>
            <p:cNvSpPr txBox="1"/>
            <p:nvPr/>
          </p:nvSpPr>
          <p:spPr>
            <a:xfrm>
              <a:off x="2540176" y="1196016"/>
              <a:ext cx="186613" cy="215444"/>
            </a:xfrm>
            <a:prstGeom prst="rect">
              <a:avLst/>
            </a:prstGeom>
            <a:noFill/>
          </p:spPr>
          <p:txBody>
            <a:bodyPr wrap="square" rtlCol="0">
              <a:spAutoFit/>
            </a:bodyPr>
            <a:lstStyle/>
            <a:p>
              <a:r>
                <a:rPr lang="en-US" sz="800" b="1" dirty="0">
                  <a:latin typeface="Arial" panose="020B0604020202020204" pitchFamily="34" charset="0"/>
                  <a:cs typeface="Arial" panose="020B0604020202020204" pitchFamily="34" charset="0"/>
                </a:rPr>
                <a:t>y</a:t>
              </a:r>
              <a:endParaRPr lang="en-US" sz="5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8" name="Textfeld 5">
                  <a:extLst>
                    <a:ext uri="{FF2B5EF4-FFF2-40B4-BE49-F238E27FC236}">
                      <a16:creationId xmlns:a16="http://schemas.microsoft.com/office/drawing/2014/main" id="{5F80A048-E740-50AC-D5DE-3ECD1FED8F75}"/>
                    </a:ext>
                  </a:extLst>
                </p:cNvPr>
                <p:cNvSpPr txBox="1"/>
                <p:nvPr/>
              </p:nvSpPr>
              <p:spPr>
                <a:xfrm>
                  <a:off x="4187462" y="1976353"/>
                  <a:ext cx="1194613" cy="25192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1" i="0" smtClean="0">
                            <a:latin typeface="Cambria Math" panose="02040503050406030204" pitchFamily="18" charset="0"/>
                          </a:rPr>
                          <m:t>𝐌</m:t>
                        </m:r>
                        <m:d>
                          <m:dPr>
                            <m:ctrlPr>
                              <a:rPr lang="de-CH" sz="1600" b="1" i="1" smtClean="0">
                                <a:latin typeface="Cambria Math" panose="02040503050406030204" pitchFamily="18" charset="0"/>
                              </a:rPr>
                            </m:ctrlPr>
                          </m:dPr>
                          <m:e>
                            <m:r>
                              <a:rPr lang="en-US" sz="1600" b="1" i="0" smtClean="0">
                                <a:latin typeface="Cambria Math" panose="02040503050406030204" pitchFamily="18" charset="0"/>
                              </a:rPr>
                              <m:t>𝟏</m:t>
                            </m:r>
                            <m:r>
                              <a:rPr lang="de-CH" sz="1600" b="1" i="0" smtClean="0">
                                <a:latin typeface="Cambria Math" panose="02040503050406030204" pitchFamily="18" charset="0"/>
                              </a:rPr>
                              <m:t>𝐒</m:t>
                            </m:r>
                            <m:r>
                              <a:rPr lang="en-US" sz="1600" b="1" i="0" smtClean="0">
                                <a:latin typeface="Cambria Math" panose="02040503050406030204" pitchFamily="18" charset="0"/>
                              </a:rPr>
                              <m:t>,</m:t>
                            </m:r>
                            <m:r>
                              <a:rPr lang="en-US" sz="1600" b="1" i="0" smtClean="0">
                                <a:latin typeface="Cambria Math" panose="02040503050406030204" pitchFamily="18" charset="0"/>
                              </a:rPr>
                              <m:t>𝟐𝐒</m:t>
                            </m:r>
                          </m:e>
                        </m:d>
                      </m:oMath>
                    </m:oMathPara>
                  </a14:m>
                  <a:endParaRPr lang="en-US" sz="1600" b="1" dirty="0"/>
                </a:p>
              </p:txBody>
            </p:sp>
          </mc:Choice>
          <mc:Fallback xmlns="">
            <p:sp>
              <p:nvSpPr>
                <p:cNvPr id="88" name="Textfeld 5">
                  <a:extLst>
                    <a:ext uri="{FF2B5EF4-FFF2-40B4-BE49-F238E27FC236}">
                      <a16:creationId xmlns:a16="http://schemas.microsoft.com/office/drawing/2014/main" id="{5F80A048-E740-50AC-D5DE-3ECD1FED8F75}"/>
                    </a:ext>
                  </a:extLst>
                </p:cNvPr>
                <p:cNvSpPr txBox="1">
                  <a:spLocks noRot="1" noChangeAspect="1" noMove="1" noResize="1" noEditPoints="1" noAdjustHandles="1" noChangeArrowheads="1" noChangeShapeType="1" noTextEdit="1"/>
                </p:cNvSpPr>
                <p:nvPr/>
              </p:nvSpPr>
              <p:spPr>
                <a:xfrm>
                  <a:off x="4187462" y="1976353"/>
                  <a:ext cx="1194613" cy="251928"/>
                </a:xfrm>
                <a:prstGeom prst="rect">
                  <a:avLst/>
                </a:prstGeom>
                <a:blipFill>
                  <a:blip r:embed="rId5"/>
                  <a:stretch>
                    <a:fillRect b="-4878"/>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89" name="Textfeld 18">
                  <a:extLst>
                    <a:ext uri="{FF2B5EF4-FFF2-40B4-BE49-F238E27FC236}">
                      <a16:creationId xmlns:a16="http://schemas.microsoft.com/office/drawing/2014/main" id="{83A0E226-02BB-4AD2-F950-EFD9C1196622}"/>
                    </a:ext>
                  </a:extLst>
                </p:cNvPr>
                <p:cNvSpPr txBox="1"/>
                <p:nvPr/>
              </p:nvSpPr>
              <p:spPr>
                <a:xfrm>
                  <a:off x="8337825" y="2426398"/>
                  <a:ext cx="71580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b="1" i="1" smtClean="0">
                                <a:latin typeface="Cambria Math" panose="02040503050406030204" pitchFamily="18" charset="0"/>
                              </a:rPr>
                            </m:ctrlPr>
                          </m:sSupPr>
                          <m:e>
                            <m:r>
                              <a:rPr lang="en-US" sz="1600" b="1" i="1" smtClean="0">
                                <a:latin typeface="Cambria Math" panose="02040503050406030204" pitchFamily="18" charset="0"/>
                                <a:ea typeface="Cambria Math" panose="02040503050406030204" pitchFamily="18" charset="0"/>
                              </a:rPr>
                              <m:t>𝝁</m:t>
                            </m:r>
                          </m:e>
                          <m:sup>
                            <m:r>
                              <a:rPr lang="en-US" sz="1600" b="1" i="1" smtClean="0">
                                <a:latin typeface="Cambria Math" panose="02040503050406030204" pitchFamily="18" charset="0"/>
                              </a:rPr>
                              <m:t>+</m:t>
                            </m:r>
                          </m:sup>
                        </m:sSup>
                      </m:oMath>
                    </m:oMathPara>
                  </a14:m>
                  <a:endParaRPr lang="en-US" sz="1600" b="1" dirty="0"/>
                </a:p>
              </p:txBody>
            </p:sp>
          </mc:Choice>
          <mc:Fallback xmlns="">
            <p:sp>
              <p:nvSpPr>
                <p:cNvPr id="89" name="Textfeld 18">
                  <a:extLst>
                    <a:ext uri="{FF2B5EF4-FFF2-40B4-BE49-F238E27FC236}">
                      <a16:creationId xmlns:a16="http://schemas.microsoft.com/office/drawing/2014/main" id="{83A0E226-02BB-4AD2-F950-EFD9C1196622}"/>
                    </a:ext>
                  </a:extLst>
                </p:cNvPr>
                <p:cNvSpPr txBox="1">
                  <a:spLocks noRot="1" noChangeAspect="1" noMove="1" noResize="1" noEditPoints="1" noAdjustHandles="1" noChangeArrowheads="1" noChangeShapeType="1" noTextEdit="1"/>
                </p:cNvSpPr>
                <p:nvPr/>
              </p:nvSpPr>
              <p:spPr>
                <a:xfrm>
                  <a:off x="8337825" y="2426398"/>
                  <a:ext cx="715806" cy="246221"/>
                </a:xfrm>
                <a:prstGeom prst="rect">
                  <a:avLst/>
                </a:prstGeom>
                <a:blipFill>
                  <a:blip r:embed="rId6"/>
                  <a:stretch>
                    <a:fillRect b="-2000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90" name="Textfeld 18">
                  <a:extLst>
                    <a:ext uri="{FF2B5EF4-FFF2-40B4-BE49-F238E27FC236}">
                      <a16:creationId xmlns:a16="http://schemas.microsoft.com/office/drawing/2014/main" id="{93D739CD-DB90-E75C-7DEF-6479457CD5DF}"/>
                    </a:ext>
                  </a:extLst>
                </p:cNvPr>
                <p:cNvSpPr txBox="1"/>
                <p:nvPr/>
              </p:nvSpPr>
              <p:spPr>
                <a:xfrm>
                  <a:off x="4350786" y="2396370"/>
                  <a:ext cx="71580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b="1" i="1" smtClean="0">
                                <a:latin typeface="Cambria Math" panose="02040503050406030204" pitchFamily="18" charset="0"/>
                              </a:rPr>
                            </m:ctrlPr>
                          </m:sSupPr>
                          <m:e>
                            <m:r>
                              <a:rPr lang="en-US" sz="1600" b="1" i="1" smtClean="0">
                                <a:latin typeface="Cambria Math" panose="02040503050406030204" pitchFamily="18" charset="0"/>
                                <a:ea typeface="Cambria Math" panose="02040503050406030204" pitchFamily="18" charset="0"/>
                              </a:rPr>
                              <m:t>𝝁</m:t>
                            </m:r>
                          </m:e>
                          <m:sup>
                            <m:r>
                              <a:rPr lang="en-US" sz="1600" b="1" i="1" smtClean="0">
                                <a:latin typeface="Cambria Math" panose="02040503050406030204" pitchFamily="18" charset="0"/>
                              </a:rPr>
                              <m:t>+</m:t>
                            </m:r>
                          </m:sup>
                        </m:sSup>
                      </m:oMath>
                    </m:oMathPara>
                  </a14:m>
                  <a:endParaRPr lang="en-US" sz="1600" b="1" dirty="0"/>
                </a:p>
              </p:txBody>
            </p:sp>
          </mc:Choice>
          <mc:Fallback xmlns="">
            <p:sp>
              <p:nvSpPr>
                <p:cNvPr id="90" name="Textfeld 18">
                  <a:extLst>
                    <a:ext uri="{FF2B5EF4-FFF2-40B4-BE49-F238E27FC236}">
                      <a16:creationId xmlns:a16="http://schemas.microsoft.com/office/drawing/2014/main" id="{93D739CD-DB90-E75C-7DEF-6479457CD5DF}"/>
                    </a:ext>
                  </a:extLst>
                </p:cNvPr>
                <p:cNvSpPr txBox="1">
                  <a:spLocks noRot="1" noChangeAspect="1" noMove="1" noResize="1" noEditPoints="1" noAdjustHandles="1" noChangeArrowheads="1" noChangeShapeType="1" noTextEdit="1"/>
                </p:cNvSpPr>
                <p:nvPr/>
              </p:nvSpPr>
              <p:spPr>
                <a:xfrm>
                  <a:off x="4350786" y="2396370"/>
                  <a:ext cx="715806" cy="246221"/>
                </a:xfrm>
                <a:prstGeom prst="rect">
                  <a:avLst/>
                </a:prstGeom>
                <a:blipFill>
                  <a:blip r:embed="rId7"/>
                  <a:stretch>
                    <a:fillRect b="-2250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91" name="Textfeld 18">
                  <a:extLst>
                    <a:ext uri="{FF2B5EF4-FFF2-40B4-BE49-F238E27FC236}">
                      <a16:creationId xmlns:a16="http://schemas.microsoft.com/office/drawing/2014/main" id="{A8DF40B0-59A6-9D1A-5409-0E73362E5312}"/>
                    </a:ext>
                  </a:extLst>
                </p:cNvPr>
                <p:cNvSpPr txBox="1"/>
                <p:nvPr/>
              </p:nvSpPr>
              <p:spPr>
                <a:xfrm>
                  <a:off x="2134651" y="2176752"/>
                  <a:ext cx="71580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b="1" i="1" smtClean="0">
                                <a:latin typeface="Cambria Math" panose="02040503050406030204" pitchFamily="18" charset="0"/>
                              </a:rPr>
                            </m:ctrlPr>
                          </m:sSupPr>
                          <m:e>
                            <m:r>
                              <a:rPr lang="en-US" sz="1600" b="1" i="1" smtClean="0">
                                <a:latin typeface="Cambria Math" panose="02040503050406030204" pitchFamily="18" charset="0"/>
                                <a:ea typeface="Cambria Math" panose="02040503050406030204" pitchFamily="18" charset="0"/>
                              </a:rPr>
                              <m:t>𝝁</m:t>
                            </m:r>
                          </m:e>
                          <m:sup>
                            <m:r>
                              <a:rPr lang="en-US" sz="1600" b="1" i="1" smtClean="0">
                                <a:latin typeface="Cambria Math" panose="02040503050406030204" pitchFamily="18" charset="0"/>
                              </a:rPr>
                              <m:t>+</m:t>
                            </m:r>
                          </m:sup>
                        </m:sSup>
                      </m:oMath>
                    </m:oMathPara>
                  </a14:m>
                  <a:endParaRPr lang="en-US" sz="1600" b="1" dirty="0"/>
                </a:p>
              </p:txBody>
            </p:sp>
          </mc:Choice>
          <mc:Fallback xmlns="">
            <p:sp>
              <p:nvSpPr>
                <p:cNvPr id="91" name="Textfeld 18">
                  <a:extLst>
                    <a:ext uri="{FF2B5EF4-FFF2-40B4-BE49-F238E27FC236}">
                      <a16:creationId xmlns:a16="http://schemas.microsoft.com/office/drawing/2014/main" id="{A8DF40B0-59A6-9D1A-5409-0E73362E5312}"/>
                    </a:ext>
                  </a:extLst>
                </p:cNvPr>
                <p:cNvSpPr txBox="1">
                  <a:spLocks noRot="1" noChangeAspect="1" noMove="1" noResize="1" noEditPoints="1" noAdjustHandles="1" noChangeArrowheads="1" noChangeShapeType="1" noTextEdit="1"/>
                </p:cNvSpPr>
                <p:nvPr/>
              </p:nvSpPr>
              <p:spPr>
                <a:xfrm>
                  <a:off x="2134651" y="2176752"/>
                  <a:ext cx="715806" cy="246221"/>
                </a:xfrm>
                <a:prstGeom prst="rect">
                  <a:avLst/>
                </a:prstGeom>
                <a:blipFill>
                  <a:blip r:embed="rId8"/>
                  <a:stretch>
                    <a:fillRect b="-22500"/>
                  </a:stretch>
                </a:blipFill>
              </p:spPr>
              <p:txBody>
                <a:bodyPr/>
                <a:lstStyle/>
                <a:p>
                  <a:r>
                    <a:rPr lang="en-CH">
                      <a:noFill/>
                    </a:rPr>
                    <a:t> </a:t>
                  </a:r>
                </a:p>
              </p:txBody>
            </p:sp>
          </mc:Fallback>
        </mc:AlternateContent>
        <p:sp>
          <p:nvSpPr>
            <p:cNvPr id="92" name="Rechteck 94">
              <a:extLst>
                <a:ext uri="{FF2B5EF4-FFF2-40B4-BE49-F238E27FC236}">
                  <a16:creationId xmlns:a16="http://schemas.microsoft.com/office/drawing/2014/main" id="{E84B84C2-BFFB-456C-2956-CB98705AA007}"/>
                </a:ext>
              </a:extLst>
            </p:cNvPr>
            <p:cNvSpPr/>
            <p:nvPr/>
          </p:nvSpPr>
          <p:spPr>
            <a:xfrm>
              <a:off x="3645413" y="2894909"/>
              <a:ext cx="1159876" cy="188108"/>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Tag MCP</a:t>
              </a:r>
            </a:p>
          </p:txBody>
        </p:sp>
        <p:cxnSp>
          <p:nvCxnSpPr>
            <p:cNvPr id="93" name="Straight Connector 92">
              <a:extLst>
                <a:ext uri="{FF2B5EF4-FFF2-40B4-BE49-F238E27FC236}">
                  <a16:creationId xmlns:a16="http://schemas.microsoft.com/office/drawing/2014/main" id="{DC89C7B7-7095-45F1-6C00-C26882A10A16}"/>
                </a:ext>
              </a:extLst>
            </p:cNvPr>
            <p:cNvCxnSpPr>
              <a:cxnSpLocks/>
            </p:cNvCxnSpPr>
            <p:nvPr/>
          </p:nvCxnSpPr>
          <p:spPr>
            <a:xfrm>
              <a:off x="4225351" y="1899149"/>
              <a:ext cx="0" cy="880518"/>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94" name="Connector: Curved 93">
              <a:extLst>
                <a:ext uri="{FF2B5EF4-FFF2-40B4-BE49-F238E27FC236}">
                  <a16:creationId xmlns:a16="http://schemas.microsoft.com/office/drawing/2014/main" id="{2E17283D-DDF1-D1A4-D70B-5CAFCC00FA36}"/>
                </a:ext>
              </a:extLst>
            </p:cNvPr>
            <p:cNvCxnSpPr>
              <a:cxnSpLocks/>
            </p:cNvCxnSpPr>
            <p:nvPr/>
          </p:nvCxnSpPr>
          <p:spPr>
            <a:xfrm rot="5400000">
              <a:off x="3723038" y="2430482"/>
              <a:ext cx="572247" cy="356607"/>
            </a:xfrm>
            <a:prstGeom prst="curvedConnector3">
              <a:avLst>
                <a:gd name="adj1" fmla="val -31403"/>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feld 18">
                  <a:extLst>
                    <a:ext uri="{FF2B5EF4-FFF2-40B4-BE49-F238E27FC236}">
                      <a16:creationId xmlns:a16="http://schemas.microsoft.com/office/drawing/2014/main" id="{0E7EEC92-A321-F64D-E824-E5A5D1FB628A}"/>
                    </a:ext>
                  </a:extLst>
                </p:cNvPr>
                <p:cNvSpPr txBox="1"/>
                <p:nvPr/>
              </p:nvSpPr>
              <p:spPr>
                <a:xfrm>
                  <a:off x="3534727" y="1972195"/>
                  <a:ext cx="71580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b="1" i="1" smtClean="0">
                                <a:solidFill>
                                  <a:schemeClr val="bg1"/>
                                </a:solidFill>
                                <a:latin typeface="Cambria Math" panose="02040503050406030204" pitchFamily="18" charset="0"/>
                              </a:rPr>
                            </m:ctrlPr>
                          </m:sSupPr>
                          <m:e>
                            <m:r>
                              <a:rPr lang="en-US" sz="1600" b="1" i="1" smtClean="0">
                                <a:solidFill>
                                  <a:schemeClr val="bg1"/>
                                </a:solidFill>
                                <a:latin typeface="Cambria Math" panose="02040503050406030204" pitchFamily="18" charset="0"/>
                              </a:rPr>
                              <m:t>𝒆</m:t>
                            </m:r>
                          </m:e>
                          <m:sup>
                            <m:r>
                              <a:rPr lang="en-US" sz="1600" b="1" i="1" smtClean="0">
                                <a:solidFill>
                                  <a:schemeClr val="bg1"/>
                                </a:solidFill>
                                <a:latin typeface="Cambria Math" panose="02040503050406030204" pitchFamily="18" charset="0"/>
                              </a:rPr>
                              <m:t>−</m:t>
                            </m:r>
                          </m:sup>
                        </m:sSup>
                      </m:oMath>
                    </m:oMathPara>
                  </a14:m>
                  <a:endParaRPr lang="en-US" sz="1600" b="1" dirty="0">
                    <a:solidFill>
                      <a:schemeClr val="bg1"/>
                    </a:solidFill>
                  </a:endParaRPr>
                </a:p>
              </p:txBody>
            </p:sp>
          </mc:Choice>
          <mc:Fallback xmlns="">
            <p:sp>
              <p:nvSpPr>
                <p:cNvPr id="95" name="Textfeld 18">
                  <a:extLst>
                    <a:ext uri="{FF2B5EF4-FFF2-40B4-BE49-F238E27FC236}">
                      <a16:creationId xmlns:a16="http://schemas.microsoft.com/office/drawing/2014/main" id="{0E7EEC92-A321-F64D-E824-E5A5D1FB628A}"/>
                    </a:ext>
                  </a:extLst>
                </p:cNvPr>
                <p:cNvSpPr txBox="1">
                  <a:spLocks noRot="1" noChangeAspect="1" noMove="1" noResize="1" noEditPoints="1" noAdjustHandles="1" noChangeArrowheads="1" noChangeShapeType="1" noTextEdit="1"/>
                </p:cNvSpPr>
                <p:nvPr/>
              </p:nvSpPr>
              <p:spPr>
                <a:xfrm>
                  <a:off x="3534727" y="1972195"/>
                  <a:ext cx="715806" cy="246221"/>
                </a:xfrm>
                <a:prstGeom prst="rect">
                  <a:avLst/>
                </a:prstGeom>
                <a:blipFill>
                  <a:blip r:embed="rId9"/>
                  <a:stretch>
                    <a:fillRect/>
                  </a:stretch>
                </a:blipFill>
              </p:spPr>
              <p:txBody>
                <a:bodyPr/>
                <a:lstStyle/>
                <a:p>
                  <a:r>
                    <a:rPr lang="en-CH">
                      <a:noFill/>
                    </a:rPr>
                    <a:t> </a:t>
                  </a:r>
                </a:p>
              </p:txBody>
            </p:sp>
          </mc:Fallback>
        </mc:AlternateContent>
        <p:sp>
          <p:nvSpPr>
            <p:cNvPr id="96" name="Textfeld 93">
              <a:extLst>
                <a:ext uri="{FF2B5EF4-FFF2-40B4-BE49-F238E27FC236}">
                  <a16:creationId xmlns:a16="http://schemas.microsoft.com/office/drawing/2014/main" id="{B11DDC00-D719-9FD5-4FF1-8FB350FC2534}"/>
                </a:ext>
              </a:extLst>
            </p:cNvPr>
            <p:cNvSpPr txBox="1"/>
            <p:nvPr/>
          </p:nvSpPr>
          <p:spPr>
            <a:xfrm>
              <a:off x="3713440" y="1622150"/>
              <a:ext cx="1002379"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Carbon foil</a:t>
              </a:r>
            </a:p>
          </p:txBody>
        </p:sp>
      </p:grpSp>
      <p:sp>
        <p:nvSpPr>
          <p:cNvPr id="102" name="Oval 101">
            <a:extLst>
              <a:ext uri="{FF2B5EF4-FFF2-40B4-BE49-F238E27FC236}">
                <a16:creationId xmlns:a16="http://schemas.microsoft.com/office/drawing/2014/main" id="{64754479-572F-0EC9-7855-C730F5EB0617}"/>
              </a:ext>
            </a:extLst>
          </p:cNvPr>
          <p:cNvSpPr/>
          <p:nvPr/>
        </p:nvSpPr>
        <p:spPr>
          <a:xfrm>
            <a:off x="1692742" y="2728370"/>
            <a:ext cx="156308" cy="165828"/>
          </a:xfrm>
          <a:prstGeom prst="ellipse">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dirty="0"/>
          </a:p>
        </p:txBody>
      </p:sp>
      <p:sp>
        <p:nvSpPr>
          <p:cNvPr id="103" name="Oval 102">
            <a:extLst>
              <a:ext uri="{FF2B5EF4-FFF2-40B4-BE49-F238E27FC236}">
                <a16:creationId xmlns:a16="http://schemas.microsoft.com/office/drawing/2014/main" id="{C244A80B-887D-A3B3-73EF-044F1D502148}"/>
              </a:ext>
            </a:extLst>
          </p:cNvPr>
          <p:cNvSpPr/>
          <p:nvPr/>
        </p:nvSpPr>
        <p:spPr>
          <a:xfrm>
            <a:off x="3317160" y="2738982"/>
            <a:ext cx="81280" cy="81280"/>
          </a:xfrm>
          <a:prstGeom prst="ellips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4" name="Oval 103">
            <a:extLst>
              <a:ext uri="{FF2B5EF4-FFF2-40B4-BE49-F238E27FC236}">
                <a16:creationId xmlns:a16="http://schemas.microsoft.com/office/drawing/2014/main" id="{605EAC7B-D114-A4DF-5F5F-207BD38D00BE}"/>
              </a:ext>
            </a:extLst>
          </p:cNvPr>
          <p:cNvSpPr/>
          <p:nvPr/>
        </p:nvSpPr>
        <p:spPr>
          <a:xfrm>
            <a:off x="3285610" y="2721098"/>
            <a:ext cx="156308" cy="165828"/>
          </a:xfrm>
          <a:prstGeom prst="ellipse">
            <a:avLst/>
          </a:prstGeom>
          <a:solidFill>
            <a:srgbClr val="00AA48"/>
          </a:solidFill>
          <a:ln>
            <a:solidFill>
              <a:srgbClr val="00AA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mc:AlternateContent xmlns:mc="http://schemas.openxmlformats.org/markup-compatibility/2006" xmlns:a14="http://schemas.microsoft.com/office/drawing/2010/main">
        <mc:Choice Requires="a14">
          <p:sp>
            <p:nvSpPr>
              <p:cNvPr id="2" name="Being purely leptonic, they can be described very precisely by bound state QED calculations devoid of uncertainties from nuclear size effects present in normal atoms. Therefore, any deviation between theory and measurements could be a signal of New Physi">
                <a:extLst>
                  <a:ext uri="{FF2B5EF4-FFF2-40B4-BE49-F238E27FC236}">
                    <a16:creationId xmlns:a16="http://schemas.microsoft.com/office/drawing/2014/main" id="{03B8AEB2-F72B-C913-0486-F3B14AE4513F}"/>
                  </a:ext>
                </a:extLst>
              </p:cNvPr>
              <p:cNvSpPr txBox="1"/>
              <p:nvPr/>
            </p:nvSpPr>
            <p:spPr>
              <a:xfrm>
                <a:off x="1557904" y="3831915"/>
                <a:ext cx="2761562" cy="1449115"/>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square" lIns="45719" rIns="45719">
                <a:spAutoFit/>
              </a:bodyPr>
              <a:lstStyle/>
              <a:p>
                <a:pPr marL="457200" indent="-457200">
                  <a:spcBef>
                    <a:spcPts val="500"/>
                  </a:spcBef>
                  <a:buClr>
                    <a:srgbClr val="0000AA"/>
                  </a:buClr>
                  <a:buSzPct val="100000"/>
                  <a:buFont typeface="+mj-lt"/>
                  <a:buAutoNum type="arabicPeriod"/>
                  <a:defRPr sz="2400">
                    <a:latin typeface="Helvetica Light"/>
                    <a:ea typeface="Helvetica Light"/>
                    <a:cs typeface="Helvetica Light"/>
                    <a:sym typeface="Helvetica Light"/>
                  </a:defRPr>
                </a:pPr>
                <a:r>
                  <a:rPr lang="en-GB" sz="2000" dirty="0">
                    <a:latin typeface="+mj-lt"/>
                  </a:rPr>
                  <a:t>M formed in 2S state as </a:t>
                </a:r>
                <a14:m>
                  <m:oMath xmlns:m="http://schemas.openxmlformats.org/officeDocument/2006/math">
                    <m:sSup>
                      <m:sSupPr>
                        <m:ctrlPr>
                          <a:rPr lang="en-GB" sz="2000" i="1" smtClean="0">
                            <a:latin typeface="Cambria Math" panose="02040503050406030204" pitchFamily="18" charset="0"/>
                          </a:rPr>
                        </m:ctrlPr>
                      </m:sSupPr>
                      <m:e>
                        <m:r>
                          <a:rPr lang="en-GB" sz="2000" i="1" smtClean="0">
                            <a:latin typeface="Cambria Math" panose="02040503050406030204" pitchFamily="18" charset="0"/>
                            <a:ea typeface="Cambria Math" panose="02040503050406030204" pitchFamily="18" charset="0"/>
                          </a:rPr>
                          <m:t>𝜇</m:t>
                        </m:r>
                      </m:e>
                      <m:sup>
                        <m:r>
                          <a:rPr lang="en-US" sz="2000" b="0" i="1" smtClean="0">
                            <a:latin typeface="Cambria Math" panose="02040503050406030204" pitchFamily="18" charset="0"/>
                          </a:rPr>
                          <m:t>+</m:t>
                        </m:r>
                      </m:sup>
                    </m:sSup>
                  </m:oMath>
                </a14:m>
                <a:r>
                  <a:rPr lang="en-GB" sz="2000" dirty="0">
                    <a:latin typeface="+mj-lt"/>
                  </a:rPr>
                  <a:t> beam traverses carbon foil</a:t>
                </a:r>
              </a:p>
              <a:p>
                <a:pPr marL="457200" indent="-457200">
                  <a:spcBef>
                    <a:spcPts val="500"/>
                  </a:spcBef>
                  <a:buClr>
                    <a:srgbClr val="0000AA"/>
                  </a:buClr>
                  <a:buSzPct val="100000"/>
                  <a:buFont typeface="+mj-lt"/>
                  <a:buAutoNum type="arabicPeriod"/>
                  <a:defRPr sz="2400">
                    <a:latin typeface="Helvetica Light"/>
                    <a:ea typeface="Helvetica Light"/>
                    <a:cs typeface="Helvetica Light"/>
                    <a:sym typeface="Helvetica Light"/>
                  </a:defRPr>
                </a:pPr>
                <a:endParaRPr lang="en-GB" dirty="0">
                  <a:latin typeface="+mj-lt"/>
                </a:endParaRPr>
              </a:p>
            </p:txBody>
          </p:sp>
        </mc:Choice>
        <mc:Fallback xmlns="">
          <p:sp>
            <p:nvSpPr>
              <p:cNvPr id="2" name="Being purely leptonic, they can be described very precisely by bound state QED calculations devoid of uncertainties from nuclear size effects present in normal atoms. Therefore, any deviation between theory and measurements could be a signal of New Physi">
                <a:extLst>
                  <a:ext uri="{FF2B5EF4-FFF2-40B4-BE49-F238E27FC236}">
                    <a16:creationId xmlns:a16="http://schemas.microsoft.com/office/drawing/2014/main" id="{03B8AEB2-F72B-C913-0486-F3B14AE4513F}"/>
                  </a:ext>
                </a:extLst>
              </p:cNvPr>
              <p:cNvSpPr txBox="1">
                <a:spLocks noRot="1" noChangeAspect="1" noMove="1" noResize="1" noEditPoints="1" noAdjustHandles="1" noChangeArrowheads="1" noChangeShapeType="1" noTextEdit="1"/>
              </p:cNvSpPr>
              <p:nvPr/>
            </p:nvSpPr>
            <p:spPr>
              <a:xfrm>
                <a:off x="1557904" y="3831915"/>
                <a:ext cx="2761562" cy="1449115"/>
              </a:xfrm>
              <a:prstGeom prst="rect">
                <a:avLst/>
              </a:prstGeom>
              <a:blipFill>
                <a:blip r:embed="rId10"/>
                <a:stretch>
                  <a:fillRect l="-4636" t="-4219" r="-3091"/>
                </a:stretch>
              </a:blipFill>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CH">
                    <a:noFill/>
                  </a:rPr>
                  <a:t> </a:t>
                </a:r>
              </a:p>
            </p:txBody>
          </p:sp>
        </mc:Fallback>
      </mc:AlternateContent>
      <p:sp>
        <p:nvSpPr>
          <p:cNvPr id="3" name="TextBox 2">
            <a:extLst>
              <a:ext uri="{FF2B5EF4-FFF2-40B4-BE49-F238E27FC236}">
                <a16:creationId xmlns:a16="http://schemas.microsoft.com/office/drawing/2014/main" id="{D3E1E17C-7F9A-C4BB-1942-559B86C995D8}"/>
              </a:ext>
            </a:extLst>
          </p:cNvPr>
          <p:cNvSpPr txBox="1"/>
          <p:nvPr/>
        </p:nvSpPr>
        <p:spPr>
          <a:xfrm>
            <a:off x="7733418" y="249753"/>
            <a:ext cx="3447221" cy="338554"/>
          </a:xfrm>
          <a:prstGeom prst="rect">
            <a:avLst/>
          </a:prstGeom>
          <a:noFill/>
        </p:spPr>
        <p:txBody>
          <a:bodyPr wrap="square">
            <a:spAutoFit/>
          </a:bodyPr>
          <a:lstStyle/>
          <a:p>
            <a:r>
              <a:rPr lang="en-US" sz="1600" dirty="0">
                <a:solidFill>
                  <a:schemeClr val="bg1"/>
                </a:solidFill>
              </a:rPr>
              <a:t>Edward Thorpe-Woods; Liverpool 2025</a:t>
            </a:r>
            <a:endParaRPr lang="en-US" sz="2400" dirty="0">
              <a:solidFill>
                <a:schemeClr val="bg1"/>
              </a:solidFill>
            </a:endParaRPr>
          </a:p>
        </p:txBody>
      </p:sp>
    </p:spTree>
    <p:extLst>
      <p:ext uri="{BB962C8B-B14F-4D97-AF65-F5344CB8AC3E}">
        <p14:creationId xmlns:p14="http://schemas.microsoft.com/office/powerpoint/2010/main" val="1504444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2.29167E-6 -3.7037E-6 L 0.13216 -0.00185 " pathEditMode="relative" rAng="0" ptsTypes="AA">
                                      <p:cBhvr>
                                        <p:cTn id="6" dur="2000" fill="hold"/>
                                        <p:tgtEl>
                                          <p:spTgt spid="102"/>
                                        </p:tgtEl>
                                        <p:attrNameLst>
                                          <p:attrName>ppt_x</p:attrName>
                                          <p:attrName>ppt_y</p:attrName>
                                        </p:attrNameLst>
                                      </p:cBhvr>
                                      <p:rCtr x="6602" y="-93"/>
                                    </p:animMotion>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1" nodeType="clickEffect">
                                  <p:stCondLst>
                                    <p:cond delay="0"/>
                                  </p:stCondLst>
                                  <p:childTnLst>
                                    <p:set>
                                      <p:cBhvr>
                                        <p:cTn id="10" dur="1" fill="hold">
                                          <p:stCondLst>
                                            <p:cond delay="0"/>
                                          </p:stCondLst>
                                        </p:cTn>
                                        <p:tgtEl>
                                          <p:spTgt spid="103"/>
                                        </p:tgtEl>
                                        <p:attrNameLst>
                                          <p:attrName>style.visibility</p:attrName>
                                        </p:attrNameLst>
                                      </p:cBhvr>
                                      <p:to>
                                        <p:strVal val="visible"/>
                                      </p:to>
                                    </p:set>
                                  </p:childTnLst>
                                </p:cTn>
                              </p:par>
                              <p:par>
                                <p:cTn id="11" presetID="0" presetClass="path" presetSubtype="0" accel="50000" decel="50000" fill="hold" grpId="0" nodeType="withEffect">
                                  <p:stCondLst>
                                    <p:cond delay="0"/>
                                  </p:stCondLst>
                                  <p:childTnLst>
                                    <p:animMotion origin="layout" path="M 0.00039 0.0007 L -0.00469 -0.01805 L -0.01406 -0.02731 L -0.01914 -0.02476 L -0.02383 -0.01111 L -0.02682 0.01088 L -0.0293 0.0426 L -0.03073 0.07338 L -0.03112 0.08727 " pathEditMode="relative" rAng="0" ptsTypes="AAAAAAAAA">
                                      <p:cBhvr>
                                        <p:cTn id="12" dur="2000" fill="hold"/>
                                        <p:tgtEl>
                                          <p:spTgt spid="103"/>
                                        </p:tgtEl>
                                        <p:attrNameLst>
                                          <p:attrName>ppt_x</p:attrName>
                                          <p:attrName>ppt_y</p:attrName>
                                        </p:attrNameLst>
                                      </p:cBhvr>
                                      <p:rCtr x="-1576" y="2917"/>
                                    </p:animMotion>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04"/>
                                        </p:tgtEl>
                                        <p:attrNameLst>
                                          <p:attrName>style.visibility</p:attrName>
                                        </p:attrNameLst>
                                      </p:cBhvr>
                                      <p:to>
                                        <p:strVal val="visible"/>
                                      </p:to>
                                    </p:set>
                                  </p:childTnLst>
                                </p:cTn>
                              </p:par>
                              <p:par>
                                <p:cTn id="17" presetID="42" presetClass="path" presetSubtype="0" accel="50000" decel="50000" fill="hold" grpId="0" nodeType="withEffect">
                                  <p:stCondLst>
                                    <p:cond delay="0"/>
                                  </p:stCondLst>
                                  <p:childTnLst>
                                    <p:animMotion origin="layout" path="M -1.45833E-6 3.7037E-6 L 0.13867 3.7037E-6 " pathEditMode="relative" rAng="0" ptsTypes="AA">
                                      <p:cBhvr>
                                        <p:cTn id="18" dur="2000" fill="hold"/>
                                        <p:tgtEl>
                                          <p:spTgt spid="104"/>
                                        </p:tgtEl>
                                        <p:attrNameLst>
                                          <p:attrName>ppt_x</p:attrName>
                                          <p:attrName>ppt_y</p:attrName>
                                        </p:attrNameLst>
                                      </p:cBhvr>
                                      <p:rCtr x="6927" y="0"/>
                                    </p:animMotion>
                                  </p:childTnLst>
                                </p:cTn>
                              </p:par>
                              <p:par>
                                <p:cTn id="19" presetID="1" presetClass="exit" presetSubtype="0" fill="hold" grpId="1" nodeType="withEffect">
                                  <p:stCondLst>
                                    <p:cond delay="0"/>
                                  </p:stCondLst>
                                  <p:childTnLst>
                                    <p:set>
                                      <p:cBhvr>
                                        <p:cTn id="20" dur="1" fill="hold">
                                          <p:stCondLst>
                                            <p:cond delay="0"/>
                                          </p:stCondLst>
                                        </p:cTn>
                                        <p:tgtEl>
                                          <p:spTgt spid="1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2" grpId="1" animBg="1"/>
      <p:bldP spid="103" grpId="0" animBg="1"/>
      <p:bldP spid="103" grpId="1" animBg="1"/>
      <p:bldP spid="104" grpId="0" animBg="1"/>
      <p:bldP spid="10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974BB2-CC6C-7F8F-8B5C-1CF6A2E2E694}"/>
            </a:ext>
          </a:extLst>
        </p:cNvPr>
        <p:cNvGrpSpPr/>
        <p:nvPr/>
      </p:nvGrpSpPr>
      <p:grpSpPr>
        <a:xfrm>
          <a:off x="0" y="0"/>
          <a:ext cx="0" cy="0"/>
          <a:chOff x="0" y="0"/>
          <a:chExt cx="0" cy="0"/>
        </a:xfrm>
      </p:grpSpPr>
      <p:sp>
        <p:nvSpPr>
          <p:cNvPr id="25" name="The PSI low energy muon beam (LEM)">
            <a:extLst>
              <a:ext uri="{FF2B5EF4-FFF2-40B4-BE49-F238E27FC236}">
                <a16:creationId xmlns:a16="http://schemas.microsoft.com/office/drawing/2014/main" id="{0FC2DD1B-3254-7256-7FF1-AD1707185D26}"/>
              </a:ext>
            </a:extLst>
          </p:cNvPr>
          <p:cNvSpPr txBox="1">
            <a:spLocks/>
          </p:cNvSpPr>
          <p:nvPr/>
        </p:nvSpPr>
        <p:spPr>
          <a:xfrm>
            <a:off x="424441" y="786927"/>
            <a:ext cx="11537950" cy="762649"/>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Gill Sans Light"/>
                <a:ea typeface="+mj-ea"/>
                <a:cs typeface="+mj-cs"/>
              </a:defRPr>
            </a:lvl1pPr>
          </a:lstStyle>
          <a:p>
            <a:r>
              <a:rPr lang="en-GB" dirty="0"/>
              <a:t>Muonium Microwave spectroscopy setup</a:t>
            </a:r>
          </a:p>
        </p:txBody>
      </p:sp>
      <p:grpSp>
        <p:nvGrpSpPr>
          <p:cNvPr id="69" name="Group 68">
            <a:extLst>
              <a:ext uri="{FF2B5EF4-FFF2-40B4-BE49-F238E27FC236}">
                <a16:creationId xmlns:a16="http://schemas.microsoft.com/office/drawing/2014/main" id="{838308CD-B20C-AD3A-DAFF-A55D2E55588E}"/>
              </a:ext>
            </a:extLst>
          </p:cNvPr>
          <p:cNvGrpSpPr/>
          <p:nvPr/>
        </p:nvGrpSpPr>
        <p:grpSpPr>
          <a:xfrm>
            <a:off x="1282558" y="1549576"/>
            <a:ext cx="7742099" cy="2218196"/>
            <a:chOff x="2134651" y="1117140"/>
            <a:chExt cx="7742099" cy="2218196"/>
          </a:xfrm>
        </p:grpSpPr>
        <p:grpSp>
          <p:nvGrpSpPr>
            <p:cNvPr id="70" name="Gruppieren 72">
              <a:extLst>
                <a:ext uri="{FF2B5EF4-FFF2-40B4-BE49-F238E27FC236}">
                  <a16:creationId xmlns:a16="http://schemas.microsoft.com/office/drawing/2014/main" id="{1BC60534-AF0B-1A79-F0A6-C55E1D2CC5F3}"/>
                </a:ext>
              </a:extLst>
            </p:cNvPr>
            <p:cNvGrpSpPr/>
            <p:nvPr/>
          </p:nvGrpSpPr>
          <p:grpSpPr>
            <a:xfrm>
              <a:off x="5365887" y="1810746"/>
              <a:ext cx="1108310" cy="1107421"/>
              <a:chOff x="4931184" y="4985906"/>
              <a:chExt cx="994137" cy="1107421"/>
            </a:xfrm>
          </p:grpSpPr>
          <p:grpSp>
            <p:nvGrpSpPr>
              <p:cNvPr id="97" name="Gruppieren 73">
                <a:extLst>
                  <a:ext uri="{FF2B5EF4-FFF2-40B4-BE49-F238E27FC236}">
                    <a16:creationId xmlns:a16="http://schemas.microsoft.com/office/drawing/2014/main" id="{842A6C6C-BC4D-6A5C-2DD1-C0650A302CCD}"/>
                  </a:ext>
                </a:extLst>
              </p:cNvPr>
              <p:cNvGrpSpPr/>
              <p:nvPr/>
            </p:nvGrpSpPr>
            <p:grpSpPr>
              <a:xfrm>
                <a:off x="4931184" y="4985906"/>
                <a:ext cx="994137" cy="1107421"/>
                <a:chOff x="4931184" y="4985906"/>
                <a:chExt cx="994137" cy="1107421"/>
              </a:xfrm>
            </p:grpSpPr>
            <p:sp>
              <p:nvSpPr>
                <p:cNvPr id="99" name="Rechteck: abgerundete Ecken 75">
                  <a:extLst>
                    <a:ext uri="{FF2B5EF4-FFF2-40B4-BE49-F238E27FC236}">
                      <a16:creationId xmlns:a16="http://schemas.microsoft.com/office/drawing/2014/main" id="{2D296E31-2AB1-B692-5922-FD414A4E9E16}"/>
                    </a:ext>
                  </a:extLst>
                </p:cNvPr>
                <p:cNvSpPr/>
                <p:nvPr/>
              </p:nvSpPr>
              <p:spPr>
                <a:xfrm>
                  <a:off x="4931184" y="4985906"/>
                  <a:ext cx="994137" cy="1107421"/>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sp>
              <p:nvSpPr>
                <p:cNvPr id="100" name="Rechteck 76">
                  <a:extLst>
                    <a:ext uri="{FF2B5EF4-FFF2-40B4-BE49-F238E27FC236}">
                      <a16:creationId xmlns:a16="http://schemas.microsoft.com/office/drawing/2014/main" id="{5985B3C9-8C09-30AA-81C7-900811A6725F}"/>
                    </a:ext>
                  </a:extLst>
                </p:cNvPr>
                <p:cNvSpPr/>
                <p:nvPr/>
              </p:nvSpPr>
              <p:spPr>
                <a:xfrm>
                  <a:off x="5005982" y="5300432"/>
                  <a:ext cx="844537" cy="82656"/>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1" name="Rechteck 77">
                  <a:extLst>
                    <a:ext uri="{FF2B5EF4-FFF2-40B4-BE49-F238E27FC236}">
                      <a16:creationId xmlns:a16="http://schemas.microsoft.com/office/drawing/2014/main" id="{E725A4D8-FE6C-C0F1-93B9-D1BE02623F56}"/>
                    </a:ext>
                  </a:extLst>
                </p:cNvPr>
                <p:cNvSpPr/>
                <p:nvPr/>
              </p:nvSpPr>
              <p:spPr>
                <a:xfrm>
                  <a:off x="5005982" y="5696879"/>
                  <a:ext cx="844537" cy="82656"/>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
            <p:nvSpPr>
              <p:cNvPr id="98" name="Textfeld 74">
                <a:extLst>
                  <a:ext uri="{FF2B5EF4-FFF2-40B4-BE49-F238E27FC236}">
                    <a16:creationId xmlns:a16="http://schemas.microsoft.com/office/drawing/2014/main" id="{F17077F0-3122-5C6B-3F92-850CF8C4FA05}"/>
                  </a:ext>
                </a:extLst>
              </p:cNvPr>
              <p:cNvSpPr txBox="1"/>
              <p:nvPr/>
            </p:nvSpPr>
            <p:spPr>
              <a:xfrm>
                <a:off x="4942496" y="5029454"/>
                <a:ext cx="982825"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Microwave</a:t>
                </a:r>
              </a:p>
            </p:txBody>
          </p:sp>
        </p:grpSp>
        <p:sp>
          <p:nvSpPr>
            <p:cNvPr id="71" name="Achteck 3">
              <a:extLst>
                <a:ext uri="{FF2B5EF4-FFF2-40B4-BE49-F238E27FC236}">
                  <a16:creationId xmlns:a16="http://schemas.microsoft.com/office/drawing/2014/main" id="{94ACF84E-01E7-50AF-A1B8-BF58DF222747}"/>
                </a:ext>
              </a:extLst>
            </p:cNvPr>
            <p:cNvSpPr/>
            <p:nvPr/>
          </p:nvSpPr>
          <p:spPr>
            <a:xfrm>
              <a:off x="3113020" y="1377996"/>
              <a:ext cx="2157586" cy="1957340"/>
            </a:xfrm>
            <a:prstGeom prst="octagon">
              <a:avLst/>
            </a:prstGeom>
            <a:solidFill>
              <a:srgbClr val="A832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n w="0"/>
                <a:solidFill>
                  <a:schemeClr val="bg1"/>
                </a:solidFill>
                <a:effectLst>
                  <a:outerShdw blurRad="38100" dist="19050" dir="2700000" algn="tl" rotWithShape="0">
                    <a:schemeClr val="dk1">
                      <a:alpha val="40000"/>
                    </a:schemeClr>
                  </a:outerShdw>
                </a:effectLst>
              </a:endParaRPr>
            </a:p>
          </p:txBody>
        </p:sp>
        <p:sp>
          <p:nvSpPr>
            <p:cNvPr id="72" name="Rechteck: abgerundete Ecken 6">
              <a:extLst>
                <a:ext uri="{FF2B5EF4-FFF2-40B4-BE49-F238E27FC236}">
                  <a16:creationId xmlns:a16="http://schemas.microsoft.com/office/drawing/2014/main" id="{C657C25D-F135-1A0B-DAA4-6029CEA593B1}"/>
                </a:ext>
              </a:extLst>
            </p:cNvPr>
            <p:cNvSpPr/>
            <p:nvPr/>
          </p:nvSpPr>
          <p:spPr>
            <a:xfrm>
              <a:off x="6553315" y="1500456"/>
              <a:ext cx="1904254" cy="168053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3" name="Gerade Verbindung mit Pfeil 8">
              <a:extLst>
                <a:ext uri="{FF2B5EF4-FFF2-40B4-BE49-F238E27FC236}">
                  <a16:creationId xmlns:a16="http://schemas.microsoft.com/office/drawing/2014/main" id="{3B85E50B-636C-16E9-9E12-134C26FAA03C}"/>
                </a:ext>
              </a:extLst>
            </p:cNvPr>
            <p:cNvCxnSpPr>
              <a:cxnSpLocks/>
            </p:cNvCxnSpPr>
            <p:nvPr/>
          </p:nvCxnSpPr>
          <p:spPr>
            <a:xfrm>
              <a:off x="2591948" y="2363899"/>
              <a:ext cx="666073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Rechteck: abgerundete Ecken 9">
              <a:extLst>
                <a:ext uri="{FF2B5EF4-FFF2-40B4-BE49-F238E27FC236}">
                  <a16:creationId xmlns:a16="http://schemas.microsoft.com/office/drawing/2014/main" id="{4145A5E3-CA85-8FCA-A238-0A9B9C05D060}"/>
                </a:ext>
              </a:extLst>
            </p:cNvPr>
            <p:cNvSpPr/>
            <p:nvPr/>
          </p:nvSpPr>
          <p:spPr>
            <a:xfrm>
              <a:off x="9307534" y="2109961"/>
              <a:ext cx="569216" cy="42986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anose="020B0604020202020204" pitchFamily="34" charset="0"/>
                  <a:cs typeface="Arial" panose="020B0604020202020204" pitchFamily="34" charset="0"/>
                </a:rPr>
                <a:t>StopMCP</a:t>
              </a:r>
              <a:endParaRPr lang="en-US" sz="12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5" name="Textfeld 56">
                  <a:extLst>
                    <a:ext uri="{FF2B5EF4-FFF2-40B4-BE49-F238E27FC236}">
                      <a16:creationId xmlns:a16="http://schemas.microsoft.com/office/drawing/2014/main" id="{9B830BB8-A869-D1C6-6BF7-BEF6D0D367F8}"/>
                    </a:ext>
                  </a:extLst>
                </p:cNvPr>
                <p:cNvSpPr txBox="1"/>
                <p:nvPr/>
              </p:nvSpPr>
              <p:spPr>
                <a:xfrm>
                  <a:off x="8548057" y="2010621"/>
                  <a:ext cx="25167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𝐌</m:t>
                        </m:r>
                      </m:oMath>
                    </m:oMathPara>
                  </a14:m>
                  <a:endParaRPr lang="en-US" b="1" dirty="0"/>
                </a:p>
              </p:txBody>
            </p:sp>
          </mc:Choice>
          <mc:Fallback xmlns="">
            <p:sp>
              <p:nvSpPr>
                <p:cNvPr id="75" name="Textfeld 56">
                  <a:extLst>
                    <a:ext uri="{FF2B5EF4-FFF2-40B4-BE49-F238E27FC236}">
                      <a16:creationId xmlns:a16="http://schemas.microsoft.com/office/drawing/2014/main" id="{9B830BB8-A869-D1C6-6BF7-BEF6D0D367F8}"/>
                    </a:ext>
                  </a:extLst>
                </p:cNvPr>
                <p:cNvSpPr txBox="1">
                  <a:spLocks noRot="1" noChangeAspect="1" noMove="1" noResize="1" noEditPoints="1" noAdjustHandles="1" noChangeArrowheads="1" noChangeShapeType="1" noTextEdit="1"/>
                </p:cNvSpPr>
                <p:nvPr/>
              </p:nvSpPr>
              <p:spPr>
                <a:xfrm>
                  <a:off x="8548057" y="2010621"/>
                  <a:ext cx="251672" cy="276999"/>
                </a:xfrm>
                <a:prstGeom prst="rect">
                  <a:avLst/>
                </a:prstGeom>
                <a:blipFill>
                  <a:blip r:embed="rId3"/>
                  <a:stretch>
                    <a:fillRect l="-21429" r="-21429" b="-6667"/>
                  </a:stretch>
                </a:blipFill>
              </p:spPr>
              <p:txBody>
                <a:bodyPr/>
                <a:lstStyle/>
                <a:p>
                  <a:r>
                    <a:rPr lang="en-CH">
                      <a:noFill/>
                    </a:rPr>
                    <a:t> </a:t>
                  </a:r>
                </a:p>
              </p:txBody>
            </p:sp>
          </mc:Fallback>
        </mc:AlternateContent>
        <p:sp>
          <p:nvSpPr>
            <p:cNvPr id="76" name="Ellipse 90">
              <a:extLst>
                <a:ext uri="{FF2B5EF4-FFF2-40B4-BE49-F238E27FC236}">
                  <a16:creationId xmlns:a16="http://schemas.microsoft.com/office/drawing/2014/main" id="{BB921170-2813-EC93-F9CD-8B71945A3E32}"/>
                </a:ext>
              </a:extLst>
            </p:cNvPr>
            <p:cNvSpPr/>
            <p:nvPr/>
          </p:nvSpPr>
          <p:spPr>
            <a:xfrm rot="5400000">
              <a:off x="7471602" y="1497448"/>
              <a:ext cx="67681" cy="115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Ellipse 91">
              <a:extLst>
                <a:ext uri="{FF2B5EF4-FFF2-40B4-BE49-F238E27FC236}">
                  <a16:creationId xmlns:a16="http://schemas.microsoft.com/office/drawing/2014/main" id="{5793F2A8-12DF-CD34-5D92-7AD33902A066}"/>
                </a:ext>
              </a:extLst>
            </p:cNvPr>
            <p:cNvSpPr/>
            <p:nvPr/>
          </p:nvSpPr>
          <p:spPr>
            <a:xfrm rot="5400000">
              <a:off x="7471602" y="2078352"/>
              <a:ext cx="67681" cy="115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8" name="Textfeld 92">
                  <a:extLst>
                    <a:ext uri="{FF2B5EF4-FFF2-40B4-BE49-F238E27FC236}">
                      <a16:creationId xmlns:a16="http://schemas.microsoft.com/office/drawing/2014/main" id="{55D80DEE-FE93-B5C4-5B1E-359F26BCF011}"/>
                    </a:ext>
                  </a:extLst>
                </p:cNvPr>
                <p:cNvSpPr txBox="1"/>
                <p:nvPr/>
              </p:nvSpPr>
              <p:spPr>
                <a:xfrm>
                  <a:off x="6929835" y="2116917"/>
                  <a:ext cx="123290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1" i="0" smtClean="0">
                            <a:latin typeface="Cambria Math" panose="02040503050406030204" pitchFamily="18" charset="0"/>
                          </a:rPr>
                          <m:t>𝐌</m:t>
                        </m:r>
                        <m:r>
                          <a:rPr lang="de-CH" sz="1600" b="1" i="0" smtClean="0">
                            <a:latin typeface="Cambria Math" panose="02040503050406030204" pitchFamily="18" charset="0"/>
                          </a:rPr>
                          <m:t> (</m:t>
                        </m:r>
                        <m:r>
                          <a:rPr lang="de-CH" sz="1600" b="1" i="0" smtClean="0">
                            <a:latin typeface="Cambria Math" panose="02040503050406030204" pitchFamily="18" charset="0"/>
                          </a:rPr>
                          <m:t>𝟐𝐒</m:t>
                        </m:r>
                        <m:r>
                          <a:rPr lang="de-CH" sz="1600" b="1" i="0" smtClean="0">
                            <a:latin typeface="Cambria Math" panose="02040503050406030204" pitchFamily="18" charset="0"/>
                          </a:rPr>
                          <m:t> →</m:t>
                        </m:r>
                        <m:r>
                          <a:rPr lang="de-CH" sz="1600" b="1" i="0" smtClean="0">
                            <a:latin typeface="Cambria Math" panose="02040503050406030204" pitchFamily="18" charset="0"/>
                          </a:rPr>
                          <m:t>𝟏𝐒</m:t>
                        </m:r>
                        <m:r>
                          <a:rPr lang="de-CH" sz="1600" b="1" i="0" smtClean="0">
                            <a:latin typeface="Cambria Math" panose="02040503050406030204" pitchFamily="18" charset="0"/>
                          </a:rPr>
                          <m:t>)</m:t>
                        </m:r>
                      </m:oMath>
                    </m:oMathPara>
                  </a14:m>
                  <a:endParaRPr lang="en-US" sz="1600" b="1" dirty="0"/>
                </a:p>
              </p:txBody>
            </p:sp>
          </mc:Choice>
          <mc:Fallback xmlns="">
            <p:sp>
              <p:nvSpPr>
                <p:cNvPr id="78" name="Textfeld 92">
                  <a:extLst>
                    <a:ext uri="{FF2B5EF4-FFF2-40B4-BE49-F238E27FC236}">
                      <a16:creationId xmlns:a16="http://schemas.microsoft.com/office/drawing/2014/main" id="{55D80DEE-FE93-B5C4-5B1E-359F26BCF011}"/>
                    </a:ext>
                  </a:extLst>
                </p:cNvPr>
                <p:cNvSpPr txBox="1">
                  <a:spLocks noRot="1" noChangeAspect="1" noMove="1" noResize="1" noEditPoints="1" noAdjustHandles="1" noChangeArrowheads="1" noChangeShapeType="1" noTextEdit="1"/>
                </p:cNvSpPr>
                <p:nvPr/>
              </p:nvSpPr>
              <p:spPr>
                <a:xfrm>
                  <a:off x="6929835" y="2116917"/>
                  <a:ext cx="1232902" cy="246221"/>
                </a:xfrm>
                <a:prstGeom prst="rect">
                  <a:avLst/>
                </a:prstGeom>
                <a:blipFill>
                  <a:blip r:embed="rId4"/>
                  <a:stretch>
                    <a:fillRect l="-2970" r="-5941" b="-31707"/>
                  </a:stretch>
                </a:blipFill>
              </p:spPr>
              <p:txBody>
                <a:bodyPr/>
                <a:lstStyle/>
                <a:p>
                  <a:r>
                    <a:rPr lang="en-CH">
                      <a:noFill/>
                    </a:rPr>
                    <a:t> </a:t>
                  </a:r>
                </a:p>
              </p:txBody>
            </p:sp>
          </mc:Fallback>
        </mc:AlternateContent>
        <p:sp>
          <p:nvSpPr>
            <p:cNvPr id="79" name="Textfeld 93">
              <a:extLst>
                <a:ext uri="{FF2B5EF4-FFF2-40B4-BE49-F238E27FC236}">
                  <a16:creationId xmlns:a16="http://schemas.microsoft.com/office/drawing/2014/main" id="{F1C46715-FB92-9BE1-DFDA-247D98FE4DE9}"/>
                </a:ext>
              </a:extLst>
            </p:cNvPr>
            <p:cNvSpPr txBox="1"/>
            <p:nvPr/>
          </p:nvSpPr>
          <p:spPr>
            <a:xfrm>
              <a:off x="6680445" y="2641168"/>
              <a:ext cx="1864955"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Quenching electrodes</a:t>
              </a:r>
            </a:p>
          </p:txBody>
        </p:sp>
        <p:sp>
          <p:nvSpPr>
            <p:cNvPr id="80" name="Rechteck 94">
              <a:extLst>
                <a:ext uri="{FF2B5EF4-FFF2-40B4-BE49-F238E27FC236}">
                  <a16:creationId xmlns:a16="http://schemas.microsoft.com/office/drawing/2014/main" id="{75DE8AA2-241F-7654-8EAE-2F592264EC50}"/>
                </a:ext>
              </a:extLst>
            </p:cNvPr>
            <p:cNvSpPr/>
            <p:nvPr/>
          </p:nvSpPr>
          <p:spPr>
            <a:xfrm>
              <a:off x="6925504" y="2918929"/>
              <a:ext cx="1159876" cy="188108"/>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b="1" dirty="0" err="1">
                  <a:latin typeface="Arial" panose="020B0604020202020204" pitchFamily="34" charset="0"/>
                  <a:cs typeface="Arial" panose="020B0604020202020204" pitchFamily="34" charset="0"/>
                </a:rPr>
                <a:t>LyA</a:t>
              </a:r>
              <a:r>
                <a:rPr lang="en-US" sz="1200" b="1" dirty="0">
                  <a:latin typeface="Arial" panose="020B0604020202020204" pitchFamily="34" charset="0"/>
                  <a:cs typeface="Arial" panose="020B0604020202020204" pitchFamily="34" charset="0"/>
                </a:rPr>
                <a:t> MCP</a:t>
              </a:r>
            </a:p>
          </p:txBody>
        </p:sp>
        <p:sp>
          <p:nvSpPr>
            <p:cNvPr id="81" name="Rechteck 98">
              <a:extLst>
                <a:ext uri="{FF2B5EF4-FFF2-40B4-BE49-F238E27FC236}">
                  <a16:creationId xmlns:a16="http://schemas.microsoft.com/office/drawing/2014/main" id="{089FF24C-345B-5FE9-CC88-EBED480868A7}"/>
                </a:ext>
              </a:extLst>
            </p:cNvPr>
            <p:cNvSpPr/>
            <p:nvPr/>
          </p:nvSpPr>
          <p:spPr>
            <a:xfrm>
              <a:off x="6925504" y="1620000"/>
              <a:ext cx="1159876" cy="188108"/>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b="1" dirty="0" err="1">
                  <a:latin typeface="Arial" panose="020B0604020202020204" pitchFamily="34" charset="0"/>
                  <a:cs typeface="Arial" panose="020B0604020202020204" pitchFamily="34" charset="0"/>
                </a:rPr>
                <a:t>LyA</a:t>
              </a:r>
              <a:r>
                <a:rPr lang="en-US" sz="1200" b="1" dirty="0">
                  <a:latin typeface="Arial" panose="020B0604020202020204" pitchFamily="34" charset="0"/>
                  <a:cs typeface="Arial" panose="020B0604020202020204" pitchFamily="34" charset="0"/>
                </a:rPr>
                <a:t> MCP</a:t>
              </a:r>
            </a:p>
          </p:txBody>
        </p:sp>
        <p:cxnSp>
          <p:nvCxnSpPr>
            <p:cNvPr id="82" name="Gerade Verbindung mit Pfeil 100">
              <a:extLst>
                <a:ext uri="{FF2B5EF4-FFF2-40B4-BE49-F238E27FC236}">
                  <a16:creationId xmlns:a16="http://schemas.microsoft.com/office/drawing/2014/main" id="{80DE9229-1010-FFD6-CFE7-950D93C34314}"/>
                </a:ext>
              </a:extLst>
            </p:cNvPr>
            <p:cNvCxnSpPr>
              <a:cxnSpLocks/>
            </p:cNvCxnSpPr>
            <p:nvPr/>
          </p:nvCxnSpPr>
          <p:spPr>
            <a:xfrm flipH="1" flipV="1">
              <a:off x="7634794" y="1841660"/>
              <a:ext cx="88543" cy="366268"/>
            </a:xfrm>
            <a:prstGeom prst="straightConnector1">
              <a:avLst/>
            </a:prstGeom>
            <a:ln w="1905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3" name="Textfeld 101">
              <a:extLst>
                <a:ext uri="{FF2B5EF4-FFF2-40B4-BE49-F238E27FC236}">
                  <a16:creationId xmlns:a16="http://schemas.microsoft.com/office/drawing/2014/main" id="{0802013A-C747-AB6B-59F7-2980061A1890}"/>
                </a:ext>
              </a:extLst>
            </p:cNvPr>
            <p:cNvSpPr txBox="1"/>
            <p:nvPr/>
          </p:nvSpPr>
          <p:spPr>
            <a:xfrm>
              <a:off x="7856502" y="1764716"/>
              <a:ext cx="506403" cy="276999"/>
            </a:xfrm>
            <a:prstGeom prst="rect">
              <a:avLst/>
            </a:prstGeom>
            <a:noFill/>
          </p:spPr>
          <p:txBody>
            <a:bodyPr wrap="square" rtlCol="0">
              <a:spAutoFit/>
            </a:bodyPr>
            <a:lstStyle/>
            <a:p>
              <a:r>
                <a:rPr lang="en-US" sz="1200" b="1" dirty="0" err="1">
                  <a:solidFill>
                    <a:schemeClr val="bg1"/>
                  </a:solidFill>
                  <a:latin typeface="Arial" panose="020B0604020202020204" pitchFamily="34" charset="0"/>
                  <a:cs typeface="Arial" panose="020B0604020202020204" pitchFamily="34" charset="0"/>
                </a:rPr>
                <a:t>Lya</a:t>
              </a:r>
              <a:endParaRPr lang="en-US" sz="1200" b="1" dirty="0">
                <a:solidFill>
                  <a:schemeClr val="bg1"/>
                </a:solidFill>
                <a:latin typeface="Arial" panose="020B0604020202020204" pitchFamily="34" charset="0"/>
                <a:cs typeface="Arial" panose="020B0604020202020204" pitchFamily="34" charset="0"/>
              </a:endParaRPr>
            </a:p>
          </p:txBody>
        </p:sp>
        <p:cxnSp>
          <p:nvCxnSpPr>
            <p:cNvPr id="84" name="Gerade Verbindung mit Pfeil 7">
              <a:extLst>
                <a:ext uri="{FF2B5EF4-FFF2-40B4-BE49-F238E27FC236}">
                  <a16:creationId xmlns:a16="http://schemas.microsoft.com/office/drawing/2014/main" id="{82F932D5-ED96-454B-6AA2-3F3BD4B7E65C}"/>
                </a:ext>
              </a:extLst>
            </p:cNvPr>
            <p:cNvCxnSpPr>
              <a:cxnSpLocks/>
            </p:cNvCxnSpPr>
            <p:nvPr/>
          </p:nvCxnSpPr>
          <p:spPr>
            <a:xfrm flipV="1">
              <a:off x="2736206" y="1117140"/>
              <a:ext cx="0" cy="2950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5" name="Gerade Verbindung mit Pfeil 12">
              <a:extLst>
                <a:ext uri="{FF2B5EF4-FFF2-40B4-BE49-F238E27FC236}">
                  <a16:creationId xmlns:a16="http://schemas.microsoft.com/office/drawing/2014/main" id="{F2F8BA16-D1D0-9B49-810C-C3FEF5BB5AFE}"/>
                </a:ext>
              </a:extLst>
            </p:cNvPr>
            <p:cNvCxnSpPr/>
            <p:nvPr/>
          </p:nvCxnSpPr>
          <p:spPr>
            <a:xfrm>
              <a:off x="2736206" y="1412145"/>
              <a:ext cx="29478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6" name="Textfeld 14">
              <a:extLst>
                <a:ext uri="{FF2B5EF4-FFF2-40B4-BE49-F238E27FC236}">
                  <a16:creationId xmlns:a16="http://schemas.microsoft.com/office/drawing/2014/main" id="{AFD05746-1527-58EF-AF44-A37C6940C9FC}"/>
                </a:ext>
              </a:extLst>
            </p:cNvPr>
            <p:cNvSpPr txBox="1"/>
            <p:nvPr/>
          </p:nvSpPr>
          <p:spPr>
            <a:xfrm>
              <a:off x="2741655" y="1366236"/>
              <a:ext cx="186613" cy="215444"/>
            </a:xfrm>
            <a:prstGeom prst="rect">
              <a:avLst/>
            </a:prstGeom>
            <a:noFill/>
          </p:spPr>
          <p:txBody>
            <a:bodyPr wrap="square" rtlCol="0">
              <a:spAutoFit/>
            </a:bodyPr>
            <a:lstStyle/>
            <a:p>
              <a:r>
                <a:rPr lang="en-US" sz="800" b="1" dirty="0">
                  <a:latin typeface="Arial" panose="020B0604020202020204" pitchFamily="34" charset="0"/>
                  <a:cs typeface="Arial" panose="020B0604020202020204" pitchFamily="34" charset="0"/>
                </a:rPr>
                <a:t>z</a:t>
              </a:r>
              <a:endParaRPr lang="en-US" sz="500" b="1" dirty="0">
                <a:latin typeface="Arial" panose="020B0604020202020204" pitchFamily="34" charset="0"/>
                <a:cs typeface="Arial" panose="020B0604020202020204" pitchFamily="34" charset="0"/>
              </a:endParaRPr>
            </a:p>
          </p:txBody>
        </p:sp>
        <p:sp>
          <p:nvSpPr>
            <p:cNvPr id="87" name="Textfeld 15">
              <a:extLst>
                <a:ext uri="{FF2B5EF4-FFF2-40B4-BE49-F238E27FC236}">
                  <a16:creationId xmlns:a16="http://schemas.microsoft.com/office/drawing/2014/main" id="{ED79350E-A1E4-31CF-EDD0-0D4859586AAD}"/>
                </a:ext>
              </a:extLst>
            </p:cNvPr>
            <p:cNvSpPr txBox="1"/>
            <p:nvPr/>
          </p:nvSpPr>
          <p:spPr>
            <a:xfrm>
              <a:off x="2540176" y="1196016"/>
              <a:ext cx="186613" cy="215444"/>
            </a:xfrm>
            <a:prstGeom prst="rect">
              <a:avLst/>
            </a:prstGeom>
            <a:noFill/>
          </p:spPr>
          <p:txBody>
            <a:bodyPr wrap="square" rtlCol="0">
              <a:spAutoFit/>
            </a:bodyPr>
            <a:lstStyle/>
            <a:p>
              <a:r>
                <a:rPr lang="en-US" sz="800" b="1" dirty="0">
                  <a:latin typeface="Arial" panose="020B0604020202020204" pitchFamily="34" charset="0"/>
                  <a:cs typeface="Arial" panose="020B0604020202020204" pitchFamily="34" charset="0"/>
                </a:rPr>
                <a:t>y</a:t>
              </a:r>
              <a:endParaRPr lang="en-US" sz="5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8" name="Textfeld 5">
                  <a:extLst>
                    <a:ext uri="{FF2B5EF4-FFF2-40B4-BE49-F238E27FC236}">
                      <a16:creationId xmlns:a16="http://schemas.microsoft.com/office/drawing/2014/main" id="{D6E605C5-C6C2-9205-80D2-D4B04987FE2E}"/>
                    </a:ext>
                  </a:extLst>
                </p:cNvPr>
                <p:cNvSpPr txBox="1"/>
                <p:nvPr/>
              </p:nvSpPr>
              <p:spPr>
                <a:xfrm>
                  <a:off x="4187462" y="1976353"/>
                  <a:ext cx="1194613" cy="25192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1" i="0" smtClean="0">
                            <a:latin typeface="Cambria Math" panose="02040503050406030204" pitchFamily="18" charset="0"/>
                          </a:rPr>
                          <m:t>𝐌</m:t>
                        </m:r>
                        <m:d>
                          <m:dPr>
                            <m:ctrlPr>
                              <a:rPr lang="de-CH" sz="1600" b="1" i="1" smtClean="0">
                                <a:latin typeface="Cambria Math" panose="02040503050406030204" pitchFamily="18" charset="0"/>
                              </a:rPr>
                            </m:ctrlPr>
                          </m:dPr>
                          <m:e>
                            <m:r>
                              <a:rPr lang="en-US" sz="1600" b="1" i="0" smtClean="0">
                                <a:latin typeface="Cambria Math" panose="02040503050406030204" pitchFamily="18" charset="0"/>
                              </a:rPr>
                              <m:t>𝟏</m:t>
                            </m:r>
                            <m:r>
                              <a:rPr lang="de-CH" sz="1600" b="1" i="0" smtClean="0">
                                <a:latin typeface="Cambria Math" panose="02040503050406030204" pitchFamily="18" charset="0"/>
                              </a:rPr>
                              <m:t>𝐒</m:t>
                            </m:r>
                            <m:r>
                              <a:rPr lang="en-US" sz="1600" b="1" i="0" smtClean="0">
                                <a:latin typeface="Cambria Math" panose="02040503050406030204" pitchFamily="18" charset="0"/>
                              </a:rPr>
                              <m:t>,</m:t>
                            </m:r>
                            <m:r>
                              <a:rPr lang="en-US" sz="1600" b="1" i="0" smtClean="0">
                                <a:latin typeface="Cambria Math" panose="02040503050406030204" pitchFamily="18" charset="0"/>
                              </a:rPr>
                              <m:t>𝟐𝐒</m:t>
                            </m:r>
                          </m:e>
                        </m:d>
                      </m:oMath>
                    </m:oMathPara>
                  </a14:m>
                  <a:endParaRPr lang="en-US" sz="1600" b="1" dirty="0"/>
                </a:p>
              </p:txBody>
            </p:sp>
          </mc:Choice>
          <mc:Fallback xmlns="">
            <p:sp>
              <p:nvSpPr>
                <p:cNvPr id="88" name="Textfeld 5">
                  <a:extLst>
                    <a:ext uri="{FF2B5EF4-FFF2-40B4-BE49-F238E27FC236}">
                      <a16:creationId xmlns:a16="http://schemas.microsoft.com/office/drawing/2014/main" id="{D6E605C5-C6C2-9205-80D2-D4B04987FE2E}"/>
                    </a:ext>
                  </a:extLst>
                </p:cNvPr>
                <p:cNvSpPr txBox="1">
                  <a:spLocks noRot="1" noChangeAspect="1" noMove="1" noResize="1" noEditPoints="1" noAdjustHandles="1" noChangeArrowheads="1" noChangeShapeType="1" noTextEdit="1"/>
                </p:cNvSpPr>
                <p:nvPr/>
              </p:nvSpPr>
              <p:spPr>
                <a:xfrm>
                  <a:off x="4187462" y="1976353"/>
                  <a:ext cx="1194613" cy="251928"/>
                </a:xfrm>
                <a:prstGeom prst="rect">
                  <a:avLst/>
                </a:prstGeom>
                <a:blipFill>
                  <a:blip r:embed="rId5"/>
                  <a:stretch>
                    <a:fillRect b="-4878"/>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89" name="Textfeld 18">
                  <a:extLst>
                    <a:ext uri="{FF2B5EF4-FFF2-40B4-BE49-F238E27FC236}">
                      <a16:creationId xmlns:a16="http://schemas.microsoft.com/office/drawing/2014/main" id="{0DC86E79-5A8A-975F-BB12-68833C26B1B0}"/>
                    </a:ext>
                  </a:extLst>
                </p:cNvPr>
                <p:cNvSpPr txBox="1"/>
                <p:nvPr/>
              </p:nvSpPr>
              <p:spPr>
                <a:xfrm>
                  <a:off x="8337825" y="2426398"/>
                  <a:ext cx="71580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b="1" i="1" smtClean="0">
                                <a:latin typeface="Cambria Math" panose="02040503050406030204" pitchFamily="18" charset="0"/>
                              </a:rPr>
                            </m:ctrlPr>
                          </m:sSupPr>
                          <m:e>
                            <m:r>
                              <a:rPr lang="en-US" sz="1600" b="1" i="1" smtClean="0">
                                <a:latin typeface="Cambria Math" panose="02040503050406030204" pitchFamily="18" charset="0"/>
                                <a:ea typeface="Cambria Math" panose="02040503050406030204" pitchFamily="18" charset="0"/>
                              </a:rPr>
                              <m:t>𝝁</m:t>
                            </m:r>
                          </m:e>
                          <m:sup>
                            <m:r>
                              <a:rPr lang="en-US" sz="1600" b="1" i="1" smtClean="0">
                                <a:latin typeface="Cambria Math" panose="02040503050406030204" pitchFamily="18" charset="0"/>
                              </a:rPr>
                              <m:t>+</m:t>
                            </m:r>
                          </m:sup>
                        </m:sSup>
                      </m:oMath>
                    </m:oMathPara>
                  </a14:m>
                  <a:endParaRPr lang="en-US" sz="1600" b="1" dirty="0"/>
                </a:p>
              </p:txBody>
            </p:sp>
          </mc:Choice>
          <mc:Fallback xmlns="">
            <p:sp>
              <p:nvSpPr>
                <p:cNvPr id="89" name="Textfeld 18">
                  <a:extLst>
                    <a:ext uri="{FF2B5EF4-FFF2-40B4-BE49-F238E27FC236}">
                      <a16:creationId xmlns:a16="http://schemas.microsoft.com/office/drawing/2014/main" id="{0DC86E79-5A8A-975F-BB12-68833C26B1B0}"/>
                    </a:ext>
                  </a:extLst>
                </p:cNvPr>
                <p:cNvSpPr txBox="1">
                  <a:spLocks noRot="1" noChangeAspect="1" noMove="1" noResize="1" noEditPoints="1" noAdjustHandles="1" noChangeArrowheads="1" noChangeShapeType="1" noTextEdit="1"/>
                </p:cNvSpPr>
                <p:nvPr/>
              </p:nvSpPr>
              <p:spPr>
                <a:xfrm>
                  <a:off x="8337825" y="2426398"/>
                  <a:ext cx="715806" cy="246221"/>
                </a:xfrm>
                <a:prstGeom prst="rect">
                  <a:avLst/>
                </a:prstGeom>
                <a:blipFill>
                  <a:blip r:embed="rId6"/>
                  <a:stretch>
                    <a:fillRect b="-2000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90" name="Textfeld 18">
                  <a:extLst>
                    <a:ext uri="{FF2B5EF4-FFF2-40B4-BE49-F238E27FC236}">
                      <a16:creationId xmlns:a16="http://schemas.microsoft.com/office/drawing/2014/main" id="{C713F09D-8C1E-BD0E-3B9B-3DAEE64B9BF0}"/>
                    </a:ext>
                  </a:extLst>
                </p:cNvPr>
                <p:cNvSpPr txBox="1"/>
                <p:nvPr/>
              </p:nvSpPr>
              <p:spPr>
                <a:xfrm>
                  <a:off x="4350786" y="2396370"/>
                  <a:ext cx="71580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b="1" i="1" smtClean="0">
                                <a:latin typeface="Cambria Math" panose="02040503050406030204" pitchFamily="18" charset="0"/>
                              </a:rPr>
                            </m:ctrlPr>
                          </m:sSupPr>
                          <m:e>
                            <m:r>
                              <a:rPr lang="en-US" sz="1600" b="1" i="1" smtClean="0">
                                <a:latin typeface="Cambria Math" panose="02040503050406030204" pitchFamily="18" charset="0"/>
                                <a:ea typeface="Cambria Math" panose="02040503050406030204" pitchFamily="18" charset="0"/>
                              </a:rPr>
                              <m:t>𝝁</m:t>
                            </m:r>
                          </m:e>
                          <m:sup>
                            <m:r>
                              <a:rPr lang="en-US" sz="1600" b="1" i="1" smtClean="0">
                                <a:latin typeface="Cambria Math" panose="02040503050406030204" pitchFamily="18" charset="0"/>
                              </a:rPr>
                              <m:t>+</m:t>
                            </m:r>
                          </m:sup>
                        </m:sSup>
                      </m:oMath>
                    </m:oMathPara>
                  </a14:m>
                  <a:endParaRPr lang="en-US" sz="1600" b="1" dirty="0"/>
                </a:p>
              </p:txBody>
            </p:sp>
          </mc:Choice>
          <mc:Fallback xmlns="">
            <p:sp>
              <p:nvSpPr>
                <p:cNvPr id="90" name="Textfeld 18">
                  <a:extLst>
                    <a:ext uri="{FF2B5EF4-FFF2-40B4-BE49-F238E27FC236}">
                      <a16:creationId xmlns:a16="http://schemas.microsoft.com/office/drawing/2014/main" id="{C713F09D-8C1E-BD0E-3B9B-3DAEE64B9BF0}"/>
                    </a:ext>
                  </a:extLst>
                </p:cNvPr>
                <p:cNvSpPr txBox="1">
                  <a:spLocks noRot="1" noChangeAspect="1" noMove="1" noResize="1" noEditPoints="1" noAdjustHandles="1" noChangeArrowheads="1" noChangeShapeType="1" noTextEdit="1"/>
                </p:cNvSpPr>
                <p:nvPr/>
              </p:nvSpPr>
              <p:spPr>
                <a:xfrm>
                  <a:off x="4350786" y="2396370"/>
                  <a:ext cx="715806" cy="246221"/>
                </a:xfrm>
                <a:prstGeom prst="rect">
                  <a:avLst/>
                </a:prstGeom>
                <a:blipFill>
                  <a:blip r:embed="rId7"/>
                  <a:stretch>
                    <a:fillRect b="-2250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91" name="Textfeld 18">
                  <a:extLst>
                    <a:ext uri="{FF2B5EF4-FFF2-40B4-BE49-F238E27FC236}">
                      <a16:creationId xmlns:a16="http://schemas.microsoft.com/office/drawing/2014/main" id="{D76F4E10-1FB9-FFF3-DAAD-935C26D84D7A}"/>
                    </a:ext>
                  </a:extLst>
                </p:cNvPr>
                <p:cNvSpPr txBox="1"/>
                <p:nvPr/>
              </p:nvSpPr>
              <p:spPr>
                <a:xfrm>
                  <a:off x="2134651" y="2176752"/>
                  <a:ext cx="71580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b="1" i="1" smtClean="0">
                                <a:latin typeface="Cambria Math" panose="02040503050406030204" pitchFamily="18" charset="0"/>
                              </a:rPr>
                            </m:ctrlPr>
                          </m:sSupPr>
                          <m:e>
                            <m:r>
                              <a:rPr lang="en-US" sz="1600" b="1" i="1" smtClean="0">
                                <a:latin typeface="Cambria Math" panose="02040503050406030204" pitchFamily="18" charset="0"/>
                                <a:ea typeface="Cambria Math" panose="02040503050406030204" pitchFamily="18" charset="0"/>
                              </a:rPr>
                              <m:t>𝝁</m:t>
                            </m:r>
                          </m:e>
                          <m:sup>
                            <m:r>
                              <a:rPr lang="en-US" sz="1600" b="1" i="1" smtClean="0">
                                <a:latin typeface="Cambria Math" panose="02040503050406030204" pitchFamily="18" charset="0"/>
                              </a:rPr>
                              <m:t>+</m:t>
                            </m:r>
                          </m:sup>
                        </m:sSup>
                      </m:oMath>
                    </m:oMathPara>
                  </a14:m>
                  <a:endParaRPr lang="en-US" sz="1600" b="1" dirty="0"/>
                </a:p>
              </p:txBody>
            </p:sp>
          </mc:Choice>
          <mc:Fallback xmlns="">
            <p:sp>
              <p:nvSpPr>
                <p:cNvPr id="91" name="Textfeld 18">
                  <a:extLst>
                    <a:ext uri="{FF2B5EF4-FFF2-40B4-BE49-F238E27FC236}">
                      <a16:creationId xmlns:a16="http://schemas.microsoft.com/office/drawing/2014/main" id="{D76F4E10-1FB9-FFF3-DAAD-935C26D84D7A}"/>
                    </a:ext>
                  </a:extLst>
                </p:cNvPr>
                <p:cNvSpPr txBox="1">
                  <a:spLocks noRot="1" noChangeAspect="1" noMove="1" noResize="1" noEditPoints="1" noAdjustHandles="1" noChangeArrowheads="1" noChangeShapeType="1" noTextEdit="1"/>
                </p:cNvSpPr>
                <p:nvPr/>
              </p:nvSpPr>
              <p:spPr>
                <a:xfrm>
                  <a:off x="2134651" y="2176752"/>
                  <a:ext cx="715806" cy="246221"/>
                </a:xfrm>
                <a:prstGeom prst="rect">
                  <a:avLst/>
                </a:prstGeom>
                <a:blipFill>
                  <a:blip r:embed="rId8"/>
                  <a:stretch>
                    <a:fillRect b="-22500"/>
                  </a:stretch>
                </a:blipFill>
              </p:spPr>
              <p:txBody>
                <a:bodyPr/>
                <a:lstStyle/>
                <a:p>
                  <a:r>
                    <a:rPr lang="en-CH">
                      <a:noFill/>
                    </a:rPr>
                    <a:t> </a:t>
                  </a:r>
                </a:p>
              </p:txBody>
            </p:sp>
          </mc:Fallback>
        </mc:AlternateContent>
        <p:sp>
          <p:nvSpPr>
            <p:cNvPr id="92" name="Rechteck 94">
              <a:extLst>
                <a:ext uri="{FF2B5EF4-FFF2-40B4-BE49-F238E27FC236}">
                  <a16:creationId xmlns:a16="http://schemas.microsoft.com/office/drawing/2014/main" id="{DBBEB4B8-CB0B-C7F3-0E37-DED9AE948EE7}"/>
                </a:ext>
              </a:extLst>
            </p:cNvPr>
            <p:cNvSpPr/>
            <p:nvPr/>
          </p:nvSpPr>
          <p:spPr>
            <a:xfrm>
              <a:off x="3645413" y="2894909"/>
              <a:ext cx="1159876" cy="188108"/>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Tag MCP</a:t>
              </a:r>
            </a:p>
          </p:txBody>
        </p:sp>
        <p:cxnSp>
          <p:nvCxnSpPr>
            <p:cNvPr id="93" name="Straight Connector 92">
              <a:extLst>
                <a:ext uri="{FF2B5EF4-FFF2-40B4-BE49-F238E27FC236}">
                  <a16:creationId xmlns:a16="http://schemas.microsoft.com/office/drawing/2014/main" id="{7B87C58F-D576-32F4-3EC6-FE5E68D9209A}"/>
                </a:ext>
              </a:extLst>
            </p:cNvPr>
            <p:cNvCxnSpPr>
              <a:cxnSpLocks/>
            </p:cNvCxnSpPr>
            <p:nvPr/>
          </p:nvCxnSpPr>
          <p:spPr>
            <a:xfrm>
              <a:off x="4225351" y="1899149"/>
              <a:ext cx="0" cy="880518"/>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94" name="Connector: Curved 93">
              <a:extLst>
                <a:ext uri="{FF2B5EF4-FFF2-40B4-BE49-F238E27FC236}">
                  <a16:creationId xmlns:a16="http://schemas.microsoft.com/office/drawing/2014/main" id="{2893C039-0F8D-7F3D-45FB-892666059E51}"/>
                </a:ext>
              </a:extLst>
            </p:cNvPr>
            <p:cNvCxnSpPr>
              <a:cxnSpLocks/>
            </p:cNvCxnSpPr>
            <p:nvPr/>
          </p:nvCxnSpPr>
          <p:spPr>
            <a:xfrm rot="5400000">
              <a:off x="3723038" y="2430482"/>
              <a:ext cx="572247" cy="356607"/>
            </a:xfrm>
            <a:prstGeom prst="curvedConnector3">
              <a:avLst>
                <a:gd name="adj1" fmla="val -31403"/>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feld 18">
                  <a:extLst>
                    <a:ext uri="{FF2B5EF4-FFF2-40B4-BE49-F238E27FC236}">
                      <a16:creationId xmlns:a16="http://schemas.microsoft.com/office/drawing/2014/main" id="{7F50974C-F949-0B49-33A6-C2BB731A58D6}"/>
                    </a:ext>
                  </a:extLst>
                </p:cNvPr>
                <p:cNvSpPr txBox="1"/>
                <p:nvPr/>
              </p:nvSpPr>
              <p:spPr>
                <a:xfrm>
                  <a:off x="3534727" y="1972195"/>
                  <a:ext cx="71580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b="1" i="1" smtClean="0">
                                <a:solidFill>
                                  <a:schemeClr val="bg1"/>
                                </a:solidFill>
                                <a:latin typeface="Cambria Math" panose="02040503050406030204" pitchFamily="18" charset="0"/>
                              </a:rPr>
                            </m:ctrlPr>
                          </m:sSupPr>
                          <m:e>
                            <m:r>
                              <a:rPr lang="en-US" sz="1600" b="1" i="1" smtClean="0">
                                <a:solidFill>
                                  <a:schemeClr val="bg1"/>
                                </a:solidFill>
                                <a:latin typeface="Cambria Math" panose="02040503050406030204" pitchFamily="18" charset="0"/>
                              </a:rPr>
                              <m:t>𝒆</m:t>
                            </m:r>
                          </m:e>
                          <m:sup>
                            <m:r>
                              <a:rPr lang="en-US" sz="1600" b="1" i="1" smtClean="0">
                                <a:solidFill>
                                  <a:schemeClr val="bg1"/>
                                </a:solidFill>
                                <a:latin typeface="Cambria Math" panose="02040503050406030204" pitchFamily="18" charset="0"/>
                              </a:rPr>
                              <m:t>−</m:t>
                            </m:r>
                          </m:sup>
                        </m:sSup>
                      </m:oMath>
                    </m:oMathPara>
                  </a14:m>
                  <a:endParaRPr lang="en-US" sz="1600" b="1" dirty="0">
                    <a:solidFill>
                      <a:schemeClr val="bg1"/>
                    </a:solidFill>
                  </a:endParaRPr>
                </a:p>
              </p:txBody>
            </p:sp>
          </mc:Choice>
          <mc:Fallback xmlns="">
            <p:sp>
              <p:nvSpPr>
                <p:cNvPr id="95" name="Textfeld 18">
                  <a:extLst>
                    <a:ext uri="{FF2B5EF4-FFF2-40B4-BE49-F238E27FC236}">
                      <a16:creationId xmlns:a16="http://schemas.microsoft.com/office/drawing/2014/main" id="{7F50974C-F949-0B49-33A6-C2BB731A58D6}"/>
                    </a:ext>
                  </a:extLst>
                </p:cNvPr>
                <p:cNvSpPr txBox="1">
                  <a:spLocks noRot="1" noChangeAspect="1" noMove="1" noResize="1" noEditPoints="1" noAdjustHandles="1" noChangeArrowheads="1" noChangeShapeType="1" noTextEdit="1"/>
                </p:cNvSpPr>
                <p:nvPr/>
              </p:nvSpPr>
              <p:spPr>
                <a:xfrm>
                  <a:off x="3534727" y="1972195"/>
                  <a:ext cx="715806" cy="246221"/>
                </a:xfrm>
                <a:prstGeom prst="rect">
                  <a:avLst/>
                </a:prstGeom>
                <a:blipFill>
                  <a:blip r:embed="rId9"/>
                  <a:stretch>
                    <a:fillRect/>
                  </a:stretch>
                </a:blipFill>
              </p:spPr>
              <p:txBody>
                <a:bodyPr/>
                <a:lstStyle/>
                <a:p>
                  <a:r>
                    <a:rPr lang="en-CH">
                      <a:noFill/>
                    </a:rPr>
                    <a:t> </a:t>
                  </a:r>
                </a:p>
              </p:txBody>
            </p:sp>
          </mc:Fallback>
        </mc:AlternateContent>
        <p:sp>
          <p:nvSpPr>
            <p:cNvPr id="96" name="Textfeld 93">
              <a:extLst>
                <a:ext uri="{FF2B5EF4-FFF2-40B4-BE49-F238E27FC236}">
                  <a16:creationId xmlns:a16="http://schemas.microsoft.com/office/drawing/2014/main" id="{3042F264-C245-B37E-2FD5-CADF674AD221}"/>
                </a:ext>
              </a:extLst>
            </p:cNvPr>
            <p:cNvSpPr txBox="1"/>
            <p:nvPr/>
          </p:nvSpPr>
          <p:spPr>
            <a:xfrm>
              <a:off x="3713440" y="1622150"/>
              <a:ext cx="1002379"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Carbon foil</a:t>
              </a:r>
            </a:p>
          </p:txBody>
        </p:sp>
      </p:grpSp>
      <p:sp>
        <p:nvSpPr>
          <p:cNvPr id="103" name="Oval 102">
            <a:extLst>
              <a:ext uri="{FF2B5EF4-FFF2-40B4-BE49-F238E27FC236}">
                <a16:creationId xmlns:a16="http://schemas.microsoft.com/office/drawing/2014/main" id="{4003A9FE-3FE4-6EBD-ADF2-6A4AABD826CE}"/>
              </a:ext>
            </a:extLst>
          </p:cNvPr>
          <p:cNvSpPr/>
          <p:nvPr/>
        </p:nvSpPr>
        <p:spPr>
          <a:xfrm>
            <a:off x="2937147" y="3314459"/>
            <a:ext cx="81280" cy="81280"/>
          </a:xfrm>
          <a:prstGeom prst="ellips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4" name="Oval 103">
            <a:extLst>
              <a:ext uri="{FF2B5EF4-FFF2-40B4-BE49-F238E27FC236}">
                <a16:creationId xmlns:a16="http://schemas.microsoft.com/office/drawing/2014/main" id="{CA24FB6A-BC2F-F71F-169A-D11817C72436}"/>
              </a:ext>
            </a:extLst>
          </p:cNvPr>
          <p:cNvSpPr/>
          <p:nvPr/>
        </p:nvSpPr>
        <p:spPr>
          <a:xfrm>
            <a:off x="4963649" y="2712660"/>
            <a:ext cx="156308" cy="165828"/>
          </a:xfrm>
          <a:prstGeom prst="ellipse">
            <a:avLst/>
          </a:prstGeom>
          <a:solidFill>
            <a:srgbClr val="00AA48"/>
          </a:solidFill>
          <a:ln>
            <a:solidFill>
              <a:srgbClr val="00AA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grpSp>
        <p:nvGrpSpPr>
          <p:cNvPr id="2" name="Group 1">
            <a:extLst>
              <a:ext uri="{FF2B5EF4-FFF2-40B4-BE49-F238E27FC236}">
                <a16:creationId xmlns:a16="http://schemas.microsoft.com/office/drawing/2014/main" id="{038DAAF6-781E-2A9E-DBE1-CB83DBC73B10}"/>
              </a:ext>
            </a:extLst>
          </p:cNvPr>
          <p:cNvGrpSpPr/>
          <p:nvPr/>
        </p:nvGrpSpPr>
        <p:grpSpPr>
          <a:xfrm>
            <a:off x="8304724" y="4226401"/>
            <a:ext cx="3792544" cy="2381846"/>
            <a:chOff x="4102027" y="3998545"/>
            <a:chExt cx="3792544" cy="2381846"/>
          </a:xfrm>
        </p:grpSpPr>
        <p:cxnSp>
          <p:nvCxnSpPr>
            <p:cNvPr id="3" name="Straight Connector 2">
              <a:extLst>
                <a:ext uri="{FF2B5EF4-FFF2-40B4-BE49-F238E27FC236}">
                  <a16:creationId xmlns:a16="http://schemas.microsoft.com/office/drawing/2014/main" id="{6A5E9659-D086-1161-308D-A671D9BDDB52}"/>
                </a:ext>
              </a:extLst>
            </p:cNvPr>
            <p:cNvCxnSpPr>
              <a:cxnSpLocks/>
            </p:cNvCxnSpPr>
            <p:nvPr/>
          </p:nvCxnSpPr>
          <p:spPr>
            <a:xfrm>
              <a:off x="4615387" y="4715125"/>
              <a:ext cx="1152000" cy="0"/>
            </a:xfrm>
            <a:prstGeom prst="line">
              <a:avLst/>
            </a:prstGeom>
          </p:spPr>
          <p:style>
            <a:lnRef idx="2">
              <a:schemeClr val="dk1"/>
            </a:lnRef>
            <a:fillRef idx="0">
              <a:schemeClr val="dk1"/>
            </a:fillRef>
            <a:effectRef idx="1">
              <a:schemeClr val="dk1"/>
            </a:effectRef>
            <a:fontRef idx="minor">
              <a:schemeClr val="tx1"/>
            </a:fontRef>
          </p:style>
        </p:cxnSp>
        <p:cxnSp>
          <p:nvCxnSpPr>
            <p:cNvPr id="12" name="Straight Connector 11">
              <a:extLst>
                <a:ext uri="{FF2B5EF4-FFF2-40B4-BE49-F238E27FC236}">
                  <a16:creationId xmlns:a16="http://schemas.microsoft.com/office/drawing/2014/main" id="{5D3043D2-E549-960C-585A-4631F3FF9F3B}"/>
                </a:ext>
              </a:extLst>
            </p:cNvPr>
            <p:cNvCxnSpPr>
              <a:cxnSpLocks/>
            </p:cNvCxnSpPr>
            <p:nvPr/>
          </p:nvCxnSpPr>
          <p:spPr>
            <a:xfrm>
              <a:off x="4615387" y="6220336"/>
              <a:ext cx="1152000" cy="0"/>
            </a:xfrm>
            <a:prstGeom prst="line">
              <a:avLst/>
            </a:prstGeom>
          </p:spPr>
          <p:style>
            <a:lnRef idx="2">
              <a:schemeClr val="dk1"/>
            </a:lnRef>
            <a:fillRef idx="0">
              <a:schemeClr val="dk1"/>
            </a:fillRef>
            <a:effectRef idx="1">
              <a:schemeClr val="dk1"/>
            </a:effectRef>
            <a:fontRef idx="minor">
              <a:schemeClr val="tx1"/>
            </a:fontRef>
          </p:style>
        </p:cxnSp>
        <p:cxnSp>
          <p:nvCxnSpPr>
            <p:cNvPr id="13" name="Straight Connector 12">
              <a:extLst>
                <a:ext uri="{FF2B5EF4-FFF2-40B4-BE49-F238E27FC236}">
                  <a16:creationId xmlns:a16="http://schemas.microsoft.com/office/drawing/2014/main" id="{D672D236-924D-0FE8-28D2-175861F92AF1}"/>
                </a:ext>
              </a:extLst>
            </p:cNvPr>
            <p:cNvCxnSpPr>
              <a:cxnSpLocks/>
            </p:cNvCxnSpPr>
            <p:nvPr/>
          </p:nvCxnSpPr>
          <p:spPr>
            <a:xfrm>
              <a:off x="6178192" y="4717843"/>
              <a:ext cx="1152000" cy="0"/>
            </a:xfrm>
            <a:prstGeom prst="line">
              <a:avLst/>
            </a:prstGeom>
          </p:spPr>
          <p:style>
            <a:lnRef idx="2">
              <a:schemeClr val="dk1"/>
            </a:lnRef>
            <a:fillRef idx="0">
              <a:schemeClr val="dk1"/>
            </a:fillRef>
            <a:effectRef idx="1">
              <a:schemeClr val="dk1"/>
            </a:effectRef>
            <a:fontRef idx="minor">
              <a:schemeClr val="tx1"/>
            </a:fontRef>
          </p:style>
        </p:cxnSp>
        <p:sp>
          <p:nvSpPr>
            <p:cNvPr id="17" name="TextBox 16">
              <a:extLst>
                <a:ext uri="{FF2B5EF4-FFF2-40B4-BE49-F238E27FC236}">
                  <a16:creationId xmlns:a16="http://schemas.microsoft.com/office/drawing/2014/main" id="{EA57FB3B-BB1F-B252-D059-04F22272A5A6}"/>
                </a:ext>
              </a:extLst>
            </p:cNvPr>
            <p:cNvSpPr txBox="1"/>
            <p:nvPr/>
          </p:nvSpPr>
          <p:spPr>
            <a:xfrm>
              <a:off x="4102027" y="4490174"/>
              <a:ext cx="455574"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2S</a:t>
              </a:r>
              <a:endParaRPr lang="en-CH" sz="2000" b="1" dirty="0">
                <a:latin typeface="Times New Roman" panose="02020603050405020304" pitchFamily="18" charset="0"/>
                <a:cs typeface="Times New Roman" panose="02020603050405020304" pitchFamily="18" charset="0"/>
              </a:endParaRPr>
            </a:p>
          </p:txBody>
        </p:sp>
        <p:sp>
          <p:nvSpPr>
            <p:cNvPr id="18" name="TextBox 17">
              <a:extLst>
                <a:ext uri="{FF2B5EF4-FFF2-40B4-BE49-F238E27FC236}">
                  <a16:creationId xmlns:a16="http://schemas.microsoft.com/office/drawing/2014/main" id="{7D35DFF6-314A-463F-E367-0D7ADB117F9D}"/>
                </a:ext>
              </a:extLst>
            </p:cNvPr>
            <p:cNvSpPr txBox="1"/>
            <p:nvPr/>
          </p:nvSpPr>
          <p:spPr>
            <a:xfrm>
              <a:off x="4103342" y="5980281"/>
              <a:ext cx="455574"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1S</a:t>
              </a:r>
              <a:endParaRPr lang="en-CH" sz="2000" b="1" dirty="0">
                <a:latin typeface="Times New Roman" panose="020206030504050203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6008F9A1-4751-7C83-791C-44B73FA1131D}"/>
                </a:ext>
              </a:extLst>
            </p:cNvPr>
            <p:cNvSpPr txBox="1"/>
            <p:nvPr/>
          </p:nvSpPr>
          <p:spPr>
            <a:xfrm>
              <a:off x="7424571" y="4492892"/>
              <a:ext cx="470000"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2P</a:t>
              </a:r>
              <a:endParaRPr lang="en-CH" sz="2000" b="1" dirty="0">
                <a:latin typeface="Times New Roman" panose="02020603050405020304" pitchFamily="18" charset="0"/>
                <a:cs typeface="Times New Roman" panose="02020603050405020304" pitchFamily="18" charset="0"/>
              </a:endParaRPr>
            </a:p>
          </p:txBody>
        </p:sp>
        <p:sp>
          <p:nvSpPr>
            <p:cNvPr id="20" name="Freeform: Shape 19">
              <a:extLst>
                <a:ext uri="{FF2B5EF4-FFF2-40B4-BE49-F238E27FC236}">
                  <a16:creationId xmlns:a16="http://schemas.microsoft.com/office/drawing/2014/main" id="{2029CA64-7556-846A-6F0D-ED2E2BACAE4B}"/>
                </a:ext>
              </a:extLst>
            </p:cNvPr>
            <p:cNvSpPr/>
            <p:nvPr/>
          </p:nvSpPr>
          <p:spPr>
            <a:xfrm rot="150333">
              <a:off x="5515456" y="4367983"/>
              <a:ext cx="934948" cy="380340"/>
            </a:xfrm>
            <a:custGeom>
              <a:avLst/>
              <a:gdLst>
                <a:gd name="connsiteX0" fmla="*/ 0 w 934948"/>
                <a:gd name="connsiteY0" fmla="*/ 380340 h 380340"/>
                <a:gd name="connsiteX1" fmla="*/ 452063 w 934948"/>
                <a:gd name="connsiteY1" fmla="*/ 196 h 380340"/>
                <a:gd name="connsiteX2" fmla="*/ 934948 w 934948"/>
                <a:gd name="connsiteY2" fmla="*/ 339243 h 380340"/>
              </a:gdLst>
              <a:ahLst/>
              <a:cxnLst>
                <a:cxn ang="0">
                  <a:pos x="connsiteX0" y="connsiteY0"/>
                </a:cxn>
                <a:cxn ang="0">
                  <a:pos x="connsiteX1" y="connsiteY1"/>
                </a:cxn>
                <a:cxn ang="0">
                  <a:pos x="connsiteX2" y="connsiteY2"/>
                </a:cxn>
              </a:cxnLst>
              <a:rect l="l" t="t" r="r" b="b"/>
              <a:pathLst>
                <a:path w="934948" h="380340">
                  <a:moveTo>
                    <a:pt x="0" y="380340"/>
                  </a:moveTo>
                  <a:cubicBezTo>
                    <a:pt x="148119" y="193692"/>
                    <a:pt x="296238" y="7045"/>
                    <a:pt x="452063" y="196"/>
                  </a:cubicBezTo>
                  <a:cubicBezTo>
                    <a:pt x="607888" y="-6653"/>
                    <a:pt x="771418" y="166295"/>
                    <a:pt x="934948" y="339243"/>
                  </a:cubicBezTo>
                </a:path>
              </a:pathLst>
            </a:custGeom>
            <a:noFill/>
            <a:ln w="38100">
              <a:solidFill>
                <a:srgbClr val="FFC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rgbClr val="FFFF00"/>
                </a:solidFill>
              </a:endParaRPr>
            </a:p>
          </p:txBody>
        </p:sp>
        <p:sp>
          <p:nvSpPr>
            <p:cNvPr id="21" name="TextBox 20">
              <a:extLst>
                <a:ext uri="{FF2B5EF4-FFF2-40B4-BE49-F238E27FC236}">
                  <a16:creationId xmlns:a16="http://schemas.microsoft.com/office/drawing/2014/main" id="{B9C93D1D-D005-8249-C95A-8780919123F6}"/>
                </a:ext>
              </a:extLst>
            </p:cNvPr>
            <p:cNvSpPr txBox="1"/>
            <p:nvPr/>
          </p:nvSpPr>
          <p:spPr>
            <a:xfrm>
              <a:off x="5445629" y="3998545"/>
              <a:ext cx="1308563" cy="369332"/>
            </a:xfrm>
            <a:prstGeom prst="rect">
              <a:avLst/>
            </a:prstGeom>
            <a:noFill/>
          </p:spPr>
          <p:txBody>
            <a:bodyPr wrap="none" rtlCol="0">
              <a:spAutoFit/>
            </a:bodyPr>
            <a:lstStyle/>
            <a:p>
              <a:r>
                <a:rPr lang="en-US" b="1" dirty="0">
                  <a:solidFill>
                    <a:srgbClr val="FFC000"/>
                  </a:solidFill>
                </a:rPr>
                <a:t>Resonant RF</a:t>
              </a:r>
              <a:endParaRPr lang="en-CH" b="1" dirty="0">
                <a:solidFill>
                  <a:srgbClr val="FFC000"/>
                </a:solidFill>
              </a:endParaRPr>
            </a:p>
          </p:txBody>
        </p:sp>
        <p:cxnSp>
          <p:nvCxnSpPr>
            <p:cNvPr id="22" name="Straight Arrow Connector 21">
              <a:extLst>
                <a:ext uri="{FF2B5EF4-FFF2-40B4-BE49-F238E27FC236}">
                  <a16:creationId xmlns:a16="http://schemas.microsoft.com/office/drawing/2014/main" id="{A2679266-41CB-0C96-29CC-0CBFF0C5EA87}"/>
                </a:ext>
              </a:extLst>
            </p:cNvPr>
            <p:cNvCxnSpPr/>
            <p:nvPr/>
          </p:nvCxnSpPr>
          <p:spPr>
            <a:xfrm flipH="1">
              <a:off x="5507589" y="4715125"/>
              <a:ext cx="1047323" cy="1505211"/>
            </a:xfrm>
            <a:prstGeom prst="straightConnector1">
              <a:avLst/>
            </a:prstGeom>
            <a:ln w="38100">
              <a:solidFill>
                <a:srgbClr val="EA27FF"/>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23" name="TextBox 22">
              <a:extLst>
                <a:ext uri="{FF2B5EF4-FFF2-40B4-BE49-F238E27FC236}">
                  <a16:creationId xmlns:a16="http://schemas.microsoft.com/office/drawing/2014/main" id="{C5437646-F095-8748-F220-F08BF78DC76C}"/>
                </a:ext>
              </a:extLst>
            </p:cNvPr>
            <p:cNvSpPr txBox="1"/>
            <p:nvPr/>
          </p:nvSpPr>
          <p:spPr>
            <a:xfrm>
              <a:off x="6216962" y="5227708"/>
              <a:ext cx="1304653" cy="646331"/>
            </a:xfrm>
            <a:prstGeom prst="rect">
              <a:avLst/>
            </a:prstGeom>
            <a:noFill/>
          </p:spPr>
          <p:txBody>
            <a:bodyPr wrap="none" rtlCol="0">
              <a:spAutoFit/>
            </a:bodyPr>
            <a:lstStyle/>
            <a:p>
              <a:r>
                <a:rPr lang="en-US" b="1" dirty="0">
                  <a:solidFill>
                    <a:srgbClr val="EA27FF"/>
                  </a:solidFill>
                </a:rPr>
                <a:t>Undetected </a:t>
              </a:r>
              <a:br>
                <a:rPr lang="en-US" b="1" dirty="0">
                  <a:solidFill>
                    <a:srgbClr val="EA27FF"/>
                  </a:solidFill>
                </a:rPr>
              </a:br>
              <a:r>
                <a:rPr lang="en-US" b="1" dirty="0">
                  <a:solidFill>
                    <a:srgbClr val="EA27FF"/>
                  </a:solidFill>
                </a:rPr>
                <a:t>LyA Photon</a:t>
              </a:r>
              <a:endParaRPr lang="en-CH" b="1" dirty="0">
                <a:solidFill>
                  <a:srgbClr val="EA27FF"/>
                </a:solidFill>
              </a:endParaRPr>
            </a:p>
          </p:txBody>
        </p:sp>
      </p:grpSp>
      <p:sp>
        <p:nvSpPr>
          <p:cNvPr id="24" name="Being purely leptonic, they can be described very precisely by bound state QED calculations devoid of uncertainties from nuclear size effects present in normal atoms. Therefore, any deviation between theory and measurements could be a signal of New Physi">
            <a:extLst>
              <a:ext uri="{FF2B5EF4-FFF2-40B4-BE49-F238E27FC236}">
                <a16:creationId xmlns:a16="http://schemas.microsoft.com/office/drawing/2014/main" id="{1BE0DC39-1F16-FA57-CDEA-3AAF773A0539}"/>
              </a:ext>
            </a:extLst>
          </p:cNvPr>
          <p:cNvSpPr txBox="1"/>
          <p:nvPr/>
        </p:nvSpPr>
        <p:spPr>
          <a:xfrm>
            <a:off x="4597182" y="3749044"/>
            <a:ext cx="2221434" cy="2064668"/>
          </a:xfrm>
          <a:prstGeom prst="rect">
            <a:avLst/>
          </a:prstGeom>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xmlns:mc="http://schemas.openxmlformats.org/markup-compatibility/2006" val="1"/>
            </a:ext>
          </a:extLst>
        </p:spPr>
        <p:txBody>
          <a:bodyPr wrap="square" lIns="45719" rIns="45719">
            <a:spAutoFit/>
          </a:bodyPr>
          <a:lstStyle/>
          <a:p>
            <a:pPr marL="457200" indent="-457200">
              <a:spcBef>
                <a:spcPts val="500"/>
              </a:spcBef>
              <a:buClr>
                <a:srgbClr val="0000AA"/>
              </a:buClr>
              <a:buSzPct val="100000"/>
              <a:buFont typeface="+mj-lt"/>
              <a:buAutoNum type="arabicPeriod" startAt="2"/>
              <a:defRPr sz="2400">
                <a:latin typeface="Helvetica Light"/>
                <a:ea typeface="Helvetica Light"/>
                <a:cs typeface="Helvetica Light"/>
                <a:sym typeface="Helvetica Light"/>
              </a:defRPr>
            </a:pPr>
            <a:r>
              <a:rPr lang="en-GB" sz="2000" dirty="0">
                <a:latin typeface="+mj-lt"/>
                <a:ea typeface="Helvetica Light"/>
                <a:cs typeface="Helvetica Light"/>
                <a:sym typeface="Helvetica Light"/>
              </a:rPr>
              <a:t> Resonant microwaves excite 2</a:t>
            </a:r>
            <a:r>
              <a:rPr lang="en-GB" sz="2000" dirty="0">
                <a:latin typeface="+mj-lt"/>
              </a:rPr>
              <a:t>S</a:t>
            </a:r>
            <a:r>
              <a:rPr lang="en-GB" sz="2000" dirty="0">
                <a:latin typeface="Calibri" panose="020F0502020204030204" pitchFamily="34" charset="0"/>
                <a:ea typeface="Calibri" panose="020F0502020204030204" pitchFamily="34" charset="0"/>
                <a:cs typeface="Calibri" panose="020F0502020204030204" pitchFamily="34" charset="0"/>
              </a:rPr>
              <a:t>→</a:t>
            </a:r>
            <a:r>
              <a:rPr lang="en-GB" sz="2000" dirty="0">
                <a:latin typeface="+mj-lt"/>
              </a:rPr>
              <a:t>2P, followed by 2P</a:t>
            </a:r>
            <a:r>
              <a:rPr lang="en-GB" sz="2000" dirty="0">
                <a:latin typeface="Calibri" panose="020F0502020204030204" pitchFamily="34" charset="0"/>
                <a:ea typeface="Calibri" panose="020F0502020204030204" pitchFamily="34" charset="0"/>
                <a:cs typeface="Calibri" panose="020F0502020204030204" pitchFamily="34" charset="0"/>
              </a:rPr>
              <a:t>→</a:t>
            </a:r>
            <a:r>
              <a:rPr lang="en-GB" sz="2000" dirty="0">
                <a:latin typeface="+mj-lt"/>
              </a:rPr>
              <a:t>1S decay</a:t>
            </a:r>
          </a:p>
          <a:p>
            <a:pPr marL="457200" indent="-457200">
              <a:spcBef>
                <a:spcPts val="500"/>
              </a:spcBef>
              <a:buClr>
                <a:srgbClr val="0000AA"/>
              </a:buClr>
              <a:buSzPct val="100000"/>
              <a:buFont typeface="+mj-lt"/>
              <a:buAutoNum type="arabicPeriod" startAt="2"/>
              <a:defRPr sz="2400">
                <a:latin typeface="Helvetica Light"/>
                <a:ea typeface="Helvetica Light"/>
                <a:cs typeface="Helvetica Light"/>
                <a:sym typeface="Helvetica Light"/>
              </a:defRPr>
            </a:pPr>
            <a:endParaRPr lang="en-GB" dirty="0">
              <a:latin typeface="+mj-lt"/>
            </a:endParaRPr>
          </a:p>
        </p:txBody>
      </p:sp>
      <mc:AlternateContent xmlns:mc="http://schemas.openxmlformats.org/markup-compatibility/2006" xmlns:a14="http://schemas.microsoft.com/office/drawing/2010/main">
        <mc:Choice Requires="a14">
          <p:sp>
            <p:nvSpPr>
              <p:cNvPr id="4" name="Being purely leptonic, they can be described very precisely by bound state QED calculations devoid of uncertainties from nuclear size effects present in normal atoms. Therefore, any deviation between theory and measurements could be a signal of New Physi">
                <a:extLst>
                  <a:ext uri="{FF2B5EF4-FFF2-40B4-BE49-F238E27FC236}">
                    <a16:creationId xmlns:a16="http://schemas.microsoft.com/office/drawing/2014/main" id="{C56B9B6B-E8E1-2D8E-8CF5-061129B8024E}"/>
                  </a:ext>
                </a:extLst>
              </p:cNvPr>
              <p:cNvSpPr txBox="1"/>
              <p:nvPr/>
            </p:nvSpPr>
            <p:spPr>
              <a:xfrm>
                <a:off x="1557904" y="3831915"/>
                <a:ext cx="2761562" cy="1449115"/>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square" lIns="45719" rIns="45719">
                <a:spAutoFit/>
              </a:bodyPr>
              <a:lstStyle/>
              <a:p>
                <a:pPr marL="457200" indent="-457200">
                  <a:spcBef>
                    <a:spcPts val="500"/>
                  </a:spcBef>
                  <a:buClr>
                    <a:srgbClr val="0000AA"/>
                  </a:buClr>
                  <a:buSzPct val="100000"/>
                  <a:buFont typeface="+mj-lt"/>
                  <a:buAutoNum type="arabicPeriod"/>
                  <a:defRPr sz="2400">
                    <a:latin typeface="Helvetica Light"/>
                    <a:ea typeface="Helvetica Light"/>
                    <a:cs typeface="Helvetica Light"/>
                    <a:sym typeface="Helvetica Light"/>
                  </a:defRPr>
                </a:pPr>
                <a:r>
                  <a:rPr lang="en-GB" sz="2000" dirty="0">
                    <a:latin typeface="+mj-lt"/>
                  </a:rPr>
                  <a:t>M formed in 2S state as </a:t>
                </a:r>
                <a14:m>
                  <m:oMath xmlns:m="http://schemas.openxmlformats.org/officeDocument/2006/math">
                    <m:sSup>
                      <m:sSupPr>
                        <m:ctrlPr>
                          <a:rPr lang="en-GB" sz="2000" i="1" smtClean="0">
                            <a:latin typeface="Cambria Math" panose="02040503050406030204" pitchFamily="18" charset="0"/>
                          </a:rPr>
                        </m:ctrlPr>
                      </m:sSupPr>
                      <m:e>
                        <m:r>
                          <a:rPr lang="en-GB" sz="2000" i="1" smtClean="0">
                            <a:latin typeface="Cambria Math" panose="02040503050406030204" pitchFamily="18" charset="0"/>
                            <a:ea typeface="Cambria Math" panose="02040503050406030204" pitchFamily="18" charset="0"/>
                          </a:rPr>
                          <m:t>𝜇</m:t>
                        </m:r>
                      </m:e>
                      <m:sup>
                        <m:r>
                          <a:rPr lang="en-US" sz="2000" b="0" i="1" smtClean="0">
                            <a:latin typeface="Cambria Math" panose="02040503050406030204" pitchFamily="18" charset="0"/>
                          </a:rPr>
                          <m:t>+</m:t>
                        </m:r>
                      </m:sup>
                    </m:sSup>
                  </m:oMath>
                </a14:m>
                <a:r>
                  <a:rPr lang="en-GB" sz="2000" dirty="0">
                    <a:latin typeface="+mj-lt"/>
                  </a:rPr>
                  <a:t> beam traverses carbon foil</a:t>
                </a:r>
              </a:p>
              <a:p>
                <a:pPr marL="457200" indent="-457200">
                  <a:spcBef>
                    <a:spcPts val="500"/>
                  </a:spcBef>
                  <a:buClr>
                    <a:srgbClr val="0000AA"/>
                  </a:buClr>
                  <a:buSzPct val="100000"/>
                  <a:buFont typeface="+mj-lt"/>
                  <a:buAutoNum type="arabicPeriod"/>
                  <a:defRPr sz="2400">
                    <a:latin typeface="Helvetica Light"/>
                    <a:ea typeface="Helvetica Light"/>
                    <a:cs typeface="Helvetica Light"/>
                    <a:sym typeface="Helvetica Light"/>
                  </a:defRPr>
                </a:pPr>
                <a:endParaRPr lang="en-GB" dirty="0">
                  <a:latin typeface="+mj-lt"/>
                </a:endParaRPr>
              </a:p>
            </p:txBody>
          </p:sp>
        </mc:Choice>
        <mc:Fallback xmlns="">
          <p:sp>
            <p:nvSpPr>
              <p:cNvPr id="4" name="Being purely leptonic, they can be described very precisely by bound state QED calculations devoid of uncertainties from nuclear size effects present in normal atoms. Therefore, any deviation between theory and measurements could be a signal of New Physi">
                <a:extLst>
                  <a:ext uri="{FF2B5EF4-FFF2-40B4-BE49-F238E27FC236}">
                    <a16:creationId xmlns:a16="http://schemas.microsoft.com/office/drawing/2014/main" id="{C56B9B6B-E8E1-2D8E-8CF5-061129B8024E}"/>
                  </a:ext>
                </a:extLst>
              </p:cNvPr>
              <p:cNvSpPr txBox="1">
                <a:spLocks noRot="1" noChangeAspect="1" noMove="1" noResize="1" noEditPoints="1" noAdjustHandles="1" noChangeArrowheads="1" noChangeShapeType="1" noTextEdit="1"/>
              </p:cNvSpPr>
              <p:nvPr/>
            </p:nvSpPr>
            <p:spPr>
              <a:xfrm>
                <a:off x="1557904" y="3831915"/>
                <a:ext cx="2761562" cy="1449115"/>
              </a:xfrm>
              <a:prstGeom prst="rect">
                <a:avLst/>
              </a:prstGeom>
              <a:blipFill>
                <a:blip r:embed="rId10"/>
                <a:stretch>
                  <a:fillRect l="-4636" t="-4219" r="-3091"/>
                </a:stretch>
              </a:blipFill>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CH">
                    <a:noFill/>
                  </a:rPr>
                  <a:t> </a:t>
                </a:r>
              </a:p>
            </p:txBody>
          </p:sp>
        </mc:Fallback>
      </mc:AlternateContent>
      <p:sp>
        <p:nvSpPr>
          <p:cNvPr id="5" name="TextBox 4">
            <a:extLst>
              <a:ext uri="{FF2B5EF4-FFF2-40B4-BE49-F238E27FC236}">
                <a16:creationId xmlns:a16="http://schemas.microsoft.com/office/drawing/2014/main" id="{67BD2028-C163-6602-C665-ACCC9D36C7A5}"/>
              </a:ext>
            </a:extLst>
          </p:cNvPr>
          <p:cNvSpPr txBox="1"/>
          <p:nvPr/>
        </p:nvSpPr>
        <p:spPr>
          <a:xfrm>
            <a:off x="7733418" y="249753"/>
            <a:ext cx="3447221" cy="338554"/>
          </a:xfrm>
          <a:prstGeom prst="rect">
            <a:avLst/>
          </a:prstGeom>
          <a:noFill/>
        </p:spPr>
        <p:txBody>
          <a:bodyPr wrap="square">
            <a:spAutoFit/>
          </a:bodyPr>
          <a:lstStyle/>
          <a:p>
            <a:r>
              <a:rPr lang="en-US" sz="1600" dirty="0">
                <a:solidFill>
                  <a:schemeClr val="bg1"/>
                </a:solidFill>
              </a:rPr>
              <a:t>Edward Thorpe-Woods; Liverpool 2025</a:t>
            </a:r>
            <a:endParaRPr lang="en-US" sz="2400" dirty="0">
              <a:solidFill>
                <a:schemeClr val="bg1"/>
              </a:solidFill>
            </a:endParaRPr>
          </a:p>
        </p:txBody>
      </p:sp>
    </p:spTree>
    <p:extLst>
      <p:ext uri="{BB962C8B-B14F-4D97-AF65-F5344CB8AC3E}">
        <p14:creationId xmlns:p14="http://schemas.microsoft.com/office/powerpoint/2010/main" val="270546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1.66667E-6 1.11111E-6 L 0.13164 0.00139 " pathEditMode="relative" rAng="0" ptsTypes="AA">
                                      <p:cBhvr>
                                        <p:cTn id="6" dur="2000" fill="hold"/>
                                        <p:tgtEl>
                                          <p:spTgt spid="104"/>
                                        </p:tgtEl>
                                        <p:attrNameLst>
                                          <p:attrName>ppt_x</p:attrName>
                                          <p:attrName>ppt_y</p:attrName>
                                        </p:attrNameLst>
                                      </p:cBhvr>
                                      <p:rCtr x="6576" y="6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9A23F-00D0-6CB7-F5BF-633D1861BC14}"/>
            </a:ext>
          </a:extLst>
        </p:cNvPr>
        <p:cNvGrpSpPr/>
        <p:nvPr/>
      </p:nvGrpSpPr>
      <p:grpSpPr>
        <a:xfrm>
          <a:off x="0" y="0"/>
          <a:ext cx="0" cy="0"/>
          <a:chOff x="0" y="0"/>
          <a:chExt cx="0" cy="0"/>
        </a:xfrm>
      </p:grpSpPr>
      <p:sp>
        <p:nvSpPr>
          <p:cNvPr id="25" name="The PSI low energy muon beam (LEM)">
            <a:extLst>
              <a:ext uri="{FF2B5EF4-FFF2-40B4-BE49-F238E27FC236}">
                <a16:creationId xmlns:a16="http://schemas.microsoft.com/office/drawing/2014/main" id="{FBFE2D5F-DB7B-7022-27B0-2CF1F2632E35}"/>
              </a:ext>
            </a:extLst>
          </p:cNvPr>
          <p:cNvSpPr txBox="1">
            <a:spLocks/>
          </p:cNvSpPr>
          <p:nvPr/>
        </p:nvSpPr>
        <p:spPr>
          <a:xfrm>
            <a:off x="424441" y="786927"/>
            <a:ext cx="11537950" cy="762649"/>
          </a:xfrm>
          <a:prstGeom prst="rect">
            <a:avLst/>
          </a:prstGeom>
        </p:spPr>
        <p:txBody>
          <a:bodyPr/>
          <a:lstStyle>
            <a:lvl1pPr algn="l" defTabSz="914400" rtl="0" eaLnBrk="1" latinLnBrk="0" hangingPunct="1">
              <a:lnSpc>
                <a:spcPct val="90000"/>
              </a:lnSpc>
              <a:spcBef>
                <a:spcPct val="0"/>
              </a:spcBef>
              <a:buNone/>
              <a:defRPr sz="4400" b="1" kern="1200">
                <a:solidFill>
                  <a:schemeClr val="tx1"/>
                </a:solidFill>
                <a:latin typeface="Gill Sans Light"/>
                <a:ea typeface="+mj-ea"/>
                <a:cs typeface="+mj-cs"/>
              </a:defRPr>
            </a:lvl1pPr>
          </a:lstStyle>
          <a:p>
            <a:r>
              <a:rPr lang="en-GB" dirty="0"/>
              <a:t>Muonium Microwave spectroscopy setup</a:t>
            </a:r>
          </a:p>
        </p:txBody>
      </p:sp>
      <p:grpSp>
        <p:nvGrpSpPr>
          <p:cNvPr id="69" name="Group 68">
            <a:extLst>
              <a:ext uri="{FF2B5EF4-FFF2-40B4-BE49-F238E27FC236}">
                <a16:creationId xmlns:a16="http://schemas.microsoft.com/office/drawing/2014/main" id="{442AA440-E2CB-BFD6-281F-1FE0B59F7D67}"/>
              </a:ext>
            </a:extLst>
          </p:cNvPr>
          <p:cNvGrpSpPr/>
          <p:nvPr/>
        </p:nvGrpSpPr>
        <p:grpSpPr>
          <a:xfrm>
            <a:off x="1282558" y="1549576"/>
            <a:ext cx="7742099" cy="2218196"/>
            <a:chOff x="2134651" y="1117140"/>
            <a:chExt cx="7742099" cy="2218196"/>
          </a:xfrm>
        </p:grpSpPr>
        <p:grpSp>
          <p:nvGrpSpPr>
            <p:cNvPr id="70" name="Gruppieren 72">
              <a:extLst>
                <a:ext uri="{FF2B5EF4-FFF2-40B4-BE49-F238E27FC236}">
                  <a16:creationId xmlns:a16="http://schemas.microsoft.com/office/drawing/2014/main" id="{A476DE5C-4638-97F2-6C72-E6570E4A6005}"/>
                </a:ext>
              </a:extLst>
            </p:cNvPr>
            <p:cNvGrpSpPr/>
            <p:nvPr/>
          </p:nvGrpSpPr>
          <p:grpSpPr>
            <a:xfrm>
              <a:off x="5365887" y="1810746"/>
              <a:ext cx="1108310" cy="1107421"/>
              <a:chOff x="4931184" y="4985906"/>
              <a:chExt cx="994137" cy="1107421"/>
            </a:xfrm>
          </p:grpSpPr>
          <p:grpSp>
            <p:nvGrpSpPr>
              <p:cNvPr id="97" name="Gruppieren 73">
                <a:extLst>
                  <a:ext uri="{FF2B5EF4-FFF2-40B4-BE49-F238E27FC236}">
                    <a16:creationId xmlns:a16="http://schemas.microsoft.com/office/drawing/2014/main" id="{B3C54288-B316-C563-A915-7B235E477C61}"/>
                  </a:ext>
                </a:extLst>
              </p:cNvPr>
              <p:cNvGrpSpPr/>
              <p:nvPr/>
            </p:nvGrpSpPr>
            <p:grpSpPr>
              <a:xfrm>
                <a:off x="4931184" y="4985906"/>
                <a:ext cx="994137" cy="1107421"/>
                <a:chOff x="4931184" y="4985906"/>
                <a:chExt cx="994137" cy="1107421"/>
              </a:xfrm>
            </p:grpSpPr>
            <p:sp>
              <p:nvSpPr>
                <p:cNvPr id="99" name="Rechteck: abgerundete Ecken 75">
                  <a:extLst>
                    <a:ext uri="{FF2B5EF4-FFF2-40B4-BE49-F238E27FC236}">
                      <a16:creationId xmlns:a16="http://schemas.microsoft.com/office/drawing/2014/main" id="{9EF6F299-F114-A549-0C61-B4CBB949F50A}"/>
                    </a:ext>
                  </a:extLst>
                </p:cNvPr>
                <p:cNvSpPr/>
                <p:nvPr/>
              </p:nvSpPr>
              <p:spPr>
                <a:xfrm>
                  <a:off x="4931184" y="4985906"/>
                  <a:ext cx="994137" cy="1107421"/>
                </a:xfrm>
                <a:prstGeom prst="round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latin typeface="Arial" panose="020B0604020202020204" pitchFamily="34" charset="0"/>
                    <a:cs typeface="Arial" panose="020B0604020202020204" pitchFamily="34" charset="0"/>
                  </a:endParaRPr>
                </a:p>
              </p:txBody>
            </p:sp>
            <p:sp>
              <p:nvSpPr>
                <p:cNvPr id="100" name="Rechteck 76">
                  <a:extLst>
                    <a:ext uri="{FF2B5EF4-FFF2-40B4-BE49-F238E27FC236}">
                      <a16:creationId xmlns:a16="http://schemas.microsoft.com/office/drawing/2014/main" id="{05592656-E202-20E3-A4DA-D0C640F3792D}"/>
                    </a:ext>
                  </a:extLst>
                </p:cNvPr>
                <p:cNvSpPr/>
                <p:nvPr/>
              </p:nvSpPr>
              <p:spPr>
                <a:xfrm>
                  <a:off x="5005982" y="5300432"/>
                  <a:ext cx="844537" cy="82656"/>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101" name="Rechteck 77">
                  <a:extLst>
                    <a:ext uri="{FF2B5EF4-FFF2-40B4-BE49-F238E27FC236}">
                      <a16:creationId xmlns:a16="http://schemas.microsoft.com/office/drawing/2014/main" id="{36B50C6D-7381-99F8-8ACD-7B46869B3CE7}"/>
                    </a:ext>
                  </a:extLst>
                </p:cNvPr>
                <p:cNvSpPr/>
                <p:nvPr/>
              </p:nvSpPr>
              <p:spPr>
                <a:xfrm>
                  <a:off x="5005982" y="5696879"/>
                  <a:ext cx="844537" cy="82656"/>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sp>
            <p:nvSpPr>
              <p:cNvPr id="98" name="Textfeld 74">
                <a:extLst>
                  <a:ext uri="{FF2B5EF4-FFF2-40B4-BE49-F238E27FC236}">
                    <a16:creationId xmlns:a16="http://schemas.microsoft.com/office/drawing/2014/main" id="{FE3BDE5B-ADCA-C946-22B8-1FD33CDCDC75}"/>
                  </a:ext>
                </a:extLst>
              </p:cNvPr>
              <p:cNvSpPr txBox="1"/>
              <p:nvPr/>
            </p:nvSpPr>
            <p:spPr>
              <a:xfrm>
                <a:off x="4942496" y="5029454"/>
                <a:ext cx="982825"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Microwave</a:t>
                </a:r>
              </a:p>
            </p:txBody>
          </p:sp>
        </p:grpSp>
        <p:sp>
          <p:nvSpPr>
            <p:cNvPr id="71" name="Achteck 3">
              <a:extLst>
                <a:ext uri="{FF2B5EF4-FFF2-40B4-BE49-F238E27FC236}">
                  <a16:creationId xmlns:a16="http://schemas.microsoft.com/office/drawing/2014/main" id="{D63BEAC6-A586-FC1A-1E49-C46F60182299}"/>
                </a:ext>
              </a:extLst>
            </p:cNvPr>
            <p:cNvSpPr/>
            <p:nvPr/>
          </p:nvSpPr>
          <p:spPr>
            <a:xfrm>
              <a:off x="3113020" y="1377996"/>
              <a:ext cx="2157586" cy="1957340"/>
            </a:xfrm>
            <a:prstGeom prst="octagon">
              <a:avLst/>
            </a:prstGeom>
            <a:solidFill>
              <a:srgbClr val="A8322D"/>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600" dirty="0">
                <a:ln w="0"/>
                <a:solidFill>
                  <a:schemeClr val="bg1"/>
                </a:solidFill>
                <a:effectLst>
                  <a:outerShdw blurRad="38100" dist="19050" dir="2700000" algn="tl" rotWithShape="0">
                    <a:schemeClr val="dk1">
                      <a:alpha val="40000"/>
                    </a:schemeClr>
                  </a:outerShdw>
                </a:effectLst>
              </a:endParaRPr>
            </a:p>
          </p:txBody>
        </p:sp>
        <p:sp>
          <p:nvSpPr>
            <p:cNvPr id="72" name="Rechteck: abgerundete Ecken 6">
              <a:extLst>
                <a:ext uri="{FF2B5EF4-FFF2-40B4-BE49-F238E27FC236}">
                  <a16:creationId xmlns:a16="http://schemas.microsoft.com/office/drawing/2014/main" id="{3C4E1118-A727-7B33-ED6D-9689720024A4}"/>
                </a:ext>
              </a:extLst>
            </p:cNvPr>
            <p:cNvSpPr/>
            <p:nvPr/>
          </p:nvSpPr>
          <p:spPr>
            <a:xfrm>
              <a:off x="6553315" y="1500456"/>
              <a:ext cx="1904254" cy="1680534"/>
            </a:xfrm>
            <a:prstGeom prst="round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3" name="Gerade Verbindung mit Pfeil 8">
              <a:extLst>
                <a:ext uri="{FF2B5EF4-FFF2-40B4-BE49-F238E27FC236}">
                  <a16:creationId xmlns:a16="http://schemas.microsoft.com/office/drawing/2014/main" id="{9FC5742B-E867-3247-ED40-3EDB31E2F4E5}"/>
                </a:ext>
              </a:extLst>
            </p:cNvPr>
            <p:cNvCxnSpPr>
              <a:cxnSpLocks/>
            </p:cNvCxnSpPr>
            <p:nvPr/>
          </p:nvCxnSpPr>
          <p:spPr>
            <a:xfrm>
              <a:off x="2591948" y="2363899"/>
              <a:ext cx="6660736" cy="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4" name="Rechteck: abgerundete Ecken 9">
              <a:extLst>
                <a:ext uri="{FF2B5EF4-FFF2-40B4-BE49-F238E27FC236}">
                  <a16:creationId xmlns:a16="http://schemas.microsoft.com/office/drawing/2014/main" id="{CA6F7B5C-4A9B-BE75-B0FD-8C337CFA6964}"/>
                </a:ext>
              </a:extLst>
            </p:cNvPr>
            <p:cNvSpPr/>
            <p:nvPr/>
          </p:nvSpPr>
          <p:spPr>
            <a:xfrm>
              <a:off x="9307534" y="2109961"/>
              <a:ext cx="569216" cy="42986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latin typeface="Arial" panose="020B0604020202020204" pitchFamily="34" charset="0"/>
                  <a:cs typeface="Arial" panose="020B0604020202020204" pitchFamily="34" charset="0"/>
                </a:rPr>
                <a:t>StopMCP</a:t>
              </a:r>
              <a:endParaRPr lang="en-US" sz="12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75" name="Textfeld 56">
                  <a:extLst>
                    <a:ext uri="{FF2B5EF4-FFF2-40B4-BE49-F238E27FC236}">
                      <a16:creationId xmlns:a16="http://schemas.microsoft.com/office/drawing/2014/main" id="{991CA245-5F72-E75A-9449-C6061067B2CE}"/>
                    </a:ext>
                  </a:extLst>
                </p:cNvPr>
                <p:cNvSpPr txBox="1"/>
                <p:nvPr/>
              </p:nvSpPr>
              <p:spPr>
                <a:xfrm>
                  <a:off x="8548057" y="2010621"/>
                  <a:ext cx="251672" cy="276999"/>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b="1" i="0" smtClean="0">
                            <a:latin typeface="Cambria Math" panose="02040503050406030204" pitchFamily="18" charset="0"/>
                          </a:rPr>
                          <m:t>𝐌</m:t>
                        </m:r>
                      </m:oMath>
                    </m:oMathPara>
                  </a14:m>
                  <a:endParaRPr lang="en-US" b="1" dirty="0"/>
                </a:p>
              </p:txBody>
            </p:sp>
          </mc:Choice>
          <mc:Fallback xmlns="">
            <p:sp>
              <p:nvSpPr>
                <p:cNvPr id="75" name="Textfeld 56">
                  <a:extLst>
                    <a:ext uri="{FF2B5EF4-FFF2-40B4-BE49-F238E27FC236}">
                      <a16:creationId xmlns:a16="http://schemas.microsoft.com/office/drawing/2014/main" id="{991CA245-5F72-E75A-9449-C6061067B2CE}"/>
                    </a:ext>
                  </a:extLst>
                </p:cNvPr>
                <p:cNvSpPr txBox="1">
                  <a:spLocks noRot="1" noChangeAspect="1" noMove="1" noResize="1" noEditPoints="1" noAdjustHandles="1" noChangeArrowheads="1" noChangeShapeType="1" noTextEdit="1"/>
                </p:cNvSpPr>
                <p:nvPr/>
              </p:nvSpPr>
              <p:spPr>
                <a:xfrm>
                  <a:off x="8548057" y="2010621"/>
                  <a:ext cx="251672" cy="276999"/>
                </a:xfrm>
                <a:prstGeom prst="rect">
                  <a:avLst/>
                </a:prstGeom>
                <a:blipFill>
                  <a:blip r:embed="rId3"/>
                  <a:stretch>
                    <a:fillRect l="-21429" r="-21429" b="-6667"/>
                  </a:stretch>
                </a:blipFill>
              </p:spPr>
              <p:txBody>
                <a:bodyPr/>
                <a:lstStyle/>
                <a:p>
                  <a:r>
                    <a:rPr lang="en-CH">
                      <a:noFill/>
                    </a:rPr>
                    <a:t> </a:t>
                  </a:r>
                </a:p>
              </p:txBody>
            </p:sp>
          </mc:Fallback>
        </mc:AlternateContent>
        <p:sp>
          <p:nvSpPr>
            <p:cNvPr id="76" name="Ellipse 90">
              <a:extLst>
                <a:ext uri="{FF2B5EF4-FFF2-40B4-BE49-F238E27FC236}">
                  <a16:creationId xmlns:a16="http://schemas.microsoft.com/office/drawing/2014/main" id="{0E615D04-A76A-3534-FB5B-09AFD746E2F2}"/>
                </a:ext>
              </a:extLst>
            </p:cNvPr>
            <p:cNvSpPr/>
            <p:nvPr/>
          </p:nvSpPr>
          <p:spPr>
            <a:xfrm rot="5400000">
              <a:off x="7471602" y="1497448"/>
              <a:ext cx="67681" cy="115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Ellipse 91">
              <a:extLst>
                <a:ext uri="{FF2B5EF4-FFF2-40B4-BE49-F238E27FC236}">
                  <a16:creationId xmlns:a16="http://schemas.microsoft.com/office/drawing/2014/main" id="{09E30C04-ACB9-C7C5-861D-268B3458305B}"/>
                </a:ext>
              </a:extLst>
            </p:cNvPr>
            <p:cNvSpPr/>
            <p:nvPr/>
          </p:nvSpPr>
          <p:spPr>
            <a:xfrm rot="5400000">
              <a:off x="7471602" y="2078352"/>
              <a:ext cx="67681" cy="1152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mc:AlternateContent xmlns:mc="http://schemas.openxmlformats.org/markup-compatibility/2006" xmlns:a14="http://schemas.microsoft.com/office/drawing/2010/main">
          <mc:Choice Requires="a14">
            <p:sp>
              <p:nvSpPr>
                <p:cNvPr id="78" name="Textfeld 92">
                  <a:extLst>
                    <a:ext uri="{FF2B5EF4-FFF2-40B4-BE49-F238E27FC236}">
                      <a16:creationId xmlns:a16="http://schemas.microsoft.com/office/drawing/2014/main" id="{E81FE055-6E0D-4922-DA83-71D26B689DF2}"/>
                    </a:ext>
                  </a:extLst>
                </p:cNvPr>
                <p:cNvSpPr txBox="1"/>
                <p:nvPr/>
              </p:nvSpPr>
              <p:spPr>
                <a:xfrm>
                  <a:off x="6929835" y="2116917"/>
                  <a:ext cx="1232902" cy="246221"/>
                </a:xfrm>
                <a:prstGeom prst="rect">
                  <a:avLst/>
                </a:prstGeom>
                <a:noFill/>
              </p:spPr>
              <p:txBody>
                <a:bodyPr wrap="none" lIns="0" tIns="0" rIns="0" bIns="0" rtlCol="0">
                  <a:spAutoFit/>
                </a:bodyPr>
                <a:lstStyle/>
                <a:p>
                  <a:pPr/>
                  <a14:m>
                    <m:oMathPara xmlns:m="http://schemas.openxmlformats.org/officeDocument/2006/math">
                      <m:oMathParaPr>
                        <m:jc m:val="centerGroup"/>
                      </m:oMathParaPr>
                      <m:oMath xmlns:m="http://schemas.openxmlformats.org/officeDocument/2006/math">
                        <m:r>
                          <a:rPr lang="en-US" sz="1600" b="1" i="0" smtClean="0">
                            <a:latin typeface="Cambria Math" panose="02040503050406030204" pitchFamily="18" charset="0"/>
                          </a:rPr>
                          <m:t>𝐌</m:t>
                        </m:r>
                        <m:r>
                          <a:rPr lang="de-CH" sz="1600" b="1" i="0" smtClean="0">
                            <a:latin typeface="Cambria Math" panose="02040503050406030204" pitchFamily="18" charset="0"/>
                          </a:rPr>
                          <m:t> (</m:t>
                        </m:r>
                        <m:r>
                          <a:rPr lang="de-CH" sz="1600" b="1" i="0" smtClean="0">
                            <a:latin typeface="Cambria Math" panose="02040503050406030204" pitchFamily="18" charset="0"/>
                          </a:rPr>
                          <m:t>𝟐𝐒</m:t>
                        </m:r>
                        <m:r>
                          <a:rPr lang="de-CH" sz="1600" b="1" i="0" smtClean="0">
                            <a:latin typeface="Cambria Math" panose="02040503050406030204" pitchFamily="18" charset="0"/>
                          </a:rPr>
                          <m:t> →</m:t>
                        </m:r>
                        <m:r>
                          <a:rPr lang="de-CH" sz="1600" b="1" i="0" smtClean="0">
                            <a:latin typeface="Cambria Math" panose="02040503050406030204" pitchFamily="18" charset="0"/>
                          </a:rPr>
                          <m:t>𝟏𝐒</m:t>
                        </m:r>
                        <m:r>
                          <a:rPr lang="de-CH" sz="1600" b="1" i="0" smtClean="0">
                            <a:latin typeface="Cambria Math" panose="02040503050406030204" pitchFamily="18" charset="0"/>
                          </a:rPr>
                          <m:t>)</m:t>
                        </m:r>
                      </m:oMath>
                    </m:oMathPara>
                  </a14:m>
                  <a:endParaRPr lang="en-US" sz="1600" b="1" dirty="0"/>
                </a:p>
              </p:txBody>
            </p:sp>
          </mc:Choice>
          <mc:Fallback xmlns="">
            <p:sp>
              <p:nvSpPr>
                <p:cNvPr id="78" name="Textfeld 92">
                  <a:extLst>
                    <a:ext uri="{FF2B5EF4-FFF2-40B4-BE49-F238E27FC236}">
                      <a16:creationId xmlns:a16="http://schemas.microsoft.com/office/drawing/2014/main" id="{E81FE055-6E0D-4922-DA83-71D26B689DF2}"/>
                    </a:ext>
                  </a:extLst>
                </p:cNvPr>
                <p:cNvSpPr txBox="1">
                  <a:spLocks noRot="1" noChangeAspect="1" noMove="1" noResize="1" noEditPoints="1" noAdjustHandles="1" noChangeArrowheads="1" noChangeShapeType="1" noTextEdit="1"/>
                </p:cNvSpPr>
                <p:nvPr/>
              </p:nvSpPr>
              <p:spPr>
                <a:xfrm>
                  <a:off x="6929835" y="2116917"/>
                  <a:ext cx="1232902" cy="246221"/>
                </a:xfrm>
                <a:prstGeom prst="rect">
                  <a:avLst/>
                </a:prstGeom>
                <a:blipFill>
                  <a:blip r:embed="rId4"/>
                  <a:stretch>
                    <a:fillRect l="-2970" r="-5941" b="-31707"/>
                  </a:stretch>
                </a:blipFill>
              </p:spPr>
              <p:txBody>
                <a:bodyPr/>
                <a:lstStyle/>
                <a:p>
                  <a:r>
                    <a:rPr lang="en-CH">
                      <a:noFill/>
                    </a:rPr>
                    <a:t> </a:t>
                  </a:r>
                </a:p>
              </p:txBody>
            </p:sp>
          </mc:Fallback>
        </mc:AlternateContent>
        <p:sp>
          <p:nvSpPr>
            <p:cNvPr id="79" name="Textfeld 93">
              <a:extLst>
                <a:ext uri="{FF2B5EF4-FFF2-40B4-BE49-F238E27FC236}">
                  <a16:creationId xmlns:a16="http://schemas.microsoft.com/office/drawing/2014/main" id="{F741FB53-D616-D5ED-2951-8136C505982F}"/>
                </a:ext>
              </a:extLst>
            </p:cNvPr>
            <p:cNvSpPr txBox="1"/>
            <p:nvPr/>
          </p:nvSpPr>
          <p:spPr>
            <a:xfrm>
              <a:off x="6680445" y="2641168"/>
              <a:ext cx="1864955"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Quenching electrodes</a:t>
              </a:r>
            </a:p>
          </p:txBody>
        </p:sp>
        <p:sp>
          <p:nvSpPr>
            <p:cNvPr id="80" name="Rechteck 94">
              <a:extLst>
                <a:ext uri="{FF2B5EF4-FFF2-40B4-BE49-F238E27FC236}">
                  <a16:creationId xmlns:a16="http://schemas.microsoft.com/office/drawing/2014/main" id="{94CC2EDF-1296-715E-C153-E39A736393EF}"/>
                </a:ext>
              </a:extLst>
            </p:cNvPr>
            <p:cNvSpPr/>
            <p:nvPr/>
          </p:nvSpPr>
          <p:spPr>
            <a:xfrm>
              <a:off x="6925504" y="2918929"/>
              <a:ext cx="1159876" cy="188108"/>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b="1" dirty="0" err="1">
                  <a:latin typeface="Arial" panose="020B0604020202020204" pitchFamily="34" charset="0"/>
                  <a:cs typeface="Arial" panose="020B0604020202020204" pitchFamily="34" charset="0"/>
                </a:rPr>
                <a:t>LyA</a:t>
              </a:r>
              <a:r>
                <a:rPr lang="en-US" sz="1200" b="1" dirty="0">
                  <a:latin typeface="Arial" panose="020B0604020202020204" pitchFamily="34" charset="0"/>
                  <a:cs typeface="Arial" panose="020B0604020202020204" pitchFamily="34" charset="0"/>
                </a:rPr>
                <a:t> MCP</a:t>
              </a:r>
            </a:p>
          </p:txBody>
        </p:sp>
        <p:sp>
          <p:nvSpPr>
            <p:cNvPr id="81" name="Rechteck 98">
              <a:extLst>
                <a:ext uri="{FF2B5EF4-FFF2-40B4-BE49-F238E27FC236}">
                  <a16:creationId xmlns:a16="http://schemas.microsoft.com/office/drawing/2014/main" id="{8A27AF68-99C3-3638-280A-431A2FC88199}"/>
                </a:ext>
              </a:extLst>
            </p:cNvPr>
            <p:cNvSpPr/>
            <p:nvPr/>
          </p:nvSpPr>
          <p:spPr>
            <a:xfrm>
              <a:off x="6925504" y="1620000"/>
              <a:ext cx="1159876" cy="188108"/>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b="1" dirty="0" err="1">
                  <a:latin typeface="Arial" panose="020B0604020202020204" pitchFamily="34" charset="0"/>
                  <a:cs typeface="Arial" panose="020B0604020202020204" pitchFamily="34" charset="0"/>
                </a:rPr>
                <a:t>LyA</a:t>
              </a:r>
              <a:r>
                <a:rPr lang="en-US" sz="1200" b="1" dirty="0">
                  <a:latin typeface="Arial" panose="020B0604020202020204" pitchFamily="34" charset="0"/>
                  <a:cs typeface="Arial" panose="020B0604020202020204" pitchFamily="34" charset="0"/>
                </a:rPr>
                <a:t> MCP</a:t>
              </a:r>
            </a:p>
          </p:txBody>
        </p:sp>
        <p:cxnSp>
          <p:nvCxnSpPr>
            <p:cNvPr id="82" name="Gerade Verbindung mit Pfeil 100">
              <a:extLst>
                <a:ext uri="{FF2B5EF4-FFF2-40B4-BE49-F238E27FC236}">
                  <a16:creationId xmlns:a16="http://schemas.microsoft.com/office/drawing/2014/main" id="{0DD45F9C-03BF-1B0E-B372-7CA87A704D0E}"/>
                </a:ext>
              </a:extLst>
            </p:cNvPr>
            <p:cNvCxnSpPr>
              <a:cxnSpLocks/>
            </p:cNvCxnSpPr>
            <p:nvPr/>
          </p:nvCxnSpPr>
          <p:spPr>
            <a:xfrm flipH="1" flipV="1">
              <a:off x="7634794" y="1841660"/>
              <a:ext cx="88543" cy="366268"/>
            </a:xfrm>
            <a:prstGeom prst="straightConnector1">
              <a:avLst/>
            </a:prstGeom>
            <a:ln w="19050">
              <a:solidFill>
                <a:schemeClr val="bg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83" name="Textfeld 101">
              <a:extLst>
                <a:ext uri="{FF2B5EF4-FFF2-40B4-BE49-F238E27FC236}">
                  <a16:creationId xmlns:a16="http://schemas.microsoft.com/office/drawing/2014/main" id="{F749D485-FBC9-DEE9-7AA7-236DF10DE18F}"/>
                </a:ext>
              </a:extLst>
            </p:cNvPr>
            <p:cNvSpPr txBox="1"/>
            <p:nvPr/>
          </p:nvSpPr>
          <p:spPr>
            <a:xfrm>
              <a:off x="7856502" y="1764716"/>
              <a:ext cx="506403" cy="276999"/>
            </a:xfrm>
            <a:prstGeom prst="rect">
              <a:avLst/>
            </a:prstGeom>
            <a:noFill/>
          </p:spPr>
          <p:txBody>
            <a:bodyPr wrap="square" rtlCol="0">
              <a:spAutoFit/>
            </a:bodyPr>
            <a:lstStyle/>
            <a:p>
              <a:r>
                <a:rPr lang="en-US" sz="1200" b="1" dirty="0" err="1">
                  <a:solidFill>
                    <a:schemeClr val="bg1"/>
                  </a:solidFill>
                  <a:latin typeface="Arial" panose="020B0604020202020204" pitchFamily="34" charset="0"/>
                  <a:cs typeface="Arial" panose="020B0604020202020204" pitchFamily="34" charset="0"/>
                </a:rPr>
                <a:t>Lya</a:t>
              </a:r>
              <a:endParaRPr lang="en-US" sz="1200" b="1" dirty="0">
                <a:solidFill>
                  <a:schemeClr val="bg1"/>
                </a:solidFill>
                <a:latin typeface="Arial" panose="020B0604020202020204" pitchFamily="34" charset="0"/>
                <a:cs typeface="Arial" panose="020B0604020202020204" pitchFamily="34" charset="0"/>
              </a:endParaRPr>
            </a:p>
          </p:txBody>
        </p:sp>
        <p:cxnSp>
          <p:nvCxnSpPr>
            <p:cNvPr id="84" name="Gerade Verbindung mit Pfeil 7">
              <a:extLst>
                <a:ext uri="{FF2B5EF4-FFF2-40B4-BE49-F238E27FC236}">
                  <a16:creationId xmlns:a16="http://schemas.microsoft.com/office/drawing/2014/main" id="{FDB2C8B6-56B2-276E-BC77-767942EC15F2}"/>
                </a:ext>
              </a:extLst>
            </p:cNvPr>
            <p:cNvCxnSpPr>
              <a:cxnSpLocks/>
            </p:cNvCxnSpPr>
            <p:nvPr/>
          </p:nvCxnSpPr>
          <p:spPr>
            <a:xfrm flipV="1">
              <a:off x="2736206" y="1117140"/>
              <a:ext cx="0" cy="295005"/>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cxnSp>
          <p:nvCxnSpPr>
            <p:cNvPr id="85" name="Gerade Verbindung mit Pfeil 12">
              <a:extLst>
                <a:ext uri="{FF2B5EF4-FFF2-40B4-BE49-F238E27FC236}">
                  <a16:creationId xmlns:a16="http://schemas.microsoft.com/office/drawing/2014/main" id="{68E35AA7-3875-D67E-2771-85571CAE97E6}"/>
                </a:ext>
              </a:extLst>
            </p:cNvPr>
            <p:cNvCxnSpPr/>
            <p:nvPr/>
          </p:nvCxnSpPr>
          <p:spPr>
            <a:xfrm>
              <a:off x="2736206" y="1412145"/>
              <a:ext cx="294785" cy="0"/>
            </a:xfrm>
            <a:prstGeom prst="straightConnector1">
              <a:avLst/>
            </a:prstGeom>
            <a:ln>
              <a:tailEnd type="triangle"/>
            </a:ln>
          </p:spPr>
          <p:style>
            <a:lnRef idx="1">
              <a:schemeClr val="dk1"/>
            </a:lnRef>
            <a:fillRef idx="0">
              <a:schemeClr val="dk1"/>
            </a:fillRef>
            <a:effectRef idx="0">
              <a:schemeClr val="dk1"/>
            </a:effectRef>
            <a:fontRef idx="minor">
              <a:schemeClr val="tx1"/>
            </a:fontRef>
          </p:style>
        </p:cxnSp>
        <p:sp>
          <p:nvSpPr>
            <p:cNvPr id="86" name="Textfeld 14">
              <a:extLst>
                <a:ext uri="{FF2B5EF4-FFF2-40B4-BE49-F238E27FC236}">
                  <a16:creationId xmlns:a16="http://schemas.microsoft.com/office/drawing/2014/main" id="{78ED16D4-DF5A-9E08-A358-5C728B0583AB}"/>
                </a:ext>
              </a:extLst>
            </p:cNvPr>
            <p:cNvSpPr txBox="1"/>
            <p:nvPr/>
          </p:nvSpPr>
          <p:spPr>
            <a:xfrm>
              <a:off x="2741655" y="1366236"/>
              <a:ext cx="186613" cy="215444"/>
            </a:xfrm>
            <a:prstGeom prst="rect">
              <a:avLst/>
            </a:prstGeom>
            <a:noFill/>
          </p:spPr>
          <p:txBody>
            <a:bodyPr wrap="square" rtlCol="0">
              <a:spAutoFit/>
            </a:bodyPr>
            <a:lstStyle/>
            <a:p>
              <a:r>
                <a:rPr lang="en-US" sz="800" b="1" dirty="0">
                  <a:latin typeface="Arial" panose="020B0604020202020204" pitchFamily="34" charset="0"/>
                  <a:cs typeface="Arial" panose="020B0604020202020204" pitchFamily="34" charset="0"/>
                </a:rPr>
                <a:t>z</a:t>
              </a:r>
              <a:endParaRPr lang="en-US" sz="500" b="1" dirty="0">
                <a:latin typeface="Arial" panose="020B0604020202020204" pitchFamily="34" charset="0"/>
                <a:cs typeface="Arial" panose="020B0604020202020204" pitchFamily="34" charset="0"/>
              </a:endParaRPr>
            </a:p>
          </p:txBody>
        </p:sp>
        <p:sp>
          <p:nvSpPr>
            <p:cNvPr id="87" name="Textfeld 15">
              <a:extLst>
                <a:ext uri="{FF2B5EF4-FFF2-40B4-BE49-F238E27FC236}">
                  <a16:creationId xmlns:a16="http://schemas.microsoft.com/office/drawing/2014/main" id="{9CC073E2-05ED-E210-4344-49ADC60BCCAC}"/>
                </a:ext>
              </a:extLst>
            </p:cNvPr>
            <p:cNvSpPr txBox="1"/>
            <p:nvPr/>
          </p:nvSpPr>
          <p:spPr>
            <a:xfrm>
              <a:off x="2540176" y="1196016"/>
              <a:ext cx="186613" cy="215444"/>
            </a:xfrm>
            <a:prstGeom prst="rect">
              <a:avLst/>
            </a:prstGeom>
            <a:noFill/>
          </p:spPr>
          <p:txBody>
            <a:bodyPr wrap="square" rtlCol="0">
              <a:spAutoFit/>
            </a:bodyPr>
            <a:lstStyle/>
            <a:p>
              <a:r>
                <a:rPr lang="en-US" sz="800" b="1" dirty="0">
                  <a:latin typeface="Arial" panose="020B0604020202020204" pitchFamily="34" charset="0"/>
                  <a:cs typeface="Arial" panose="020B0604020202020204" pitchFamily="34" charset="0"/>
                </a:rPr>
                <a:t>y</a:t>
              </a:r>
              <a:endParaRPr lang="en-US" sz="500" b="1" dirty="0">
                <a:latin typeface="Arial" panose="020B0604020202020204" pitchFamily="34" charset="0"/>
                <a:cs typeface="Arial" panose="020B0604020202020204" pitchFamily="34" charset="0"/>
              </a:endParaRPr>
            </a:p>
          </p:txBody>
        </p:sp>
        <mc:AlternateContent xmlns:mc="http://schemas.openxmlformats.org/markup-compatibility/2006" xmlns:a14="http://schemas.microsoft.com/office/drawing/2010/main">
          <mc:Choice Requires="a14">
            <p:sp>
              <p:nvSpPr>
                <p:cNvPr id="88" name="Textfeld 5">
                  <a:extLst>
                    <a:ext uri="{FF2B5EF4-FFF2-40B4-BE49-F238E27FC236}">
                      <a16:creationId xmlns:a16="http://schemas.microsoft.com/office/drawing/2014/main" id="{D5A7198F-2368-083E-99FB-38F58DC18D89}"/>
                    </a:ext>
                  </a:extLst>
                </p:cNvPr>
                <p:cNvSpPr txBox="1"/>
                <p:nvPr/>
              </p:nvSpPr>
              <p:spPr>
                <a:xfrm>
                  <a:off x="4187462" y="1976353"/>
                  <a:ext cx="1194613" cy="25192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sz="1600" b="1" i="0" smtClean="0">
                            <a:latin typeface="Cambria Math" panose="02040503050406030204" pitchFamily="18" charset="0"/>
                          </a:rPr>
                          <m:t>𝐌</m:t>
                        </m:r>
                        <m:d>
                          <m:dPr>
                            <m:ctrlPr>
                              <a:rPr lang="de-CH" sz="1600" b="1" i="1" smtClean="0">
                                <a:latin typeface="Cambria Math" panose="02040503050406030204" pitchFamily="18" charset="0"/>
                              </a:rPr>
                            </m:ctrlPr>
                          </m:dPr>
                          <m:e>
                            <m:r>
                              <a:rPr lang="en-US" sz="1600" b="1" i="0" smtClean="0">
                                <a:latin typeface="Cambria Math" panose="02040503050406030204" pitchFamily="18" charset="0"/>
                              </a:rPr>
                              <m:t>𝟏</m:t>
                            </m:r>
                            <m:r>
                              <a:rPr lang="de-CH" sz="1600" b="1" i="0" smtClean="0">
                                <a:latin typeface="Cambria Math" panose="02040503050406030204" pitchFamily="18" charset="0"/>
                              </a:rPr>
                              <m:t>𝐒</m:t>
                            </m:r>
                            <m:r>
                              <a:rPr lang="en-US" sz="1600" b="1" i="0" smtClean="0">
                                <a:latin typeface="Cambria Math" panose="02040503050406030204" pitchFamily="18" charset="0"/>
                              </a:rPr>
                              <m:t>,</m:t>
                            </m:r>
                            <m:r>
                              <a:rPr lang="en-US" sz="1600" b="1" i="0" smtClean="0">
                                <a:latin typeface="Cambria Math" panose="02040503050406030204" pitchFamily="18" charset="0"/>
                              </a:rPr>
                              <m:t>𝟐𝐒</m:t>
                            </m:r>
                          </m:e>
                        </m:d>
                      </m:oMath>
                    </m:oMathPara>
                  </a14:m>
                  <a:endParaRPr lang="en-US" sz="1600" b="1" dirty="0"/>
                </a:p>
              </p:txBody>
            </p:sp>
          </mc:Choice>
          <mc:Fallback xmlns="">
            <p:sp>
              <p:nvSpPr>
                <p:cNvPr id="88" name="Textfeld 5">
                  <a:extLst>
                    <a:ext uri="{FF2B5EF4-FFF2-40B4-BE49-F238E27FC236}">
                      <a16:creationId xmlns:a16="http://schemas.microsoft.com/office/drawing/2014/main" id="{D5A7198F-2368-083E-99FB-38F58DC18D89}"/>
                    </a:ext>
                  </a:extLst>
                </p:cNvPr>
                <p:cNvSpPr txBox="1">
                  <a:spLocks noRot="1" noChangeAspect="1" noMove="1" noResize="1" noEditPoints="1" noAdjustHandles="1" noChangeArrowheads="1" noChangeShapeType="1" noTextEdit="1"/>
                </p:cNvSpPr>
                <p:nvPr/>
              </p:nvSpPr>
              <p:spPr>
                <a:xfrm>
                  <a:off x="4187462" y="1976353"/>
                  <a:ext cx="1194613" cy="251928"/>
                </a:xfrm>
                <a:prstGeom prst="rect">
                  <a:avLst/>
                </a:prstGeom>
                <a:blipFill>
                  <a:blip r:embed="rId5"/>
                  <a:stretch>
                    <a:fillRect b="-4878"/>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89" name="Textfeld 18">
                  <a:extLst>
                    <a:ext uri="{FF2B5EF4-FFF2-40B4-BE49-F238E27FC236}">
                      <a16:creationId xmlns:a16="http://schemas.microsoft.com/office/drawing/2014/main" id="{6685170E-19BE-C9C0-FCBF-0A37E9FE8EC5}"/>
                    </a:ext>
                  </a:extLst>
                </p:cNvPr>
                <p:cNvSpPr txBox="1"/>
                <p:nvPr/>
              </p:nvSpPr>
              <p:spPr>
                <a:xfrm>
                  <a:off x="8337825" y="2426398"/>
                  <a:ext cx="71580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b="1" i="1" smtClean="0">
                                <a:latin typeface="Cambria Math" panose="02040503050406030204" pitchFamily="18" charset="0"/>
                              </a:rPr>
                            </m:ctrlPr>
                          </m:sSupPr>
                          <m:e>
                            <m:r>
                              <a:rPr lang="en-US" sz="1600" b="1" i="1" smtClean="0">
                                <a:latin typeface="Cambria Math" panose="02040503050406030204" pitchFamily="18" charset="0"/>
                                <a:ea typeface="Cambria Math" panose="02040503050406030204" pitchFamily="18" charset="0"/>
                              </a:rPr>
                              <m:t>𝝁</m:t>
                            </m:r>
                          </m:e>
                          <m:sup>
                            <m:r>
                              <a:rPr lang="en-US" sz="1600" b="1" i="1" smtClean="0">
                                <a:latin typeface="Cambria Math" panose="02040503050406030204" pitchFamily="18" charset="0"/>
                              </a:rPr>
                              <m:t>+</m:t>
                            </m:r>
                          </m:sup>
                        </m:sSup>
                      </m:oMath>
                    </m:oMathPara>
                  </a14:m>
                  <a:endParaRPr lang="en-US" sz="1600" b="1" dirty="0"/>
                </a:p>
              </p:txBody>
            </p:sp>
          </mc:Choice>
          <mc:Fallback xmlns="">
            <p:sp>
              <p:nvSpPr>
                <p:cNvPr id="89" name="Textfeld 18">
                  <a:extLst>
                    <a:ext uri="{FF2B5EF4-FFF2-40B4-BE49-F238E27FC236}">
                      <a16:creationId xmlns:a16="http://schemas.microsoft.com/office/drawing/2014/main" id="{6685170E-19BE-C9C0-FCBF-0A37E9FE8EC5}"/>
                    </a:ext>
                  </a:extLst>
                </p:cNvPr>
                <p:cNvSpPr txBox="1">
                  <a:spLocks noRot="1" noChangeAspect="1" noMove="1" noResize="1" noEditPoints="1" noAdjustHandles="1" noChangeArrowheads="1" noChangeShapeType="1" noTextEdit="1"/>
                </p:cNvSpPr>
                <p:nvPr/>
              </p:nvSpPr>
              <p:spPr>
                <a:xfrm>
                  <a:off x="8337825" y="2426398"/>
                  <a:ext cx="715806" cy="246221"/>
                </a:xfrm>
                <a:prstGeom prst="rect">
                  <a:avLst/>
                </a:prstGeom>
                <a:blipFill>
                  <a:blip r:embed="rId6"/>
                  <a:stretch>
                    <a:fillRect b="-2000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90" name="Textfeld 18">
                  <a:extLst>
                    <a:ext uri="{FF2B5EF4-FFF2-40B4-BE49-F238E27FC236}">
                      <a16:creationId xmlns:a16="http://schemas.microsoft.com/office/drawing/2014/main" id="{EBE372F8-7817-8B9E-E60B-4215BD7619C3}"/>
                    </a:ext>
                  </a:extLst>
                </p:cNvPr>
                <p:cNvSpPr txBox="1"/>
                <p:nvPr/>
              </p:nvSpPr>
              <p:spPr>
                <a:xfrm>
                  <a:off x="4350786" y="2396370"/>
                  <a:ext cx="71580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b="1" i="1" smtClean="0">
                                <a:latin typeface="Cambria Math" panose="02040503050406030204" pitchFamily="18" charset="0"/>
                              </a:rPr>
                            </m:ctrlPr>
                          </m:sSupPr>
                          <m:e>
                            <m:r>
                              <a:rPr lang="en-US" sz="1600" b="1" i="1" smtClean="0">
                                <a:latin typeface="Cambria Math" panose="02040503050406030204" pitchFamily="18" charset="0"/>
                                <a:ea typeface="Cambria Math" panose="02040503050406030204" pitchFamily="18" charset="0"/>
                              </a:rPr>
                              <m:t>𝝁</m:t>
                            </m:r>
                          </m:e>
                          <m:sup>
                            <m:r>
                              <a:rPr lang="en-US" sz="1600" b="1" i="1" smtClean="0">
                                <a:latin typeface="Cambria Math" panose="02040503050406030204" pitchFamily="18" charset="0"/>
                              </a:rPr>
                              <m:t>+</m:t>
                            </m:r>
                          </m:sup>
                        </m:sSup>
                      </m:oMath>
                    </m:oMathPara>
                  </a14:m>
                  <a:endParaRPr lang="en-US" sz="1600" b="1" dirty="0"/>
                </a:p>
              </p:txBody>
            </p:sp>
          </mc:Choice>
          <mc:Fallback xmlns="">
            <p:sp>
              <p:nvSpPr>
                <p:cNvPr id="90" name="Textfeld 18">
                  <a:extLst>
                    <a:ext uri="{FF2B5EF4-FFF2-40B4-BE49-F238E27FC236}">
                      <a16:creationId xmlns:a16="http://schemas.microsoft.com/office/drawing/2014/main" id="{EBE372F8-7817-8B9E-E60B-4215BD7619C3}"/>
                    </a:ext>
                  </a:extLst>
                </p:cNvPr>
                <p:cNvSpPr txBox="1">
                  <a:spLocks noRot="1" noChangeAspect="1" noMove="1" noResize="1" noEditPoints="1" noAdjustHandles="1" noChangeArrowheads="1" noChangeShapeType="1" noTextEdit="1"/>
                </p:cNvSpPr>
                <p:nvPr/>
              </p:nvSpPr>
              <p:spPr>
                <a:xfrm>
                  <a:off x="4350786" y="2396370"/>
                  <a:ext cx="715806" cy="246221"/>
                </a:xfrm>
                <a:prstGeom prst="rect">
                  <a:avLst/>
                </a:prstGeom>
                <a:blipFill>
                  <a:blip r:embed="rId7"/>
                  <a:stretch>
                    <a:fillRect b="-22500"/>
                  </a:stretch>
                </a:blipFill>
              </p:spPr>
              <p:txBody>
                <a:bodyPr/>
                <a:lstStyle/>
                <a:p>
                  <a:r>
                    <a:rPr lang="en-CH">
                      <a:noFill/>
                    </a:rPr>
                    <a:t> </a:t>
                  </a:r>
                </a:p>
              </p:txBody>
            </p:sp>
          </mc:Fallback>
        </mc:AlternateContent>
        <mc:AlternateContent xmlns:mc="http://schemas.openxmlformats.org/markup-compatibility/2006" xmlns:a14="http://schemas.microsoft.com/office/drawing/2010/main">
          <mc:Choice Requires="a14">
            <p:sp>
              <p:nvSpPr>
                <p:cNvPr id="91" name="Textfeld 18">
                  <a:extLst>
                    <a:ext uri="{FF2B5EF4-FFF2-40B4-BE49-F238E27FC236}">
                      <a16:creationId xmlns:a16="http://schemas.microsoft.com/office/drawing/2014/main" id="{6FE9FBAE-1481-4C46-9912-B0274BD77B7A}"/>
                    </a:ext>
                  </a:extLst>
                </p:cNvPr>
                <p:cNvSpPr txBox="1"/>
                <p:nvPr/>
              </p:nvSpPr>
              <p:spPr>
                <a:xfrm>
                  <a:off x="2134651" y="2176752"/>
                  <a:ext cx="71580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b="1" i="1" smtClean="0">
                                <a:latin typeface="Cambria Math" panose="02040503050406030204" pitchFamily="18" charset="0"/>
                              </a:rPr>
                            </m:ctrlPr>
                          </m:sSupPr>
                          <m:e>
                            <m:r>
                              <a:rPr lang="en-US" sz="1600" b="1" i="1" smtClean="0">
                                <a:latin typeface="Cambria Math" panose="02040503050406030204" pitchFamily="18" charset="0"/>
                                <a:ea typeface="Cambria Math" panose="02040503050406030204" pitchFamily="18" charset="0"/>
                              </a:rPr>
                              <m:t>𝝁</m:t>
                            </m:r>
                          </m:e>
                          <m:sup>
                            <m:r>
                              <a:rPr lang="en-US" sz="1600" b="1" i="1" smtClean="0">
                                <a:latin typeface="Cambria Math" panose="02040503050406030204" pitchFamily="18" charset="0"/>
                              </a:rPr>
                              <m:t>+</m:t>
                            </m:r>
                          </m:sup>
                        </m:sSup>
                      </m:oMath>
                    </m:oMathPara>
                  </a14:m>
                  <a:endParaRPr lang="en-US" sz="1600" b="1" dirty="0"/>
                </a:p>
              </p:txBody>
            </p:sp>
          </mc:Choice>
          <mc:Fallback xmlns="">
            <p:sp>
              <p:nvSpPr>
                <p:cNvPr id="91" name="Textfeld 18">
                  <a:extLst>
                    <a:ext uri="{FF2B5EF4-FFF2-40B4-BE49-F238E27FC236}">
                      <a16:creationId xmlns:a16="http://schemas.microsoft.com/office/drawing/2014/main" id="{6FE9FBAE-1481-4C46-9912-B0274BD77B7A}"/>
                    </a:ext>
                  </a:extLst>
                </p:cNvPr>
                <p:cNvSpPr txBox="1">
                  <a:spLocks noRot="1" noChangeAspect="1" noMove="1" noResize="1" noEditPoints="1" noAdjustHandles="1" noChangeArrowheads="1" noChangeShapeType="1" noTextEdit="1"/>
                </p:cNvSpPr>
                <p:nvPr/>
              </p:nvSpPr>
              <p:spPr>
                <a:xfrm>
                  <a:off x="2134651" y="2176752"/>
                  <a:ext cx="715806" cy="246221"/>
                </a:xfrm>
                <a:prstGeom prst="rect">
                  <a:avLst/>
                </a:prstGeom>
                <a:blipFill>
                  <a:blip r:embed="rId8"/>
                  <a:stretch>
                    <a:fillRect b="-22500"/>
                  </a:stretch>
                </a:blipFill>
              </p:spPr>
              <p:txBody>
                <a:bodyPr/>
                <a:lstStyle/>
                <a:p>
                  <a:r>
                    <a:rPr lang="en-CH">
                      <a:noFill/>
                    </a:rPr>
                    <a:t> </a:t>
                  </a:r>
                </a:p>
              </p:txBody>
            </p:sp>
          </mc:Fallback>
        </mc:AlternateContent>
        <p:sp>
          <p:nvSpPr>
            <p:cNvPr id="92" name="Rechteck 94">
              <a:extLst>
                <a:ext uri="{FF2B5EF4-FFF2-40B4-BE49-F238E27FC236}">
                  <a16:creationId xmlns:a16="http://schemas.microsoft.com/office/drawing/2014/main" id="{23084D68-DAF7-A040-4377-6F927CF3C080}"/>
                </a:ext>
              </a:extLst>
            </p:cNvPr>
            <p:cNvSpPr/>
            <p:nvPr/>
          </p:nvSpPr>
          <p:spPr>
            <a:xfrm>
              <a:off x="3645413" y="2894909"/>
              <a:ext cx="1159876" cy="188108"/>
            </a:xfrm>
            <a:prstGeom prst="rect">
              <a:avLst/>
            </a:prstGeom>
            <a:ln>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200" b="1" dirty="0">
                  <a:latin typeface="Arial" panose="020B0604020202020204" pitchFamily="34" charset="0"/>
                  <a:cs typeface="Arial" panose="020B0604020202020204" pitchFamily="34" charset="0"/>
                </a:rPr>
                <a:t>Tag MCP</a:t>
              </a:r>
            </a:p>
          </p:txBody>
        </p:sp>
        <p:cxnSp>
          <p:nvCxnSpPr>
            <p:cNvPr id="93" name="Straight Connector 92">
              <a:extLst>
                <a:ext uri="{FF2B5EF4-FFF2-40B4-BE49-F238E27FC236}">
                  <a16:creationId xmlns:a16="http://schemas.microsoft.com/office/drawing/2014/main" id="{F8865862-8B88-6784-F094-E6B5F9274683}"/>
                </a:ext>
              </a:extLst>
            </p:cNvPr>
            <p:cNvCxnSpPr>
              <a:cxnSpLocks/>
            </p:cNvCxnSpPr>
            <p:nvPr/>
          </p:nvCxnSpPr>
          <p:spPr>
            <a:xfrm>
              <a:off x="4225351" y="1899149"/>
              <a:ext cx="0" cy="880518"/>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94" name="Connector: Curved 93">
              <a:extLst>
                <a:ext uri="{FF2B5EF4-FFF2-40B4-BE49-F238E27FC236}">
                  <a16:creationId xmlns:a16="http://schemas.microsoft.com/office/drawing/2014/main" id="{D3486F3A-0D94-C64A-3301-8674EF86D675}"/>
                </a:ext>
              </a:extLst>
            </p:cNvPr>
            <p:cNvCxnSpPr>
              <a:cxnSpLocks/>
            </p:cNvCxnSpPr>
            <p:nvPr/>
          </p:nvCxnSpPr>
          <p:spPr>
            <a:xfrm rot="5400000">
              <a:off x="3723038" y="2430482"/>
              <a:ext cx="572247" cy="356607"/>
            </a:xfrm>
            <a:prstGeom prst="curvedConnector3">
              <a:avLst>
                <a:gd name="adj1" fmla="val -31403"/>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95" name="Textfeld 18">
                  <a:extLst>
                    <a:ext uri="{FF2B5EF4-FFF2-40B4-BE49-F238E27FC236}">
                      <a16:creationId xmlns:a16="http://schemas.microsoft.com/office/drawing/2014/main" id="{331278D4-5B31-8B1B-39DF-A538CFC3651A}"/>
                    </a:ext>
                  </a:extLst>
                </p:cNvPr>
                <p:cNvSpPr txBox="1"/>
                <p:nvPr/>
              </p:nvSpPr>
              <p:spPr>
                <a:xfrm>
                  <a:off x="3534727" y="1972195"/>
                  <a:ext cx="715806" cy="2462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sSup>
                          <m:sSupPr>
                            <m:ctrlPr>
                              <a:rPr lang="en-US" sz="1600" b="1" i="1" smtClean="0">
                                <a:solidFill>
                                  <a:schemeClr val="bg1"/>
                                </a:solidFill>
                                <a:latin typeface="Cambria Math" panose="02040503050406030204" pitchFamily="18" charset="0"/>
                              </a:rPr>
                            </m:ctrlPr>
                          </m:sSupPr>
                          <m:e>
                            <m:r>
                              <a:rPr lang="en-US" sz="1600" b="1" i="1" smtClean="0">
                                <a:solidFill>
                                  <a:schemeClr val="bg1"/>
                                </a:solidFill>
                                <a:latin typeface="Cambria Math" panose="02040503050406030204" pitchFamily="18" charset="0"/>
                              </a:rPr>
                              <m:t>𝒆</m:t>
                            </m:r>
                          </m:e>
                          <m:sup>
                            <m:r>
                              <a:rPr lang="en-US" sz="1600" b="1" i="1" smtClean="0">
                                <a:solidFill>
                                  <a:schemeClr val="bg1"/>
                                </a:solidFill>
                                <a:latin typeface="Cambria Math" panose="02040503050406030204" pitchFamily="18" charset="0"/>
                              </a:rPr>
                              <m:t>−</m:t>
                            </m:r>
                          </m:sup>
                        </m:sSup>
                      </m:oMath>
                    </m:oMathPara>
                  </a14:m>
                  <a:endParaRPr lang="en-US" sz="1600" b="1" dirty="0">
                    <a:solidFill>
                      <a:schemeClr val="bg1"/>
                    </a:solidFill>
                  </a:endParaRPr>
                </a:p>
              </p:txBody>
            </p:sp>
          </mc:Choice>
          <mc:Fallback xmlns="">
            <p:sp>
              <p:nvSpPr>
                <p:cNvPr id="95" name="Textfeld 18">
                  <a:extLst>
                    <a:ext uri="{FF2B5EF4-FFF2-40B4-BE49-F238E27FC236}">
                      <a16:creationId xmlns:a16="http://schemas.microsoft.com/office/drawing/2014/main" id="{331278D4-5B31-8B1B-39DF-A538CFC3651A}"/>
                    </a:ext>
                  </a:extLst>
                </p:cNvPr>
                <p:cNvSpPr txBox="1">
                  <a:spLocks noRot="1" noChangeAspect="1" noMove="1" noResize="1" noEditPoints="1" noAdjustHandles="1" noChangeArrowheads="1" noChangeShapeType="1" noTextEdit="1"/>
                </p:cNvSpPr>
                <p:nvPr/>
              </p:nvSpPr>
              <p:spPr>
                <a:xfrm>
                  <a:off x="3534727" y="1972195"/>
                  <a:ext cx="715806" cy="246221"/>
                </a:xfrm>
                <a:prstGeom prst="rect">
                  <a:avLst/>
                </a:prstGeom>
                <a:blipFill>
                  <a:blip r:embed="rId9"/>
                  <a:stretch>
                    <a:fillRect/>
                  </a:stretch>
                </a:blipFill>
              </p:spPr>
              <p:txBody>
                <a:bodyPr/>
                <a:lstStyle/>
                <a:p>
                  <a:r>
                    <a:rPr lang="en-CH">
                      <a:noFill/>
                    </a:rPr>
                    <a:t> </a:t>
                  </a:r>
                </a:p>
              </p:txBody>
            </p:sp>
          </mc:Fallback>
        </mc:AlternateContent>
        <p:sp>
          <p:nvSpPr>
            <p:cNvPr id="96" name="Textfeld 93">
              <a:extLst>
                <a:ext uri="{FF2B5EF4-FFF2-40B4-BE49-F238E27FC236}">
                  <a16:creationId xmlns:a16="http://schemas.microsoft.com/office/drawing/2014/main" id="{A769F528-DB48-6F5B-1B41-97533F5FCE94}"/>
                </a:ext>
              </a:extLst>
            </p:cNvPr>
            <p:cNvSpPr txBox="1"/>
            <p:nvPr/>
          </p:nvSpPr>
          <p:spPr>
            <a:xfrm>
              <a:off x="3713440" y="1622150"/>
              <a:ext cx="1002379" cy="276999"/>
            </a:xfrm>
            <a:prstGeom prst="rect">
              <a:avLst/>
            </a:prstGeom>
            <a:noFill/>
          </p:spPr>
          <p:txBody>
            <a:bodyPr wrap="square" rtlCol="0">
              <a:spAutoFit/>
            </a:bodyPr>
            <a:lstStyle/>
            <a:p>
              <a:r>
                <a:rPr lang="en-US" sz="1200" b="1" dirty="0">
                  <a:solidFill>
                    <a:schemeClr val="bg1"/>
                  </a:solidFill>
                  <a:latin typeface="Arial" panose="020B0604020202020204" pitchFamily="34" charset="0"/>
                  <a:cs typeface="Arial" panose="020B0604020202020204" pitchFamily="34" charset="0"/>
                </a:rPr>
                <a:t>Carbon foil</a:t>
              </a:r>
            </a:p>
          </p:txBody>
        </p:sp>
      </p:grpSp>
      <p:sp>
        <p:nvSpPr>
          <p:cNvPr id="103" name="Oval 102">
            <a:extLst>
              <a:ext uri="{FF2B5EF4-FFF2-40B4-BE49-F238E27FC236}">
                <a16:creationId xmlns:a16="http://schemas.microsoft.com/office/drawing/2014/main" id="{9C9D28B8-4895-C055-DDC1-BDC9053D0FEB}"/>
              </a:ext>
            </a:extLst>
          </p:cNvPr>
          <p:cNvSpPr/>
          <p:nvPr/>
        </p:nvSpPr>
        <p:spPr>
          <a:xfrm>
            <a:off x="2937147" y="3314459"/>
            <a:ext cx="81280" cy="81280"/>
          </a:xfrm>
          <a:prstGeom prst="ellipse">
            <a:avLst/>
          </a:prstGeom>
          <a:solidFill>
            <a:srgbClr val="0070C0"/>
          </a:solidFill>
          <a:ln>
            <a:solidFill>
              <a:srgbClr val="0070C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104" name="Oval 103">
            <a:extLst>
              <a:ext uri="{FF2B5EF4-FFF2-40B4-BE49-F238E27FC236}">
                <a16:creationId xmlns:a16="http://schemas.microsoft.com/office/drawing/2014/main" id="{BEC5EC0D-58C9-39FF-0732-EA0CF621A68C}"/>
              </a:ext>
            </a:extLst>
          </p:cNvPr>
          <p:cNvSpPr/>
          <p:nvPr/>
        </p:nvSpPr>
        <p:spPr>
          <a:xfrm>
            <a:off x="6554912" y="2723863"/>
            <a:ext cx="156308" cy="165828"/>
          </a:xfrm>
          <a:prstGeom prst="ellipse">
            <a:avLst/>
          </a:prstGeom>
          <a:solidFill>
            <a:srgbClr val="00AA48"/>
          </a:solidFill>
          <a:ln>
            <a:solidFill>
              <a:srgbClr val="00AA4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2" name="Being purely leptonic, they can be described very precisely by bound state QED calculations devoid of uncertainties from nuclear size effects present in normal atoms. Therefore, any deviation between theory and measurements could be a signal of New Physi">
            <a:extLst>
              <a:ext uri="{FF2B5EF4-FFF2-40B4-BE49-F238E27FC236}">
                <a16:creationId xmlns:a16="http://schemas.microsoft.com/office/drawing/2014/main" id="{CC56E8DA-1641-6EE2-32A0-5D1AE59E412F}"/>
              </a:ext>
            </a:extLst>
          </p:cNvPr>
          <p:cNvSpPr txBox="1"/>
          <p:nvPr/>
        </p:nvSpPr>
        <p:spPr>
          <a:xfrm>
            <a:off x="7651193" y="3462386"/>
            <a:ext cx="4145294" cy="1449115"/>
          </a:xfrm>
          <a:prstGeom prst="rect">
            <a:avLst/>
          </a:prstGeom>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xmlns:mc="http://schemas.openxmlformats.org/markup-compatibility/2006" val="1"/>
            </a:ext>
          </a:extLst>
        </p:spPr>
        <p:txBody>
          <a:bodyPr wrap="square" lIns="45719" rIns="45719">
            <a:spAutoFit/>
          </a:bodyPr>
          <a:lstStyle/>
          <a:p>
            <a:pPr marL="457200" indent="-457200">
              <a:spcBef>
                <a:spcPts val="500"/>
              </a:spcBef>
              <a:buClr>
                <a:srgbClr val="0000AA"/>
              </a:buClr>
              <a:buSzPct val="100000"/>
              <a:buFont typeface="+mj-lt"/>
              <a:buAutoNum type="arabicPeriod" startAt="3"/>
              <a:defRPr sz="2400">
                <a:latin typeface="Helvetica Light"/>
                <a:ea typeface="Helvetica Light"/>
                <a:cs typeface="Helvetica Light"/>
                <a:sym typeface="Helvetica Light"/>
              </a:defRPr>
            </a:pPr>
            <a:r>
              <a:rPr lang="en-GB" sz="2000" dirty="0">
                <a:latin typeface="+mj-lt"/>
              </a:rPr>
              <a:t>Remaining 2S states quenched in detection region, 121nm photon detected</a:t>
            </a:r>
          </a:p>
          <a:p>
            <a:pPr marL="457200" indent="-457200">
              <a:spcBef>
                <a:spcPts val="500"/>
              </a:spcBef>
              <a:buClr>
                <a:srgbClr val="0000AA"/>
              </a:buClr>
              <a:buSzPct val="100000"/>
              <a:buFont typeface="+mj-lt"/>
              <a:buAutoNum type="arabicPeriod" startAt="3"/>
              <a:defRPr sz="2400">
                <a:latin typeface="Helvetica Light"/>
                <a:ea typeface="Helvetica Light"/>
                <a:cs typeface="Helvetica Light"/>
                <a:sym typeface="Helvetica Light"/>
              </a:defRPr>
            </a:pPr>
            <a:endParaRPr lang="en-GB" dirty="0">
              <a:latin typeface="+mj-lt"/>
            </a:endParaRPr>
          </a:p>
        </p:txBody>
      </p:sp>
      <p:sp>
        <p:nvSpPr>
          <p:cNvPr id="12" name="Being purely leptonic, they can be described very precisely by bound state QED calculations devoid of uncertainties from nuclear size effects present in normal atoms. Therefore, any deviation between theory and measurements could be a signal of New Physi">
            <a:extLst>
              <a:ext uri="{FF2B5EF4-FFF2-40B4-BE49-F238E27FC236}">
                <a16:creationId xmlns:a16="http://schemas.microsoft.com/office/drawing/2014/main" id="{CFD55D93-936E-8CFC-03A8-E71F32E39E08}"/>
              </a:ext>
            </a:extLst>
          </p:cNvPr>
          <p:cNvSpPr txBox="1"/>
          <p:nvPr/>
        </p:nvSpPr>
        <p:spPr>
          <a:xfrm>
            <a:off x="4597182" y="3749044"/>
            <a:ext cx="2221434" cy="2064668"/>
          </a:xfrm>
          <a:prstGeom prst="rect">
            <a:avLst/>
          </a:prstGeom>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xmlns:mc="http://schemas.openxmlformats.org/markup-compatibility/2006" val="1"/>
            </a:ext>
          </a:extLst>
        </p:spPr>
        <p:txBody>
          <a:bodyPr wrap="square" lIns="45719" rIns="45719">
            <a:spAutoFit/>
          </a:bodyPr>
          <a:lstStyle/>
          <a:p>
            <a:pPr marL="457200" indent="-457200">
              <a:spcBef>
                <a:spcPts val="500"/>
              </a:spcBef>
              <a:buClr>
                <a:srgbClr val="0000AA"/>
              </a:buClr>
              <a:buSzPct val="100000"/>
              <a:buFont typeface="+mj-lt"/>
              <a:buAutoNum type="arabicPeriod" startAt="2"/>
              <a:defRPr sz="2400">
                <a:latin typeface="Helvetica Light"/>
                <a:ea typeface="Helvetica Light"/>
                <a:cs typeface="Helvetica Light"/>
                <a:sym typeface="Helvetica Light"/>
              </a:defRPr>
            </a:pPr>
            <a:r>
              <a:rPr lang="en-GB" sz="2000" dirty="0">
                <a:latin typeface="+mj-lt"/>
                <a:ea typeface="Helvetica Light"/>
                <a:cs typeface="Helvetica Light"/>
                <a:sym typeface="Helvetica Light"/>
              </a:rPr>
              <a:t> Resonant microwaves excite 2</a:t>
            </a:r>
            <a:r>
              <a:rPr lang="en-GB" sz="2000" dirty="0">
                <a:latin typeface="+mj-lt"/>
              </a:rPr>
              <a:t>S</a:t>
            </a:r>
            <a:r>
              <a:rPr lang="en-GB" sz="2000" dirty="0">
                <a:latin typeface="Calibri" panose="020F0502020204030204" pitchFamily="34" charset="0"/>
                <a:ea typeface="Calibri" panose="020F0502020204030204" pitchFamily="34" charset="0"/>
                <a:cs typeface="Calibri" panose="020F0502020204030204" pitchFamily="34" charset="0"/>
              </a:rPr>
              <a:t>→</a:t>
            </a:r>
            <a:r>
              <a:rPr lang="en-GB" sz="2000" dirty="0">
                <a:latin typeface="+mj-lt"/>
              </a:rPr>
              <a:t>2P, followed by 2P</a:t>
            </a:r>
            <a:r>
              <a:rPr lang="en-GB" sz="2000" dirty="0">
                <a:latin typeface="Calibri" panose="020F0502020204030204" pitchFamily="34" charset="0"/>
                <a:ea typeface="Calibri" panose="020F0502020204030204" pitchFamily="34" charset="0"/>
                <a:cs typeface="Calibri" panose="020F0502020204030204" pitchFamily="34" charset="0"/>
              </a:rPr>
              <a:t>→</a:t>
            </a:r>
            <a:r>
              <a:rPr lang="en-GB" sz="2000" dirty="0">
                <a:latin typeface="+mj-lt"/>
              </a:rPr>
              <a:t>1S decay</a:t>
            </a:r>
          </a:p>
          <a:p>
            <a:pPr marL="457200" indent="-457200">
              <a:spcBef>
                <a:spcPts val="500"/>
              </a:spcBef>
              <a:buClr>
                <a:srgbClr val="0000AA"/>
              </a:buClr>
              <a:buSzPct val="100000"/>
              <a:buFont typeface="+mj-lt"/>
              <a:buAutoNum type="arabicPeriod" startAt="2"/>
              <a:defRPr sz="2400">
                <a:latin typeface="Helvetica Light"/>
                <a:ea typeface="Helvetica Light"/>
                <a:cs typeface="Helvetica Light"/>
                <a:sym typeface="Helvetica Light"/>
              </a:defRPr>
            </a:pPr>
            <a:endParaRPr lang="en-GB" dirty="0">
              <a:latin typeface="+mj-lt"/>
            </a:endParaRPr>
          </a:p>
        </p:txBody>
      </p:sp>
      <mc:AlternateContent xmlns:mc="http://schemas.openxmlformats.org/markup-compatibility/2006" xmlns:a14="http://schemas.microsoft.com/office/drawing/2010/main">
        <mc:Choice Requires="a14">
          <p:sp>
            <p:nvSpPr>
              <p:cNvPr id="13" name="Being purely leptonic, they can be described very precisely by bound state QED calculations devoid of uncertainties from nuclear size effects present in normal atoms. Therefore, any deviation between theory and measurements could be a signal of New Physi">
                <a:extLst>
                  <a:ext uri="{FF2B5EF4-FFF2-40B4-BE49-F238E27FC236}">
                    <a16:creationId xmlns:a16="http://schemas.microsoft.com/office/drawing/2014/main" id="{80D6801B-1DE8-63ED-771D-953D609D4A54}"/>
                  </a:ext>
                </a:extLst>
              </p:cNvPr>
              <p:cNvSpPr txBox="1"/>
              <p:nvPr/>
            </p:nvSpPr>
            <p:spPr>
              <a:xfrm>
                <a:off x="1557904" y="3831915"/>
                <a:ext cx="2761562" cy="1449115"/>
              </a:xfrm>
              <a:prstGeom prst="rect">
                <a:avLst/>
              </a:prstGeom>
              <a:ln w="12700">
                <a:miter lim="400000"/>
              </a:ln>
              <a:extLst>
                <a:ext uri="{C572A759-6A51-4108-AA02-DFA0A04FC94B}">
                  <ma14:wrappingTextBoxFlag xmlns="" xmlns:m="http://schemas.openxmlformats.org/officeDocument/2006/math" xmlns:ma14="http://schemas.microsoft.com/office/mac/drawingml/2011/main" val="1"/>
                </a:ext>
              </a:extLst>
            </p:spPr>
            <p:txBody>
              <a:bodyPr wrap="square" lIns="45719" rIns="45719">
                <a:spAutoFit/>
              </a:bodyPr>
              <a:lstStyle/>
              <a:p>
                <a:pPr marL="457200" indent="-457200">
                  <a:spcBef>
                    <a:spcPts val="500"/>
                  </a:spcBef>
                  <a:buClr>
                    <a:srgbClr val="0000AA"/>
                  </a:buClr>
                  <a:buSzPct val="100000"/>
                  <a:buFont typeface="+mj-lt"/>
                  <a:buAutoNum type="arabicPeriod"/>
                  <a:defRPr sz="2400">
                    <a:latin typeface="Helvetica Light"/>
                    <a:ea typeface="Helvetica Light"/>
                    <a:cs typeface="Helvetica Light"/>
                    <a:sym typeface="Helvetica Light"/>
                  </a:defRPr>
                </a:pPr>
                <a:r>
                  <a:rPr lang="en-GB" sz="2000" dirty="0">
                    <a:latin typeface="+mj-lt"/>
                  </a:rPr>
                  <a:t>M formed in 2S state as </a:t>
                </a:r>
                <a14:m>
                  <m:oMath xmlns:m="http://schemas.openxmlformats.org/officeDocument/2006/math">
                    <m:sSup>
                      <m:sSupPr>
                        <m:ctrlPr>
                          <a:rPr lang="en-GB" sz="2000" i="1" smtClean="0">
                            <a:latin typeface="Cambria Math" panose="02040503050406030204" pitchFamily="18" charset="0"/>
                          </a:rPr>
                        </m:ctrlPr>
                      </m:sSupPr>
                      <m:e>
                        <m:r>
                          <a:rPr lang="en-GB" sz="2000" i="1" smtClean="0">
                            <a:latin typeface="Cambria Math" panose="02040503050406030204" pitchFamily="18" charset="0"/>
                            <a:ea typeface="Cambria Math" panose="02040503050406030204" pitchFamily="18" charset="0"/>
                          </a:rPr>
                          <m:t>𝜇</m:t>
                        </m:r>
                      </m:e>
                      <m:sup>
                        <m:r>
                          <a:rPr lang="en-US" sz="2000" b="0" i="1" smtClean="0">
                            <a:latin typeface="Cambria Math" panose="02040503050406030204" pitchFamily="18" charset="0"/>
                          </a:rPr>
                          <m:t>+</m:t>
                        </m:r>
                      </m:sup>
                    </m:sSup>
                  </m:oMath>
                </a14:m>
                <a:r>
                  <a:rPr lang="en-GB" sz="2000" dirty="0">
                    <a:latin typeface="+mj-lt"/>
                  </a:rPr>
                  <a:t> beam traverses carbon foil</a:t>
                </a:r>
              </a:p>
              <a:p>
                <a:pPr marL="457200" indent="-457200">
                  <a:spcBef>
                    <a:spcPts val="500"/>
                  </a:spcBef>
                  <a:buClr>
                    <a:srgbClr val="0000AA"/>
                  </a:buClr>
                  <a:buSzPct val="100000"/>
                  <a:buFont typeface="+mj-lt"/>
                  <a:buAutoNum type="arabicPeriod"/>
                  <a:defRPr sz="2400">
                    <a:latin typeface="Helvetica Light"/>
                    <a:ea typeface="Helvetica Light"/>
                    <a:cs typeface="Helvetica Light"/>
                    <a:sym typeface="Helvetica Light"/>
                  </a:defRPr>
                </a:pPr>
                <a:endParaRPr lang="en-GB" dirty="0">
                  <a:latin typeface="+mj-lt"/>
                </a:endParaRPr>
              </a:p>
            </p:txBody>
          </p:sp>
        </mc:Choice>
        <mc:Fallback xmlns="">
          <p:sp>
            <p:nvSpPr>
              <p:cNvPr id="13" name="Being purely leptonic, they can be described very precisely by bound state QED calculations devoid of uncertainties from nuclear size effects present in normal atoms. Therefore, any deviation between theory and measurements could be a signal of New Physi">
                <a:extLst>
                  <a:ext uri="{FF2B5EF4-FFF2-40B4-BE49-F238E27FC236}">
                    <a16:creationId xmlns:a16="http://schemas.microsoft.com/office/drawing/2014/main" id="{80D6801B-1DE8-63ED-771D-953D609D4A54}"/>
                  </a:ext>
                </a:extLst>
              </p:cNvPr>
              <p:cNvSpPr txBox="1">
                <a:spLocks noRot="1" noChangeAspect="1" noMove="1" noResize="1" noEditPoints="1" noAdjustHandles="1" noChangeArrowheads="1" noChangeShapeType="1" noTextEdit="1"/>
              </p:cNvSpPr>
              <p:nvPr/>
            </p:nvSpPr>
            <p:spPr>
              <a:xfrm>
                <a:off x="1557904" y="3831915"/>
                <a:ext cx="2761562" cy="1449115"/>
              </a:xfrm>
              <a:prstGeom prst="rect">
                <a:avLst/>
              </a:prstGeom>
              <a:blipFill>
                <a:blip r:embed="rId10"/>
                <a:stretch>
                  <a:fillRect l="-4636" t="-4219" r="-3091"/>
                </a:stretch>
              </a:blipFill>
              <a:ln w="12700">
                <a:miter lim="400000"/>
              </a:ln>
              <a:extLst>
                <a:ext uri="{C572A759-6A51-4108-AA02-DFA0A04FC94B}">
                  <ma14:wrappingTextBoxFlag xmlns="" xmlns:m="http://schemas.openxmlformats.org/officeDocument/2006/math" xmlns:ma14="http://schemas.microsoft.com/office/mac/drawingml/2011/main" xmlns:a14="http://schemas.microsoft.com/office/drawing/2010/main" val="1"/>
                </a:ext>
              </a:extLst>
            </p:spPr>
            <p:txBody>
              <a:bodyPr/>
              <a:lstStyle/>
              <a:p>
                <a:r>
                  <a:rPr lang="en-CH">
                    <a:noFill/>
                  </a:rPr>
                  <a:t> </a:t>
                </a:r>
              </a:p>
            </p:txBody>
          </p:sp>
        </mc:Fallback>
      </mc:AlternateContent>
      <p:grpSp>
        <p:nvGrpSpPr>
          <p:cNvPr id="29" name="Group 28">
            <a:extLst>
              <a:ext uri="{FF2B5EF4-FFF2-40B4-BE49-F238E27FC236}">
                <a16:creationId xmlns:a16="http://schemas.microsoft.com/office/drawing/2014/main" id="{405D168B-E348-E697-BA8E-DD414CD374EE}"/>
              </a:ext>
            </a:extLst>
          </p:cNvPr>
          <p:cNvGrpSpPr/>
          <p:nvPr/>
        </p:nvGrpSpPr>
        <p:grpSpPr>
          <a:xfrm>
            <a:off x="8309806" y="4226401"/>
            <a:ext cx="3792544" cy="2381846"/>
            <a:chOff x="4102027" y="3998545"/>
            <a:chExt cx="3792544" cy="2381846"/>
          </a:xfrm>
        </p:grpSpPr>
        <p:cxnSp>
          <p:nvCxnSpPr>
            <p:cNvPr id="30" name="Straight Connector 29">
              <a:extLst>
                <a:ext uri="{FF2B5EF4-FFF2-40B4-BE49-F238E27FC236}">
                  <a16:creationId xmlns:a16="http://schemas.microsoft.com/office/drawing/2014/main" id="{1F0F48FB-229E-FFF8-7490-667CC6284EDB}"/>
                </a:ext>
              </a:extLst>
            </p:cNvPr>
            <p:cNvCxnSpPr>
              <a:cxnSpLocks/>
            </p:cNvCxnSpPr>
            <p:nvPr/>
          </p:nvCxnSpPr>
          <p:spPr>
            <a:xfrm>
              <a:off x="4615387" y="4715125"/>
              <a:ext cx="1152000" cy="0"/>
            </a:xfrm>
            <a:prstGeom prst="line">
              <a:avLst/>
            </a:prstGeom>
          </p:spPr>
          <p:style>
            <a:lnRef idx="2">
              <a:schemeClr val="dk1"/>
            </a:lnRef>
            <a:fillRef idx="0">
              <a:schemeClr val="dk1"/>
            </a:fillRef>
            <a:effectRef idx="1">
              <a:schemeClr val="dk1"/>
            </a:effectRef>
            <a:fontRef idx="minor">
              <a:schemeClr val="tx1"/>
            </a:fontRef>
          </p:style>
        </p:cxnSp>
        <p:cxnSp>
          <p:nvCxnSpPr>
            <p:cNvPr id="31" name="Straight Connector 30">
              <a:extLst>
                <a:ext uri="{FF2B5EF4-FFF2-40B4-BE49-F238E27FC236}">
                  <a16:creationId xmlns:a16="http://schemas.microsoft.com/office/drawing/2014/main" id="{F2A270E1-E96E-FF22-531B-623C6CB196E4}"/>
                </a:ext>
              </a:extLst>
            </p:cNvPr>
            <p:cNvCxnSpPr>
              <a:cxnSpLocks/>
            </p:cNvCxnSpPr>
            <p:nvPr/>
          </p:nvCxnSpPr>
          <p:spPr>
            <a:xfrm>
              <a:off x="4615387" y="6220336"/>
              <a:ext cx="1152000" cy="0"/>
            </a:xfrm>
            <a:prstGeom prst="line">
              <a:avLst/>
            </a:prstGeom>
          </p:spPr>
          <p:style>
            <a:lnRef idx="2">
              <a:schemeClr val="dk1"/>
            </a:lnRef>
            <a:fillRef idx="0">
              <a:schemeClr val="dk1"/>
            </a:fillRef>
            <a:effectRef idx="1">
              <a:schemeClr val="dk1"/>
            </a:effectRef>
            <a:fontRef idx="minor">
              <a:schemeClr val="tx1"/>
            </a:fontRef>
          </p:style>
        </p:cxnSp>
        <p:cxnSp>
          <p:nvCxnSpPr>
            <p:cNvPr id="32" name="Straight Connector 31">
              <a:extLst>
                <a:ext uri="{FF2B5EF4-FFF2-40B4-BE49-F238E27FC236}">
                  <a16:creationId xmlns:a16="http://schemas.microsoft.com/office/drawing/2014/main" id="{8ABDA81D-7F53-3B3A-CCAB-0E1DCB34AEB3}"/>
                </a:ext>
              </a:extLst>
            </p:cNvPr>
            <p:cNvCxnSpPr>
              <a:cxnSpLocks/>
            </p:cNvCxnSpPr>
            <p:nvPr/>
          </p:nvCxnSpPr>
          <p:spPr>
            <a:xfrm>
              <a:off x="6178192" y="4717843"/>
              <a:ext cx="1152000" cy="0"/>
            </a:xfrm>
            <a:prstGeom prst="line">
              <a:avLst/>
            </a:prstGeom>
          </p:spPr>
          <p:style>
            <a:lnRef idx="2">
              <a:schemeClr val="dk1"/>
            </a:lnRef>
            <a:fillRef idx="0">
              <a:schemeClr val="dk1"/>
            </a:fillRef>
            <a:effectRef idx="1">
              <a:schemeClr val="dk1"/>
            </a:effectRef>
            <a:fontRef idx="minor">
              <a:schemeClr val="tx1"/>
            </a:fontRef>
          </p:style>
        </p:cxnSp>
        <p:sp>
          <p:nvSpPr>
            <p:cNvPr id="33" name="TextBox 32">
              <a:extLst>
                <a:ext uri="{FF2B5EF4-FFF2-40B4-BE49-F238E27FC236}">
                  <a16:creationId xmlns:a16="http://schemas.microsoft.com/office/drawing/2014/main" id="{C9DF6CC9-E6EB-F620-4E03-AFAD55A686FA}"/>
                </a:ext>
              </a:extLst>
            </p:cNvPr>
            <p:cNvSpPr txBox="1"/>
            <p:nvPr/>
          </p:nvSpPr>
          <p:spPr>
            <a:xfrm>
              <a:off x="4102027" y="4490174"/>
              <a:ext cx="455574"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2S</a:t>
              </a:r>
              <a:endParaRPr lang="en-CH" sz="2000" b="1" dirty="0">
                <a:latin typeface="Times New Roman" panose="02020603050405020304" pitchFamily="18" charset="0"/>
                <a:cs typeface="Times New Roman" panose="02020603050405020304" pitchFamily="18" charset="0"/>
              </a:endParaRPr>
            </a:p>
          </p:txBody>
        </p:sp>
        <p:sp>
          <p:nvSpPr>
            <p:cNvPr id="34" name="TextBox 33">
              <a:extLst>
                <a:ext uri="{FF2B5EF4-FFF2-40B4-BE49-F238E27FC236}">
                  <a16:creationId xmlns:a16="http://schemas.microsoft.com/office/drawing/2014/main" id="{0087F8DC-5BAA-EE66-9C3E-CB76DB7DE9F8}"/>
                </a:ext>
              </a:extLst>
            </p:cNvPr>
            <p:cNvSpPr txBox="1"/>
            <p:nvPr/>
          </p:nvSpPr>
          <p:spPr>
            <a:xfrm>
              <a:off x="4103342" y="5980281"/>
              <a:ext cx="455574"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1S</a:t>
              </a:r>
              <a:endParaRPr lang="en-CH" sz="2000" b="1" dirty="0">
                <a:latin typeface="Times New Roman" panose="02020603050405020304" pitchFamily="18" charset="0"/>
                <a:cs typeface="Times New Roman" panose="02020603050405020304" pitchFamily="18" charset="0"/>
              </a:endParaRPr>
            </a:p>
          </p:txBody>
        </p:sp>
        <p:sp>
          <p:nvSpPr>
            <p:cNvPr id="35" name="TextBox 34">
              <a:extLst>
                <a:ext uri="{FF2B5EF4-FFF2-40B4-BE49-F238E27FC236}">
                  <a16:creationId xmlns:a16="http://schemas.microsoft.com/office/drawing/2014/main" id="{47987568-B8DD-FFAC-B5D1-E4D7A49BA5A3}"/>
                </a:ext>
              </a:extLst>
            </p:cNvPr>
            <p:cNvSpPr txBox="1"/>
            <p:nvPr/>
          </p:nvSpPr>
          <p:spPr>
            <a:xfrm>
              <a:off x="7424571" y="4492892"/>
              <a:ext cx="470000" cy="400110"/>
            </a:xfrm>
            <a:prstGeom prst="rect">
              <a:avLst/>
            </a:prstGeom>
            <a:noFill/>
          </p:spPr>
          <p:txBody>
            <a:bodyPr wrap="none" rtlCol="0">
              <a:spAutoFit/>
            </a:bodyPr>
            <a:lstStyle/>
            <a:p>
              <a:r>
                <a:rPr lang="en-US" sz="2000" b="1" dirty="0">
                  <a:latin typeface="Times New Roman" panose="02020603050405020304" pitchFamily="18" charset="0"/>
                  <a:cs typeface="Times New Roman" panose="02020603050405020304" pitchFamily="18" charset="0"/>
                </a:rPr>
                <a:t>2P</a:t>
              </a:r>
              <a:endParaRPr lang="en-CH" sz="2000" b="1" dirty="0">
                <a:latin typeface="Times New Roman" panose="02020603050405020304" pitchFamily="18" charset="0"/>
                <a:cs typeface="Times New Roman" panose="02020603050405020304" pitchFamily="18" charset="0"/>
              </a:endParaRPr>
            </a:p>
          </p:txBody>
        </p:sp>
        <p:sp>
          <p:nvSpPr>
            <p:cNvPr id="36" name="Freeform: Shape 35">
              <a:extLst>
                <a:ext uri="{FF2B5EF4-FFF2-40B4-BE49-F238E27FC236}">
                  <a16:creationId xmlns:a16="http://schemas.microsoft.com/office/drawing/2014/main" id="{1EBA19A9-8D71-2963-5767-FE267A2D9CC5}"/>
                </a:ext>
              </a:extLst>
            </p:cNvPr>
            <p:cNvSpPr/>
            <p:nvPr/>
          </p:nvSpPr>
          <p:spPr>
            <a:xfrm rot="150333">
              <a:off x="5515456" y="4367983"/>
              <a:ext cx="934948" cy="380340"/>
            </a:xfrm>
            <a:custGeom>
              <a:avLst/>
              <a:gdLst>
                <a:gd name="connsiteX0" fmla="*/ 0 w 934948"/>
                <a:gd name="connsiteY0" fmla="*/ 380340 h 380340"/>
                <a:gd name="connsiteX1" fmla="*/ 452063 w 934948"/>
                <a:gd name="connsiteY1" fmla="*/ 196 h 380340"/>
                <a:gd name="connsiteX2" fmla="*/ 934948 w 934948"/>
                <a:gd name="connsiteY2" fmla="*/ 339243 h 380340"/>
              </a:gdLst>
              <a:ahLst/>
              <a:cxnLst>
                <a:cxn ang="0">
                  <a:pos x="connsiteX0" y="connsiteY0"/>
                </a:cxn>
                <a:cxn ang="0">
                  <a:pos x="connsiteX1" y="connsiteY1"/>
                </a:cxn>
                <a:cxn ang="0">
                  <a:pos x="connsiteX2" y="connsiteY2"/>
                </a:cxn>
              </a:cxnLst>
              <a:rect l="l" t="t" r="r" b="b"/>
              <a:pathLst>
                <a:path w="934948" h="380340">
                  <a:moveTo>
                    <a:pt x="0" y="380340"/>
                  </a:moveTo>
                  <a:cubicBezTo>
                    <a:pt x="148119" y="193692"/>
                    <a:pt x="296238" y="7045"/>
                    <a:pt x="452063" y="196"/>
                  </a:cubicBezTo>
                  <a:cubicBezTo>
                    <a:pt x="607888" y="-6653"/>
                    <a:pt x="771418" y="166295"/>
                    <a:pt x="934948" y="339243"/>
                  </a:cubicBezTo>
                </a:path>
              </a:pathLst>
            </a:custGeom>
            <a:noFill/>
            <a:ln w="38100">
              <a:solidFill>
                <a:srgbClr val="FF0000"/>
              </a:solidFill>
              <a:headEnd type="none" w="med" len="med"/>
              <a:tailEnd type="arrow" w="med" len="med"/>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solidFill>
                  <a:srgbClr val="FFFF00"/>
                </a:solidFill>
              </a:endParaRPr>
            </a:p>
          </p:txBody>
        </p:sp>
        <p:sp>
          <p:nvSpPr>
            <p:cNvPr id="37" name="TextBox 36">
              <a:extLst>
                <a:ext uri="{FF2B5EF4-FFF2-40B4-BE49-F238E27FC236}">
                  <a16:creationId xmlns:a16="http://schemas.microsoft.com/office/drawing/2014/main" id="{F3E3F4A5-7869-7FB6-2711-8250F271DC22}"/>
                </a:ext>
              </a:extLst>
            </p:cNvPr>
            <p:cNvSpPr txBox="1"/>
            <p:nvPr/>
          </p:nvSpPr>
          <p:spPr>
            <a:xfrm>
              <a:off x="5445629" y="3998545"/>
              <a:ext cx="1275862" cy="369332"/>
            </a:xfrm>
            <a:prstGeom prst="rect">
              <a:avLst/>
            </a:prstGeom>
            <a:noFill/>
          </p:spPr>
          <p:txBody>
            <a:bodyPr wrap="none" rtlCol="0">
              <a:spAutoFit/>
            </a:bodyPr>
            <a:lstStyle/>
            <a:p>
              <a:r>
                <a:rPr lang="en-US" b="1" dirty="0">
                  <a:solidFill>
                    <a:srgbClr val="FF0000"/>
                  </a:solidFill>
                </a:rPr>
                <a:t>Stark Mixing</a:t>
              </a:r>
              <a:endParaRPr lang="en-CH" b="1" dirty="0">
                <a:solidFill>
                  <a:srgbClr val="FF0000"/>
                </a:solidFill>
              </a:endParaRPr>
            </a:p>
          </p:txBody>
        </p:sp>
        <p:cxnSp>
          <p:nvCxnSpPr>
            <p:cNvPr id="38" name="Straight Arrow Connector 37">
              <a:extLst>
                <a:ext uri="{FF2B5EF4-FFF2-40B4-BE49-F238E27FC236}">
                  <a16:creationId xmlns:a16="http://schemas.microsoft.com/office/drawing/2014/main" id="{BBD21420-042B-319F-8483-4A051E942691}"/>
                </a:ext>
              </a:extLst>
            </p:cNvPr>
            <p:cNvCxnSpPr/>
            <p:nvPr/>
          </p:nvCxnSpPr>
          <p:spPr>
            <a:xfrm flipH="1">
              <a:off x="5507589" y="4715125"/>
              <a:ext cx="1047323" cy="1505211"/>
            </a:xfrm>
            <a:prstGeom prst="straightConnector1">
              <a:avLst/>
            </a:prstGeom>
            <a:ln w="38100">
              <a:solidFill>
                <a:srgbClr val="EA27FF"/>
              </a:solidFill>
              <a:headEnd type="none" w="med" len="med"/>
              <a:tailEnd type="arrow" w="med" len="med"/>
            </a:ln>
          </p:spPr>
          <p:style>
            <a:lnRef idx="2">
              <a:schemeClr val="accent1"/>
            </a:lnRef>
            <a:fillRef idx="0">
              <a:schemeClr val="accent1"/>
            </a:fillRef>
            <a:effectRef idx="1">
              <a:schemeClr val="accent1"/>
            </a:effectRef>
            <a:fontRef idx="minor">
              <a:schemeClr val="tx1"/>
            </a:fontRef>
          </p:style>
        </p:cxnSp>
        <p:sp>
          <p:nvSpPr>
            <p:cNvPr id="39" name="TextBox 38">
              <a:extLst>
                <a:ext uri="{FF2B5EF4-FFF2-40B4-BE49-F238E27FC236}">
                  <a16:creationId xmlns:a16="http://schemas.microsoft.com/office/drawing/2014/main" id="{2FDA0B6B-6903-103D-E029-175014F53216}"/>
                </a:ext>
              </a:extLst>
            </p:cNvPr>
            <p:cNvSpPr txBox="1"/>
            <p:nvPr/>
          </p:nvSpPr>
          <p:spPr>
            <a:xfrm>
              <a:off x="6216962" y="5227708"/>
              <a:ext cx="1345240" cy="646331"/>
            </a:xfrm>
            <a:prstGeom prst="rect">
              <a:avLst/>
            </a:prstGeom>
            <a:noFill/>
          </p:spPr>
          <p:txBody>
            <a:bodyPr wrap="none" rtlCol="0">
              <a:spAutoFit/>
            </a:bodyPr>
            <a:lstStyle/>
            <a:p>
              <a:r>
                <a:rPr lang="en-US" b="1" dirty="0">
                  <a:solidFill>
                    <a:srgbClr val="EA27FF"/>
                  </a:solidFill>
                </a:rPr>
                <a:t>DETECTED </a:t>
              </a:r>
              <a:br>
                <a:rPr lang="en-US" b="1" dirty="0">
                  <a:solidFill>
                    <a:srgbClr val="EA27FF"/>
                  </a:solidFill>
                </a:rPr>
              </a:br>
              <a:r>
                <a:rPr lang="en-US" b="1" dirty="0">
                  <a:solidFill>
                    <a:srgbClr val="EA27FF"/>
                  </a:solidFill>
                </a:rPr>
                <a:t>LyA Photon</a:t>
              </a:r>
              <a:endParaRPr lang="en-CH" b="1" dirty="0">
                <a:solidFill>
                  <a:srgbClr val="EA27FF"/>
                </a:solidFill>
              </a:endParaRPr>
            </a:p>
          </p:txBody>
        </p:sp>
      </p:grpSp>
      <p:grpSp>
        <p:nvGrpSpPr>
          <p:cNvPr id="40" name="Group 39">
            <a:extLst>
              <a:ext uri="{FF2B5EF4-FFF2-40B4-BE49-F238E27FC236}">
                <a16:creationId xmlns:a16="http://schemas.microsoft.com/office/drawing/2014/main" id="{7965ED11-FEB1-3846-B1DA-237B0A630DF1}"/>
              </a:ext>
            </a:extLst>
          </p:cNvPr>
          <p:cNvGrpSpPr/>
          <p:nvPr/>
        </p:nvGrpSpPr>
        <p:grpSpPr>
          <a:xfrm>
            <a:off x="9196245" y="1503837"/>
            <a:ext cx="3036910" cy="2041179"/>
            <a:chOff x="9196245" y="1503837"/>
            <a:chExt cx="3036910" cy="2041179"/>
          </a:xfrm>
        </p:grpSpPr>
        <p:cxnSp>
          <p:nvCxnSpPr>
            <p:cNvPr id="41" name="Straight Arrow Connector 40">
              <a:extLst>
                <a:ext uri="{FF2B5EF4-FFF2-40B4-BE49-F238E27FC236}">
                  <a16:creationId xmlns:a16="http://schemas.microsoft.com/office/drawing/2014/main" id="{519F5FC4-7CBE-E5BB-A1BC-CF3A60F364CF}"/>
                </a:ext>
              </a:extLst>
            </p:cNvPr>
            <p:cNvCxnSpPr>
              <a:cxnSpLocks/>
            </p:cNvCxnSpPr>
            <p:nvPr/>
          </p:nvCxnSpPr>
          <p:spPr>
            <a:xfrm flipV="1">
              <a:off x="9653408" y="1521404"/>
              <a:ext cx="0" cy="1690699"/>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cxnSp>
          <p:nvCxnSpPr>
            <p:cNvPr id="42" name="Straight Arrow Connector 41">
              <a:extLst>
                <a:ext uri="{FF2B5EF4-FFF2-40B4-BE49-F238E27FC236}">
                  <a16:creationId xmlns:a16="http://schemas.microsoft.com/office/drawing/2014/main" id="{896E200B-496D-5509-F5E6-3C2180BFEE4B}"/>
                </a:ext>
              </a:extLst>
            </p:cNvPr>
            <p:cNvCxnSpPr>
              <a:cxnSpLocks/>
            </p:cNvCxnSpPr>
            <p:nvPr/>
          </p:nvCxnSpPr>
          <p:spPr>
            <a:xfrm>
              <a:off x="9653408" y="3212103"/>
              <a:ext cx="2386192" cy="0"/>
            </a:xfrm>
            <a:prstGeom prst="straightConnector1">
              <a:avLst/>
            </a:prstGeom>
            <a:ln>
              <a:tailEnd type="triangle"/>
            </a:ln>
          </p:spPr>
          <p:style>
            <a:lnRef idx="3">
              <a:schemeClr val="dk1"/>
            </a:lnRef>
            <a:fillRef idx="0">
              <a:schemeClr val="dk1"/>
            </a:fillRef>
            <a:effectRef idx="2">
              <a:schemeClr val="dk1"/>
            </a:effectRef>
            <a:fontRef idx="minor">
              <a:schemeClr val="tx1"/>
            </a:fontRef>
          </p:style>
        </p:cxnSp>
        <p:sp>
          <p:nvSpPr>
            <p:cNvPr id="43" name="Freeform: Shape 42">
              <a:extLst>
                <a:ext uri="{FF2B5EF4-FFF2-40B4-BE49-F238E27FC236}">
                  <a16:creationId xmlns:a16="http://schemas.microsoft.com/office/drawing/2014/main" id="{8A2044B6-8156-12F5-11A6-53F9F463C709}"/>
                </a:ext>
              </a:extLst>
            </p:cNvPr>
            <p:cNvSpPr/>
            <p:nvPr/>
          </p:nvSpPr>
          <p:spPr>
            <a:xfrm>
              <a:off x="9672918" y="2071734"/>
              <a:ext cx="2303929" cy="766458"/>
            </a:xfrm>
            <a:custGeom>
              <a:avLst/>
              <a:gdLst>
                <a:gd name="connsiteX0" fmla="*/ 0 w 2303929"/>
                <a:gd name="connsiteY0" fmla="*/ 52901 h 766458"/>
                <a:gd name="connsiteX1" fmla="*/ 457200 w 2303929"/>
                <a:gd name="connsiteY1" fmla="*/ 34972 h 766458"/>
                <a:gd name="connsiteX2" fmla="*/ 762000 w 2303929"/>
                <a:gd name="connsiteY2" fmla="*/ 79795 h 766458"/>
                <a:gd name="connsiteX3" fmla="*/ 995082 w 2303929"/>
                <a:gd name="connsiteY3" fmla="*/ 626642 h 766458"/>
                <a:gd name="connsiteX4" fmla="*/ 1156447 w 2303929"/>
                <a:gd name="connsiteY4" fmla="*/ 725254 h 766458"/>
                <a:gd name="connsiteX5" fmla="*/ 1380564 w 2303929"/>
                <a:gd name="connsiteY5" fmla="*/ 52901 h 766458"/>
                <a:gd name="connsiteX6" fmla="*/ 1954306 w 2303929"/>
                <a:gd name="connsiteY6" fmla="*/ 43937 h 766458"/>
                <a:gd name="connsiteX7" fmla="*/ 2303929 w 2303929"/>
                <a:gd name="connsiteY7" fmla="*/ 52901 h 7664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03929" h="766458">
                  <a:moveTo>
                    <a:pt x="0" y="52901"/>
                  </a:moveTo>
                  <a:cubicBezTo>
                    <a:pt x="165100" y="41695"/>
                    <a:pt x="330200" y="30490"/>
                    <a:pt x="457200" y="34972"/>
                  </a:cubicBezTo>
                  <a:cubicBezTo>
                    <a:pt x="584200" y="39454"/>
                    <a:pt x="672353" y="-18817"/>
                    <a:pt x="762000" y="79795"/>
                  </a:cubicBezTo>
                  <a:cubicBezTo>
                    <a:pt x="851647" y="178407"/>
                    <a:pt x="929341" y="519066"/>
                    <a:pt x="995082" y="626642"/>
                  </a:cubicBezTo>
                  <a:cubicBezTo>
                    <a:pt x="1060823" y="734218"/>
                    <a:pt x="1092200" y="820877"/>
                    <a:pt x="1156447" y="725254"/>
                  </a:cubicBezTo>
                  <a:cubicBezTo>
                    <a:pt x="1220694" y="629631"/>
                    <a:pt x="1247588" y="166454"/>
                    <a:pt x="1380564" y="52901"/>
                  </a:cubicBezTo>
                  <a:cubicBezTo>
                    <a:pt x="1513540" y="-60652"/>
                    <a:pt x="1800412" y="43937"/>
                    <a:pt x="1954306" y="43937"/>
                  </a:cubicBezTo>
                  <a:cubicBezTo>
                    <a:pt x="2108200" y="43937"/>
                    <a:pt x="2206064" y="48419"/>
                    <a:pt x="2303929" y="52901"/>
                  </a:cubicBezTo>
                </a:path>
              </a:pathLst>
            </a:cu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H"/>
            </a:p>
          </p:txBody>
        </p:sp>
        <p:sp>
          <p:nvSpPr>
            <p:cNvPr id="44" name="TextBox 43">
              <a:extLst>
                <a:ext uri="{FF2B5EF4-FFF2-40B4-BE49-F238E27FC236}">
                  <a16:creationId xmlns:a16="http://schemas.microsoft.com/office/drawing/2014/main" id="{D703D8AC-93F0-8B98-A3E2-C080A3C5AEEE}"/>
                </a:ext>
              </a:extLst>
            </p:cNvPr>
            <p:cNvSpPr txBox="1"/>
            <p:nvPr/>
          </p:nvSpPr>
          <p:spPr>
            <a:xfrm rot="16200000">
              <a:off x="8503908" y="2196174"/>
              <a:ext cx="1754006" cy="369332"/>
            </a:xfrm>
            <a:prstGeom prst="rect">
              <a:avLst/>
            </a:prstGeom>
            <a:noFill/>
          </p:spPr>
          <p:txBody>
            <a:bodyPr wrap="none" rtlCol="0">
              <a:spAutoFit/>
            </a:bodyPr>
            <a:lstStyle/>
            <a:p>
              <a:r>
                <a:rPr lang="en-US" b="1" dirty="0"/>
                <a:t># </a:t>
              </a:r>
              <a:r>
                <a:rPr lang="en-US" b="1" dirty="0" err="1"/>
                <a:t>Dectected</a:t>
              </a:r>
              <a:r>
                <a:rPr lang="en-US" b="1" dirty="0"/>
                <a:t> LyA</a:t>
              </a:r>
              <a:endParaRPr lang="en-CH" b="1" dirty="0"/>
            </a:p>
          </p:txBody>
        </p:sp>
        <p:sp>
          <p:nvSpPr>
            <p:cNvPr id="45" name="TextBox 44">
              <a:extLst>
                <a:ext uri="{FF2B5EF4-FFF2-40B4-BE49-F238E27FC236}">
                  <a16:creationId xmlns:a16="http://schemas.microsoft.com/office/drawing/2014/main" id="{BFB2B734-73EF-3323-D678-49E258AAEA03}"/>
                </a:ext>
              </a:extLst>
            </p:cNvPr>
            <p:cNvSpPr txBox="1"/>
            <p:nvPr/>
          </p:nvSpPr>
          <p:spPr>
            <a:xfrm>
              <a:off x="11971545" y="3175684"/>
              <a:ext cx="261610" cy="369332"/>
            </a:xfrm>
            <a:prstGeom prst="rect">
              <a:avLst/>
            </a:prstGeom>
            <a:noFill/>
          </p:spPr>
          <p:txBody>
            <a:bodyPr wrap="none" rtlCol="0">
              <a:spAutoFit/>
            </a:bodyPr>
            <a:lstStyle/>
            <a:p>
              <a:r>
                <a:rPr lang="en-US" b="1" i="1" dirty="0">
                  <a:latin typeface="Times New Roman" panose="02020603050405020304" pitchFamily="18" charset="0"/>
                  <a:cs typeface="Times New Roman" panose="02020603050405020304" pitchFamily="18" charset="0"/>
                </a:rPr>
                <a:t>f</a:t>
              </a:r>
              <a:endParaRPr lang="en-CH" b="1" i="1" dirty="0">
                <a:latin typeface="Times New Roman" panose="02020603050405020304" pitchFamily="18" charset="0"/>
                <a:cs typeface="Times New Roman" panose="02020603050405020304" pitchFamily="18" charset="0"/>
              </a:endParaRPr>
            </a:p>
          </p:txBody>
        </p:sp>
      </p:grpSp>
      <p:sp>
        <p:nvSpPr>
          <p:cNvPr id="4" name="TextBox 3">
            <a:extLst>
              <a:ext uri="{FF2B5EF4-FFF2-40B4-BE49-F238E27FC236}">
                <a16:creationId xmlns:a16="http://schemas.microsoft.com/office/drawing/2014/main" id="{E2ADBDB8-0F6B-0D9F-EF3E-1DF49C245368}"/>
              </a:ext>
            </a:extLst>
          </p:cNvPr>
          <p:cNvSpPr txBox="1"/>
          <p:nvPr/>
        </p:nvSpPr>
        <p:spPr>
          <a:xfrm>
            <a:off x="7733418" y="249753"/>
            <a:ext cx="3447221" cy="338554"/>
          </a:xfrm>
          <a:prstGeom prst="rect">
            <a:avLst/>
          </a:prstGeom>
          <a:noFill/>
        </p:spPr>
        <p:txBody>
          <a:bodyPr wrap="square">
            <a:spAutoFit/>
          </a:bodyPr>
          <a:lstStyle/>
          <a:p>
            <a:r>
              <a:rPr lang="en-US" sz="1600" dirty="0">
                <a:solidFill>
                  <a:schemeClr val="bg1"/>
                </a:solidFill>
              </a:rPr>
              <a:t>Edward Thorpe-Woods; Liverpool 2025</a:t>
            </a:r>
            <a:endParaRPr lang="en-US" sz="2400" dirty="0">
              <a:solidFill>
                <a:schemeClr val="bg1"/>
              </a:solidFill>
            </a:endParaRPr>
          </a:p>
        </p:txBody>
      </p:sp>
    </p:spTree>
    <p:extLst>
      <p:ext uri="{BB962C8B-B14F-4D97-AF65-F5344CB8AC3E}">
        <p14:creationId xmlns:p14="http://schemas.microsoft.com/office/powerpoint/2010/main" val="3395962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grpId="0" nodeType="clickEffect">
                                  <p:stCondLst>
                                    <p:cond delay="0"/>
                                  </p:stCondLst>
                                  <p:childTnLst>
                                    <p:animMotion origin="layout" path="M -4.16667E-7 7.40741E-7 L 0.16654 -0.00347 " pathEditMode="relative" rAng="0" ptsTypes="AA">
                                      <p:cBhvr>
                                        <p:cTn id="6" dur="2000" fill="hold"/>
                                        <p:tgtEl>
                                          <p:spTgt spid="104"/>
                                        </p:tgtEl>
                                        <p:attrNameLst>
                                          <p:attrName>ppt_x</p:attrName>
                                          <p:attrName>ppt_y</p:attrName>
                                        </p:attrNameLst>
                                      </p:cBhvr>
                                      <p:rCtr x="8320" y="-18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 grpId="0" animBg="1"/>
    </p:bldLst>
  </p:timing>
</p:sld>
</file>

<file path=ppt/theme/theme1.xml><?xml version="1.0" encoding="utf-8"?>
<a:theme xmlns:a="http://schemas.openxmlformats.org/drawingml/2006/main" name="Theme">
  <a:themeElements>
    <a:clrScheme name="ETH colors">
      <a:dk1>
        <a:sysClr val="windowText" lastClr="000000"/>
      </a:dk1>
      <a:lt1>
        <a:sysClr val="window" lastClr="FFFFFF"/>
      </a:lt1>
      <a:dk2>
        <a:srgbClr val="0E2841"/>
      </a:dk2>
      <a:lt2>
        <a:srgbClr val="E8E8E8"/>
      </a:lt2>
      <a:accent1>
        <a:srgbClr val="215CAF"/>
      </a:accent1>
      <a:accent2>
        <a:srgbClr val="007894"/>
      </a:accent2>
      <a:accent3>
        <a:srgbClr val="627313"/>
      </a:accent3>
      <a:accent4>
        <a:srgbClr val="8E6713"/>
      </a:accent4>
      <a:accent5>
        <a:srgbClr val="B7352D"/>
      </a:accent5>
      <a:accent6>
        <a:srgbClr val="A7117A"/>
      </a:accent6>
      <a:hlink>
        <a:srgbClr val="6F6F6F"/>
      </a:hlink>
      <a:folHlink>
        <a:srgbClr val="6F6F6F"/>
      </a:folHlink>
    </a:clrScheme>
    <a:fontScheme name="Presentation Font Theme">
      <a:majorFont>
        <a:latin typeface="Gill Sans Light"/>
        <a:ea typeface=""/>
        <a:cs typeface=""/>
      </a:majorFont>
      <a:minorFont>
        <a:latin typeface="Gill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ETH Zürich">
  <a:themeElements>
    <a:clrScheme name="ETH Zürich">
      <a:dk1>
        <a:sysClr val="windowText" lastClr="000000"/>
      </a:dk1>
      <a:lt1>
        <a:sysClr val="window" lastClr="FFFFFF"/>
      </a:lt1>
      <a:dk2>
        <a:srgbClr val="000000"/>
      </a:dk2>
      <a:lt2>
        <a:srgbClr val="FFFFFF"/>
      </a:lt2>
      <a:accent1>
        <a:srgbClr val="215CAF"/>
      </a:accent1>
      <a:accent2>
        <a:srgbClr val="007894"/>
      </a:accent2>
      <a:accent3>
        <a:srgbClr val="627313"/>
      </a:accent3>
      <a:accent4>
        <a:srgbClr val="8E6713"/>
      </a:accent4>
      <a:accent5>
        <a:srgbClr val="B7352D"/>
      </a:accent5>
      <a:accent6>
        <a:srgbClr val="A30774"/>
      </a:accent6>
      <a:hlink>
        <a:srgbClr val="0563C1"/>
      </a:hlink>
      <a:folHlink>
        <a:srgbClr val="954F72"/>
      </a:folHlink>
    </a:clrScheme>
    <a:fontScheme name="ETH Zürich">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ETH Blau">
      <a:srgbClr val="215CAF"/>
    </a:custClr>
    <a:custClr name="ETH Petrol">
      <a:srgbClr val="007894"/>
    </a:custClr>
    <a:custClr name="ETH Gruen">
      <a:srgbClr val="627313"/>
    </a:custClr>
    <a:custClr name="ETH Bronze">
      <a:srgbClr val="8E6713"/>
    </a:custClr>
    <a:custClr name="ETH Rot">
      <a:srgbClr val="B7352D"/>
    </a:custClr>
    <a:custClr name="ETH Purpur">
      <a:srgbClr val="A30774"/>
    </a:custClr>
    <a:custClr name="ETH Grau">
      <a:srgbClr val="6F6F6F"/>
    </a:custClr>
  </a:custClrLst>
  <a:extLst>
    <a:ext uri="{05A4C25C-085E-4340-85A3-A5531E510DB2}">
      <thm15:themeFamily xmlns:thm15="http://schemas.microsoft.com/office/thememl/2012/main" name="Präsentation2" id="{1321EF9B-D0C2-B940-BAF0-923936C95B7C}" vid="{0165591E-D8AE-AE49-AAAE-F458C46D785B}"/>
    </a:ext>
  </a:extLst>
</a:theme>
</file>

<file path=ppt/theme/theme3.xml><?xml version="1.0" encoding="utf-8"?>
<a:theme xmlns:a="http://schemas.openxmlformats.org/drawingml/2006/main" name="Office-téma">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2126</Words>
  <Application>Microsoft Office PowerPoint</Application>
  <PresentationFormat>Widescreen</PresentationFormat>
  <Paragraphs>435</Paragraphs>
  <Slides>33</Slides>
  <Notes>25</Notes>
  <HiddenSlides>0</HiddenSlides>
  <MMClips>0</MMClips>
  <ScaleCrop>false</ScaleCrop>
  <HeadingPairs>
    <vt:vector size="6" baseType="variant">
      <vt:variant>
        <vt:lpstr>Fonts Used</vt:lpstr>
      </vt:variant>
      <vt:variant>
        <vt:i4>11</vt:i4>
      </vt:variant>
      <vt:variant>
        <vt:lpstr>Theme</vt:lpstr>
      </vt:variant>
      <vt:variant>
        <vt:i4>2</vt:i4>
      </vt:variant>
      <vt:variant>
        <vt:lpstr>Slide Titles</vt:lpstr>
      </vt:variant>
      <vt:variant>
        <vt:i4>33</vt:i4>
      </vt:variant>
    </vt:vector>
  </HeadingPairs>
  <TitlesOfParts>
    <vt:vector size="46" baseType="lpstr">
      <vt:lpstr>Aptos</vt:lpstr>
      <vt:lpstr>Arial</vt:lpstr>
      <vt:lpstr>Calibri</vt:lpstr>
      <vt:lpstr>Cambria Math</vt:lpstr>
      <vt:lpstr>Gill Sans Light</vt:lpstr>
      <vt:lpstr>Helvetica Light</vt:lpstr>
      <vt:lpstr>Helvetica Neue</vt:lpstr>
      <vt:lpstr>Symbol</vt:lpstr>
      <vt:lpstr>Times New Roman</vt:lpstr>
      <vt:lpstr>Times Roman</vt:lpstr>
      <vt:lpstr>Wingdings</vt:lpstr>
      <vt:lpstr>Theme</vt:lpstr>
      <vt:lpstr>ETH Zürich</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Extra Slides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Simon  Tamas</dc:creator>
  <cp:lastModifiedBy>ted tw</cp:lastModifiedBy>
  <cp:revision>81</cp:revision>
  <dcterms:created xsi:type="dcterms:W3CDTF">2024-10-31T15:59:43Z</dcterms:created>
  <dcterms:modified xsi:type="dcterms:W3CDTF">2025-11-12T13:58:10Z</dcterms:modified>
</cp:coreProperties>
</file>